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96" r:id="rId3"/>
    <p:sldId id="323" r:id="rId4"/>
    <p:sldId id="319" r:id="rId5"/>
    <p:sldId id="320" r:id="rId6"/>
    <p:sldId id="317" r:id="rId7"/>
    <p:sldId id="316" r:id="rId8"/>
    <p:sldId id="350" r:id="rId9"/>
    <p:sldId id="346" r:id="rId10"/>
    <p:sldId id="345" r:id="rId11"/>
    <p:sldId id="347" r:id="rId12"/>
    <p:sldId id="348" r:id="rId13"/>
    <p:sldId id="349" r:id="rId14"/>
    <p:sldId id="342" r:id="rId15"/>
    <p:sldId id="343" r:id="rId16"/>
    <p:sldId id="298" r:id="rId17"/>
    <p:sldId id="354" r:id="rId18"/>
    <p:sldId id="352" r:id="rId19"/>
    <p:sldId id="353" r:id="rId20"/>
    <p:sldId id="374" r:id="rId21"/>
    <p:sldId id="341" r:id="rId22"/>
    <p:sldId id="367" r:id="rId23"/>
    <p:sldId id="359" r:id="rId24"/>
    <p:sldId id="356" r:id="rId25"/>
    <p:sldId id="305" r:id="rId26"/>
    <p:sldId id="366" r:id="rId27"/>
    <p:sldId id="375" r:id="rId28"/>
    <p:sldId id="302" r:id="rId29"/>
    <p:sldId id="304" r:id="rId30"/>
    <p:sldId id="277" r:id="rId31"/>
    <p:sldId id="361" r:id="rId32"/>
    <p:sldId id="362" r:id="rId33"/>
    <p:sldId id="363" r:id="rId34"/>
    <p:sldId id="360" r:id="rId35"/>
    <p:sldId id="378" r:id="rId36"/>
    <p:sldId id="379" r:id="rId37"/>
    <p:sldId id="377" r:id="rId38"/>
    <p:sldId id="372" r:id="rId39"/>
    <p:sldId id="376" r:id="rId40"/>
    <p:sldId id="373" r:id="rId41"/>
    <p:sldId id="328" r:id="rId42"/>
    <p:sldId id="330" r:id="rId43"/>
    <p:sldId id="329" r:id="rId44"/>
    <p:sldId id="337" r:id="rId45"/>
    <p:sldId id="338" r:id="rId46"/>
    <p:sldId id="331" r:id="rId47"/>
    <p:sldId id="332" r:id="rId48"/>
    <p:sldId id="351" r:id="rId49"/>
    <p:sldId id="368" r:id="rId50"/>
    <p:sldId id="369" r:id="rId5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71" autoAdjust="0"/>
  </p:normalViewPr>
  <p:slideViewPr>
    <p:cSldViewPr>
      <p:cViewPr varScale="1">
        <p:scale>
          <a:sx n="74" d="100"/>
          <a:sy n="74" d="100"/>
        </p:scale>
        <p:origin x="143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F9FA4-5A28-4AB7-ABFC-AEA40774F3EA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33AEF-AA98-4A33-981D-629DC7173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6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26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26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33AEF-AA98-4A33-981D-629DC717302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3829" y="0"/>
            <a:ext cx="9147829" cy="6885384"/>
            <a:chOff x="-3829" y="0"/>
            <a:chExt cx="9147829" cy="6885384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-3829" y="0"/>
              <a:ext cx="9147829" cy="6885384"/>
              <a:chOff x="-3829" y="0"/>
              <a:chExt cx="9147829" cy="6885384"/>
            </a:xfrm>
          </p:grpSpPr>
          <p:sp>
            <p:nvSpPr>
              <p:cNvPr id="15" name="Rectangle 14"/>
              <p:cNvSpPr/>
              <p:nvPr userDrawn="1"/>
            </p:nvSpPr>
            <p:spPr>
              <a:xfrm>
                <a:off x="-3829" y="6237312"/>
                <a:ext cx="9144000" cy="648072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16" name="Group 15"/>
              <p:cNvGrpSpPr/>
              <p:nvPr userDrawn="1"/>
            </p:nvGrpSpPr>
            <p:grpSpPr>
              <a:xfrm>
                <a:off x="0" y="0"/>
                <a:ext cx="9144000" cy="1340768"/>
                <a:chOff x="0" y="0"/>
                <a:chExt cx="9144000" cy="1340768"/>
              </a:xfrm>
            </p:grpSpPr>
            <p:sp>
              <p:nvSpPr>
                <p:cNvPr id="17" name="Rectangle 16"/>
                <p:cNvSpPr/>
                <p:nvPr userDrawn="1"/>
              </p:nvSpPr>
              <p:spPr>
                <a:xfrm>
                  <a:off x="0" y="0"/>
                  <a:ext cx="9144000" cy="13407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18" name="Right Triangle 17"/>
                <p:cNvSpPr/>
                <p:nvPr userDrawn="1"/>
              </p:nvSpPr>
              <p:spPr>
                <a:xfrm rot="10800000">
                  <a:off x="7812360" y="1288"/>
                  <a:ext cx="1331640" cy="1339480"/>
                </a:xfrm>
                <a:prstGeom prst="rtTriangl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14" name="Right Triangle 13"/>
            <p:cNvSpPr/>
            <p:nvPr userDrawn="1"/>
          </p:nvSpPr>
          <p:spPr>
            <a:xfrm>
              <a:off x="0" y="6237312"/>
              <a:ext cx="683568" cy="644012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8901" y="3886200"/>
            <a:ext cx="6400800" cy="13457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318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724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819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24-12-2019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9F3AC3-80BE-4A96-AF1B-BBBE87606A02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3829" y="0"/>
            <a:ext cx="9147829" cy="6887647"/>
            <a:chOff x="-3829" y="0"/>
            <a:chExt cx="9147829" cy="6887647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-3829" y="0"/>
              <a:ext cx="9147829" cy="6885384"/>
              <a:chOff x="-3829" y="0"/>
              <a:chExt cx="9147829" cy="6885384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-3829" y="6309320"/>
                <a:ext cx="9144000" cy="576064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11" name="Group 10"/>
              <p:cNvGrpSpPr/>
              <p:nvPr userDrawn="1"/>
            </p:nvGrpSpPr>
            <p:grpSpPr>
              <a:xfrm>
                <a:off x="0" y="0"/>
                <a:ext cx="9144000" cy="1340768"/>
                <a:chOff x="0" y="0"/>
                <a:chExt cx="9144000" cy="1340768"/>
              </a:xfrm>
            </p:grpSpPr>
            <p:sp>
              <p:nvSpPr>
                <p:cNvPr id="7" name="Rectangle 6"/>
                <p:cNvSpPr/>
                <p:nvPr userDrawn="1"/>
              </p:nvSpPr>
              <p:spPr>
                <a:xfrm>
                  <a:off x="0" y="0"/>
                  <a:ext cx="9144000" cy="13407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8" name="Right Triangle 7"/>
                <p:cNvSpPr/>
                <p:nvPr userDrawn="1"/>
              </p:nvSpPr>
              <p:spPr>
                <a:xfrm rot="10800000">
                  <a:off x="7812360" y="1288"/>
                  <a:ext cx="1331640" cy="1339480"/>
                </a:xfrm>
                <a:prstGeom prst="rtTriangl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10" name="Right Triangle 9"/>
            <p:cNvSpPr/>
            <p:nvPr userDrawn="1"/>
          </p:nvSpPr>
          <p:spPr>
            <a:xfrm>
              <a:off x="0" y="6306145"/>
              <a:ext cx="827584" cy="581502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2530" r="21097" b="34882"/>
          <a:stretch/>
        </p:blipFill>
        <p:spPr>
          <a:xfrm>
            <a:off x="8426390" y="6245615"/>
            <a:ext cx="718338" cy="63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562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378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968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156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598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403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24-12-2019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708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829" y="0"/>
            <a:ext cx="9147829" cy="6887647"/>
            <a:chOff x="-3829" y="0"/>
            <a:chExt cx="9147829" cy="68876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3829" y="0"/>
              <a:ext cx="9147829" cy="6885384"/>
              <a:chOff x="-3829" y="0"/>
              <a:chExt cx="9147829" cy="6885384"/>
            </a:xfrm>
          </p:grpSpPr>
          <p:sp>
            <p:nvSpPr>
              <p:cNvPr id="10" name="Rectangle 9"/>
              <p:cNvSpPr/>
              <p:nvPr userDrawn="1"/>
            </p:nvSpPr>
            <p:spPr>
              <a:xfrm>
                <a:off x="-3829" y="6309320"/>
                <a:ext cx="9144000" cy="576064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11" name="Group 10"/>
              <p:cNvGrpSpPr/>
              <p:nvPr userDrawn="1"/>
            </p:nvGrpSpPr>
            <p:grpSpPr>
              <a:xfrm>
                <a:off x="0" y="0"/>
                <a:ext cx="9144000" cy="1340768"/>
                <a:chOff x="0" y="0"/>
                <a:chExt cx="9144000" cy="1340768"/>
              </a:xfrm>
            </p:grpSpPr>
            <p:sp>
              <p:nvSpPr>
                <p:cNvPr id="12" name="Rectangle 11"/>
                <p:cNvSpPr/>
                <p:nvPr userDrawn="1"/>
              </p:nvSpPr>
              <p:spPr>
                <a:xfrm>
                  <a:off x="0" y="0"/>
                  <a:ext cx="9144000" cy="134076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13" name="Right Triangle 12"/>
                <p:cNvSpPr/>
                <p:nvPr userDrawn="1"/>
              </p:nvSpPr>
              <p:spPr>
                <a:xfrm rot="10800000">
                  <a:off x="7812360" y="1288"/>
                  <a:ext cx="1331640" cy="1339480"/>
                </a:xfrm>
                <a:prstGeom prst="rtTriangl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9" name="Right Triangle 8"/>
            <p:cNvSpPr/>
            <p:nvPr userDrawn="1"/>
          </p:nvSpPr>
          <p:spPr>
            <a:xfrm>
              <a:off x="0" y="6306145"/>
              <a:ext cx="827584" cy="581502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24-12-2019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5600" y="6356350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IN" smtClean="0"/>
              <a:t>M.Sc. (Engg) Thesis Defense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763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9F3AC3-80BE-4A96-AF1B-BBBE87606A02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2530" r="21097" b="34882"/>
          <a:stretch/>
        </p:blipFill>
        <p:spPr>
          <a:xfrm>
            <a:off x="8426390" y="6245615"/>
            <a:ext cx="718338" cy="63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0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81200"/>
            <a:ext cx="8155460" cy="1981200"/>
          </a:xfrm>
        </p:spPr>
        <p:txBody>
          <a:bodyPr>
            <a:noAutofit/>
          </a:bodyPr>
          <a:lstStyle/>
          <a:p>
            <a:r>
              <a:rPr lang="en-IN" sz="3200" b="1" dirty="0" smtClean="0">
                <a:solidFill>
                  <a:schemeClr val="tx2">
                    <a:lumMod val="50000"/>
                  </a:schemeClr>
                </a:solidFill>
              </a:rPr>
              <a:t>OVERVIEW OF PULSED POWER SYSTEMS (APPS) FOR ADITYA/ADITYA-U TOKAMAK</a:t>
            </a:r>
            <a:endParaRPr lang="en-IN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4724400"/>
            <a:ext cx="5562600" cy="111710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dirty="0" smtClean="0"/>
              <a:t>ADITYA/ADITYA-U Team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dirty="0" smtClean="0"/>
              <a:t>27-01-2020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24600"/>
            <a:ext cx="3657600" cy="365125"/>
          </a:xfrm>
        </p:spPr>
        <p:txBody>
          <a:bodyPr/>
          <a:lstStyle/>
          <a:p>
            <a:r>
              <a:rPr lang="en-IN" b="1" dirty="0"/>
              <a:t>National Symposium for Commemorating 30-years of</a:t>
            </a:r>
          </a:p>
          <a:p>
            <a:r>
              <a:rPr lang="en-IN" b="1" dirty="0"/>
              <a:t>ADITYA Tokamak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/>
              <a:t>1</a:t>
            </a:fld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62964"/>
            <a:ext cx="963835" cy="8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0" y="270557"/>
            <a:ext cx="914400" cy="87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0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all" dirty="0" smtClean="0"/>
              <a:t>TF Power Supply</a:t>
            </a:r>
            <a:endParaRPr lang="en-IN" sz="3200" cap="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10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5122" name="Picture 2" descr="G: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324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OHMIC AND VF WITH PROPOSED  11 kV CIRCULATING CURRENT TRANSFORMER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11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371600"/>
            <a:ext cx="52578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6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cap="all" dirty="0" smtClean="0"/>
              <a:t>Converter </a:t>
            </a:r>
            <a:r>
              <a:rPr lang="en-IN" sz="3200" cap="all" dirty="0"/>
              <a:t>Panels of </a:t>
            </a:r>
            <a:r>
              <a:rPr lang="en-IN" sz="3200" cap="all" dirty="0" smtClean="0"/>
              <a:t>OHMIC (1988)</a:t>
            </a:r>
            <a:endParaRPr lang="en-IN" sz="3200" cap="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12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51" y="1600200"/>
            <a:ext cx="673849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3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cap="all" dirty="0" smtClean="0"/>
              <a:t>FMS, VCB and Anti </a:t>
            </a:r>
            <a:r>
              <a:rPr lang="en-IN" sz="3200" cap="all" dirty="0"/>
              <a:t>Transformer of </a:t>
            </a:r>
            <a:r>
              <a:rPr lang="en-IN" sz="3200" cap="all" dirty="0" smtClean="0"/>
              <a:t>WAVE SHAPER (1988)</a:t>
            </a:r>
            <a:endParaRPr lang="en-IN" sz="3200" cap="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13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93419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8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OHMIC WAVE SHAPING SCHEME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14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OHMIC WAVE SHAPING TASKS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15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4648200"/>
          </a:xfrm>
        </p:spPr>
        <p:txBody>
          <a:bodyPr>
            <a:normAutofit fontScale="92500"/>
          </a:bodyPr>
          <a:lstStyle/>
          <a:p>
            <a:r>
              <a:rPr lang="en-IN" dirty="0" smtClean="0"/>
              <a:t>Supply the necessary energy to commutate the current through the DC VCB into the discharge resister.</a:t>
            </a:r>
          </a:p>
          <a:p>
            <a:r>
              <a:rPr lang="en-IN" dirty="0" smtClean="0"/>
              <a:t>Create plasma ignition voltage of 50 V max. with a delay between 0.5 to 5 mSecs from VCB open.</a:t>
            </a:r>
          </a:p>
          <a:p>
            <a:r>
              <a:rPr lang="en-IN" dirty="0" smtClean="0"/>
              <a:t>Switching the resisters for ignition voltage shaping</a:t>
            </a:r>
          </a:p>
          <a:p>
            <a:r>
              <a:rPr lang="en-IN" dirty="0" smtClean="0"/>
              <a:t>Control the Ohmic current di/dt in a way to meet the required V</a:t>
            </a:r>
            <a:r>
              <a:rPr lang="en-IN" baseline="-25000" dirty="0" smtClean="0"/>
              <a:t>plasma</a:t>
            </a:r>
            <a:r>
              <a:rPr lang="en-IN" dirty="0" smtClean="0"/>
              <a:t> versus time.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525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PLASMA IGNTION VOLTAGE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16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876800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Ohmic transformer turns ratio = 300/1</a:t>
            </a:r>
          </a:p>
          <a:p>
            <a:r>
              <a:rPr lang="en-IN" dirty="0" smtClean="0"/>
              <a:t>The required primary voltage for 50 V across the plasma torus (M=10.1 </a:t>
            </a:r>
            <a:r>
              <a:rPr lang="en-IN" dirty="0" err="1" smtClean="0"/>
              <a:t>mH</a:t>
            </a:r>
            <a:r>
              <a:rPr lang="en-IN" dirty="0" smtClean="0"/>
              <a:t>) = 15 kV </a:t>
            </a:r>
          </a:p>
          <a:p>
            <a:r>
              <a:rPr lang="en-IN" dirty="0" smtClean="0"/>
              <a:t>di/dt required for 15 kV = </a:t>
            </a:r>
            <a:r>
              <a:rPr lang="en-IN" smtClean="0"/>
              <a:t>1485 </a:t>
            </a:r>
            <a:r>
              <a:rPr lang="en-IN" smtClean="0"/>
              <a:t>kA/Sec</a:t>
            </a:r>
            <a:endParaRPr lang="en-IN" dirty="0" smtClean="0"/>
          </a:p>
          <a:p>
            <a:r>
              <a:rPr lang="en-IN" dirty="0" smtClean="0"/>
              <a:t>Stray inductance (L=8.3 mH) drop = 12 kV</a:t>
            </a:r>
          </a:p>
          <a:p>
            <a:r>
              <a:rPr lang="en-IN" dirty="0" smtClean="0"/>
              <a:t>Supporting resistive drop (IR) = 750 V</a:t>
            </a:r>
          </a:p>
          <a:p>
            <a:r>
              <a:rPr lang="en-IN" dirty="0" smtClean="0"/>
              <a:t>Supporting inversion voltage = 1250 V</a:t>
            </a:r>
          </a:p>
          <a:p>
            <a:r>
              <a:rPr lang="en-IN" dirty="0" smtClean="0"/>
              <a:t>Required voltage across wave shaping resister = 25 kV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3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OT/VF/PLAMA INDUCTANCES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17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19005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3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FIST PRIMARY IGNITION (LOOP) VOLTAGE (07/03/1988, 18:48)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18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00200"/>
            <a:ext cx="6019801" cy="405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3276600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I</a:t>
            </a:r>
            <a:r>
              <a:rPr lang="en-IN" baseline="-25000" dirty="0" smtClean="0">
                <a:solidFill>
                  <a:prstClr val="black"/>
                </a:solidFill>
              </a:rPr>
              <a:t>OT</a:t>
            </a:r>
            <a:r>
              <a:rPr lang="en-IN" dirty="0">
                <a:solidFill>
                  <a:prstClr val="black"/>
                </a:solidFill>
              </a:rPr>
              <a:t> </a:t>
            </a:r>
            <a:r>
              <a:rPr lang="en-IN" dirty="0" smtClean="0">
                <a:solidFill>
                  <a:prstClr val="black"/>
                </a:solidFill>
              </a:rPr>
              <a:t>= 7 kA</a:t>
            </a:r>
          </a:p>
          <a:p>
            <a:r>
              <a:rPr lang="en-IN" dirty="0" smtClean="0">
                <a:solidFill>
                  <a:prstClr val="black"/>
                </a:solidFill>
              </a:rPr>
              <a:t>C = 120 µF</a:t>
            </a:r>
          </a:p>
          <a:p>
            <a:r>
              <a:rPr lang="en-IN" dirty="0" smtClean="0">
                <a:solidFill>
                  <a:prstClr val="black"/>
                </a:solidFill>
              </a:rPr>
              <a:t>R = 1.44</a:t>
            </a:r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en-IN" dirty="0" smtClean="0">
              <a:solidFill>
                <a:prstClr val="black"/>
              </a:solidFill>
            </a:endParaRPr>
          </a:p>
          <a:p>
            <a:r>
              <a:rPr lang="en-IN" dirty="0" smtClean="0">
                <a:solidFill>
                  <a:prstClr val="black"/>
                </a:solidFill>
              </a:rPr>
              <a:t>R</a:t>
            </a:r>
            <a:r>
              <a:rPr lang="en-IN" baseline="-25000" dirty="0" smtClean="0">
                <a:solidFill>
                  <a:prstClr val="black"/>
                </a:solidFill>
              </a:rPr>
              <a:t>1 </a:t>
            </a:r>
            <a:r>
              <a:rPr lang="en-IN" dirty="0" smtClean="0">
                <a:solidFill>
                  <a:prstClr val="black"/>
                </a:solidFill>
              </a:rPr>
              <a:t>= 1.32</a:t>
            </a:r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en-IN" dirty="0" smtClean="0">
              <a:solidFill>
                <a:prstClr val="black"/>
              </a:solidFill>
            </a:endParaRPr>
          </a:p>
          <a:p>
            <a:r>
              <a:rPr lang="en-IN" dirty="0" smtClean="0">
                <a:solidFill>
                  <a:prstClr val="black"/>
                </a:solidFill>
              </a:rPr>
              <a:t>R</a:t>
            </a:r>
            <a:r>
              <a:rPr lang="en-IN" baseline="-25000" dirty="0" smtClean="0">
                <a:solidFill>
                  <a:prstClr val="black"/>
                </a:solidFill>
              </a:rPr>
              <a:t>2</a:t>
            </a:r>
            <a:r>
              <a:rPr lang="en-IN" dirty="0" smtClean="0">
                <a:solidFill>
                  <a:prstClr val="black"/>
                </a:solidFill>
              </a:rPr>
              <a:t> = 0.72</a:t>
            </a:r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en-IN" dirty="0" smtClean="0">
              <a:solidFill>
                <a:prstClr val="black"/>
              </a:solidFill>
            </a:endParaRPr>
          </a:p>
          <a:p>
            <a:r>
              <a:rPr lang="en-IN" dirty="0" smtClean="0">
                <a:solidFill>
                  <a:prstClr val="black"/>
                </a:solidFill>
              </a:rPr>
              <a:t>R</a:t>
            </a:r>
            <a:r>
              <a:rPr lang="en-IN" baseline="-25000" dirty="0" smtClean="0">
                <a:solidFill>
                  <a:prstClr val="black"/>
                </a:solidFill>
              </a:rPr>
              <a:t>3 </a:t>
            </a:r>
            <a:r>
              <a:rPr lang="en-IN" dirty="0" smtClean="0">
                <a:solidFill>
                  <a:prstClr val="black"/>
                </a:solidFill>
              </a:rPr>
              <a:t>= 0.60 </a:t>
            </a:r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en-IN" dirty="0" smtClean="0">
              <a:solidFill>
                <a:prstClr val="black"/>
              </a:solidFill>
            </a:endParaRPr>
          </a:p>
          <a:p>
            <a:r>
              <a:rPr lang="en-IN" dirty="0" smtClean="0">
                <a:solidFill>
                  <a:prstClr val="black"/>
                </a:solidFill>
              </a:rPr>
              <a:t>V</a:t>
            </a:r>
            <a:r>
              <a:rPr lang="en-IN" baseline="-25000" dirty="0" smtClean="0">
                <a:solidFill>
                  <a:prstClr val="black"/>
                </a:solidFill>
              </a:rPr>
              <a:t>COT</a:t>
            </a:r>
            <a:r>
              <a:rPr lang="en-IN" dirty="0" smtClean="0">
                <a:solidFill>
                  <a:prstClr val="black"/>
                </a:solidFill>
              </a:rPr>
              <a:t> = 7000 V</a:t>
            </a:r>
          </a:p>
          <a:p>
            <a:endParaRPr lang="en-I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cap="all" dirty="0" smtClean="0"/>
              <a:t>Synchronisation of VF WITH PRIMARY LOOP VOLTAGE (1988)</a:t>
            </a:r>
            <a:endParaRPr lang="en-IN" sz="3200" cap="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19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2" y="2002630"/>
            <a:ext cx="4569383" cy="340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17" y="1828800"/>
            <a:ext cx="456723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6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CONTENTS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15400" cy="487680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en-IN" sz="9200" b="1" dirty="0" smtClean="0"/>
              <a:t>Commissioning of 50 MVA, 132kV AC Systems and DC Power Supplies (1987-89)</a:t>
            </a:r>
          </a:p>
          <a:p>
            <a:pPr algn="just"/>
            <a:r>
              <a:rPr lang="en-IN" sz="9200" b="1" dirty="0" smtClean="0"/>
              <a:t>Initial ADITYA Operations (1991-92)</a:t>
            </a:r>
          </a:p>
          <a:p>
            <a:pPr algn="just"/>
            <a:r>
              <a:rPr lang="en-IN" sz="9200" b="1" dirty="0" smtClean="0"/>
              <a:t>132 kV system upgradation with additional 75 MVA Transformer (1992)</a:t>
            </a:r>
          </a:p>
          <a:p>
            <a:pPr algn="just"/>
            <a:r>
              <a:rPr lang="en-IN" sz="9200" b="1" dirty="0" smtClean="0"/>
              <a:t>Operation of APPS for higher parameters with ADITYA (1992)</a:t>
            </a:r>
          </a:p>
          <a:p>
            <a:pPr algn="just"/>
            <a:r>
              <a:rPr lang="en-IN" sz="9200" b="1" dirty="0" smtClean="0"/>
              <a:t>Vertical field modifications for higher plasma ramp up (2001)</a:t>
            </a:r>
          </a:p>
          <a:p>
            <a:pPr algn="just"/>
            <a:r>
              <a:rPr lang="en-IN" sz="9200" b="1" dirty="0" smtClean="0"/>
              <a:t>Operation with </a:t>
            </a:r>
            <a:r>
              <a:rPr lang="en-IN" sz="9200" b="1" dirty="0"/>
              <a:t>n</a:t>
            </a:r>
            <a:r>
              <a:rPr lang="en-IN" sz="9200" b="1" dirty="0" smtClean="0"/>
              <a:t>egative converter for higher volt-seconds(2002)</a:t>
            </a:r>
          </a:p>
          <a:p>
            <a:pPr algn="just"/>
            <a:r>
              <a:rPr lang="en-IN" sz="9200" b="1" dirty="0"/>
              <a:t>Operation </a:t>
            </a:r>
            <a:r>
              <a:rPr lang="en-IN" sz="9200" b="1" dirty="0" smtClean="0"/>
              <a:t>of power supplies for SST-1 (2013)</a:t>
            </a:r>
          </a:p>
          <a:p>
            <a:pPr algn="just"/>
            <a:r>
              <a:rPr lang="en-IN" sz="9200" b="1" dirty="0" smtClean="0"/>
              <a:t>Commissioning and Operation </a:t>
            </a:r>
            <a:r>
              <a:rPr lang="en-IN" sz="9200" b="1" dirty="0"/>
              <a:t>of </a:t>
            </a:r>
            <a:r>
              <a:rPr lang="en-IN" sz="9200" b="1" dirty="0" smtClean="0"/>
              <a:t>APPS with </a:t>
            </a:r>
            <a:r>
              <a:rPr lang="en-IN" sz="9200" b="1" smtClean="0"/>
              <a:t>ADITYA-U for </a:t>
            </a:r>
            <a:r>
              <a:rPr lang="en-IN" sz="9200" b="1" dirty="0" smtClean="0"/>
              <a:t>longer plasmas (2017)</a:t>
            </a:r>
          </a:p>
          <a:p>
            <a:pPr algn="just"/>
            <a:r>
              <a:rPr lang="en-IN" sz="9200" b="1" dirty="0" smtClean="0"/>
              <a:t>System maintenance and precautions</a:t>
            </a:r>
          </a:p>
          <a:p>
            <a:pPr algn="just"/>
            <a:r>
              <a:rPr lang="en-IN" sz="9200" b="1" dirty="0" smtClean="0"/>
              <a:t>Future plans and upgradation</a:t>
            </a:r>
          </a:p>
          <a:p>
            <a:pPr algn="just"/>
            <a:r>
              <a:rPr lang="en-IN" sz="9200" b="1" dirty="0" smtClean="0"/>
              <a:t>Publications</a:t>
            </a:r>
            <a:endParaRPr lang="en-IN" sz="9200" b="1" dirty="0"/>
          </a:p>
          <a:p>
            <a:pPr algn="just"/>
            <a:endParaRPr lang="en-IN" sz="7400" dirty="0" smtClean="0"/>
          </a:p>
          <a:p>
            <a:endParaRPr lang="en-IN" sz="7400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89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OHMIC CONTROL SYSTEM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20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81113"/>
            <a:ext cx="8229600" cy="356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6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OHMIC POSITIVE AND NEGATIVE FIRING WITH ZERO CURRENT DETECTION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21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45" y="1600200"/>
            <a:ext cx="52519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5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NEGATIVE CONVERTER OPERATION (90s)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22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5" y="4038600"/>
            <a:ext cx="3587350" cy="20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48678"/>
            <a:ext cx="31146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315277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1406"/>
            <a:ext cx="4305300" cy="247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1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VF COMMISSIONED FOR 10 kA (1991)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23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599"/>
            <a:ext cx="8839200" cy="492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VERTICAL FIELD CONTROL SYSTEM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24</a:t>
            </a:fld>
            <a:endParaRPr lang="en-IN" dirty="0">
              <a:solidFill>
                <a:prstClr val="white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829569"/>
              </p:ext>
            </p:extLst>
          </p:nvPr>
        </p:nvGraphicFramePr>
        <p:xfrm>
          <a:off x="1018564" y="1600200"/>
          <a:ext cx="7106871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Visio" r:id="rId4" imgW="7824506" imgH="4982704" progId="">
                  <p:embed/>
                </p:oleObj>
              </mc:Choice>
              <mc:Fallback>
                <p:oleObj name="Visio" r:id="rId4" imgW="7824506" imgH="498270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564" y="1600200"/>
                        <a:ext cx="7106871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63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MAINTENANCE REQUIREMENTS FOR PULSED POWER SYSTEM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25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72439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IN" sz="3100" b="1" dirty="0" smtClean="0"/>
              <a:t>Transformer design mainly focus to contain axial and radial forces. Periodical reconditioning  of converter transformers envisaged  </a:t>
            </a:r>
          </a:p>
          <a:p>
            <a:pPr algn="just"/>
            <a:r>
              <a:rPr lang="en-IN" sz="3100" b="1" dirty="0" smtClean="0"/>
              <a:t>System fault level is high as transformer impedances are kept low for Thyristor commutation. Preventive maintenance to be carried out avoid any converter shot circuits</a:t>
            </a:r>
          </a:p>
          <a:p>
            <a:pPr algn="just"/>
            <a:r>
              <a:rPr lang="en-IN" sz="3100" b="1" dirty="0" smtClean="0"/>
              <a:t>High inrush currents are flown in every switching. Restriction of switching will improve the system life </a:t>
            </a:r>
          </a:p>
          <a:p>
            <a:pPr algn="just"/>
            <a:r>
              <a:rPr lang="en-IN" sz="3100" b="1" dirty="0" smtClean="0"/>
              <a:t>Tightening of active components before every campaign</a:t>
            </a:r>
          </a:p>
          <a:p>
            <a:pPr algn="just"/>
            <a:r>
              <a:rPr lang="en-IN" sz="3100" b="1" dirty="0" smtClean="0"/>
              <a:t>As pulsed systems are designed for a specific number of operations, prudent operation methods increase the system life</a:t>
            </a:r>
          </a:p>
          <a:p>
            <a:pPr algn="just"/>
            <a:r>
              <a:rPr lang="en-IN" sz="3100" b="1" dirty="0" smtClean="0"/>
              <a:t>Timely replacement of extensively used components like SCRs, Diodes, VCBs, FMS, Resistors, Damping circuits etc</a:t>
            </a:r>
            <a:r>
              <a:rPr lang="en-IN" sz="3100" dirty="0" smtClean="0"/>
              <a:t>. </a:t>
            </a:r>
          </a:p>
          <a:p>
            <a:pPr algn="just"/>
            <a:r>
              <a:rPr lang="en-IN" sz="3100" b="1" dirty="0" smtClean="0"/>
              <a:t>Maintenance of grounding is very important due to EMI</a:t>
            </a:r>
          </a:p>
          <a:p>
            <a:pPr algn="just"/>
            <a:endParaRPr lang="en-IN" sz="2400" dirty="0" smtClean="0"/>
          </a:p>
          <a:p>
            <a:pPr algn="just"/>
            <a:endParaRPr lang="en-IN" sz="2400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26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SUBSYSTEMS REPLACED/MODIFIED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26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7244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IN" dirty="0" smtClean="0"/>
              <a:t>11kV SF</a:t>
            </a:r>
            <a:r>
              <a:rPr lang="en-IN" baseline="-25000" dirty="0" smtClean="0"/>
              <a:t>6</a:t>
            </a:r>
            <a:r>
              <a:rPr lang="en-IN" dirty="0" smtClean="0"/>
              <a:t> CBs phased out and VCBs installed</a:t>
            </a:r>
          </a:p>
          <a:p>
            <a:pPr algn="just"/>
            <a:r>
              <a:rPr lang="en-IN" dirty="0" smtClean="0">
                <a:latin typeface="Calibri"/>
                <a:cs typeface="Calibri"/>
              </a:rPr>
              <a:t>± 2 kA </a:t>
            </a:r>
            <a:r>
              <a:rPr lang="en-IN" dirty="0" smtClean="0"/>
              <a:t>Transistor based Feedback power supply replaced  with IGBT based supply </a:t>
            </a:r>
          </a:p>
          <a:p>
            <a:pPr algn="just"/>
            <a:r>
              <a:rPr lang="en-IN" dirty="0" smtClean="0"/>
              <a:t>VF modified with additional slow bank capacitors and 1.6 kV, 3.5 kA booster power supply</a:t>
            </a:r>
          </a:p>
          <a:p>
            <a:pPr algn="just"/>
            <a:r>
              <a:rPr lang="en-IN" dirty="0" smtClean="0"/>
              <a:t>WS resister bank, VCBs, fast make switches, circulating transformer are upgraded</a:t>
            </a:r>
          </a:p>
          <a:p>
            <a:pPr algn="just"/>
            <a:r>
              <a:rPr lang="en-IN" dirty="0" smtClean="0"/>
              <a:t>Central control computer PDP 11/23+ replaced with VME </a:t>
            </a:r>
          </a:p>
          <a:p>
            <a:pPr algn="just"/>
            <a:r>
              <a:rPr lang="en-IN" dirty="0" smtClean="0"/>
              <a:t>Modicon PLCs partially replaced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49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ADITYA-U OPERATION 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27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8" name="Picture 2" descr="C:\Users\BALAKRISHNAN\Desktop\32718.bm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991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22558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79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ADITYA-U OPERATION 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28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BALAKRISHNAN\Desktop\w_o ecrh.bm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7629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7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SST-1 OPERATION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29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89154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371600"/>
            <a:ext cx="89154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OT </a:t>
            </a:r>
            <a:r>
              <a:rPr lang="en-I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operated </a:t>
            </a:r>
            <a:r>
              <a:rPr lang="en-I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for typically +5.8 to </a:t>
            </a:r>
            <a:r>
              <a:rPr lang="en-I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+6.8 </a:t>
            </a:r>
            <a:r>
              <a:rPr lang="en-I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kA and -6.0 to -</a:t>
            </a:r>
            <a:r>
              <a:rPr lang="en-I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7.0 </a:t>
            </a:r>
            <a:r>
              <a:rPr lang="en-I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kA with 1.8 kA circulating current</a:t>
            </a:r>
            <a:r>
              <a:rPr lang="en-I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.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VF operated </a:t>
            </a:r>
            <a:r>
              <a:rPr lang="en-I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for about 3.2 to 3.9 kA up to 1000 m Sec.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I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OT and VF support </a:t>
            </a:r>
            <a:r>
              <a:rPr lang="en-I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for plasma </a:t>
            </a:r>
            <a:r>
              <a:rPr lang="en-IN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with </a:t>
            </a:r>
            <a:r>
              <a:rPr lang="en-IN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Times New Roman" pitchFamily="18" charset="0"/>
              </a:rPr>
              <a:t>typical currents of 65 to 89 kA and time duration up to ~ 650 m Sec. </a:t>
            </a:r>
          </a:p>
        </p:txBody>
      </p:sp>
    </p:spTree>
    <p:extLst>
      <p:ext uri="{BB962C8B-B14F-4D97-AF65-F5344CB8AC3E}">
        <p14:creationId xmlns:p14="http://schemas.microsoft.com/office/powerpoint/2010/main" val="34419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INTRODUCTION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915400" cy="4876800"/>
          </a:xfrm>
        </p:spPr>
        <p:txBody>
          <a:bodyPr>
            <a:noAutofit/>
          </a:bodyPr>
          <a:lstStyle/>
          <a:p>
            <a:pPr algn="just"/>
            <a:r>
              <a:rPr lang="en-IN" sz="2300" b="1" dirty="0" smtClean="0"/>
              <a:t>ADITYA/ADITYA-U </a:t>
            </a:r>
            <a:r>
              <a:rPr lang="en-IN" sz="2300" b="1" dirty="0" err="1" smtClean="0"/>
              <a:t>Tokamak</a:t>
            </a:r>
            <a:r>
              <a:rPr lang="en-IN" sz="2300" b="1" dirty="0" smtClean="0"/>
              <a:t> (R=0.75, r=0.25) is operated with high current DC power supplies based on the combination of power transformers, line commutated 12 pulse converters, wave shaping circuitry and associated control systems. </a:t>
            </a:r>
          </a:p>
          <a:p>
            <a:pPr algn="just"/>
            <a:r>
              <a:rPr lang="en-IN" sz="2300" b="1" dirty="0"/>
              <a:t>T</a:t>
            </a:r>
            <a:r>
              <a:rPr lang="en-IN" sz="2300" b="1" dirty="0" smtClean="0"/>
              <a:t>he subsystem is named as ADITYA/ADITYA-U Pulsed Power System (APPS) supplied by HBB (Baroda), AEG (Germany) and Commissioned by </a:t>
            </a:r>
            <a:r>
              <a:rPr lang="en-IN" sz="2300" b="1" smtClean="0"/>
              <a:t>AEG-NGEF consists </a:t>
            </a:r>
            <a:r>
              <a:rPr lang="en-IN" sz="2300" b="1" dirty="0" smtClean="0"/>
              <a:t>the following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IN" sz="2300" b="1" dirty="0" smtClean="0"/>
              <a:t> AC Power System: 132/11 kV, 50 MVA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IN" sz="2300" b="1" dirty="0" smtClean="0"/>
              <a:t>DC Power System: 50 kA </a:t>
            </a:r>
            <a:r>
              <a:rPr lang="en-IN" sz="2300" b="1" dirty="0" err="1" smtClean="0"/>
              <a:t>Toroidal</a:t>
            </a:r>
            <a:r>
              <a:rPr lang="en-IN" sz="2300" b="1" dirty="0" smtClean="0"/>
              <a:t> Field Power Supply</a:t>
            </a:r>
            <a:r>
              <a:rPr lang="en-IN" sz="2300" b="1" dirty="0"/>
              <a:t>, ±20 kA </a:t>
            </a:r>
            <a:r>
              <a:rPr lang="en-IN" sz="2300" b="1" dirty="0" err="1" smtClean="0"/>
              <a:t>Ohmic</a:t>
            </a:r>
            <a:r>
              <a:rPr lang="en-IN" sz="2300" b="1" dirty="0" smtClean="0"/>
              <a:t>  Power Supply, 28 kV rated Wave shaper and 12.5 kA Vertical Field Power Supply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IN" sz="2300" b="1" dirty="0" smtClean="0"/>
              <a:t>Feedback Power Supply (FFPS): 0.25 kV</a:t>
            </a:r>
            <a:r>
              <a:rPr lang="en-IN" sz="2300" b="1" dirty="0"/>
              <a:t>, </a:t>
            </a:r>
            <a:r>
              <a:rPr lang="en-IN" sz="2300" b="1" dirty="0" smtClean="0"/>
              <a:t>±2 kA (Indigenously procured)</a:t>
            </a:r>
            <a:endParaRPr lang="en-IN" sz="2300" b="1" dirty="0"/>
          </a:p>
        </p:txBody>
      </p:sp>
    </p:spTree>
    <p:extLst>
      <p:ext uri="{BB962C8B-B14F-4D97-AF65-F5344CB8AC3E}">
        <p14:creationId xmlns:p14="http://schemas.microsoft.com/office/powerpoint/2010/main" val="37148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TF/VF/OT CURRENTS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30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170" name="Picture 2" descr="G:\APPS.bm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68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200" cap="all" dirty="0" smtClean="0"/>
              <a:t/>
            </a:r>
            <a:br>
              <a:rPr lang="en-IN" sz="3200" cap="all" dirty="0" smtClean="0"/>
            </a:br>
            <a:r>
              <a:rPr lang="en-IN" sz="3200" cap="all" dirty="0" smtClean="0"/>
              <a:t>Future </a:t>
            </a:r>
            <a:r>
              <a:rPr lang="en-IN" sz="3200" cap="all" dirty="0"/>
              <a:t>plans and upgradation</a:t>
            </a:r>
            <a:br>
              <a:rPr lang="en-IN" sz="3200" cap="all" dirty="0"/>
            </a:br>
            <a:endParaRPr lang="en-IN" sz="3200" cap="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31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915400" cy="48768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The following upgradations are proposed for operating 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the power system for </a:t>
            </a:r>
            <a:r>
              <a:rPr lang="en-US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ADITYA-U 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and SST-1 to meet all power parameter requirements like current, voltage, di/dt and loop voltage shapes </a:t>
            </a:r>
            <a:r>
              <a:rPr lang="en-US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etc.</a:t>
            </a:r>
            <a:endParaRPr lang="en-US" sz="24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457200" lvl="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Circulating current transformer of OT </a:t>
            </a:r>
            <a:r>
              <a:rPr lang="en-US" sz="2400" b="1" dirty="0" err="1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upgradation</a:t>
            </a:r>
            <a:r>
              <a:rPr lang="en-US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 to 11 kV transformer</a:t>
            </a:r>
          </a:p>
          <a:p>
            <a:pPr marL="457200" lvl="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Controller 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u</a:t>
            </a:r>
            <a:r>
              <a:rPr lang="en-IN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pgradation of </a:t>
            </a: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Vertical </a:t>
            </a:r>
            <a:r>
              <a:rPr lang="en-IN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Field Power </a:t>
            </a: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Supply</a:t>
            </a:r>
            <a:endParaRPr lang="en-IN" sz="2400" b="1" dirty="0">
              <a:solidFill>
                <a:prstClr val="black"/>
              </a:solidFill>
              <a:latin typeface="+mj-lt"/>
              <a:ea typeface="Times New Roman"/>
              <a:cs typeface="Times New Roman" pitchFamily="18" charset="0"/>
            </a:endParaRPr>
          </a:p>
          <a:p>
            <a:pPr marL="457200" lvl="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Controller </a:t>
            </a:r>
            <a:r>
              <a:rPr lang="en-US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u</a:t>
            </a:r>
            <a:r>
              <a:rPr lang="en-IN" sz="2400" b="1" dirty="0" err="1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pgradation</a:t>
            </a:r>
            <a:r>
              <a:rPr lang="en-IN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of </a:t>
            </a:r>
            <a:r>
              <a:rPr lang="en-IN" sz="2400" b="1" dirty="0" err="1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Ohmic</a:t>
            </a: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IN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Transformer Power </a:t>
            </a: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Supply </a:t>
            </a:r>
            <a:endParaRPr lang="en-IN" sz="2400" b="1" dirty="0">
              <a:solidFill>
                <a:prstClr val="black"/>
              </a:solidFill>
              <a:latin typeface="+mj-lt"/>
              <a:ea typeface="Times New Roman"/>
              <a:cs typeface="Times New Roman" pitchFamily="18" charset="0"/>
            </a:endParaRPr>
          </a:p>
          <a:p>
            <a:pPr marL="457200" lvl="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Controller </a:t>
            </a:r>
            <a:r>
              <a:rPr lang="en-IN" sz="2400" b="1" dirty="0" err="1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upgradation</a:t>
            </a:r>
            <a:r>
              <a:rPr lang="en-IN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of </a:t>
            </a:r>
            <a:r>
              <a:rPr lang="en-IN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Wave Shaping circuit and other control interfaces.</a:t>
            </a:r>
          </a:p>
          <a:p>
            <a:pPr marL="457200" lvl="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Procurement </a:t>
            </a:r>
            <a:r>
              <a:rPr lang="en-IN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of new Vertical Field Power Supply: 6.25 kV and 8 kA with 5 kV </a:t>
            </a:r>
            <a:r>
              <a:rPr lang="en-IN" sz="2400" b="1" dirty="0" smtClean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capacitor </a:t>
            </a:r>
            <a:r>
              <a:rPr lang="en-IN" sz="2400" b="1" dirty="0">
                <a:solidFill>
                  <a:prstClr val="black"/>
                </a:solidFill>
                <a:latin typeface="+mj-lt"/>
                <a:ea typeface="Times New Roman"/>
                <a:cs typeface="Times New Roman" pitchFamily="18" charset="0"/>
              </a:rPr>
              <a:t>charging.</a:t>
            </a:r>
            <a:endParaRPr lang="en-IN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7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2636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PROPOSED NEW VERTICAL FIELD POWER SUPPLY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32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447801"/>
            <a:ext cx="6184557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D:\Google Drive\A\Dropbox\2 Simu draw and prog\11_draw.io\07_vf_ps\wavefor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4938395" cy="1752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3516539"/>
              </p:ext>
            </p:extLst>
          </p:nvPr>
        </p:nvGraphicFramePr>
        <p:xfrm>
          <a:off x="5486400" y="4572000"/>
          <a:ext cx="3243714" cy="1735074"/>
        </p:xfrm>
        <a:graphic>
          <a:graphicData uri="http://schemas.openxmlformats.org/drawingml/2006/table">
            <a:tbl>
              <a:tblPr firstRow="1" firstCol="1" bandRow="1"/>
              <a:tblGrid>
                <a:gridCol w="1693865"/>
                <a:gridCol w="1549849"/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t_rise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50 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Vc, Cap (max)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5000V, 30 mF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Switch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Thyristor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Diode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Blocking diode, 8 kA, </a:t>
                      </a:r>
                      <a:endParaRPr lang="en-GB" sz="1100" dirty="0" smtClean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Calibri"/>
                          <a:ea typeface="Calibri"/>
                          <a:cs typeface="Mangal"/>
                        </a:rPr>
                        <a:t>5 </a:t>
                      </a: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kV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Positive (+</a:t>
                      </a:r>
                      <a:r>
                        <a:rPr lang="en-GB" sz="1100" dirty="0" err="1">
                          <a:effectLst/>
                          <a:latin typeface="Calibri"/>
                          <a:ea typeface="Calibri"/>
                          <a:cs typeface="Mangal"/>
                        </a:rPr>
                        <a:t>Ve</a:t>
                      </a: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Mangal"/>
                        </a:rPr>
                        <a:t>Earth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Mangal"/>
                        </a:rPr>
                        <a:t>Negative (-Ve)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Mangal"/>
                        </a:rPr>
                        <a:t>-6.25 kV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Mangal"/>
                        </a:rPr>
                        <a:t>Chopper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Mangal"/>
                        </a:rPr>
                        <a:t>625 x 2 V = 1250V, 8 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0 – 1250 V, ≥ 2 kHz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Mangal"/>
                        </a:rPr>
                        <a:t>1 sec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3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PUBLICATIONS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33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b="1" dirty="0" smtClean="0"/>
              <a:t>Four  papers published/presented in international journals/conferences</a:t>
            </a:r>
          </a:p>
          <a:p>
            <a:r>
              <a:rPr lang="en-IN" sz="2400" b="1" dirty="0" smtClean="0"/>
              <a:t>Seven papers published/presented </a:t>
            </a:r>
            <a:r>
              <a:rPr lang="en-IN" sz="2400" b="1" dirty="0"/>
              <a:t>in national journals/conferences</a:t>
            </a:r>
          </a:p>
          <a:p>
            <a:endParaRPr lang="en-IN" sz="2400" dirty="0" smtClean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633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971800"/>
            <a:ext cx="5562600" cy="111710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4400" b="1" dirty="0" smtClean="0"/>
              <a:t>THANK YOU</a:t>
            </a:r>
            <a:endParaRPr lang="en-IN" sz="4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24600"/>
            <a:ext cx="3657600" cy="365125"/>
          </a:xfrm>
        </p:spPr>
        <p:txBody>
          <a:bodyPr/>
          <a:lstStyle/>
          <a:p>
            <a:r>
              <a:rPr lang="en-IN" b="1" dirty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b="1" dirty="0">
                <a:solidFill>
                  <a:prstClr val="white"/>
                </a:solidFill>
              </a:rPr>
              <a:t>ADITYA Tokamak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34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62964"/>
            <a:ext cx="963835" cy="8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0" y="270557"/>
            <a:ext cx="914400" cy="87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9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PLASMA FEEDBACK CONROL ON OHMIC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35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29600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2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PLASMA FEEDBACK CONTROL ON OHMIC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36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153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8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ACTIVE AND REACTIVE POWER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37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31519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9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LOOP VOLTAGE 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38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18" y="1467888"/>
            <a:ext cx="6045882" cy="409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6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200" cap="all" dirty="0" smtClean="0"/>
              <a:t/>
            </a:r>
            <a:br>
              <a:rPr lang="en-IN" sz="3200" cap="all" dirty="0" smtClean="0"/>
            </a:br>
            <a:r>
              <a:rPr lang="en-IN" sz="3200" cap="all" dirty="0" smtClean="0"/>
              <a:t>TF/OT/VF/WS/Plasma configuration</a:t>
            </a:r>
            <a:r>
              <a:rPr lang="en-IN" sz="3200" cap="all" dirty="0"/>
              <a:t/>
            </a:r>
            <a:br>
              <a:rPr lang="en-IN" sz="3200" cap="all" dirty="0"/>
            </a:br>
            <a:endParaRPr lang="en-IN" sz="3200" cap="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39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3" y="1371600"/>
            <a:ext cx="8019567" cy="483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8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132 kV  AC POWER SYSTEM (1987) 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1"/>
            <a:ext cx="533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9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cap="all" dirty="0"/>
              <a:t>Ohmic / Wave Shaping Simulation </a:t>
            </a:r>
            <a:r>
              <a:rPr lang="en-IN" sz="3200" cap="all" dirty="0" smtClean="0"/>
              <a:t>Result</a:t>
            </a:r>
            <a:endParaRPr lang="en-IN" sz="3200" cap="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40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" y="1371601"/>
            <a:ext cx="8433179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" y="3581400"/>
            <a:ext cx="8433179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2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OT/WS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41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42" y="1600200"/>
            <a:ext cx="62145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4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cap="all" dirty="0"/>
              <a:t>Ohmic / Wave Shaping Simulation </a:t>
            </a:r>
            <a:r>
              <a:rPr lang="en-IN" sz="3200" cap="all" dirty="0" smtClean="0"/>
              <a:t>Result</a:t>
            </a:r>
            <a:endParaRPr lang="en-IN" sz="3200" cap="al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42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" y="1371601"/>
            <a:ext cx="8433179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" y="3581400"/>
            <a:ext cx="8433179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OHMIC POSITIVE AND NEGATIVE FIRING WITH ZERO CURRENT DETECTION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43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45" y="1600200"/>
            <a:ext cx="52519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4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LOOP VOLTAGE AND VF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44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71483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61" y="1828800"/>
            <a:ext cx="4567237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3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FIST PLASMA IGNITION (LOOP) VOLTAGE (0703/1988, 18:48)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45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00200"/>
            <a:ext cx="6019801" cy="405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3276600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prstClr val="black"/>
                </a:solidFill>
              </a:rPr>
              <a:t>I</a:t>
            </a:r>
            <a:r>
              <a:rPr lang="en-IN" baseline="-25000" dirty="0" smtClean="0">
                <a:solidFill>
                  <a:prstClr val="black"/>
                </a:solidFill>
              </a:rPr>
              <a:t>OT</a:t>
            </a:r>
            <a:r>
              <a:rPr lang="en-IN" dirty="0">
                <a:solidFill>
                  <a:prstClr val="black"/>
                </a:solidFill>
              </a:rPr>
              <a:t> </a:t>
            </a:r>
            <a:r>
              <a:rPr lang="en-IN" dirty="0" smtClean="0">
                <a:solidFill>
                  <a:prstClr val="black"/>
                </a:solidFill>
              </a:rPr>
              <a:t>= 7 kA</a:t>
            </a:r>
          </a:p>
          <a:p>
            <a:r>
              <a:rPr lang="en-IN" dirty="0" smtClean="0">
                <a:solidFill>
                  <a:prstClr val="black"/>
                </a:solidFill>
              </a:rPr>
              <a:t>C = 120 µF</a:t>
            </a:r>
          </a:p>
          <a:p>
            <a:r>
              <a:rPr lang="en-IN" dirty="0" smtClean="0">
                <a:solidFill>
                  <a:prstClr val="black"/>
                </a:solidFill>
              </a:rPr>
              <a:t>R = 1.44</a:t>
            </a:r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en-IN" dirty="0" smtClean="0">
              <a:solidFill>
                <a:prstClr val="black"/>
              </a:solidFill>
            </a:endParaRPr>
          </a:p>
          <a:p>
            <a:r>
              <a:rPr lang="en-IN" dirty="0" smtClean="0">
                <a:solidFill>
                  <a:prstClr val="black"/>
                </a:solidFill>
              </a:rPr>
              <a:t>R</a:t>
            </a:r>
            <a:r>
              <a:rPr lang="en-IN" baseline="-25000" dirty="0" smtClean="0">
                <a:solidFill>
                  <a:prstClr val="black"/>
                </a:solidFill>
              </a:rPr>
              <a:t>1 </a:t>
            </a:r>
            <a:r>
              <a:rPr lang="en-IN" dirty="0" smtClean="0">
                <a:solidFill>
                  <a:prstClr val="black"/>
                </a:solidFill>
              </a:rPr>
              <a:t>= 1.32</a:t>
            </a:r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en-IN" dirty="0" smtClean="0">
              <a:solidFill>
                <a:prstClr val="black"/>
              </a:solidFill>
            </a:endParaRPr>
          </a:p>
          <a:p>
            <a:r>
              <a:rPr lang="en-IN" dirty="0" smtClean="0">
                <a:solidFill>
                  <a:prstClr val="black"/>
                </a:solidFill>
              </a:rPr>
              <a:t>R</a:t>
            </a:r>
            <a:r>
              <a:rPr lang="en-IN" baseline="-25000" dirty="0" smtClean="0">
                <a:solidFill>
                  <a:prstClr val="black"/>
                </a:solidFill>
              </a:rPr>
              <a:t>2</a:t>
            </a:r>
            <a:r>
              <a:rPr lang="en-IN" dirty="0" smtClean="0">
                <a:solidFill>
                  <a:prstClr val="black"/>
                </a:solidFill>
              </a:rPr>
              <a:t> = 0.72</a:t>
            </a:r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en-IN" dirty="0" smtClean="0">
              <a:solidFill>
                <a:prstClr val="black"/>
              </a:solidFill>
            </a:endParaRPr>
          </a:p>
          <a:p>
            <a:r>
              <a:rPr lang="en-IN" dirty="0" smtClean="0">
                <a:solidFill>
                  <a:prstClr val="black"/>
                </a:solidFill>
              </a:rPr>
              <a:t>R</a:t>
            </a:r>
            <a:r>
              <a:rPr lang="en-IN" baseline="-25000" dirty="0" smtClean="0">
                <a:solidFill>
                  <a:prstClr val="black"/>
                </a:solidFill>
              </a:rPr>
              <a:t>3 </a:t>
            </a:r>
            <a:r>
              <a:rPr lang="en-IN" dirty="0" smtClean="0">
                <a:solidFill>
                  <a:prstClr val="black"/>
                </a:solidFill>
              </a:rPr>
              <a:t>= 0.60 </a:t>
            </a:r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en-IN" dirty="0" smtClean="0">
              <a:solidFill>
                <a:prstClr val="black"/>
              </a:solidFill>
            </a:endParaRPr>
          </a:p>
          <a:p>
            <a:r>
              <a:rPr lang="en-IN" dirty="0" smtClean="0">
                <a:solidFill>
                  <a:prstClr val="black"/>
                </a:solidFill>
              </a:rPr>
              <a:t>V</a:t>
            </a:r>
            <a:r>
              <a:rPr lang="en-IN" baseline="-25000" dirty="0" smtClean="0">
                <a:solidFill>
                  <a:prstClr val="black"/>
                </a:solidFill>
              </a:rPr>
              <a:t>COT</a:t>
            </a:r>
            <a:r>
              <a:rPr lang="en-IN" dirty="0" smtClean="0">
                <a:solidFill>
                  <a:prstClr val="black"/>
                </a:solidFill>
              </a:rPr>
              <a:t> = 7000 V</a:t>
            </a:r>
          </a:p>
          <a:p>
            <a:endParaRPr lang="en-I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11 kV SLD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46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5530" y="1600200"/>
            <a:ext cx="643293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3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132/11 kV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47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410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0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VF CONTROL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48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8194" name="Picture 2" descr="G:\Picture1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7924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CENTRAL CONTROL FROM PDP 11/23+ to VME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49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752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TESTING OF NEW 37.5 MVA (75 MVA -peak) TRANSFORMER of NGEF MAKE(1992)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5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02" y="2105509"/>
            <a:ext cx="5130396" cy="351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11 kV CONVETER TRANSFORMERS RECONDITIONING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50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604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132 kV SYSTEM (1992)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6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410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1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11 kV SYSTEM</a:t>
            </a:r>
            <a:endParaRPr lang="en-IN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Tokamak</a:t>
            </a: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7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447800"/>
            <a:ext cx="8686800" cy="48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PULSED DUTY CONVERTER TRANSFORMER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8</a:t>
            </a:fld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4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DC POWER SUPPLIES AND WAVE SHAPER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27-01-2020</a:t>
            </a:r>
            <a:endParaRPr lang="en-IN" dirty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86200" cy="457200"/>
          </a:xfrm>
        </p:spPr>
        <p:txBody>
          <a:bodyPr/>
          <a:lstStyle/>
          <a:p>
            <a:endParaRPr lang="en-IN" sz="1000" dirty="0" smtClean="0">
              <a:solidFill>
                <a:prstClr val="white"/>
              </a:solidFill>
            </a:endParaRPr>
          </a:p>
          <a:p>
            <a:r>
              <a:rPr lang="en-IN" dirty="0" smtClean="0">
                <a:solidFill>
                  <a:prstClr val="white"/>
                </a:solidFill>
              </a:rPr>
              <a:t>National Symposium for Commemorating 30-years of</a:t>
            </a:r>
          </a:p>
          <a:p>
            <a:r>
              <a:rPr lang="en-IN" dirty="0" smtClean="0">
                <a:solidFill>
                  <a:prstClr val="white"/>
                </a:solidFill>
              </a:rPr>
              <a:t>ADITYA </a:t>
            </a:r>
            <a:r>
              <a:rPr lang="en-IN" dirty="0" err="1" smtClean="0">
                <a:solidFill>
                  <a:prstClr val="white"/>
                </a:solidFill>
              </a:rPr>
              <a:t>Tokamak</a:t>
            </a:r>
            <a:endParaRPr lang="en-IN" dirty="0" smtClean="0">
              <a:solidFill>
                <a:prstClr val="white"/>
              </a:solidFill>
            </a:endParaRPr>
          </a:p>
          <a:p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F3AC3-80BE-4A96-AF1B-BBBE87606A02}" type="slidenum">
              <a:rPr lang="en-IN" smtClean="0">
                <a:solidFill>
                  <a:prstClr val="white"/>
                </a:solidFill>
              </a:rPr>
              <a:pPr/>
              <a:t>9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IN" sz="2800" dirty="0">
                <a:solidFill>
                  <a:prstClr val="black"/>
                </a:solidFill>
              </a:rPr>
              <a:t>The </a:t>
            </a:r>
            <a:r>
              <a:rPr lang="en-IN" sz="2800" dirty="0" smtClean="0">
                <a:solidFill>
                  <a:prstClr val="black"/>
                </a:solidFill>
              </a:rPr>
              <a:t>DC Power Supplies are supplied and commissioned by AEG, Germany consist </a:t>
            </a:r>
            <a:r>
              <a:rPr lang="en-IN" sz="2800" dirty="0">
                <a:solidFill>
                  <a:prstClr val="black"/>
                </a:solidFill>
              </a:rPr>
              <a:t>the </a:t>
            </a:r>
            <a:r>
              <a:rPr lang="en-IN" sz="2800" dirty="0" smtClean="0">
                <a:solidFill>
                  <a:prstClr val="black"/>
                </a:solidFill>
              </a:rPr>
              <a:t>following</a:t>
            </a:r>
            <a:endParaRPr lang="en-IN" sz="2800" dirty="0">
              <a:solidFill>
                <a:prstClr val="black"/>
              </a:solidFill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en-IN" sz="2800" dirty="0" err="1" smtClean="0">
                <a:solidFill>
                  <a:prstClr val="black"/>
                </a:solidFill>
              </a:rPr>
              <a:t>Toroidal</a:t>
            </a:r>
            <a:r>
              <a:rPr lang="en-IN" sz="2800" dirty="0" smtClean="0">
                <a:solidFill>
                  <a:prstClr val="black"/>
                </a:solidFill>
              </a:rPr>
              <a:t> </a:t>
            </a:r>
            <a:r>
              <a:rPr lang="en-IN" sz="2800" dirty="0">
                <a:solidFill>
                  <a:prstClr val="black"/>
                </a:solidFill>
              </a:rPr>
              <a:t>Field Power Supply (TF): 400V, 50 kA DC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IN" sz="2800" dirty="0" err="1">
                <a:solidFill>
                  <a:prstClr val="black"/>
                </a:solidFill>
              </a:rPr>
              <a:t>Ohmic</a:t>
            </a:r>
            <a:r>
              <a:rPr lang="en-IN" sz="2800" dirty="0">
                <a:solidFill>
                  <a:prstClr val="black"/>
                </a:solidFill>
              </a:rPr>
              <a:t> Transformer Power Supply (OT): ±2.2 kV, ±20 kA (Bipolar DC) with Circulating converter: -1.6 kV, -2.2 kA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IN" sz="2800" dirty="0">
                <a:solidFill>
                  <a:prstClr val="black"/>
                </a:solidFill>
              </a:rPr>
              <a:t>Vertical Field Power Supply (VF): 2.2 kV, 12.5 kA </a:t>
            </a:r>
            <a:r>
              <a:rPr lang="en-IN" sz="2800" dirty="0" smtClean="0">
                <a:solidFill>
                  <a:prstClr val="black"/>
                </a:solidFill>
              </a:rPr>
              <a:t>DC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IN" sz="2800" dirty="0" smtClean="0">
                <a:solidFill>
                  <a:prstClr val="black"/>
                </a:solidFill>
              </a:rPr>
              <a:t>Wave Shaper (WS): system rated for 28 kV, 20 kA</a:t>
            </a:r>
            <a:endParaRPr lang="en-IN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R PPT form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IPR PPT format</Template>
  <TotalTime>2672</TotalTime>
  <Words>1682</Words>
  <Application>Microsoft Office PowerPoint</Application>
  <PresentationFormat>On-screen Show (4:3)</PresentationFormat>
  <Paragraphs>492</Paragraphs>
  <Slides>50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Mangal</vt:lpstr>
      <vt:lpstr>Times New Roman</vt:lpstr>
      <vt:lpstr>IPR PPT format</vt:lpstr>
      <vt:lpstr>Visio</vt:lpstr>
      <vt:lpstr>OVERVIEW OF PULSED POWER SYSTEMS (APPS) FOR ADITYA/ADITYA-U TOKAMAK</vt:lpstr>
      <vt:lpstr>CONTENTS</vt:lpstr>
      <vt:lpstr>INTRODUCTION</vt:lpstr>
      <vt:lpstr>132 kV  AC POWER SYSTEM (1987) </vt:lpstr>
      <vt:lpstr>TESTING OF NEW 37.5 MVA (75 MVA -peak) TRANSFORMER of NGEF MAKE(1992)</vt:lpstr>
      <vt:lpstr>132 kV SYSTEM (1992)</vt:lpstr>
      <vt:lpstr>11 kV SYSTEM</vt:lpstr>
      <vt:lpstr>PULSED DUTY CONVERTER TRANSFORMER</vt:lpstr>
      <vt:lpstr>DC POWER SUPPLIES AND WAVE SHAPER</vt:lpstr>
      <vt:lpstr>TF Power Supply</vt:lpstr>
      <vt:lpstr>OHMIC AND VF WITH PROPOSED  11 kV CIRCULATING CURRENT TRANSFORMER</vt:lpstr>
      <vt:lpstr>Converter Panels of OHMIC (1988)</vt:lpstr>
      <vt:lpstr>FMS, VCB and Anti Transformer of WAVE SHAPER (1988)</vt:lpstr>
      <vt:lpstr>OHMIC WAVE SHAPING SCHEME</vt:lpstr>
      <vt:lpstr>OHMIC WAVE SHAPING TASKS</vt:lpstr>
      <vt:lpstr>PLASMA IGNTION VOLTAGE</vt:lpstr>
      <vt:lpstr>OT/VF/PLAMA INDUCTANCES</vt:lpstr>
      <vt:lpstr>FIST PRIMARY IGNITION (LOOP) VOLTAGE (07/03/1988, 18:48)</vt:lpstr>
      <vt:lpstr>Synchronisation of VF WITH PRIMARY LOOP VOLTAGE (1988)</vt:lpstr>
      <vt:lpstr>OHMIC CONTROL SYSTEM</vt:lpstr>
      <vt:lpstr>OHMIC POSITIVE AND NEGATIVE FIRING WITH ZERO CURRENT DETECTION</vt:lpstr>
      <vt:lpstr>NEGATIVE CONVERTER OPERATION (90s)</vt:lpstr>
      <vt:lpstr>VF COMMISSIONED FOR 10 kA (1991)</vt:lpstr>
      <vt:lpstr>VERTICAL FIELD CONTROL SYSTEM</vt:lpstr>
      <vt:lpstr>MAINTENANCE REQUIREMENTS FOR PULSED POWER SYSTEM</vt:lpstr>
      <vt:lpstr>SUBSYSTEMS REPLACED/MODIFIED</vt:lpstr>
      <vt:lpstr>ADITYA-U OPERATION </vt:lpstr>
      <vt:lpstr>ADITYA-U OPERATION </vt:lpstr>
      <vt:lpstr>SST-1 OPERATION</vt:lpstr>
      <vt:lpstr>TF/VF/OT CURRENTS</vt:lpstr>
      <vt:lpstr> Future plans and upgradation </vt:lpstr>
      <vt:lpstr>PROPOSED NEW VERTICAL FIELD POWER SUPPLY</vt:lpstr>
      <vt:lpstr>PUBLICATIONS</vt:lpstr>
      <vt:lpstr>PowerPoint Presentation</vt:lpstr>
      <vt:lpstr>PLASMA FEEDBACK CONROL ON OHMIC</vt:lpstr>
      <vt:lpstr>PLASMA FEEDBACK CONTROL ON OHMIC</vt:lpstr>
      <vt:lpstr>ACTIVE AND REACTIVE POWER</vt:lpstr>
      <vt:lpstr>LOOP VOLTAGE </vt:lpstr>
      <vt:lpstr> TF/OT/VF/WS/Plasma configuration </vt:lpstr>
      <vt:lpstr>Ohmic / Wave Shaping Simulation Result</vt:lpstr>
      <vt:lpstr>OT/WS</vt:lpstr>
      <vt:lpstr>Ohmic / Wave Shaping Simulation Result</vt:lpstr>
      <vt:lpstr>OHMIC POSITIVE AND NEGATIVE FIRING WITH ZERO CURRENT DETECTION</vt:lpstr>
      <vt:lpstr>LOOP VOLTAGE AND VF</vt:lpstr>
      <vt:lpstr>FIST PLASMA IGNITION (LOOP) VOLTAGE (0703/1988, 18:48)</vt:lpstr>
      <vt:lpstr>11 kV SLD</vt:lpstr>
      <vt:lpstr>132/11 kV</vt:lpstr>
      <vt:lpstr>VF CONTROL</vt:lpstr>
      <vt:lpstr>CENTRAL CONTROL FROM PDP 11/23+ to VME</vt:lpstr>
      <vt:lpstr>11 kV CONVETER TRANSFORMERS RECONDITIONING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mechanical properties of plasma processed aluminized Ti6Al4V alloys</dc:title>
  <dc:creator>tejas</dc:creator>
  <cp:lastModifiedBy>Prashant</cp:lastModifiedBy>
  <cp:revision>308</cp:revision>
  <cp:lastPrinted>2020-01-24T07:57:47Z</cp:lastPrinted>
  <dcterms:created xsi:type="dcterms:W3CDTF">2019-03-30T01:06:23Z</dcterms:created>
  <dcterms:modified xsi:type="dcterms:W3CDTF">2021-03-25T05:02:22Z</dcterms:modified>
</cp:coreProperties>
</file>