
<file path=[Content_Types].xml><?xml version="1.0" encoding="utf-8"?>
<Types xmlns="http://schemas.openxmlformats.org/package/2006/content-types">
  <!--cleaned_by_fortinet-->
  <Override PartName="/ppt/media/fortinet_alert_1.png" ContentType="image/png"/>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46"/>
  </p:notesMasterIdLst>
  <p:sldIdLst>
    <p:sldId id="420" r:id="rId2"/>
    <p:sldId id="421" r:id="rId3"/>
    <p:sldId id="422" r:id="rId4"/>
    <p:sldId id="343" r:id="rId5"/>
    <p:sldId id="423" r:id="rId6"/>
    <p:sldId id="425" r:id="rId7"/>
    <p:sldId id="426" r:id="rId8"/>
    <p:sldId id="434" r:id="rId9"/>
    <p:sldId id="350" r:id="rId10"/>
    <p:sldId id="290" r:id="rId11"/>
    <p:sldId id="432" r:id="rId12"/>
    <p:sldId id="353" r:id="rId13"/>
    <p:sldId id="430" r:id="rId14"/>
    <p:sldId id="431" r:id="rId15"/>
    <p:sldId id="439" r:id="rId16"/>
    <p:sldId id="438" r:id="rId17"/>
    <p:sldId id="436" r:id="rId18"/>
    <p:sldId id="437" r:id="rId19"/>
    <p:sldId id="361" r:id="rId20"/>
    <p:sldId id="362" r:id="rId21"/>
    <p:sldId id="360" r:id="rId22"/>
    <p:sldId id="408" r:id="rId23"/>
    <p:sldId id="409" r:id="rId24"/>
    <p:sldId id="412" r:id="rId25"/>
    <p:sldId id="413" r:id="rId26"/>
    <p:sldId id="414" r:id="rId27"/>
    <p:sldId id="415" r:id="rId28"/>
    <p:sldId id="416" r:id="rId29"/>
    <p:sldId id="377" r:id="rId30"/>
    <p:sldId id="418" r:id="rId31"/>
    <p:sldId id="406" r:id="rId32"/>
    <p:sldId id="363" r:id="rId33"/>
    <p:sldId id="347" r:id="rId34"/>
    <p:sldId id="373" r:id="rId35"/>
    <p:sldId id="359" r:id="rId36"/>
    <p:sldId id="345" r:id="rId37"/>
    <p:sldId id="402" r:id="rId38"/>
    <p:sldId id="419" r:id="rId39"/>
    <p:sldId id="366" r:id="rId40"/>
    <p:sldId id="369" r:id="rId41"/>
    <p:sldId id="370" r:id="rId42"/>
    <p:sldId id="435" r:id="rId43"/>
    <p:sldId id="433" r:id="rId44"/>
    <p:sldId id="40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sorterViewPr>
    <p:cViewPr>
      <p:scale>
        <a:sx n="100" d="100"/>
        <a:sy n="100" d="100"/>
      </p:scale>
      <p:origin x="0" y="25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E:\Anita%20Backup%20Hard%20Disk\MYPRJCTS\MACE\Post_CameraDesignReview\FinalDesigns\SLT\New%20Design\rates_plot_4NN_tigh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625722338053057E-2"/>
          <c:y val="6.4303797205846863E-2"/>
          <c:w val="0.8892781379046385"/>
          <c:h val="0.90561024257342793"/>
        </c:manualLayout>
      </c:layout>
      <c:scatterChart>
        <c:scatterStyle val="smoothMarker"/>
        <c:varyColors val="0"/>
        <c:ser>
          <c:idx val="5"/>
          <c:order val="1"/>
          <c:tx>
            <c:v>ACR limit 20 Hz</c:v>
          </c:tx>
          <c:spPr>
            <a:ln>
              <a:prstDash val="sysDash"/>
            </a:ln>
          </c:spPr>
          <c:marker>
            <c:symbol val="none"/>
          </c:marker>
          <c:xVal>
            <c:numRef>
              <c:f>Sheet1!$A$3:$A$14</c:f>
              <c:numCache>
                <c:formatCode>General</c:formatCode>
                <c:ptCount val="12"/>
                <c:pt idx="0">
                  <c:v>50</c:v>
                </c:pt>
                <c:pt idx="1">
                  <c:v>100</c:v>
                </c:pt>
                <c:pt idx="2">
                  <c:v>150</c:v>
                </c:pt>
                <c:pt idx="3">
                  <c:v>200</c:v>
                </c:pt>
                <c:pt idx="4">
                  <c:v>250</c:v>
                </c:pt>
                <c:pt idx="5">
                  <c:v>300</c:v>
                </c:pt>
                <c:pt idx="6">
                  <c:v>350</c:v>
                </c:pt>
                <c:pt idx="7">
                  <c:v>400</c:v>
                </c:pt>
                <c:pt idx="8">
                  <c:v>450</c:v>
                </c:pt>
                <c:pt idx="9">
                  <c:v>500</c:v>
                </c:pt>
                <c:pt idx="10">
                  <c:v>550</c:v>
                </c:pt>
                <c:pt idx="11">
                  <c:v>600</c:v>
                </c:pt>
              </c:numCache>
            </c:numRef>
          </c:xVal>
          <c:yVal>
            <c:numRef>
              <c:f>Sheet1!$G$3:$G$14</c:f>
              <c:numCache>
                <c:formatCode>General</c:formatCode>
                <c:ptCount val="12"/>
                <c:pt idx="0">
                  <c:v>20</c:v>
                </c:pt>
                <c:pt idx="1">
                  <c:v>20</c:v>
                </c:pt>
                <c:pt idx="2">
                  <c:v>20</c:v>
                </c:pt>
                <c:pt idx="3">
                  <c:v>20</c:v>
                </c:pt>
                <c:pt idx="4">
                  <c:v>20</c:v>
                </c:pt>
                <c:pt idx="5">
                  <c:v>20</c:v>
                </c:pt>
                <c:pt idx="6">
                  <c:v>20</c:v>
                </c:pt>
                <c:pt idx="7">
                  <c:v>20</c:v>
                </c:pt>
                <c:pt idx="8">
                  <c:v>20</c:v>
                </c:pt>
                <c:pt idx="9">
                  <c:v>20</c:v>
                </c:pt>
                <c:pt idx="10">
                  <c:v>20</c:v>
                </c:pt>
                <c:pt idx="11">
                  <c:v>20</c:v>
                </c:pt>
              </c:numCache>
            </c:numRef>
          </c:yVal>
          <c:smooth val="1"/>
        </c:ser>
        <c:dLbls>
          <c:showLegendKey val="0"/>
          <c:showVal val="0"/>
          <c:showCatName val="0"/>
          <c:showSerName val="0"/>
          <c:showPercent val="0"/>
          <c:showBubbleSize val="0"/>
        </c:dLbls>
        <c:axId val="43137792"/>
        <c:axId val="43138368"/>
      </c:scatterChart>
      <c:scatterChart>
        <c:scatterStyle val="lineMarker"/>
        <c:varyColors val="0"/>
        <c:ser>
          <c:idx val="3"/>
          <c:order val="0"/>
          <c:tx>
            <c:v>CCR(4NN-Full camera) - 10 ns</c:v>
          </c:tx>
          <c:xVal>
            <c:numRef>
              <c:f>Sheet1!$A$3:$A$14</c:f>
              <c:numCache>
                <c:formatCode>General</c:formatCode>
                <c:ptCount val="12"/>
                <c:pt idx="0">
                  <c:v>50</c:v>
                </c:pt>
                <c:pt idx="1">
                  <c:v>100</c:v>
                </c:pt>
                <c:pt idx="2">
                  <c:v>150</c:v>
                </c:pt>
                <c:pt idx="3">
                  <c:v>200</c:v>
                </c:pt>
                <c:pt idx="4">
                  <c:v>250</c:v>
                </c:pt>
                <c:pt idx="5">
                  <c:v>300</c:v>
                </c:pt>
                <c:pt idx="6">
                  <c:v>350</c:v>
                </c:pt>
                <c:pt idx="7">
                  <c:v>400</c:v>
                </c:pt>
                <c:pt idx="8">
                  <c:v>450</c:v>
                </c:pt>
                <c:pt idx="9">
                  <c:v>500</c:v>
                </c:pt>
                <c:pt idx="10">
                  <c:v>550</c:v>
                </c:pt>
                <c:pt idx="11">
                  <c:v>600</c:v>
                </c:pt>
              </c:numCache>
            </c:numRef>
          </c:xVal>
          <c:yVal>
            <c:numRef>
              <c:f>Sheet1!$E$3:$E$14</c:f>
              <c:numCache>
                <c:formatCode>General</c:formatCode>
                <c:ptCount val="12"/>
              </c:numCache>
            </c:numRef>
          </c:yVal>
          <c:smooth val="0"/>
        </c:ser>
        <c:ser>
          <c:idx val="1"/>
          <c:order val="2"/>
          <c:tx>
            <c:strRef>
              <c:f>Sheet1!$C$2</c:f>
              <c:strCache>
                <c:ptCount val="1"/>
                <c:pt idx="0">
                  <c:v>CCR (Desired borders - 10 ns)</c:v>
                </c:pt>
              </c:strCache>
            </c:strRef>
          </c:tx>
          <c:xVal>
            <c:numRef>
              <c:f>Sheet1!$A$3:$A$14</c:f>
              <c:numCache>
                <c:formatCode>General</c:formatCode>
                <c:ptCount val="12"/>
                <c:pt idx="0">
                  <c:v>50</c:v>
                </c:pt>
                <c:pt idx="1">
                  <c:v>100</c:v>
                </c:pt>
                <c:pt idx="2">
                  <c:v>150</c:v>
                </c:pt>
                <c:pt idx="3">
                  <c:v>200</c:v>
                </c:pt>
                <c:pt idx="4">
                  <c:v>250</c:v>
                </c:pt>
                <c:pt idx="5">
                  <c:v>300</c:v>
                </c:pt>
                <c:pt idx="6">
                  <c:v>350</c:v>
                </c:pt>
                <c:pt idx="7">
                  <c:v>400</c:v>
                </c:pt>
                <c:pt idx="8">
                  <c:v>450</c:v>
                </c:pt>
                <c:pt idx="9">
                  <c:v>500</c:v>
                </c:pt>
                <c:pt idx="10">
                  <c:v>550</c:v>
                </c:pt>
                <c:pt idx="11">
                  <c:v>600</c:v>
                </c:pt>
              </c:numCache>
            </c:numRef>
          </c:xVal>
          <c:yVal>
            <c:numRef>
              <c:f>Sheet1!$C$3:$C$14</c:f>
              <c:numCache>
                <c:formatCode>0.00000000</c:formatCode>
                <c:ptCount val="12"/>
                <c:pt idx="0">
                  <c:v>3.3750000000000052E-3</c:v>
                </c:pt>
                <c:pt idx="1">
                  <c:v>5.4000000000000187E-2</c:v>
                </c:pt>
                <c:pt idx="2">
                  <c:v>0.27337500000000031</c:v>
                </c:pt>
                <c:pt idx="3">
                  <c:v>0.8640000000000021</c:v>
                </c:pt>
                <c:pt idx="4">
                  <c:v>2.1093750000000004</c:v>
                </c:pt>
                <c:pt idx="5">
                  <c:v>4.3740000000000006</c:v>
                </c:pt>
                <c:pt idx="6">
                  <c:v>8.1033749999999998</c:v>
                </c:pt>
                <c:pt idx="7">
                  <c:v>13.824000000000002</c:v>
                </c:pt>
                <c:pt idx="8">
                  <c:v>22.143375000000031</c:v>
                </c:pt>
                <c:pt idx="9">
                  <c:v>33.750000000000007</c:v>
                </c:pt>
                <c:pt idx="10">
                  <c:v>49.413375000000002</c:v>
                </c:pt>
                <c:pt idx="11">
                  <c:v>69.984000000000023</c:v>
                </c:pt>
              </c:numCache>
            </c:numRef>
          </c:yVal>
          <c:smooth val="0"/>
        </c:ser>
        <c:dLbls>
          <c:showLegendKey val="0"/>
          <c:showVal val="0"/>
          <c:showCatName val="0"/>
          <c:showSerName val="0"/>
          <c:showPercent val="0"/>
          <c:showBubbleSize val="0"/>
        </c:dLbls>
        <c:axId val="43137792"/>
        <c:axId val="43138368"/>
      </c:scatterChart>
      <c:valAx>
        <c:axId val="43137792"/>
        <c:scaling>
          <c:orientation val="minMax"/>
        </c:scaling>
        <c:delete val="0"/>
        <c:axPos val="b"/>
        <c:title>
          <c:tx>
            <c:rich>
              <a:bodyPr/>
              <a:lstStyle/>
              <a:p>
                <a:pPr>
                  <a:defRPr lang="en-IN"/>
                </a:pPr>
                <a:r>
                  <a:rPr lang="en-US" sz="2400" b="0" dirty="0"/>
                  <a:t>SCR (KHz)</a:t>
                </a:r>
              </a:p>
            </c:rich>
          </c:tx>
          <c:layout>
            <c:manualLayout>
              <c:xMode val="edge"/>
              <c:yMode val="edge"/>
              <c:x val="0.44800161947841627"/>
              <c:y val="0.90608495624097163"/>
            </c:manualLayout>
          </c:layout>
          <c:overlay val="0"/>
        </c:title>
        <c:numFmt formatCode="General" sourceLinked="1"/>
        <c:majorTickMark val="out"/>
        <c:minorTickMark val="none"/>
        <c:tickLblPos val="nextTo"/>
        <c:txPr>
          <a:bodyPr/>
          <a:lstStyle/>
          <a:p>
            <a:pPr>
              <a:defRPr lang="en-IN" sz="2000"/>
            </a:pPr>
            <a:endParaRPr lang="en-US"/>
          </a:p>
        </c:txPr>
        <c:crossAx val="43138368"/>
        <c:crosses val="autoZero"/>
        <c:crossBetween val="midCat"/>
      </c:valAx>
      <c:valAx>
        <c:axId val="43138368"/>
        <c:scaling>
          <c:logBase val="10"/>
          <c:orientation val="minMax"/>
        </c:scaling>
        <c:delete val="0"/>
        <c:axPos val="l"/>
        <c:majorGridlines/>
        <c:title>
          <c:tx>
            <c:rich>
              <a:bodyPr rot="-5400000" vert="horz"/>
              <a:lstStyle/>
              <a:p>
                <a:pPr>
                  <a:defRPr lang="en-IN"/>
                </a:pPr>
                <a:r>
                  <a:rPr lang="en-US" sz="2400" b="0" dirty="0"/>
                  <a:t>ACR (Hz)</a:t>
                </a:r>
              </a:p>
            </c:rich>
          </c:tx>
          <c:layout/>
          <c:overlay val="0"/>
        </c:title>
        <c:numFmt formatCode="General" sourceLinked="1"/>
        <c:majorTickMark val="out"/>
        <c:minorTickMark val="none"/>
        <c:tickLblPos val="nextTo"/>
        <c:txPr>
          <a:bodyPr/>
          <a:lstStyle/>
          <a:p>
            <a:pPr>
              <a:defRPr lang="en-IN" sz="2000"/>
            </a:pPr>
            <a:endParaRPr lang="en-US"/>
          </a:p>
        </c:txPr>
        <c:crossAx val="43137792"/>
        <c:crosses val="autoZero"/>
        <c:crossBetween val="midCat"/>
      </c:valAx>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6FA01-690F-484D-B407-4A7E9374E7D2}" type="datetimeFigureOut">
              <a:rPr lang="en-US" smtClean="0"/>
              <a:t>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E976E-7350-47F3-8559-9488D15D0D6F}" type="slidenum">
              <a:rPr lang="en-US" smtClean="0"/>
              <a:t>‹#›</a:t>
            </a:fld>
            <a:endParaRPr lang="en-US"/>
          </a:p>
        </p:txBody>
      </p:sp>
    </p:spTree>
    <p:extLst>
      <p:ext uri="{BB962C8B-B14F-4D97-AF65-F5344CB8AC3E}">
        <p14:creationId xmlns:p14="http://schemas.microsoft.com/office/powerpoint/2010/main" val="334057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6AE90E02-3632-4906-BEAC-651C9C308738}" type="slidenum">
              <a:rPr lang="en-US" altLang="en-US" sz="1200"/>
              <a:pPr/>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3F6C6BD-1BB9-487C-B288-19CFE442F2C2}" type="slidenum">
              <a:rPr lang="en-IN" smtClean="0"/>
              <a:pPr/>
              <a:t>16</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3F6C6BD-1BB9-487C-B288-19CFE442F2C2}" type="slidenum">
              <a:rPr lang="en-IN" smtClean="0"/>
              <a:pPr/>
              <a:t>30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73B6868C-40A9-4943-8223-55454B087F9A}" type="slidenum">
              <a:rPr lang="en-IN" smtClean="0"/>
              <a:pPr/>
              <a:t>32</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E976E-7350-47F3-8559-9488D15D0D6F}" type="slidenum">
              <a:rPr lang="en-US" smtClean="0"/>
              <a:t>38</a:t>
            </a:fld>
            <a:endParaRPr lang="en-US"/>
          </a:p>
        </p:txBody>
      </p:sp>
    </p:spTree>
    <p:extLst>
      <p:ext uri="{BB962C8B-B14F-4D97-AF65-F5344CB8AC3E}">
        <p14:creationId xmlns:p14="http://schemas.microsoft.com/office/powerpoint/2010/main" val="630699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E976E-7350-47F3-8559-9488D15D0D6F}" type="slidenum">
              <a:rPr lang="en-US" smtClean="0"/>
              <a:t>39</a:t>
            </a:fld>
            <a:endParaRPr lang="en-US"/>
          </a:p>
        </p:txBody>
      </p:sp>
    </p:spTree>
    <p:extLst>
      <p:ext uri="{BB962C8B-B14F-4D97-AF65-F5344CB8AC3E}">
        <p14:creationId xmlns:p14="http://schemas.microsoft.com/office/powerpoint/2010/main" val="63069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E976E-7350-47F3-8559-9488D15D0D6F}" type="slidenum">
              <a:rPr lang="en-US" smtClean="0"/>
              <a:t>42</a:t>
            </a:fld>
            <a:endParaRPr lang="en-US"/>
          </a:p>
        </p:txBody>
      </p:sp>
    </p:spTree>
    <p:extLst>
      <p:ext uri="{BB962C8B-B14F-4D97-AF65-F5344CB8AC3E}">
        <p14:creationId xmlns:p14="http://schemas.microsoft.com/office/powerpoint/2010/main" val="630699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US" smtClean="0"/>
              <a:t>1/28/2020</a:t>
            </a:r>
            <a:endParaRPr lang="en-US"/>
          </a:p>
        </p:txBody>
      </p:sp>
      <p:sp>
        <p:nvSpPr>
          <p:cNvPr id="17" name="Footer Placeholder 16"/>
          <p:cNvSpPr>
            <a:spLocks noGrp="1"/>
          </p:cNvSpPr>
          <p:nvPr>
            <p:ph type="ftr" sz="quarter" idx="11"/>
          </p:nvPr>
        </p:nvSpPr>
        <p:spPr/>
        <p:txBody>
          <a:bodyPr/>
          <a:lstStyle/>
          <a:p>
            <a:r>
              <a:rPr lang="en-US" smtClean="0"/>
              <a:t>National Symposium for Commemorating 30-years of ADITYA Tokamak                                                             44</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DF43272-9AD5-4D08-827D-45809D0FA3A4}"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1/28/2020</a:t>
            </a:r>
            <a:endParaRPr lang="en-US"/>
          </a:p>
        </p:txBody>
      </p:sp>
      <p:sp>
        <p:nvSpPr>
          <p:cNvPr id="5" name="Footer Placeholder 4"/>
          <p:cNvSpPr>
            <a:spLocks noGrp="1"/>
          </p:cNvSpPr>
          <p:nvPr>
            <p:ph type="ftr" sz="quarter" idx="11"/>
          </p:nvPr>
        </p:nvSpPr>
        <p:spPr/>
        <p:txBody>
          <a:bodyPr/>
          <a:lstStyle/>
          <a:p>
            <a:r>
              <a:rPr lang="en-US" smtClean="0"/>
              <a:t>National Symposium for Commemorating 30-years of ADITYA Tokamak                                                             44</a:t>
            </a:r>
            <a:endParaRPr lang="en-US"/>
          </a:p>
        </p:txBody>
      </p:sp>
      <p:sp>
        <p:nvSpPr>
          <p:cNvPr id="6" name="Slide Number Placeholder 5"/>
          <p:cNvSpPr>
            <a:spLocks noGrp="1"/>
          </p:cNvSpPr>
          <p:nvPr>
            <p:ph type="sldNum" sz="quarter" idx="12"/>
          </p:nvPr>
        </p:nvSpPr>
        <p:spPr/>
        <p:txBody>
          <a:bodyPr/>
          <a:lstStyle/>
          <a:p>
            <a:fld id="{3DF43272-9AD5-4D08-827D-45809D0FA3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1/28/2020</a:t>
            </a:r>
            <a:endParaRPr lang="en-US"/>
          </a:p>
        </p:txBody>
      </p:sp>
      <p:sp>
        <p:nvSpPr>
          <p:cNvPr id="5" name="Footer Placeholder 4"/>
          <p:cNvSpPr>
            <a:spLocks noGrp="1"/>
          </p:cNvSpPr>
          <p:nvPr>
            <p:ph type="ftr" sz="quarter" idx="11"/>
          </p:nvPr>
        </p:nvSpPr>
        <p:spPr/>
        <p:txBody>
          <a:bodyPr/>
          <a:lstStyle/>
          <a:p>
            <a:r>
              <a:rPr lang="en-US" smtClean="0"/>
              <a:t>National Symposium for Commemorating 30-years of ADITYA Tokamak                                                             44</a:t>
            </a:r>
            <a:endParaRPr lang="en-US"/>
          </a:p>
        </p:txBody>
      </p:sp>
      <p:sp>
        <p:nvSpPr>
          <p:cNvPr id="6" name="Slide Number Placeholder 5"/>
          <p:cNvSpPr>
            <a:spLocks noGrp="1"/>
          </p:cNvSpPr>
          <p:nvPr>
            <p:ph type="sldNum" sz="quarter" idx="12"/>
          </p:nvPr>
        </p:nvSpPr>
        <p:spPr/>
        <p:txBody>
          <a:bodyPr/>
          <a:lstStyle/>
          <a:p>
            <a:fld id="{3DF43272-9AD5-4D08-827D-45809D0FA3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1/28/2020</a:t>
            </a:r>
            <a:endParaRPr lang="en-US"/>
          </a:p>
        </p:txBody>
      </p:sp>
      <p:sp>
        <p:nvSpPr>
          <p:cNvPr id="5" name="Footer Placeholder 4"/>
          <p:cNvSpPr>
            <a:spLocks noGrp="1"/>
          </p:cNvSpPr>
          <p:nvPr>
            <p:ph type="ftr" sz="quarter" idx="11"/>
          </p:nvPr>
        </p:nvSpPr>
        <p:spPr/>
        <p:txBody>
          <a:bodyPr/>
          <a:lstStyle/>
          <a:p>
            <a:r>
              <a:rPr lang="en-US" smtClean="0"/>
              <a:t>National Symposium for Commemorating 30-years of ADITYA Tokamak                                                             44</a:t>
            </a:r>
            <a:endParaRPr lang="en-US"/>
          </a:p>
        </p:txBody>
      </p:sp>
      <p:sp>
        <p:nvSpPr>
          <p:cNvPr id="6" name="Slide Number Placeholder 5"/>
          <p:cNvSpPr>
            <a:spLocks noGrp="1"/>
          </p:cNvSpPr>
          <p:nvPr>
            <p:ph type="sldNum" sz="quarter" idx="12"/>
          </p:nvPr>
        </p:nvSpPr>
        <p:spPr/>
        <p:txBody>
          <a:bodyPr/>
          <a:lstStyle/>
          <a:p>
            <a:fld id="{3DF43272-9AD5-4D08-827D-45809D0FA3A4}"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1/28/2020</a:t>
            </a:r>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National Symposium for Commemorating 30-years of ADITYA Tokamak                                                             44</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DF43272-9AD5-4D08-827D-45809D0FA3A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1/28/2020</a:t>
            </a:r>
            <a:endParaRPr lang="en-US"/>
          </a:p>
        </p:txBody>
      </p:sp>
      <p:sp>
        <p:nvSpPr>
          <p:cNvPr id="6" name="Footer Placeholder 5"/>
          <p:cNvSpPr>
            <a:spLocks noGrp="1"/>
          </p:cNvSpPr>
          <p:nvPr>
            <p:ph type="ftr" sz="quarter" idx="11"/>
          </p:nvPr>
        </p:nvSpPr>
        <p:spPr/>
        <p:txBody>
          <a:bodyPr/>
          <a:lstStyle/>
          <a:p>
            <a:r>
              <a:rPr lang="en-US" smtClean="0"/>
              <a:t>National Symposium for Commemorating 30-years of ADITYA Tokamak                                                             44</a:t>
            </a:r>
            <a:endParaRPr lang="en-US"/>
          </a:p>
        </p:txBody>
      </p:sp>
      <p:sp>
        <p:nvSpPr>
          <p:cNvPr id="7" name="Slide Number Placeholder 6"/>
          <p:cNvSpPr>
            <a:spLocks noGrp="1"/>
          </p:cNvSpPr>
          <p:nvPr>
            <p:ph type="sldNum" sz="quarter" idx="12"/>
          </p:nvPr>
        </p:nvSpPr>
        <p:spPr/>
        <p:txBody>
          <a:bodyPr/>
          <a:lstStyle/>
          <a:p>
            <a:fld id="{3DF43272-9AD5-4D08-827D-45809D0FA3A4}"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1/28/2020</a:t>
            </a:r>
            <a:endParaRPr lang="en-US"/>
          </a:p>
        </p:txBody>
      </p:sp>
      <p:sp>
        <p:nvSpPr>
          <p:cNvPr id="8" name="Footer Placeholder 7"/>
          <p:cNvSpPr>
            <a:spLocks noGrp="1"/>
          </p:cNvSpPr>
          <p:nvPr>
            <p:ph type="ftr" sz="quarter" idx="11"/>
          </p:nvPr>
        </p:nvSpPr>
        <p:spPr/>
        <p:txBody>
          <a:bodyPr/>
          <a:lstStyle/>
          <a:p>
            <a:r>
              <a:rPr lang="en-US" smtClean="0"/>
              <a:t>National Symposium for Commemorating 30-years of ADITYA Tokamak                                                             44</a:t>
            </a:r>
            <a:endParaRPr lang="en-US"/>
          </a:p>
        </p:txBody>
      </p:sp>
      <p:sp>
        <p:nvSpPr>
          <p:cNvPr id="9" name="Slide Number Placeholder 8"/>
          <p:cNvSpPr>
            <a:spLocks noGrp="1"/>
          </p:cNvSpPr>
          <p:nvPr>
            <p:ph type="sldNum" sz="quarter" idx="12"/>
          </p:nvPr>
        </p:nvSpPr>
        <p:spPr/>
        <p:txBody>
          <a:bodyPr/>
          <a:lstStyle/>
          <a:p>
            <a:fld id="{3DF43272-9AD5-4D08-827D-45809D0FA3A4}"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1/28/2020</a:t>
            </a:r>
            <a:endParaRPr lang="en-US"/>
          </a:p>
        </p:txBody>
      </p:sp>
      <p:sp>
        <p:nvSpPr>
          <p:cNvPr id="4" name="Footer Placeholder 3"/>
          <p:cNvSpPr>
            <a:spLocks noGrp="1"/>
          </p:cNvSpPr>
          <p:nvPr>
            <p:ph type="ftr" sz="quarter" idx="11"/>
          </p:nvPr>
        </p:nvSpPr>
        <p:spPr/>
        <p:txBody>
          <a:bodyPr/>
          <a:lstStyle/>
          <a:p>
            <a:r>
              <a:rPr lang="en-US" smtClean="0"/>
              <a:t>National Symposium for Commemorating 30-years of ADITYA Tokamak                                                             44</a:t>
            </a:r>
            <a:endParaRPr lang="en-US"/>
          </a:p>
        </p:txBody>
      </p:sp>
      <p:sp>
        <p:nvSpPr>
          <p:cNvPr id="5" name="Slide Number Placeholder 4"/>
          <p:cNvSpPr>
            <a:spLocks noGrp="1"/>
          </p:cNvSpPr>
          <p:nvPr>
            <p:ph type="sldNum" sz="quarter" idx="12"/>
          </p:nvPr>
        </p:nvSpPr>
        <p:spPr/>
        <p:txBody>
          <a:bodyPr/>
          <a:lstStyle/>
          <a:p>
            <a:fld id="{3DF43272-9AD5-4D08-827D-45809D0FA3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1/28/2020</a:t>
            </a:r>
            <a:endParaRPr lang="en-US"/>
          </a:p>
        </p:txBody>
      </p:sp>
      <p:sp>
        <p:nvSpPr>
          <p:cNvPr id="3" name="Footer Placeholder 2"/>
          <p:cNvSpPr>
            <a:spLocks noGrp="1"/>
          </p:cNvSpPr>
          <p:nvPr>
            <p:ph type="ftr" sz="quarter" idx="11"/>
          </p:nvPr>
        </p:nvSpPr>
        <p:spPr/>
        <p:txBody>
          <a:bodyPr/>
          <a:lstStyle/>
          <a:p>
            <a:r>
              <a:rPr lang="en-US" smtClean="0"/>
              <a:t>National Symposium for Commemorating 30-years of ADITYA Tokamak                                                             44</a:t>
            </a:r>
            <a:endParaRPr lang="en-US"/>
          </a:p>
        </p:txBody>
      </p:sp>
      <p:sp>
        <p:nvSpPr>
          <p:cNvPr id="4" name="Slide Number Placeholder 3"/>
          <p:cNvSpPr>
            <a:spLocks noGrp="1"/>
          </p:cNvSpPr>
          <p:nvPr>
            <p:ph type="sldNum" sz="quarter" idx="12"/>
          </p:nvPr>
        </p:nvSpPr>
        <p:spPr/>
        <p:txBody>
          <a:bodyPr/>
          <a:lstStyle/>
          <a:p>
            <a:fld id="{3DF43272-9AD5-4D08-827D-45809D0FA3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1/28/2020</a:t>
            </a:r>
            <a:endParaRPr lang="en-US"/>
          </a:p>
        </p:txBody>
      </p:sp>
      <p:sp>
        <p:nvSpPr>
          <p:cNvPr id="6" name="Footer Placeholder 5"/>
          <p:cNvSpPr>
            <a:spLocks noGrp="1"/>
          </p:cNvSpPr>
          <p:nvPr>
            <p:ph type="ftr" sz="quarter" idx="11"/>
          </p:nvPr>
        </p:nvSpPr>
        <p:spPr/>
        <p:txBody>
          <a:bodyPr/>
          <a:lstStyle/>
          <a:p>
            <a:r>
              <a:rPr lang="en-US" smtClean="0"/>
              <a:t>National Symposium for Commemorating 30-years of ADITYA Tokamak                                                             44</a:t>
            </a:r>
            <a:endParaRPr lang="en-US"/>
          </a:p>
        </p:txBody>
      </p:sp>
      <p:sp>
        <p:nvSpPr>
          <p:cNvPr id="7" name="Slide Number Placeholder 6"/>
          <p:cNvSpPr>
            <a:spLocks noGrp="1"/>
          </p:cNvSpPr>
          <p:nvPr>
            <p:ph type="sldNum" sz="quarter" idx="12"/>
          </p:nvPr>
        </p:nvSpPr>
        <p:spPr/>
        <p:txBody>
          <a:bodyPr/>
          <a:lstStyle/>
          <a:p>
            <a:fld id="{3DF43272-9AD5-4D08-827D-45809D0FA3A4}"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1/28/2020</a:t>
            </a:r>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National Symposium for Commemorating 30-years of ADITYA Tokamak                                                             44</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DF43272-9AD5-4D08-827D-45809D0FA3A4}"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en-US" smtClean="0"/>
              <a:t>1/28/2020</a:t>
            </a: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National Symposium for Commemorating 30-years of ADITYA Tokamak                                                             44</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DF43272-9AD5-4D08-827D-45809D0FA3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fortinet_alert_1.png" Type="http://schemas.openxmlformats.org/officeDocument/2006/relationships/image" Id="rId_fortinet_1"/>
<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p:txBody>
          <a:bodyPr>
            <a:normAutofit/>
          </a:bodyPr>
          <a:lstStyle/>
          <a:p>
            <a:pPr marL="0" indent="0">
              <a:buNone/>
            </a:pPr>
            <a:r>
              <a:rPr lang="en-US" sz="4000" dirty="0" smtClean="0">
                <a:solidFill>
                  <a:srgbClr val="002060"/>
                </a:solidFill>
              </a:rPr>
              <a:t>High </a:t>
            </a:r>
            <a:r>
              <a:rPr lang="en-US" sz="4000" dirty="0">
                <a:solidFill>
                  <a:srgbClr val="002060"/>
                </a:solidFill>
              </a:rPr>
              <a:t>Performance Data Acquisition </a:t>
            </a:r>
            <a:r>
              <a:rPr lang="en-US" sz="4000" dirty="0" smtClean="0">
                <a:solidFill>
                  <a:srgbClr val="002060"/>
                </a:solidFill>
              </a:rPr>
              <a:t>Systems for </a:t>
            </a:r>
            <a:r>
              <a:rPr lang="en-US" sz="4000" dirty="0" smtClean="0">
                <a:solidFill>
                  <a:srgbClr val="002060"/>
                </a:solidFill>
              </a:rPr>
              <a:t>Large Physics </a:t>
            </a:r>
            <a:r>
              <a:rPr lang="en-US" sz="4000" dirty="0" smtClean="0">
                <a:solidFill>
                  <a:srgbClr val="002060"/>
                </a:solidFill>
              </a:rPr>
              <a:t>Experiments</a:t>
            </a:r>
            <a:br>
              <a:rPr lang="en-US" sz="4000" dirty="0" smtClean="0">
                <a:solidFill>
                  <a:srgbClr val="002060"/>
                </a:solidFill>
              </a:rPr>
            </a:br>
            <a:r>
              <a:rPr lang="en-US" sz="4000" dirty="0">
                <a:solidFill>
                  <a:srgbClr val="002060"/>
                </a:solidFill>
              </a:rPr>
              <a:t/>
            </a:r>
            <a:br>
              <a:rPr lang="en-US" sz="4000" dirty="0">
                <a:solidFill>
                  <a:srgbClr val="002060"/>
                </a:solidFill>
              </a:rPr>
            </a:br>
            <a:r>
              <a:rPr lang="en-US" sz="4000" dirty="0" smtClean="0">
                <a:solidFill>
                  <a:srgbClr val="002060"/>
                </a:solidFill>
              </a:rPr>
              <a:t/>
            </a:r>
            <a:br>
              <a:rPr lang="en-US" sz="4000" dirty="0" smtClean="0">
                <a:solidFill>
                  <a:srgbClr val="002060"/>
                </a:solidFill>
              </a:rPr>
            </a:br>
            <a:r>
              <a:rPr lang="en-US" sz="4000" dirty="0" smtClean="0">
                <a:solidFill>
                  <a:srgbClr val="002060"/>
                </a:solidFill>
              </a:rPr>
              <a:t>					Anita </a:t>
            </a:r>
            <a:r>
              <a:rPr lang="en-US" sz="4000" dirty="0" err="1">
                <a:solidFill>
                  <a:srgbClr val="002060"/>
                </a:solidFill>
              </a:rPr>
              <a:t>Behere</a:t>
            </a:r>
            <a:r>
              <a:rPr lang="en-US" sz="4000" dirty="0">
                <a:solidFill>
                  <a:srgbClr val="002060"/>
                </a:solidFill>
              </a:rPr>
              <a:t/>
            </a:r>
            <a:br>
              <a:rPr lang="en-US" sz="4000" dirty="0">
                <a:solidFill>
                  <a:srgbClr val="002060"/>
                </a:solidFill>
              </a:rPr>
            </a:br>
            <a:r>
              <a:rPr lang="en-US" sz="4000" dirty="0" smtClean="0">
                <a:solidFill>
                  <a:srgbClr val="002060"/>
                </a:solidFill>
              </a:rPr>
              <a:t>						      BARC</a:t>
            </a:r>
            <a:endParaRPr lang="en-US" sz="4000" dirty="0">
              <a:solidFill>
                <a:srgbClr val="002060"/>
              </a:solidFill>
            </a:endParaRPr>
          </a:p>
        </p:txBody>
      </p:sp>
      <p:sp>
        <p:nvSpPr>
          <p:cNvPr id="6" name="Footer Placeholder 5"/>
          <p:cNvSpPr>
            <a:spLocks noGrp="1"/>
          </p:cNvSpPr>
          <p:nvPr>
            <p:ph type="ftr" sz="quarter" idx="11"/>
          </p:nvPr>
        </p:nvSpPr>
        <p:spPr>
          <a:xfrm>
            <a:off x="838200" y="6172200"/>
            <a:ext cx="7162800" cy="457200"/>
          </a:xfrm>
        </p:spPr>
        <p:txBody>
          <a:bodyPr/>
          <a:lstStyle/>
          <a:p>
            <a:r>
              <a:rPr lang="en-US" b="1" smtClean="0"/>
              <a:t>National Symposium for Commemorating 30-years of ADITYA Tokamak                                                             44</a:t>
            </a:r>
            <a:endParaRPr lang="en-US" b="1" dirty="0"/>
          </a:p>
        </p:txBody>
      </p:sp>
      <p:sp>
        <p:nvSpPr>
          <p:cNvPr id="7" name="Date Placeholder 6"/>
          <p:cNvSpPr>
            <a:spLocks noGrp="1"/>
          </p:cNvSpPr>
          <p:nvPr>
            <p:ph type="dt" sz="half" idx="10"/>
          </p:nvPr>
        </p:nvSpPr>
        <p:spPr/>
        <p:txBody>
          <a:bodyPr/>
          <a:lstStyle/>
          <a:p>
            <a:r>
              <a:rPr lang="en-US" smtClean="0"/>
              <a:t>1/28/2020</a:t>
            </a:r>
            <a:endParaRPr lang="en-US"/>
          </a:p>
        </p:txBody>
      </p:sp>
      <p:sp>
        <p:nvSpPr>
          <p:cNvPr id="2" name="Slide Number Placeholder 1"/>
          <p:cNvSpPr>
            <a:spLocks noGrp="1"/>
          </p:cNvSpPr>
          <p:nvPr>
            <p:ph type="sldNum" sz="quarter" idx="12"/>
          </p:nvPr>
        </p:nvSpPr>
        <p:spPr/>
        <p:txBody>
          <a:bodyPr/>
          <a:lstStyle/>
          <a:p>
            <a:fld id="{3DF43272-9AD5-4D08-827D-45809D0FA3A4}" type="slidenum">
              <a:rPr lang="en-US" smtClean="0"/>
              <a:t>1</a:t>
            </a:fld>
            <a:endParaRPr lang="en-US"/>
          </a:p>
        </p:txBody>
      </p:sp>
      <p:pic>
        <p:nvPicPr>
          <p:cNvPr name="Picture 6" id="7" descr="cover_page_for_ppt.png"/>
          <p:cNvPicPr>
            <a:picLocks noChangeAspect="1"/>
          </p:cNvPicPr>
          <p:nvPr/>
        </p:nvPicPr>
        <p:blipFill>
          <a:blip cstate="print" r:embed="rId_fortinet_1"/>
          <a:stretch>
            <a:fillRect/>
          </a:stretch>
        </p:blipFill>
        <p:spPr>
          <a:xfrm>
            <a:off y="1294784" x="1713344"/>
            <a:ext cy="1524616" cx="5717311"/>
          </a:xfrm>
          <a:prstGeom prst="rect">
            <a:avLst/>
          </a:prstGeom>
        </p:spPr>
      </p:pic>
    </p:spTree>
    <p:extLst>
      <p:ext uri="{BB962C8B-B14F-4D97-AF65-F5344CB8AC3E}">
        <p14:creationId xmlns:p14="http://schemas.microsoft.com/office/powerpoint/2010/main" val="2309140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Rectangle 12"/>
          <p:cNvSpPr>
            <a:spLocks noChangeArrowheads="1"/>
          </p:cNvSpPr>
          <p:nvPr/>
        </p:nvSpPr>
        <p:spPr bwMode="auto">
          <a:xfrm>
            <a:off x="642910" y="395289"/>
            <a:ext cx="7999440" cy="5700712"/>
          </a:xfrm>
          <a:prstGeom prst="rect">
            <a:avLst/>
          </a:prstGeom>
          <a:noFill/>
          <a:ln w="9525">
            <a:noFill/>
            <a:miter lim="800000"/>
            <a:headEnd/>
            <a:tailEnd/>
          </a:ln>
          <a:effectLst/>
        </p:spPr>
        <p:txBody>
          <a:bodyPr/>
          <a:lstStyle/>
          <a:p>
            <a:pPr marL="342900" indent="-342900" algn="l" eaLnBrk="1" hangingPunct="1">
              <a:spcBef>
                <a:spcPct val="20000"/>
              </a:spcBef>
              <a:buClr>
                <a:schemeClr val="bg2"/>
              </a:buClr>
              <a:buSzPct val="75000"/>
              <a:buFont typeface="Wingdings" pitchFamily="2" charset="2"/>
              <a:buNone/>
            </a:pPr>
            <a:r>
              <a:rPr lang="en-US" sz="2000" b="1" dirty="0">
                <a:solidFill>
                  <a:srgbClr val="002060"/>
                </a:solidFill>
                <a:latin typeface="+mj-lt"/>
              </a:rPr>
              <a:t>Camera specifications: </a:t>
            </a:r>
          </a:p>
          <a:p>
            <a:pPr marL="342900" indent="-342900" algn="l" eaLnBrk="1" hangingPunct="1">
              <a:spcBef>
                <a:spcPct val="20000"/>
              </a:spcBef>
              <a:buClr>
                <a:schemeClr val="bg2"/>
              </a:buClr>
              <a:buSzPct val="75000"/>
              <a:buFont typeface="Wingdings" pitchFamily="2" charset="2"/>
              <a:buChar char="n"/>
            </a:pPr>
            <a:r>
              <a:rPr lang="en-US" sz="2000" dirty="0" smtClean="0">
                <a:solidFill>
                  <a:srgbClr val="002060"/>
                </a:solidFill>
                <a:latin typeface="+mj-lt"/>
              </a:rPr>
              <a:t>Wide dynamic range </a:t>
            </a:r>
            <a:r>
              <a:rPr lang="en-US" sz="2000" dirty="0">
                <a:solidFill>
                  <a:srgbClr val="002060"/>
                </a:solidFill>
                <a:latin typeface="+mj-lt"/>
              </a:rPr>
              <a:t>– 20GeV to 5TeV, 3pe to 1500pe</a:t>
            </a:r>
          </a:p>
          <a:p>
            <a:pPr marL="342900" indent="-342900" algn="l" eaLnBrk="1" hangingPunct="1">
              <a:spcBef>
                <a:spcPct val="20000"/>
              </a:spcBef>
              <a:buClr>
                <a:schemeClr val="bg2"/>
              </a:buClr>
              <a:buSzPct val="75000"/>
              <a:buFont typeface="Wingdings" pitchFamily="2" charset="2"/>
              <a:buChar char="n"/>
            </a:pPr>
            <a:r>
              <a:rPr lang="en-US" sz="2000" dirty="0" smtClean="0">
                <a:solidFill>
                  <a:srgbClr val="002060"/>
                </a:solidFill>
                <a:latin typeface="+mj-lt"/>
              </a:rPr>
              <a:t>Acquisition </a:t>
            </a:r>
            <a:r>
              <a:rPr lang="en-US" sz="2000" dirty="0">
                <a:solidFill>
                  <a:srgbClr val="002060"/>
                </a:solidFill>
                <a:latin typeface="+mj-lt"/>
              </a:rPr>
              <a:t>of pulse profile of PMT signal </a:t>
            </a:r>
            <a:r>
              <a:rPr lang="en-US" sz="2000" dirty="0" smtClean="0">
                <a:solidFill>
                  <a:srgbClr val="002060"/>
                </a:solidFill>
                <a:latin typeface="+mj-lt"/>
              </a:rPr>
              <a:t>of rise time ~1-2ns</a:t>
            </a:r>
          </a:p>
          <a:p>
            <a:pPr marL="342900" indent="-342900" algn="l" eaLnBrk="1" hangingPunct="1">
              <a:spcBef>
                <a:spcPct val="20000"/>
              </a:spcBef>
              <a:buClr>
                <a:schemeClr val="bg2"/>
              </a:buClr>
              <a:buSzPct val="75000"/>
              <a:buFont typeface="Wingdings" pitchFamily="2" charset="2"/>
              <a:buChar char="n"/>
            </a:pPr>
            <a:r>
              <a:rPr lang="en-US" sz="2000" dirty="0" smtClean="0">
                <a:solidFill>
                  <a:srgbClr val="002060"/>
                </a:solidFill>
                <a:latin typeface="+mj-lt"/>
              </a:rPr>
              <a:t>Large </a:t>
            </a:r>
            <a:r>
              <a:rPr lang="en-US" sz="2000" dirty="0">
                <a:solidFill>
                  <a:srgbClr val="002060"/>
                </a:solidFill>
                <a:latin typeface="+mj-lt"/>
              </a:rPr>
              <a:t>number of camera pixels: </a:t>
            </a:r>
            <a:r>
              <a:rPr lang="en-US" sz="2000" dirty="0" smtClean="0">
                <a:solidFill>
                  <a:srgbClr val="002060"/>
                </a:solidFill>
                <a:latin typeface="+mj-lt"/>
              </a:rPr>
              <a:t>1088</a:t>
            </a:r>
          </a:p>
          <a:p>
            <a:pPr marL="342900" indent="-342900" algn="l" eaLnBrk="1" hangingPunct="1">
              <a:spcBef>
                <a:spcPct val="20000"/>
              </a:spcBef>
              <a:buClr>
                <a:schemeClr val="bg2"/>
              </a:buClr>
              <a:buSzPct val="75000"/>
              <a:buFont typeface="Wingdings" pitchFamily="2" charset="2"/>
              <a:buChar char="n"/>
            </a:pPr>
            <a:r>
              <a:rPr lang="en-US" sz="2000" dirty="0" smtClean="0">
                <a:solidFill>
                  <a:srgbClr val="002060"/>
                </a:solidFill>
                <a:latin typeface="+mj-lt"/>
              </a:rPr>
              <a:t>Low event threshold – 3-5 </a:t>
            </a:r>
            <a:r>
              <a:rPr lang="en-US" sz="2000" dirty="0" err="1" smtClean="0">
                <a:solidFill>
                  <a:srgbClr val="002060"/>
                </a:solidFill>
                <a:latin typeface="+mj-lt"/>
              </a:rPr>
              <a:t>pe</a:t>
            </a:r>
            <a:r>
              <a:rPr lang="en-US" sz="2000" dirty="0" smtClean="0">
                <a:solidFill>
                  <a:srgbClr val="002060"/>
                </a:solidFill>
                <a:latin typeface="+mj-lt"/>
              </a:rPr>
              <a:t> =&gt; 30 to 50mV</a:t>
            </a:r>
          </a:p>
          <a:p>
            <a:pPr marL="342900" indent="-342900" algn="l" eaLnBrk="1" hangingPunct="1">
              <a:spcBef>
                <a:spcPct val="20000"/>
              </a:spcBef>
              <a:buClr>
                <a:schemeClr val="bg2"/>
              </a:buClr>
              <a:buSzPct val="75000"/>
              <a:buFont typeface="Wingdings" pitchFamily="2" charset="2"/>
              <a:buChar char="n"/>
            </a:pPr>
            <a:r>
              <a:rPr lang="en-US" sz="2000" dirty="0" smtClean="0">
                <a:solidFill>
                  <a:srgbClr val="002060"/>
                </a:solidFill>
                <a:latin typeface="+mj-lt"/>
              </a:rPr>
              <a:t>1 </a:t>
            </a:r>
            <a:r>
              <a:rPr lang="en-US" sz="2000" dirty="0" err="1" smtClean="0">
                <a:solidFill>
                  <a:srgbClr val="002060"/>
                </a:solidFill>
                <a:latin typeface="+mj-lt"/>
              </a:rPr>
              <a:t>KEvent</a:t>
            </a:r>
            <a:r>
              <a:rPr lang="en-US" sz="2000" dirty="0" smtClean="0">
                <a:solidFill>
                  <a:srgbClr val="002060"/>
                </a:solidFill>
                <a:latin typeface="+mj-lt"/>
              </a:rPr>
              <a:t>/sec </a:t>
            </a:r>
            <a:r>
              <a:rPr lang="en-US" sz="2000" dirty="0">
                <a:solidFill>
                  <a:srgbClr val="002060"/>
                </a:solidFill>
                <a:latin typeface="+mj-lt"/>
              </a:rPr>
              <a:t>Event </a:t>
            </a:r>
            <a:r>
              <a:rPr lang="en-US" sz="2000" dirty="0" smtClean="0">
                <a:solidFill>
                  <a:srgbClr val="002060"/>
                </a:solidFill>
                <a:latin typeface="+mj-lt"/>
              </a:rPr>
              <a:t>rate</a:t>
            </a:r>
            <a:endParaRPr lang="en-US" sz="2000" dirty="0">
              <a:solidFill>
                <a:srgbClr val="002060"/>
              </a:solidFill>
              <a:latin typeface="+mj-lt"/>
            </a:endParaRPr>
          </a:p>
          <a:p>
            <a:pPr marL="342900" indent="-342900" algn="l" eaLnBrk="1" hangingPunct="1">
              <a:spcBef>
                <a:spcPct val="20000"/>
              </a:spcBef>
              <a:buClr>
                <a:schemeClr val="bg2"/>
              </a:buClr>
              <a:buSzPct val="75000"/>
              <a:buFont typeface="Wingdings" pitchFamily="2" charset="2"/>
              <a:buChar char="n"/>
            </a:pPr>
            <a:r>
              <a:rPr lang="en-US" sz="2000" dirty="0" smtClean="0">
                <a:solidFill>
                  <a:srgbClr val="002060"/>
                </a:solidFill>
                <a:latin typeface="+mj-lt"/>
              </a:rPr>
              <a:t>Low </a:t>
            </a:r>
            <a:r>
              <a:rPr lang="en-US" sz="2000" dirty="0">
                <a:solidFill>
                  <a:srgbClr val="002060"/>
                </a:solidFill>
                <a:latin typeface="+mj-lt"/>
              </a:rPr>
              <a:t>Dead time: for better event pair </a:t>
            </a:r>
            <a:r>
              <a:rPr lang="en-US" sz="2000" dirty="0" smtClean="0">
                <a:solidFill>
                  <a:srgbClr val="002060"/>
                </a:solidFill>
                <a:latin typeface="+mj-lt"/>
              </a:rPr>
              <a:t>resolution</a:t>
            </a:r>
          </a:p>
          <a:p>
            <a:pPr marL="342900" indent="-342900">
              <a:spcBef>
                <a:spcPct val="20000"/>
              </a:spcBef>
              <a:buClr>
                <a:schemeClr val="bg2"/>
              </a:buClr>
              <a:buSzPct val="75000"/>
              <a:buFont typeface="Wingdings" pitchFamily="2" charset="2"/>
              <a:buChar char="n"/>
            </a:pPr>
            <a:r>
              <a:rPr lang="en-US" sz="2000" dirty="0">
                <a:solidFill>
                  <a:srgbClr val="002060"/>
                </a:solidFill>
                <a:latin typeface="+mj-lt"/>
                <a:cs typeface="Arial" pitchFamily="34" charset="0"/>
              </a:rPr>
              <a:t>Low accidental event rates at high singles </a:t>
            </a:r>
            <a:r>
              <a:rPr lang="en-US" sz="2000" dirty="0" smtClean="0">
                <a:solidFill>
                  <a:srgbClr val="002060"/>
                </a:solidFill>
                <a:latin typeface="+mj-lt"/>
                <a:cs typeface="Arial" pitchFamily="34" charset="0"/>
              </a:rPr>
              <a:t>rate</a:t>
            </a:r>
          </a:p>
          <a:p>
            <a:pPr marL="342900" indent="-342900">
              <a:spcBef>
                <a:spcPct val="20000"/>
              </a:spcBef>
              <a:buClr>
                <a:schemeClr val="bg2"/>
              </a:buClr>
              <a:buSzPct val="75000"/>
              <a:buFont typeface="Wingdings" pitchFamily="2" charset="2"/>
              <a:buChar char="n"/>
            </a:pPr>
            <a:endParaRPr lang="en-US" sz="2000" dirty="0">
              <a:solidFill>
                <a:srgbClr val="002060"/>
              </a:solidFill>
              <a:latin typeface="+mj-lt"/>
              <a:cs typeface="Arial" pitchFamily="34" charset="0"/>
            </a:endParaRPr>
          </a:p>
          <a:p>
            <a:pPr>
              <a:buNone/>
            </a:pPr>
            <a:r>
              <a:rPr lang="en-US" sz="2000" b="1" dirty="0">
                <a:solidFill>
                  <a:srgbClr val="002060"/>
                </a:solidFill>
              </a:rPr>
              <a:t>Control and Monitoring </a:t>
            </a:r>
          </a:p>
          <a:p>
            <a:r>
              <a:rPr lang="en-US" sz="2000" dirty="0">
                <a:solidFill>
                  <a:srgbClr val="002060"/>
                </a:solidFill>
              </a:rPr>
              <a:t>Ensure safe operating conditions for </a:t>
            </a:r>
            <a:r>
              <a:rPr lang="en-US" sz="2000" dirty="0" smtClean="0">
                <a:solidFill>
                  <a:srgbClr val="002060"/>
                </a:solidFill>
              </a:rPr>
              <a:t>PMTs: </a:t>
            </a:r>
            <a:r>
              <a:rPr lang="en-US" sz="2000" b="1" dirty="0" smtClean="0">
                <a:solidFill>
                  <a:srgbClr val="002060"/>
                </a:solidFill>
              </a:rPr>
              <a:t>Anode current / </a:t>
            </a:r>
            <a:r>
              <a:rPr lang="en-US" sz="2000" b="1" dirty="0" err="1" smtClean="0">
                <a:solidFill>
                  <a:srgbClr val="002060"/>
                </a:solidFill>
              </a:rPr>
              <a:t>Scalers</a:t>
            </a:r>
            <a:endParaRPr lang="en-US" sz="2000" b="1" dirty="0">
              <a:solidFill>
                <a:srgbClr val="002060"/>
              </a:solidFill>
            </a:endParaRPr>
          </a:p>
          <a:p>
            <a:r>
              <a:rPr lang="en-US" sz="2000" dirty="0">
                <a:solidFill>
                  <a:srgbClr val="002060"/>
                </a:solidFill>
              </a:rPr>
              <a:t>Ensure stable and healthy operating </a:t>
            </a:r>
            <a:r>
              <a:rPr lang="en-US" sz="2000" dirty="0" smtClean="0">
                <a:solidFill>
                  <a:srgbClr val="002060"/>
                </a:solidFill>
              </a:rPr>
              <a:t>conditions</a:t>
            </a:r>
            <a:endParaRPr lang="en-US" sz="2000" dirty="0" smtClean="0">
              <a:solidFill>
                <a:srgbClr val="002060"/>
              </a:solidFill>
              <a:latin typeface="+mj-lt"/>
              <a:cs typeface="Arial" pitchFamily="34" charset="0"/>
            </a:endParaRPr>
          </a:p>
          <a:p>
            <a:endParaRPr lang="en-US" sz="2000" b="1" dirty="0" smtClean="0">
              <a:latin typeface="Arial" pitchFamily="34" charset="0"/>
              <a:cs typeface="Arial" pitchFamily="34" charset="0"/>
            </a:endParaRPr>
          </a:p>
          <a:p>
            <a:r>
              <a:rPr lang="en-US" sz="2000" dirty="0" smtClean="0">
                <a:latin typeface="Arial" pitchFamily="34" charset="0"/>
                <a:cs typeface="Arial" pitchFamily="34" charset="0"/>
              </a:rPr>
              <a:t>Challenges: High density, low power, low noise, </a:t>
            </a:r>
            <a:r>
              <a:rPr lang="en-US" sz="2000" dirty="0">
                <a:latin typeface="Arial" pitchFamily="34" charset="0"/>
                <a:cs typeface="Arial" pitchFamily="34" charset="0"/>
              </a:rPr>
              <a:t>wide band </a:t>
            </a:r>
            <a:r>
              <a:rPr lang="en-US" sz="2000" dirty="0" smtClean="0">
                <a:latin typeface="Arial" pitchFamily="34" charset="0"/>
                <a:cs typeface="Arial" pitchFamily="34" charset="0"/>
              </a:rPr>
              <a:t>channels in </a:t>
            </a:r>
            <a:r>
              <a:rPr lang="en-US" sz="2000" dirty="0">
                <a:latin typeface="Arial" pitchFamily="34" charset="0"/>
                <a:cs typeface="Arial" pitchFamily="34" charset="0"/>
              </a:rPr>
              <a:t>compact area </a:t>
            </a:r>
            <a:endParaRPr lang="en-US" sz="2000" dirty="0" smtClean="0">
              <a:latin typeface="Arial" pitchFamily="34" charset="0"/>
              <a:cs typeface="Arial" pitchFamily="34" charset="0"/>
            </a:endParaRPr>
          </a:p>
        </p:txBody>
      </p:sp>
      <p:sp>
        <p:nvSpPr>
          <p:cNvPr id="2" name="Footer Placeholder 1"/>
          <p:cNvSpPr>
            <a:spLocks noGrp="1"/>
          </p:cNvSpPr>
          <p:nvPr>
            <p:ph type="ftr" sz="quarter" idx="11"/>
          </p:nvPr>
        </p:nvSpPr>
        <p:spPr>
          <a:xfrm>
            <a:off x="685800" y="6172200"/>
            <a:ext cx="7086600" cy="457200"/>
          </a:xfrm>
        </p:spPr>
        <p:txBody>
          <a:bodyPr/>
          <a:lstStyle/>
          <a:p>
            <a:r>
              <a:rPr lang="en-US" smtClean="0"/>
              <a:t>National Symposium for Commemorating 30-years of ADITYA Tokamak                                                             44</a:t>
            </a:r>
            <a:endParaRPr lang="en-US" dirty="0"/>
          </a:p>
        </p:txBody>
      </p:sp>
      <p:sp>
        <p:nvSpPr>
          <p:cNvPr id="3" name="Date Placeholder 2"/>
          <p:cNvSpPr>
            <a:spLocks noGrp="1"/>
          </p:cNvSpPr>
          <p:nvPr>
            <p:ph type="dt" sz="half" idx="10"/>
          </p:nvPr>
        </p:nvSpPr>
        <p:spPr/>
        <p:txBody>
          <a:bodyPr/>
          <a:lstStyle/>
          <a:p>
            <a:r>
              <a:rPr lang="en-US" smtClean="0"/>
              <a:t>1/28/2020</a:t>
            </a:r>
            <a:endParaRPr lang="en-US" dirty="0"/>
          </a:p>
        </p:txBody>
      </p:sp>
      <p:sp>
        <p:nvSpPr>
          <p:cNvPr id="4" name="Slide Number Placeholder 3"/>
          <p:cNvSpPr>
            <a:spLocks noGrp="1"/>
          </p:cNvSpPr>
          <p:nvPr>
            <p:ph type="sldNum" sz="quarter" idx="12"/>
          </p:nvPr>
        </p:nvSpPr>
        <p:spPr/>
        <p:txBody>
          <a:bodyPr/>
          <a:lstStyle/>
          <a:p>
            <a:fld id="{3DF43272-9AD5-4D08-827D-45809D0FA3A4}" type="slidenum">
              <a:rPr lang="en-US" smtClean="0"/>
              <a:t>10</a:t>
            </a:fld>
            <a:endParaRPr lang="en-US"/>
          </a:p>
        </p:txBody>
      </p:sp>
    </p:spTree>
    <p:extLst>
      <p:ext uri="{BB962C8B-B14F-4D97-AF65-F5344CB8AC3E}">
        <p14:creationId xmlns:p14="http://schemas.microsoft.com/office/powerpoint/2010/main" val="3041572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Rectangle 12"/>
          <p:cNvSpPr>
            <a:spLocks noChangeArrowheads="1"/>
          </p:cNvSpPr>
          <p:nvPr/>
        </p:nvSpPr>
        <p:spPr bwMode="auto">
          <a:xfrm>
            <a:off x="642910" y="395289"/>
            <a:ext cx="7999440" cy="5167312"/>
          </a:xfrm>
          <a:prstGeom prst="rect">
            <a:avLst/>
          </a:prstGeom>
          <a:noFill/>
          <a:ln w="9525">
            <a:noFill/>
            <a:miter lim="800000"/>
            <a:headEnd/>
            <a:tailEnd/>
          </a:ln>
          <a:effectLst/>
        </p:spPr>
        <p:txBody>
          <a:bodyPr/>
          <a:lstStyle/>
          <a:p>
            <a:pPr marL="342900" indent="-342900" algn="l" eaLnBrk="1" hangingPunct="1">
              <a:spcBef>
                <a:spcPct val="20000"/>
              </a:spcBef>
              <a:buClr>
                <a:schemeClr val="bg2"/>
              </a:buClr>
              <a:buSzPct val="75000"/>
              <a:buFont typeface="Wingdings" pitchFamily="2" charset="2"/>
              <a:buNone/>
            </a:pPr>
            <a:r>
              <a:rPr lang="en-US" sz="2400" b="1" dirty="0" smtClean="0">
                <a:solidFill>
                  <a:srgbClr val="002060"/>
                </a:solidFill>
                <a:latin typeface="+mj-lt"/>
              </a:rPr>
              <a:t>Non functional engineering specifications</a:t>
            </a:r>
            <a:r>
              <a:rPr lang="en-US" sz="2400" b="1" dirty="0">
                <a:solidFill>
                  <a:srgbClr val="002060"/>
                </a:solidFill>
                <a:latin typeface="+mj-lt"/>
              </a:rPr>
              <a:t>: </a:t>
            </a:r>
          </a:p>
          <a:p>
            <a:pPr marL="342900" indent="-342900" algn="l" eaLnBrk="1" hangingPunct="1">
              <a:spcBef>
                <a:spcPct val="20000"/>
              </a:spcBef>
              <a:buClr>
                <a:schemeClr val="bg2"/>
              </a:buClr>
              <a:buSzPct val="75000"/>
              <a:buFont typeface="Wingdings" pitchFamily="2" charset="2"/>
              <a:buChar char="n"/>
            </a:pPr>
            <a:r>
              <a:rPr lang="en-US" sz="2400" dirty="0">
                <a:solidFill>
                  <a:srgbClr val="002060"/>
                </a:solidFill>
                <a:latin typeface="+mj-lt"/>
              </a:rPr>
              <a:t>R</a:t>
            </a:r>
            <a:r>
              <a:rPr lang="en-US" sz="2400" dirty="0" smtClean="0">
                <a:solidFill>
                  <a:srgbClr val="002060"/>
                </a:solidFill>
                <a:latin typeface="+mj-lt"/>
              </a:rPr>
              <a:t>emote location </a:t>
            </a:r>
          </a:p>
          <a:p>
            <a:pPr marL="342900" indent="-342900" algn="l" eaLnBrk="1" hangingPunct="1">
              <a:spcBef>
                <a:spcPct val="20000"/>
              </a:spcBef>
              <a:buClr>
                <a:schemeClr val="bg2"/>
              </a:buClr>
              <a:buSzPct val="75000"/>
              <a:buFont typeface="Wingdings" pitchFamily="2" charset="2"/>
              <a:buChar char="n"/>
            </a:pPr>
            <a:r>
              <a:rPr lang="en-US" sz="2400" dirty="0" smtClean="0">
                <a:solidFill>
                  <a:srgbClr val="002060"/>
                </a:solidFill>
                <a:latin typeface="+mj-lt"/>
              </a:rPr>
              <a:t>Harsh Climate – 1400 </a:t>
            </a:r>
            <a:r>
              <a:rPr lang="en-US" sz="2400" dirty="0" err="1" smtClean="0">
                <a:solidFill>
                  <a:srgbClr val="002060"/>
                </a:solidFill>
                <a:latin typeface="+mj-lt"/>
              </a:rPr>
              <a:t>ft</a:t>
            </a:r>
            <a:r>
              <a:rPr lang="en-US" sz="2400" dirty="0" smtClean="0">
                <a:solidFill>
                  <a:srgbClr val="002060"/>
                </a:solidFill>
                <a:latin typeface="+mj-lt"/>
              </a:rPr>
              <a:t> ASL, -20 to +20 </a:t>
            </a:r>
            <a:r>
              <a:rPr lang="en-US" sz="2400" dirty="0" err="1" smtClean="0">
                <a:solidFill>
                  <a:srgbClr val="002060"/>
                </a:solidFill>
                <a:latin typeface="+mj-lt"/>
              </a:rPr>
              <a:t>oC</a:t>
            </a:r>
            <a:r>
              <a:rPr lang="en-US" sz="2400" dirty="0" smtClean="0">
                <a:solidFill>
                  <a:srgbClr val="002060"/>
                </a:solidFill>
                <a:latin typeface="+mj-lt"/>
              </a:rPr>
              <a:t> </a:t>
            </a:r>
            <a:r>
              <a:rPr lang="en-US" sz="2400" dirty="0" err="1" smtClean="0">
                <a:solidFill>
                  <a:srgbClr val="002060"/>
                </a:solidFill>
                <a:latin typeface="+mj-lt"/>
              </a:rPr>
              <a:t>opearting</a:t>
            </a:r>
            <a:r>
              <a:rPr lang="en-US" sz="2400" dirty="0" smtClean="0">
                <a:solidFill>
                  <a:srgbClr val="002060"/>
                </a:solidFill>
                <a:latin typeface="+mj-lt"/>
              </a:rPr>
              <a:t> temp</a:t>
            </a:r>
          </a:p>
          <a:p>
            <a:pPr marL="342900" indent="-342900" algn="l" eaLnBrk="1" hangingPunct="1">
              <a:spcBef>
                <a:spcPct val="20000"/>
              </a:spcBef>
              <a:buClr>
                <a:schemeClr val="bg2"/>
              </a:buClr>
              <a:buSzPct val="75000"/>
              <a:buFont typeface="Wingdings" pitchFamily="2" charset="2"/>
              <a:buChar char="n"/>
            </a:pPr>
            <a:r>
              <a:rPr lang="en-US" sz="2400" dirty="0" smtClean="0">
                <a:solidFill>
                  <a:srgbClr val="002060"/>
                </a:solidFill>
                <a:latin typeface="+mj-lt"/>
              </a:rPr>
              <a:t>Availability : Reliability and Ease of maintenance </a:t>
            </a:r>
          </a:p>
          <a:p>
            <a:pPr marL="342900" indent="-342900">
              <a:spcBef>
                <a:spcPct val="20000"/>
              </a:spcBef>
              <a:buClr>
                <a:schemeClr val="bg2"/>
              </a:buClr>
              <a:buSzPct val="75000"/>
              <a:buFont typeface="Wingdings" pitchFamily="2" charset="2"/>
              <a:buChar char="n"/>
            </a:pPr>
            <a:r>
              <a:rPr lang="en-US" sz="2400" dirty="0" smtClean="0">
                <a:solidFill>
                  <a:srgbClr val="002060"/>
                </a:solidFill>
                <a:latin typeface="+mj-lt"/>
              </a:rPr>
              <a:t>Self Diagnostics, graceful degradation in availability</a:t>
            </a:r>
          </a:p>
          <a:p>
            <a:pPr>
              <a:spcBef>
                <a:spcPct val="20000"/>
              </a:spcBef>
              <a:buClr>
                <a:schemeClr val="bg2"/>
              </a:buClr>
              <a:buSzPct val="75000"/>
            </a:pPr>
            <a:endParaRPr lang="en-US" sz="2400" dirty="0" smtClean="0">
              <a:solidFill>
                <a:srgbClr val="002060"/>
              </a:solidFill>
              <a:latin typeface="+mj-lt"/>
            </a:endParaRPr>
          </a:p>
          <a:p>
            <a:pPr marL="342900" indent="-342900">
              <a:spcBef>
                <a:spcPct val="20000"/>
              </a:spcBef>
              <a:buClr>
                <a:schemeClr val="bg2"/>
              </a:buClr>
              <a:buSzPct val="75000"/>
              <a:buFont typeface="Wingdings" pitchFamily="2" charset="2"/>
              <a:buChar char="n"/>
            </a:pPr>
            <a:r>
              <a:rPr lang="en-US" sz="2400" dirty="0" smtClean="0">
                <a:solidFill>
                  <a:srgbClr val="002060"/>
                </a:solidFill>
              </a:rPr>
              <a:t>Camera </a:t>
            </a:r>
            <a:r>
              <a:rPr lang="en-US" sz="2400" dirty="0">
                <a:solidFill>
                  <a:srgbClr val="002060"/>
                </a:solidFill>
              </a:rPr>
              <a:t>located at focal plane (25mts) of </a:t>
            </a:r>
            <a:r>
              <a:rPr lang="en-US" sz="2400" dirty="0" smtClean="0">
                <a:solidFill>
                  <a:srgbClr val="002060"/>
                </a:solidFill>
              </a:rPr>
              <a:t>telescope</a:t>
            </a:r>
          </a:p>
          <a:p>
            <a:pPr marL="342900" indent="-342900">
              <a:spcBef>
                <a:spcPct val="20000"/>
              </a:spcBef>
              <a:buClr>
                <a:schemeClr val="bg2"/>
              </a:buClr>
              <a:buSzPct val="75000"/>
              <a:buFont typeface="Wingdings" pitchFamily="2" charset="2"/>
              <a:buChar char="n"/>
            </a:pPr>
            <a:r>
              <a:rPr lang="en-US" sz="2400" dirty="0" smtClean="0">
                <a:solidFill>
                  <a:srgbClr val="002060"/>
                </a:solidFill>
              </a:rPr>
              <a:t>Weight and volume</a:t>
            </a:r>
            <a:endParaRPr lang="en-US" sz="2400" dirty="0">
              <a:solidFill>
                <a:srgbClr val="002060"/>
              </a:solidFill>
            </a:endParaRPr>
          </a:p>
          <a:p>
            <a:pPr marL="90488">
              <a:spcBef>
                <a:spcPct val="20000"/>
              </a:spcBef>
              <a:buClr>
                <a:schemeClr val="bg2"/>
              </a:buClr>
              <a:buSzPct val="75000"/>
            </a:pPr>
            <a:endParaRPr lang="en-US" sz="2400" dirty="0" smtClean="0">
              <a:solidFill>
                <a:srgbClr val="002060"/>
              </a:solidFill>
              <a:latin typeface="+mj-lt"/>
            </a:endParaRPr>
          </a:p>
          <a:p>
            <a:pPr marL="90488">
              <a:spcBef>
                <a:spcPct val="20000"/>
              </a:spcBef>
              <a:buClr>
                <a:schemeClr val="bg2"/>
              </a:buClr>
              <a:buSzPct val="75000"/>
            </a:pPr>
            <a:r>
              <a:rPr lang="en-US" sz="2400" dirty="0" smtClean="0">
                <a:solidFill>
                  <a:srgbClr val="002060"/>
                </a:solidFill>
                <a:latin typeface="+mj-lt"/>
              </a:rPr>
              <a:t>Hence the designs should be simple and hardware easily accessible</a:t>
            </a:r>
          </a:p>
        </p:txBody>
      </p:sp>
      <p:sp>
        <p:nvSpPr>
          <p:cNvPr id="2" name="Footer Placeholder 1"/>
          <p:cNvSpPr>
            <a:spLocks noGrp="1"/>
          </p:cNvSpPr>
          <p:nvPr>
            <p:ph type="ftr" sz="quarter" idx="11"/>
          </p:nvPr>
        </p:nvSpPr>
        <p:spPr>
          <a:xfrm>
            <a:off x="914400" y="6172200"/>
            <a:ext cx="5943600" cy="457200"/>
          </a:xfrm>
        </p:spPr>
        <p:txBody>
          <a:bodyPr/>
          <a:lstStyle/>
          <a:p>
            <a:r>
              <a:rPr lang="en-US" smtClean="0"/>
              <a:t>National Symposium for Commemorating 30-years of ADITYA Tokamak                                                             44</a:t>
            </a:r>
            <a:endParaRPr lang="en-US" dirty="0"/>
          </a:p>
        </p:txBody>
      </p:sp>
      <p:sp>
        <p:nvSpPr>
          <p:cNvPr id="3" name="Date Placeholder 2"/>
          <p:cNvSpPr>
            <a:spLocks noGrp="1"/>
          </p:cNvSpPr>
          <p:nvPr>
            <p:ph type="dt" sz="half" idx="10"/>
          </p:nvPr>
        </p:nvSpPr>
        <p:spPr/>
        <p:txBody>
          <a:bodyPr/>
          <a:lstStyle/>
          <a:p>
            <a:r>
              <a:rPr lang="en-US" smtClean="0"/>
              <a:t>1/28/2020</a:t>
            </a:r>
            <a:endParaRPr lang="en-US"/>
          </a:p>
        </p:txBody>
      </p:sp>
      <p:sp>
        <p:nvSpPr>
          <p:cNvPr id="4" name="Slide Number Placeholder 3"/>
          <p:cNvSpPr>
            <a:spLocks noGrp="1"/>
          </p:cNvSpPr>
          <p:nvPr>
            <p:ph type="sldNum" sz="quarter" idx="12"/>
          </p:nvPr>
        </p:nvSpPr>
        <p:spPr/>
        <p:txBody>
          <a:bodyPr/>
          <a:lstStyle/>
          <a:p>
            <a:fld id="{3DF43272-9AD5-4D08-827D-45809D0FA3A4}" type="slidenum">
              <a:rPr lang="en-US" smtClean="0"/>
              <a:t>11</a:t>
            </a:fld>
            <a:endParaRPr lang="en-US"/>
          </a:p>
        </p:txBody>
      </p:sp>
    </p:spTree>
    <p:extLst>
      <p:ext uri="{BB962C8B-B14F-4D97-AF65-F5344CB8AC3E}">
        <p14:creationId xmlns:p14="http://schemas.microsoft.com/office/powerpoint/2010/main" val="2827487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2800" dirty="0" smtClean="0">
                <a:solidFill>
                  <a:srgbClr val="002060"/>
                </a:solidFill>
              </a:rPr>
              <a:t>Implementation options for camera electronics</a:t>
            </a:r>
            <a:endParaRPr lang="en-IN" sz="2800" dirty="0">
              <a:solidFill>
                <a:srgbClr val="002060"/>
              </a:solidFill>
            </a:endParaRPr>
          </a:p>
        </p:txBody>
      </p:sp>
      <p:sp>
        <p:nvSpPr>
          <p:cNvPr id="3" name="Content Placeholder 2"/>
          <p:cNvSpPr>
            <a:spLocks noGrp="1"/>
          </p:cNvSpPr>
          <p:nvPr>
            <p:ph sz="quarter" idx="1"/>
          </p:nvPr>
        </p:nvSpPr>
        <p:spPr>
          <a:xfrm>
            <a:off x="3657600" y="1219200"/>
            <a:ext cx="5105400" cy="4876800"/>
          </a:xfrm>
        </p:spPr>
        <p:txBody>
          <a:bodyPr>
            <a:normAutofit lnSpcReduction="10000"/>
          </a:bodyPr>
          <a:lstStyle/>
          <a:p>
            <a:pPr>
              <a:buNone/>
            </a:pPr>
            <a:r>
              <a:rPr lang="en-US" sz="2400" dirty="0" smtClean="0">
                <a:solidFill>
                  <a:srgbClr val="002060"/>
                </a:solidFill>
              </a:rPr>
              <a:t>1. PMTs on camera. PMT signal to ground station.  Entire signal processing  as well as HV generation at ground station</a:t>
            </a:r>
            <a:endParaRPr lang="en-US" sz="2400" dirty="0" smtClean="0">
              <a:solidFill>
                <a:srgbClr val="FF0000"/>
              </a:solidFill>
            </a:endParaRPr>
          </a:p>
          <a:p>
            <a:pPr>
              <a:buNone/>
            </a:pPr>
            <a:r>
              <a:rPr lang="en-US" sz="2400" dirty="0" smtClean="0">
                <a:solidFill>
                  <a:srgbClr val="002060"/>
                </a:solidFill>
              </a:rPr>
              <a:t>2. PMTs along with </a:t>
            </a:r>
            <a:r>
              <a:rPr lang="en-IN" sz="2400" dirty="0" smtClean="0">
                <a:solidFill>
                  <a:srgbClr val="002060"/>
                </a:solidFill>
              </a:rPr>
              <a:t>amplifiers and laser diode modulators for transmission on the  camera. Digitization at ground station</a:t>
            </a:r>
          </a:p>
          <a:p>
            <a:pPr>
              <a:buNone/>
            </a:pPr>
            <a:r>
              <a:rPr lang="en-US" sz="2400" b="1" dirty="0" smtClean="0">
                <a:solidFill>
                  <a:srgbClr val="002060"/>
                </a:solidFill>
              </a:rPr>
              <a:t>3. Entire electronics on camera, only power and communication cables to camera from ground station</a:t>
            </a:r>
          </a:p>
          <a:p>
            <a:pPr lvl="0">
              <a:buNone/>
            </a:pPr>
            <a:endParaRPr lang="en-US" sz="2400" b="1" dirty="0" smtClean="0">
              <a:solidFill>
                <a:srgbClr val="002060"/>
              </a:solidFill>
            </a:endParaRPr>
          </a:p>
          <a:p>
            <a:pPr lvl="0">
              <a:buNone/>
            </a:pPr>
            <a:r>
              <a:rPr lang="en-US" sz="2400" b="1" dirty="0" smtClean="0">
                <a:solidFill>
                  <a:srgbClr val="002060"/>
                </a:solidFill>
              </a:rPr>
              <a:t>Constraint: Weight, Size and Power</a:t>
            </a:r>
            <a:endParaRPr lang="en-IN" sz="2400" b="1" dirty="0" smtClean="0">
              <a:solidFill>
                <a:srgbClr val="002060"/>
              </a:solidFill>
            </a:endParaRPr>
          </a:p>
          <a:p>
            <a:pPr>
              <a:buNone/>
            </a:pPr>
            <a:endParaRPr lang="en-IN" sz="2400" dirty="0"/>
          </a:p>
        </p:txBody>
      </p:sp>
      <p:pic>
        <p:nvPicPr>
          <p:cNvPr id="22529" name="Picture 1"/>
          <p:cNvPicPr>
            <a:picLocks noChangeAspect="1" noChangeArrowheads="1"/>
          </p:cNvPicPr>
          <p:nvPr/>
        </p:nvPicPr>
        <p:blipFill>
          <a:blip r:embed="rId2" cstate="print"/>
          <a:srcRect/>
          <a:stretch>
            <a:fillRect/>
          </a:stretch>
        </p:blipFill>
        <p:spPr bwMode="auto">
          <a:xfrm>
            <a:off x="1016953" y="1600201"/>
            <a:ext cx="2656522" cy="3052936"/>
          </a:xfrm>
          <a:prstGeom prst="rect">
            <a:avLst/>
          </a:prstGeom>
          <a:noFill/>
          <a:ln w="9525">
            <a:noFill/>
            <a:miter lim="800000"/>
            <a:headEnd/>
            <a:tailEnd/>
          </a:ln>
          <a:effectLst/>
        </p:spPr>
      </p:pic>
      <p:sp>
        <p:nvSpPr>
          <p:cNvPr id="4" name="Footer Placeholder 3"/>
          <p:cNvSpPr>
            <a:spLocks noGrp="1"/>
          </p:cNvSpPr>
          <p:nvPr>
            <p:ph type="ftr" sz="quarter" idx="11"/>
          </p:nvPr>
        </p:nvSpPr>
        <p:spPr>
          <a:xfrm>
            <a:off x="914400" y="6172200"/>
            <a:ext cx="5867400" cy="457200"/>
          </a:xfrm>
        </p:spPr>
        <p:txBody>
          <a:bodyPr/>
          <a:lstStyle/>
          <a:p>
            <a:r>
              <a:rPr lang="en-US" smtClean="0"/>
              <a:t>National Symposium for Commemorating 30-years of ADITYA Tokamak                                                             44</a:t>
            </a:r>
            <a:endParaRPr lang="en-US" dirty="0"/>
          </a:p>
        </p:txBody>
      </p:sp>
      <p:sp>
        <p:nvSpPr>
          <p:cNvPr id="5" name="Date Placeholder 4"/>
          <p:cNvSpPr>
            <a:spLocks noGrp="1"/>
          </p:cNvSpPr>
          <p:nvPr>
            <p:ph type="dt" sz="half" idx="10"/>
          </p:nvPr>
        </p:nvSpPr>
        <p:spPr/>
        <p:txBody>
          <a:bodyPr/>
          <a:lstStyle/>
          <a:p>
            <a:r>
              <a:rPr lang="en-US" smtClean="0"/>
              <a:t>1/28/2020</a:t>
            </a:r>
            <a:endParaRPr lang="en-US"/>
          </a:p>
        </p:txBody>
      </p:sp>
      <p:sp>
        <p:nvSpPr>
          <p:cNvPr id="6" name="Slide Number Placeholder 5"/>
          <p:cNvSpPr>
            <a:spLocks noGrp="1"/>
          </p:cNvSpPr>
          <p:nvPr>
            <p:ph type="sldNum" sz="quarter" idx="12"/>
          </p:nvPr>
        </p:nvSpPr>
        <p:spPr/>
        <p:txBody>
          <a:bodyPr/>
          <a:lstStyle/>
          <a:p>
            <a:fld id="{3DF43272-9AD5-4D08-827D-45809D0FA3A4}" type="slidenum">
              <a:rPr lang="en-US" smtClean="0"/>
              <a:t>12</a:t>
            </a:fld>
            <a:endParaRPr lang="en-US"/>
          </a:p>
        </p:txBody>
      </p:sp>
    </p:spTree>
    <p:extLst>
      <p:ext uri="{BB962C8B-B14F-4D97-AF65-F5344CB8AC3E}">
        <p14:creationId xmlns:p14="http://schemas.microsoft.com/office/powerpoint/2010/main" val="294678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5"/>
          <p:cNvSpPr>
            <a:spLocks noChangeShapeType="1"/>
          </p:cNvSpPr>
          <p:nvPr/>
        </p:nvSpPr>
        <p:spPr bwMode="auto">
          <a:xfrm>
            <a:off x="5110163" y="1987550"/>
            <a:ext cx="0" cy="2281238"/>
          </a:xfrm>
          <a:prstGeom prst="line">
            <a:avLst/>
          </a:prstGeom>
          <a:noFill/>
          <a:ln w="38100" cmpd="dbl">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1" name="Rectangle 6"/>
          <p:cNvSpPr>
            <a:spLocks noChangeArrowheads="1"/>
          </p:cNvSpPr>
          <p:nvPr/>
        </p:nvSpPr>
        <p:spPr bwMode="auto">
          <a:xfrm>
            <a:off x="5911850" y="1751013"/>
            <a:ext cx="1392238" cy="1290637"/>
          </a:xfrm>
          <a:prstGeom prst="rect">
            <a:avLst/>
          </a:prstGeom>
          <a:solidFill>
            <a:srgbClr val="FFFFFF"/>
          </a:solidFill>
          <a:ln w="7620">
            <a:solidFill>
              <a:srgbClr val="000000"/>
            </a:solidFill>
            <a:miter lim="800000"/>
            <a:headEnd/>
            <a:tailEnd/>
          </a:ln>
        </p:spPr>
        <p:txBody>
          <a:bodyPr/>
          <a:lstStyle/>
          <a:p>
            <a:endParaRPr lang="en-US" altLang="en-US" sz="1400" b="1">
              <a:latin typeface="Arial Narrow" pitchFamily="34" charset="0"/>
            </a:endParaRPr>
          </a:p>
        </p:txBody>
      </p:sp>
      <p:sp>
        <p:nvSpPr>
          <p:cNvPr id="53252" name="Rectangle 7"/>
          <p:cNvSpPr>
            <a:spLocks noChangeArrowheads="1"/>
          </p:cNvSpPr>
          <p:nvPr/>
        </p:nvSpPr>
        <p:spPr bwMode="auto">
          <a:xfrm>
            <a:off x="6223000" y="1811338"/>
            <a:ext cx="1778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PCI interface for                  </a:t>
            </a:r>
            <a:endParaRPr lang="en-US" altLang="en-US" sz="1400" b="1">
              <a:latin typeface="Arial Narrow" pitchFamily="34" charset="0"/>
            </a:endParaRPr>
          </a:p>
        </p:txBody>
      </p:sp>
      <p:sp>
        <p:nvSpPr>
          <p:cNvPr id="53253" name="Rectangle 8"/>
          <p:cNvSpPr>
            <a:spLocks noChangeArrowheads="1"/>
          </p:cNvSpPr>
          <p:nvPr/>
        </p:nvSpPr>
        <p:spPr bwMode="auto">
          <a:xfrm>
            <a:off x="6624638" y="1998663"/>
            <a:ext cx="7000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controller </a:t>
            </a:r>
            <a:endParaRPr lang="en-US" altLang="en-US" sz="1400" b="1">
              <a:latin typeface="Arial Narrow" pitchFamily="34" charset="0"/>
            </a:endParaRPr>
          </a:p>
        </p:txBody>
      </p:sp>
      <p:sp>
        <p:nvSpPr>
          <p:cNvPr id="53254" name="Rectangle 9"/>
          <p:cNvSpPr>
            <a:spLocks noChangeArrowheads="1"/>
          </p:cNvSpPr>
          <p:nvPr/>
        </p:nvSpPr>
        <p:spPr bwMode="auto">
          <a:xfrm>
            <a:off x="5911850" y="3016250"/>
            <a:ext cx="517525" cy="106363"/>
          </a:xfrm>
          <a:prstGeom prst="rect">
            <a:avLst/>
          </a:prstGeom>
          <a:solidFill>
            <a:srgbClr val="FFFFFF"/>
          </a:solidFill>
          <a:ln w="7620">
            <a:solidFill>
              <a:srgbClr val="000000"/>
            </a:solidFill>
            <a:miter lim="800000"/>
            <a:headEnd/>
            <a:tailEnd/>
          </a:ln>
        </p:spPr>
        <p:txBody>
          <a:bodyPr/>
          <a:lstStyle/>
          <a:p>
            <a:endParaRPr lang="en-US" altLang="en-US" sz="1400" b="1">
              <a:latin typeface="Arial Narrow" pitchFamily="34" charset="0"/>
            </a:endParaRPr>
          </a:p>
        </p:txBody>
      </p:sp>
      <p:sp>
        <p:nvSpPr>
          <p:cNvPr id="53255" name="Rectangle 10"/>
          <p:cNvSpPr>
            <a:spLocks noChangeArrowheads="1"/>
          </p:cNvSpPr>
          <p:nvPr/>
        </p:nvSpPr>
        <p:spPr bwMode="auto">
          <a:xfrm>
            <a:off x="5346700" y="2122488"/>
            <a:ext cx="1392238" cy="1290637"/>
          </a:xfrm>
          <a:prstGeom prst="rect">
            <a:avLst/>
          </a:prstGeom>
          <a:solidFill>
            <a:srgbClr val="FFFFFF"/>
          </a:solidFill>
          <a:ln w="7620">
            <a:solidFill>
              <a:srgbClr val="000000"/>
            </a:solidFill>
            <a:miter lim="800000"/>
            <a:headEnd/>
            <a:tailEnd/>
          </a:ln>
        </p:spPr>
        <p:txBody>
          <a:bodyPr/>
          <a:lstStyle/>
          <a:p>
            <a:endParaRPr lang="en-US" altLang="en-US" sz="1400" b="1">
              <a:latin typeface="Arial Narrow" pitchFamily="34" charset="0"/>
            </a:endParaRPr>
          </a:p>
        </p:txBody>
      </p:sp>
      <p:sp>
        <p:nvSpPr>
          <p:cNvPr id="53256" name="Rectangle 11"/>
          <p:cNvSpPr>
            <a:spLocks noChangeArrowheads="1"/>
          </p:cNvSpPr>
          <p:nvPr/>
        </p:nvSpPr>
        <p:spPr bwMode="auto">
          <a:xfrm>
            <a:off x="5657850" y="2184400"/>
            <a:ext cx="9144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PCI interface </a:t>
            </a:r>
            <a:endParaRPr lang="en-US" altLang="en-US" sz="1400" b="1">
              <a:latin typeface="Arial Narrow" pitchFamily="34" charset="0"/>
            </a:endParaRPr>
          </a:p>
        </p:txBody>
      </p:sp>
      <p:sp>
        <p:nvSpPr>
          <p:cNvPr id="53257" name="Rectangle 12"/>
          <p:cNvSpPr>
            <a:spLocks noChangeArrowheads="1"/>
          </p:cNvSpPr>
          <p:nvPr/>
        </p:nvSpPr>
        <p:spPr bwMode="auto">
          <a:xfrm>
            <a:off x="5346700" y="3389313"/>
            <a:ext cx="517525" cy="104775"/>
          </a:xfrm>
          <a:prstGeom prst="rect">
            <a:avLst/>
          </a:prstGeom>
          <a:solidFill>
            <a:srgbClr val="FFFFFF"/>
          </a:solidFill>
          <a:ln w="7620">
            <a:solidFill>
              <a:srgbClr val="000000"/>
            </a:solidFill>
            <a:miter lim="800000"/>
            <a:headEnd/>
            <a:tailEnd/>
          </a:ln>
        </p:spPr>
        <p:txBody>
          <a:bodyPr/>
          <a:lstStyle/>
          <a:p>
            <a:endParaRPr lang="en-US" altLang="en-US" sz="1400" b="1">
              <a:latin typeface="Arial Narrow" pitchFamily="34" charset="0"/>
            </a:endParaRPr>
          </a:p>
        </p:txBody>
      </p:sp>
      <p:sp>
        <p:nvSpPr>
          <p:cNvPr id="53258" name="Rectangle 13"/>
          <p:cNvSpPr>
            <a:spLocks noChangeArrowheads="1"/>
          </p:cNvSpPr>
          <p:nvPr/>
        </p:nvSpPr>
        <p:spPr bwMode="auto">
          <a:xfrm>
            <a:off x="5430838" y="3154363"/>
            <a:ext cx="14795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259" name="Rectangle 14"/>
          <p:cNvSpPr>
            <a:spLocks noChangeArrowheads="1"/>
          </p:cNvSpPr>
          <p:nvPr/>
        </p:nvSpPr>
        <p:spPr bwMode="auto">
          <a:xfrm>
            <a:off x="5518150" y="3205163"/>
            <a:ext cx="9921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FERA controller</a:t>
            </a:r>
            <a:endParaRPr lang="en-US" altLang="en-US" sz="1400" b="1">
              <a:latin typeface="Arial Narrow" pitchFamily="34" charset="0"/>
            </a:endParaRPr>
          </a:p>
        </p:txBody>
      </p:sp>
      <p:sp>
        <p:nvSpPr>
          <p:cNvPr id="53260" name="Rectangle 15"/>
          <p:cNvSpPr>
            <a:spLocks noChangeArrowheads="1"/>
          </p:cNvSpPr>
          <p:nvPr/>
        </p:nvSpPr>
        <p:spPr bwMode="auto">
          <a:xfrm>
            <a:off x="5430838" y="2698750"/>
            <a:ext cx="4746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261" name="Rectangle 16"/>
          <p:cNvSpPr>
            <a:spLocks noChangeArrowheads="1"/>
          </p:cNvSpPr>
          <p:nvPr/>
        </p:nvSpPr>
        <p:spPr bwMode="auto">
          <a:xfrm>
            <a:off x="5518150" y="2749550"/>
            <a:ext cx="2571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CLI</a:t>
            </a:r>
            <a:endParaRPr lang="en-US" altLang="en-US" sz="1400" b="1">
              <a:latin typeface="Arial Narrow" pitchFamily="34" charset="0"/>
            </a:endParaRPr>
          </a:p>
        </p:txBody>
      </p:sp>
      <p:grpSp>
        <p:nvGrpSpPr>
          <p:cNvPr id="53262" name="Group 17"/>
          <p:cNvGrpSpPr>
            <a:grpSpLocks/>
          </p:cNvGrpSpPr>
          <p:nvPr/>
        </p:nvGrpSpPr>
        <p:grpSpPr bwMode="auto">
          <a:xfrm>
            <a:off x="5403850" y="2513013"/>
            <a:ext cx="484188" cy="238125"/>
            <a:chOff x="7685" y="2959"/>
            <a:chExt cx="630" cy="290"/>
          </a:xfrm>
        </p:grpSpPr>
        <p:sp>
          <p:nvSpPr>
            <p:cNvPr id="54709" name="Rectangle 18"/>
            <p:cNvSpPr>
              <a:spLocks noChangeArrowheads="1"/>
            </p:cNvSpPr>
            <p:nvPr/>
          </p:nvSpPr>
          <p:spPr bwMode="auto">
            <a:xfrm>
              <a:off x="7696" y="2959"/>
              <a:ext cx="61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710" name="Rectangle 19"/>
            <p:cNvSpPr>
              <a:spLocks noChangeArrowheads="1"/>
            </p:cNvSpPr>
            <p:nvPr/>
          </p:nvSpPr>
          <p:spPr bwMode="auto">
            <a:xfrm>
              <a:off x="7811" y="3022"/>
              <a:ext cx="35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GAI</a:t>
              </a:r>
              <a:endParaRPr lang="en-US" altLang="en-US" sz="1400" b="1">
                <a:latin typeface="Arial Narrow" pitchFamily="34" charset="0"/>
              </a:endParaRPr>
            </a:p>
          </p:txBody>
        </p:sp>
        <p:grpSp>
          <p:nvGrpSpPr>
            <p:cNvPr id="54711" name="Group 20"/>
            <p:cNvGrpSpPr>
              <a:grpSpLocks/>
            </p:cNvGrpSpPr>
            <p:nvPr/>
          </p:nvGrpSpPr>
          <p:grpSpPr bwMode="auto">
            <a:xfrm>
              <a:off x="7685" y="3090"/>
              <a:ext cx="81" cy="81"/>
              <a:chOff x="7685" y="3090"/>
              <a:chExt cx="81" cy="81"/>
            </a:xfrm>
          </p:grpSpPr>
          <p:sp>
            <p:nvSpPr>
              <p:cNvPr id="54712" name="Freeform 21"/>
              <p:cNvSpPr>
                <a:spLocks/>
              </p:cNvSpPr>
              <p:nvPr/>
            </p:nvSpPr>
            <p:spPr bwMode="auto">
              <a:xfrm>
                <a:off x="7696" y="3102"/>
                <a:ext cx="58" cy="57"/>
              </a:xfrm>
              <a:custGeom>
                <a:avLst/>
                <a:gdLst>
                  <a:gd name="T0" fmla="*/ 16 w 58"/>
                  <a:gd name="T1" fmla="*/ 0 h 57"/>
                  <a:gd name="T2" fmla="*/ 0 w 58"/>
                  <a:gd name="T3" fmla="*/ 16 h 57"/>
                  <a:gd name="T4" fmla="*/ 0 w 58"/>
                  <a:gd name="T5" fmla="*/ 41 h 57"/>
                  <a:gd name="T6" fmla="*/ 16 w 58"/>
                  <a:gd name="T7" fmla="*/ 57 h 57"/>
                  <a:gd name="T8" fmla="*/ 42 w 58"/>
                  <a:gd name="T9" fmla="*/ 57 h 57"/>
                  <a:gd name="T10" fmla="*/ 58 w 58"/>
                  <a:gd name="T11" fmla="*/ 41 h 57"/>
                  <a:gd name="T12" fmla="*/ 58 w 58"/>
                  <a:gd name="T13" fmla="*/ 16 h 57"/>
                  <a:gd name="T14" fmla="*/ 42 w 58"/>
                  <a:gd name="T15" fmla="*/ 0 h 57"/>
                  <a:gd name="T16" fmla="*/ 16 w 58"/>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7"/>
                  <a:gd name="T29" fmla="*/ 58 w 5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7">
                    <a:moveTo>
                      <a:pt x="16" y="0"/>
                    </a:moveTo>
                    <a:lnTo>
                      <a:pt x="0" y="16"/>
                    </a:lnTo>
                    <a:lnTo>
                      <a:pt x="0" y="41"/>
                    </a:lnTo>
                    <a:lnTo>
                      <a:pt x="16" y="57"/>
                    </a:lnTo>
                    <a:lnTo>
                      <a:pt x="42" y="57"/>
                    </a:lnTo>
                    <a:lnTo>
                      <a:pt x="58" y="41"/>
                    </a:lnTo>
                    <a:lnTo>
                      <a:pt x="58" y="16"/>
                    </a:lnTo>
                    <a:lnTo>
                      <a:pt x="4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13" name="Freeform 22"/>
              <p:cNvSpPr>
                <a:spLocks noEditPoints="1"/>
              </p:cNvSpPr>
              <p:nvPr/>
            </p:nvSpPr>
            <p:spPr bwMode="auto">
              <a:xfrm>
                <a:off x="7685" y="3090"/>
                <a:ext cx="81" cy="81"/>
              </a:xfrm>
              <a:custGeom>
                <a:avLst/>
                <a:gdLst>
                  <a:gd name="T0" fmla="*/ 6 w 81"/>
                  <a:gd name="T1" fmla="*/ 20 h 81"/>
                  <a:gd name="T2" fmla="*/ 0 w 81"/>
                  <a:gd name="T3" fmla="*/ 24 h 81"/>
                  <a:gd name="T4" fmla="*/ 0 w 81"/>
                  <a:gd name="T5" fmla="*/ 28 h 81"/>
                  <a:gd name="T6" fmla="*/ 0 w 81"/>
                  <a:gd name="T7" fmla="*/ 53 h 81"/>
                  <a:gd name="T8" fmla="*/ 0 w 81"/>
                  <a:gd name="T9" fmla="*/ 57 h 81"/>
                  <a:gd name="T10" fmla="*/ 6 w 81"/>
                  <a:gd name="T11" fmla="*/ 63 h 81"/>
                  <a:gd name="T12" fmla="*/ 21 w 81"/>
                  <a:gd name="T13" fmla="*/ 79 h 81"/>
                  <a:gd name="T14" fmla="*/ 23 w 81"/>
                  <a:gd name="T15" fmla="*/ 81 h 81"/>
                  <a:gd name="T16" fmla="*/ 27 w 81"/>
                  <a:gd name="T17" fmla="*/ 81 h 81"/>
                  <a:gd name="T18" fmla="*/ 53 w 81"/>
                  <a:gd name="T19" fmla="*/ 81 h 81"/>
                  <a:gd name="T20" fmla="*/ 57 w 81"/>
                  <a:gd name="T21" fmla="*/ 81 h 81"/>
                  <a:gd name="T22" fmla="*/ 61 w 81"/>
                  <a:gd name="T23" fmla="*/ 79 h 81"/>
                  <a:gd name="T24" fmla="*/ 77 w 81"/>
                  <a:gd name="T25" fmla="*/ 63 h 81"/>
                  <a:gd name="T26" fmla="*/ 81 w 81"/>
                  <a:gd name="T27" fmla="*/ 57 h 81"/>
                  <a:gd name="T28" fmla="*/ 81 w 81"/>
                  <a:gd name="T29" fmla="*/ 53 h 81"/>
                  <a:gd name="T30" fmla="*/ 81 w 81"/>
                  <a:gd name="T31" fmla="*/ 28 h 81"/>
                  <a:gd name="T32" fmla="*/ 81 w 81"/>
                  <a:gd name="T33" fmla="*/ 24 h 81"/>
                  <a:gd name="T34" fmla="*/ 77 w 81"/>
                  <a:gd name="T35" fmla="*/ 20 h 81"/>
                  <a:gd name="T36" fmla="*/ 61 w 81"/>
                  <a:gd name="T37" fmla="*/ 4 h 81"/>
                  <a:gd name="T38" fmla="*/ 57 w 81"/>
                  <a:gd name="T39" fmla="*/ 0 h 81"/>
                  <a:gd name="T40" fmla="*/ 53 w 81"/>
                  <a:gd name="T41" fmla="*/ 0 h 81"/>
                  <a:gd name="T42" fmla="*/ 27 w 81"/>
                  <a:gd name="T43" fmla="*/ 0 h 81"/>
                  <a:gd name="T44" fmla="*/ 23 w 81"/>
                  <a:gd name="T45" fmla="*/ 0 h 81"/>
                  <a:gd name="T46" fmla="*/ 21 w 81"/>
                  <a:gd name="T47" fmla="*/ 4 h 81"/>
                  <a:gd name="T48" fmla="*/ 6 w 81"/>
                  <a:gd name="T49" fmla="*/ 20 h 81"/>
                  <a:gd name="T50" fmla="*/ 35 w 81"/>
                  <a:gd name="T51" fmla="*/ 22 h 81"/>
                  <a:gd name="T52" fmla="*/ 27 w 81"/>
                  <a:gd name="T53" fmla="*/ 12 h 81"/>
                  <a:gd name="T54" fmla="*/ 27 w 81"/>
                  <a:gd name="T55" fmla="*/ 24 h 81"/>
                  <a:gd name="T56" fmla="*/ 53 w 81"/>
                  <a:gd name="T57" fmla="*/ 24 h 81"/>
                  <a:gd name="T58" fmla="*/ 53 w 81"/>
                  <a:gd name="T59" fmla="*/ 12 h 81"/>
                  <a:gd name="T60" fmla="*/ 47 w 81"/>
                  <a:gd name="T61" fmla="*/ 22 h 81"/>
                  <a:gd name="T62" fmla="*/ 63 w 81"/>
                  <a:gd name="T63" fmla="*/ 37 h 81"/>
                  <a:gd name="T64" fmla="*/ 69 w 81"/>
                  <a:gd name="T65" fmla="*/ 28 h 81"/>
                  <a:gd name="T66" fmla="*/ 57 w 81"/>
                  <a:gd name="T67" fmla="*/ 28 h 81"/>
                  <a:gd name="T68" fmla="*/ 57 w 81"/>
                  <a:gd name="T69" fmla="*/ 53 h 81"/>
                  <a:gd name="T70" fmla="*/ 69 w 81"/>
                  <a:gd name="T71" fmla="*/ 53 h 81"/>
                  <a:gd name="T72" fmla="*/ 63 w 81"/>
                  <a:gd name="T73" fmla="*/ 45 h 81"/>
                  <a:gd name="T74" fmla="*/ 47 w 81"/>
                  <a:gd name="T75" fmla="*/ 61 h 81"/>
                  <a:gd name="T76" fmla="*/ 53 w 81"/>
                  <a:gd name="T77" fmla="*/ 69 h 81"/>
                  <a:gd name="T78" fmla="*/ 53 w 81"/>
                  <a:gd name="T79" fmla="*/ 57 h 81"/>
                  <a:gd name="T80" fmla="*/ 27 w 81"/>
                  <a:gd name="T81" fmla="*/ 57 h 81"/>
                  <a:gd name="T82" fmla="*/ 27 w 81"/>
                  <a:gd name="T83" fmla="*/ 69 h 81"/>
                  <a:gd name="T84" fmla="*/ 35 w 81"/>
                  <a:gd name="T85" fmla="*/ 61 h 81"/>
                  <a:gd name="T86" fmla="*/ 19 w 81"/>
                  <a:gd name="T87" fmla="*/ 45 h 81"/>
                  <a:gd name="T88" fmla="*/ 11 w 81"/>
                  <a:gd name="T89" fmla="*/ 53 h 81"/>
                  <a:gd name="T90" fmla="*/ 23 w 81"/>
                  <a:gd name="T91" fmla="*/ 53 h 81"/>
                  <a:gd name="T92" fmla="*/ 23 w 81"/>
                  <a:gd name="T93" fmla="*/ 28 h 81"/>
                  <a:gd name="T94" fmla="*/ 11 w 81"/>
                  <a:gd name="T95" fmla="*/ 28 h 81"/>
                  <a:gd name="T96" fmla="*/ 19 w 81"/>
                  <a:gd name="T97" fmla="*/ 37 h 81"/>
                  <a:gd name="T98" fmla="*/ 35 w 81"/>
                  <a:gd name="T99" fmla="*/ 22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81"/>
                  <a:gd name="T152" fmla="*/ 81 w 81"/>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81">
                    <a:moveTo>
                      <a:pt x="6" y="20"/>
                    </a:moveTo>
                    <a:lnTo>
                      <a:pt x="0" y="24"/>
                    </a:lnTo>
                    <a:lnTo>
                      <a:pt x="0" y="28"/>
                    </a:lnTo>
                    <a:lnTo>
                      <a:pt x="0" y="53"/>
                    </a:lnTo>
                    <a:lnTo>
                      <a:pt x="0" y="57"/>
                    </a:lnTo>
                    <a:lnTo>
                      <a:pt x="6" y="63"/>
                    </a:lnTo>
                    <a:lnTo>
                      <a:pt x="21" y="79"/>
                    </a:lnTo>
                    <a:lnTo>
                      <a:pt x="23" y="81"/>
                    </a:lnTo>
                    <a:lnTo>
                      <a:pt x="27" y="81"/>
                    </a:lnTo>
                    <a:lnTo>
                      <a:pt x="53" y="81"/>
                    </a:lnTo>
                    <a:lnTo>
                      <a:pt x="57" y="81"/>
                    </a:lnTo>
                    <a:lnTo>
                      <a:pt x="61" y="79"/>
                    </a:lnTo>
                    <a:lnTo>
                      <a:pt x="77" y="63"/>
                    </a:lnTo>
                    <a:lnTo>
                      <a:pt x="81" y="57"/>
                    </a:lnTo>
                    <a:lnTo>
                      <a:pt x="81" y="53"/>
                    </a:lnTo>
                    <a:lnTo>
                      <a:pt x="81" y="28"/>
                    </a:lnTo>
                    <a:lnTo>
                      <a:pt x="81" y="24"/>
                    </a:lnTo>
                    <a:lnTo>
                      <a:pt x="77" y="20"/>
                    </a:lnTo>
                    <a:lnTo>
                      <a:pt x="61" y="4"/>
                    </a:lnTo>
                    <a:lnTo>
                      <a:pt x="57" y="0"/>
                    </a:lnTo>
                    <a:lnTo>
                      <a:pt x="53" y="0"/>
                    </a:lnTo>
                    <a:lnTo>
                      <a:pt x="27" y="0"/>
                    </a:lnTo>
                    <a:lnTo>
                      <a:pt x="23" y="0"/>
                    </a:lnTo>
                    <a:lnTo>
                      <a:pt x="21" y="4"/>
                    </a:lnTo>
                    <a:lnTo>
                      <a:pt x="6" y="20"/>
                    </a:lnTo>
                    <a:close/>
                    <a:moveTo>
                      <a:pt x="35" y="22"/>
                    </a:moveTo>
                    <a:lnTo>
                      <a:pt x="27" y="12"/>
                    </a:lnTo>
                    <a:lnTo>
                      <a:pt x="27" y="24"/>
                    </a:lnTo>
                    <a:lnTo>
                      <a:pt x="53" y="24"/>
                    </a:lnTo>
                    <a:lnTo>
                      <a:pt x="53" y="12"/>
                    </a:lnTo>
                    <a:lnTo>
                      <a:pt x="47" y="22"/>
                    </a:lnTo>
                    <a:lnTo>
                      <a:pt x="63" y="37"/>
                    </a:lnTo>
                    <a:lnTo>
                      <a:pt x="69" y="28"/>
                    </a:lnTo>
                    <a:lnTo>
                      <a:pt x="57" y="28"/>
                    </a:lnTo>
                    <a:lnTo>
                      <a:pt x="57" y="53"/>
                    </a:lnTo>
                    <a:lnTo>
                      <a:pt x="69" y="53"/>
                    </a:lnTo>
                    <a:lnTo>
                      <a:pt x="63" y="45"/>
                    </a:lnTo>
                    <a:lnTo>
                      <a:pt x="47" y="61"/>
                    </a:lnTo>
                    <a:lnTo>
                      <a:pt x="53" y="69"/>
                    </a:lnTo>
                    <a:lnTo>
                      <a:pt x="53" y="57"/>
                    </a:lnTo>
                    <a:lnTo>
                      <a:pt x="27" y="57"/>
                    </a:lnTo>
                    <a:lnTo>
                      <a:pt x="27" y="69"/>
                    </a:lnTo>
                    <a:lnTo>
                      <a:pt x="35" y="61"/>
                    </a:lnTo>
                    <a:lnTo>
                      <a:pt x="19" y="45"/>
                    </a:lnTo>
                    <a:lnTo>
                      <a:pt x="11" y="53"/>
                    </a:lnTo>
                    <a:lnTo>
                      <a:pt x="23" y="53"/>
                    </a:lnTo>
                    <a:lnTo>
                      <a:pt x="23" y="28"/>
                    </a:lnTo>
                    <a:lnTo>
                      <a:pt x="11" y="28"/>
                    </a:lnTo>
                    <a:lnTo>
                      <a:pt x="19" y="37"/>
                    </a:lnTo>
                    <a:lnTo>
                      <a:pt x="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3263" name="Rectangle 23"/>
          <p:cNvSpPr>
            <a:spLocks noChangeArrowheads="1"/>
          </p:cNvSpPr>
          <p:nvPr/>
        </p:nvSpPr>
        <p:spPr bwMode="auto">
          <a:xfrm>
            <a:off x="5438775" y="2860675"/>
            <a:ext cx="4762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264" name="Rectangle 24"/>
          <p:cNvSpPr>
            <a:spLocks noChangeArrowheads="1"/>
          </p:cNvSpPr>
          <p:nvPr/>
        </p:nvSpPr>
        <p:spPr bwMode="auto">
          <a:xfrm>
            <a:off x="5527675" y="2911475"/>
            <a:ext cx="3889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PASS</a:t>
            </a:r>
            <a:endParaRPr lang="en-US" altLang="en-US" sz="1400" b="1">
              <a:latin typeface="Arial Narrow" pitchFamily="34" charset="0"/>
            </a:endParaRPr>
          </a:p>
        </p:txBody>
      </p:sp>
      <p:grpSp>
        <p:nvGrpSpPr>
          <p:cNvPr id="53265" name="Group 25"/>
          <p:cNvGrpSpPr>
            <a:grpSpLocks/>
          </p:cNvGrpSpPr>
          <p:nvPr/>
        </p:nvGrpSpPr>
        <p:grpSpPr bwMode="auto">
          <a:xfrm>
            <a:off x="1562100" y="1835150"/>
            <a:ext cx="3395663" cy="1747838"/>
            <a:chOff x="2690" y="2129"/>
            <a:chExt cx="4415" cy="2138"/>
          </a:xfrm>
        </p:grpSpPr>
        <p:sp>
          <p:nvSpPr>
            <p:cNvPr id="54707" name="Rectangle 26"/>
            <p:cNvSpPr>
              <a:spLocks noChangeArrowheads="1"/>
            </p:cNvSpPr>
            <p:nvPr/>
          </p:nvSpPr>
          <p:spPr bwMode="auto">
            <a:xfrm>
              <a:off x="2690" y="2129"/>
              <a:ext cx="4415" cy="2138"/>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708" name="Rectangle 27"/>
            <p:cNvSpPr>
              <a:spLocks noChangeArrowheads="1"/>
            </p:cNvSpPr>
            <p:nvPr/>
          </p:nvSpPr>
          <p:spPr bwMode="auto">
            <a:xfrm>
              <a:off x="2722" y="2160"/>
              <a:ext cx="4352"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266" name="Group 28"/>
          <p:cNvGrpSpPr>
            <a:grpSpLocks/>
          </p:cNvGrpSpPr>
          <p:nvPr/>
        </p:nvGrpSpPr>
        <p:grpSpPr bwMode="auto">
          <a:xfrm>
            <a:off x="1562100" y="1835150"/>
            <a:ext cx="292100" cy="1747838"/>
            <a:chOff x="2690" y="2129"/>
            <a:chExt cx="381" cy="2138"/>
          </a:xfrm>
        </p:grpSpPr>
        <p:sp>
          <p:nvSpPr>
            <p:cNvPr id="54705" name="Rectangle 29"/>
            <p:cNvSpPr>
              <a:spLocks noChangeArrowheads="1"/>
            </p:cNvSpPr>
            <p:nvPr/>
          </p:nvSpPr>
          <p:spPr bwMode="auto">
            <a:xfrm>
              <a:off x="2690" y="2129"/>
              <a:ext cx="381" cy="2138"/>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706" name="Rectangle 30"/>
            <p:cNvSpPr>
              <a:spLocks noChangeArrowheads="1"/>
            </p:cNvSpPr>
            <p:nvPr/>
          </p:nvSpPr>
          <p:spPr bwMode="auto">
            <a:xfrm>
              <a:off x="2722" y="2160"/>
              <a:ext cx="318"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267" name="Group 31"/>
          <p:cNvGrpSpPr>
            <a:grpSpLocks/>
          </p:cNvGrpSpPr>
          <p:nvPr/>
        </p:nvGrpSpPr>
        <p:grpSpPr bwMode="auto">
          <a:xfrm>
            <a:off x="1854200" y="1835150"/>
            <a:ext cx="292100" cy="1747838"/>
            <a:chOff x="3070" y="2129"/>
            <a:chExt cx="381" cy="2138"/>
          </a:xfrm>
        </p:grpSpPr>
        <p:sp>
          <p:nvSpPr>
            <p:cNvPr id="54703" name="Rectangle 32"/>
            <p:cNvSpPr>
              <a:spLocks noChangeArrowheads="1"/>
            </p:cNvSpPr>
            <p:nvPr/>
          </p:nvSpPr>
          <p:spPr bwMode="auto">
            <a:xfrm>
              <a:off x="3070" y="2129"/>
              <a:ext cx="381" cy="2138"/>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704" name="Rectangle 33"/>
            <p:cNvSpPr>
              <a:spLocks noChangeArrowheads="1"/>
            </p:cNvSpPr>
            <p:nvPr/>
          </p:nvSpPr>
          <p:spPr bwMode="auto">
            <a:xfrm>
              <a:off x="3101" y="2160"/>
              <a:ext cx="318"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268" name="Group 34"/>
          <p:cNvGrpSpPr>
            <a:grpSpLocks/>
          </p:cNvGrpSpPr>
          <p:nvPr/>
        </p:nvGrpSpPr>
        <p:grpSpPr bwMode="auto">
          <a:xfrm>
            <a:off x="2438400" y="1835150"/>
            <a:ext cx="292100" cy="1747838"/>
            <a:chOff x="3829" y="2129"/>
            <a:chExt cx="381" cy="2138"/>
          </a:xfrm>
        </p:grpSpPr>
        <p:sp>
          <p:nvSpPr>
            <p:cNvPr id="54701" name="Rectangle 35"/>
            <p:cNvSpPr>
              <a:spLocks noChangeArrowheads="1"/>
            </p:cNvSpPr>
            <p:nvPr/>
          </p:nvSpPr>
          <p:spPr bwMode="auto">
            <a:xfrm>
              <a:off x="3829" y="2129"/>
              <a:ext cx="381" cy="2138"/>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702" name="Rectangle 36"/>
            <p:cNvSpPr>
              <a:spLocks noChangeArrowheads="1"/>
            </p:cNvSpPr>
            <p:nvPr/>
          </p:nvSpPr>
          <p:spPr bwMode="auto">
            <a:xfrm>
              <a:off x="3860" y="2160"/>
              <a:ext cx="319"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269" name="Group 37"/>
          <p:cNvGrpSpPr>
            <a:grpSpLocks/>
          </p:cNvGrpSpPr>
          <p:nvPr/>
        </p:nvGrpSpPr>
        <p:grpSpPr bwMode="auto">
          <a:xfrm>
            <a:off x="3870325" y="1825625"/>
            <a:ext cx="293688" cy="1747838"/>
            <a:chOff x="5691" y="2117"/>
            <a:chExt cx="382" cy="2138"/>
          </a:xfrm>
        </p:grpSpPr>
        <p:sp>
          <p:nvSpPr>
            <p:cNvPr id="54699" name="Rectangle 38"/>
            <p:cNvSpPr>
              <a:spLocks noChangeArrowheads="1"/>
            </p:cNvSpPr>
            <p:nvPr/>
          </p:nvSpPr>
          <p:spPr bwMode="auto">
            <a:xfrm>
              <a:off x="5691" y="2117"/>
              <a:ext cx="382" cy="2138"/>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700" name="Rectangle 39"/>
            <p:cNvSpPr>
              <a:spLocks noChangeArrowheads="1"/>
            </p:cNvSpPr>
            <p:nvPr/>
          </p:nvSpPr>
          <p:spPr bwMode="auto">
            <a:xfrm>
              <a:off x="5723" y="2148"/>
              <a:ext cx="318"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270" name="Group 40"/>
          <p:cNvGrpSpPr>
            <a:grpSpLocks/>
          </p:cNvGrpSpPr>
          <p:nvPr/>
        </p:nvGrpSpPr>
        <p:grpSpPr bwMode="auto">
          <a:xfrm>
            <a:off x="4664075" y="1835150"/>
            <a:ext cx="293688" cy="1747838"/>
            <a:chOff x="6724" y="2129"/>
            <a:chExt cx="381" cy="2138"/>
          </a:xfrm>
        </p:grpSpPr>
        <p:sp>
          <p:nvSpPr>
            <p:cNvPr id="54697" name="Rectangle 41"/>
            <p:cNvSpPr>
              <a:spLocks noChangeArrowheads="1"/>
            </p:cNvSpPr>
            <p:nvPr/>
          </p:nvSpPr>
          <p:spPr bwMode="auto">
            <a:xfrm>
              <a:off x="6724" y="2129"/>
              <a:ext cx="381" cy="2138"/>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698" name="Rectangle 42"/>
            <p:cNvSpPr>
              <a:spLocks noChangeArrowheads="1"/>
            </p:cNvSpPr>
            <p:nvPr/>
          </p:nvSpPr>
          <p:spPr bwMode="auto">
            <a:xfrm>
              <a:off x="6755" y="2160"/>
              <a:ext cx="319"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sp>
        <p:nvSpPr>
          <p:cNvPr id="53271" name="Rectangle 43"/>
          <p:cNvSpPr>
            <a:spLocks noChangeArrowheads="1"/>
          </p:cNvSpPr>
          <p:nvPr/>
        </p:nvSpPr>
        <p:spPr bwMode="auto">
          <a:xfrm>
            <a:off x="4445000" y="1524000"/>
            <a:ext cx="7667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272" name="Rectangle 44"/>
          <p:cNvSpPr>
            <a:spLocks noChangeArrowheads="1"/>
          </p:cNvSpPr>
          <p:nvPr/>
        </p:nvSpPr>
        <p:spPr bwMode="auto">
          <a:xfrm>
            <a:off x="4533900" y="1574800"/>
            <a:ext cx="4079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Crate </a:t>
            </a:r>
            <a:endParaRPr lang="en-US" altLang="en-US" sz="1400" b="1">
              <a:latin typeface="Arial Narrow" pitchFamily="34" charset="0"/>
            </a:endParaRPr>
          </a:p>
        </p:txBody>
      </p:sp>
      <p:sp>
        <p:nvSpPr>
          <p:cNvPr id="53273" name="Rectangle 45"/>
          <p:cNvSpPr>
            <a:spLocks noChangeArrowheads="1"/>
          </p:cNvSpPr>
          <p:nvPr/>
        </p:nvSpPr>
        <p:spPr bwMode="auto">
          <a:xfrm>
            <a:off x="4533900" y="1714500"/>
            <a:ext cx="6477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Controller</a:t>
            </a:r>
            <a:endParaRPr lang="en-US" altLang="en-US" sz="1400" b="1">
              <a:latin typeface="Arial Narrow" pitchFamily="34" charset="0"/>
            </a:endParaRPr>
          </a:p>
        </p:txBody>
      </p:sp>
      <p:sp>
        <p:nvSpPr>
          <p:cNvPr id="53274" name="Rectangle 46"/>
          <p:cNvSpPr>
            <a:spLocks noChangeArrowheads="1"/>
          </p:cNvSpPr>
          <p:nvPr/>
        </p:nvSpPr>
        <p:spPr bwMode="auto">
          <a:xfrm>
            <a:off x="1752600" y="2263775"/>
            <a:ext cx="3605213" cy="234950"/>
          </a:xfrm>
          <a:prstGeom prst="rect">
            <a:avLst/>
          </a:prstGeom>
          <a:solidFill>
            <a:srgbClr val="FFFFFF"/>
          </a:solidFill>
          <a:ln w="15240">
            <a:solidFill>
              <a:srgbClr val="000000"/>
            </a:solidFill>
            <a:miter lim="800000"/>
            <a:headEnd/>
            <a:tailEnd/>
          </a:ln>
        </p:spPr>
        <p:txBody>
          <a:bodyPr/>
          <a:lstStyle/>
          <a:p>
            <a:endParaRPr lang="en-US" altLang="en-US" sz="1400" b="1">
              <a:latin typeface="Arial Narrow" pitchFamily="34" charset="0"/>
            </a:endParaRPr>
          </a:p>
        </p:txBody>
      </p:sp>
      <p:sp>
        <p:nvSpPr>
          <p:cNvPr id="53275" name="Rectangle 47"/>
          <p:cNvSpPr>
            <a:spLocks noChangeArrowheads="1"/>
          </p:cNvSpPr>
          <p:nvPr/>
        </p:nvSpPr>
        <p:spPr bwMode="auto">
          <a:xfrm>
            <a:off x="1679575" y="3101975"/>
            <a:ext cx="3678238" cy="242888"/>
          </a:xfrm>
          <a:prstGeom prst="rect">
            <a:avLst/>
          </a:prstGeom>
          <a:solidFill>
            <a:srgbClr val="FFFFFF"/>
          </a:solidFill>
          <a:ln w="15240">
            <a:solidFill>
              <a:srgbClr val="000000"/>
            </a:solidFill>
            <a:miter lim="800000"/>
            <a:headEnd/>
            <a:tailEnd/>
          </a:ln>
        </p:spPr>
        <p:txBody>
          <a:bodyPr/>
          <a:lstStyle/>
          <a:p>
            <a:endParaRPr lang="en-US" altLang="en-US" sz="1400" b="1">
              <a:latin typeface="Arial Narrow" pitchFamily="34" charset="0"/>
            </a:endParaRPr>
          </a:p>
        </p:txBody>
      </p:sp>
      <p:grpSp>
        <p:nvGrpSpPr>
          <p:cNvPr id="53276" name="Group 48"/>
          <p:cNvGrpSpPr>
            <a:grpSpLocks/>
          </p:cNvGrpSpPr>
          <p:nvPr/>
        </p:nvGrpSpPr>
        <p:grpSpPr bwMode="auto">
          <a:xfrm>
            <a:off x="1665288" y="3108325"/>
            <a:ext cx="122237" cy="246063"/>
            <a:chOff x="2824" y="3687"/>
            <a:chExt cx="159" cy="301"/>
          </a:xfrm>
        </p:grpSpPr>
        <p:sp>
          <p:nvSpPr>
            <p:cNvPr id="54669" name="Rectangle 49"/>
            <p:cNvSpPr>
              <a:spLocks noChangeArrowheads="1"/>
            </p:cNvSpPr>
            <p:nvPr/>
          </p:nvSpPr>
          <p:spPr bwMode="auto">
            <a:xfrm>
              <a:off x="2832" y="3695"/>
              <a:ext cx="143"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670" name="Freeform 50"/>
            <p:cNvSpPr>
              <a:spLocks/>
            </p:cNvSpPr>
            <p:nvPr/>
          </p:nvSpPr>
          <p:spPr bwMode="auto">
            <a:xfrm>
              <a:off x="2824" y="368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1" name="Freeform 51"/>
            <p:cNvSpPr>
              <a:spLocks/>
            </p:cNvSpPr>
            <p:nvPr/>
          </p:nvSpPr>
          <p:spPr bwMode="auto">
            <a:xfrm>
              <a:off x="2824" y="371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2" name="Freeform 52"/>
            <p:cNvSpPr>
              <a:spLocks/>
            </p:cNvSpPr>
            <p:nvPr/>
          </p:nvSpPr>
          <p:spPr bwMode="auto">
            <a:xfrm>
              <a:off x="2824" y="375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3" name="Freeform 53"/>
            <p:cNvSpPr>
              <a:spLocks/>
            </p:cNvSpPr>
            <p:nvPr/>
          </p:nvSpPr>
          <p:spPr bwMode="auto">
            <a:xfrm>
              <a:off x="2824" y="378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4" name="Freeform 54"/>
            <p:cNvSpPr>
              <a:spLocks/>
            </p:cNvSpPr>
            <p:nvPr/>
          </p:nvSpPr>
          <p:spPr bwMode="auto">
            <a:xfrm>
              <a:off x="2824" y="3814"/>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5" name="Freeform 55"/>
            <p:cNvSpPr>
              <a:spLocks/>
            </p:cNvSpPr>
            <p:nvPr/>
          </p:nvSpPr>
          <p:spPr bwMode="auto">
            <a:xfrm>
              <a:off x="2824" y="38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6" name="Freeform 56"/>
            <p:cNvSpPr>
              <a:spLocks/>
            </p:cNvSpPr>
            <p:nvPr/>
          </p:nvSpPr>
          <p:spPr bwMode="auto">
            <a:xfrm>
              <a:off x="2824" y="387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7" name="Freeform 57"/>
            <p:cNvSpPr>
              <a:spLocks/>
            </p:cNvSpPr>
            <p:nvPr/>
          </p:nvSpPr>
          <p:spPr bwMode="auto">
            <a:xfrm>
              <a:off x="2824" y="3909"/>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8" name="Freeform 58"/>
            <p:cNvSpPr>
              <a:spLocks/>
            </p:cNvSpPr>
            <p:nvPr/>
          </p:nvSpPr>
          <p:spPr bwMode="auto">
            <a:xfrm>
              <a:off x="2824" y="39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9" name="Freeform 59"/>
            <p:cNvSpPr>
              <a:spLocks/>
            </p:cNvSpPr>
            <p:nvPr/>
          </p:nvSpPr>
          <p:spPr bwMode="auto">
            <a:xfrm>
              <a:off x="2824"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0" name="Freeform 60"/>
            <p:cNvSpPr>
              <a:spLocks/>
            </p:cNvSpPr>
            <p:nvPr/>
          </p:nvSpPr>
          <p:spPr bwMode="auto">
            <a:xfrm>
              <a:off x="2856"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1" name="Freeform 61"/>
            <p:cNvSpPr>
              <a:spLocks/>
            </p:cNvSpPr>
            <p:nvPr/>
          </p:nvSpPr>
          <p:spPr bwMode="auto">
            <a:xfrm>
              <a:off x="2888" y="3972"/>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3 w 15"/>
                <a:gd name="T17" fmla="*/ 14 h 16"/>
                <a:gd name="T18" fmla="*/ 15 w 15"/>
                <a:gd name="T19" fmla="*/ 8 h 16"/>
                <a:gd name="T20" fmla="*/ 13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2" name="Freeform 62"/>
            <p:cNvSpPr>
              <a:spLocks/>
            </p:cNvSpPr>
            <p:nvPr/>
          </p:nvSpPr>
          <p:spPr bwMode="auto">
            <a:xfrm>
              <a:off x="2919"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3" name="Freeform 63"/>
            <p:cNvSpPr>
              <a:spLocks/>
            </p:cNvSpPr>
            <p:nvPr/>
          </p:nvSpPr>
          <p:spPr bwMode="auto">
            <a:xfrm>
              <a:off x="2951"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4" name="Freeform 64"/>
            <p:cNvSpPr>
              <a:spLocks/>
            </p:cNvSpPr>
            <p:nvPr/>
          </p:nvSpPr>
          <p:spPr bwMode="auto">
            <a:xfrm>
              <a:off x="2967" y="39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5" name="Freeform 65"/>
            <p:cNvSpPr>
              <a:spLocks/>
            </p:cNvSpPr>
            <p:nvPr/>
          </p:nvSpPr>
          <p:spPr bwMode="auto">
            <a:xfrm>
              <a:off x="2967" y="392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6" name="Freeform 66"/>
            <p:cNvSpPr>
              <a:spLocks/>
            </p:cNvSpPr>
            <p:nvPr/>
          </p:nvSpPr>
          <p:spPr bwMode="auto">
            <a:xfrm>
              <a:off x="2967" y="389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7" name="Freeform 67"/>
            <p:cNvSpPr>
              <a:spLocks/>
            </p:cNvSpPr>
            <p:nvPr/>
          </p:nvSpPr>
          <p:spPr bwMode="auto">
            <a:xfrm>
              <a:off x="2967" y="386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8" name="Freeform 68"/>
            <p:cNvSpPr>
              <a:spLocks/>
            </p:cNvSpPr>
            <p:nvPr/>
          </p:nvSpPr>
          <p:spPr bwMode="auto">
            <a:xfrm>
              <a:off x="2967" y="382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9" name="Freeform 69"/>
            <p:cNvSpPr>
              <a:spLocks/>
            </p:cNvSpPr>
            <p:nvPr/>
          </p:nvSpPr>
          <p:spPr bwMode="auto">
            <a:xfrm>
              <a:off x="2967" y="379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0" name="Freeform 70"/>
            <p:cNvSpPr>
              <a:spLocks/>
            </p:cNvSpPr>
            <p:nvPr/>
          </p:nvSpPr>
          <p:spPr bwMode="auto">
            <a:xfrm>
              <a:off x="2967" y="376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1" name="Freeform 71"/>
            <p:cNvSpPr>
              <a:spLocks/>
            </p:cNvSpPr>
            <p:nvPr/>
          </p:nvSpPr>
          <p:spPr bwMode="auto">
            <a:xfrm>
              <a:off x="2967" y="3735"/>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2" name="Freeform 72"/>
            <p:cNvSpPr>
              <a:spLocks/>
            </p:cNvSpPr>
            <p:nvPr/>
          </p:nvSpPr>
          <p:spPr bwMode="auto">
            <a:xfrm>
              <a:off x="2967" y="370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3" name="Freeform 73"/>
            <p:cNvSpPr>
              <a:spLocks/>
            </p:cNvSpPr>
            <p:nvPr/>
          </p:nvSpPr>
          <p:spPr bwMode="auto">
            <a:xfrm>
              <a:off x="2951"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4" name="Freeform 74"/>
            <p:cNvSpPr>
              <a:spLocks/>
            </p:cNvSpPr>
            <p:nvPr/>
          </p:nvSpPr>
          <p:spPr bwMode="auto">
            <a:xfrm>
              <a:off x="2919"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5" name="Freeform 75"/>
            <p:cNvSpPr>
              <a:spLocks/>
            </p:cNvSpPr>
            <p:nvPr/>
          </p:nvSpPr>
          <p:spPr bwMode="auto">
            <a:xfrm>
              <a:off x="2888" y="3687"/>
              <a:ext cx="15" cy="16"/>
            </a:xfrm>
            <a:custGeom>
              <a:avLst/>
              <a:gdLst>
                <a:gd name="T0" fmla="*/ 8 w 15"/>
                <a:gd name="T1" fmla="*/ 16 h 16"/>
                <a:gd name="T2" fmla="*/ 8 w 15"/>
                <a:gd name="T3" fmla="*/ 16 h 16"/>
                <a:gd name="T4" fmla="*/ 13 w 15"/>
                <a:gd name="T5" fmla="*/ 14 h 16"/>
                <a:gd name="T6" fmla="*/ 15 w 15"/>
                <a:gd name="T7" fmla="*/ 8 h 16"/>
                <a:gd name="T8" fmla="*/ 13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3" y="14"/>
                  </a:lnTo>
                  <a:lnTo>
                    <a:pt x="15" y="8"/>
                  </a:lnTo>
                  <a:lnTo>
                    <a:pt x="13"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6" name="Freeform 76"/>
            <p:cNvSpPr>
              <a:spLocks/>
            </p:cNvSpPr>
            <p:nvPr/>
          </p:nvSpPr>
          <p:spPr bwMode="auto">
            <a:xfrm>
              <a:off x="2856"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277" name="Group 77"/>
          <p:cNvGrpSpPr>
            <a:grpSpLocks/>
          </p:cNvGrpSpPr>
          <p:nvPr/>
        </p:nvGrpSpPr>
        <p:grpSpPr bwMode="auto">
          <a:xfrm>
            <a:off x="1920875" y="3108325"/>
            <a:ext cx="122238" cy="246063"/>
            <a:chOff x="3157" y="3687"/>
            <a:chExt cx="158" cy="301"/>
          </a:xfrm>
        </p:grpSpPr>
        <p:sp>
          <p:nvSpPr>
            <p:cNvPr id="54641" name="Rectangle 78"/>
            <p:cNvSpPr>
              <a:spLocks noChangeArrowheads="1"/>
            </p:cNvSpPr>
            <p:nvPr/>
          </p:nvSpPr>
          <p:spPr bwMode="auto">
            <a:xfrm>
              <a:off x="3164" y="3695"/>
              <a:ext cx="143"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642" name="Freeform 79"/>
            <p:cNvSpPr>
              <a:spLocks/>
            </p:cNvSpPr>
            <p:nvPr/>
          </p:nvSpPr>
          <p:spPr bwMode="auto">
            <a:xfrm>
              <a:off x="3157" y="3687"/>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3" name="Freeform 80"/>
            <p:cNvSpPr>
              <a:spLocks/>
            </p:cNvSpPr>
            <p:nvPr/>
          </p:nvSpPr>
          <p:spPr bwMode="auto">
            <a:xfrm>
              <a:off x="3157" y="3719"/>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4" name="Freeform 81"/>
            <p:cNvSpPr>
              <a:spLocks/>
            </p:cNvSpPr>
            <p:nvPr/>
          </p:nvSpPr>
          <p:spPr bwMode="auto">
            <a:xfrm>
              <a:off x="3157" y="3750"/>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5" name="Freeform 82"/>
            <p:cNvSpPr>
              <a:spLocks/>
            </p:cNvSpPr>
            <p:nvPr/>
          </p:nvSpPr>
          <p:spPr bwMode="auto">
            <a:xfrm>
              <a:off x="3157" y="3782"/>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6" name="Freeform 83"/>
            <p:cNvSpPr>
              <a:spLocks/>
            </p:cNvSpPr>
            <p:nvPr/>
          </p:nvSpPr>
          <p:spPr bwMode="auto">
            <a:xfrm>
              <a:off x="3157" y="3814"/>
              <a:ext cx="15" cy="15"/>
            </a:xfrm>
            <a:custGeom>
              <a:avLst/>
              <a:gdLst>
                <a:gd name="T0" fmla="*/ 15 w 15"/>
                <a:gd name="T1" fmla="*/ 8 h 15"/>
                <a:gd name="T2" fmla="*/ 13 w 15"/>
                <a:gd name="T3" fmla="*/ 2 h 15"/>
                <a:gd name="T4" fmla="*/ 7 w 15"/>
                <a:gd name="T5" fmla="*/ 0 h 15"/>
                <a:gd name="T6" fmla="*/ 1 w 15"/>
                <a:gd name="T7" fmla="*/ 2 h 15"/>
                <a:gd name="T8" fmla="*/ 0 w 15"/>
                <a:gd name="T9" fmla="*/ 8 h 15"/>
                <a:gd name="T10" fmla="*/ 0 w 15"/>
                <a:gd name="T11" fmla="*/ 8 h 15"/>
                <a:gd name="T12" fmla="*/ 0 w 15"/>
                <a:gd name="T13" fmla="*/ 8 h 15"/>
                <a:gd name="T14" fmla="*/ 1 w 15"/>
                <a:gd name="T15" fmla="*/ 13 h 15"/>
                <a:gd name="T16" fmla="*/ 7 w 15"/>
                <a:gd name="T17" fmla="*/ 15 h 15"/>
                <a:gd name="T18" fmla="*/ 13 w 15"/>
                <a:gd name="T19" fmla="*/ 13 h 15"/>
                <a:gd name="T20" fmla="*/ 15 w 15"/>
                <a:gd name="T21" fmla="*/ 8 h 15"/>
                <a:gd name="T22" fmla="*/ 15 w 15"/>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15" y="8"/>
                  </a:moveTo>
                  <a:lnTo>
                    <a:pt x="13" y="2"/>
                  </a:lnTo>
                  <a:lnTo>
                    <a:pt x="7" y="0"/>
                  </a:lnTo>
                  <a:lnTo>
                    <a:pt x="1" y="2"/>
                  </a:lnTo>
                  <a:lnTo>
                    <a:pt x="0" y="8"/>
                  </a:lnTo>
                  <a:lnTo>
                    <a:pt x="1" y="13"/>
                  </a:lnTo>
                  <a:lnTo>
                    <a:pt x="7" y="15"/>
                  </a:lnTo>
                  <a:lnTo>
                    <a:pt x="13" y="13"/>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7" name="Freeform 84"/>
            <p:cNvSpPr>
              <a:spLocks/>
            </p:cNvSpPr>
            <p:nvPr/>
          </p:nvSpPr>
          <p:spPr bwMode="auto">
            <a:xfrm>
              <a:off x="3157" y="3845"/>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8" name="Freeform 85"/>
            <p:cNvSpPr>
              <a:spLocks/>
            </p:cNvSpPr>
            <p:nvPr/>
          </p:nvSpPr>
          <p:spPr bwMode="auto">
            <a:xfrm>
              <a:off x="3157" y="3877"/>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9" name="Freeform 86"/>
            <p:cNvSpPr>
              <a:spLocks/>
            </p:cNvSpPr>
            <p:nvPr/>
          </p:nvSpPr>
          <p:spPr bwMode="auto">
            <a:xfrm>
              <a:off x="3157" y="3909"/>
              <a:ext cx="15" cy="15"/>
            </a:xfrm>
            <a:custGeom>
              <a:avLst/>
              <a:gdLst>
                <a:gd name="T0" fmla="*/ 15 w 15"/>
                <a:gd name="T1" fmla="*/ 7 h 15"/>
                <a:gd name="T2" fmla="*/ 13 w 15"/>
                <a:gd name="T3" fmla="*/ 2 h 15"/>
                <a:gd name="T4" fmla="*/ 7 w 15"/>
                <a:gd name="T5" fmla="*/ 0 h 15"/>
                <a:gd name="T6" fmla="*/ 1 w 15"/>
                <a:gd name="T7" fmla="*/ 2 h 15"/>
                <a:gd name="T8" fmla="*/ 0 w 15"/>
                <a:gd name="T9" fmla="*/ 7 h 15"/>
                <a:gd name="T10" fmla="*/ 0 w 15"/>
                <a:gd name="T11" fmla="*/ 7 h 15"/>
                <a:gd name="T12" fmla="*/ 0 w 15"/>
                <a:gd name="T13" fmla="*/ 7 h 15"/>
                <a:gd name="T14" fmla="*/ 1 w 15"/>
                <a:gd name="T15" fmla="*/ 13 h 15"/>
                <a:gd name="T16" fmla="*/ 7 w 15"/>
                <a:gd name="T17" fmla="*/ 15 h 15"/>
                <a:gd name="T18" fmla="*/ 13 w 15"/>
                <a:gd name="T19" fmla="*/ 13 h 15"/>
                <a:gd name="T20" fmla="*/ 15 w 15"/>
                <a:gd name="T21" fmla="*/ 7 h 15"/>
                <a:gd name="T22" fmla="*/ 15 w 15"/>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15" y="7"/>
                  </a:moveTo>
                  <a:lnTo>
                    <a:pt x="13" y="2"/>
                  </a:lnTo>
                  <a:lnTo>
                    <a:pt x="7" y="0"/>
                  </a:lnTo>
                  <a:lnTo>
                    <a:pt x="1" y="2"/>
                  </a:lnTo>
                  <a:lnTo>
                    <a:pt x="0" y="7"/>
                  </a:lnTo>
                  <a:lnTo>
                    <a:pt x="1" y="13"/>
                  </a:lnTo>
                  <a:lnTo>
                    <a:pt x="7" y="15"/>
                  </a:lnTo>
                  <a:lnTo>
                    <a:pt x="13" y="13"/>
                  </a:lnTo>
                  <a:lnTo>
                    <a:pt x="1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0" name="Freeform 87"/>
            <p:cNvSpPr>
              <a:spLocks/>
            </p:cNvSpPr>
            <p:nvPr/>
          </p:nvSpPr>
          <p:spPr bwMode="auto">
            <a:xfrm>
              <a:off x="3157" y="3940"/>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1" name="Freeform 88"/>
            <p:cNvSpPr>
              <a:spLocks/>
            </p:cNvSpPr>
            <p:nvPr/>
          </p:nvSpPr>
          <p:spPr bwMode="auto">
            <a:xfrm>
              <a:off x="3157" y="3972"/>
              <a:ext cx="15" cy="16"/>
            </a:xfrm>
            <a:custGeom>
              <a:avLst/>
              <a:gdLst>
                <a:gd name="T0" fmla="*/ 7 w 15"/>
                <a:gd name="T1" fmla="*/ 0 h 16"/>
                <a:gd name="T2" fmla="*/ 7 w 15"/>
                <a:gd name="T3" fmla="*/ 0 h 16"/>
                <a:gd name="T4" fmla="*/ 1 w 15"/>
                <a:gd name="T5" fmla="*/ 2 h 16"/>
                <a:gd name="T6" fmla="*/ 0 w 15"/>
                <a:gd name="T7" fmla="*/ 8 h 16"/>
                <a:gd name="T8" fmla="*/ 1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1" y="2"/>
                  </a:lnTo>
                  <a:lnTo>
                    <a:pt x="0" y="8"/>
                  </a:lnTo>
                  <a:lnTo>
                    <a:pt x="1"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2" name="Freeform 89"/>
            <p:cNvSpPr>
              <a:spLocks/>
            </p:cNvSpPr>
            <p:nvPr/>
          </p:nvSpPr>
          <p:spPr bwMode="auto">
            <a:xfrm>
              <a:off x="3188"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3" name="Freeform 90"/>
            <p:cNvSpPr>
              <a:spLocks/>
            </p:cNvSpPr>
            <p:nvPr/>
          </p:nvSpPr>
          <p:spPr bwMode="auto">
            <a:xfrm>
              <a:off x="3220"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4" name="Freeform 91"/>
            <p:cNvSpPr>
              <a:spLocks/>
            </p:cNvSpPr>
            <p:nvPr/>
          </p:nvSpPr>
          <p:spPr bwMode="auto">
            <a:xfrm>
              <a:off x="3251"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5" name="Freeform 92"/>
            <p:cNvSpPr>
              <a:spLocks/>
            </p:cNvSpPr>
            <p:nvPr/>
          </p:nvSpPr>
          <p:spPr bwMode="auto">
            <a:xfrm>
              <a:off x="3283"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6" name="Freeform 93"/>
            <p:cNvSpPr>
              <a:spLocks/>
            </p:cNvSpPr>
            <p:nvPr/>
          </p:nvSpPr>
          <p:spPr bwMode="auto">
            <a:xfrm>
              <a:off x="3299" y="39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7" name="Freeform 94"/>
            <p:cNvSpPr>
              <a:spLocks/>
            </p:cNvSpPr>
            <p:nvPr/>
          </p:nvSpPr>
          <p:spPr bwMode="auto">
            <a:xfrm>
              <a:off x="3299" y="392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8" name="Freeform 95"/>
            <p:cNvSpPr>
              <a:spLocks/>
            </p:cNvSpPr>
            <p:nvPr/>
          </p:nvSpPr>
          <p:spPr bwMode="auto">
            <a:xfrm>
              <a:off x="3299" y="389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9" name="Freeform 96"/>
            <p:cNvSpPr>
              <a:spLocks/>
            </p:cNvSpPr>
            <p:nvPr/>
          </p:nvSpPr>
          <p:spPr bwMode="auto">
            <a:xfrm>
              <a:off x="3299" y="386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0" name="Freeform 97"/>
            <p:cNvSpPr>
              <a:spLocks/>
            </p:cNvSpPr>
            <p:nvPr/>
          </p:nvSpPr>
          <p:spPr bwMode="auto">
            <a:xfrm>
              <a:off x="3299" y="382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1" name="Freeform 98"/>
            <p:cNvSpPr>
              <a:spLocks/>
            </p:cNvSpPr>
            <p:nvPr/>
          </p:nvSpPr>
          <p:spPr bwMode="auto">
            <a:xfrm>
              <a:off x="3299" y="379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2" name="Freeform 99"/>
            <p:cNvSpPr>
              <a:spLocks/>
            </p:cNvSpPr>
            <p:nvPr/>
          </p:nvSpPr>
          <p:spPr bwMode="auto">
            <a:xfrm>
              <a:off x="3299" y="376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3" name="Freeform 100"/>
            <p:cNvSpPr>
              <a:spLocks/>
            </p:cNvSpPr>
            <p:nvPr/>
          </p:nvSpPr>
          <p:spPr bwMode="auto">
            <a:xfrm>
              <a:off x="3299" y="3735"/>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4" name="Freeform 101"/>
            <p:cNvSpPr>
              <a:spLocks/>
            </p:cNvSpPr>
            <p:nvPr/>
          </p:nvSpPr>
          <p:spPr bwMode="auto">
            <a:xfrm>
              <a:off x="3299" y="370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5" name="Freeform 102"/>
            <p:cNvSpPr>
              <a:spLocks/>
            </p:cNvSpPr>
            <p:nvPr/>
          </p:nvSpPr>
          <p:spPr bwMode="auto">
            <a:xfrm>
              <a:off x="3283"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6" name="Freeform 103"/>
            <p:cNvSpPr>
              <a:spLocks/>
            </p:cNvSpPr>
            <p:nvPr/>
          </p:nvSpPr>
          <p:spPr bwMode="auto">
            <a:xfrm>
              <a:off x="3251"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7" name="Freeform 104"/>
            <p:cNvSpPr>
              <a:spLocks/>
            </p:cNvSpPr>
            <p:nvPr/>
          </p:nvSpPr>
          <p:spPr bwMode="auto">
            <a:xfrm>
              <a:off x="3220"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8" name="Freeform 105"/>
            <p:cNvSpPr>
              <a:spLocks/>
            </p:cNvSpPr>
            <p:nvPr/>
          </p:nvSpPr>
          <p:spPr bwMode="auto">
            <a:xfrm>
              <a:off x="3188"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278" name="Group 106"/>
          <p:cNvGrpSpPr>
            <a:grpSpLocks/>
          </p:cNvGrpSpPr>
          <p:nvPr/>
        </p:nvGrpSpPr>
        <p:grpSpPr bwMode="auto">
          <a:xfrm>
            <a:off x="2212975" y="3108325"/>
            <a:ext cx="120650" cy="246063"/>
            <a:chOff x="3536" y="3687"/>
            <a:chExt cx="158" cy="301"/>
          </a:xfrm>
        </p:grpSpPr>
        <p:sp>
          <p:nvSpPr>
            <p:cNvPr id="54613" name="Rectangle 107"/>
            <p:cNvSpPr>
              <a:spLocks noChangeArrowheads="1"/>
            </p:cNvSpPr>
            <p:nvPr/>
          </p:nvSpPr>
          <p:spPr bwMode="auto">
            <a:xfrm>
              <a:off x="3544" y="3695"/>
              <a:ext cx="142"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614" name="Freeform 108"/>
            <p:cNvSpPr>
              <a:spLocks/>
            </p:cNvSpPr>
            <p:nvPr/>
          </p:nvSpPr>
          <p:spPr bwMode="auto">
            <a:xfrm>
              <a:off x="3536" y="368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5" name="Freeform 109"/>
            <p:cNvSpPr>
              <a:spLocks/>
            </p:cNvSpPr>
            <p:nvPr/>
          </p:nvSpPr>
          <p:spPr bwMode="auto">
            <a:xfrm>
              <a:off x="3536" y="371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6" name="Freeform 110"/>
            <p:cNvSpPr>
              <a:spLocks/>
            </p:cNvSpPr>
            <p:nvPr/>
          </p:nvSpPr>
          <p:spPr bwMode="auto">
            <a:xfrm>
              <a:off x="3536" y="375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7" name="Freeform 111"/>
            <p:cNvSpPr>
              <a:spLocks/>
            </p:cNvSpPr>
            <p:nvPr/>
          </p:nvSpPr>
          <p:spPr bwMode="auto">
            <a:xfrm>
              <a:off x="3536" y="378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8" name="Freeform 112"/>
            <p:cNvSpPr>
              <a:spLocks/>
            </p:cNvSpPr>
            <p:nvPr/>
          </p:nvSpPr>
          <p:spPr bwMode="auto">
            <a:xfrm>
              <a:off x="3536" y="3814"/>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9" name="Freeform 113"/>
            <p:cNvSpPr>
              <a:spLocks/>
            </p:cNvSpPr>
            <p:nvPr/>
          </p:nvSpPr>
          <p:spPr bwMode="auto">
            <a:xfrm>
              <a:off x="3536" y="38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0" name="Freeform 114"/>
            <p:cNvSpPr>
              <a:spLocks/>
            </p:cNvSpPr>
            <p:nvPr/>
          </p:nvSpPr>
          <p:spPr bwMode="auto">
            <a:xfrm>
              <a:off x="3536" y="387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1" name="Freeform 115"/>
            <p:cNvSpPr>
              <a:spLocks/>
            </p:cNvSpPr>
            <p:nvPr/>
          </p:nvSpPr>
          <p:spPr bwMode="auto">
            <a:xfrm>
              <a:off x="3536" y="3909"/>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2" name="Freeform 116"/>
            <p:cNvSpPr>
              <a:spLocks/>
            </p:cNvSpPr>
            <p:nvPr/>
          </p:nvSpPr>
          <p:spPr bwMode="auto">
            <a:xfrm>
              <a:off x="3536" y="39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3" name="Freeform 117"/>
            <p:cNvSpPr>
              <a:spLocks/>
            </p:cNvSpPr>
            <p:nvPr/>
          </p:nvSpPr>
          <p:spPr bwMode="auto">
            <a:xfrm>
              <a:off x="3536"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4" name="Freeform 118"/>
            <p:cNvSpPr>
              <a:spLocks/>
            </p:cNvSpPr>
            <p:nvPr/>
          </p:nvSpPr>
          <p:spPr bwMode="auto">
            <a:xfrm>
              <a:off x="3568"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5" name="Freeform 119"/>
            <p:cNvSpPr>
              <a:spLocks/>
            </p:cNvSpPr>
            <p:nvPr/>
          </p:nvSpPr>
          <p:spPr bwMode="auto">
            <a:xfrm>
              <a:off x="3599"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6" name="Freeform 120"/>
            <p:cNvSpPr>
              <a:spLocks/>
            </p:cNvSpPr>
            <p:nvPr/>
          </p:nvSpPr>
          <p:spPr bwMode="auto">
            <a:xfrm>
              <a:off x="3631"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7" name="Freeform 121"/>
            <p:cNvSpPr>
              <a:spLocks/>
            </p:cNvSpPr>
            <p:nvPr/>
          </p:nvSpPr>
          <p:spPr bwMode="auto">
            <a:xfrm>
              <a:off x="3663"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8" name="Freeform 122"/>
            <p:cNvSpPr>
              <a:spLocks/>
            </p:cNvSpPr>
            <p:nvPr/>
          </p:nvSpPr>
          <p:spPr bwMode="auto">
            <a:xfrm>
              <a:off x="3679" y="3956"/>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9" name="Freeform 123"/>
            <p:cNvSpPr>
              <a:spLocks/>
            </p:cNvSpPr>
            <p:nvPr/>
          </p:nvSpPr>
          <p:spPr bwMode="auto">
            <a:xfrm>
              <a:off x="3679" y="3924"/>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0" name="Freeform 124"/>
            <p:cNvSpPr>
              <a:spLocks/>
            </p:cNvSpPr>
            <p:nvPr/>
          </p:nvSpPr>
          <p:spPr bwMode="auto">
            <a:xfrm>
              <a:off x="3679" y="3893"/>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1" name="Freeform 125"/>
            <p:cNvSpPr>
              <a:spLocks/>
            </p:cNvSpPr>
            <p:nvPr/>
          </p:nvSpPr>
          <p:spPr bwMode="auto">
            <a:xfrm>
              <a:off x="3679" y="3861"/>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2" name="Freeform 126"/>
            <p:cNvSpPr>
              <a:spLocks/>
            </p:cNvSpPr>
            <p:nvPr/>
          </p:nvSpPr>
          <p:spPr bwMode="auto">
            <a:xfrm>
              <a:off x="3679" y="3829"/>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3" name="Freeform 127"/>
            <p:cNvSpPr>
              <a:spLocks/>
            </p:cNvSpPr>
            <p:nvPr/>
          </p:nvSpPr>
          <p:spPr bwMode="auto">
            <a:xfrm>
              <a:off x="3679" y="3798"/>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4" name="Freeform 128"/>
            <p:cNvSpPr>
              <a:spLocks/>
            </p:cNvSpPr>
            <p:nvPr/>
          </p:nvSpPr>
          <p:spPr bwMode="auto">
            <a:xfrm>
              <a:off x="3679" y="3766"/>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5" name="Freeform 129"/>
            <p:cNvSpPr>
              <a:spLocks/>
            </p:cNvSpPr>
            <p:nvPr/>
          </p:nvSpPr>
          <p:spPr bwMode="auto">
            <a:xfrm>
              <a:off x="3679" y="3735"/>
              <a:ext cx="15" cy="15"/>
            </a:xfrm>
            <a:custGeom>
              <a:avLst/>
              <a:gdLst>
                <a:gd name="T0" fmla="*/ 0 w 15"/>
                <a:gd name="T1" fmla="*/ 7 h 15"/>
                <a:gd name="T2" fmla="*/ 2 w 15"/>
                <a:gd name="T3" fmla="*/ 13 h 15"/>
                <a:gd name="T4" fmla="*/ 7 w 15"/>
                <a:gd name="T5" fmla="*/ 15 h 15"/>
                <a:gd name="T6" fmla="*/ 13 w 15"/>
                <a:gd name="T7" fmla="*/ 13 h 15"/>
                <a:gd name="T8" fmla="*/ 15 w 15"/>
                <a:gd name="T9" fmla="*/ 7 h 15"/>
                <a:gd name="T10" fmla="*/ 15 w 15"/>
                <a:gd name="T11" fmla="*/ 7 h 15"/>
                <a:gd name="T12" fmla="*/ 15 w 15"/>
                <a:gd name="T13" fmla="*/ 7 h 15"/>
                <a:gd name="T14" fmla="*/ 13 w 15"/>
                <a:gd name="T15" fmla="*/ 2 h 15"/>
                <a:gd name="T16" fmla="*/ 7 w 15"/>
                <a:gd name="T17" fmla="*/ 0 h 15"/>
                <a:gd name="T18" fmla="*/ 2 w 15"/>
                <a:gd name="T19" fmla="*/ 2 h 15"/>
                <a:gd name="T20" fmla="*/ 0 w 15"/>
                <a:gd name="T21" fmla="*/ 7 h 15"/>
                <a:gd name="T22" fmla="*/ 0 w 15"/>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7"/>
                  </a:moveTo>
                  <a:lnTo>
                    <a:pt x="2" y="13"/>
                  </a:lnTo>
                  <a:lnTo>
                    <a:pt x="7" y="15"/>
                  </a:lnTo>
                  <a:lnTo>
                    <a:pt x="13" y="13"/>
                  </a:lnTo>
                  <a:lnTo>
                    <a:pt x="15" y="7"/>
                  </a:lnTo>
                  <a:lnTo>
                    <a:pt x="13" y="2"/>
                  </a:lnTo>
                  <a:lnTo>
                    <a:pt x="7"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6" name="Freeform 130"/>
            <p:cNvSpPr>
              <a:spLocks/>
            </p:cNvSpPr>
            <p:nvPr/>
          </p:nvSpPr>
          <p:spPr bwMode="auto">
            <a:xfrm>
              <a:off x="3679" y="3703"/>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7" name="Freeform 131"/>
            <p:cNvSpPr>
              <a:spLocks/>
            </p:cNvSpPr>
            <p:nvPr/>
          </p:nvSpPr>
          <p:spPr bwMode="auto">
            <a:xfrm>
              <a:off x="3663"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8" name="Freeform 132"/>
            <p:cNvSpPr>
              <a:spLocks/>
            </p:cNvSpPr>
            <p:nvPr/>
          </p:nvSpPr>
          <p:spPr bwMode="auto">
            <a:xfrm>
              <a:off x="3631"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9" name="Freeform 133"/>
            <p:cNvSpPr>
              <a:spLocks/>
            </p:cNvSpPr>
            <p:nvPr/>
          </p:nvSpPr>
          <p:spPr bwMode="auto">
            <a:xfrm>
              <a:off x="3599"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0" name="Freeform 134"/>
            <p:cNvSpPr>
              <a:spLocks/>
            </p:cNvSpPr>
            <p:nvPr/>
          </p:nvSpPr>
          <p:spPr bwMode="auto">
            <a:xfrm>
              <a:off x="3568"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279" name="Group 135"/>
          <p:cNvGrpSpPr>
            <a:grpSpLocks/>
          </p:cNvGrpSpPr>
          <p:nvPr/>
        </p:nvGrpSpPr>
        <p:grpSpPr bwMode="auto">
          <a:xfrm>
            <a:off x="2540000" y="3108325"/>
            <a:ext cx="122238" cy="246063"/>
            <a:chOff x="3963" y="3687"/>
            <a:chExt cx="158" cy="301"/>
          </a:xfrm>
        </p:grpSpPr>
        <p:sp>
          <p:nvSpPr>
            <p:cNvPr id="54585" name="Rectangle 136"/>
            <p:cNvSpPr>
              <a:spLocks noChangeArrowheads="1"/>
            </p:cNvSpPr>
            <p:nvPr/>
          </p:nvSpPr>
          <p:spPr bwMode="auto">
            <a:xfrm>
              <a:off x="3971" y="3695"/>
              <a:ext cx="143"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586" name="Freeform 137"/>
            <p:cNvSpPr>
              <a:spLocks/>
            </p:cNvSpPr>
            <p:nvPr/>
          </p:nvSpPr>
          <p:spPr bwMode="auto">
            <a:xfrm>
              <a:off x="3963" y="368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7" name="Freeform 138"/>
            <p:cNvSpPr>
              <a:spLocks/>
            </p:cNvSpPr>
            <p:nvPr/>
          </p:nvSpPr>
          <p:spPr bwMode="auto">
            <a:xfrm>
              <a:off x="3963" y="371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8" name="Freeform 139"/>
            <p:cNvSpPr>
              <a:spLocks/>
            </p:cNvSpPr>
            <p:nvPr/>
          </p:nvSpPr>
          <p:spPr bwMode="auto">
            <a:xfrm>
              <a:off x="3963" y="375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9" name="Freeform 140"/>
            <p:cNvSpPr>
              <a:spLocks/>
            </p:cNvSpPr>
            <p:nvPr/>
          </p:nvSpPr>
          <p:spPr bwMode="auto">
            <a:xfrm>
              <a:off x="3963" y="378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0" name="Freeform 141"/>
            <p:cNvSpPr>
              <a:spLocks/>
            </p:cNvSpPr>
            <p:nvPr/>
          </p:nvSpPr>
          <p:spPr bwMode="auto">
            <a:xfrm>
              <a:off x="3963" y="3814"/>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1" name="Freeform 142"/>
            <p:cNvSpPr>
              <a:spLocks/>
            </p:cNvSpPr>
            <p:nvPr/>
          </p:nvSpPr>
          <p:spPr bwMode="auto">
            <a:xfrm>
              <a:off x="3963" y="38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2" name="Freeform 143"/>
            <p:cNvSpPr>
              <a:spLocks/>
            </p:cNvSpPr>
            <p:nvPr/>
          </p:nvSpPr>
          <p:spPr bwMode="auto">
            <a:xfrm>
              <a:off x="3963" y="387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3" name="Freeform 144"/>
            <p:cNvSpPr>
              <a:spLocks/>
            </p:cNvSpPr>
            <p:nvPr/>
          </p:nvSpPr>
          <p:spPr bwMode="auto">
            <a:xfrm>
              <a:off x="3963" y="3909"/>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4" name="Freeform 145"/>
            <p:cNvSpPr>
              <a:spLocks/>
            </p:cNvSpPr>
            <p:nvPr/>
          </p:nvSpPr>
          <p:spPr bwMode="auto">
            <a:xfrm>
              <a:off x="3963" y="39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5" name="Freeform 146"/>
            <p:cNvSpPr>
              <a:spLocks/>
            </p:cNvSpPr>
            <p:nvPr/>
          </p:nvSpPr>
          <p:spPr bwMode="auto">
            <a:xfrm>
              <a:off x="3963"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6" name="Freeform 147"/>
            <p:cNvSpPr>
              <a:spLocks/>
            </p:cNvSpPr>
            <p:nvPr/>
          </p:nvSpPr>
          <p:spPr bwMode="auto">
            <a:xfrm>
              <a:off x="3995"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7" name="Freeform 148"/>
            <p:cNvSpPr>
              <a:spLocks/>
            </p:cNvSpPr>
            <p:nvPr/>
          </p:nvSpPr>
          <p:spPr bwMode="auto">
            <a:xfrm>
              <a:off x="4027" y="3972"/>
              <a:ext cx="15" cy="16"/>
            </a:xfrm>
            <a:custGeom>
              <a:avLst/>
              <a:gdLst>
                <a:gd name="T0" fmla="*/ 7 w 15"/>
                <a:gd name="T1" fmla="*/ 0 h 16"/>
                <a:gd name="T2" fmla="*/ 7 w 15"/>
                <a:gd name="T3" fmla="*/ 0 h 16"/>
                <a:gd name="T4" fmla="*/ 2 w 15"/>
                <a:gd name="T5" fmla="*/ 2 h 16"/>
                <a:gd name="T6" fmla="*/ 0 w 15"/>
                <a:gd name="T7" fmla="*/ 8 h 16"/>
                <a:gd name="T8" fmla="*/ 2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2" y="2"/>
                  </a:lnTo>
                  <a:lnTo>
                    <a:pt x="0" y="8"/>
                  </a:lnTo>
                  <a:lnTo>
                    <a:pt x="2"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8" name="Freeform 149"/>
            <p:cNvSpPr>
              <a:spLocks/>
            </p:cNvSpPr>
            <p:nvPr/>
          </p:nvSpPr>
          <p:spPr bwMode="auto">
            <a:xfrm>
              <a:off x="4058"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9" name="Freeform 150"/>
            <p:cNvSpPr>
              <a:spLocks/>
            </p:cNvSpPr>
            <p:nvPr/>
          </p:nvSpPr>
          <p:spPr bwMode="auto">
            <a:xfrm>
              <a:off x="4090"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0" name="Freeform 151"/>
            <p:cNvSpPr>
              <a:spLocks/>
            </p:cNvSpPr>
            <p:nvPr/>
          </p:nvSpPr>
          <p:spPr bwMode="auto">
            <a:xfrm>
              <a:off x="4106" y="3956"/>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1" name="Freeform 152"/>
            <p:cNvSpPr>
              <a:spLocks/>
            </p:cNvSpPr>
            <p:nvPr/>
          </p:nvSpPr>
          <p:spPr bwMode="auto">
            <a:xfrm>
              <a:off x="4106" y="3924"/>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2" name="Freeform 153"/>
            <p:cNvSpPr>
              <a:spLocks/>
            </p:cNvSpPr>
            <p:nvPr/>
          </p:nvSpPr>
          <p:spPr bwMode="auto">
            <a:xfrm>
              <a:off x="4106" y="3893"/>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3" name="Freeform 154"/>
            <p:cNvSpPr>
              <a:spLocks/>
            </p:cNvSpPr>
            <p:nvPr/>
          </p:nvSpPr>
          <p:spPr bwMode="auto">
            <a:xfrm>
              <a:off x="4106" y="3861"/>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4" name="Freeform 155"/>
            <p:cNvSpPr>
              <a:spLocks/>
            </p:cNvSpPr>
            <p:nvPr/>
          </p:nvSpPr>
          <p:spPr bwMode="auto">
            <a:xfrm>
              <a:off x="4106" y="3829"/>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5" name="Freeform 156"/>
            <p:cNvSpPr>
              <a:spLocks/>
            </p:cNvSpPr>
            <p:nvPr/>
          </p:nvSpPr>
          <p:spPr bwMode="auto">
            <a:xfrm>
              <a:off x="4106" y="3798"/>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6" name="Freeform 157"/>
            <p:cNvSpPr>
              <a:spLocks/>
            </p:cNvSpPr>
            <p:nvPr/>
          </p:nvSpPr>
          <p:spPr bwMode="auto">
            <a:xfrm>
              <a:off x="4106" y="3766"/>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7" name="Freeform 158"/>
            <p:cNvSpPr>
              <a:spLocks/>
            </p:cNvSpPr>
            <p:nvPr/>
          </p:nvSpPr>
          <p:spPr bwMode="auto">
            <a:xfrm>
              <a:off x="4106" y="3735"/>
              <a:ext cx="15" cy="15"/>
            </a:xfrm>
            <a:custGeom>
              <a:avLst/>
              <a:gdLst>
                <a:gd name="T0" fmla="*/ 0 w 15"/>
                <a:gd name="T1" fmla="*/ 7 h 15"/>
                <a:gd name="T2" fmla="*/ 2 w 15"/>
                <a:gd name="T3" fmla="*/ 13 h 15"/>
                <a:gd name="T4" fmla="*/ 8 w 15"/>
                <a:gd name="T5" fmla="*/ 15 h 15"/>
                <a:gd name="T6" fmla="*/ 13 w 15"/>
                <a:gd name="T7" fmla="*/ 13 h 15"/>
                <a:gd name="T8" fmla="*/ 15 w 15"/>
                <a:gd name="T9" fmla="*/ 7 h 15"/>
                <a:gd name="T10" fmla="*/ 15 w 15"/>
                <a:gd name="T11" fmla="*/ 7 h 15"/>
                <a:gd name="T12" fmla="*/ 15 w 15"/>
                <a:gd name="T13" fmla="*/ 7 h 15"/>
                <a:gd name="T14" fmla="*/ 13 w 15"/>
                <a:gd name="T15" fmla="*/ 2 h 15"/>
                <a:gd name="T16" fmla="*/ 8 w 15"/>
                <a:gd name="T17" fmla="*/ 0 h 15"/>
                <a:gd name="T18" fmla="*/ 2 w 15"/>
                <a:gd name="T19" fmla="*/ 2 h 15"/>
                <a:gd name="T20" fmla="*/ 0 w 15"/>
                <a:gd name="T21" fmla="*/ 7 h 15"/>
                <a:gd name="T22" fmla="*/ 0 w 15"/>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7"/>
                  </a:moveTo>
                  <a:lnTo>
                    <a:pt x="2" y="13"/>
                  </a:lnTo>
                  <a:lnTo>
                    <a:pt x="8" y="15"/>
                  </a:lnTo>
                  <a:lnTo>
                    <a:pt x="13" y="13"/>
                  </a:lnTo>
                  <a:lnTo>
                    <a:pt x="15" y="7"/>
                  </a:lnTo>
                  <a:lnTo>
                    <a:pt x="13"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8" name="Freeform 159"/>
            <p:cNvSpPr>
              <a:spLocks/>
            </p:cNvSpPr>
            <p:nvPr/>
          </p:nvSpPr>
          <p:spPr bwMode="auto">
            <a:xfrm>
              <a:off x="4106" y="3703"/>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9" name="Freeform 160"/>
            <p:cNvSpPr>
              <a:spLocks/>
            </p:cNvSpPr>
            <p:nvPr/>
          </p:nvSpPr>
          <p:spPr bwMode="auto">
            <a:xfrm>
              <a:off x="4090"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0" name="Freeform 161"/>
            <p:cNvSpPr>
              <a:spLocks/>
            </p:cNvSpPr>
            <p:nvPr/>
          </p:nvSpPr>
          <p:spPr bwMode="auto">
            <a:xfrm>
              <a:off x="4058"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1" name="Freeform 162"/>
            <p:cNvSpPr>
              <a:spLocks/>
            </p:cNvSpPr>
            <p:nvPr/>
          </p:nvSpPr>
          <p:spPr bwMode="auto">
            <a:xfrm>
              <a:off x="4027" y="3687"/>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2" name="Freeform 163"/>
            <p:cNvSpPr>
              <a:spLocks/>
            </p:cNvSpPr>
            <p:nvPr/>
          </p:nvSpPr>
          <p:spPr bwMode="auto">
            <a:xfrm>
              <a:off x="3995"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280" name="Group 164"/>
          <p:cNvGrpSpPr>
            <a:grpSpLocks/>
          </p:cNvGrpSpPr>
          <p:nvPr/>
        </p:nvGrpSpPr>
        <p:grpSpPr bwMode="auto">
          <a:xfrm>
            <a:off x="3963988" y="3108325"/>
            <a:ext cx="122237" cy="246063"/>
            <a:chOff x="5814" y="3687"/>
            <a:chExt cx="158" cy="301"/>
          </a:xfrm>
        </p:grpSpPr>
        <p:sp>
          <p:nvSpPr>
            <p:cNvPr id="54557" name="Rectangle 165"/>
            <p:cNvSpPr>
              <a:spLocks noChangeArrowheads="1"/>
            </p:cNvSpPr>
            <p:nvPr/>
          </p:nvSpPr>
          <p:spPr bwMode="auto">
            <a:xfrm>
              <a:off x="5822" y="3695"/>
              <a:ext cx="142"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558" name="Freeform 166"/>
            <p:cNvSpPr>
              <a:spLocks/>
            </p:cNvSpPr>
            <p:nvPr/>
          </p:nvSpPr>
          <p:spPr bwMode="auto">
            <a:xfrm>
              <a:off x="5814" y="368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9" name="Freeform 167"/>
            <p:cNvSpPr>
              <a:spLocks/>
            </p:cNvSpPr>
            <p:nvPr/>
          </p:nvSpPr>
          <p:spPr bwMode="auto">
            <a:xfrm>
              <a:off x="5814" y="371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0" name="Freeform 168"/>
            <p:cNvSpPr>
              <a:spLocks/>
            </p:cNvSpPr>
            <p:nvPr/>
          </p:nvSpPr>
          <p:spPr bwMode="auto">
            <a:xfrm>
              <a:off x="5814" y="375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1" name="Freeform 169"/>
            <p:cNvSpPr>
              <a:spLocks/>
            </p:cNvSpPr>
            <p:nvPr/>
          </p:nvSpPr>
          <p:spPr bwMode="auto">
            <a:xfrm>
              <a:off x="5814" y="378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2" name="Freeform 170"/>
            <p:cNvSpPr>
              <a:spLocks/>
            </p:cNvSpPr>
            <p:nvPr/>
          </p:nvSpPr>
          <p:spPr bwMode="auto">
            <a:xfrm>
              <a:off x="5814" y="3814"/>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3" name="Freeform 171"/>
            <p:cNvSpPr>
              <a:spLocks/>
            </p:cNvSpPr>
            <p:nvPr/>
          </p:nvSpPr>
          <p:spPr bwMode="auto">
            <a:xfrm>
              <a:off x="5814" y="38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4" name="Freeform 172"/>
            <p:cNvSpPr>
              <a:spLocks/>
            </p:cNvSpPr>
            <p:nvPr/>
          </p:nvSpPr>
          <p:spPr bwMode="auto">
            <a:xfrm>
              <a:off x="5814" y="387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5" name="Freeform 173"/>
            <p:cNvSpPr>
              <a:spLocks/>
            </p:cNvSpPr>
            <p:nvPr/>
          </p:nvSpPr>
          <p:spPr bwMode="auto">
            <a:xfrm>
              <a:off x="5814" y="3909"/>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6" name="Freeform 174"/>
            <p:cNvSpPr>
              <a:spLocks/>
            </p:cNvSpPr>
            <p:nvPr/>
          </p:nvSpPr>
          <p:spPr bwMode="auto">
            <a:xfrm>
              <a:off x="5814" y="39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7" name="Freeform 175"/>
            <p:cNvSpPr>
              <a:spLocks/>
            </p:cNvSpPr>
            <p:nvPr/>
          </p:nvSpPr>
          <p:spPr bwMode="auto">
            <a:xfrm>
              <a:off x="5814"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8" name="Freeform 176"/>
            <p:cNvSpPr>
              <a:spLocks/>
            </p:cNvSpPr>
            <p:nvPr/>
          </p:nvSpPr>
          <p:spPr bwMode="auto">
            <a:xfrm>
              <a:off x="5846" y="3972"/>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4 w 15"/>
                <a:gd name="T17" fmla="*/ 14 h 16"/>
                <a:gd name="T18" fmla="*/ 15 w 15"/>
                <a:gd name="T19" fmla="*/ 8 h 16"/>
                <a:gd name="T20" fmla="*/ 14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4" y="14"/>
                  </a:lnTo>
                  <a:lnTo>
                    <a:pt x="15"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9" name="Freeform 177"/>
            <p:cNvSpPr>
              <a:spLocks/>
            </p:cNvSpPr>
            <p:nvPr/>
          </p:nvSpPr>
          <p:spPr bwMode="auto">
            <a:xfrm>
              <a:off x="5877"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0" name="Freeform 178"/>
            <p:cNvSpPr>
              <a:spLocks/>
            </p:cNvSpPr>
            <p:nvPr/>
          </p:nvSpPr>
          <p:spPr bwMode="auto">
            <a:xfrm>
              <a:off x="5909"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1" name="Freeform 179"/>
            <p:cNvSpPr>
              <a:spLocks/>
            </p:cNvSpPr>
            <p:nvPr/>
          </p:nvSpPr>
          <p:spPr bwMode="auto">
            <a:xfrm>
              <a:off x="5941" y="3972"/>
              <a:ext cx="15" cy="16"/>
            </a:xfrm>
            <a:custGeom>
              <a:avLst/>
              <a:gdLst>
                <a:gd name="T0" fmla="*/ 7 w 15"/>
                <a:gd name="T1" fmla="*/ 0 h 16"/>
                <a:gd name="T2" fmla="*/ 7 w 15"/>
                <a:gd name="T3" fmla="*/ 0 h 16"/>
                <a:gd name="T4" fmla="*/ 2 w 15"/>
                <a:gd name="T5" fmla="*/ 2 h 16"/>
                <a:gd name="T6" fmla="*/ 0 w 15"/>
                <a:gd name="T7" fmla="*/ 8 h 16"/>
                <a:gd name="T8" fmla="*/ 2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2" y="2"/>
                  </a:lnTo>
                  <a:lnTo>
                    <a:pt x="0" y="8"/>
                  </a:lnTo>
                  <a:lnTo>
                    <a:pt x="2"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2" name="Freeform 180"/>
            <p:cNvSpPr>
              <a:spLocks/>
            </p:cNvSpPr>
            <p:nvPr/>
          </p:nvSpPr>
          <p:spPr bwMode="auto">
            <a:xfrm>
              <a:off x="5956" y="39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3" name="Freeform 181"/>
            <p:cNvSpPr>
              <a:spLocks/>
            </p:cNvSpPr>
            <p:nvPr/>
          </p:nvSpPr>
          <p:spPr bwMode="auto">
            <a:xfrm>
              <a:off x="5956" y="392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4" name="Freeform 182"/>
            <p:cNvSpPr>
              <a:spLocks/>
            </p:cNvSpPr>
            <p:nvPr/>
          </p:nvSpPr>
          <p:spPr bwMode="auto">
            <a:xfrm>
              <a:off x="5956" y="389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5" name="Freeform 183"/>
            <p:cNvSpPr>
              <a:spLocks/>
            </p:cNvSpPr>
            <p:nvPr/>
          </p:nvSpPr>
          <p:spPr bwMode="auto">
            <a:xfrm>
              <a:off x="5956" y="386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6" name="Freeform 184"/>
            <p:cNvSpPr>
              <a:spLocks/>
            </p:cNvSpPr>
            <p:nvPr/>
          </p:nvSpPr>
          <p:spPr bwMode="auto">
            <a:xfrm>
              <a:off x="5956" y="382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7" name="Freeform 185"/>
            <p:cNvSpPr>
              <a:spLocks/>
            </p:cNvSpPr>
            <p:nvPr/>
          </p:nvSpPr>
          <p:spPr bwMode="auto">
            <a:xfrm>
              <a:off x="5956" y="379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8" name="Freeform 186"/>
            <p:cNvSpPr>
              <a:spLocks/>
            </p:cNvSpPr>
            <p:nvPr/>
          </p:nvSpPr>
          <p:spPr bwMode="auto">
            <a:xfrm>
              <a:off x="5956" y="376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9" name="Freeform 187"/>
            <p:cNvSpPr>
              <a:spLocks/>
            </p:cNvSpPr>
            <p:nvPr/>
          </p:nvSpPr>
          <p:spPr bwMode="auto">
            <a:xfrm>
              <a:off x="5956" y="3735"/>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0" name="Freeform 188"/>
            <p:cNvSpPr>
              <a:spLocks/>
            </p:cNvSpPr>
            <p:nvPr/>
          </p:nvSpPr>
          <p:spPr bwMode="auto">
            <a:xfrm>
              <a:off x="5956" y="370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1" name="Freeform 189"/>
            <p:cNvSpPr>
              <a:spLocks/>
            </p:cNvSpPr>
            <p:nvPr/>
          </p:nvSpPr>
          <p:spPr bwMode="auto">
            <a:xfrm>
              <a:off x="5941" y="3687"/>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2" name="Freeform 190"/>
            <p:cNvSpPr>
              <a:spLocks/>
            </p:cNvSpPr>
            <p:nvPr/>
          </p:nvSpPr>
          <p:spPr bwMode="auto">
            <a:xfrm>
              <a:off x="5909"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3" name="Freeform 191"/>
            <p:cNvSpPr>
              <a:spLocks/>
            </p:cNvSpPr>
            <p:nvPr/>
          </p:nvSpPr>
          <p:spPr bwMode="auto">
            <a:xfrm>
              <a:off x="5877"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4" name="Freeform 192"/>
            <p:cNvSpPr>
              <a:spLocks/>
            </p:cNvSpPr>
            <p:nvPr/>
          </p:nvSpPr>
          <p:spPr bwMode="auto">
            <a:xfrm>
              <a:off x="5846" y="3687"/>
              <a:ext cx="15" cy="16"/>
            </a:xfrm>
            <a:custGeom>
              <a:avLst/>
              <a:gdLst>
                <a:gd name="T0" fmla="*/ 8 w 15"/>
                <a:gd name="T1" fmla="*/ 16 h 16"/>
                <a:gd name="T2" fmla="*/ 8 w 15"/>
                <a:gd name="T3" fmla="*/ 16 h 16"/>
                <a:gd name="T4" fmla="*/ 14 w 15"/>
                <a:gd name="T5" fmla="*/ 14 h 16"/>
                <a:gd name="T6" fmla="*/ 15 w 15"/>
                <a:gd name="T7" fmla="*/ 8 h 16"/>
                <a:gd name="T8" fmla="*/ 14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4" y="14"/>
                  </a:lnTo>
                  <a:lnTo>
                    <a:pt x="15"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281" name="Group 193"/>
          <p:cNvGrpSpPr>
            <a:grpSpLocks/>
          </p:cNvGrpSpPr>
          <p:nvPr/>
        </p:nvGrpSpPr>
        <p:grpSpPr bwMode="auto">
          <a:xfrm>
            <a:off x="1674813" y="2246313"/>
            <a:ext cx="120650" cy="261937"/>
            <a:chOff x="2836" y="2633"/>
            <a:chExt cx="158" cy="320"/>
          </a:xfrm>
        </p:grpSpPr>
        <p:sp>
          <p:nvSpPr>
            <p:cNvPr id="54527" name="Rectangle 194"/>
            <p:cNvSpPr>
              <a:spLocks noChangeArrowheads="1"/>
            </p:cNvSpPr>
            <p:nvPr/>
          </p:nvSpPr>
          <p:spPr bwMode="auto">
            <a:xfrm>
              <a:off x="2844" y="2641"/>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528" name="Freeform 195"/>
            <p:cNvSpPr>
              <a:spLocks/>
            </p:cNvSpPr>
            <p:nvPr/>
          </p:nvSpPr>
          <p:spPr bwMode="auto">
            <a:xfrm>
              <a:off x="2836" y="263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9" name="Freeform 196"/>
            <p:cNvSpPr>
              <a:spLocks/>
            </p:cNvSpPr>
            <p:nvPr/>
          </p:nvSpPr>
          <p:spPr bwMode="auto">
            <a:xfrm>
              <a:off x="2836" y="2665"/>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0" name="Freeform 197"/>
            <p:cNvSpPr>
              <a:spLocks/>
            </p:cNvSpPr>
            <p:nvPr/>
          </p:nvSpPr>
          <p:spPr bwMode="auto">
            <a:xfrm>
              <a:off x="2836" y="269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1" name="Freeform 198"/>
            <p:cNvSpPr>
              <a:spLocks/>
            </p:cNvSpPr>
            <p:nvPr/>
          </p:nvSpPr>
          <p:spPr bwMode="auto">
            <a:xfrm>
              <a:off x="2836" y="272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2" name="Freeform 199"/>
            <p:cNvSpPr>
              <a:spLocks/>
            </p:cNvSpPr>
            <p:nvPr/>
          </p:nvSpPr>
          <p:spPr bwMode="auto">
            <a:xfrm>
              <a:off x="2836" y="2760"/>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3" name="Freeform 200"/>
            <p:cNvSpPr>
              <a:spLocks/>
            </p:cNvSpPr>
            <p:nvPr/>
          </p:nvSpPr>
          <p:spPr bwMode="auto">
            <a:xfrm>
              <a:off x="2836" y="279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4" name="Freeform 201"/>
            <p:cNvSpPr>
              <a:spLocks/>
            </p:cNvSpPr>
            <p:nvPr/>
          </p:nvSpPr>
          <p:spPr bwMode="auto">
            <a:xfrm>
              <a:off x="2836" y="282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5" name="Freeform 202"/>
            <p:cNvSpPr>
              <a:spLocks/>
            </p:cNvSpPr>
            <p:nvPr/>
          </p:nvSpPr>
          <p:spPr bwMode="auto">
            <a:xfrm>
              <a:off x="2836" y="28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6" name="Freeform 203"/>
            <p:cNvSpPr>
              <a:spLocks/>
            </p:cNvSpPr>
            <p:nvPr/>
          </p:nvSpPr>
          <p:spPr bwMode="auto">
            <a:xfrm>
              <a:off x="2836" y="288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7" name="Freeform 204"/>
            <p:cNvSpPr>
              <a:spLocks/>
            </p:cNvSpPr>
            <p:nvPr/>
          </p:nvSpPr>
          <p:spPr bwMode="auto">
            <a:xfrm>
              <a:off x="2836" y="291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8" name="Freeform 205"/>
            <p:cNvSpPr>
              <a:spLocks/>
            </p:cNvSpPr>
            <p:nvPr/>
          </p:nvSpPr>
          <p:spPr bwMode="auto">
            <a:xfrm>
              <a:off x="2848"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9" name="Freeform 206"/>
            <p:cNvSpPr>
              <a:spLocks/>
            </p:cNvSpPr>
            <p:nvPr/>
          </p:nvSpPr>
          <p:spPr bwMode="auto">
            <a:xfrm>
              <a:off x="2880"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0" name="Freeform 207"/>
            <p:cNvSpPr>
              <a:spLocks/>
            </p:cNvSpPr>
            <p:nvPr/>
          </p:nvSpPr>
          <p:spPr bwMode="auto">
            <a:xfrm>
              <a:off x="2911"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1" name="Freeform 208"/>
            <p:cNvSpPr>
              <a:spLocks/>
            </p:cNvSpPr>
            <p:nvPr/>
          </p:nvSpPr>
          <p:spPr bwMode="auto">
            <a:xfrm>
              <a:off x="2943"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2" name="Freeform 209"/>
            <p:cNvSpPr>
              <a:spLocks/>
            </p:cNvSpPr>
            <p:nvPr/>
          </p:nvSpPr>
          <p:spPr bwMode="auto">
            <a:xfrm>
              <a:off x="2975" y="2938"/>
              <a:ext cx="15" cy="15"/>
            </a:xfrm>
            <a:custGeom>
              <a:avLst/>
              <a:gdLst>
                <a:gd name="T0" fmla="*/ 8 w 15"/>
                <a:gd name="T1" fmla="*/ 0 h 15"/>
                <a:gd name="T2" fmla="*/ 8 w 15"/>
                <a:gd name="T3" fmla="*/ 0 h 15"/>
                <a:gd name="T4" fmla="*/ 2 w 15"/>
                <a:gd name="T5" fmla="*/ 2 h 15"/>
                <a:gd name="T6" fmla="*/ 0 w 15"/>
                <a:gd name="T7" fmla="*/ 7 h 15"/>
                <a:gd name="T8" fmla="*/ 2 w 15"/>
                <a:gd name="T9" fmla="*/ 13 h 15"/>
                <a:gd name="T10" fmla="*/ 8 w 15"/>
                <a:gd name="T11" fmla="*/ 15 h 15"/>
                <a:gd name="T12" fmla="*/ 8 w 15"/>
                <a:gd name="T13" fmla="*/ 15 h 15"/>
                <a:gd name="T14" fmla="*/ 8 w 15"/>
                <a:gd name="T15" fmla="*/ 15 h 15"/>
                <a:gd name="T16" fmla="*/ 13 w 15"/>
                <a:gd name="T17" fmla="*/ 13 h 15"/>
                <a:gd name="T18" fmla="*/ 15 w 15"/>
                <a:gd name="T19" fmla="*/ 7 h 15"/>
                <a:gd name="T20" fmla="*/ 13 w 15"/>
                <a:gd name="T21" fmla="*/ 2 h 15"/>
                <a:gd name="T22" fmla="*/ 8 w 15"/>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8" y="0"/>
                  </a:moveTo>
                  <a:lnTo>
                    <a:pt x="8" y="0"/>
                  </a:lnTo>
                  <a:lnTo>
                    <a:pt x="2" y="2"/>
                  </a:lnTo>
                  <a:lnTo>
                    <a:pt x="0" y="7"/>
                  </a:lnTo>
                  <a:lnTo>
                    <a:pt x="2" y="13"/>
                  </a:lnTo>
                  <a:lnTo>
                    <a:pt x="8" y="15"/>
                  </a:lnTo>
                  <a:lnTo>
                    <a:pt x="13" y="13"/>
                  </a:lnTo>
                  <a:lnTo>
                    <a:pt x="15" y="7"/>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3" name="Freeform 210"/>
            <p:cNvSpPr>
              <a:spLocks/>
            </p:cNvSpPr>
            <p:nvPr/>
          </p:nvSpPr>
          <p:spPr bwMode="auto">
            <a:xfrm>
              <a:off x="2979" y="2910"/>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4" name="Freeform 211"/>
            <p:cNvSpPr>
              <a:spLocks/>
            </p:cNvSpPr>
            <p:nvPr/>
          </p:nvSpPr>
          <p:spPr bwMode="auto">
            <a:xfrm>
              <a:off x="2979" y="2878"/>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5" name="Freeform 212"/>
            <p:cNvSpPr>
              <a:spLocks/>
            </p:cNvSpPr>
            <p:nvPr/>
          </p:nvSpPr>
          <p:spPr bwMode="auto">
            <a:xfrm>
              <a:off x="2979" y="2847"/>
              <a:ext cx="15" cy="15"/>
            </a:xfrm>
            <a:custGeom>
              <a:avLst/>
              <a:gdLst>
                <a:gd name="T0" fmla="*/ 0 w 15"/>
                <a:gd name="T1" fmla="*/ 7 h 15"/>
                <a:gd name="T2" fmla="*/ 2 w 15"/>
                <a:gd name="T3" fmla="*/ 13 h 15"/>
                <a:gd name="T4" fmla="*/ 7 w 15"/>
                <a:gd name="T5" fmla="*/ 15 h 15"/>
                <a:gd name="T6" fmla="*/ 13 w 15"/>
                <a:gd name="T7" fmla="*/ 13 h 15"/>
                <a:gd name="T8" fmla="*/ 15 w 15"/>
                <a:gd name="T9" fmla="*/ 7 h 15"/>
                <a:gd name="T10" fmla="*/ 15 w 15"/>
                <a:gd name="T11" fmla="*/ 7 h 15"/>
                <a:gd name="T12" fmla="*/ 15 w 15"/>
                <a:gd name="T13" fmla="*/ 7 h 15"/>
                <a:gd name="T14" fmla="*/ 13 w 15"/>
                <a:gd name="T15" fmla="*/ 2 h 15"/>
                <a:gd name="T16" fmla="*/ 7 w 15"/>
                <a:gd name="T17" fmla="*/ 0 h 15"/>
                <a:gd name="T18" fmla="*/ 2 w 15"/>
                <a:gd name="T19" fmla="*/ 2 h 15"/>
                <a:gd name="T20" fmla="*/ 0 w 15"/>
                <a:gd name="T21" fmla="*/ 7 h 15"/>
                <a:gd name="T22" fmla="*/ 0 w 15"/>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7"/>
                  </a:moveTo>
                  <a:lnTo>
                    <a:pt x="2" y="13"/>
                  </a:lnTo>
                  <a:lnTo>
                    <a:pt x="7" y="15"/>
                  </a:lnTo>
                  <a:lnTo>
                    <a:pt x="13" y="13"/>
                  </a:lnTo>
                  <a:lnTo>
                    <a:pt x="15" y="7"/>
                  </a:lnTo>
                  <a:lnTo>
                    <a:pt x="13" y="2"/>
                  </a:lnTo>
                  <a:lnTo>
                    <a:pt x="7"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6" name="Freeform 213"/>
            <p:cNvSpPr>
              <a:spLocks/>
            </p:cNvSpPr>
            <p:nvPr/>
          </p:nvSpPr>
          <p:spPr bwMode="auto">
            <a:xfrm>
              <a:off x="2979" y="2815"/>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7" name="Freeform 214"/>
            <p:cNvSpPr>
              <a:spLocks/>
            </p:cNvSpPr>
            <p:nvPr/>
          </p:nvSpPr>
          <p:spPr bwMode="auto">
            <a:xfrm>
              <a:off x="2979" y="2783"/>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8" name="Freeform 215"/>
            <p:cNvSpPr>
              <a:spLocks/>
            </p:cNvSpPr>
            <p:nvPr/>
          </p:nvSpPr>
          <p:spPr bwMode="auto">
            <a:xfrm>
              <a:off x="2979" y="2752"/>
              <a:ext cx="15" cy="15"/>
            </a:xfrm>
            <a:custGeom>
              <a:avLst/>
              <a:gdLst>
                <a:gd name="T0" fmla="*/ 0 w 15"/>
                <a:gd name="T1" fmla="*/ 8 h 15"/>
                <a:gd name="T2" fmla="*/ 2 w 15"/>
                <a:gd name="T3" fmla="*/ 13 h 15"/>
                <a:gd name="T4" fmla="*/ 7 w 15"/>
                <a:gd name="T5" fmla="*/ 15 h 15"/>
                <a:gd name="T6" fmla="*/ 13 w 15"/>
                <a:gd name="T7" fmla="*/ 13 h 15"/>
                <a:gd name="T8" fmla="*/ 15 w 15"/>
                <a:gd name="T9" fmla="*/ 8 h 15"/>
                <a:gd name="T10" fmla="*/ 15 w 15"/>
                <a:gd name="T11" fmla="*/ 8 h 15"/>
                <a:gd name="T12" fmla="*/ 15 w 15"/>
                <a:gd name="T13" fmla="*/ 8 h 15"/>
                <a:gd name="T14" fmla="*/ 13 w 15"/>
                <a:gd name="T15" fmla="*/ 2 h 15"/>
                <a:gd name="T16" fmla="*/ 7 w 15"/>
                <a:gd name="T17" fmla="*/ 0 h 15"/>
                <a:gd name="T18" fmla="*/ 2 w 15"/>
                <a:gd name="T19" fmla="*/ 2 h 15"/>
                <a:gd name="T20" fmla="*/ 0 w 15"/>
                <a:gd name="T21" fmla="*/ 8 h 15"/>
                <a:gd name="T22" fmla="*/ 0 w 15"/>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8"/>
                  </a:moveTo>
                  <a:lnTo>
                    <a:pt x="2" y="13"/>
                  </a:lnTo>
                  <a:lnTo>
                    <a:pt x="7" y="15"/>
                  </a:lnTo>
                  <a:lnTo>
                    <a:pt x="13" y="13"/>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9" name="Freeform 216"/>
            <p:cNvSpPr>
              <a:spLocks/>
            </p:cNvSpPr>
            <p:nvPr/>
          </p:nvSpPr>
          <p:spPr bwMode="auto">
            <a:xfrm>
              <a:off x="2979" y="2720"/>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0" name="Freeform 217"/>
            <p:cNvSpPr>
              <a:spLocks/>
            </p:cNvSpPr>
            <p:nvPr/>
          </p:nvSpPr>
          <p:spPr bwMode="auto">
            <a:xfrm>
              <a:off x="2979" y="2688"/>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1" name="Freeform 218"/>
            <p:cNvSpPr>
              <a:spLocks/>
            </p:cNvSpPr>
            <p:nvPr/>
          </p:nvSpPr>
          <p:spPr bwMode="auto">
            <a:xfrm>
              <a:off x="2979" y="2657"/>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2" name="Freeform 219"/>
            <p:cNvSpPr>
              <a:spLocks/>
            </p:cNvSpPr>
            <p:nvPr/>
          </p:nvSpPr>
          <p:spPr bwMode="auto">
            <a:xfrm>
              <a:off x="2971" y="2633"/>
              <a:ext cx="15" cy="16"/>
            </a:xfrm>
            <a:custGeom>
              <a:avLst/>
              <a:gdLst>
                <a:gd name="T0" fmla="*/ 8 w 15"/>
                <a:gd name="T1" fmla="*/ 16 h 16"/>
                <a:gd name="T2" fmla="*/ 8 w 15"/>
                <a:gd name="T3" fmla="*/ 16 h 16"/>
                <a:gd name="T4" fmla="*/ 13 w 15"/>
                <a:gd name="T5" fmla="*/ 14 h 16"/>
                <a:gd name="T6" fmla="*/ 15 w 15"/>
                <a:gd name="T7" fmla="*/ 8 h 16"/>
                <a:gd name="T8" fmla="*/ 13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3" y="14"/>
                  </a:lnTo>
                  <a:lnTo>
                    <a:pt x="15" y="8"/>
                  </a:lnTo>
                  <a:lnTo>
                    <a:pt x="13"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3" name="Freeform 220"/>
            <p:cNvSpPr>
              <a:spLocks/>
            </p:cNvSpPr>
            <p:nvPr/>
          </p:nvSpPr>
          <p:spPr bwMode="auto">
            <a:xfrm>
              <a:off x="2939"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4" name="Freeform 221"/>
            <p:cNvSpPr>
              <a:spLocks/>
            </p:cNvSpPr>
            <p:nvPr/>
          </p:nvSpPr>
          <p:spPr bwMode="auto">
            <a:xfrm>
              <a:off x="2907"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5" name="Freeform 222"/>
            <p:cNvSpPr>
              <a:spLocks/>
            </p:cNvSpPr>
            <p:nvPr/>
          </p:nvSpPr>
          <p:spPr bwMode="auto">
            <a:xfrm>
              <a:off x="2876"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6" name="Freeform 223"/>
            <p:cNvSpPr>
              <a:spLocks/>
            </p:cNvSpPr>
            <p:nvPr/>
          </p:nvSpPr>
          <p:spPr bwMode="auto">
            <a:xfrm>
              <a:off x="2844"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282" name="Group 224"/>
          <p:cNvGrpSpPr>
            <a:grpSpLocks/>
          </p:cNvGrpSpPr>
          <p:nvPr/>
        </p:nvGrpSpPr>
        <p:grpSpPr bwMode="auto">
          <a:xfrm>
            <a:off x="1928813" y="2255838"/>
            <a:ext cx="122237" cy="260350"/>
            <a:chOff x="3168" y="2643"/>
            <a:chExt cx="159" cy="320"/>
          </a:xfrm>
        </p:grpSpPr>
        <p:sp>
          <p:nvSpPr>
            <p:cNvPr id="54497" name="Rectangle 225"/>
            <p:cNvSpPr>
              <a:spLocks noChangeArrowheads="1"/>
            </p:cNvSpPr>
            <p:nvPr/>
          </p:nvSpPr>
          <p:spPr bwMode="auto">
            <a:xfrm>
              <a:off x="3176" y="2651"/>
              <a:ext cx="143"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498" name="Freeform 226"/>
            <p:cNvSpPr>
              <a:spLocks/>
            </p:cNvSpPr>
            <p:nvPr/>
          </p:nvSpPr>
          <p:spPr bwMode="auto">
            <a:xfrm>
              <a:off x="3168" y="264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9" name="Freeform 227"/>
            <p:cNvSpPr>
              <a:spLocks/>
            </p:cNvSpPr>
            <p:nvPr/>
          </p:nvSpPr>
          <p:spPr bwMode="auto">
            <a:xfrm>
              <a:off x="3168" y="2675"/>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0" name="Freeform 228"/>
            <p:cNvSpPr>
              <a:spLocks/>
            </p:cNvSpPr>
            <p:nvPr/>
          </p:nvSpPr>
          <p:spPr bwMode="auto">
            <a:xfrm>
              <a:off x="3168" y="270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1" name="Freeform 229"/>
            <p:cNvSpPr>
              <a:spLocks/>
            </p:cNvSpPr>
            <p:nvPr/>
          </p:nvSpPr>
          <p:spPr bwMode="auto">
            <a:xfrm>
              <a:off x="3168" y="273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2" name="Freeform 230"/>
            <p:cNvSpPr>
              <a:spLocks/>
            </p:cNvSpPr>
            <p:nvPr/>
          </p:nvSpPr>
          <p:spPr bwMode="auto">
            <a:xfrm>
              <a:off x="3168" y="276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3" name="Freeform 231"/>
            <p:cNvSpPr>
              <a:spLocks/>
            </p:cNvSpPr>
            <p:nvPr/>
          </p:nvSpPr>
          <p:spPr bwMode="auto">
            <a:xfrm>
              <a:off x="3168" y="280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4" name="Freeform 232"/>
            <p:cNvSpPr>
              <a:spLocks/>
            </p:cNvSpPr>
            <p:nvPr/>
          </p:nvSpPr>
          <p:spPr bwMode="auto">
            <a:xfrm>
              <a:off x="3168" y="283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5" name="Freeform 233"/>
            <p:cNvSpPr>
              <a:spLocks/>
            </p:cNvSpPr>
            <p:nvPr/>
          </p:nvSpPr>
          <p:spPr bwMode="auto">
            <a:xfrm>
              <a:off x="3168" y="286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6" name="Freeform 234"/>
            <p:cNvSpPr>
              <a:spLocks/>
            </p:cNvSpPr>
            <p:nvPr/>
          </p:nvSpPr>
          <p:spPr bwMode="auto">
            <a:xfrm>
              <a:off x="3168" y="289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7" name="Freeform 235"/>
            <p:cNvSpPr>
              <a:spLocks/>
            </p:cNvSpPr>
            <p:nvPr/>
          </p:nvSpPr>
          <p:spPr bwMode="auto">
            <a:xfrm>
              <a:off x="3168" y="2928"/>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4 h 15"/>
                <a:gd name="T16" fmla="*/ 8 w 16"/>
                <a:gd name="T17" fmla="*/ 15 h 15"/>
                <a:gd name="T18" fmla="*/ 14 w 16"/>
                <a:gd name="T19" fmla="*/ 14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4"/>
                  </a:lnTo>
                  <a:lnTo>
                    <a:pt x="8" y="15"/>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8" name="Freeform 236"/>
            <p:cNvSpPr>
              <a:spLocks/>
            </p:cNvSpPr>
            <p:nvPr/>
          </p:nvSpPr>
          <p:spPr bwMode="auto">
            <a:xfrm>
              <a:off x="3180" y="2947"/>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9" name="Freeform 237"/>
            <p:cNvSpPr>
              <a:spLocks/>
            </p:cNvSpPr>
            <p:nvPr/>
          </p:nvSpPr>
          <p:spPr bwMode="auto">
            <a:xfrm>
              <a:off x="3212" y="2947"/>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0" name="Freeform 238"/>
            <p:cNvSpPr>
              <a:spLocks/>
            </p:cNvSpPr>
            <p:nvPr/>
          </p:nvSpPr>
          <p:spPr bwMode="auto">
            <a:xfrm>
              <a:off x="3244" y="2947"/>
              <a:ext cx="15" cy="16"/>
            </a:xfrm>
            <a:custGeom>
              <a:avLst/>
              <a:gdLst>
                <a:gd name="T0" fmla="*/ 7 w 15"/>
                <a:gd name="T1" fmla="*/ 0 h 16"/>
                <a:gd name="T2" fmla="*/ 7 w 15"/>
                <a:gd name="T3" fmla="*/ 0 h 16"/>
                <a:gd name="T4" fmla="*/ 1 w 15"/>
                <a:gd name="T5" fmla="*/ 2 h 16"/>
                <a:gd name="T6" fmla="*/ 0 w 15"/>
                <a:gd name="T7" fmla="*/ 8 h 16"/>
                <a:gd name="T8" fmla="*/ 1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1" y="2"/>
                  </a:lnTo>
                  <a:lnTo>
                    <a:pt x="0" y="8"/>
                  </a:lnTo>
                  <a:lnTo>
                    <a:pt x="1"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1" name="Freeform 239"/>
            <p:cNvSpPr>
              <a:spLocks/>
            </p:cNvSpPr>
            <p:nvPr/>
          </p:nvSpPr>
          <p:spPr bwMode="auto">
            <a:xfrm>
              <a:off x="3275" y="2947"/>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2" name="Freeform 240"/>
            <p:cNvSpPr>
              <a:spLocks/>
            </p:cNvSpPr>
            <p:nvPr/>
          </p:nvSpPr>
          <p:spPr bwMode="auto">
            <a:xfrm>
              <a:off x="3307" y="2947"/>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3" name="Freeform 241"/>
            <p:cNvSpPr>
              <a:spLocks/>
            </p:cNvSpPr>
            <p:nvPr/>
          </p:nvSpPr>
          <p:spPr bwMode="auto">
            <a:xfrm>
              <a:off x="3311" y="292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4" name="Freeform 242"/>
            <p:cNvSpPr>
              <a:spLocks/>
            </p:cNvSpPr>
            <p:nvPr/>
          </p:nvSpPr>
          <p:spPr bwMode="auto">
            <a:xfrm>
              <a:off x="3311" y="288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5" name="Freeform 243"/>
            <p:cNvSpPr>
              <a:spLocks/>
            </p:cNvSpPr>
            <p:nvPr/>
          </p:nvSpPr>
          <p:spPr bwMode="auto">
            <a:xfrm>
              <a:off x="3311" y="28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6" name="Freeform 244"/>
            <p:cNvSpPr>
              <a:spLocks/>
            </p:cNvSpPr>
            <p:nvPr/>
          </p:nvSpPr>
          <p:spPr bwMode="auto">
            <a:xfrm>
              <a:off x="3311" y="2825"/>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7" name="Freeform 245"/>
            <p:cNvSpPr>
              <a:spLocks/>
            </p:cNvSpPr>
            <p:nvPr/>
          </p:nvSpPr>
          <p:spPr bwMode="auto">
            <a:xfrm>
              <a:off x="3311" y="279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8" name="Freeform 246"/>
            <p:cNvSpPr>
              <a:spLocks/>
            </p:cNvSpPr>
            <p:nvPr/>
          </p:nvSpPr>
          <p:spPr bwMode="auto">
            <a:xfrm>
              <a:off x="3311" y="2762"/>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9" name="Freeform 247"/>
            <p:cNvSpPr>
              <a:spLocks/>
            </p:cNvSpPr>
            <p:nvPr/>
          </p:nvSpPr>
          <p:spPr bwMode="auto">
            <a:xfrm>
              <a:off x="3311" y="273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0" name="Freeform 248"/>
            <p:cNvSpPr>
              <a:spLocks/>
            </p:cNvSpPr>
            <p:nvPr/>
          </p:nvSpPr>
          <p:spPr bwMode="auto">
            <a:xfrm>
              <a:off x="3311" y="269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1" name="Freeform 249"/>
            <p:cNvSpPr>
              <a:spLocks/>
            </p:cNvSpPr>
            <p:nvPr/>
          </p:nvSpPr>
          <p:spPr bwMode="auto">
            <a:xfrm>
              <a:off x="3311" y="2667"/>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2" name="Freeform 250"/>
            <p:cNvSpPr>
              <a:spLocks/>
            </p:cNvSpPr>
            <p:nvPr/>
          </p:nvSpPr>
          <p:spPr bwMode="auto">
            <a:xfrm>
              <a:off x="3303" y="264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3" name="Freeform 251"/>
            <p:cNvSpPr>
              <a:spLocks/>
            </p:cNvSpPr>
            <p:nvPr/>
          </p:nvSpPr>
          <p:spPr bwMode="auto">
            <a:xfrm>
              <a:off x="3271" y="264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4" name="Freeform 252"/>
            <p:cNvSpPr>
              <a:spLocks/>
            </p:cNvSpPr>
            <p:nvPr/>
          </p:nvSpPr>
          <p:spPr bwMode="auto">
            <a:xfrm>
              <a:off x="3240" y="2643"/>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5" name="Freeform 253"/>
            <p:cNvSpPr>
              <a:spLocks/>
            </p:cNvSpPr>
            <p:nvPr/>
          </p:nvSpPr>
          <p:spPr bwMode="auto">
            <a:xfrm>
              <a:off x="3208" y="264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6" name="Freeform 254"/>
            <p:cNvSpPr>
              <a:spLocks/>
            </p:cNvSpPr>
            <p:nvPr/>
          </p:nvSpPr>
          <p:spPr bwMode="auto">
            <a:xfrm>
              <a:off x="3176" y="264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283" name="Group 255"/>
          <p:cNvGrpSpPr>
            <a:grpSpLocks/>
          </p:cNvGrpSpPr>
          <p:nvPr/>
        </p:nvGrpSpPr>
        <p:grpSpPr bwMode="auto">
          <a:xfrm>
            <a:off x="2220913" y="2246313"/>
            <a:ext cx="122237" cy="261937"/>
            <a:chOff x="3548" y="2633"/>
            <a:chExt cx="158" cy="320"/>
          </a:xfrm>
        </p:grpSpPr>
        <p:sp>
          <p:nvSpPr>
            <p:cNvPr id="54467" name="Rectangle 256"/>
            <p:cNvSpPr>
              <a:spLocks noChangeArrowheads="1"/>
            </p:cNvSpPr>
            <p:nvPr/>
          </p:nvSpPr>
          <p:spPr bwMode="auto">
            <a:xfrm>
              <a:off x="3556" y="2641"/>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468" name="Freeform 257"/>
            <p:cNvSpPr>
              <a:spLocks/>
            </p:cNvSpPr>
            <p:nvPr/>
          </p:nvSpPr>
          <p:spPr bwMode="auto">
            <a:xfrm>
              <a:off x="3548" y="263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9" name="Freeform 258"/>
            <p:cNvSpPr>
              <a:spLocks/>
            </p:cNvSpPr>
            <p:nvPr/>
          </p:nvSpPr>
          <p:spPr bwMode="auto">
            <a:xfrm>
              <a:off x="3548" y="2665"/>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0" name="Freeform 259"/>
            <p:cNvSpPr>
              <a:spLocks/>
            </p:cNvSpPr>
            <p:nvPr/>
          </p:nvSpPr>
          <p:spPr bwMode="auto">
            <a:xfrm>
              <a:off x="3548" y="269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1" name="Freeform 260"/>
            <p:cNvSpPr>
              <a:spLocks/>
            </p:cNvSpPr>
            <p:nvPr/>
          </p:nvSpPr>
          <p:spPr bwMode="auto">
            <a:xfrm>
              <a:off x="3548" y="272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2" name="Freeform 261"/>
            <p:cNvSpPr>
              <a:spLocks/>
            </p:cNvSpPr>
            <p:nvPr/>
          </p:nvSpPr>
          <p:spPr bwMode="auto">
            <a:xfrm>
              <a:off x="3548" y="2760"/>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3" name="Freeform 262"/>
            <p:cNvSpPr>
              <a:spLocks/>
            </p:cNvSpPr>
            <p:nvPr/>
          </p:nvSpPr>
          <p:spPr bwMode="auto">
            <a:xfrm>
              <a:off x="3548" y="279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4" name="Freeform 263"/>
            <p:cNvSpPr>
              <a:spLocks/>
            </p:cNvSpPr>
            <p:nvPr/>
          </p:nvSpPr>
          <p:spPr bwMode="auto">
            <a:xfrm>
              <a:off x="3548" y="282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5" name="Freeform 264"/>
            <p:cNvSpPr>
              <a:spLocks/>
            </p:cNvSpPr>
            <p:nvPr/>
          </p:nvSpPr>
          <p:spPr bwMode="auto">
            <a:xfrm>
              <a:off x="3548" y="28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6" name="Freeform 265"/>
            <p:cNvSpPr>
              <a:spLocks/>
            </p:cNvSpPr>
            <p:nvPr/>
          </p:nvSpPr>
          <p:spPr bwMode="auto">
            <a:xfrm>
              <a:off x="3548" y="288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7" name="Freeform 266"/>
            <p:cNvSpPr>
              <a:spLocks/>
            </p:cNvSpPr>
            <p:nvPr/>
          </p:nvSpPr>
          <p:spPr bwMode="auto">
            <a:xfrm>
              <a:off x="3548" y="291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8" name="Freeform 267"/>
            <p:cNvSpPr>
              <a:spLocks/>
            </p:cNvSpPr>
            <p:nvPr/>
          </p:nvSpPr>
          <p:spPr bwMode="auto">
            <a:xfrm>
              <a:off x="3560"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9" name="Freeform 268"/>
            <p:cNvSpPr>
              <a:spLocks/>
            </p:cNvSpPr>
            <p:nvPr/>
          </p:nvSpPr>
          <p:spPr bwMode="auto">
            <a:xfrm>
              <a:off x="3592" y="2938"/>
              <a:ext cx="15" cy="15"/>
            </a:xfrm>
            <a:custGeom>
              <a:avLst/>
              <a:gdLst>
                <a:gd name="T0" fmla="*/ 7 w 15"/>
                <a:gd name="T1" fmla="*/ 0 h 15"/>
                <a:gd name="T2" fmla="*/ 7 w 15"/>
                <a:gd name="T3" fmla="*/ 0 h 15"/>
                <a:gd name="T4" fmla="*/ 2 w 15"/>
                <a:gd name="T5" fmla="*/ 2 h 15"/>
                <a:gd name="T6" fmla="*/ 0 w 15"/>
                <a:gd name="T7" fmla="*/ 7 h 15"/>
                <a:gd name="T8" fmla="*/ 2 w 15"/>
                <a:gd name="T9" fmla="*/ 13 h 15"/>
                <a:gd name="T10" fmla="*/ 7 w 15"/>
                <a:gd name="T11" fmla="*/ 15 h 15"/>
                <a:gd name="T12" fmla="*/ 7 w 15"/>
                <a:gd name="T13" fmla="*/ 15 h 15"/>
                <a:gd name="T14" fmla="*/ 7 w 15"/>
                <a:gd name="T15" fmla="*/ 15 h 15"/>
                <a:gd name="T16" fmla="*/ 13 w 15"/>
                <a:gd name="T17" fmla="*/ 13 h 15"/>
                <a:gd name="T18" fmla="*/ 15 w 15"/>
                <a:gd name="T19" fmla="*/ 7 h 15"/>
                <a:gd name="T20" fmla="*/ 13 w 15"/>
                <a:gd name="T21" fmla="*/ 2 h 15"/>
                <a:gd name="T22" fmla="*/ 7 w 15"/>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7" y="0"/>
                  </a:moveTo>
                  <a:lnTo>
                    <a:pt x="7" y="0"/>
                  </a:lnTo>
                  <a:lnTo>
                    <a:pt x="2" y="2"/>
                  </a:lnTo>
                  <a:lnTo>
                    <a:pt x="0" y="7"/>
                  </a:lnTo>
                  <a:lnTo>
                    <a:pt x="2" y="13"/>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0" name="Freeform 269"/>
            <p:cNvSpPr>
              <a:spLocks/>
            </p:cNvSpPr>
            <p:nvPr/>
          </p:nvSpPr>
          <p:spPr bwMode="auto">
            <a:xfrm>
              <a:off x="3623"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1" name="Freeform 270"/>
            <p:cNvSpPr>
              <a:spLocks/>
            </p:cNvSpPr>
            <p:nvPr/>
          </p:nvSpPr>
          <p:spPr bwMode="auto">
            <a:xfrm>
              <a:off x="3655"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2" name="Freeform 271"/>
            <p:cNvSpPr>
              <a:spLocks/>
            </p:cNvSpPr>
            <p:nvPr/>
          </p:nvSpPr>
          <p:spPr bwMode="auto">
            <a:xfrm>
              <a:off x="3686"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3" name="Freeform 272"/>
            <p:cNvSpPr>
              <a:spLocks/>
            </p:cNvSpPr>
            <p:nvPr/>
          </p:nvSpPr>
          <p:spPr bwMode="auto">
            <a:xfrm>
              <a:off x="3690" y="291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4" name="Freeform 273"/>
            <p:cNvSpPr>
              <a:spLocks/>
            </p:cNvSpPr>
            <p:nvPr/>
          </p:nvSpPr>
          <p:spPr bwMode="auto">
            <a:xfrm>
              <a:off x="3690" y="287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5" name="Freeform 274"/>
            <p:cNvSpPr>
              <a:spLocks/>
            </p:cNvSpPr>
            <p:nvPr/>
          </p:nvSpPr>
          <p:spPr bwMode="auto">
            <a:xfrm>
              <a:off x="3690" y="2847"/>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6" name="Freeform 275"/>
            <p:cNvSpPr>
              <a:spLocks/>
            </p:cNvSpPr>
            <p:nvPr/>
          </p:nvSpPr>
          <p:spPr bwMode="auto">
            <a:xfrm>
              <a:off x="3690" y="2815"/>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7" name="Freeform 276"/>
            <p:cNvSpPr>
              <a:spLocks/>
            </p:cNvSpPr>
            <p:nvPr/>
          </p:nvSpPr>
          <p:spPr bwMode="auto">
            <a:xfrm>
              <a:off x="3690" y="278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8" name="Freeform 277"/>
            <p:cNvSpPr>
              <a:spLocks/>
            </p:cNvSpPr>
            <p:nvPr/>
          </p:nvSpPr>
          <p:spPr bwMode="auto">
            <a:xfrm>
              <a:off x="3690" y="2752"/>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9" name="Freeform 278"/>
            <p:cNvSpPr>
              <a:spLocks/>
            </p:cNvSpPr>
            <p:nvPr/>
          </p:nvSpPr>
          <p:spPr bwMode="auto">
            <a:xfrm>
              <a:off x="3690" y="272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0" name="Freeform 279"/>
            <p:cNvSpPr>
              <a:spLocks/>
            </p:cNvSpPr>
            <p:nvPr/>
          </p:nvSpPr>
          <p:spPr bwMode="auto">
            <a:xfrm>
              <a:off x="3690" y="268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1" name="Freeform 280"/>
            <p:cNvSpPr>
              <a:spLocks/>
            </p:cNvSpPr>
            <p:nvPr/>
          </p:nvSpPr>
          <p:spPr bwMode="auto">
            <a:xfrm>
              <a:off x="3690" y="2657"/>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2" name="Freeform 281"/>
            <p:cNvSpPr>
              <a:spLocks/>
            </p:cNvSpPr>
            <p:nvPr/>
          </p:nvSpPr>
          <p:spPr bwMode="auto">
            <a:xfrm>
              <a:off x="3682"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3" name="Freeform 282"/>
            <p:cNvSpPr>
              <a:spLocks/>
            </p:cNvSpPr>
            <p:nvPr/>
          </p:nvSpPr>
          <p:spPr bwMode="auto">
            <a:xfrm>
              <a:off x="3651"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4" name="Freeform 283"/>
            <p:cNvSpPr>
              <a:spLocks/>
            </p:cNvSpPr>
            <p:nvPr/>
          </p:nvSpPr>
          <p:spPr bwMode="auto">
            <a:xfrm>
              <a:off x="3619"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5" name="Freeform 284"/>
            <p:cNvSpPr>
              <a:spLocks/>
            </p:cNvSpPr>
            <p:nvPr/>
          </p:nvSpPr>
          <p:spPr bwMode="auto">
            <a:xfrm>
              <a:off x="3588" y="2633"/>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6" name="Freeform 285"/>
            <p:cNvSpPr>
              <a:spLocks/>
            </p:cNvSpPr>
            <p:nvPr/>
          </p:nvSpPr>
          <p:spPr bwMode="auto">
            <a:xfrm>
              <a:off x="3556"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284" name="Group 286"/>
          <p:cNvGrpSpPr>
            <a:grpSpLocks/>
          </p:cNvGrpSpPr>
          <p:nvPr/>
        </p:nvGrpSpPr>
        <p:grpSpPr bwMode="auto">
          <a:xfrm>
            <a:off x="2549525" y="2255838"/>
            <a:ext cx="122238" cy="260350"/>
            <a:chOff x="3975" y="2643"/>
            <a:chExt cx="158" cy="320"/>
          </a:xfrm>
        </p:grpSpPr>
        <p:sp>
          <p:nvSpPr>
            <p:cNvPr id="54437" name="Rectangle 287"/>
            <p:cNvSpPr>
              <a:spLocks noChangeArrowheads="1"/>
            </p:cNvSpPr>
            <p:nvPr/>
          </p:nvSpPr>
          <p:spPr bwMode="auto">
            <a:xfrm>
              <a:off x="3983" y="2651"/>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438" name="Freeform 288"/>
            <p:cNvSpPr>
              <a:spLocks/>
            </p:cNvSpPr>
            <p:nvPr/>
          </p:nvSpPr>
          <p:spPr bwMode="auto">
            <a:xfrm>
              <a:off x="3975" y="264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9" name="Freeform 289"/>
            <p:cNvSpPr>
              <a:spLocks/>
            </p:cNvSpPr>
            <p:nvPr/>
          </p:nvSpPr>
          <p:spPr bwMode="auto">
            <a:xfrm>
              <a:off x="3975" y="2675"/>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0" name="Freeform 290"/>
            <p:cNvSpPr>
              <a:spLocks/>
            </p:cNvSpPr>
            <p:nvPr/>
          </p:nvSpPr>
          <p:spPr bwMode="auto">
            <a:xfrm>
              <a:off x="3975" y="270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1" name="Freeform 291"/>
            <p:cNvSpPr>
              <a:spLocks/>
            </p:cNvSpPr>
            <p:nvPr/>
          </p:nvSpPr>
          <p:spPr bwMode="auto">
            <a:xfrm>
              <a:off x="3975" y="273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2" name="Freeform 292"/>
            <p:cNvSpPr>
              <a:spLocks/>
            </p:cNvSpPr>
            <p:nvPr/>
          </p:nvSpPr>
          <p:spPr bwMode="auto">
            <a:xfrm>
              <a:off x="3975" y="276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3" name="Freeform 293"/>
            <p:cNvSpPr>
              <a:spLocks/>
            </p:cNvSpPr>
            <p:nvPr/>
          </p:nvSpPr>
          <p:spPr bwMode="auto">
            <a:xfrm>
              <a:off x="3975" y="280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4" name="Freeform 294"/>
            <p:cNvSpPr>
              <a:spLocks/>
            </p:cNvSpPr>
            <p:nvPr/>
          </p:nvSpPr>
          <p:spPr bwMode="auto">
            <a:xfrm>
              <a:off x="3975" y="283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5" name="Freeform 295"/>
            <p:cNvSpPr>
              <a:spLocks/>
            </p:cNvSpPr>
            <p:nvPr/>
          </p:nvSpPr>
          <p:spPr bwMode="auto">
            <a:xfrm>
              <a:off x="3975" y="286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6" name="Freeform 296"/>
            <p:cNvSpPr>
              <a:spLocks/>
            </p:cNvSpPr>
            <p:nvPr/>
          </p:nvSpPr>
          <p:spPr bwMode="auto">
            <a:xfrm>
              <a:off x="3975" y="289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7" name="Freeform 297"/>
            <p:cNvSpPr>
              <a:spLocks/>
            </p:cNvSpPr>
            <p:nvPr/>
          </p:nvSpPr>
          <p:spPr bwMode="auto">
            <a:xfrm>
              <a:off x="3975" y="2928"/>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4 h 15"/>
                <a:gd name="T16" fmla="*/ 8 w 16"/>
                <a:gd name="T17" fmla="*/ 15 h 15"/>
                <a:gd name="T18" fmla="*/ 14 w 16"/>
                <a:gd name="T19" fmla="*/ 14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4"/>
                  </a:lnTo>
                  <a:lnTo>
                    <a:pt x="8" y="15"/>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8" name="Freeform 298"/>
            <p:cNvSpPr>
              <a:spLocks/>
            </p:cNvSpPr>
            <p:nvPr/>
          </p:nvSpPr>
          <p:spPr bwMode="auto">
            <a:xfrm>
              <a:off x="3987" y="2947"/>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9" name="Freeform 299"/>
            <p:cNvSpPr>
              <a:spLocks/>
            </p:cNvSpPr>
            <p:nvPr/>
          </p:nvSpPr>
          <p:spPr bwMode="auto">
            <a:xfrm>
              <a:off x="4019" y="2947"/>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3 w 15"/>
                <a:gd name="T17" fmla="*/ 14 h 16"/>
                <a:gd name="T18" fmla="*/ 15 w 15"/>
                <a:gd name="T19" fmla="*/ 8 h 16"/>
                <a:gd name="T20" fmla="*/ 13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0" name="Freeform 300"/>
            <p:cNvSpPr>
              <a:spLocks/>
            </p:cNvSpPr>
            <p:nvPr/>
          </p:nvSpPr>
          <p:spPr bwMode="auto">
            <a:xfrm>
              <a:off x="4050" y="2947"/>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1" name="Freeform 301"/>
            <p:cNvSpPr>
              <a:spLocks/>
            </p:cNvSpPr>
            <p:nvPr/>
          </p:nvSpPr>
          <p:spPr bwMode="auto">
            <a:xfrm>
              <a:off x="4082" y="2947"/>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2" name="Freeform 302"/>
            <p:cNvSpPr>
              <a:spLocks/>
            </p:cNvSpPr>
            <p:nvPr/>
          </p:nvSpPr>
          <p:spPr bwMode="auto">
            <a:xfrm>
              <a:off x="4114" y="2947"/>
              <a:ext cx="15" cy="16"/>
            </a:xfrm>
            <a:custGeom>
              <a:avLst/>
              <a:gdLst>
                <a:gd name="T0" fmla="*/ 7 w 15"/>
                <a:gd name="T1" fmla="*/ 0 h 16"/>
                <a:gd name="T2" fmla="*/ 7 w 15"/>
                <a:gd name="T3" fmla="*/ 0 h 16"/>
                <a:gd name="T4" fmla="*/ 2 w 15"/>
                <a:gd name="T5" fmla="*/ 2 h 16"/>
                <a:gd name="T6" fmla="*/ 0 w 15"/>
                <a:gd name="T7" fmla="*/ 8 h 16"/>
                <a:gd name="T8" fmla="*/ 2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2" y="2"/>
                  </a:lnTo>
                  <a:lnTo>
                    <a:pt x="0" y="8"/>
                  </a:lnTo>
                  <a:lnTo>
                    <a:pt x="2"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3" name="Freeform 303"/>
            <p:cNvSpPr>
              <a:spLocks/>
            </p:cNvSpPr>
            <p:nvPr/>
          </p:nvSpPr>
          <p:spPr bwMode="auto">
            <a:xfrm>
              <a:off x="4117" y="292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4" name="Freeform 304"/>
            <p:cNvSpPr>
              <a:spLocks/>
            </p:cNvSpPr>
            <p:nvPr/>
          </p:nvSpPr>
          <p:spPr bwMode="auto">
            <a:xfrm>
              <a:off x="4117" y="288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5" name="Freeform 305"/>
            <p:cNvSpPr>
              <a:spLocks/>
            </p:cNvSpPr>
            <p:nvPr/>
          </p:nvSpPr>
          <p:spPr bwMode="auto">
            <a:xfrm>
              <a:off x="4117" y="28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6" name="Freeform 306"/>
            <p:cNvSpPr>
              <a:spLocks/>
            </p:cNvSpPr>
            <p:nvPr/>
          </p:nvSpPr>
          <p:spPr bwMode="auto">
            <a:xfrm>
              <a:off x="4117" y="2825"/>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7" name="Freeform 307"/>
            <p:cNvSpPr>
              <a:spLocks/>
            </p:cNvSpPr>
            <p:nvPr/>
          </p:nvSpPr>
          <p:spPr bwMode="auto">
            <a:xfrm>
              <a:off x="4117" y="279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8" name="Freeform 308"/>
            <p:cNvSpPr>
              <a:spLocks/>
            </p:cNvSpPr>
            <p:nvPr/>
          </p:nvSpPr>
          <p:spPr bwMode="auto">
            <a:xfrm>
              <a:off x="4117" y="2762"/>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9" name="Freeform 309"/>
            <p:cNvSpPr>
              <a:spLocks/>
            </p:cNvSpPr>
            <p:nvPr/>
          </p:nvSpPr>
          <p:spPr bwMode="auto">
            <a:xfrm>
              <a:off x="4117" y="273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0" name="Freeform 310"/>
            <p:cNvSpPr>
              <a:spLocks/>
            </p:cNvSpPr>
            <p:nvPr/>
          </p:nvSpPr>
          <p:spPr bwMode="auto">
            <a:xfrm>
              <a:off x="4117" y="269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1" name="Freeform 311"/>
            <p:cNvSpPr>
              <a:spLocks/>
            </p:cNvSpPr>
            <p:nvPr/>
          </p:nvSpPr>
          <p:spPr bwMode="auto">
            <a:xfrm>
              <a:off x="4117" y="2667"/>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2" name="Freeform 312"/>
            <p:cNvSpPr>
              <a:spLocks/>
            </p:cNvSpPr>
            <p:nvPr/>
          </p:nvSpPr>
          <p:spPr bwMode="auto">
            <a:xfrm>
              <a:off x="4110" y="2643"/>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3" name="Freeform 313"/>
            <p:cNvSpPr>
              <a:spLocks/>
            </p:cNvSpPr>
            <p:nvPr/>
          </p:nvSpPr>
          <p:spPr bwMode="auto">
            <a:xfrm>
              <a:off x="4078" y="264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4" name="Freeform 314"/>
            <p:cNvSpPr>
              <a:spLocks/>
            </p:cNvSpPr>
            <p:nvPr/>
          </p:nvSpPr>
          <p:spPr bwMode="auto">
            <a:xfrm>
              <a:off x="4046" y="264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5" name="Freeform 315"/>
            <p:cNvSpPr>
              <a:spLocks/>
            </p:cNvSpPr>
            <p:nvPr/>
          </p:nvSpPr>
          <p:spPr bwMode="auto">
            <a:xfrm>
              <a:off x="4015" y="2643"/>
              <a:ext cx="15" cy="16"/>
            </a:xfrm>
            <a:custGeom>
              <a:avLst/>
              <a:gdLst>
                <a:gd name="T0" fmla="*/ 8 w 15"/>
                <a:gd name="T1" fmla="*/ 16 h 16"/>
                <a:gd name="T2" fmla="*/ 8 w 15"/>
                <a:gd name="T3" fmla="*/ 16 h 16"/>
                <a:gd name="T4" fmla="*/ 14 w 15"/>
                <a:gd name="T5" fmla="*/ 14 h 16"/>
                <a:gd name="T6" fmla="*/ 15 w 15"/>
                <a:gd name="T7" fmla="*/ 8 h 16"/>
                <a:gd name="T8" fmla="*/ 14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4" y="14"/>
                  </a:lnTo>
                  <a:lnTo>
                    <a:pt x="15"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6" name="Freeform 316"/>
            <p:cNvSpPr>
              <a:spLocks/>
            </p:cNvSpPr>
            <p:nvPr/>
          </p:nvSpPr>
          <p:spPr bwMode="auto">
            <a:xfrm>
              <a:off x="3983" y="264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285" name="Group 317"/>
          <p:cNvGrpSpPr>
            <a:grpSpLocks/>
          </p:cNvGrpSpPr>
          <p:nvPr/>
        </p:nvGrpSpPr>
        <p:grpSpPr bwMode="auto">
          <a:xfrm>
            <a:off x="3973513" y="2246313"/>
            <a:ext cx="122237" cy="261937"/>
            <a:chOff x="5826" y="2633"/>
            <a:chExt cx="158" cy="320"/>
          </a:xfrm>
        </p:grpSpPr>
        <p:sp>
          <p:nvSpPr>
            <p:cNvPr id="54407" name="Rectangle 318"/>
            <p:cNvSpPr>
              <a:spLocks noChangeArrowheads="1"/>
            </p:cNvSpPr>
            <p:nvPr/>
          </p:nvSpPr>
          <p:spPr bwMode="auto">
            <a:xfrm>
              <a:off x="5834" y="2641"/>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408" name="Freeform 319"/>
            <p:cNvSpPr>
              <a:spLocks/>
            </p:cNvSpPr>
            <p:nvPr/>
          </p:nvSpPr>
          <p:spPr bwMode="auto">
            <a:xfrm>
              <a:off x="5826" y="263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09" name="Freeform 320"/>
            <p:cNvSpPr>
              <a:spLocks/>
            </p:cNvSpPr>
            <p:nvPr/>
          </p:nvSpPr>
          <p:spPr bwMode="auto">
            <a:xfrm>
              <a:off x="5826" y="2665"/>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0" name="Freeform 321"/>
            <p:cNvSpPr>
              <a:spLocks/>
            </p:cNvSpPr>
            <p:nvPr/>
          </p:nvSpPr>
          <p:spPr bwMode="auto">
            <a:xfrm>
              <a:off x="5826" y="269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1" name="Freeform 322"/>
            <p:cNvSpPr>
              <a:spLocks/>
            </p:cNvSpPr>
            <p:nvPr/>
          </p:nvSpPr>
          <p:spPr bwMode="auto">
            <a:xfrm>
              <a:off x="5826" y="272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2" name="Freeform 323"/>
            <p:cNvSpPr>
              <a:spLocks/>
            </p:cNvSpPr>
            <p:nvPr/>
          </p:nvSpPr>
          <p:spPr bwMode="auto">
            <a:xfrm>
              <a:off x="5826" y="2760"/>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3" name="Freeform 324"/>
            <p:cNvSpPr>
              <a:spLocks/>
            </p:cNvSpPr>
            <p:nvPr/>
          </p:nvSpPr>
          <p:spPr bwMode="auto">
            <a:xfrm>
              <a:off x="5826" y="279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4" name="Freeform 325"/>
            <p:cNvSpPr>
              <a:spLocks/>
            </p:cNvSpPr>
            <p:nvPr/>
          </p:nvSpPr>
          <p:spPr bwMode="auto">
            <a:xfrm>
              <a:off x="5826" y="282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5" name="Freeform 326"/>
            <p:cNvSpPr>
              <a:spLocks/>
            </p:cNvSpPr>
            <p:nvPr/>
          </p:nvSpPr>
          <p:spPr bwMode="auto">
            <a:xfrm>
              <a:off x="5826" y="28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6" name="Freeform 327"/>
            <p:cNvSpPr>
              <a:spLocks/>
            </p:cNvSpPr>
            <p:nvPr/>
          </p:nvSpPr>
          <p:spPr bwMode="auto">
            <a:xfrm>
              <a:off x="5826" y="288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7" name="Freeform 328"/>
            <p:cNvSpPr>
              <a:spLocks/>
            </p:cNvSpPr>
            <p:nvPr/>
          </p:nvSpPr>
          <p:spPr bwMode="auto">
            <a:xfrm>
              <a:off x="5826" y="291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8" name="Freeform 329"/>
            <p:cNvSpPr>
              <a:spLocks/>
            </p:cNvSpPr>
            <p:nvPr/>
          </p:nvSpPr>
          <p:spPr bwMode="auto">
            <a:xfrm>
              <a:off x="5838"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9" name="Freeform 330"/>
            <p:cNvSpPr>
              <a:spLocks/>
            </p:cNvSpPr>
            <p:nvPr/>
          </p:nvSpPr>
          <p:spPr bwMode="auto">
            <a:xfrm>
              <a:off x="5869"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0" name="Freeform 331"/>
            <p:cNvSpPr>
              <a:spLocks/>
            </p:cNvSpPr>
            <p:nvPr/>
          </p:nvSpPr>
          <p:spPr bwMode="auto">
            <a:xfrm>
              <a:off x="5901"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1" name="Freeform 332"/>
            <p:cNvSpPr>
              <a:spLocks/>
            </p:cNvSpPr>
            <p:nvPr/>
          </p:nvSpPr>
          <p:spPr bwMode="auto">
            <a:xfrm>
              <a:off x="5933" y="2938"/>
              <a:ext cx="15" cy="15"/>
            </a:xfrm>
            <a:custGeom>
              <a:avLst/>
              <a:gdLst>
                <a:gd name="T0" fmla="*/ 8 w 15"/>
                <a:gd name="T1" fmla="*/ 0 h 15"/>
                <a:gd name="T2" fmla="*/ 8 w 15"/>
                <a:gd name="T3" fmla="*/ 0 h 15"/>
                <a:gd name="T4" fmla="*/ 2 w 15"/>
                <a:gd name="T5" fmla="*/ 2 h 15"/>
                <a:gd name="T6" fmla="*/ 0 w 15"/>
                <a:gd name="T7" fmla="*/ 7 h 15"/>
                <a:gd name="T8" fmla="*/ 2 w 15"/>
                <a:gd name="T9" fmla="*/ 13 h 15"/>
                <a:gd name="T10" fmla="*/ 8 w 15"/>
                <a:gd name="T11" fmla="*/ 15 h 15"/>
                <a:gd name="T12" fmla="*/ 8 w 15"/>
                <a:gd name="T13" fmla="*/ 15 h 15"/>
                <a:gd name="T14" fmla="*/ 8 w 15"/>
                <a:gd name="T15" fmla="*/ 15 h 15"/>
                <a:gd name="T16" fmla="*/ 14 w 15"/>
                <a:gd name="T17" fmla="*/ 13 h 15"/>
                <a:gd name="T18" fmla="*/ 15 w 15"/>
                <a:gd name="T19" fmla="*/ 7 h 15"/>
                <a:gd name="T20" fmla="*/ 14 w 15"/>
                <a:gd name="T21" fmla="*/ 2 h 15"/>
                <a:gd name="T22" fmla="*/ 8 w 15"/>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8" y="0"/>
                  </a:moveTo>
                  <a:lnTo>
                    <a:pt x="8" y="0"/>
                  </a:lnTo>
                  <a:lnTo>
                    <a:pt x="2" y="2"/>
                  </a:lnTo>
                  <a:lnTo>
                    <a:pt x="0" y="7"/>
                  </a:lnTo>
                  <a:lnTo>
                    <a:pt x="2" y="13"/>
                  </a:lnTo>
                  <a:lnTo>
                    <a:pt x="8" y="15"/>
                  </a:lnTo>
                  <a:lnTo>
                    <a:pt x="14" y="13"/>
                  </a:lnTo>
                  <a:lnTo>
                    <a:pt x="15"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2" name="Freeform 333"/>
            <p:cNvSpPr>
              <a:spLocks/>
            </p:cNvSpPr>
            <p:nvPr/>
          </p:nvSpPr>
          <p:spPr bwMode="auto">
            <a:xfrm>
              <a:off x="5964"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3" name="Freeform 334"/>
            <p:cNvSpPr>
              <a:spLocks/>
            </p:cNvSpPr>
            <p:nvPr/>
          </p:nvSpPr>
          <p:spPr bwMode="auto">
            <a:xfrm>
              <a:off x="5968" y="291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4" name="Freeform 335"/>
            <p:cNvSpPr>
              <a:spLocks/>
            </p:cNvSpPr>
            <p:nvPr/>
          </p:nvSpPr>
          <p:spPr bwMode="auto">
            <a:xfrm>
              <a:off x="5968" y="287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5" name="Freeform 336"/>
            <p:cNvSpPr>
              <a:spLocks/>
            </p:cNvSpPr>
            <p:nvPr/>
          </p:nvSpPr>
          <p:spPr bwMode="auto">
            <a:xfrm>
              <a:off x="5968" y="2847"/>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6" name="Freeform 337"/>
            <p:cNvSpPr>
              <a:spLocks/>
            </p:cNvSpPr>
            <p:nvPr/>
          </p:nvSpPr>
          <p:spPr bwMode="auto">
            <a:xfrm>
              <a:off x="5968" y="2815"/>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7" name="Freeform 338"/>
            <p:cNvSpPr>
              <a:spLocks/>
            </p:cNvSpPr>
            <p:nvPr/>
          </p:nvSpPr>
          <p:spPr bwMode="auto">
            <a:xfrm>
              <a:off x="5968" y="278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8" name="Freeform 339"/>
            <p:cNvSpPr>
              <a:spLocks/>
            </p:cNvSpPr>
            <p:nvPr/>
          </p:nvSpPr>
          <p:spPr bwMode="auto">
            <a:xfrm>
              <a:off x="5968" y="2752"/>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9" name="Freeform 340"/>
            <p:cNvSpPr>
              <a:spLocks/>
            </p:cNvSpPr>
            <p:nvPr/>
          </p:nvSpPr>
          <p:spPr bwMode="auto">
            <a:xfrm>
              <a:off x="5968" y="272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0" name="Freeform 341"/>
            <p:cNvSpPr>
              <a:spLocks/>
            </p:cNvSpPr>
            <p:nvPr/>
          </p:nvSpPr>
          <p:spPr bwMode="auto">
            <a:xfrm>
              <a:off x="5968" y="268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1" name="Freeform 342"/>
            <p:cNvSpPr>
              <a:spLocks/>
            </p:cNvSpPr>
            <p:nvPr/>
          </p:nvSpPr>
          <p:spPr bwMode="auto">
            <a:xfrm>
              <a:off x="5968" y="2657"/>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2" name="Freeform 343"/>
            <p:cNvSpPr>
              <a:spLocks/>
            </p:cNvSpPr>
            <p:nvPr/>
          </p:nvSpPr>
          <p:spPr bwMode="auto">
            <a:xfrm>
              <a:off x="5960"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3" name="Freeform 344"/>
            <p:cNvSpPr>
              <a:spLocks/>
            </p:cNvSpPr>
            <p:nvPr/>
          </p:nvSpPr>
          <p:spPr bwMode="auto">
            <a:xfrm>
              <a:off x="5929"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4" name="Freeform 345"/>
            <p:cNvSpPr>
              <a:spLocks/>
            </p:cNvSpPr>
            <p:nvPr/>
          </p:nvSpPr>
          <p:spPr bwMode="auto">
            <a:xfrm>
              <a:off x="5897"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5" name="Freeform 346"/>
            <p:cNvSpPr>
              <a:spLocks/>
            </p:cNvSpPr>
            <p:nvPr/>
          </p:nvSpPr>
          <p:spPr bwMode="auto">
            <a:xfrm>
              <a:off x="5865"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6" name="Freeform 347"/>
            <p:cNvSpPr>
              <a:spLocks/>
            </p:cNvSpPr>
            <p:nvPr/>
          </p:nvSpPr>
          <p:spPr bwMode="auto">
            <a:xfrm>
              <a:off x="5834"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3286" name="Rectangle 348"/>
          <p:cNvSpPr>
            <a:spLocks noChangeArrowheads="1"/>
          </p:cNvSpPr>
          <p:nvPr/>
        </p:nvSpPr>
        <p:spPr bwMode="auto">
          <a:xfrm>
            <a:off x="2765425" y="3116263"/>
            <a:ext cx="10271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287" name="Rectangle 349"/>
          <p:cNvSpPr>
            <a:spLocks noChangeArrowheads="1"/>
          </p:cNvSpPr>
          <p:nvPr/>
        </p:nvSpPr>
        <p:spPr bwMode="auto">
          <a:xfrm>
            <a:off x="2854325" y="3167063"/>
            <a:ext cx="9715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ECL output bus</a:t>
            </a:r>
            <a:endParaRPr lang="en-US" altLang="en-US" sz="1400" b="1">
              <a:latin typeface="Arial Narrow" pitchFamily="34" charset="0"/>
            </a:endParaRPr>
          </a:p>
        </p:txBody>
      </p:sp>
      <p:sp>
        <p:nvSpPr>
          <p:cNvPr id="53288" name="Rectangle 350"/>
          <p:cNvSpPr>
            <a:spLocks noChangeArrowheads="1"/>
          </p:cNvSpPr>
          <p:nvPr/>
        </p:nvSpPr>
        <p:spPr bwMode="auto">
          <a:xfrm>
            <a:off x="2738438" y="2262188"/>
            <a:ext cx="12065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289" name="Rectangle 351"/>
          <p:cNvSpPr>
            <a:spLocks noChangeArrowheads="1"/>
          </p:cNvSpPr>
          <p:nvPr/>
        </p:nvSpPr>
        <p:spPr bwMode="auto">
          <a:xfrm>
            <a:off x="2827338" y="2311400"/>
            <a:ext cx="8096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CONTROLBUS</a:t>
            </a:r>
            <a:endParaRPr lang="en-US" altLang="en-US" sz="1400" b="1">
              <a:latin typeface="Arial Narrow" pitchFamily="34" charset="0"/>
            </a:endParaRPr>
          </a:p>
        </p:txBody>
      </p:sp>
      <p:grpSp>
        <p:nvGrpSpPr>
          <p:cNvPr id="53290" name="Group 352"/>
          <p:cNvGrpSpPr>
            <a:grpSpLocks/>
          </p:cNvGrpSpPr>
          <p:nvPr/>
        </p:nvGrpSpPr>
        <p:grpSpPr bwMode="auto">
          <a:xfrm>
            <a:off x="2541588" y="2741613"/>
            <a:ext cx="1492250" cy="266700"/>
            <a:chOff x="3965" y="3238"/>
            <a:chExt cx="1940" cy="326"/>
          </a:xfrm>
        </p:grpSpPr>
        <p:sp>
          <p:nvSpPr>
            <p:cNvPr id="54404" name="Freeform 353"/>
            <p:cNvSpPr>
              <a:spLocks/>
            </p:cNvSpPr>
            <p:nvPr/>
          </p:nvSpPr>
          <p:spPr bwMode="auto">
            <a:xfrm>
              <a:off x="4007" y="3268"/>
              <a:ext cx="1853" cy="261"/>
            </a:xfrm>
            <a:custGeom>
              <a:avLst/>
              <a:gdLst>
                <a:gd name="T0" fmla="*/ 1853 w 1853"/>
                <a:gd name="T1" fmla="*/ 24 h 261"/>
                <a:gd name="T2" fmla="*/ 1851 w 1853"/>
                <a:gd name="T3" fmla="*/ 0 h 261"/>
                <a:gd name="T4" fmla="*/ 0 w 1853"/>
                <a:gd name="T5" fmla="*/ 237 h 261"/>
                <a:gd name="T6" fmla="*/ 2 w 1853"/>
                <a:gd name="T7" fmla="*/ 261 h 261"/>
                <a:gd name="T8" fmla="*/ 1853 w 1853"/>
                <a:gd name="T9" fmla="*/ 24 h 261"/>
                <a:gd name="T10" fmla="*/ 0 60000 65536"/>
                <a:gd name="T11" fmla="*/ 0 60000 65536"/>
                <a:gd name="T12" fmla="*/ 0 60000 65536"/>
                <a:gd name="T13" fmla="*/ 0 60000 65536"/>
                <a:gd name="T14" fmla="*/ 0 60000 65536"/>
                <a:gd name="T15" fmla="*/ 0 w 1853"/>
                <a:gd name="T16" fmla="*/ 0 h 261"/>
                <a:gd name="T17" fmla="*/ 1853 w 1853"/>
                <a:gd name="T18" fmla="*/ 261 h 261"/>
              </a:gdLst>
              <a:ahLst/>
              <a:cxnLst>
                <a:cxn ang="T10">
                  <a:pos x="T0" y="T1"/>
                </a:cxn>
                <a:cxn ang="T11">
                  <a:pos x="T2" y="T3"/>
                </a:cxn>
                <a:cxn ang="T12">
                  <a:pos x="T4" y="T5"/>
                </a:cxn>
                <a:cxn ang="T13">
                  <a:pos x="T6" y="T7"/>
                </a:cxn>
                <a:cxn ang="T14">
                  <a:pos x="T8" y="T9"/>
                </a:cxn>
              </a:cxnLst>
              <a:rect l="T15" t="T16" r="T17" b="T18"/>
              <a:pathLst>
                <a:path w="1853" h="261">
                  <a:moveTo>
                    <a:pt x="1853" y="24"/>
                  </a:moveTo>
                  <a:lnTo>
                    <a:pt x="1851" y="0"/>
                  </a:lnTo>
                  <a:lnTo>
                    <a:pt x="0" y="237"/>
                  </a:lnTo>
                  <a:lnTo>
                    <a:pt x="2" y="261"/>
                  </a:lnTo>
                  <a:lnTo>
                    <a:pt x="185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05" name="Oval 354"/>
            <p:cNvSpPr>
              <a:spLocks noChangeArrowheads="1"/>
            </p:cNvSpPr>
            <p:nvPr/>
          </p:nvSpPr>
          <p:spPr bwMode="auto">
            <a:xfrm>
              <a:off x="5816" y="3238"/>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4406" name="Oval 355"/>
            <p:cNvSpPr>
              <a:spLocks noChangeArrowheads="1"/>
            </p:cNvSpPr>
            <p:nvPr/>
          </p:nvSpPr>
          <p:spPr bwMode="auto">
            <a:xfrm>
              <a:off x="3965" y="3475"/>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grpSp>
        <p:nvGrpSpPr>
          <p:cNvPr id="53291" name="Group 356"/>
          <p:cNvGrpSpPr>
            <a:grpSpLocks/>
          </p:cNvGrpSpPr>
          <p:nvPr/>
        </p:nvGrpSpPr>
        <p:grpSpPr bwMode="auto">
          <a:xfrm>
            <a:off x="1666875" y="2781300"/>
            <a:ext cx="396875" cy="188913"/>
            <a:chOff x="2826" y="3286"/>
            <a:chExt cx="516" cy="231"/>
          </a:xfrm>
        </p:grpSpPr>
        <p:sp>
          <p:nvSpPr>
            <p:cNvPr id="54401" name="Freeform 357"/>
            <p:cNvSpPr>
              <a:spLocks/>
            </p:cNvSpPr>
            <p:nvPr/>
          </p:nvSpPr>
          <p:spPr bwMode="auto">
            <a:xfrm>
              <a:off x="2864" y="3317"/>
              <a:ext cx="435" cy="164"/>
            </a:xfrm>
            <a:custGeom>
              <a:avLst/>
              <a:gdLst>
                <a:gd name="T0" fmla="*/ 435 w 435"/>
                <a:gd name="T1" fmla="*/ 22 h 164"/>
                <a:gd name="T2" fmla="*/ 427 w 435"/>
                <a:gd name="T3" fmla="*/ 0 h 164"/>
                <a:gd name="T4" fmla="*/ 0 w 435"/>
                <a:gd name="T5" fmla="*/ 143 h 164"/>
                <a:gd name="T6" fmla="*/ 8 w 435"/>
                <a:gd name="T7" fmla="*/ 164 h 164"/>
                <a:gd name="T8" fmla="*/ 435 w 435"/>
                <a:gd name="T9" fmla="*/ 22 h 164"/>
                <a:gd name="T10" fmla="*/ 0 60000 65536"/>
                <a:gd name="T11" fmla="*/ 0 60000 65536"/>
                <a:gd name="T12" fmla="*/ 0 60000 65536"/>
                <a:gd name="T13" fmla="*/ 0 60000 65536"/>
                <a:gd name="T14" fmla="*/ 0 60000 65536"/>
                <a:gd name="T15" fmla="*/ 0 w 435"/>
                <a:gd name="T16" fmla="*/ 0 h 164"/>
                <a:gd name="T17" fmla="*/ 435 w 435"/>
                <a:gd name="T18" fmla="*/ 164 h 164"/>
              </a:gdLst>
              <a:ahLst/>
              <a:cxnLst>
                <a:cxn ang="T10">
                  <a:pos x="T0" y="T1"/>
                </a:cxn>
                <a:cxn ang="T11">
                  <a:pos x="T2" y="T3"/>
                </a:cxn>
                <a:cxn ang="T12">
                  <a:pos x="T4" y="T5"/>
                </a:cxn>
                <a:cxn ang="T13">
                  <a:pos x="T6" y="T7"/>
                </a:cxn>
                <a:cxn ang="T14">
                  <a:pos x="T8" y="T9"/>
                </a:cxn>
              </a:cxnLst>
              <a:rect l="T15" t="T16" r="T17" b="T18"/>
              <a:pathLst>
                <a:path w="435" h="164">
                  <a:moveTo>
                    <a:pt x="435" y="22"/>
                  </a:moveTo>
                  <a:lnTo>
                    <a:pt x="427" y="0"/>
                  </a:lnTo>
                  <a:lnTo>
                    <a:pt x="0" y="143"/>
                  </a:lnTo>
                  <a:lnTo>
                    <a:pt x="8" y="164"/>
                  </a:lnTo>
                  <a:lnTo>
                    <a:pt x="4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02" name="Oval 358"/>
            <p:cNvSpPr>
              <a:spLocks noChangeArrowheads="1"/>
            </p:cNvSpPr>
            <p:nvPr/>
          </p:nvSpPr>
          <p:spPr bwMode="auto">
            <a:xfrm>
              <a:off x="3253" y="3286"/>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4403" name="Oval 359"/>
            <p:cNvSpPr>
              <a:spLocks noChangeArrowheads="1"/>
            </p:cNvSpPr>
            <p:nvPr/>
          </p:nvSpPr>
          <p:spPr bwMode="auto">
            <a:xfrm>
              <a:off x="2826" y="3428"/>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grpSp>
        <p:nvGrpSpPr>
          <p:cNvPr id="53292" name="Group 360"/>
          <p:cNvGrpSpPr>
            <a:grpSpLocks/>
          </p:cNvGrpSpPr>
          <p:nvPr/>
        </p:nvGrpSpPr>
        <p:grpSpPr bwMode="auto">
          <a:xfrm>
            <a:off x="1995488" y="2781300"/>
            <a:ext cx="395287" cy="188913"/>
            <a:chOff x="3253" y="3286"/>
            <a:chExt cx="516" cy="231"/>
          </a:xfrm>
        </p:grpSpPr>
        <p:sp>
          <p:nvSpPr>
            <p:cNvPr id="54398" name="Freeform 361"/>
            <p:cNvSpPr>
              <a:spLocks/>
            </p:cNvSpPr>
            <p:nvPr/>
          </p:nvSpPr>
          <p:spPr bwMode="auto">
            <a:xfrm>
              <a:off x="3291" y="3317"/>
              <a:ext cx="435" cy="164"/>
            </a:xfrm>
            <a:custGeom>
              <a:avLst/>
              <a:gdLst>
                <a:gd name="T0" fmla="*/ 435 w 435"/>
                <a:gd name="T1" fmla="*/ 22 h 164"/>
                <a:gd name="T2" fmla="*/ 427 w 435"/>
                <a:gd name="T3" fmla="*/ 0 h 164"/>
                <a:gd name="T4" fmla="*/ 0 w 435"/>
                <a:gd name="T5" fmla="*/ 143 h 164"/>
                <a:gd name="T6" fmla="*/ 8 w 435"/>
                <a:gd name="T7" fmla="*/ 164 h 164"/>
                <a:gd name="T8" fmla="*/ 435 w 435"/>
                <a:gd name="T9" fmla="*/ 22 h 164"/>
                <a:gd name="T10" fmla="*/ 0 60000 65536"/>
                <a:gd name="T11" fmla="*/ 0 60000 65536"/>
                <a:gd name="T12" fmla="*/ 0 60000 65536"/>
                <a:gd name="T13" fmla="*/ 0 60000 65536"/>
                <a:gd name="T14" fmla="*/ 0 60000 65536"/>
                <a:gd name="T15" fmla="*/ 0 w 435"/>
                <a:gd name="T16" fmla="*/ 0 h 164"/>
                <a:gd name="T17" fmla="*/ 435 w 435"/>
                <a:gd name="T18" fmla="*/ 164 h 164"/>
              </a:gdLst>
              <a:ahLst/>
              <a:cxnLst>
                <a:cxn ang="T10">
                  <a:pos x="T0" y="T1"/>
                </a:cxn>
                <a:cxn ang="T11">
                  <a:pos x="T2" y="T3"/>
                </a:cxn>
                <a:cxn ang="T12">
                  <a:pos x="T4" y="T5"/>
                </a:cxn>
                <a:cxn ang="T13">
                  <a:pos x="T6" y="T7"/>
                </a:cxn>
                <a:cxn ang="T14">
                  <a:pos x="T8" y="T9"/>
                </a:cxn>
              </a:cxnLst>
              <a:rect l="T15" t="T16" r="T17" b="T18"/>
              <a:pathLst>
                <a:path w="435" h="164">
                  <a:moveTo>
                    <a:pt x="435" y="22"/>
                  </a:moveTo>
                  <a:lnTo>
                    <a:pt x="427" y="0"/>
                  </a:lnTo>
                  <a:lnTo>
                    <a:pt x="0" y="143"/>
                  </a:lnTo>
                  <a:lnTo>
                    <a:pt x="8" y="164"/>
                  </a:lnTo>
                  <a:lnTo>
                    <a:pt x="4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99" name="Oval 362"/>
            <p:cNvSpPr>
              <a:spLocks noChangeArrowheads="1"/>
            </p:cNvSpPr>
            <p:nvPr/>
          </p:nvSpPr>
          <p:spPr bwMode="auto">
            <a:xfrm>
              <a:off x="3681" y="3286"/>
              <a:ext cx="88"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4400" name="Oval 363"/>
            <p:cNvSpPr>
              <a:spLocks noChangeArrowheads="1"/>
            </p:cNvSpPr>
            <p:nvPr/>
          </p:nvSpPr>
          <p:spPr bwMode="auto">
            <a:xfrm>
              <a:off x="3253" y="3428"/>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grpSp>
        <p:nvGrpSpPr>
          <p:cNvPr id="53293" name="Group 364"/>
          <p:cNvGrpSpPr>
            <a:grpSpLocks/>
          </p:cNvGrpSpPr>
          <p:nvPr/>
        </p:nvGrpSpPr>
        <p:grpSpPr bwMode="auto">
          <a:xfrm>
            <a:off x="2324100" y="2781300"/>
            <a:ext cx="287338" cy="188913"/>
            <a:chOff x="3681" y="3286"/>
            <a:chExt cx="373" cy="231"/>
          </a:xfrm>
        </p:grpSpPr>
        <p:sp>
          <p:nvSpPr>
            <p:cNvPr id="54395" name="Freeform 365"/>
            <p:cNvSpPr>
              <a:spLocks/>
            </p:cNvSpPr>
            <p:nvPr/>
          </p:nvSpPr>
          <p:spPr bwMode="auto">
            <a:xfrm>
              <a:off x="3718" y="3317"/>
              <a:ext cx="295" cy="164"/>
            </a:xfrm>
            <a:custGeom>
              <a:avLst/>
              <a:gdLst>
                <a:gd name="T0" fmla="*/ 295 w 295"/>
                <a:gd name="T1" fmla="*/ 22 h 164"/>
                <a:gd name="T2" fmla="*/ 285 w 295"/>
                <a:gd name="T3" fmla="*/ 0 h 164"/>
                <a:gd name="T4" fmla="*/ 0 w 295"/>
                <a:gd name="T5" fmla="*/ 143 h 164"/>
                <a:gd name="T6" fmla="*/ 10 w 295"/>
                <a:gd name="T7" fmla="*/ 164 h 164"/>
                <a:gd name="T8" fmla="*/ 295 w 295"/>
                <a:gd name="T9" fmla="*/ 22 h 164"/>
                <a:gd name="T10" fmla="*/ 0 60000 65536"/>
                <a:gd name="T11" fmla="*/ 0 60000 65536"/>
                <a:gd name="T12" fmla="*/ 0 60000 65536"/>
                <a:gd name="T13" fmla="*/ 0 60000 65536"/>
                <a:gd name="T14" fmla="*/ 0 60000 65536"/>
                <a:gd name="T15" fmla="*/ 0 w 295"/>
                <a:gd name="T16" fmla="*/ 0 h 164"/>
                <a:gd name="T17" fmla="*/ 295 w 295"/>
                <a:gd name="T18" fmla="*/ 164 h 164"/>
              </a:gdLst>
              <a:ahLst/>
              <a:cxnLst>
                <a:cxn ang="T10">
                  <a:pos x="T0" y="T1"/>
                </a:cxn>
                <a:cxn ang="T11">
                  <a:pos x="T2" y="T3"/>
                </a:cxn>
                <a:cxn ang="T12">
                  <a:pos x="T4" y="T5"/>
                </a:cxn>
                <a:cxn ang="T13">
                  <a:pos x="T6" y="T7"/>
                </a:cxn>
                <a:cxn ang="T14">
                  <a:pos x="T8" y="T9"/>
                </a:cxn>
              </a:cxnLst>
              <a:rect l="T15" t="T16" r="T17" b="T18"/>
              <a:pathLst>
                <a:path w="295" h="164">
                  <a:moveTo>
                    <a:pt x="295" y="22"/>
                  </a:moveTo>
                  <a:lnTo>
                    <a:pt x="285" y="0"/>
                  </a:lnTo>
                  <a:lnTo>
                    <a:pt x="0" y="143"/>
                  </a:lnTo>
                  <a:lnTo>
                    <a:pt x="10" y="164"/>
                  </a:lnTo>
                  <a:lnTo>
                    <a:pt x="29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96" name="Oval 366"/>
            <p:cNvSpPr>
              <a:spLocks noChangeArrowheads="1"/>
            </p:cNvSpPr>
            <p:nvPr/>
          </p:nvSpPr>
          <p:spPr bwMode="auto">
            <a:xfrm>
              <a:off x="3965" y="3286"/>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4397" name="Oval 367"/>
            <p:cNvSpPr>
              <a:spLocks noChangeArrowheads="1"/>
            </p:cNvSpPr>
            <p:nvPr/>
          </p:nvSpPr>
          <p:spPr bwMode="auto">
            <a:xfrm>
              <a:off x="3681" y="3428"/>
              <a:ext cx="88"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sp>
        <p:nvSpPr>
          <p:cNvPr id="53294" name="Rectangle 368"/>
          <p:cNvSpPr>
            <a:spLocks noChangeArrowheads="1"/>
          </p:cNvSpPr>
          <p:nvPr/>
        </p:nvSpPr>
        <p:spPr bwMode="auto">
          <a:xfrm>
            <a:off x="2684463" y="2714625"/>
            <a:ext cx="12049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295" name="Rectangle 369"/>
          <p:cNvSpPr>
            <a:spLocks noChangeArrowheads="1"/>
          </p:cNvSpPr>
          <p:nvPr/>
        </p:nvSpPr>
        <p:spPr bwMode="auto">
          <a:xfrm>
            <a:off x="2771775" y="2765425"/>
            <a:ext cx="4953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PASS / </a:t>
            </a:r>
            <a:endParaRPr lang="en-US" altLang="en-US" sz="1400" b="1">
              <a:latin typeface="Arial Narrow" pitchFamily="34" charset="0"/>
            </a:endParaRPr>
          </a:p>
        </p:txBody>
      </p:sp>
      <p:sp>
        <p:nvSpPr>
          <p:cNvPr id="53296" name="Rectangle 370"/>
          <p:cNvSpPr>
            <a:spLocks noChangeArrowheads="1"/>
          </p:cNvSpPr>
          <p:nvPr/>
        </p:nvSpPr>
        <p:spPr bwMode="auto">
          <a:xfrm>
            <a:off x="2771775" y="2905125"/>
            <a:ext cx="6746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REN chain</a:t>
            </a:r>
            <a:endParaRPr lang="en-US" altLang="en-US" sz="1400" b="1">
              <a:latin typeface="Arial Narrow" pitchFamily="34" charset="0"/>
            </a:endParaRPr>
          </a:p>
        </p:txBody>
      </p:sp>
      <p:sp>
        <p:nvSpPr>
          <p:cNvPr id="53297" name="Rectangle 371"/>
          <p:cNvSpPr>
            <a:spLocks noChangeArrowheads="1"/>
          </p:cNvSpPr>
          <p:nvPr/>
        </p:nvSpPr>
        <p:spPr bwMode="auto">
          <a:xfrm>
            <a:off x="1735138" y="1614488"/>
            <a:ext cx="12049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298" name="Rectangle 372"/>
          <p:cNvSpPr>
            <a:spLocks noChangeArrowheads="1"/>
          </p:cNvSpPr>
          <p:nvPr/>
        </p:nvSpPr>
        <p:spPr bwMode="auto">
          <a:xfrm>
            <a:off x="1822450" y="1666875"/>
            <a:ext cx="3889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ADCs</a:t>
            </a:r>
            <a:endParaRPr lang="en-US" altLang="en-US" sz="1400" b="1">
              <a:latin typeface="Arial Narrow" pitchFamily="34" charset="0"/>
            </a:endParaRPr>
          </a:p>
        </p:txBody>
      </p:sp>
      <p:grpSp>
        <p:nvGrpSpPr>
          <p:cNvPr id="53299" name="Group 373"/>
          <p:cNvGrpSpPr>
            <a:grpSpLocks/>
          </p:cNvGrpSpPr>
          <p:nvPr/>
        </p:nvGrpSpPr>
        <p:grpSpPr bwMode="auto">
          <a:xfrm>
            <a:off x="3975100" y="2916238"/>
            <a:ext cx="1509713" cy="82550"/>
            <a:chOff x="5828" y="3452"/>
            <a:chExt cx="1963" cy="101"/>
          </a:xfrm>
        </p:grpSpPr>
        <p:sp>
          <p:nvSpPr>
            <p:cNvPr id="54392" name="Freeform 374"/>
            <p:cNvSpPr>
              <a:spLocks/>
            </p:cNvSpPr>
            <p:nvPr/>
          </p:nvSpPr>
          <p:spPr bwMode="auto">
            <a:xfrm>
              <a:off x="5869" y="3481"/>
              <a:ext cx="1875" cy="36"/>
            </a:xfrm>
            <a:custGeom>
              <a:avLst/>
              <a:gdLst>
                <a:gd name="T0" fmla="*/ 1875 w 1875"/>
                <a:gd name="T1" fmla="*/ 24 h 36"/>
                <a:gd name="T2" fmla="*/ 1875 w 1875"/>
                <a:gd name="T3" fmla="*/ 0 h 36"/>
                <a:gd name="T4" fmla="*/ 0 w 1875"/>
                <a:gd name="T5" fmla="*/ 12 h 36"/>
                <a:gd name="T6" fmla="*/ 0 w 1875"/>
                <a:gd name="T7" fmla="*/ 36 h 36"/>
                <a:gd name="T8" fmla="*/ 1875 w 1875"/>
                <a:gd name="T9" fmla="*/ 24 h 36"/>
                <a:gd name="T10" fmla="*/ 0 60000 65536"/>
                <a:gd name="T11" fmla="*/ 0 60000 65536"/>
                <a:gd name="T12" fmla="*/ 0 60000 65536"/>
                <a:gd name="T13" fmla="*/ 0 60000 65536"/>
                <a:gd name="T14" fmla="*/ 0 60000 65536"/>
                <a:gd name="T15" fmla="*/ 0 w 1875"/>
                <a:gd name="T16" fmla="*/ 0 h 36"/>
                <a:gd name="T17" fmla="*/ 1875 w 1875"/>
                <a:gd name="T18" fmla="*/ 36 h 36"/>
              </a:gdLst>
              <a:ahLst/>
              <a:cxnLst>
                <a:cxn ang="T10">
                  <a:pos x="T0" y="T1"/>
                </a:cxn>
                <a:cxn ang="T11">
                  <a:pos x="T2" y="T3"/>
                </a:cxn>
                <a:cxn ang="T12">
                  <a:pos x="T4" y="T5"/>
                </a:cxn>
                <a:cxn ang="T13">
                  <a:pos x="T6" y="T7"/>
                </a:cxn>
                <a:cxn ang="T14">
                  <a:pos x="T8" y="T9"/>
                </a:cxn>
              </a:cxnLst>
              <a:rect l="T15" t="T16" r="T17" b="T18"/>
              <a:pathLst>
                <a:path w="1875" h="36">
                  <a:moveTo>
                    <a:pt x="1875" y="24"/>
                  </a:moveTo>
                  <a:lnTo>
                    <a:pt x="1875" y="0"/>
                  </a:lnTo>
                  <a:lnTo>
                    <a:pt x="0" y="12"/>
                  </a:lnTo>
                  <a:lnTo>
                    <a:pt x="0" y="36"/>
                  </a:lnTo>
                  <a:lnTo>
                    <a:pt x="187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93" name="Oval 375"/>
            <p:cNvSpPr>
              <a:spLocks noChangeArrowheads="1"/>
            </p:cNvSpPr>
            <p:nvPr/>
          </p:nvSpPr>
          <p:spPr bwMode="auto">
            <a:xfrm>
              <a:off x="7702" y="3452"/>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4394" name="Oval 376"/>
            <p:cNvSpPr>
              <a:spLocks noChangeArrowheads="1"/>
            </p:cNvSpPr>
            <p:nvPr/>
          </p:nvSpPr>
          <p:spPr bwMode="auto">
            <a:xfrm>
              <a:off x="5828" y="3464"/>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sp>
        <p:nvSpPr>
          <p:cNvPr id="53300" name="Freeform 377"/>
          <p:cNvSpPr>
            <a:spLocks noEditPoints="1"/>
          </p:cNvSpPr>
          <p:nvPr/>
        </p:nvSpPr>
        <p:spPr bwMode="auto">
          <a:xfrm>
            <a:off x="4773613" y="1958975"/>
            <a:ext cx="1239837" cy="63500"/>
          </a:xfrm>
          <a:custGeom>
            <a:avLst/>
            <a:gdLst>
              <a:gd name="T0" fmla="*/ 0 w 1613"/>
              <a:gd name="T1" fmla="*/ 2147483646 h 77"/>
              <a:gd name="T2" fmla="*/ 0 w 1613"/>
              <a:gd name="T3" fmla="*/ 2147483646 h 77"/>
              <a:gd name="T4" fmla="*/ 2147483646 w 1613"/>
              <a:gd name="T5" fmla="*/ 2147483646 h 77"/>
              <a:gd name="T6" fmla="*/ 2147483646 w 1613"/>
              <a:gd name="T7" fmla="*/ 2147483646 h 77"/>
              <a:gd name="T8" fmla="*/ 0 w 1613"/>
              <a:gd name="T9" fmla="*/ 2147483646 h 77"/>
              <a:gd name="T10" fmla="*/ 0 w 1613"/>
              <a:gd name="T11" fmla="*/ 0 h 77"/>
              <a:gd name="T12" fmla="*/ 0 w 1613"/>
              <a:gd name="T13" fmla="*/ 2147483646 h 77"/>
              <a:gd name="T14" fmla="*/ 2147483646 w 1613"/>
              <a:gd name="T15" fmla="*/ 2147483646 h 77"/>
              <a:gd name="T16" fmla="*/ 2147483646 w 1613"/>
              <a:gd name="T17" fmla="*/ 0 h 77"/>
              <a:gd name="T18" fmla="*/ 0 w 1613"/>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3"/>
              <a:gd name="T31" fmla="*/ 0 h 77"/>
              <a:gd name="T32" fmla="*/ 1613 w 161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3" h="77">
                <a:moveTo>
                  <a:pt x="0" y="51"/>
                </a:moveTo>
                <a:lnTo>
                  <a:pt x="0" y="77"/>
                </a:lnTo>
                <a:lnTo>
                  <a:pt x="1613" y="77"/>
                </a:lnTo>
                <a:lnTo>
                  <a:pt x="1613" y="51"/>
                </a:lnTo>
                <a:lnTo>
                  <a:pt x="0" y="51"/>
                </a:lnTo>
                <a:close/>
                <a:moveTo>
                  <a:pt x="0" y="0"/>
                </a:moveTo>
                <a:lnTo>
                  <a:pt x="0" y="26"/>
                </a:lnTo>
                <a:lnTo>
                  <a:pt x="1613" y="26"/>
                </a:lnTo>
                <a:lnTo>
                  <a:pt x="16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01" name="Rectangle 378"/>
          <p:cNvSpPr>
            <a:spLocks noChangeArrowheads="1"/>
          </p:cNvSpPr>
          <p:nvPr/>
        </p:nvSpPr>
        <p:spPr bwMode="auto">
          <a:xfrm>
            <a:off x="4773613" y="1990725"/>
            <a:ext cx="36512" cy="66675"/>
          </a:xfrm>
          <a:prstGeom prst="rect">
            <a:avLst/>
          </a:prstGeom>
          <a:solidFill>
            <a:srgbClr val="FFFFFF"/>
          </a:solidFill>
          <a:ln w="7620">
            <a:solidFill>
              <a:srgbClr val="000000"/>
            </a:solidFill>
            <a:miter lim="800000"/>
            <a:headEnd/>
            <a:tailEnd/>
          </a:ln>
        </p:spPr>
        <p:txBody>
          <a:bodyPr/>
          <a:lstStyle/>
          <a:p>
            <a:endParaRPr lang="en-US" altLang="en-US" sz="1400" b="1">
              <a:latin typeface="Arial Narrow" pitchFamily="34" charset="0"/>
            </a:endParaRPr>
          </a:p>
        </p:txBody>
      </p:sp>
      <p:sp>
        <p:nvSpPr>
          <p:cNvPr id="53302" name="Rectangle 379"/>
          <p:cNvSpPr>
            <a:spLocks noChangeArrowheads="1"/>
          </p:cNvSpPr>
          <p:nvPr/>
        </p:nvSpPr>
        <p:spPr bwMode="auto">
          <a:xfrm>
            <a:off x="4873625" y="1922463"/>
            <a:ext cx="12049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grpSp>
        <p:nvGrpSpPr>
          <p:cNvPr id="53303" name="Group 380"/>
          <p:cNvGrpSpPr>
            <a:grpSpLocks/>
          </p:cNvGrpSpPr>
          <p:nvPr/>
        </p:nvGrpSpPr>
        <p:grpSpPr bwMode="auto">
          <a:xfrm>
            <a:off x="1562100" y="4008438"/>
            <a:ext cx="3395663" cy="1747837"/>
            <a:chOff x="2690" y="4787"/>
            <a:chExt cx="4415" cy="2137"/>
          </a:xfrm>
        </p:grpSpPr>
        <p:sp>
          <p:nvSpPr>
            <p:cNvPr id="54390" name="Rectangle 381"/>
            <p:cNvSpPr>
              <a:spLocks noChangeArrowheads="1"/>
            </p:cNvSpPr>
            <p:nvPr/>
          </p:nvSpPr>
          <p:spPr bwMode="auto">
            <a:xfrm>
              <a:off x="2690" y="4787"/>
              <a:ext cx="4415" cy="2137"/>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391" name="Rectangle 382"/>
            <p:cNvSpPr>
              <a:spLocks noChangeArrowheads="1"/>
            </p:cNvSpPr>
            <p:nvPr/>
          </p:nvSpPr>
          <p:spPr bwMode="auto">
            <a:xfrm>
              <a:off x="2722" y="4818"/>
              <a:ext cx="4352"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304" name="Group 383"/>
          <p:cNvGrpSpPr>
            <a:grpSpLocks/>
          </p:cNvGrpSpPr>
          <p:nvPr/>
        </p:nvGrpSpPr>
        <p:grpSpPr bwMode="auto">
          <a:xfrm>
            <a:off x="1562100" y="4008438"/>
            <a:ext cx="292100" cy="1747837"/>
            <a:chOff x="2690" y="4787"/>
            <a:chExt cx="381" cy="2137"/>
          </a:xfrm>
        </p:grpSpPr>
        <p:sp>
          <p:nvSpPr>
            <p:cNvPr id="54388" name="Rectangle 384"/>
            <p:cNvSpPr>
              <a:spLocks noChangeArrowheads="1"/>
            </p:cNvSpPr>
            <p:nvPr/>
          </p:nvSpPr>
          <p:spPr bwMode="auto">
            <a:xfrm>
              <a:off x="2690" y="4787"/>
              <a:ext cx="381" cy="2137"/>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389" name="Rectangle 385"/>
            <p:cNvSpPr>
              <a:spLocks noChangeArrowheads="1"/>
            </p:cNvSpPr>
            <p:nvPr/>
          </p:nvSpPr>
          <p:spPr bwMode="auto">
            <a:xfrm>
              <a:off x="2722" y="4818"/>
              <a:ext cx="318"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305" name="Group 386"/>
          <p:cNvGrpSpPr>
            <a:grpSpLocks/>
          </p:cNvGrpSpPr>
          <p:nvPr/>
        </p:nvGrpSpPr>
        <p:grpSpPr bwMode="auto">
          <a:xfrm>
            <a:off x="1854200" y="4008438"/>
            <a:ext cx="292100" cy="1747837"/>
            <a:chOff x="3070" y="4787"/>
            <a:chExt cx="381" cy="2137"/>
          </a:xfrm>
        </p:grpSpPr>
        <p:sp>
          <p:nvSpPr>
            <p:cNvPr id="54386" name="Rectangle 387"/>
            <p:cNvSpPr>
              <a:spLocks noChangeArrowheads="1"/>
            </p:cNvSpPr>
            <p:nvPr/>
          </p:nvSpPr>
          <p:spPr bwMode="auto">
            <a:xfrm>
              <a:off x="3070" y="4787"/>
              <a:ext cx="381" cy="2137"/>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387" name="Rectangle 388"/>
            <p:cNvSpPr>
              <a:spLocks noChangeArrowheads="1"/>
            </p:cNvSpPr>
            <p:nvPr/>
          </p:nvSpPr>
          <p:spPr bwMode="auto">
            <a:xfrm>
              <a:off x="3101" y="4818"/>
              <a:ext cx="318"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306" name="Group 389"/>
          <p:cNvGrpSpPr>
            <a:grpSpLocks/>
          </p:cNvGrpSpPr>
          <p:nvPr/>
        </p:nvGrpSpPr>
        <p:grpSpPr bwMode="auto">
          <a:xfrm>
            <a:off x="2438400" y="4008438"/>
            <a:ext cx="292100" cy="1747837"/>
            <a:chOff x="3829" y="4787"/>
            <a:chExt cx="381" cy="2137"/>
          </a:xfrm>
        </p:grpSpPr>
        <p:sp>
          <p:nvSpPr>
            <p:cNvPr id="54384" name="Rectangle 390"/>
            <p:cNvSpPr>
              <a:spLocks noChangeArrowheads="1"/>
            </p:cNvSpPr>
            <p:nvPr/>
          </p:nvSpPr>
          <p:spPr bwMode="auto">
            <a:xfrm>
              <a:off x="3829" y="4787"/>
              <a:ext cx="381" cy="2137"/>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385" name="Rectangle 391"/>
            <p:cNvSpPr>
              <a:spLocks noChangeArrowheads="1"/>
            </p:cNvSpPr>
            <p:nvPr/>
          </p:nvSpPr>
          <p:spPr bwMode="auto">
            <a:xfrm>
              <a:off x="3860" y="4818"/>
              <a:ext cx="319"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307" name="Group 392"/>
          <p:cNvGrpSpPr>
            <a:grpSpLocks/>
          </p:cNvGrpSpPr>
          <p:nvPr/>
        </p:nvGrpSpPr>
        <p:grpSpPr bwMode="auto">
          <a:xfrm>
            <a:off x="3870325" y="3998913"/>
            <a:ext cx="293688" cy="1747837"/>
            <a:chOff x="5691" y="4775"/>
            <a:chExt cx="382" cy="2138"/>
          </a:xfrm>
        </p:grpSpPr>
        <p:sp>
          <p:nvSpPr>
            <p:cNvPr id="54382" name="Rectangle 393"/>
            <p:cNvSpPr>
              <a:spLocks noChangeArrowheads="1"/>
            </p:cNvSpPr>
            <p:nvPr/>
          </p:nvSpPr>
          <p:spPr bwMode="auto">
            <a:xfrm>
              <a:off x="5691" y="4775"/>
              <a:ext cx="382" cy="2138"/>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383" name="Rectangle 394"/>
            <p:cNvSpPr>
              <a:spLocks noChangeArrowheads="1"/>
            </p:cNvSpPr>
            <p:nvPr/>
          </p:nvSpPr>
          <p:spPr bwMode="auto">
            <a:xfrm>
              <a:off x="5723" y="4806"/>
              <a:ext cx="318"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308" name="Group 395"/>
          <p:cNvGrpSpPr>
            <a:grpSpLocks/>
          </p:cNvGrpSpPr>
          <p:nvPr/>
        </p:nvGrpSpPr>
        <p:grpSpPr bwMode="auto">
          <a:xfrm>
            <a:off x="4664075" y="4008438"/>
            <a:ext cx="293688" cy="1747837"/>
            <a:chOff x="6724" y="4787"/>
            <a:chExt cx="381" cy="2137"/>
          </a:xfrm>
        </p:grpSpPr>
        <p:sp>
          <p:nvSpPr>
            <p:cNvPr id="54380" name="Rectangle 396"/>
            <p:cNvSpPr>
              <a:spLocks noChangeArrowheads="1"/>
            </p:cNvSpPr>
            <p:nvPr/>
          </p:nvSpPr>
          <p:spPr bwMode="auto">
            <a:xfrm>
              <a:off x="6724" y="4787"/>
              <a:ext cx="381" cy="2137"/>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381" name="Rectangle 397"/>
            <p:cNvSpPr>
              <a:spLocks noChangeArrowheads="1"/>
            </p:cNvSpPr>
            <p:nvPr/>
          </p:nvSpPr>
          <p:spPr bwMode="auto">
            <a:xfrm>
              <a:off x="6755" y="4818"/>
              <a:ext cx="319"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sp>
        <p:nvSpPr>
          <p:cNvPr id="53309" name="Rectangle 398"/>
          <p:cNvSpPr>
            <a:spLocks noChangeArrowheads="1"/>
          </p:cNvSpPr>
          <p:nvPr/>
        </p:nvSpPr>
        <p:spPr bwMode="auto">
          <a:xfrm>
            <a:off x="4445000" y="3697288"/>
            <a:ext cx="76676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10" name="Rectangle 399"/>
          <p:cNvSpPr>
            <a:spLocks noChangeArrowheads="1"/>
          </p:cNvSpPr>
          <p:nvPr/>
        </p:nvSpPr>
        <p:spPr bwMode="auto">
          <a:xfrm>
            <a:off x="4533900" y="3749675"/>
            <a:ext cx="4079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Crate </a:t>
            </a:r>
            <a:endParaRPr lang="en-US" altLang="en-US" sz="1400" b="1">
              <a:latin typeface="Arial Narrow" pitchFamily="34" charset="0"/>
            </a:endParaRPr>
          </a:p>
        </p:txBody>
      </p:sp>
      <p:sp>
        <p:nvSpPr>
          <p:cNvPr id="53311" name="Rectangle 400"/>
          <p:cNvSpPr>
            <a:spLocks noChangeArrowheads="1"/>
          </p:cNvSpPr>
          <p:nvPr/>
        </p:nvSpPr>
        <p:spPr bwMode="auto">
          <a:xfrm>
            <a:off x="4533900" y="3887788"/>
            <a:ext cx="6477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Controller</a:t>
            </a:r>
            <a:endParaRPr lang="en-US" altLang="en-US" sz="1400" b="1">
              <a:latin typeface="Arial Narrow" pitchFamily="34" charset="0"/>
            </a:endParaRPr>
          </a:p>
        </p:txBody>
      </p:sp>
      <p:sp>
        <p:nvSpPr>
          <p:cNvPr id="53312" name="Rectangle 401"/>
          <p:cNvSpPr>
            <a:spLocks noChangeArrowheads="1"/>
          </p:cNvSpPr>
          <p:nvPr/>
        </p:nvSpPr>
        <p:spPr bwMode="auto">
          <a:xfrm>
            <a:off x="1752600" y="4437063"/>
            <a:ext cx="2365375" cy="193675"/>
          </a:xfrm>
          <a:prstGeom prst="rect">
            <a:avLst/>
          </a:prstGeom>
          <a:solidFill>
            <a:srgbClr val="FFFFFF"/>
          </a:solidFill>
          <a:ln w="15240">
            <a:solidFill>
              <a:srgbClr val="000000"/>
            </a:solidFill>
            <a:miter lim="800000"/>
            <a:headEnd/>
            <a:tailEnd/>
          </a:ln>
        </p:spPr>
        <p:txBody>
          <a:bodyPr/>
          <a:lstStyle/>
          <a:p>
            <a:endParaRPr lang="en-US" altLang="en-US" sz="1400" b="1">
              <a:latin typeface="Arial Narrow" pitchFamily="34" charset="0"/>
            </a:endParaRPr>
          </a:p>
        </p:txBody>
      </p:sp>
      <p:sp>
        <p:nvSpPr>
          <p:cNvPr id="53313" name="Rectangle 402"/>
          <p:cNvSpPr>
            <a:spLocks noChangeArrowheads="1"/>
          </p:cNvSpPr>
          <p:nvPr/>
        </p:nvSpPr>
        <p:spPr bwMode="auto">
          <a:xfrm>
            <a:off x="1679575" y="5276850"/>
            <a:ext cx="2438400" cy="207963"/>
          </a:xfrm>
          <a:prstGeom prst="rect">
            <a:avLst/>
          </a:prstGeom>
          <a:solidFill>
            <a:srgbClr val="FFFFFF"/>
          </a:solidFill>
          <a:ln w="15240">
            <a:solidFill>
              <a:srgbClr val="000000"/>
            </a:solidFill>
            <a:miter lim="800000"/>
            <a:headEnd/>
            <a:tailEnd/>
          </a:ln>
        </p:spPr>
        <p:txBody>
          <a:bodyPr/>
          <a:lstStyle/>
          <a:p>
            <a:endParaRPr lang="en-US" altLang="en-US" sz="1400" b="1">
              <a:latin typeface="Arial Narrow" pitchFamily="34" charset="0"/>
            </a:endParaRPr>
          </a:p>
        </p:txBody>
      </p:sp>
      <p:grpSp>
        <p:nvGrpSpPr>
          <p:cNvPr id="53314" name="Group 403"/>
          <p:cNvGrpSpPr>
            <a:grpSpLocks/>
          </p:cNvGrpSpPr>
          <p:nvPr/>
        </p:nvGrpSpPr>
        <p:grpSpPr bwMode="auto">
          <a:xfrm>
            <a:off x="1665288" y="5283200"/>
            <a:ext cx="122237" cy="246063"/>
            <a:chOff x="2824" y="6345"/>
            <a:chExt cx="159" cy="301"/>
          </a:xfrm>
        </p:grpSpPr>
        <p:sp>
          <p:nvSpPr>
            <p:cNvPr id="54352" name="Rectangle 404"/>
            <p:cNvSpPr>
              <a:spLocks noChangeArrowheads="1"/>
            </p:cNvSpPr>
            <p:nvPr/>
          </p:nvSpPr>
          <p:spPr bwMode="auto">
            <a:xfrm>
              <a:off x="2832" y="6353"/>
              <a:ext cx="143"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353" name="Freeform 405"/>
            <p:cNvSpPr>
              <a:spLocks/>
            </p:cNvSpPr>
            <p:nvPr/>
          </p:nvSpPr>
          <p:spPr bwMode="auto">
            <a:xfrm>
              <a:off x="2824" y="63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4" name="Freeform 406"/>
            <p:cNvSpPr>
              <a:spLocks/>
            </p:cNvSpPr>
            <p:nvPr/>
          </p:nvSpPr>
          <p:spPr bwMode="auto">
            <a:xfrm>
              <a:off x="2824" y="6377"/>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5" name="Freeform 407"/>
            <p:cNvSpPr>
              <a:spLocks/>
            </p:cNvSpPr>
            <p:nvPr/>
          </p:nvSpPr>
          <p:spPr bwMode="auto">
            <a:xfrm>
              <a:off x="2824" y="640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6" name="Freeform 408"/>
            <p:cNvSpPr>
              <a:spLocks/>
            </p:cNvSpPr>
            <p:nvPr/>
          </p:nvSpPr>
          <p:spPr bwMode="auto">
            <a:xfrm>
              <a:off x="2824" y="64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7" name="Freeform 409"/>
            <p:cNvSpPr>
              <a:spLocks/>
            </p:cNvSpPr>
            <p:nvPr/>
          </p:nvSpPr>
          <p:spPr bwMode="auto">
            <a:xfrm>
              <a:off x="2824" y="6472"/>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8" name="Freeform 410"/>
            <p:cNvSpPr>
              <a:spLocks/>
            </p:cNvSpPr>
            <p:nvPr/>
          </p:nvSpPr>
          <p:spPr bwMode="auto">
            <a:xfrm>
              <a:off x="2824" y="650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9" name="Freeform 411"/>
            <p:cNvSpPr>
              <a:spLocks/>
            </p:cNvSpPr>
            <p:nvPr/>
          </p:nvSpPr>
          <p:spPr bwMode="auto">
            <a:xfrm>
              <a:off x="2824" y="653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0" name="Freeform 412"/>
            <p:cNvSpPr>
              <a:spLocks/>
            </p:cNvSpPr>
            <p:nvPr/>
          </p:nvSpPr>
          <p:spPr bwMode="auto">
            <a:xfrm>
              <a:off x="2824" y="656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1" name="Freeform 413"/>
            <p:cNvSpPr>
              <a:spLocks/>
            </p:cNvSpPr>
            <p:nvPr/>
          </p:nvSpPr>
          <p:spPr bwMode="auto">
            <a:xfrm>
              <a:off x="2824" y="659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2" name="Freeform 414"/>
            <p:cNvSpPr>
              <a:spLocks/>
            </p:cNvSpPr>
            <p:nvPr/>
          </p:nvSpPr>
          <p:spPr bwMode="auto">
            <a:xfrm>
              <a:off x="2824"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3" name="Freeform 415"/>
            <p:cNvSpPr>
              <a:spLocks/>
            </p:cNvSpPr>
            <p:nvPr/>
          </p:nvSpPr>
          <p:spPr bwMode="auto">
            <a:xfrm>
              <a:off x="2856"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4" name="Freeform 416"/>
            <p:cNvSpPr>
              <a:spLocks/>
            </p:cNvSpPr>
            <p:nvPr/>
          </p:nvSpPr>
          <p:spPr bwMode="auto">
            <a:xfrm>
              <a:off x="2888" y="6630"/>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3 w 15"/>
                <a:gd name="T17" fmla="*/ 14 h 16"/>
                <a:gd name="T18" fmla="*/ 15 w 15"/>
                <a:gd name="T19" fmla="*/ 8 h 16"/>
                <a:gd name="T20" fmla="*/ 13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5" name="Freeform 417"/>
            <p:cNvSpPr>
              <a:spLocks/>
            </p:cNvSpPr>
            <p:nvPr/>
          </p:nvSpPr>
          <p:spPr bwMode="auto">
            <a:xfrm>
              <a:off x="2919"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6" name="Freeform 418"/>
            <p:cNvSpPr>
              <a:spLocks/>
            </p:cNvSpPr>
            <p:nvPr/>
          </p:nvSpPr>
          <p:spPr bwMode="auto">
            <a:xfrm>
              <a:off x="2951"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7" name="Freeform 419"/>
            <p:cNvSpPr>
              <a:spLocks/>
            </p:cNvSpPr>
            <p:nvPr/>
          </p:nvSpPr>
          <p:spPr bwMode="auto">
            <a:xfrm>
              <a:off x="2967" y="661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8" name="Freeform 420"/>
            <p:cNvSpPr>
              <a:spLocks/>
            </p:cNvSpPr>
            <p:nvPr/>
          </p:nvSpPr>
          <p:spPr bwMode="auto">
            <a:xfrm>
              <a:off x="2967" y="6582"/>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9" name="Freeform 421"/>
            <p:cNvSpPr>
              <a:spLocks/>
            </p:cNvSpPr>
            <p:nvPr/>
          </p:nvSpPr>
          <p:spPr bwMode="auto">
            <a:xfrm>
              <a:off x="2967" y="6551"/>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0" name="Freeform 422"/>
            <p:cNvSpPr>
              <a:spLocks/>
            </p:cNvSpPr>
            <p:nvPr/>
          </p:nvSpPr>
          <p:spPr bwMode="auto">
            <a:xfrm>
              <a:off x="2967" y="651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1" name="Freeform 423"/>
            <p:cNvSpPr>
              <a:spLocks/>
            </p:cNvSpPr>
            <p:nvPr/>
          </p:nvSpPr>
          <p:spPr bwMode="auto">
            <a:xfrm>
              <a:off x="2967" y="6487"/>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2" name="Freeform 424"/>
            <p:cNvSpPr>
              <a:spLocks/>
            </p:cNvSpPr>
            <p:nvPr/>
          </p:nvSpPr>
          <p:spPr bwMode="auto">
            <a:xfrm>
              <a:off x="2967" y="64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3" name="Freeform 425"/>
            <p:cNvSpPr>
              <a:spLocks/>
            </p:cNvSpPr>
            <p:nvPr/>
          </p:nvSpPr>
          <p:spPr bwMode="auto">
            <a:xfrm>
              <a:off x="2967" y="642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4" name="Freeform 426"/>
            <p:cNvSpPr>
              <a:spLocks/>
            </p:cNvSpPr>
            <p:nvPr/>
          </p:nvSpPr>
          <p:spPr bwMode="auto">
            <a:xfrm>
              <a:off x="2967" y="6392"/>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5" name="Freeform 427"/>
            <p:cNvSpPr>
              <a:spLocks/>
            </p:cNvSpPr>
            <p:nvPr/>
          </p:nvSpPr>
          <p:spPr bwMode="auto">
            <a:xfrm>
              <a:off x="2967" y="636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6" name="Freeform 428"/>
            <p:cNvSpPr>
              <a:spLocks/>
            </p:cNvSpPr>
            <p:nvPr/>
          </p:nvSpPr>
          <p:spPr bwMode="auto">
            <a:xfrm>
              <a:off x="2951"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7" name="Freeform 429"/>
            <p:cNvSpPr>
              <a:spLocks/>
            </p:cNvSpPr>
            <p:nvPr/>
          </p:nvSpPr>
          <p:spPr bwMode="auto">
            <a:xfrm>
              <a:off x="2919"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8" name="Freeform 430"/>
            <p:cNvSpPr>
              <a:spLocks/>
            </p:cNvSpPr>
            <p:nvPr/>
          </p:nvSpPr>
          <p:spPr bwMode="auto">
            <a:xfrm>
              <a:off x="2888" y="6345"/>
              <a:ext cx="15" cy="16"/>
            </a:xfrm>
            <a:custGeom>
              <a:avLst/>
              <a:gdLst>
                <a:gd name="T0" fmla="*/ 8 w 15"/>
                <a:gd name="T1" fmla="*/ 16 h 16"/>
                <a:gd name="T2" fmla="*/ 8 w 15"/>
                <a:gd name="T3" fmla="*/ 16 h 16"/>
                <a:gd name="T4" fmla="*/ 13 w 15"/>
                <a:gd name="T5" fmla="*/ 14 h 16"/>
                <a:gd name="T6" fmla="*/ 15 w 15"/>
                <a:gd name="T7" fmla="*/ 8 h 16"/>
                <a:gd name="T8" fmla="*/ 13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3" y="14"/>
                  </a:lnTo>
                  <a:lnTo>
                    <a:pt x="15" y="8"/>
                  </a:lnTo>
                  <a:lnTo>
                    <a:pt x="13"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9" name="Freeform 431"/>
            <p:cNvSpPr>
              <a:spLocks/>
            </p:cNvSpPr>
            <p:nvPr/>
          </p:nvSpPr>
          <p:spPr bwMode="auto">
            <a:xfrm>
              <a:off x="2856"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15" name="Group 432"/>
          <p:cNvGrpSpPr>
            <a:grpSpLocks/>
          </p:cNvGrpSpPr>
          <p:nvPr/>
        </p:nvGrpSpPr>
        <p:grpSpPr bwMode="auto">
          <a:xfrm>
            <a:off x="1920875" y="5283200"/>
            <a:ext cx="122238" cy="246063"/>
            <a:chOff x="3157" y="6345"/>
            <a:chExt cx="158" cy="301"/>
          </a:xfrm>
        </p:grpSpPr>
        <p:sp>
          <p:nvSpPr>
            <p:cNvPr id="54324" name="Rectangle 433"/>
            <p:cNvSpPr>
              <a:spLocks noChangeArrowheads="1"/>
            </p:cNvSpPr>
            <p:nvPr/>
          </p:nvSpPr>
          <p:spPr bwMode="auto">
            <a:xfrm>
              <a:off x="3164" y="6353"/>
              <a:ext cx="143"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325" name="Freeform 434"/>
            <p:cNvSpPr>
              <a:spLocks/>
            </p:cNvSpPr>
            <p:nvPr/>
          </p:nvSpPr>
          <p:spPr bwMode="auto">
            <a:xfrm>
              <a:off x="3157" y="6345"/>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6" name="Freeform 435"/>
            <p:cNvSpPr>
              <a:spLocks/>
            </p:cNvSpPr>
            <p:nvPr/>
          </p:nvSpPr>
          <p:spPr bwMode="auto">
            <a:xfrm>
              <a:off x="3157" y="6377"/>
              <a:ext cx="15" cy="15"/>
            </a:xfrm>
            <a:custGeom>
              <a:avLst/>
              <a:gdLst>
                <a:gd name="T0" fmla="*/ 15 w 15"/>
                <a:gd name="T1" fmla="*/ 8 h 15"/>
                <a:gd name="T2" fmla="*/ 13 w 15"/>
                <a:gd name="T3" fmla="*/ 2 h 15"/>
                <a:gd name="T4" fmla="*/ 7 w 15"/>
                <a:gd name="T5" fmla="*/ 0 h 15"/>
                <a:gd name="T6" fmla="*/ 1 w 15"/>
                <a:gd name="T7" fmla="*/ 2 h 15"/>
                <a:gd name="T8" fmla="*/ 0 w 15"/>
                <a:gd name="T9" fmla="*/ 8 h 15"/>
                <a:gd name="T10" fmla="*/ 0 w 15"/>
                <a:gd name="T11" fmla="*/ 8 h 15"/>
                <a:gd name="T12" fmla="*/ 0 w 15"/>
                <a:gd name="T13" fmla="*/ 8 h 15"/>
                <a:gd name="T14" fmla="*/ 1 w 15"/>
                <a:gd name="T15" fmla="*/ 13 h 15"/>
                <a:gd name="T16" fmla="*/ 7 w 15"/>
                <a:gd name="T17" fmla="*/ 15 h 15"/>
                <a:gd name="T18" fmla="*/ 13 w 15"/>
                <a:gd name="T19" fmla="*/ 13 h 15"/>
                <a:gd name="T20" fmla="*/ 15 w 15"/>
                <a:gd name="T21" fmla="*/ 8 h 15"/>
                <a:gd name="T22" fmla="*/ 15 w 15"/>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15" y="8"/>
                  </a:moveTo>
                  <a:lnTo>
                    <a:pt x="13" y="2"/>
                  </a:lnTo>
                  <a:lnTo>
                    <a:pt x="7" y="0"/>
                  </a:lnTo>
                  <a:lnTo>
                    <a:pt x="1" y="2"/>
                  </a:lnTo>
                  <a:lnTo>
                    <a:pt x="0" y="8"/>
                  </a:lnTo>
                  <a:lnTo>
                    <a:pt x="1" y="13"/>
                  </a:lnTo>
                  <a:lnTo>
                    <a:pt x="7" y="15"/>
                  </a:lnTo>
                  <a:lnTo>
                    <a:pt x="13" y="13"/>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7" name="Freeform 436"/>
            <p:cNvSpPr>
              <a:spLocks/>
            </p:cNvSpPr>
            <p:nvPr/>
          </p:nvSpPr>
          <p:spPr bwMode="auto">
            <a:xfrm>
              <a:off x="3157" y="6408"/>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8" name="Freeform 437"/>
            <p:cNvSpPr>
              <a:spLocks/>
            </p:cNvSpPr>
            <p:nvPr/>
          </p:nvSpPr>
          <p:spPr bwMode="auto">
            <a:xfrm>
              <a:off x="3157" y="6440"/>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9" name="Freeform 438"/>
            <p:cNvSpPr>
              <a:spLocks/>
            </p:cNvSpPr>
            <p:nvPr/>
          </p:nvSpPr>
          <p:spPr bwMode="auto">
            <a:xfrm>
              <a:off x="3157" y="6472"/>
              <a:ext cx="15" cy="15"/>
            </a:xfrm>
            <a:custGeom>
              <a:avLst/>
              <a:gdLst>
                <a:gd name="T0" fmla="*/ 15 w 15"/>
                <a:gd name="T1" fmla="*/ 7 h 15"/>
                <a:gd name="T2" fmla="*/ 13 w 15"/>
                <a:gd name="T3" fmla="*/ 2 h 15"/>
                <a:gd name="T4" fmla="*/ 7 w 15"/>
                <a:gd name="T5" fmla="*/ 0 h 15"/>
                <a:gd name="T6" fmla="*/ 1 w 15"/>
                <a:gd name="T7" fmla="*/ 2 h 15"/>
                <a:gd name="T8" fmla="*/ 0 w 15"/>
                <a:gd name="T9" fmla="*/ 7 h 15"/>
                <a:gd name="T10" fmla="*/ 0 w 15"/>
                <a:gd name="T11" fmla="*/ 7 h 15"/>
                <a:gd name="T12" fmla="*/ 0 w 15"/>
                <a:gd name="T13" fmla="*/ 7 h 15"/>
                <a:gd name="T14" fmla="*/ 1 w 15"/>
                <a:gd name="T15" fmla="*/ 13 h 15"/>
                <a:gd name="T16" fmla="*/ 7 w 15"/>
                <a:gd name="T17" fmla="*/ 15 h 15"/>
                <a:gd name="T18" fmla="*/ 13 w 15"/>
                <a:gd name="T19" fmla="*/ 13 h 15"/>
                <a:gd name="T20" fmla="*/ 15 w 15"/>
                <a:gd name="T21" fmla="*/ 7 h 15"/>
                <a:gd name="T22" fmla="*/ 15 w 15"/>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15" y="7"/>
                  </a:moveTo>
                  <a:lnTo>
                    <a:pt x="13" y="2"/>
                  </a:lnTo>
                  <a:lnTo>
                    <a:pt x="7" y="0"/>
                  </a:lnTo>
                  <a:lnTo>
                    <a:pt x="1" y="2"/>
                  </a:lnTo>
                  <a:lnTo>
                    <a:pt x="0" y="7"/>
                  </a:lnTo>
                  <a:lnTo>
                    <a:pt x="1" y="13"/>
                  </a:lnTo>
                  <a:lnTo>
                    <a:pt x="7" y="15"/>
                  </a:lnTo>
                  <a:lnTo>
                    <a:pt x="13" y="13"/>
                  </a:lnTo>
                  <a:lnTo>
                    <a:pt x="1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0" name="Freeform 439"/>
            <p:cNvSpPr>
              <a:spLocks/>
            </p:cNvSpPr>
            <p:nvPr/>
          </p:nvSpPr>
          <p:spPr bwMode="auto">
            <a:xfrm>
              <a:off x="3157" y="6503"/>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1" name="Freeform 440"/>
            <p:cNvSpPr>
              <a:spLocks/>
            </p:cNvSpPr>
            <p:nvPr/>
          </p:nvSpPr>
          <p:spPr bwMode="auto">
            <a:xfrm>
              <a:off x="3157" y="6535"/>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2" name="Freeform 441"/>
            <p:cNvSpPr>
              <a:spLocks/>
            </p:cNvSpPr>
            <p:nvPr/>
          </p:nvSpPr>
          <p:spPr bwMode="auto">
            <a:xfrm>
              <a:off x="3157" y="6566"/>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3" name="Freeform 442"/>
            <p:cNvSpPr>
              <a:spLocks/>
            </p:cNvSpPr>
            <p:nvPr/>
          </p:nvSpPr>
          <p:spPr bwMode="auto">
            <a:xfrm>
              <a:off x="3157" y="6598"/>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4" name="Freeform 443"/>
            <p:cNvSpPr>
              <a:spLocks/>
            </p:cNvSpPr>
            <p:nvPr/>
          </p:nvSpPr>
          <p:spPr bwMode="auto">
            <a:xfrm>
              <a:off x="3157" y="6630"/>
              <a:ext cx="15" cy="16"/>
            </a:xfrm>
            <a:custGeom>
              <a:avLst/>
              <a:gdLst>
                <a:gd name="T0" fmla="*/ 7 w 15"/>
                <a:gd name="T1" fmla="*/ 0 h 16"/>
                <a:gd name="T2" fmla="*/ 7 w 15"/>
                <a:gd name="T3" fmla="*/ 0 h 16"/>
                <a:gd name="T4" fmla="*/ 1 w 15"/>
                <a:gd name="T5" fmla="*/ 2 h 16"/>
                <a:gd name="T6" fmla="*/ 0 w 15"/>
                <a:gd name="T7" fmla="*/ 8 h 16"/>
                <a:gd name="T8" fmla="*/ 1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1" y="2"/>
                  </a:lnTo>
                  <a:lnTo>
                    <a:pt x="0" y="8"/>
                  </a:lnTo>
                  <a:lnTo>
                    <a:pt x="1"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5" name="Freeform 444"/>
            <p:cNvSpPr>
              <a:spLocks/>
            </p:cNvSpPr>
            <p:nvPr/>
          </p:nvSpPr>
          <p:spPr bwMode="auto">
            <a:xfrm>
              <a:off x="3188"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6" name="Freeform 445"/>
            <p:cNvSpPr>
              <a:spLocks/>
            </p:cNvSpPr>
            <p:nvPr/>
          </p:nvSpPr>
          <p:spPr bwMode="auto">
            <a:xfrm>
              <a:off x="3220"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7" name="Freeform 446"/>
            <p:cNvSpPr>
              <a:spLocks/>
            </p:cNvSpPr>
            <p:nvPr/>
          </p:nvSpPr>
          <p:spPr bwMode="auto">
            <a:xfrm>
              <a:off x="3251"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8" name="Freeform 447"/>
            <p:cNvSpPr>
              <a:spLocks/>
            </p:cNvSpPr>
            <p:nvPr/>
          </p:nvSpPr>
          <p:spPr bwMode="auto">
            <a:xfrm>
              <a:off x="3283"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9" name="Freeform 448"/>
            <p:cNvSpPr>
              <a:spLocks/>
            </p:cNvSpPr>
            <p:nvPr/>
          </p:nvSpPr>
          <p:spPr bwMode="auto">
            <a:xfrm>
              <a:off x="3299" y="661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0" name="Freeform 449"/>
            <p:cNvSpPr>
              <a:spLocks/>
            </p:cNvSpPr>
            <p:nvPr/>
          </p:nvSpPr>
          <p:spPr bwMode="auto">
            <a:xfrm>
              <a:off x="3299" y="6582"/>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1" name="Freeform 450"/>
            <p:cNvSpPr>
              <a:spLocks/>
            </p:cNvSpPr>
            <p:nvPr/>
          </p:nvSpPr>
          <p:spPr bwMode="auto">
            <a:xfrm>
              <a:off x="3299" y="6551"/>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2" name="Freeform 451"/>
            <p:cNvSpPr>
              <a:spLocks/>
            </p:cNvSpPr>
            <p:nvPr/>
          </p:nvSpPr>
          <p:spPr bwMode="auto">
            <a:xfrm>
              <a:off x="3299" y="651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3" name="Freeform 452"/>
            <p:cNvSpPr>
              <a:spLocks/>
            </p:cNvSpPr>
            <p:nvPr/>
          </p:nvSpPr>
          <p:spPr bwMode="auto">
            <a:xfrm>
              <a:off x="3299" y="6487"/>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4" name="Freeform 453"/>
            <p:cNvSpPr>
              <a:spLocks/>
            </p:cNvSpPr>
            <p:nvPr/>
          </p:nvSpPr>
          <p:spPr bwMode="auto">
            <a:xfrm>
              <a:off x="3299" y="64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5" name="Freeform 454"/>
            <p:cNvSpPr>
              <a:spLocks/>
            </p:cNvSpPr>
            <p:nvPr/>
          </p:nvSpPr>
          <p:spPr bwMode="auto">
            <a:xfrm>
              <a:off x="3299" y="642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6" name="Freeform 455"/>
            <p:cNvSpPr>
              <a:spLocks/>
            </p:cNvSpPr>
            <p:nvPr/>
          </p:nvSpPr>
          <p:spPr bwMode="auto">
            <a:xfrm>
              <a:off x="3299" y="6392"/>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7" name="Freeform 456"/>
            <p:cNvSpPr>
              <a:spLocks/>
            </p:cNvSpPr>
            <p:nvPr/>
          </p:nvSpPr>
          <p:spPr bwMode="auto">
            <a:xfrm>
              <a:off x="3299" y="636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8" name="Freeform 457"/>
            <p:cNvSpPr>
              <a:spLocks/>
            </p:cNvSpPr>
            <p:nvPr/>
          </p:nvSpPr>
          <p:spPr bwMode="auto">
            <a:xfrm>
              <a:off x="3283"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9" name="Freeform 458"/>
            <p:cNvSpPr>
              <a:spLocks/>
            </p:cNvSpPr>
            <p:nvPr/>
          </p:nvSpPr>
          <p:spPr bwMode="auto">
            <a:xfrm>
              <a:off x="3251"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0" name="Freeform 459"/>
            <p:cNvSpPr>
              <a:spLocks/>
            </p:cNvSpPr>
            <p:nvPr/>
          </p:nvSpPr>
          <p:spPr bwMode="auto">
            <a:xfrm>
              <a:off x="3220"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1" name="Freeform 460"/>
            <p:cNvSpPr>
              <a:spLocks/>
            </p:cNvSpPr>
            <p:nvPr/>
          </p:nvSpPr>
          <p:spPr bwMode="auto">
            <a:xfrm>
              <a:off x="3188"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16" name="Group 461"/>
          <p:cNvGrpSpPr>
            <a:grpSpLocks/>
          </p:cNvGrpSpPr>
          <p:nvPr/>
        </p:nvGrpSpPr>
        <p:grpSpPr bwMode="auto">
          <a:xfrm>
            <a:off x="2212975" y="5283200"/>
            <a:ext cx="120650" cy="246063"/>
            <a:chOff x="3536" y="6345"/>
            <a:chExt cx="158" cy="301"/>
          </a:xfrm>
        </p:grpSpPr>
        <p:sp>
          <p:nvSpPr>
            <p:cNvPr id="54296" name="Rectangle 462"/>
            <p:cNvSpPr>
              <a:spLocks noChangeArrowheads="1"/>
            </p:cNvSpPr>
            <p:nvPr/>
          </p:nvSpPr>
          <p:spPr bwMode="auto">
            <a:xfrm>
              <a:off x="3544" y="6353"/>
              <a:ext cx="142"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297" name="Freeform 463"/>
            <p:cNvSpPr>
              <a:spLocks/>
            </p:cNvSpPr>
            <p:nvPr/>
          </p:nvSpPr>
          <p:spPr bwMode="auto">
            <a:xfrm>
              <a:off x="3536" y="63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8" name="Freeform 464"/>
            <p:cNvSpPr>
              <a:spLocks/>
            </p:cNvSpPr>
            <p:nvPr/>
          </p:nvSpPr>
          <p:spPr bwMode="auto">
            <a:xfrm>
              <a:off x="3536" y="6377"/>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9" name="Freeform 465"/>
            <p:cNvSpPr>
              <a:spLocks/>
            </p:cNvSpPr>
            <p:nvPr/>
          </p:nvSpPr>
          <p:spPr bwMode="auto">
            <a:xfrm>
              <a:off x="3536" y="640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0" name="Freeform 466"/>
            <p:cNvSpPr>
              <a:spLocks/>
            </p:cNvSpPr>
            <p:nvPr/>
          </p:nvSpPr>
          <p:spPr bwMode="auto">
            <a:xfrm>
              <a:off x="3536" y="64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1" name="Freeform 467"/>
            <p:cNvSpPr>
              <a:spLocks/>
            </p:cNvSpPr>
            <p:nvPr/>
          </p:nvSpPr>
          <p:spPr bwMode="auto">
            <a:xfrm>
              <a:off x="3536" y="6472"/>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2" name="Freeform 468"/>
            <p:cNvSpPr>
              <a:spLocks/>
            </p:cNvSpPr>
            <p:nvPr/>
          </p:nvSpPr>
          <p:spPr bwMode="auto">
            <a:xfrm>
              <a:off x="3536" y="650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3" name="Freeform 469"/>
            <p:cNvSpPr>
              <a:spLocks/>
            </p:cNvSpPr>
            <p:nvPr/>
          </p:nvSpPr>
          <p:spPr bwMode="auto">
            <a:xfrm>
              <a:off x="3536" y="653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4" name="Freeform 470"/>
            <p:cNvSpPr>
              <a:spLocks/>
            </p:cNvSpPr>
            <p:nvPr/>
          </p:nvSpPr>
          <p:spPr bwMode="auto">
            <a:xfrm>
              <a:off x="3536" y="656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5" name="Freeform 471"/>
            <p:cNvSpPr>
              <a:spLocks/>
            </p:cNvSpPr>
            <p:nvPr/>
          </p:nvSpPr>
          <p:spPr bwMode="auto">
            <a:xfrm>
              <a:off x="3536" y="659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6" name="Freeform 472"/>
            <p:cNvSpPr>
              <a:spLocks/>
            </p:cNvSpPr>
            <p:nvPr/>
          </p:nvSpPr>
          <p:spPr bwMode="auto">
            <a:xfrm>
              <a:off x="3536"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7" name="Freeform 473"/>
            <p:cNvSpPr>
              <a:spLocks/>
            </p:cNvSpPr>
            <p:nvPr/>
          </p:nvSpPr>
          <p:spPr bwMode="auto">
            <a:xfrm>
              <a:off x="3568"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8" name="Freeform 474"/>
            <p:cNvSpPr>
              <a:spLocks/>
            </p:cNvSpPr>
            <p:nvPr/>
          </p:nvSpPr>
          <p:spPr bwMode="auto">
            <a:xfrm>
              <a:off x="3599"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9" name="Freeform 475"/>
            <p:cNvSpPr>
              <a:spLocks/>
            </p:cNvSpPr>
            <p:nvPr/>
          </p:nvSpPr>
          <p:spPr bwMode="auto">
            <a:xfrm>
              <a:off x="3631"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0" name="Freeform 476"/>
            <p:cNvSpPr>
              <a:spLocks/>
            </p:cNvSpPr>
            <p:nvPr/>
          </p:nvSpPr>
          <p:spPr bwMode="auto">
            <a:xfrm>
              <a:off x="3663"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1" name="Freeform 477"/>
            <p:cNvSpPr>
              <a:spLocks/>
            </p:cNvSpPr>
            <p:nvPr/>
          </p:nvSpPr>
          <p:spPr bwMode="auto">
            <a:xfrm>
              <a:off x="3679" y="6614"/>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2" name="Freeform 478"/>
            <p:cNvSpPr>
              <a:spLocks/>
            </p:cNvSpPr>
            <p:nvPr/>
          </p:nvSpPr>
          <p:spPr bwMode="auto">
            <a:xfrm>
              <a:off x="3679" y="6582"/>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3" name="Freeform 479"/>
            <p:cNvSpPr>
              <a:spLocks/>
            </p:cNvSpPr>
            <p:nvPr/>
          </p:nvSpPr>
          <p:spPr bwMode="auto">
            <a:xfrm>
              <a:off x="3679" y="6551"/>
              <a:ext cx="15" cy="15"/>
            </a:xfrm>
            <a:custGeom>
              <a:avLst/>
              <a:gdLst>
                <a:gd name="T0" fmla="*/ 0 w 15"/>
                <a:gd name="T1" fmla="*/ 8 h 15"/>
                <a:gd name="T2" fmla="*/ 2 w 15"/>
                <a:gd name="T3" fmla="*/ 13 h 15"/>
                <a:gd name="T4" fmla="*/ 7 w 15"/>
                <a:gd name="T5" fmla="*/ 15 h 15"/>
                <a:gd name="T6" fmla="*/ 13 w 15"/>
                <a:gd name="T7" fmla="*/ 13 h 15"/>
                <a:gd name="T8" fmla="*/ 15 w 15"/>
                <a:gd name="T9" fmla="*/ 8 h 15"/>
                <a:gd name="T10" fmla="*/ 15 w 15"/>
                <a:gd name="T11" fmla="*/ 8 h 15"/>
                <a:gd name="T12" fmla="*/ 15 w 15"/>
                <a:gd name="T13" fmla="*/ 8 h 15"/>
                <a:gd name="T14" fmla="*/ 13 w 15"/>
                <a:gd name="T15" fmla="*/ 2 h 15"/>
                <a:gd name="T16" fmla="*/ 7 w 15"/>
                <a:gd name="T17" fmla="*/ 0 h 15"/>
                <a:gd name="T18" fmla="*/ 2 w 15"/>
                <a:gd name="T19" fmla="*/ 2 h 15"/>
                <a:gd name="T20" fmla="*/ 0 w 15"/>
                <a:gd name="T21" fmla="*/ 8 h 15"/>
                <a:gd name="T22" fmla="*/ 0 w 15"/>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8"/>
                  </a:moveTo>
                  <a:lnTo>
                    <a:pt x="2" y="13"/>
                  </a:lnTo>
                  <a:lnTo>
                    <a:pt x="7" y="15"/>
                  </a:lnTo>
                  <a:lnTo>
                    <a:pt x="13" y="13"/>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4" name="Freeform 480"/>
            <p:cNvSpPr>
              <a:spLocks/>
            </p:cNvSpPr>
            <p:nvPr/>
          </p:nvSpPr>
          <p:spPr bwMode="auto">
            <a:xfrm>
              <a:off x="3679" y="6519"/>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5" name="Freeform 481"/>
            <p:cNvSpPr>
              <a:spLocks/>
            </p:cNvSpPr>
            <p:nvPr/>
          </p:nvSpPr>
          <p:spPr bwMode="auto">
            <a:xfrm>
              <a:off x="3679" y="6487"/>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6" name="Freeform 482"/>
            <p:cNvSpPr>
              <a:spLocks/>
            </p:cNvSpPr>
            <p:nvPr/>
          </p:nvSpPr>
          <p:spPr bwMode="auto">
            <a:xfrm>
              <a:off x="3679" y="6456"/>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7" name="Freeform 483"/>
            <p:cNvSpPr>
              <a:spLocks/>
            </p:cNvSpPr>
            <p:nvPr/>
          </p:nvSpPr>
          <p:spPr bwMode="auto">
            <a:xfrm>
              <a:off x="3679" y="6424"/>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8" name="Freeform 484"/>
            <p:cNvSpPr>
              <a:spLocks/>
            </p:cNvSpPr>
            <p:nvPr/>
          </p:nvSpPr>
          <p:spPr bwMode="auto">
            <a:xfrm>
              <a:off x="3679" y="6392"/>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9" name="Freeform 485"/>
            <p:cNvSpPr>
              <a:spLocks/>
            </p:cNvSpPr>
            <p:nvPr/>
          </p:nvSpPr>
          <p:spPr bwMode="auto">
            <a:xfrm>
              <a:off x="3679" y="6361"/>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0" name="Freeform 486"/>
            <p:cNvSpPr>
              <a:spLocks/>
            </p:cNvSpPr>
            <p:nvPr/>
          </p:nvSpPr>
          <p:spPr bwMode="auto">
            <a:xfrm>
              <a:off x="3663"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1" name="Freeform 487"/>
            <p:cNvSpPr>
              <a:spLocks/>
            </p:cNvSpPr>
            <p:nvPr/>
          </p:nvSpPr>
          <p:spPr bwMode="auto">
            <a:xfrm>
              <a:off x="3631"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2" name="Freeform 488"/>
            <p:cNvSpPr>
              <a:spLocks/>
            </p:cNvSpPr>
            <p:nvPr/>
          </p:nvSpPr>
          <p:spPr bwMode="auto">
            <a:xfrm>
              <a:off x="3599"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3" name="Freeform 489"/>
            <p:cNvSpPr>
              <a:spLocks/>
            </p:cNvSpPr>
            <p:nvPr/>
          </p:nvSpPr>
          <p:spPr bwMode="auto">
            <a:xfrm>
              <a:off x="3568"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17" name="Group 490"/>
          <p:cNvGrpSpPr>
            <a:grpSpLocks/>
          </p:cNvGrpSpPr>
          <p:nvPr/>
        </p:nvGrpSpPr>
        <p:grpSpPr bwMode="auto">
          <a:xfrm>
            <a:off x="2540000" y="5283200"/>
            <a:ext cx="122238" cy="246063"/>
            <a:chOff x="3963" y="6345"/>
            <a:chExt cx="158" cy="301"/>
          </a:xfrm>
        </p:grpSpPr>
        <p:sp>
          <p:nvSpPr>
            <p:cNvPr id="54268" name="Rectangle 491"/>
            <p:cNvSpPr>
              <a:spLocks noChangeArrowheads="1"/>
            </p:cNvSpPr>
            <p:nvPr/>
          </p:nvSpPr>
          <p:spPr bwMode="auto">
            <a:xfrm>
              <a:off x="3971" y="6353"/>
              <a:ext cx="143"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269" name="Freeform 492"/>
            <p:cNvSpPr>
              <a:spLocks/>
            </p:cNvSpPr>
            <p:nvPr/>
          </p:nvSpPr>
          <p:spPr bwMode="auto">
            <a:xfrm>
              <a:off x="3963" y="63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0" name="Freeform 493"/>
            <p:cNvSpPr>
              <a:spLocks/>
            </p:cNvSpPr>
            <p:nvPr/>
          </p:nvSpPr>
          <p:spPr bwMode="auto">
            <a:xfrm>
              <a:off x="3963" y="6377"/>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1" name="Freeform 494"/>
            <p:cNvSpPr>
              <a:spLocks/>
            </p:cNvSpPr>
            <p:nvPr/>
          </p:nvSpPr>
          <p:spPr bwMode="auto">
            <a:xfrm>
              <a:off x="3963" y="640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2" name="Freeform 495"/>
            <p:cNvSpPr>
              <a:spLocks/>
            </p:cNvSpPr>
            <p:nvPr/>
          </p:nvSpPr>
          <p:spPr bwMode="auto">
            <a:xfrm>
              <a:off x="3963" y="64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3" name="Freeform 496"/>
            <p:cNvSpPr>
              <a:spLocks/>
            </p:cNvSpPr>
            <p:nvPr/>
          </p:nvSpPr>
          <p:spPr bwMode="auto">
            <a:xfrm>
              <a:off x="3963" y="6472"/>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4" name="Freeform 497"/>
            <p:cNvSpPr>
              <a:spLocks/>
            </p:cNvSpPr>
            <p:nvPr/>
          </p:nvSpPr>
          <p:spPr bwMode="auto">
            <a:xfrm>
              <a:off x="3963" y="650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5" name="Freeform 498"/>
            <p:cNvSpPr>
              <a:spLocks/>
            </p:cNvSpPr>
            <p:nvPr/>
          </p:nvSpPr>
          <p:spPr bwMode="auto">
            <a:xfrm>
              <a:off x="3963" y="653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6" name="Freeform 499"/>
            <p:cNvSpPr>
              <a:spLocks/>
            </p:cNvSpPr>
            <p:nvPr/>
          </p:nvSpPr>
          <p:spPr bwMode="auto">
            <a:xfrm>
              <a:off x="3963" y="656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7" name="Freeform 500"/>
            <p:cNvSpPr>
              <a:spLocks/>
            </p:cNvSpPr>
            <p:nvPr/>
          </p:nvSpPr>
          <p:spPr bwMode="auto">
            <a:xfrm>
              <a:off x="3963" y="659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8" name="Freeform 501"/>
            <p:cNvSpPr>
              <a:spLocks/>
            </p:cNvSpPr>
            <p:nvPr/>
          </p:nvSpPr>
          <p:spPr bwMode="auto">
            <a:xfrm>
              <a:off x="3963"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9" name="Freeform 502"/>
            <p:cNvSpPr>
              <a:spLocks/>
            </p:cNvSpPr>
            <p:nvPr/>
          </p:nvSpPr>
          <p:spPr bwMode="auto">
            <a:xfrm>
              <a:off x="3995"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0" name="Freeform 503"/>
            <p:cNvSpPr>
              <a:spLocks/>
            </p:cNvSpPr>
            <p:nvPr/>
          </p:nvSpPr>
          <p:spPr bwMode="auto">
            <a:xfrm>
              <a:off x="4027" y="6630"/>
              <a:ext cx="15" cy="16"/>
            </a:xfrm>
            <a:custGeom>
              <a:avLst/>
              <a:gdLst>
                <a:gd name="T0" fmla="*/ 7 w 15"/>
                <a:gd name="T1" fmla="*/ 0 h 16"/>
                <a:gd name="T2" fmla="*/ 7 w 15"/>
                <a:gd name="T3" fmla="*/ 0 h 16"/>
                <a:gd name="T4" fmla="*/ 2 w 15"/>
                <a:gd name="T5" fmla="*/ 2 h 16"/>
                <a:gd name="T6" fmla="*/ 0 w 15"/>
                <a:gd name="T7" fmla="*/ 8 h 16"/>
                <a:gd name="T8" fmla="*/ 2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2" y="2"/>
                  </a:lnTo>
                  <a:lnTo>
                    <a:pt x="0" y="8"/>
                  </a:lnTo>
                  <a:lnTo>
                    <a:pt x="2"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1" name="Freeform 504"/>
            <p:cNvSpPr>
              <a:spLocks/>
            </p:cNvSpPr>
            <p:nvPr/>
          </p:nvSpPr>
          <p:spPr bwMode="auto">
            <a:xfrm>
              <a:off x="4058"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2" name="Freeform 505"/>
            <p:cNvSpPr>
              <a:spLocks/>
            </p:cNvSpPr>
            <p:nvPr/>
          </p:nvSpPr>
          <p:spPr bwMode="auto">
            <a:xfrm>
              <a:off x="4090"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3" name="Freeform 506"/>
            <p:cNvSpPr>
              <a:spLocks/>
            </p:cNvSpPr>
            <p:nvPr/>
          </p:nvSpPr>
          <p:spPr bwMode="auto">
            <a:xfrm>
              <a:off x="4106" y="6614"/>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4" name="Freeform 507"/>
            <p:cNvSpPr>
              <a:spLocks/>
            </p:cNvSpPr>
            <p:nvPr/>
          </p:nvSpPr>
          <p:spPr bwMode="auto">
            <a:xfrm>
              <a:off x="4106" y="6582"/>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5" name="Freeform 508"/>
            <p:cNvSpPr>
              <a:spLocks/>
            </p:cNvSpPr>
            <p:nvPr/>
          </p:nvSpPr>
          <p:spPr bwMode="auto">
            <a:xfrm>
              <a:off x="4106" y="6551"/>
              <a:ext cx="15" cy="15"/>
            </a:xfrm>
            <a:custGeom>
              <a:avLst/>
              <a:gdLst>
                <a:gd name="T0" fmla="*/ 0 w 15"/>
                <a:gd name="T1" fmla="*/ 8 h 15"/>
                <a:gd name="T2" fmla="*/ 2 w 15"/>
                <a:gd name="T3" fmla="*/ 13 h 15"/>
                <a:gd name="T4" fmla="*/ 8 w 15"/>
                <a:gd name="T5" fmla="*/ 15 h 15"/>
                <a:gd name="T6" fmla="*/ 13 w 15"/>
                <a:gd name="T7" fmla="*/ 13 h 15"/>
                <a:gd name="T8" fmla="*/ 15 w 15"/>
                <a:gd name="T9" fmla="*/ 8 h 15"/>
                <a:gd name="T10" fmla="*/ 15 w 15"/>
                <a:gd name="T11" fmla="*/ 8 h 15"/>
                <a:gd name="T12" fmla="*/ 15 w 15"/>
                <a:gd name="T13" fmla="*/ 8 h 15"/>
                <a:gd name="T14" fmla="*/ 13 w 15"/>
                <a:gd name="T15" fmla="*/ 2 h 15"/>
                <a:gd name="T16" fmla="*/ 8 w 15"/>
                <a:gd name="T17" fmla="*/ 0 h 15"/>
                <a:gd name="T18" fmla="*/ 2 w 15"/>
                <a:gd name="T19" fmla="*/ 2 h 15"/>
                <a:gd name="T20" fmla="*/ 0 w 15"/>
                <a:gd name="T21" fmla="*/ 8 h 15"/>
                <a:gd name="T22" fmla="*/ 0 w 15"/>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8"/>
                  </a:moveTo>
                  <a:lnTo>
                    <a:pt x="2" y="13"/>
                  </a:lnTo>
                  <a:lnTo>
                    <a:pt x="8" y="15"/>
                  </a:lnTo>
                  <a:lnTo>
                    <a:pt x="13" y="13"/>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6" name="Freeform 509"/>
            <p:cNvSpPr>
              <a:spLocks/>
            </p:cNvSpPr>
            <p:nvPr/>
          </p:nvSpPr>
          <p:spPr bwMode="auto">
            <a:xfrm>
              <a:off x="4106" y="6519"/>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7" name="Freeform 510"/>
            <p:cNvSpPr>
              <a:spLocks/>
            </p:cNvSpPr>
            <p:nvPr/>
          </p:nvSpPr>
          <p:spPr bwMode="auto">
            <a:xfrm>
              <a:off x="4106" y="6487"/>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8" name="Freeform 511"/>
            <p:cNvSpPr>
              <a:spLocks/>
            </p:cNvSpPr>
            <p:nvPr/>
          </p:nvSpPr>
          <p:spPr bwMode="auto">
            <a:xfrm>
              <a:off x="4106" y="6456"/>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9" name="Freeform 512"/>
            <p:cNvSpPr>
              <a:spLocks/>
            </p:cNvSpPr>
            <p:nvPr/>
          </p:nvSpPr>
          <p:spPr bwMode="auto">
            <a:xfrm>
              <a:off x="4106" y="6424"/>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0" name="Freeform 513"/>
            <p:cNvSpPr>
              <a:spLocks/>
            </p:cNvSpPr>
            <p:nvPr/>
          </p:nvSpPr>
          <p:spPr bwMode="auto">
            <a:xfrm>
              <a:off x="4106" y="6392"/>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1" name="Freeform 514"/>
            <p:cNvSpPr>
              <a:spLocks/>
            </p:cNvSpPr>
            <p:nvPr/>
          </p:nvSpPr>
          <p:spPr bwMode="auto">
            <a:xfrm>
              <a:off x="4106" y="6361"/>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2" name="Freeform 515"/>
            <p:cNvSpPr>
              <a:spLocks/>
            </p:cNvSpPr>
            <p:nvPr/>
          </p:nvSpPr>
          <p:spPr bwMode="auto">
            <a:xfrm>
              <a:off x="4090"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3" name="Freeform 516"/>
            <p:cNvSpPr>
              <a:spLocks/>
            </p:cNvSpPr>
            <p:nvPr/>
          </p:nvSpPr>
          <p:spPr bwMode="auto">
            <a:xfrm>
              <a:off x="4058"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4" name="Freeform 517"/>
            <p:cNvSpPr>
              <a:spLocks/>
            </p:cNvSpPr>
            <p:nvPr/>
          </p:nvSpPr>
          <p:spPr bwMode="auto">
            <a:xfrm>
              <a:off x="4027" y="6345"/>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5" name="Freeform 518"/>
            <p:cNvSpPr>
              <a:spLocks/>
            </p:cNvSpPr>
            <p:nvPr/>
          </p:nvSpPr>
          <p:spPr bwMode="auto">
            <a:xfrm>
              <a:off x="3995"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18" name="Group 519"/>
          <p:cNvGrpSpPr>
            <a:grpSpLocks/>
          </p:cNvGrpSpPr>
          <p:nvPr/>
        </p:nvGrpSpPr>
        <p:grpSpPr bwMode="auto">
          <a:xfrm>
            <a:off x="3963988" y="5283200"/>
            <a:ext cx="122237" cy="246063"/>
            <a:chOff x="5814" y="6345"/>
            <a:chExt cx="158" cy="301"/>
          </a:xfrm>
        </p:grpSpPr>
        <p:sp>
          <p:nvSpPr>
            <p:cNvPr id="54240" name="Rectangle 520"/>
            <p:cNvSpPr>
              <a:spLocks noChangeArrowheads="1"/>
            </p:cNvSpPr>
            <p:nvPr/>
          </p:nvSpPr>
          <p:spPr bwMode="auto">
            <a:xfrm>
              <a:off x="5822" y="6353"/>
              <a:ext cx="142"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241" name="Freeform 521"/>
            <p:cNvSpPr>
              <a:spLocks/>
            </p:cNvSpPr>
            <p:nvPr/>
          </p:nvSpPr>
          <p:spPr bwMode="auto">
            <a:xfrm>
              <a:off x="5814" y="63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42" name="Freeform 522"/>
            <p:cNvSpPr>
              <a:spLocks/>
            </p:cNvSpPr>
            <p:nvPr/>
          </p:nvSpPr>
          <p:spPr bwMode="auto">
            <a:xfrm>
              <a:off x="5814" y="6377"/>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43" name="Freeform 523"/>
            <p:cNvSpPr>
              <a:spLocks/>
            </p:cNvSpPr>
            <p:nvPr/>
          </p:nvSpPr>
          <p:spPr bwMode="auto">
            <a:xfrm>
              <a:off x="5814" y="640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44" name="Freeform 524"/>
            <p:cNvSpPr>
              <a:spLocks/>
            </p:cNvSpPr>
            <p:nvPr/>
          </p:nvSpPr>
          <p:spPr bwMode="auto">
            <a:xfrm>
              <a:off x="5814" y="64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45" name="Freeform 525"/>
            <p:cNvSpPr>
              <a:spLocks/>
            </p:cNvSpPr>
            <p:nvPr/>
          </p:nvSpPr>
          <p:spPr bwMode="auto">
            <a:xfrm>
              <a:off x="5814" y="6472"/>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46" name="Freeform 526"/>
            <p:cNvSpPr>
              <a:spLocks/>
            </p:cNvSpPr>
            <p:nvPr/>
          </p:nvSpPr>
          <p:spPr bwMode="auto">
            <a:xfrm>
              <a:off x="5814" y="650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47" name="Freeform 527"/>
            <p:cNvSpPr>
              <a:spLocks/>
            </p:cNvSpPr>
            <p:nvPr/>
          </p:nvSpPr>
          <p:spPr bwMode="auto">
            <a:xfrm>
              <a:off x="5814" y="653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48" name="Freeform 528"/>
            <p:cNvSpPr>
              <a:spLocks/>
            </p:cNvSpPr>
            <p:nvPr/>
          </p:nvSpPr>
          <p:spPr bwMode="auto">
            <a:xfrm>
              <a:off x="5814" y="656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49" name="Freeform 529"/>
            <p:cNvSpPr>
              <a:spLocks/>
            </p:cNvSpPr>
            <p:nvPr/>
          </p:nvSpPr>
          <p:spPr bwMode="auto">
            <a:xfrm>
              <a:off x="5814" y="659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50" name="Freeform 530"/>
            <p:cNvSpPr>
              <a:spLocks/>
            </p:cNvSpPr>
            <p:nvPr/>
          </p:nvSpPr>
          <p:spPr bwMode="auto">
            <a:xfrm>
              <a:off x="5814"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51" name="Freeform 531"/>
            <p:cNvSpPr>
              <a:spLocks/>
            </p:cNvSpPr>
            <p:nvPr/>
          </p:nvSpPr>
          <p:spPr bwMode="auto">
            <a:xfrm>
              <a:off x="5846" y="6630"/>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4 w 15"/>
                <a:gd name="T17" fmla="*/ 14 h 16"/>
                <a:gd name="T18" fmla="*/ 15 w 15"/>
                <a:gd name="T19" fmla="*/ 8 h 16"/>
                <a:gd name="T20" fmla="*/ 14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4" y="14"/>
                  </a:lnTo>
                  <a:lnTo>
                    <a:pt x="15"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52" name="Freeform 532"/>
            <p:cNvSpPr>
              <a:spLocks/>
            </p:cNvSpPr>
            <p:nvPr/>
          </p:nvSpPr>
          <p:spPr bwMode="auto">
            <a:xfrm>
              <a:off x="5877"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53" name="Freeform 533"/>
            <p:cNvSpPr>
              <a:spLocks/>
            </p:cNvSpPr>
            <p:nvPr/>
          </p:nvSpPr>
          <p:spPr bwMode="auto">
            <a:xfrm>
              <a:off x="5909"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54" name="Freeform 534"/>
            <p:cNvSpPr>
              <a:spLocks/>
            </p:cNvSpPr>
            <p:nvPr/>
          </p:nvSpPr>
          <p:spPr bwMode="auto">
            <a:xfrm>
              <a:off x="5941" y="6630"/>
              <a:ext cx="15" cy="16"/>
            </a:xfrm>
            <a:custGeom>
              <a:avLst/>
              <a:gdLst>
                <a:gd name="T0" fmla="*/ 7 w 15"/>
                <a:gd name="T1" fmla="*/ 0 h 16"/>
                <a:gd name="T2" fmla="*/ 7 w 15"/>
                <a:gd name="T3" fmla="*/ 0 h 16"/>
                <a:gd name="T4" fmla="*/ 2 w 15"/>
                <a:gd name="T5" fmla="*/ 2 h 16"/>
                <a:gd name="T6" fmla="*/ 0 w 15"/>
                <a:gd name="T7" fmla="*/ 8 h 16"/>
                <a:gd name="T8" fmla="*/ 2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2" y="2"/>
                  </a:lnTo>
                  <a:lnTo>
                    <a:pt x="0" y="8"/>
                  </a:lnTo>
                  <a:lnTo>
                    <a:pt x="2"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55" name="Freeform 535"/>
            <p:cNvSpPr>
              <a:spLocks/>
            </p:cNvSpPr>
            <p:nvPr/>
          </p:nvSpPr>
          <p:spPr bwMode="auto">
            <a:xfrm>
              <a:off x="5956" y="661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56" name="Freeform 536"/>
            <p:cNvSpPr>
              <a:spLocks/>
            </p:cNvSpPr>
            <p:nvPr/>
          </p:nvSpPr>
          <p:spPr bwMode="auto">
            <a:xfrm>
              <a:off x="5956" y="6582"/>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57" name="Freeform 537"/>
            <p:cNvSpPr>
              <a:spLocks/>
            </p:cNvSpPr>
            <p:nvPr/>
          </p:nvSpPr>
          <p:spPr bwMode="auto">
            <a:xfrm>
              <a:off x="5956" y="6551"/>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58" name="Freeform 538"/>
            <p:cNvSpPr>
              <a:spLocks/>
            </p:cNvSpPr>
            <p:nvPr/>
          </p:nvSpPr>
          <p:spPr bwMode="auto">
            <a:xfrm>
              <a:off x="5956" y="651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59" name="Freeform 539"/>
            <p:cNvSpPr>
              <a:spLocks/>
            </p:cNvSpPr>
            <p:nvPr/>
          </p:nvSpPr>
          <p:spPr bwMode="auto">
            <a:xfrm>
              <a:off x="5956" y="6487"/>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60" name="Freeform 540"/>
            <p:cNvSpPr>
              <a:spLocks/>
            </p:cNvSpPr>
            <p:nvPr/>
          </p:nvSpPr>
          <p:spPr bwMode="auto">
            <a:xfrm>
              <a:off x="5956" y="64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61" name="Freeform 541"/>
            <p:cNvSpPr>
              <a:spLocks/>
            </p:cNvSpPr>
            <p:nvPr/>
          </p:nvSpPr>
          <p:spPr bwMode="auto">
            <a:xfrm>
              <a:off x="5956" y="642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62" name="Freeform 542"/>
            <p:cNvSpPr>
              <a:spLocks/>
            </p:cNvSpPr>
            <p:nvPr/>
          </p:nvSpPr>
          <p:spPr bwMode="auto">
            <a:xfrm>
              <a:off x="5956" y="6392"/>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63" name="Freeform 543"/>
            <p:cNvSpPr>
              <a:spLocks/>
            </p:cNvSpPr>
            <p:nvPr/>
          </p:nvSpPr>
          <p:spPr bwMode="auto">
            <a:xfrm>
              <a:off x="5956" y="636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64" name="Freeform 544"/>
            <p:cNvSpPr>
              <a:spLocks/>
            </p:cNvSpPr>
            <p:nvPr/>
          </p:nvSpPr>
          <p:spPr bwMode="auto">
            <a:xfrm>
              <a:off x="5941" y="6345"/>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65" name="Freeform 545"/>
            <p:cNvSpPr>
              <a:spLocks/>
            </p:cNvSpPr>
            <p:nvPr/>
          </p:nvSpPr>
          <p:spPr bwMode="auto">
            <a:xfrm>
              <a:off x="5909"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66" name="Freeform 546"/>
            <p:cNvSpPr>
              <a:spLocks/>
            </p:cNvSpPr>
            <p:nvPr/>
          </p:nvSpPr>
          <p:spPr bwMode="auto">
            <a:xfrm>
              <a:off x="5877"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67" name="Freeform 547"/>
            <p:cNvSpPr>
              <a:spLocks/>
            </p:cNvSpPr>
            <p:nvPr/>
          </p:nvSpPr>
          <p:spPr bwMode="auto">
            <a:xfrm>
              <a:off x="5846" y="6345"/>
              <a:ext cx="15" cy="16"/>
            </a:xfrm>
            <a:custGeom>
              <a:avLst/>
              <a:gdLst>
                <a:gd name="T0" fmla="*/ 8 w 15"/>
                <a:gd name="T1" fmla="*/ 16 h 16"/>
                <a:gd name="T2" fmla="*/ 8 w 15"/>
                <a:gd name="T3" fmla="*/ 16 h 16"/>
                <a:gd name="T4" fmla="*/ 14 w 15"/>
                <a:gd name="T5" fmla="*/ 14 h 16"/>
                <a:gd name="T6" fmla="*/ 15 w 15"/>
                <a:gd name="T7" fmla="*/ 8 h 16"/>
                <a:gd name="T8" fmla="*/ 14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4" y="14"/>
                  </a:lnTo>
                  <a:lnTo>
                    <a:pt x="15"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19" name="Group 548"/>
          <p:cNvGrpSpPr>
            <a:grpSpLocks/>
          </p:cNvGrpSpPr>
          <p:nvPr/>
        </p:nvGrpSpPr>
        <p:grpSpPr bwMode="auto">
          <a:xfrm>
            <a:off x="1674813" y="4421188"/>
            <a:ext cx="120650" cy="261937"/>
            <a:chOff x="2836" y="5291"/>
            <a:chExt cx="158" cy="320"/>
          </a:xfrm>
        </p:grpSpPr>
        <p:sp>
          <p:nvSpPr>
            <p:cNvPr id="54210" name="Rectangle 549"/>
            <p:cNvSpPr>
              <a:spLocks noChangeArrowheads="1"/>
            </p:cNvSpPr>
            <p:nvPr/>
          </p:nvSpPr>
          <p:spPr bwMode="auto">
            <a:xfrm>
              <a:off x="2844" y="5299"/>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211" name="Freeform 550"/>
            <p:cNvSpPr>
              <a:spLocks/>
            </p:cNvSpPr>
            <p:nvPr/>
          </p:nvSpPr>
          <p:spPr bwMode="auto">
            <a:xfrm>
              <a:off x="2836" y="529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12" name="Freeform 551"/>
            <p:cNvSpPr>
              <a:spLocks/>
            </p:cNvSpPr>
            <p:nvPr/>
          </p:nvSpPr>
          <p:spPr bwMode="auto">
            <a:xfrm>
              <a:off x="2836" y="5323"/>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13" name="Freeform 552"/>
            <p:cNvSpPr>
              <a:spLocks/>
            </p:cNvSpPr>
            <p:nvPr/>
          </p:nvSpPr>
          <p:spPr bwMode="auto">
            <a:xfrm>
              <a:off x="2836" y="53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14" name="Freeform 553"/>
            <p:cNvSpPr>
              <a:spLocks/>
            </p:cNvSpPr>
            <p:nvPr/>
          </p:nvSpPr>
          <p:spPr bwMode="auto">
            <a:xfrm>
              <a:off x="2836" y="538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15" name="Freeform 554"/>
            <p:cNvSpPr>
              <a:spLocks/>
            </p:cNvSpPr>
            <p:nvPr/>
          </p:nvSpPr>
          <p:spPr bwMode="auto">
            <a:xfrm>
              <a:off x="2836" y="541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16" name="Freeform 555"/>
            <p:cNvSpPr>
              <a:spLocks/>
            </p:cNvSpPr>
            <p:nvPr/>
          </p:nvSpPr>
          <p:spPr bwMode="auto">
            <a:xfrm>
              <a:off x="2836" y="544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17" name="Freeform 556"/>
            <p:cNvSpPr>
              <a:spLocks/>
            </p:cNvSpPr>
            <p:nvPr/>
          </p:nvSpPr>
          <p:spPr bwMode="auto">
            <a:xfrm>
              <a:off x="2836" y="548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18" name="Freeform 557"/>
            <p:cNvSpPr>
              <a:spLocks/>
            </p:cNvSpPr>
            <p:nvPr/>
          </p:nvSpPr>
          <p:spPr bwMode="auto">
            <a:xfrm>
              <a:off x="2836" y="551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19" name="Freeform 558"/>
            <p:cNvSpPr>
              <a:spLocks/>
            </p:cNvSpPr>
            <p:nvPr/>
          </p:nvSpPr>
          <p:spPr bwMode="auto">
            <a:xfrm>
              <a:off x="2836" y="554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20" name="Freeform 559"/>
            <p:cNvSpPr>
              <a:spLocks/>
            </p:cNvSpPr>
            <p:nvPr/>
          </p:nvSpPr>
          <p:spPr bwMode="auto">
            <a:xfrm>
              <a:off x="2836" y="557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21" name="Freeform 560"/>
            <p:cNvSpPr>
              <a:spLocks/>
            </p:cNvSpPr>
            <p:nvPr/>
          </p:nvSpPr>
          <p:spPr bwMode="auto">
            <a:xfrm>
              <a:off x="2848"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22" name="Freeform 561"/>
            <p:cNvSpPr>
              <a:spLocks/>
            </p:cNvSpPr>
            <p:nvPr/>
          </p:nvSpPr>
          <p:spPr bwMode="auto">
            <a:xfrm>
              <a:off x="2880"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23" name="Freeform 562"/>
            <p:cNvSpPr>
              <a:spLocks/>
            </p:cNvSpPr>
            <p:nvPr/>
          </p:nvSpPr>
          <p:spPr bwMode="auto">
            <a:xfrm>
              <a:off x="2911"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24" name="Freeform 563"/>
            <p:cNvSpPr>
              <a:spLocks/>
            </p:cNvSpPr>
            <p:nvPr/>
          </p:nvSpPr>
          <p:spPr bwMode="auto">
            <a:xfrm>
              <a:off x="2943"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25" name="Freeform 564"/>
            <p:cNvSpPr>
              <a:spLocks/>
            </p:cNvSpPr>
            <p:nvPr/>
          </p:nvSpPr>
          <p:spPr bwMode="auto">
            <a:xfrm>
              <a:off x="2975" y="5595"/>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3 w 15"/>
                <a:gd name="T17" fmla="*/ 14 h 16"/>
                <a:gd name="T18" fmla="*/ 15 w 15"/>
                <a:gd name="T19" fmla="*/ 8 h 16"/>
                <a:gd name="T20" fmla="*/ 13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26" name="Freeform 565"/>
            <p:cNvSpPr>
              <a:spLocks/>
            </p:cNvSpPr>
            <p:nvPr/>
          </p:nvSpPr>
          <p:spPr bwMode="auto">
            <a:xfrm>
              <a:off x="2979" y="5568"/>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27" name="Freeform 566"/>
            <p:cNvSpPr>
              <a:spLocks/>
            </p:cNvSpPr>
            <p:nvPr/>
          </p:nvSpPr>
          <p:spPr bwMode="auto">
            <a:xfrm>
              <a:off x="2979" y="5536"/>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28" name="Freeform 567"/>
            <p:cNvSpPr>
              <a:spLocks/>
            </p:cNvSpPr>
            <p:nvPr/>
          </p:nvSpPr>
          <p:spPr bwMode="auto">
            <a:xfrm>
              <a:off x="2979" y="5504"/>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29" name="Freeform 568"/>
            <p:cNvSpPr>
              <a:spLocks/>
            </p:cNvSpPr>
            <p:nvPr/>
          </p:nvSpPr>
          <p:spPr bwMode="auto">
            <a:xfrm>
              <a:off x="2979" y="5473"/>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30" name="Freeform 569"/>
            <p:cNvSpPr>
              <a:spLocks/>
            </p:cNvSpPr>
            <p:nvPr/>
          </p:nvSpPr>
          <p:spPr bwMode="auto">
            <a:xfrm>
              <a:off x="2979" y="5441"/>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31" name="Freeform 570"/>
            <p:cNvSpPr>
              <a:spLocks/>
            </p:cNvSpPr>
            <p:nvPr/>
          </p:nvSpPr>
          <p:spPr bwMode="auto">
            <a:xfrm>
              <a:off x="2979" y="5410"/>
              <a:ext cx="15" cy="15"/>
            </a:xfrm>
            <a:custGeom>
              <a:avLst/>
              <a:gdLst>
                <a:gd name="T0" fmla="*/ 0 w 15"/>
                <a:gd name="T1" fmla="*/ 7 h 15"/>
                <a:gd name="T2" fmla="*/ 2 w 15"/>
                <a:gd name="T3" fmla="*/ 13 h 15"/>
                <a:gd name="T4" fmla="*/ 7 w 15"/>
                <a:gd name="T5" fmla="*/ 15 h 15"/>
                <a:gd name="T6" fmla="*/ 13 w 15"/>
                <a:gd name="T7" fmla="*/ 13 h 15"/>
                <a:gd name="T8" fmla="*/ 15 w 15"/>
                <a:gd name="T9" fmla="*/ 7 h 15"/>
                <a:gd name="T10" fmla="*/ 15 w 15"/>
                <a:gd name="T11" fmla="*/ 7 h 15"/>
                <a:gd name="T12" fmla="*/ 15 w 15"/>
                <a:gd name="T13" fmla="*/ 7 h 15"/>
                <a:gd name="T14" fmla="*/ 13 w 15"/>
                <a:gd name="T15" fmla="*/ 2 h 15"/>
                <a:gd name="T16" fmla="*/ 7 w 15"/>
                <a:gd name="T17" fmla="*/ 0 h 15"/>
                <a:gd name="T18" fmla="*/ 2 w 15"/>
                <a:gd name="T19" fmla="*/ 2 h 15"/>
                <a:gd name="T20" fmla="*/ 0 w 15"/>
                <a:gd name="T21" fmla="*/ 7 h 15"/>
                <a:gd name="T22" fmla="*/ 0 w 15"/>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7"/>
                  </a:moveTo>
                  <a:lnTo>
                    <a:pt x="2" y="13"/>
                  </a:lnTo>
                  <a:lnTo>
                    <a:pt x="7" y="15"/>
                  </a:lnTo>
                  <a:lnTo>
                    <a:pt x="13" y="13"/>
                  </a:lnTo>
                  <a:lnTo>
                    <a:pt x="15" y="7"/>
                  </a:lnTo>
                  <a:lnTo>
                    <a:pt x="13" y="2"/>
                  </a:lnTo>
                  <a:lnTo>
                    <a:pt x="7"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32" name="Freeform 571"/>
            <p:cNvSpPr>
              <a:spLocks/>
            </p:cNvSpPr>
            <p:nvPr/>
          </p:nvSpPr>
          <p:spPr bwMode="auto">
            <a:xfrm>
              <a:off x="2979" y="5378"/>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33" name="Freeform 572"/>
            <p:cNvSpPr>
              <a:spLocks/>
            </p:cNvSpPr>
            <p:nvPr/>
          </p:nvSpPr>
          <p:spPr bwMode="auto">
            <a:xfrm>
              <a:off x="2979" y="5346"/>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34" name="Freeform 573"/>
            <p:cNvSpPr>
              <a:spLocks/>
            </p:cNvSpPr>
            <p:nvPr/>
          </p:nvSpPr>
          <p:spPr bwMode="auto">
            <a:xfrm>
              <a:off x="2979" y="5315"/>
              <a:ext cx="15" cy="15"/>
            </a:xfrm>
            <a:custGeom>
              <a:avLst/>
              <a:gdLst>
                <a:gd name="T0" fmla="*/ 0 w 15"/>
                <a:gd name="T1" fmla="*/ 8 h 15"/>
                <a:gd name="T2" fmla="*/ 2 w 15"/>
                <a:gd name="T3" fmla="*/ 13 h 15"/>
                <a:gd name="T4" fmla="*/ 7 w 15"/>
                <a:gd name="T5" fmla="*/ 15 h 15"/>
                <a:gd name="T6" fmla="*/ 13 w 15"/>
                <a:gd name="T7" fmla="*/ 13 h 15"/>
                <a:gd name="T8" fmla="*/ 15 w 15"/>
                <a:gd name="T9" fmla="*/ 8 h 15"/>
                <a:gd name="T10" fmla="*/ 15 w 15"/>
                <a:gd name="T11" fmla="*/ 8 h 15"/>
                <a:gd name="T12" fmla="*/ 15 w 15"/>
                <a:gd name="T13" fmla="*/ 8 h 15"/>
                <a:gd name="T14" fmla="*/ 13 w 15"/>
                <a:gd name="T15" fmla="*/ 2 h 15"/>
                <a:gd name="T16" fmla="*/ 7 w 15"/>
                <a:gd name="T17" fmla="*/ 0 h 15"/>
                <a:gd name="T18" fmla="*/ 2 w 15"/>
                <a:gd name="T19" fmla="*/ 2 h 15"/>
                <a:gd name="T20" fmla="*/ 0 w 15"/>
                <a:gd name="T21" fmla="*/ 8 h 15"/>
                <a:gd name="T22" fmla="*/ 0 w 15"/>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8"/>
                  </a:moveTo>
                  <a:lnTo>
                    <a:pt x="2" y="13"/>
                  </a:lnTo>
                  <a:lnTo>
                    <a:pt x="7" y="15"/>
                  </a:lnTo>
                  <a:lnTo>
                    <a:pt x="13" y="13"/>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35" name="Freeform 574"/>
            <p:cNvSpPr>
              <a:spLocks/>
            </p:cNvSpPr>
            <p:nvPr/>
          </p:nvSpPr>
          <p:spPr bwMode="auto">
            <a:xfrm>
              <a:off x="2971" y="5291"/>
              <a:ext cx="15" cy="16"/>
            </a:xfrm>
            <a:custGeom>
              <a:avLst/>
              <a:gdLst>
                <a:gd name="T0" fmla="*/ 8 w 15"/>
                <a:gd name="T1" fmla="*/ 16 h 16"/>
                <a:gd name="T2" fmla="*/ 8 w 15"/>
                <a:gd name="T3" fmla="*/ 16 h 16"/>
                <a:gd name="T4" fmla="*/ 13 w 15"/>
                <a:gd name="T5" fmla="*/ 14 h 16"/>
                <a:gd name="T6" fmla="*/ 15 w 15"/>
                <a:gd name="T7" fmla="*/ 8 h 16"/>
                <a:gd name="T8" fmla="*/ 13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3" y="14"/>
                  </a:lnTo>
                  <a:lnTo>
                    <a:pt x="15" y="8"/>
                  </a:lnTo>
                  <a:lnTo>
                    <a:pt x="13"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36" name="Freeform 575"/>
            <p:cNvSpPr>
              <a:spLocks/>
            </p:cNvSpPr>
            <p:nvPr/>
          </p:nvSpPr>
          <p:spPr bwMode="auto">
            <a:xfrm>
              <a:off x="2939"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37" name="Freeform 576"/>
            <p:cNvSpPr>
              <a:spLocks/>
            </p:cNvSpPr>
            <p:nvPr/>
          </p:nvSpPr>
          <p:spPr bwMode="auto">
            <a:xfrm>
              <a:off x="2907"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38" name="Freeform 577"/>
            <p:cNvSpPr>
              <a:spLocks/>
            </p:cNvSpPr>
            <p:nvPr/>
          </p:nvSpPr>
          <p:spPr bwMode="auto">
            <a:xfrm>
              <a:off x="2876"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39" name="Freeform 578"/>
            <p:cNvSpPr>
              <a:spLocks/>
            </p:cNvSpPr>
            <p:nvPr/>
          </p:nvSpPr>
          <p:spPr bwMode="auto">
            <a:xfrm>
              <a:off x="2844"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20" name="Group 579"/>
          <p:cNvGrpSpPr>
            <a:grpSpLocks/>
          </p:cNvGrpSpPr>
          <p:nvPr/>
        </p:nvGrpSpPr>
        <p:grpSpPr bwMode="auto">
          <a:xfrm>
            <a:off x="1928813" y="4429125"/>
            <a:ext cx="122237" cy="261938"/>
            <a:chOff x="3168" y="5301"/>
            <a:chExt cx="159" cy="320"/>
          </a:xfrm>
        </p:grpSpPr>
        <p:sp>
          <p:nvSpPr>
            <p:cNvPr id="54180" name="Rectangle 580"/>
            <p:cNvSpPr>
              <a:spLocks noChangeArrowheads="1"/>
            </p:cNvSpPr>
            <p:nvPr/>
          </p:nvSpPr>
          <p:spPr bwMode="auto">
            <a:xfrm>
              <a:off x="3176" y="5309"/>
              <a:ext cx="143"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181" name="Freeform 581"/>
            <p:cNvSpPr>
              <a:spLocks/>
            </p:cNvSpPr>
            <p:nvPr/>
          </p:nvSpPr>
          <p:spPr bwMode="auto">
            <a:xfrm>
              <a:off x="3168" y="530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82" name="Freeform 582"/>
            <p:cNvSpPr>
              <a:spLocks/>
            </p:cNvSpPr>
            <p:nvPr/>
          </p:nvSpPr>
          <p:spPr bwMode="auto">
            <a:xfrm>
              <a:off x="3168" y="533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83" name="Freeform 583"/>
            <p:cNvSpPr>
              <a:spLocks/>
            </p:cNvSpPr>
            <p:nvPr/>
          </p:nvSpPr>
          <p:spPr bwMode="auto">
            <a:xfrm>
              <a:off x="3168" y="536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84" name="Freeform 584"/>
            <p:cNvSpPr>
              <a:spLocks/>
            </p:cNvSpPr>
            <p:nvPr/>
          </p:nvSpPr>
          <p:spPr bwMode="auto">
            <a:xfrm>
              <a:off x="3168" y="539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85" name="Freeform 585"/>
            <p:cNvSpPr>
              <a:spLocks/>
            </p:cNvSpPr>
            <p:nvPr/>
          </p:nvSpPr>
          <p:spPr bwMode="auto">
            <a:xfrm>
              <a:off x="3168" y="542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86" name="Freeform 586"/>
            <p:cNvSpPr>
              <a:spLocks/>
            </p:cNvSpPr>
            <p:nvPr/>
          </p:nvSpPr>
          <p:spPr bwMode="auto">
            <a:xfrm>
              <a:off x="3168" y="545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87" name="Freeform 587"/>
            <p:cNvSpPr>
              <a:spLocks/>
            </p:cNvSpPr>
            <p:nvPr/>
          </p:nvSpPr>
          <p:spPr bwMode="auto">
            <a:xfrm>
              <a:off x="3168" y="5491"/>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88" name="Freeform 588"/>
            <p:cNvSpPr>
              <a:spLocks/>
            </p:cNvSpPr>
            <p:nvPr/>
          </p:nvSpPr>
          <p:spPr bwMode="auto">
            <a:xfrm>
              <a:off x="3168" y="552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89" name="Freeform 589"/>
            <p:cNvSpPr>
              <a:spLocks/>
            </p:cNvSpPr>
            <p:nvPr/>
          </p:nvSpPr>
          <p:spPr bwMode="auto">
            <a:xfrm>
              <a:off x="3168" y="55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90" name="Freeform 590"/>
            <p:cNvSpPr>
              <a:spLocks/>
            </p:cNvSpPr>
            <p:nvPr/>
          </p:nvSpPr>
          <p:spPr bwMode="auto">
            <a:xfrm>
              <a:off x="3168" y="5586"/>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91" name="Freeform 591"/>
            <p:cNvSpPr>
              <a:spLocks/>
            </p:cNvSpPr>
            <p:nvPr/>
          </p:nvSpPr>
          <p:spPr bwMode="auto">
            <a:xfrm>
              <a:off x="3180" y="560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92" name="Freeform 592"/>
            <p:cNvSpPr>
              <a:spLocks/>
            </p:cNvSpPr>
            <p:nvPr/>
          </p:nvSpPr>
          <p:spPr bwMode="auto">
            <a:xfrm>
              <a:off x="3212" y="560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93" name="Freeform 593"/>
            <p:cNvSpPr>
              <a:spLocks/>
            </p:cNvSpPr>
            <p:nvPr/>
          </p:nvSpPr>
          <p:spPr bwMode="auto">
            <a:xfrm>
              <a:off x="3244" y="5605"/>
              <a:ext cx="15" cy="16"/>
            </a:xfrm>
            <a:custGeom>
              <a:avLst/>
              <a:gdLst>
                <a:gd name="T0" fmla="*/ 7 w 15"/>
                <a:gd name="T1" fmla="*/ 0 h 16"/>
                <a:gd name="T2" fmla="*/ 7 w 15"/>
                <a:gd name="T3" fmla="*/ 0 h 16"/>
                <a:gd name="T4" fmla="*/ 1 w 15"/>
                <a:gd name="T5" fmla="*/ 2 h 16"/>
                <a:gd name="T6" fmla="*/ 0 w 15"/>
                <a:gd name="T7" fmla="*/ 8 h 16"/>
                <a:gd name="T8" fmla="*/ 1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1" y="2"/>
                  </a:lnTo>
                  <a:lnTo>
                    <a:pt x="0" y="8"/>
                  </a:lnTo>
                  <a:lnTo>
                    <a:pt x="1"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94" name="Freeform 594"/>
            <p:cNvSpPr>
              <a:spLocks/>
            </p:cNvSpPr>
            <p:nvPr/>
          </p:nvSpPr>
          <p:spPr bwMode="auto">
            <a:xfrm>
              <a:off x="3275" y="560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95" name="Freeform 595"/>
            <p:cNvSpPr>
              <a:spLocks/>
            </p:cNvSpPr>
            <p:nvPr/>
          </p:nvSpPr>
          <p:spPr bwMode="auto">
            <a:xfrm>
              <a:off x="3307" y="560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96" name="Freeform 596"/>
            <p:cNvSpPr>
              <a:spLocks/>
            </p:cNvSpPr>
            <p:nvPr/>
          </p:nvSpPr>
          <p:spPr bwMode="auto">
            <a:xfrm>
              <a:off x="3311" y="5578"/>
              <a:ext cx="16" cy="15"/>
            </a:xfrm>
            <a:custGeom>
              <a:avLst/>
              <a:gdLst>
                <a:gd name="T0" fmla="*/ 0 w 16"/>
                <a:gd name="T1" fmla="*/ 8 h 15"/>
                <a:gd name="T2" fmla="*/ 2 w 16"/>
                <a:gd name="T3" fmla="*/ 14 h 15"/>
                <a:gd name="T4" fmla="*/ 8 w 16"/>
                <a:gd name="T5" fmla="*/ 15 h 15"/>
                <a:gd name="T6" fmla="*/ 14 w 16"/>
                <a:gd name="T7" fmla="*/ 14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4"/>
                  </a:lnTo>
                  <a:lnTo>
                    <a:pt x="8" y="15"/>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97" name="Freeform 597"/>
            <p:cNvSpPr>
              <a:spLocks/>
            </p:cNvSpPr>
            <p:nvPr/>
          </p:nvSpPr>
          <p:spPr bwMode="auto">
            <a:xfrm>
              <a:off x="3311" y="554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98" name="Freeform 598"/>
            <p:cNvSpPr>
              <a:spLocks/>
            </p:cNvSpPr>
            <p:nvPr/>
          </p:nvSpPr>
          <p:spPr bwMode="auto">
            <a:xfrm>
              <a:off x="3311" y="551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99" name="Freeform 599"/>
            <p:cNvSpPr>
              <a:spLocks/>
            </p:cNvSpPr>
            <p:nvPr/>
          </p:nvSpPr>
          <p:spPr bwMode="auto">
            <a:xfrm>
              <a:off x="3311" y="548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00" name="Freeform 600"/>
            <p:cNvSpPr>
              <a:spLocks/>
            </p:cNvSpPr>
            <p:nvPr/>
          </p:nvSpPr>
          <p:spPr bwMode="auto">
            <a:xfrm>
              <a:off x="3311" y="545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01" name="Freeform 601"/>
            <p:cNvSpPr>
              <a:spLocks/>
            </p:cNvSpPr>
            <p:nvPr/>
          </p:nvSpPr>
          <p:spPr bwMode="auto">
            <a:xfrm>
              <a:off x="3311" y="541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02" name="Freeform 602"/>
            <p:cNvSpPr>
              <a:spLocks/>
            </p:cNvSpPr>
            <p:nvPr/>
          </p:nvSpPr>
          <p:spPr bwMode="auto">
            <a:xfrm>
              <a:off x="3311" y="538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03" name="Freeform 603"/>
            <p:cNvSpPr>
              <a:spLocks/>
            </p:cNvSpPr>
            <p:nvPr/>
          </p:nvSpPr>
          <p:spPr bwMode="auto">
            <a:xfrm>
              <a:off x="3311" y="53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04" name="Freeform 604"/>
            <p:cNvSpPr>
              <a:spLocks/>
            </p:cNvSpPr>
            <p:nvPr/>
          </p:nvSpPr>
          <p:spPr bwMode="auto">
            <a:xfrm>
              <a:off x="3311" y="5325"/>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05" name="Freeform 605"/>
            <p:cNvSpPr>
              <a:spLocks/>
            </p:cNvSpPr>
            <p:nvPr/>
          </p:nvSpPr>
          <p:spPr bwMode="auto">
            <a:xfrm>
              <a:off x="3303" y="530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06" name="Freeform 606"/>
            <p:cNvSpPr>
              <a:spLocks/>
            </p:cNvSpPr>
            <p:nvPr/>
          </p:nvSpPr>
          <p:spPr bwMode="auto">
            <a:xfrm>
              <a:off x="3271" y="530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07" name="Freeform 607"/>
            <p:cNvSpPr>
              <a:spLocks/>
            </p:cNvSpPr>
            <p:nvPr/>
          </p:nvSpPr>
          <p:spPr bwMode="auto">
            <a:xfrm>
              <a:off x="3240" y="5301"/>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08" name="Freeform 608"/>
            <p:cNvSpPr>
              <a:spLocks/>
            </p:cNvSpPr>
            <p:nvPr/>
          </p:nvSpPr>
          <p:spPr bwMode="auto">
            <a:xfrm>
              <a:off x="3208" y="530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09" name="Freeform 609"/>
            <p:cNvSpPr>
              <a:spLocks/>
            </p:cNvSpPr>
            <p:nvPr/>
          </p:nvSpPr>
          <p:spPr bwMode="auto">
            <a:xfrm>
              <a:off x="3176" y="530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21" name="Group 610"/>
          <p:cNvGrpSpPr>
            <a:grpSpLocks/>
          </p:cNvGrpSpPr>
          <p:nvPr/>
        </p:nvGrpSpPr>
        <p:grpSpPr bwMode="auto">
          <a:xfrm>
            <a:off x="2220913" y="4421188"/>
            <a:ext cx="122237" cy="261937"/>
            <a:chOff x="3548" y="5291"/>
            <a:chExt cx="158" cy="320"/>
          </a:xfrm>
        </p:grpSpPr>
        <p:sp>
          <p:nvSpPr>
            <p:cNvPr id="54150" name="Rectangle 611"/>
            <p:cNvSpPr>
              <a:spLocks noChangeArrowheads="1"/>
            </p:cNvSpPr>
            <p:nvPr/>
          </p:nvSpPr>
          <p:spPr bwMode="auto">
            <a:xfrm>
              <a:off x="3556" y="5299"/>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151" name="Freeform 612"/>
            <p:cNvSpPr>
              <a:spLocks/>
            </p:cNvSpPr>
            <p:nvPr/>
          </p:nvSpPr>
          <p:spPr bwMode="auto">
            <a:xfrm>
              <a:off x="3548" y="529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52" name="Freeform 613"/>
            <p:cNvSpPr>
              <a:spLocks/>
            </p:cNvSpPr>
            <p:nvPr/>
          </p:nvSpPr>
          <p:spPr bwMode="auto">
            <a:xfrm>
              <a:off x="3548" y="5323"/>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53" name="Freeform 614"/>
            <p:cNvSpPr>
              <a:spLocks/>
            </p:cNvSpPr>
            <p:nvPr/>
          </p:nvSpPr>
          <p:spPr bwMode="auto">
            <a:xfrm>
              <a:off x="3548" y="53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54" name="Freeform 615"/>
            <p:cNvSpPr>
              <a:spLocks/>
            </p:cNvSpPr>
            <p:nvPr/>
          </p:nvSpPr>
          <p:spPr bwMode="auto">
            <a:xfrm>
              <a:off x="3548" y="538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55" name="Freeform 616"/>
            <p:cNvSpPr>
              <a:spLocks/>
            </p:cNvSpPr>
            <p:nvPr/>
          </p:nvSpPr>
          <p:spPr bwMode="auto">
            <a:xfrm>
              <a:off x="3548" y="541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56" name="Freeform 617"/>
            <p:cNvSpPr>
              <a:spLocks/>
            </p:cNvSpPr>
            <p:nvPr/>
          </p:nvSpPr>
          <p:spPr bwMode="auto">
            <a:xfrm>
              <a:off x="3548" y="544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57" name="Freeform 618"/>
            <p:cNvSpPr>
              <a:spLocks/>
            </p:cNvSpPr>
            <p:nvPr/>
          </p:nvSpPr>
          <p:spPr bwMode="auto">
            <a:xfrm>
              <a:off x="3548" y="548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58" name="Freeform 619"/>
            <p:cNvSpPr>
              <a:spLocks/>
            </p:cNvSpPr>
            <p:nvPr/>
          </p:nvSpPr>
          <p:spPr bwMode="auto">
            <a:xfrm>
              <a:off x="3548" y="551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59" name="Freeform 620"/>
            <p:cNvSpPr>
              <a:spLocks/>
            </p:cNvSpPr>
            <p:nvPr/>
          </p:nvSpPr>
          <p:spPr bwMode="auto">
            <a:xfrm>
              <a:off x="3548" y="554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60" name="Freeform 621"/>
            <p:cNvSpPr>
              <a:spLocks/>
            </p:cNvSpPr>
            <p:nvPr/>
          </p:nvSpPr>
          <p:spPr bwMode="auto">
            <a:xfrm>
              <a:off x="3548" y="557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61" name="Freeform 622"/>
            <p:cNvSpPr>
              <a:spLocks/>
            </p:cNvSpPr>
            <p:nvPr/>
          </p:nvSpPr>
          <p:spPr bwMode="auto">
            <a:xfrm>
              <a:off x="3560"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62" name="Freeform 623"/>
            <p:cNvSpPr>
              <a:spLocks/>
            </p:cNvSpPr>
            <p:nvPr/>
          </p:nvSpPr>
          <p:spPr bwMode="auto">
            <a:xfrm>
              <a:off x="3592" y="5595"/>
              <a:ext cx="15" cy="16"/>
            </a:xfrm>
            <a:custGeom>
              <a:avLst/>
              <a:gdLst>
                <a:gd name="T0" fmla="*/ 7 w 15"/>
                <a:gd name="T1" fmla="*/ 0 h 16"/>
                <a:gd name="T2" fmla="*/ 7 w 15"/>
                <a:gd name="T3" fmla="*/ 0 h 16"/>
                <a:gd name="T4" fmla="*/ 2 w 15"/>
                <a:gd name="T5" fmla="*/ 2 h 16"/>
                <a:gd name="T6" fmla="*/ 0 w 15"/>
                <a:gd name="T7" fmla="*/ 8 h 16"/>
                <a:gd name="T8" fmla="*/ 2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2" y="2"/>
                  </a:lnTo>
                  <a:lnTo>
                    <a:pt x="0" y="8"/>
                  </a:lnTo>
                  <a:lnTo>
                    <a:pt x="2"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63" name="Freeform 624"/>
            <p:cNvSpPr>
              <a:spLocks/>
            </p:cNvSpPr>
            <p:nvPr/>
          </p:nvSpPr>
          <p:spPr bwMode="auto">
            <a:xfrm>
              <a:off x="3623"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64" name="Freeform 625"/>
            <p:cNvSpPr>
              <a:spLocks/>
            </p:cNvSpPr>
            <p:nvPr/>
          </p:nvSpPr>
          <p:spPr bwMode="auto">
            <a:xfrm>
              <a:off x="3655"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65" name="Freeform 626"/>
            <p:cNvSpPr>
              <a:spLocks/>
            </p:cNvSpPr>
            <p:nvPr/>
          </p:nvSpPr>
          <p:spPr bwMode="auto">
            <a:xfrm>
              <a:off x="3686"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66" name="Freeform 627"/>
            <p:cNvSpPr>
              <a:spLocks/>
            </p:cNvSpPr>
            <p:nvPr/>
          </p:nvSpPr>
          <p:spPr bwMode="auto">
            <a:xfrm>
              <a:off x="3690" y="556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67" name="Freeform 628"/>
            <p:cNvSpPr>
              <a:spLocks/>
            </p:cNvSpPr>
            <p:nvPr/>
          </p:nvSpPr>
          <p:spPr bwMode="auto">
            <a:xfrm>
              <a:off x="3690" y="553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68" name="Freeform 629"/>
            <p:cNvSpPr>
              <a:spLocks/>
            </p:cNvSpPr>
            <p:nvPr/>
          </p:nvSpPr>
          <p:spPr bwMode="auto">
            <a:xfrm>
              <a:off x="3690" y="550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69" name="Freeform 630"/>
            <p:cNvSpPr>
              <a:spLocks/>
            </p:cNvSpPr>
            <p:nvPr/>
          </p:nvSpPr>
          <p:spPr bwMode="auto">
            <a:xfrm>
              <a:off x="3690" y="547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70" name="Freeform 631"/>
            <p:cNvSpPr>
              <a:spLocks/>
            </p:cNvSpPr>
            <p:nvPr/>
          </p:nvSpPr>
          <p:spPr bwMode="auto">
            <a:xfrm>
              <a:off x="3690" y="544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71" name="Freeform 632"/>
            <p:cNvSpPr>
              <a:spLocks/>
            </p:cNvSpPr>
            <p:nvPr/>
          </p:nvSpPr>
          <p:spPr bwMode="auto">
            <a:xfrm>
              <a:off x="3690" y="5410"/>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72" name="Freeform 633"/>
            <p:cNvSpPr>
              <a:spLocks/>
            </p:cNvSpPr>
            <p:nvPr/>
          </p:nvSpPr>
          <p:spPr bwMode="auto">
            <a:xfrm>
              <a:off x="3690" y="537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73" name="Freeform 634"/>
            <p:cNvSpPr>
              <a:spLocks/>
            </p:cNvSpPr>
            <p:nvPr/>
          </p:nvSpPr>
          <p:spPr bwMode="auto">
            <a:xfrm>
              <a:off x="3690" y="534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74" name="Freeform 635"/>
            <p:cNvSpPr>
              <a:spLocks/>
            </p:cNvSpPr>
            <p:nvPr/>
          </p:nvSpPr>
          <p:spPr bwMode="auto">
            <a:xfrm>
              <a:off x="3690" y="5315"/>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75" name="Freeform 636"/>
            <p:cNvSpPr>
              <a:spLocks/>
            </p:cNvSpPr>
            <p:nvPr/>
          </p:nvSpPr>
          <p:spPr bwMode="auto">
            <a:xfrm>
              <a:off x="3682"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76" name="Freeform 637"/>
            <p:cNvSpPr>
              <a:spLocks/>
            </p:cNvSpPr>
            <p:nvPr/>
          </p:nvSpPr>
          <p:spPr bwMode="auto">
            <a:xfrm>
              <a:off x="3651"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77" name="Freeform 638"/>
            <p:cNvSpPr>
              <a:spLocks/>
            </p:cNvSpPr>
            <p:nvPr/>
          </p:nvSpPr>
          <p:spPr bwMode="auto">
            <a:xfrm>
              <a:off x="3619"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78" name="Freeform 639"/>
            <p:cNvSpPr>
              <a:spLocks/>
            </p:cNvSpPr>
            <p:nvPr/>
          </p:nvSpPr>
          <p:spPr bwMode="auto">
            <a:xfrm>
              <a:off x="3588" y="5291"/>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79" name="Freeform 640"/>
            <p:cNvSpPr>
              <a:spLocks/>
            </p:cNvSpPr>
            <p:nvPr/>
          </p:nvSpPr>
          <p:spPr bwMode="auto">
            <a:xfrm>
              <a:off x="3556"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22" name="Group 641"/>
          <p:cNvGrpSpPr>
            <a:grpSpLocks/>
          </p:cNvGrpSpPr>
          <p:nvPr/>
        </p:nvGrpSpPr>
        <p:grpSpPr bwMode="auto">
          <a:xfrm>
            <a:off x="2549525" y="4429125"/>
            <a:ext cx="122238" cy="261938"/>
            <a:chOff x="3975" y="5301"/>
            <a:chExt cx="158" cy="320"/>
          </a:xfrm>
        </p:grpSpPr>
        <p:sp>
          <p:nvSpPr>
            <p:cNvPr id="54120" name="Rectangle 642"/>
            <p:cNvSpPr>
              <a:spLocks noChangeArrowheads="1"/>
            </p:cNvSpPr>
            <p:nvPr/>
          </p:nvSpPr>
          <p:spPr bwMode="auto">
            <a:xfrm>
              <a:off x="3983" y="5309"/>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121" name="Freeform 643"/>
            <p:cNvSpPr>
              <a:spLocks/>
            </p:cNvSpPr>
            <p:nvPr/>
          </p:nvSpPr>
          <p:spPr bwMode="auto">
            <a:xfrm>
              <a:off x="3975" y="530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22" name="Freeform 644"/>
            <p:cNvSpPr>
              <a:spLocks/>
            </p:cNvSpPr>
            <p:nvPr/>
          </p:nvSpPr>
          <p:spPr bwMode="auto">
            <a:xfrm>
              <a:off x="3975" y="533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23" name="Freeform 645"/>
            <p:cNvSpPr>
              <a:spLocks/>
            </p:cNvSpPr>
            <p:nvPr/>
          </p:nvSpPr>
          <p:spPr bwMode="auto">
            <a:xfrm>
              <a:off x="3975" y="536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24" name="Freeform 646"/>
            <p:cNvSpPr>
              <a:spLocks/>
            </p:cNvSpPr>
            <p:nvPr/>
          </p:nvSpPr>
          <p:spPr bwMode="auto">
            <a:xfrm>
              <a:off x="3975" y="539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25" name="Freeform 647"/>
            <p:cNvSpPr>
              <a:spLocks/>
            </p:cNvSpPr>
            <p:nvPr/>
          </p:nvSpPr>
          <p:spPr bwMode="auto">
            <a:xfrm>
              <a:off x="3975" y="542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26" name="Freeform 648"/>
            <p:cNvSpPr>
              <a:spLocks/>
            </p:cNvSpPr>
            <p:nvPr/>
          </p:nvSpPr>
          <p:spPr bwMode="auto">
            <a:xfrm>
              <a:off x="3975" y="545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27" name="Freeform 649"/>
            <p:cNvSpPr>
              <a:spLocks/>
            </p:cNvSpPr>
            <p:nvPr/>
          </p:nvSpPr>
          <p:spPr bwMode="auto">
            <a:xfrm>
              <a:off x="3975" y="5491"/>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28" name="Freeform 650"/>
            <p:cNvSpPr>
              <a:spLocks/>
            </p:cNvSpPr>
            <p:nvPr/>
          </p:nvSpPr>
          <p:spPr bwMode="auto">
            <a:xfrm>
              <a:off x="3975" y="552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29" name="Freeform 651"/>
            <p:cNvSpPr>
              <a:spLocks/>
            </p:cNvSpPr>
            <p:nvPr/>
          </p:nvSpPr>
          <p:spPr bwMode="auto">
            <a:xfrm>
              <a:off x="3975" y="55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30" name="Freeform 652"/>
            <p:cNvSpPr>
              <a:spLocks/>
            </p:cNvSpPr>
            <p:nvPr/>
          </p:nvSpPr>
          <p:spPr bwMode="auto">
            <a:xfrm>
              <a:off x="3975" y="5586"/>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31" name="Freeform 653"/>
            <p:cNvSpPr>
              <a:spLocks/>
            </p:cNvSpPr>
            <p:nvPr/>
          </p:nvSpPr>
          <p:spPr bwMode="auto">
            <a:xfrm>
              <a:off x="3987" y="560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32" name="Freeform 654"/>
            <p:cNvSpPr>
              <a:spLocks/>
            </p:cNvSpPr>
            <p:nvPr/>
          </p:nvSpPr>
          <p:spPr bwMode="auto">
            <a:xfrm>
              <a:off x="4019" y="5605"/>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3 w 15"/>
                <a:gd name="T17" fmla="*/ 14 h 16"/>
                <a:gd name="T18" fmla="*/ 15 w 15"/>
                <a:gd name="T19" fmla="*/ 8 h 16"/>
                <a:gd name="T20" fmla="*/ 13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33" name="Freeform 655"/>
            <p:cNvSpPr>
              <a:spLocks/>
            </p:cNvSpPr>
            <p:nvPr/>
          </p:nvSpPr>
          <p:spPr bwMode="auto">
            <a:xfrm>
              <a:off x="4050" y="560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34" name="Freeform 656"/>
            <p:cNvSpPr>
              <a:spLocks/>
            </p:cNvSpPr>
            <p:nvPr/>
          </p:nvSpPr>
          <p:spPr bwMode="auto">
            <a:xfrm>
              <a:off x="4082" y="560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35" name="Freeform 657"/>
            <p:cNvSpPr>
              <a:spLocks/>
            </p:cNvSpPr>
            <p:nvPr/>
          </p:nvSpPr>
          <p:spPr bwMode="auto">
            <a:xfrm>
              <a:off x="4114" y="5605"/>
              <a:ext cx="15" cy="16"/>
            </a:xfrm>
            <a:custGeom>
              <a:avLst/>
              <a:gdLst>
                <a:gd name="T0" fmla="*/ 7 w 15"/>
                <a:gd name="T1" fmla="*/ 0 h 16"/>
                <a:gd name="T2" fmla="*/ 7 w 15"/>
                <a:gd name="T3" fmla="*/ 0 h 16"/>
                <a:gd name="T4" fmla="*/ 2 w 15"/>
                <a:gd name="T5" fmla="*/ 2 h 16"/>
                <a:gd name="T6" fmla="*/ 0 w 15"/>
                <a:gd name="T7" fmla="*/ 8 h 16"/>
                <a:gd name="T8" fmla="*/ 2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2" y="2"/>
                  </a:lnTo>
                  <a:lnTo>
                    <a:pt x="0" y="8"/>
                  </a:lnTo>
                  <a:lnTo>
                    <a:pt x="2"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36" name="Freeform 658"/>
            <p:cNvSpPr>
              <a:spLocks/>
            </p:cNvSpPr>
            <p:nvPr/>
          </p:nvSpPr>
          <p:spPr bwMode="auto">
            <a:xfrm>
              <a:off x="4117" y="5578"/>
              <a:ext cx="16" cy="15"/>
            </a:xfrm>
            <a:custGeom>
              <a:avLst/>
              <a:gdLst>
                <a:gd name="T0" fmla="*/ 0 w 16"/>
                <a:gd name="T1" fmla="*/ 8 h 15"/>
                <a:gd name="T2" fmla="*/ 2 w 16"/>
                <a:gd name="T3" fmla="*/ 14 h 15"/>
                <a:gd name="T4" fmla="*/ 8 w 16"/>
                <a:gd name="T5" fmla="*/ 15 h 15"/>
                <a:gd name="T6" fmla="*/ 14 w 16"/>
                <a:gd name="T7" fmla="*/ 14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4"/>
                  </a:lnTo>
                  <a:lnTo>
                    <a:pt x="8" y="15"/>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37" name="Freeform 659"/>
            <p:cNvSpPr>
              <a:spLocks/>
            </p:cNvSpPr>
            <p:nvPr/>
          </p:nvSpPr>
          <p:spPr bwMode="auto">
            <a:xfrm>
              <a:off x="4117" y="554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38" name="Freeform 660"/>
            <p:cNvSpPr>
              <a:spLocks/>
            </p:cNvSpPr>
            <p:nvPr/>
          </p:nvSpPr>
          <p:spPr bwMode="auto">
            <a:xfrm>
              <a:off x="4117" y="551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39" name="Freeform 661"/>
            <p:cNvSpPr>
              <a:spLocks/>
            </p:cNvSpPr>
            <p:nvPr/>
          </p:nvSpPr>
          <p:spPr bwMode="auto">
            <a:xfrm>
              <a:off x="4117" y="548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40" name="Freeform 662"/>
            <p:cNvSpPr>
              <a:spLocks/>
            </p:cNvSpPr>
            <p:nvPr/>
          </p:nvSpPr>
          <p:spPr bwMode="auto">
            <a:xfrm>
              <a:off x="4117" y="545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41" name="Freeform 663"/>
            <p:cNvSpPr>
              <a:spLocks/>
            </p:cNvSpPr>
            <p:nvPr/>
          </p:nvSpPr>
          <p:spPr bwMode="auto">
            <a:xfrm>
              <a:off x="4117" y="541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42" name="Freeform 664"/>
            <p:cNvSpPr>
              <a:spLocks/>
            </p:cNvSpPr>
            <p:nvPr/>
          </p:nvSpPr>
          <p:spPr bwMode="auto">
            <a:xfrm>
              <a:off x="4117" y="538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43" name="Freeform 665"/>
            <p:cNvSpPr>
              <a:spLocks/>
            </p:cNvSpPr>
            <p:nvPr/>
          </p:nvSpPr>
          <p:spPr bwMode="auto">
            <a:xfrm>
              <a:off x="4117" y="53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44" name="Freeform 666"/>
            <p:cNvSpPr>
              <a:spLocks/>
            </p:cNvSpPr>
            <p:nvPr/>
          </p:nvSpPr>
          <p:spPr bwMode="auto">
            <a:xfrm>
              <a:off x="4117" y="5325"/>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45" name="Freeform 667"/>
            <p:cNvSpPr>
              <a:spLocks/>
            </p:cNvSpPr>
            <p:nvPr/>
          </p:nvSpPr>
          <p:spPr bwMode="auto">
            <a:xfrm>
              <a:off x="4110" y="5301"/>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46" name="Freeform 668"/>
            <p:cNvSpPr>
              <a:spLocks/>
            </p:cNvSpPr>
            <p:nvPr/>
          </p:nvSpPr>
          <p:spPr bwMode="auto">
            <a:xfrm>
              <a:off x="4078" y="530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47" name="Freeform 669"/>
            <p:cNvSpPr>
              <a:spLocks/>
            </p:cNvSpPr>
            <p:nvPr/>
          </p:nvSpPr>
          <p:spPr bwMode="auto">
            <a:xfrm>
              <a:off x="4046" y="530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48" name="Freeform 670"/>
            <p:cNvSpPr>
              <a:spLocks/>
            </p:cNvSpPr>
            <p:nvPr/>
          </p:nvSpPr>
          <p:spPr bwMode="auto">
            <a:xfrm>
              <a:off x="4015" y="5301"/>
              <a:ext cx="15" cy="16"/>
            </a:xfrm>
            <a:custGeom>
              <a:avLst/>
              <a:gdLst>
                <a:gd name="T0" fmla="*/ 8 w 15"/>
                <a:gd name="T1" fmla="*/ 16 h 16"/>
                <a:gd name="T2" fmla="*/ 8 w 15"/>
                <a:gd name="T3" fmla="*/ 16 h 16"/>
                <a:gd name="T4" fmla="*/ 14 w 15"/>
                <a:gd name="T5" fmla="*/ 14 h 16"/>
                <a:gd name="T6" fmla="*/ 15 w 15"/>
                <a:gd name="T7" fmla="*/ 8 h 16"/>
                <a:gd name="T8" fmla="*/ 14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4" y="14"/>
                  </a:lnTo>
                  <a:lnTo>
                    <a:pt x="15"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49" name="Freeform 671"/>
            <p:cNvSpPr>
              <a:spLocks/>
            </p:cNvSpPr>
            <p:nvPr/>
          </p:nvSpPr>
          <p:spPr bwMode="auto">
            <a:xfrm>
              <a:off x="3983" y="530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23" name="Group 672"/>
          <p:cNvGrpSpPr>
            <a:grpSpLocks/>
          </p:cNvGrpSpPr>
          <p:nvPr/>
        </p:nvGrpSpPr>
        <p:grpSpPr bwMode="auto">
          <a:xfrm>
            <a:off x="3973513" y="4421188"/>
            <a:ext cx="122237" cy="261937"/>
            <a:chOff x="5826" y="5291"/>
            <a:chExt cx="158" cy="320"/>
          </a:xfrm>
        </p:grpSpPr>
        <p:sp>
          <p:nvSpPr>
            <p:cNvPr id="54090" name="Rectangle 673"/>
            <p:cNvSpPr>
              <a:spLocks noChangeArrowheads="1"/>
            </p:cNvSpPr>
            <p:nvPr/>
          </p:nvSpPr>
          <p:spPr bwMode="auto">
            <a:xfrm>
              <a:off x="5834" y="5299"/>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091" name="Freeform 674"/>
            <p:cNvSpPr>
              <a:spLocks/>
            </p:cNvSpPr>
            <p:nvPr/>
          </p:nvSpPr>
          <p:spPr bwMode="auto">
            <a:xfrm>
              <a:off x="5826" y="529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92" name="Freeform 675"/>
            <p:cNvSpPr>
              <a:spLocks/>
            </p:cNvSpPr>
            <p:nvPr/>
          </p:nvSpPr>
          <p:spPr bwMode="auto">
            <a:xfrm>
              <a:off x="5826" y="5323"/>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93" name="Freeform 676"/>
            <p:cNvSpPr>
              <a:spLocks/>
            </p:cNvSpPr>
            <p:nvPr/>
          </p:nvSpPr>
          <p:spPr bwMode="auto">
            <a:xfrm>
              <a:off x="5826" y="53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94" name="Freeform 677"/>
            <p:cNvSpPr>
              <a:spLocks/>
            </p:cNvSpPr>
            <p:nvPr/>
          </p:nvSpPr>
          <p:spPr bwMode="auto">
            <a:xfrm>
              <a:off x="5826" y="538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95" name="Freeform 678"/>
            <p:cNvSpPr>
              <a:spLocks/>
            </p:cNvSpPr>
            <p:nvPr/>
          </p:nvSpPr>
          <p:spPr bwMode="auto">
            <a:xfrm>
              <a:off x="5826" y="541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96" name="Freeform 679"/>
            <p:cNvSpPr>
              <a:spLocks/>
            </p:cNvSpPr>
            <p:nvPr/>
          </p:nvSpPr>
          <p:spPr bwMode="auto">
            <a:xfrm>
              <a:off x="5826" y="544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97" name="Freeform 680"/>
            <p:cNvSpPr>
              <a:spLocks/>
            </p:cNvSpPr>
            <p:nvPr/>
          </p:nvSpPr>
          <p:spPr bwMode="auto">
            <a:xfrm>
              <a:off x="5826" y="548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98" name="Freeform 681"/>
            <p:cNvSpPr>
              <a:spLocks/>
            </p:cNvSpPr>
            <p:nvPr/>
          </p:nvSpPr>
          <p:spPr bwMode="auto">
            <a:xfrm>
              <a:off x="5826" y="551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99" name="Freeform 682"/>
            <p:cNvSpPr>
              <a:spLocks/>
            </p:cNvSpPr>
            <p:nvPr/>
          </p:nvSpPr>
          <p:spPr bwMode="auto">
            <a:xfrm>
              <a:off x="5826" y="554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00" name="Freeform 683"/>
            <p:cNvSpPr>
              <a:spLocks/>
            </p:cNvSpPr>
            <p:nvPr/>
          </p:nvSpPr>
          <p:spPr bwMode="auto">
            <a:xfrm>
              <a:off x="5826" y="557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01" name="Freeform 684"/>
            <p:cNvSpPr>
              <a:spLocks/>
            </p:cNvSpPr>
            <p:nvPr/>
          </p:nvSpPr>
          <p:spPr bwMode="auto">
            <a:xfrm>
              <a:off x="5838"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02" name="Freeform 685"/>
            <p:cNvSpPr>
              <a:spLocks/>
            </p:cNvSpPr>
            <p:nvPr/>
          </p:nvSpPr>
          <p:spPr bwMode="auto">
            <a:xfrm>
              <a:off x="5869"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03" name="Freeform 686"/>
            <p:cNvSpPr>
              <a:spLocks/>
            </p:cNvSpPr>
            <p:nvPr/>
          </p:nvSpPr>
          <p:spPr bwMode="auto">
            <a:xfrm>
              <a:off x="5901"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04" name="Freeform 687"/>
            <p:cNvSpPr>
              <a:spLocks/>
            </p:cNvSpPr>
            <p:nvPr/>
          </p:nvSpPr>
          <p:spPr bwMode="auto">
            <a:xfrm>
              <a:off x="5933" y="5595"/>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4 w 15"/>
                <a:gd name="T17" fmla="*/ 14 h 16"/>
                <a:gd name="T18" fmla="*/ 15 w 15"/>
                <a:gd name="T19" fmla="*/ 8 h 16"/>
                <a:gd name="T20" fmla="*/ 14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4" y="14"/>
                  </a:lnTo>
                  <a:lnTo>
                    <a:pt x="15"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05" name="Freeform 688"/>
            <p:cNvSpPr>
              <a:spLocks/>
            </p:cNvSpPr>
            <p:nvPr/>
          </p:nvSpPr>
          <p:spPr bwMode="auto">
            <a:xfrm>
              <a:off x="5964"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06" name="Freeform 689"/>
            <p:cNvSpPr>
              <a:spLocks/>
            </p:cNvSpPr>
            <p:nvPr/>
          </p:nvSpPr>
          <p:spPr bwMode="auto">
            <a:xfrm>
              <a:off x="5968" y="556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07" name="Freeform 690"/>
            <p:cNvSpPr>
              <a:spLocks/>
            </p:cNvSpPr>
            <p:nvPr/>
          </p:nvSpPr>
          <p:spPr bwMode="auto">
            <a:xfrm>
              <a:off x="5968" y="553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08" name="Freeform 691"/>
            <p:cNvSpPr>
              <a:spLocks/>
            </p:cNvSpPr>
            <p:nvPr/>
          </p:nvSpPr>
          <p:spPr bwMode="auto">
            <a:xfrm>
              <a:off x="5968" y="550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09" name="Freeform 692"/>
            <p:cNvSpPr>
              <a:spLocks/>
            </p:cNvSpPr>
            <p:nvPr/>
          </p:nvSpPr>
          <p:spPr bwMode="auto">
            <a:xfrm>
              <a:off x="5968" y="547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10" name="Freeform 693"/>
            <p:cNvSpPr>
              <a:spLocks/>
            </p:cNvSpPr>
            <p:nvPr/>
          </p:nvSpPr>
          <p:spPr bwMode="auto">
            <a:xfrm>
              <a:off x="5968" y="544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11" name="Freeform 694"/>
            <p:cNvSpPr>
              <a:spLocks/>
            </p:cNvSpPr>
            <p:nvPr/>
          </p:nvSpPr>
          <p:spPr bwMode="auto">
            <a:xfrm>
              <a:off x="5968" y="5410"/>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12" name="Freeform 695"/>
            <p:cNvSpPr>
              <a:spLocks/>
            </p:cNvSpPr>
            <p:nvPr/>
          </p:nvSpPr>
          <p:spPr bwMode="auto">
            <a:xfrm>
              <a:off x="5968" y="537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13" name="Freeform 696"/>
            <p:cNvSpPr>
              <a:spLocks/>
            </p:cNvSpPr>
            <p:nvPr/>
          </p:nvSpPr>
          <p:spPr bwMode="auto">
            <a:xfrm>
              <a:off x="5968" y="534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14" name="Freeform 697"/>
            <p:cNvSpPr>
              <a:spLocks/>
            </p:cNvSpPr>
            <p:nvPr/>
          </p:nvSpPr>
          <p:spPr bwMode="auto">
            <a:xfrm>
              <a:off x="5968" y="5315"/>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15" name="Freeform 698"/>
            <p:cNvSpPr>
              <a:spLocks/>
            </p:cNvSpPr>
            <p:nvPr/>
          </p:nvSpPr>
          <p:spPr bwMode="auto">
            <a:xfrm>
              <a:off x="5960"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16" name="Freeform 699"/>
            <p:cNvSpPr>
              <a:spLocks/>
            </p:cNvSpPr>
            <p:nvPr/>
          </p:nvSpPr>
          <p:spPr bwMode="auto">
            <a:xfrm>
              <a:off x="5929"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17" name="Freeform 700"/>
            <p:cNvSpPr>
              <a:spLocks/>
            </p:cNvSpPr>
            <p:nvPr/>
          </p:nvSpPr>
          <p:spPr bwMode="auto">
            <a:xfrm>
              <a:off x="5897"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18" name="Freeform 701"/>
            <p:cNvSpPr>
              <a:spLocks/>
            </p:cNvSpPr>
            <p:nvPr/>
          </p:nvSpPr>
          <p:spPr bwMode="auto">
            <a:xfrm>
              <a:off x="5865"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19" name="Freeform 702"/>
            <p:cNvSpPr>
              <a:spLocks/>
            </p:cNvSpPr>
            <p:nvPr/>
          </p:nvSpPr>
          <p:spPr bwMode="auto">
            <a:xfrm>
              <a:off x="5834"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3324" name="Rectangle 703"/>
          <p:cNvSpPr>
            <a:spLocks noChangeArrowheads="1"/>
          </p:cNvSpPr>
          <p:nvPr/>
        </p:nvSpPr>
        <p:spPr bwMode="auto">
          <a:xfrm>
            <a:off x="2765425" y="5289550"/>
            <a:ext cx="10271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25" name="Rectangle 704"/>
          <p:cNvSpPr>
            <a:spLocks noChangeArrowheads="1"/>
          </p:cNvSpPr>
          <p:nvPr/>
        </p:nvSpPr>
        <p:spPr bwMode="auto">
          <a:xfrm>
            <a:off x="2854325" y="5340350"/>
            <a:ext cx="9715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ECL output bus</a:t>
            </a:r>
            <a:endParaRPr lang="en-US" altLang="en-US" sz="1400" b="1">
              <a:latin typeface="Arial Narrow" pitchFamily="34" charset="0"/>
            </a:endParaRPr>
          </a:p>
        </p:txBody>
      </p:sp>
      <p:sp>
        <p:nvSpPr>
          <p:cNvPr id="53326" name="Rectangle 705"/>
          <p:cNvSpPr>
            <a:spLocks noChangeArrowheads="1"/>
          </p:cNvSpPr>
          <p:nvPr/>
        </p:nvSpPr>
        <p:spPr bwMode="auto">
          <a:xfrm>
            <a:off x="2738438" y="4435475"/>
            <a:ext cx="12065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27" name="Rectangle 706"/>
          <p:cNvSpPr>
            <a:spLocks noChangeArrowheads="1"/>
          </p:cNvSpPr>
          <p:nvPr/>
        </p:nvSpPr>
        <p:spPr bwMode="auto">
          <a:xfrm>
            <a:off x="2827338" y="4484688"/>
            <a:ext cx="8096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CONTROLBUS</a:t>
            </a:r>
            <a:endParaRPr lang="en-US" altLang="en-US" sz="1400" b="1">
              <a:latin typeface="Arial Narrow" pitchFamily="34" charset="0"/>
            </a:endParaRPr>
          </a:p>
        </p:txBody>
      </p:sp>
      <p:grpSp>
        <p:nvGrpSpPr>
          <p:cNvPr id="53328" name="Group 707"/>
          <p:cNvGrpSpPr>
            <a:grpSpLocks/>
          </p:cNvGrpSpPr>
          <p:nvPr/>
        </p:nvGrpSpPr>
        <p:grpSpPr bwMode="auto">
          <a:xfrm>
            <a:off x="2541588" y="4914900"/>
            <a:ext cx="1492250" cy="266700"/>
            <a:chOff x="3965" y="5896"/>
            <a:chExt cx="1940" cy="326"/>
          </a:xfrm>
        </p:grpSpPr>
        <p:sp>
          <p:nvSpPr>
            <p:cNvPr id="54087" name="Freeform 708"/>
            <p:cNvSpPr>
              <a:spLocks/>
            </p:cNvSpPr>
            <p:nvPr/>
          </p:nvSpPr>
          <p:spPr bwMode="auto">
            <a:xfrm>
              <a:off x="4007" y="5926"/>
              <a:ext cx="1853" cy="261"/>
            </a:xfrm>
            <a:custGeom>
              <a:avLst/>
              <a:gdLst>
                <a:gd name="T0" fmla="*/ 1853 w 1853"/>
                <a:gd name="T1" fmla="*/ 23 h 261"/>
                <a:gd name="T2" fmla="*/ 1851 w 1853"/>
                <a:gd name="T3" fmla="*/ 0 h 261"/>
                <a:gd name="T4" fmla="*/ 0 w 1853"/>
                <a:gd name="T5" fmla="*/ 237 h 261"/>
                <a:gd name="T6" fmla="*/ 2 w 1853"/>
                <a:gd name="T7" fmla="*/ 261 h 261"/>
                <a:gd name="T8" fmla="*/ 1853 w 1853"/>
                <a:gd name="T9" fmla="*/ 23 h 261"/>
                <a:gd name="T10" fmla="*/ 0 60000 65536"/>
                <a:gd name="T11" fmla="*/ 0 60000 65536"/>
                <a:gd name="T12" fmla="*/ 0 60000 65536"/>
                <a:gd name="T13" fmla="*/ 0 60000 65536"/>
                <a:gd name="T14" fmla="*/ 0 60000 65536"/>
                <a:gd name="T15" fmla="*/ 0 w 1853"/>
                <a:gd name="T16" fmla="*/ 0 h 261"/>
                <a:gd name="T17" fmla="*/ 1853 w 1853"/>
                <a:gd name="T18" fmla="*/ 261 h 261"/>
              </a:gdLst>
              <a:ahLst/>
              <a:cxnLst>
                <a:cxn ang="T10">
                  <a:pos x="T0" y="T1"/>
                </a:cxn>
                <a:cxn ang="T11">
                  <a:pos x="T2" y="T3"/>
                </a:cxn>
                <a:cxn ang="T12">
                  <a:pos x="T4" y="T5"/>
                </a:cxn>
                <a:cxn ang="T13">
                  <a:pos x="T6" y="T7"/>
                </a:cxn>
                <a:cxn ang="T14">
                  <a:pos x="T8" y="T9"/>
                </a:cxn>
              </a:cxnLst>
              <a:rect l="T15" t="T16" r="T17" b="T18"/>
              <a:pathLst>
                <a:path w="1853" h="261">
                  <a:moveTo>
                    <a:pt x="1853" y="23"/>
                  </a:moveTo>
                  <a:lnTo>
                    <a:pt x="1851" y="0"/>
                  </a:lnTo>
                  <a:lnTo>
                    <a:pt x="0" y="237"/>
                  </a:lnTo>
                  <a:lnTo>
                    <a:pt x="2" y="261"/>
                  </a:lnTo>
                  <a:lnTo>
                    <a:pt x="185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88" name="Oval 709"/>
            <p:cNvSpPr>
              <a:spLocks noChangeArrowheads="1"/>
            </p:cNvSpPr>
            <p:nvPr/>
          </p:nvSpPr>
          <p:spPr bwMode="auto">
            <a:xfrm>
              <a:off x="5816" y="5896"/>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4089" name="Oval 710"/>
            <p:cNvSpPr>
              <a:spLocks noChangeArrowheads="1"/>
            </p:cNvSpPr>
            <p:nvPr/>
          </p:nvSpPr>
          <p:spPr bwMode="auto">
            <a:xfrm>
              <a:off x="3965" y="6133"/>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grpSp>
        <p:nvGrpSpPr>
          <p:cNvPr id="53329" name="Group 711"/>
          <p:cNvGrpSpPr>
            <a:grpSpLocks/>
          </p:cNvGrpSpPr>
          <p:nvPr/>
        </p:nvGrpSpPr>
        <p:grpSpPr bwMode="auto">
          <a:xfrm>
            <a:off x="1666875" y="4954588"/>
            <a:ext cx="396875" cy="188912"/>
            <a:chOff x="2826" y="5944"/>
            <a:chExt cx="516" cy="231"/>
          </a:xfrm>
        </p:grpSpPr>
        <p:sp>
          <p:nvSpPr>
            <p:cNvPr id="54084" name="Freeform 712"/>
            <p:cNvSpPr>
              <a:spLocks/>
            </p:cNvSpPr>
            <p:nvPr/>
          </p:nvSpPr>
          <p:spPr bwMode="auto">
            <a:xfrm>
              <a:off x="2864" y="5975"/>
              <a:ext cx="435" cy="164"/>
            </a:xfrm>
            <a:custGeom>
              <a:avLst/>
              <a:gdLst>
                <a:gd name="T0" fmla="*/ 435 w 435"/>
                <a:gd name="T1" fmla="*/ 22 h 164"/>
                <a:gd name="T2" fmla="*/ 427 w 435"/>
                <a:gd name="T3" fmla="*/ 0 h 164"/>
                <a:gd name="T4" fmla="*/ 0 w 435"/>
                <a:gd name="T5" fmla="*/ 143 h 164"/>
                <a:gd name="T6" fmla="*/ 8 w 435"/>
                <a:gd name="T7" fmla="*/ 164 h 164"/>
                <a:gd name="T8" fmla="*/ 435 w 435"/>
                <a:gd name="T9" fmla="*/ 22 h 164"/>
                <a:gd name="T10" fmla="*/ 0 60000 65536"/>
                <a:gd name="T11" fmla="*/ 0 60000 65536"/>
                <a:gd name="T12" fmla="*/ 0 60000 65536"/>
                <a:gd name="T13" fmla="*/ 0 60000 65536"/>
                <a:gd name="T14" fmla="*/ 0 60000 65536"/>
                <a:gd name="T15" fmla="*/ 0 w 435"/>
                <a:gd name="T16" fmla="*/ 0 h 164"/>
                <a:gd name="T17" fmla="*/ 435 w 435"/>
                <a:gd name="T18" fmla="*/ 164 h 164"/>
              </a:gdLst>
              <a:ahLst/>
              <a:cxnLst>
                <a:cxn ang="T10">
                  <a:pos x="T0" y="T1"/>
                </a:cxn>
                <a:cxn ang="T11">
                  <a:pos x="T2" y="T3"/>
                </a:cxn>
                <a:cxn ang="T12">
                  <a:pos x="T4" y="T5"/>
                </a:cxn>
                <a:cxn ang="T13">
                  <a:pos x="T6" y="T7"/>
                </a:cxn>
                <a:cxn ang="T14">
                  <a:pos x="T8" y="T9"/>
                </a:cxn>
              </a:cxnLst>
              <a:rect l="T15" t="T16" r="T17" b="T18"/>
              <a:pathLst>
                <a:path w="435" h="164">
                  <a:moveTo>
                    <a:pt x="435" y="22"/>
                  </a:moveTo>
                  <a:lnTo>
                    <a:pt x="427" y="0"/>
                  </a:lnTo>
                  <a:lnTo>
                    <a:pt x="0" y="143"/>
                  </a:lnTo>
                  <a:lnTo>
                    <a:pt x="8" y="164"/>
                  </a:lnTo>
                  <a:lnTo>
                    <a:pt x="4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85" name="Oval 713"/>
            <p:cNvSpPr>
              <a:spLocks noChangeArrowheads="1"/>
            </p:cNvSpPr>
            <p:nvPr/>
          </p:nvSpPr>
          <p:spPr bwMode="auto">
            <a:xfrm>
              <a:off x="3253" y="5944"/>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4086" name="Oval 714"/>
            <p:cNvSpPr>
              <a:spLocks noChangeArrowheads="1"/>
            </p:cNvSpPr>
            <p:nvPr/>
          </p:nvSpPr>
          <p:spPr bwMode="auto">
            <a:xfrm>
              <a:off x="2826" y="6086"/>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grpSp>
        <p:nvGrpSpPr>
          <p:cNvPr id="53330" name="Group 715"/>
          <p:cNvGrpSpPr>
            <a:grpSpLocks/>
          </p:cNvGrpSpPr>
          <p:nvPr/>
        </p:nvGrpSpPr>
        <p:grpSpPr bwMode="auto">
          <a:xfrm>
            <a:off x="1995488" y="4954588"/>
            <a:ext cx="395287" cy="188912"/>
            <a:chOff x="3253" y="5944"/>
            <a:chExt cx="516" cy="231"/>
          </a:xfrm>
        </p:grpSpPr>
        <p:sp>
          <p:nvSpPr>
            <p:cNvPr id="54081" name="Freeform 716"/>
            <p:cNvSpPr>
              <a:spLocks/>
            </p:cNvSpPr>
            <p:nvPr/>
          </p:nvSpPr>
          <p:spPr bwMode="auto">
            <a:xfrm>
              <a:off x="3291" y="5975"/>
              <a:ext cx="435" cy="164"/>
            </a:xfrm>
            <a:custGeom>
              <a:avLst/>
              <a:gdLst>
                <a:gd name="T0" fmla="*/ 435 w 435"/>
                <a:gd name="T1" fmla="*/ 22 h 164"/>
                <a:gd name="T2" fmla="*/ 427 w 435"/>
                <a:gd name="T3" fmla="*/ 0 h 164"/>
                <a:gd name="T4" fmla="*/ 0 w 435"/>
                <a:gd name="T5" fmla="*/ 143 h 164"/>
                <a:gd name="T6" fmla="*/ 8 w 435"/>
                <a:gd name="T7" fmla="*/ 164 h 164"/>
                <a:gd name="T8" fmla="*/ 435 w 435"/>
                <a:gd name="T9" fmla="*/ 22 h 164"/>
                <a:gd name="T10" fmla="*/ 0 60000 65536"/>
                <a:gd name="T11" fmla="*/ 0 60000 65536"/>
                <a:gd name="T12" fmla="*/ 0 60000 65536"/>
                <a:gd name="T13" fmla="*/ 0 60000 65536"/>
                <a:gd name="T14" fmla="*/ 0 60000 65536"/>
                <a:gd name="T15" fmla="*/ 0 w 435"/>
                <a:gd name="T16" fmla="*/ 0 h 164"/>
                <a:gd name="T17" fmla="*/ 435 w 435"/>
                <a:gd name="T18" fmla="*/ 164 h 164"/>
              </a:gdLst>
              <a:ahLst/>
              <a:cxnLst>
                <a:cxn ang="T10">
                  <a:pos x="T0" y="T1"/>
                </a:cxn>
                <a:cxn ang="T11">
                  <a:pos x="T2" y="T3"/>
                </a:cxn>
                <a:cxn ang="T12">
                  <a:pos x="T4" y="T5"/>
                </a:cxn>
                <a:cxn ang="T13">
                  <a:pos x="T6" y="T7"/>
                </a:cxn>
                <a:cxn ang="T14">
                  <a:pos x="T8" y="T9"/>
                </a:cxn>
              </a:cxnLst>
              <a:rect l="T15" t="T16" r="T17" b="T18"/>
              <a:pathLst>
                <a:path w="435" h="164">
                  <a:moveTo>
                    <a:pt x="435" y="22"/>
                  </a:moveTo>
                  <a:lnTo>
                    <a:pt x="427" y="0"/>
                  </a:lnTo>
                  <a:lnTo>
                    <a:pt x="0" y="143"/>
                  </a:lnTo>
                  <a:lnTo>
                    <a:pt x="8" y="164"/>
                  </a:lnTo>
                  <a:lnTo>
                    <a:pt x="4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82" name="Oval 717"/>
            <p:cNvSpPr>
              <a:spLocks noChangeArrowheads="1"/>
            </p:cNvSpPr>
            <p:nvPr/>
          </p:nvSpPr>
          <p:spPr bwMode="auto">
            <a:xfrm>
              <a:off x="3681" y="5944"/>
              <a:ext cx="88"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4083" name="Oval 718"/>
            <p:cNvSpPr>
              <a:spLocks noChangeArrowheads="1"/>
            </p:cNvSpPr>
            <p:nvPr/>
          </p:nvSpPr>
          <p:spPr bwMode="auto">
            <a:xfrm>
              <a:off x="3253" y="6086"/>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grpSp>
        <p:nvGrpSpPr>
          <p:cNvPr id="53331" name="Group 719"/>
          <p:cNvGrpSpPr>
            <a:grpSpLocks/>
          </p:cNvGrpSpPr>
          <p:nvPr/>
        </p:nvGrpSpPr>
        <p:grpSpPr bwMode="auto">
          <a:xfrm>
            <a:off x="2324100" y="4954588"/>
            <a:ext cx="287338" cy="188912"/>
            <a:chOff x="3681" y="5944"/>
            <a:chExt cx="373" cy="231"/>
          </a:xfrm>
        </p:grpSpPr>
        <p:sp>
          <p:nvSpPr>
            <p:cNvPr id="54078" name="Freeform 720"/>
            <p:cNvSpPr>
              <a:spLocks/>
            </p:cNvSpPr>
            <p:nvPr/>
          </p:nvSpPr>
          <p:spPr bwMode="auto">
            <a:xfrm>
              <a:off x="3718" y="5975"/>
              <a:ext cx="295" cy="164"/>
            </a:xfrm>
            <a:custGeom>
              <a:avLst/>
              <a:gdLst>
                <a:gd name="T0" fmla="*/ 295 w 295"/>
                <a:gd name="T1" fmla="*/ 22 h 164"/>
                <a:gd name="T2" fmla="*/ 285 w 295"/>
                <a:gd name="T3" fmla="*/ 0 h 164"/>
                <a:gd name="T4" fmla="*/ 0 w 295"/>
                <a:gd name="T5" fmla="*/ 143 h 164"/>
                <a:gd name="T6" fmla="*/ 10 w 295"/>
                <a:gd name="T7" fmla="*/ 164 h 164"/>
                <a:gd name="T8" fmla="*/ 295 w 295"/>
                <a:gd name="T9" fmla="*/ 22 h 164"/>
                <a:gd name="T10" fmla="*/ 0 60000 65536"/>
                <a:gd name="T11" fmla="*/ 0 60000 65536"/>
                <a:gd name="T12" fmla="*/ 0 60000 65536"/>
                <a:gd name="T13" fmla="*/ 0 60000 65536"/>
                <a:gd name="T14" fmla="*/ 0 60000 65536"/>
                <a:gd name="T15" fmla="*/ 0 w 295"/>
                <a:gd name="T16" fmla="*/ 0 h 164"/>
                <a:gd name="T17" fmla="*/ 295 w 295"/>
                <a:gd name="T18" fmla="*/ 164 h 164"/>
              </a:gdLst>
              <a:ahLst/>
              <a:cxnLst>
                <a:cxn ang="T10">
                  <a:pos x="T0" y="T1"/>
                </a:cxn>
                <a:cxn ang="T11">
                  <a:pos x="T2" y="T3"/>
                </a:cxn>
                <a:cxn ang="T12">
                  <a:pos x="T4" y="T5"/>
                </a:cxn>
                <a:cxn ang="T13">
                  <a:pos x="T6" y="T7"/>
                </a:cxn>
                <a:cxn ang="T14">
                  <a:pos x="T8" y="T9"/>
                </a:cxn>
              </a:cxnLst>
              <a:rect l="T15" t="T16" r="T17" b="T18"/>
              <a:pathLst>
                <a:path w="295" h="164">
                  <a:moveTo>
                    <a:pt x="295" y="22"/>
                  </a:moveTo>
                  <a:lnTo>
                    <a:pt x="285" y="0"/>
                  </a:lnTo>
                  <a:lnTo>
                    <a:pt x="0" y="143"/>
                  </a:lnTo>
                  <a:lnTo>
                    <a:pt x="10" y="164"/>
                  </a:lnTo>
                  <a:lnTo>
                    <a:pt x="29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79" name="Oval 721"/>
            <p:cNvSpPr>
              <a:spLocks noChangeArrowheads="1"/>
            </p:cNvSpPr>
            <p:nvPr/>
          </p:nvSpPr>
          <p:spPr bwMode="auto">
            <a:xfrm>
              <a:off x="3965" y="5944"/>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4080" name="Oval 722"/>
            <p:cNvSpPr>
              <a:spLocks noChangeArrowheads="1"/>
            </p:cNvSpPr>
            <p:nvPr/>
          </p:nvSpPr>
          <p:spPr bwMode="auto">
            <a:xfrm>
              <a:off x="3681" y="6086"/>
              <a:ext cx="88"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sp>
        <p:nvSpPr>
          <p:cNvPr id="53332" name="Rectangle 723"/>
          <p:cNvSpPr>
            <a:spLocks noChangeArrowheads="1"/>
          </p:cNvSpPr>
          <p:nvPr/>
        </p:nvSpPr>
        <p:spPr bwMode="auto">
          <a:xfrm>
            <a:off x="2684463" y="4887913"/>
            <a:ext cx="12049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33" name="Rectangle 724"/>
          <p:cNvSpPr>
            <a:spLocks noChangeArrowheads="1"/>
          </p:cNvSpPr>
          <p:nvPr/>
        </p:nvSpPr>
        <p:spPr bwMode="auto">
          <a:xfrm>
            <a:off x="2771775" y="4938713"/>
            <a:ext cx="4953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PASS / </a:t>
            </a:r>
            <a:endParaRPr lang="en-US" altLang="en-US" sz="1400" b="1">
              <a:latin typeface="Arial Narrow" pitchFamily="34" charset="0"/>
            </a:endParaRPr>
          </a:p>
        </p:txBody>
      </p:sp>
      <p:sp>
        <p:nvSpPr>
          <p:cNvPr id="53334" name="Rectangle 725"/>
          <p:cNvSpPr>
            <a:spLocks noChangeArrowheads="1"/>
          </p:cNvSpPr>
          <p:nvPr/>
        </p:nvSpPr>
        <p:spPr bwMode="auto">
          <a:xfrm>
            <a:off x="2771775" y="5078413"/>
            <a:ext cx="6746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REN chain</a:t>
            </a:r>
            <a:endParaRPr lang="en-US" altLang="en-US" sz="1400" b="1">
              <a:latin typeface="Arial Narrow" pitchFamily="34" charset="0"/>
            </a:endParaRPr>
          </a:p>
        </p:txBody>
      </p:sp>
      <p:sp>
        <p:nvSpPr>
          <p:cNvPr id="53335" name="Rectangle 726"/>
          <p:cNvSpPr>
            <a:spLocks noChangeArrowheads="1"/>
          </p:cNvSpPr>
          <p:nvPr/>
        </p:nvSpPr>
        <p:spPr bwMode="auto">
          <a:xfrm>
            <a:off x="1735138" y="3789363"/>
            <a:ext cx="1204912"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36" name="Rectangle 727"/>
          <p:cNvSpPr>
            <a:spLocks noChangeArrowheads="1"/>
          </p:cNvSpPr>
          <p:nvPr/>
        </p:nvSpPr>
        <p:spPr bwMode="auto">
          <a:xfrm>
            <a:off x="1822450" y="3838575"/>
            <a:ext cx="3889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ADCs</a:t>
            </a:r>
            <a:endParaRPr lang="en-US" altLang="en-US" sz="1400" b="1">
              <a:latin typeface="Arial Narrow" pitchFamily="34" charset="0"/>
            </a:endParaRPr>
          </a:p>
        </p:txBody>
      </p:sp>
      <p:sp>
        <p:nvSpPr>
          <p:cNvPr id="53337" name="Rectangle 728"/>
          <p:cNvSpPr>
            <a:spLocks noChangeArrowheads="1"/>
          </p:cNvSpPr>
          <p:nvPr/>
        </p:nvSpPr>
        <p:spPr bwMode="auto">
          <a:xfrm>
            <a:off x="4764088" y="4238625"/>
            <a:ext cx="36512" cy="68263"/>
          </a:xfrm>
          <a:prstGeom prst="rect">
            <a:avLst/>
          </a:prstGeom>
          <a:solidFill>
            <a:srgbClr val="FFFFFF"/>
          </a:solidFill>
          <a:ln w="7620">
            <a:solidFill>
              <a:srgbClr val="000000"/>
            </a:solidFill>
            <a:miter lim="800000"/>
            <a:headEnd/>
            <a:tailEnd/>
          </a:ln>
        </p:spPr>
        <p:txBody>
          <a:bodyPr/>
          <a:lstStyle/>
          <a:p>
            <a:endParaRPr lang="en-US" altLang="en-US" sz="1400" b="1">
              <a:latin typeface="Arial Narrow" pitchFamily="34" charset="0"/>
            </a:endParaRPr>
          </a:p>
        </p:txBody>
      </p:sp>
      <p:sp>
        <p:nvSpPr>
          <p:cNvPr id="53338" name="Rectangle 729"/>
          <p:cNvSpPr>
            <a:spLocks noChangeArrowheads="1"/>
          </p:cNvSpPr>
          <p:nvPr/>
        </p:nvSpPr>
        <p:spPr bwMode="auto">
          <a:xfrm>
            <a:off x="5942013" y="1990725"/>
            <a:ext cx="34925" cy="66675"/>
          </a:xfrm>
          <a:prstGeom prst="rect">
            <a:avLst/>
          </a:prstGeom>
          <a:solidFill>
            <a:srgbClr val="FFFFFF"/>
          </a:solidFill>
          <a:ln w="7620">
            <a:solidFill>
              <a:srgbClr val="000000"/>
            </a:solidFill>
            <a:miter lim="800000"/>
            <a:headEnd/>
            <a:tailEnd/>
          </a:ln>
        </p:spPr>
        <p:txBody>
          <a:bodyPr/>
          <a:lstStyle/>
          <a:p>
            <a:endParaRPr lang="en-US" altLang="en-US" sz="1400" b="1">
              <a:latin typeface="Arial Narrow" pitchFamily="34" charset="0"/>
            </a:endParaRPr>
          </a:p>
        </p:txBody>
      </p:sp>
      <p:sp>
        <p:nvSpPr>
          <p:cNvPr id="53339" name="Freeform 730"/>
          <p:cNvSpPr>
            <a:spLocks/>
          </p:cNvSpPr>
          <p:nvPr/>
        </p:nvSpPr>
        <p:spPr bwMode="auto">
          <a:xfrm>
            <a:off x="1050925" y="3154363"/>
            <a:ext cx="695325" cy="1474787"/>
          </a:xfrm>
          <a:custGeom>
            <a:avLst/>
            <a:gdLst>
              <a:gd name="T0" fmla="*/ 2147483646 w 904"/>
              <a:gd name="T1" fmla="*/ 2147483646 h 1804"/>
              <a:gd name="T2" fmla="*/ 2147483646 w 904"/>
              <a:gd name="T3" fmla="*/ 2147483646 h 1804"/>
              <a:gd name="T4" fmla="*/ 2147483646 w 904"/>
              <a:gd name="T5" fmla="*/ 2147483646 h 1804"/>
              <a:gd name="T6" fmla="*/ 2147483646 w 904"/>
              <a:gd name="T7" fmla="*/ 2147483646 h 1804"/>
              <a:gd name="T8" fmla="*/ 2147483646 w 904"/>
              <a:gd name="T9" fmla="*/ 2147483646 h 1804"/>
              <a:gd name="T10" fmla="*/ 2147483646 w 904"/>
              <a:gd name="T11" fmla="*/ 2147483646 h 1804"/>
              <a:gd name="T12" fmla="*/ 2147483646 w 904"/>
              <a:gd name="T13" fmla="*/ 2147483646 h 1804"/>
              <a:gd name="T14" fmla="*/ 2147483646 w 904"/>
              <a:gd name="T15" fmla="*/ 2147483646 h 1804"/>
              <a:gd name="T16" fmla="*/ 2147483646 w 904"/>
              <a:gd name="T17" fmla="*/ 2147483646 h 1804"/>
              <a:gd name="T18" fmla="*/ 2147483646 w 904"/>
              <a:gd name="T19" fmla="*/ 2147483646 h 1804"/>
              <a:gd name="T20" fmla="*/ 2147483646 w 904"/>
              <a:gd name="T21" fmla="*/ 2147483646 h 1804"/>
              <a:gd name="T22" fmla="*/ 2147483646 w 904"/>
              <a:gd name="T23" fmla="*/ 2147483646 h 1804"/>
              <a:gd name="T24" fmla="*/ 2147483646 w 904"/>
              <a:gd name="T25" fmla="*/ 2147483646 h 1804"/>
              <a:gd name="T26" fmla="*/ 2147483646 w 904"/>
              <a:gd name="T27" fmla="*/ 2147483646 h 1804"/>
              <a:gd name="T28" fmla="*/ 2147483646 w 904"/>
              <a:gd name="T29" fmla="*/ 2147483646 h 1804"/>
              <a:gd name="T30" fmla="*/ 2147483646 w 904"/>
              <a:gd name="T31" fmla="*/ 2147483646 h 1804"/>
              <a:gd name="T32" fmla="*/ 2147483646 w 904"/>
              <a:gd name="T33" fmla="*/ 2147483646 h 1804"/>
              <a:gd name="T34" fmla="*/ 2147483646 w 904"/>
              <a:gd name="T35" fmla="*/ 2147483646 h 1804"/>
              <a:gd name="T36" fmla="*/ 2147483646 w 904"/>
              <a:gd name="T37" fmla="*/ 2147483646 h 1804"/>
              <a:gd name="T38" fmla="*/ 2147483646 w 904"/>
              <a:gd name="T39" fmla="*/ 0 h 1804"/>
              <a:gd name="T40" fmla="*/ 2147483646 w 904"/>
              <a:gd name="T41" fmla="*/ 2147483646 h 1804"/>
              <a:gd name="T42" fmla="*/ 2147483646 w 904"/>
              <a:gd name="T43" fmla="*/ 2147483646 h 1804"/>
              <a:gd name="T44" fmla="*/ 2147483646 w 904"/>
              <a:gd name="T45" fmla="*/ 2147483646 h 1804"/>
              <a:gd name="T46" fmla="*/ 2147483646 w 904"/>
              <a:gd name="T47" fmla="*/ 2147483646 h 1804"/>
              <a:gd name="T48" fmla="*/ 2147483646 w 904"/>
              <a:gd name="T49" fmla="*/ 2147483646 h 1804"/>
              <a:gd name="T50" fmla="*/ 2147483646 w 904"/>
              <a:gd name="T51" fmla="*/ 2147483646 h 1804"/>
              <a:gd name="T52" fmla="*/ 2147483646 w 904"/>
              <a:gd name="T53" fmla="*/ 2147483646 h 1804"/>
              <a:gd name="T54" fmla="*/ 2147483646 w 904"/>
              <a:gd name="T55" fmla="*/ 2147483646 h 1804"/>
              <a:gd name="T56" fmla="*/ 2147483646 w 904"/>
              <a:gd name="T57" fmla="*/ 2147483646 h 1804"/>
              <a:gd name="T58" fmla="*/ 1820397770 w 904"/>
              <a:gd name="T59" fmla="*/ 2147483646 h 1804"/>
              <a:gd name="T60" fmla="*/ 0 w 904"/>
              <a:gd name="T61" fmla="*/ 2147483646 h 1804"/>
              <a:gd name="T62" fmla="*/ 1820397770 w 904"/>
              <a:gd name="T63" fmla="*/ 2147483646 h 1804"/>
              <a:gd name="T64" fmla="*/ 2147483646 w 904"/>
              <a:gd name="T65" fmla="*/ 2147483646 h 1804"/>
              <a:gd name="T66" fmla="*/ 2147483646 w 904"/>
              <a:gd name="T67" fmla="*/ 2147483646 h 1804"/>
              <a:gd name="T68" fmla="*/ 2147483646 w 904"/>
              <a:gd name="T69" fmla="*/ 2147483646 h 1804"/>
              <a:gd name="T70" fmla="*/ 2147483646 w 904"/>
              <a:gd name="T71" fmla="*/ 2147483646 h 1804"/>
              <a:gd name="T72" fmla="*/ 2147483646 w 904"/>
              <a:gd name="T73" fmla="*/ 2147483646 h 1804"/>
              <a:gd name="T74" fmla="*/ 2147483646 w 904"/>
              <a:gd name="T75" fmla="*/ 2147483646 h 1804"/>
              <a:gd name="T76" fmla="*/ 2147483646 w 904"/>
              <a:gd name="T77" fmla="*/ 2147483646 h 1804"/>
              <a:gd name="T78" fmla="*/ 2147483646 w 904"/>
              <a:gd name="T79" fmla="*/ 2147483646 h 1804"/>
              <a:gd name="T80" fmla="*/ 2147483646 w 904"/>
              <a:gd name="T81" fmla="*/ 2147483646 h 1804"/>
              <a:gd name="T82" fmla="*/ 2147483646 w 904"/>
              <a:gd name="T83" fmla="*/ 2147483646 h 1804"/>
              <a:gd name="T84" fmla="*/ 2147483646 w 904"/>
              <a:gd name="T85" fmla="*/ 2147483646 h 18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4"/>
              <a:gd name="T130" fmla="*/ 0 h 1804"/>
              <a:gd name="T131" fmla="*/ 904 w 904"/>
              <a:gd name="T132" fmla="*/ 1804 h 18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4" h="1804">
                <a:moveTo>
                  <a:pt x="876" y="1547"/>
                </a:moveTo>
                <a:lnTo>
                  <a:pt x="843" y="1551"/>
                </a:lnTo>
                <a:lnTo>
                  <a:pt x="807" y="1551"/>
                </a:lnTo>
                <a:lnTo>
                  <a:pt x="748" y="1547"/>
                </a:lnTo>
                <a:lnTo>
                  <a:pt x="691" y="1537"/>
                </a:lnTo>
                <a:lnTo>
                  <a:pt x="635" y="1521"/>
                </a:lnTo>
                <a:lnTo>
                  <a:pt x="582" y="1499"/>
                </a:lnTo>
                <a:lnTo>
                  <a:pt x="530" y="1472"/>
                </a:lnTo>
                <a:lnTo>
                  <a:pt x="483" y="1440"/>
                </a:lnTo>
                <a:lnTo>
                  <a:pt x="437" y="1403"/>
                </a:lnTo>
                <a:lnTo>
                  <a:pt x="396" y="1361"/>
                </a:lnTo>
                <a:lnTo>
                  <a:pt x="358" y="1316"/>
                </a:lnTo>
                <a:lnTo>
                  <a:pt x="325" y="1264"/>
                </a:lnTo>
                <a:lnTo>
                  <a:pt x="297" y="1211"/>
                </a:lnTo>
                <a:lnTo>
                  <a:pt x="271" y="1155"/>
                </a:lnTo>
                <a:lnTo>
                  <a:pt x="252" y="1096"/>
                </a:lnTo>
                <a:lnTo>
                  <a:pt x="238" y="1033"/>
                </a:lnTo>
                <a:lnTo>
                  <a:pt x="230" y="969"/>
                </a:lnTo>
                <a:lnTo>
                  <a:pt x="226" y="902"/>
                </a:lnTo>
                <a:lnTo>
                  <a:pt x="230" y="837"/>
                </a:lnTo>
                <a:lnTo>
                  <a:pt x="238" y="772"/>
                </a:lnTo>
                <a:lnTo>
                  <a:pt x="252" y="710"/>
                </a:lnTo>
                <a:lnTo>
                  <a:pt x="271" y="649"/>
                </a:lnTo>
                <a:lnTo>
                  <a:pt x="297" y="594"/>
                </a:lnTo>
                <a:lnTo>
                  <a:pt x="325" y="540"/>
                </a:lnTo>
                <a:lnTo>
                  <a:pt x="358" y="489"/>
                </a:lnTo>
                <a:lnTo>
                  <a:pt x="396" y="443"/>
                </a:lnTo>
                <a:lnTo>
                  <a:pt x="437" y="402"/>
                </a:lnTo>
                <a:lnTo>
                  <a:pt x="483" y="364"/>
                </a:lnTo>
                <a:lnTo>
                  <a:pt x="530" y="333"/>
                </a:lnTo>
                <a:lnTo>
                  <a:pt x="582" y="305"/>
                </a:lnTo>
                <a:lnTo>
                  <a:pt x="635" y="283"/>
                </a:lnTo>
                <a:lnTo>
                  <a:pt x="691" y="267"/>
                </a:lnTo>
                <a:lnTo>
                  <a:pt x="748" y="258"/>
                </a:lnTo>
                <a:lnTo>
                  <a:pt x="807" y="254"/>
                </a:lnTo>
                <a:lnTo>
                  <a:pt x="843" y="254"/>
                </a:lnTo>
                <a:lnTo>
                  <a:pt x="876" y="258"/>
                </a:lnTo>
                <a:lnTo>
                  <a:pt x="904" y="6"/>
                </a:lnTo>
                <a:lnTo>
                  <a:pt x="855" y="2"/>
                </a:lnTo>
                <a:lnTo>
                  <a:pt x="807" y="0"/>
                </a:lnTo>
                <a:lnTo>
                  <a:pt x="766" y="2"/>
                </a:lnTo>
                <a:lnTo>
                  <a:pt x="724" y="4"/>
                </a:lnTo>
                <a:lnTo>
                  <a:pt x="685" y="10"/>
                </a:lnTo>
                <a:lnTo>
                  <a:pt x="645" y="18"/>
                </a:lnTo>
                <a:lnTo>
                  <a:pt x="606" y="28"/>
                </a:lnTo>
                <a:lnTo>
                  <a:pt x="568" y="42"/>
                </a:lnTo>
                <a:lnTo>
                  <a:pt x="530" y="56"/>
                </a:lnTo>
                <a:lnTo>
                  <a:pt x="493" y="72"/>
                </a:lnTo>
                <a:lnTo>
                  <a:pt x="424" y="109"/>
                </a:lnTo>
                <a:lnTo>
                  <a:pt x="356" y="155"/>
                </a:lnTo>
                <a:lnTo>
                  <a:pt x="295" y="206"/>
                </a:lnTo>
                <a:lnTo>
                  <a:pt x="238" y="265"/>
                </a:lnTo>
                <a:lnTo>
                  <a:pt x="184" y="329"/>
                </a:lnTo>
                <a:lnTo>
                  <a:pt x="139" y="398"/>
                </a:lnTo>
                <a:lnTo>
                  <a:pt x="97" y="473"/>
                </a:lnTo>
                <a:lnTo>
                  <a:pt x="64" y="550"/>
                </a:lnTo>
                <a:lnTo>
                  <a:pt x="36" y="633"/>
                </a:lnTo>
                <a:lnTo>
                  <a:pt x="16" y="720"/>
                </a:lnTo>
                <a:lnTo>
                  <a:pt x="10" y="766"/>
                </a:lnTo>
                <a:lnTo>
                  <a:pt x="4" y="809"/>
                </a:lnTo>
                <a:lnTo>
                  <a:pt x="2" y="857"/>
                </a:lnTo>
                <a:lnTo>
                  <a:pt x="0" y="902"/>
                </a:lnTo>
                <a:lnTo>
                  <a:pt x="2" y="950"/>
                </a:lnTo>
                <a:lnTo>
                  <a:pt x="4" y="995"/>
                </a:lnTo>
                <a:lnTo>
                  <a:pt x="10" y="1041"/>
                </a:lnTo>
                <a:lnTo>
                  <a:pt x="16" y="1084"/>
                </a:lnTo>
                <a:lnTo>
                  <a:pt x="36" y="1171"/>
                </a:lnTo>
                <a:lnTo>
                  <a:pt x="64" y="1254"/>
                </a:lnTo>
                <a:lnTo>
                  <a:pt x="97" y="1331"/>
                </a:lnTo>
                <a:lnTo>
                  <a:pt x="139" y="1407"/>
                </a:lnTo>
                <a:lnTo>
                  <a:pt x="184" y="1476"/>
                </a:lnTo>
                <a:lnTo>
                  <a:pt x="238" y="1541"/>
                </a:lnTo>
                <a:lnTo>
                  <a:pt x="295" y="1598"/>
                </a:lnTo>
                <a:lnTo>
                  <a:pt x="356" y="1650"/>
                </a:lnTo>
                <a:lnTo>
                  <a:pt x="424" y="1695"/>
                </a:lnTo>
                <a:lnTo>
                  <a:pt x="493" y="1733"/>
                </a:lnTo>
                <a:lnTo>
                  <a:pt x="530" y="1749"/>
                </a:lnTo>
                <a:lnTo>
                  <a:pt x="568" y="1764"/>
                </a:lnTo>
                <a:lnTo>
                  <a:pt x="606" y="1776"/>
                </a:lnTo>
                <a:lnTo>
                  <a:pt x="645" y="1786"/>
                </a:lnTo>
                <a:lnTo>
                  <a:pt x="685" y="1794"/>
                </a:lnTo>
                <a:lnTo>
                  <a:pt x="724" y="1800"/>
                </a:lnTo>
                <a:lnTo>
                  <a:pt x="766" y="1802"/>
                </a:lnTo>
                <a:lnTo>
                  <a:pt x="807" y="1804"/>
                </a:lnTo>
                <a:lnTo>
                  <a:pt x="855" y="1802"/>
                </a:lnTo>
                <a:lnTo>
                  <a:pt x="904" y="1798"/>
                </a:lnTo>
                <a:lnTo>
                  <a:pt x="876" y="1547"/>
                </a:lnTo>
                <a:close/>
              </a:path>
            </a:pathLst>
          </a:custGeom>
          <a:noFill/>
          <a:ln w="762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40" name="Freeform 731"/>
          <p:cNvSpPr>
            <a:spLocks/>
          </p:cNvSpPr>
          <p:nvPr/>
        </p:nvSpPr>
        <p:spPr bwMode="auto">
          <a:xfrm>
            <a:off x="685800" y="2300288"/>
            <a:ext cx="950913" cy="3182937"/>
          </a:xfrm>
          <a:custGeom>
            <a:avLst/>
            <a:gdLst>
              <a:gd name="T0" fmla="*/ 2147483646 w 1236"/>
              <a:gd name="T1" fmla="*/ 2147483646 h 3892"/>
              <a:gd name="T2" fmla="*/ 2147483646 w 1236"/>
              <a:gd name="T3" fmla="*/ 2147483646 h 3892"/>
              <a:gd name="T4" fmla="*/ 2147483646 w 1236"/>
              <a:gd name="T5" fmla="*/ 2147483646 h 3892"/>
              <a:gd name="T6" fmla="*/ 2147483646 w 1236"/>
              <a:gd name="T7" fmla="*/ 2147483646 h 3892"/>
              <a:gd name="T8" fmla="*/ 2147483646 w 1236"/>
              <a:gd name="T9" fmla="*/ 2147483646 h 3892"/>
              <a:gd name="T10" fmla="*/ 2147483646 w 1236"/>
              <a:gd name="T11" fmla="*/ 2147483646 h 3892"/>
              <a:gd name="T12" fmla="*/ 2147483646 w 1236"/>
              <a:gd name="T13" fmla="*/ 2147483646 h 3892"/>
              <a:gd name="T14" fmla="*/ 2147483646 w 1236"/>
              <a:gd name="T15" fmla="*/ 2147483646 h 3892"/>
              <a:gd name="T16" fmla="*/ 2147483646 w 1236"/>
              <a:gd name="T17" fmla="*/ 2147483646 h 3892"/>
              <a:gd name="T18" fmla="*/ 2147483646 w 1236"/>
              <a:gd name="T19" fmla="*/ 2147483646 h 3892"/>
              <a:gd name="T20" fmla="*/ 2147483646 w 1236"/>
              <a:gd name="T21" fmla="*/ 2147483646 h 3892"/>
              <a:gd name="T22" fmla="*/ 2147483646 w 1236"/>
              <a:gd name="T23" fmla="*/ 2147483646 h 3892"/>
              <a:gd name="T24" fmla="*/ 2147483646 w 1236"/>
              <a:gd name="T25" fmla="*/ 2147483646 h 3892"/>
              <a:gd name="T26" fmla="*/ 2147483646 w 1236"/>
              <a:gd name="T27" fmla="*/ 2147483646 h 3892"/>
              <a:gd name="T28" fmla="*/ 2147483646 w 1236"/>
              <a:gd name="T29" fmla="*/ 2147483646 h 3892"/>
              <a:gd name="T30" fmla="*/ 2147483646 w 1236"/>
              <a:gd name="T31" fmla="*/ 2147483646 h 3892"/>
              <a:gd name="T32" fmla="*/ 2147483646 w 1236"/>
              <a:gd name="T33" fmla="*/ 2147483646 h 3892"/>
              <a:gd name="T34" fmla="*/ 2147483646 w 1236"/>
              <a:gd name="T35" fmla="*/ 2147483646 h 3892"/>
              <a:gd name="T36" fmla="*/ 2147483646 w 1236"/>
              <a:gd name="T37" fmla="*/ 2147483646 h 3892"/>
              <a:gd name="T38" fmla="*/ 2147483646 w 1236"/>
              <a:gd name="T39" fmla="*/ 2147483646 h 3892"/>
              <a:gd name="T40" fmla="*/ 2147483646 w 1236"/>
              <a:gd name="T41" fmla="*/ 2147483646 h 3892"/>
              <a:gd name="T42" fmla="*/ 2147483646 w 1236"/>
              <a:gd name="T43" fmla="*/ 2147483646 h 3892"/>
              <a:gd name="T44" fmla="*/ 2147483646 w 1236"/>
              <a:gd name="T45" fmla="*/ 2147483646 h 3892"/>
              <a:gd name="T46" fmla="*/ 2147483646 w 1236"/>
              <a:gd name="T47" fmla="*/ 0 h 3892"/>
              <a:gd name="T48" fmla="*/ 2147483646 w 1236"/>
              <a:gd name="T49" fmla="*/ 2147483646 h 3892"/>
              <a:gd name="T50" fmla="*/ 2147483646 w 1236"/>
              <a:gd name="T51" fmla="*/ 2147483646 h 3892"/>
              <a:gd name="T52" fmla="*/ 2147483646 w 1236"/>
              <a:gd name="T53" fmla="*/ 2147483646 h 3892"/>
              <a:gd name="T54" fmla="*/ 2147483646 w 1236"/>
              <a:gd name="T55" fmla="*/ 2147483646 h 3892"/>
              <a:gd name="T56" fmla="*/ 2147483646 w 1236"/>
              <a:gd name="T57" fmla="*/ 2147483646 h 3892"/>
              <a:gd name="T58" fmla="*/ 2147483646 w 1236"/>
              <a:gd name="T59" fmla="*/ 2147483646 h 3892"/>
              <a:gd name="T60" fmla="*/ 2147483646 w 1236"/>
              <a:gd name="T61" fmla="*/ 2147483646 h 3892"/>
              <a:gd name="T62" fmla="*/ 2147483646 w 1236"/>
              <a:gd name="T63" fmla="*/ 2147483646 h 3892"/>
              <a:gd name="T64" fmla="*/ 2147483646 w 1236"/>
              <a:gd name="T65" fmla="*/ 2147483646 h 3892"/>
              <a:gd name="T66" fmla="*/ 2147483646 w 1236"/>
              <a:gd name="T67" fmla="*/ 2147483646 h 3892"/>
              <a:gd name="T68" fmla="*/ 910926185 w 1236"/>
              <a:gd name="T69" fmla="*/ 2147483646 h 3892"/>
              <a:gd name="T70" fmla="*/ 2147483646 w 1236"/>
              <a:gd name="T71" fmla="*/ 2147483646 h 3892"/>
              <a:gd name="T72" fmla="*/ 2147483646 w 1236"/>
              <a:gd name="T73" fmla="*/ 2147483646 h 3892"/>
              <a:gd name="T74" fmla="*/ 2147483646 w 1236"/>
              <a:gd name="T75" fmla="*/ 2147483646 h 3892"/>
              <a:gd name="T76" fmla="*/ 2147483646 w 1236"/>
              <a:gd name="T77" fmla="*/ 2147483646 h 3892"/>
              <a:gd name="T78" fmla="*/ 2147483646 w 1236"/>
              <a:gd name="T79" fmla="*/ 2147483646 h 3892"/>
              <a:gd name="T80" fmla="*/ 2147483646 w 1236"/>
              <a:gd name="T81" fmla="*/ 2147483646 h 3892"/>
              <a:gd name="T82" fmla="*/ 2147483646 w 1236"/>
              <a:gd name="T83" fmla="*/ 2147483646 h 3892"/>
              <a:gd name="T84" fmla="*/ 2147483646 w 1236"/>
              <a:gd name="T85" fmla="*/ 2147483646 h 3892"/>
              <a:gd name="T86" fmla="*/ 2147483646 w 1236"/>
              <a:gd name="T87" fmla="*/ 2147483646 h 3892"/>
              <a:gd name="T88" fmla="*/ 2147483646 w 1236"/>
              <a:gd name="T89" fmla="*/ 2147483646 h 3892"/>
              <a:gd name="T90" fmla="*/ 2147483646 w 1236"/>
              <a:gd name="T91" fmla="*/ 2147483646 h 38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36"/>
              <a:gd name="T139" fmla="*/ 0 h 3892"/>
              <a:gd name="T140" fmla="*/ 1236 w 1236"/>
              <a:gd name="T141" fmla="*/ 3892 h 38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36" h="3892">
                <a:moveTo>
                  <a:pt x="1230" y="3685"/>
                </a:moveTo>
                <a:lnTo>
                  <a:pt x="1208" y="3685"/>
                </a:lnTo>
                <a:lnTo>
                  <a:pt x="1186" y="3685"/>
                </a:lnTo>
                <a:lnTo>
                  <a:pt x="1131" y="3683"/>
                </a:lnTo>
                <a:lnTo>
                  <a:pt x="1078" y="3675"/>
                </a:lnTo>
                <a:lnTo>
                  <a:pt x="1024" y="3665"/>
                </a:lnTo>
                <a:lnTo>
                  <a:pt x="973" y="3649"/>
                </a:lnTo>
                <a:lnTo>
                  <a:pt x="921" y="3629"/>
                </a:lnTo>
                <a:lnTo>
                  <a:pt x="872" y="3607"/>
                </a:lnTo>
                <a:lnTo>
                  <a:pt x="822" y="3580"/>
                </a:lnTo>
                <a:lnTo>
                  <a:pt x="773" y="3548"/>
                </a:lnTo>
                <a:lnTo>
                  <a:pt x="728" y="3513"/>
                </a:lnTo>
                <a:lnTo>
                  <a:pt x="682" y="3475"/>
                </a:lnTo>
                <a:lnTo>
                  <a:pt x="637" y="3433"/>
                </a:lnTo>
                <a:lnTo>
                  <a:pt x="593" y="3388"/>
                </a:lnTo>
                <a:lnTo>
                  <a:pt x="552" y="3340"/>
                </a:lnTo>
                <a:lnTo>
                  <a:pt x="512" y="3287"/>
                </a:lnTo>
                <a:lnTo>
                  <a:pt x="474" y="3234"/>
                </a:lnTo>
                <a:lnTo>
                  <a:pt x="437" y="3176"/>
                </a:lnTo>
                <a:lnTo>
                  <a:pt x="401" y="3115"/>
                </a:lnTo>
                <a:lnTo>
                  <a:pt x="368" y="3052"/>
                </a:lnTo>
                <a:lnTo>
                  <a:pt x="338" y="2986"/>
                </a:lnTo>
                <a:lnTo>
                  <a:pt x="308" y="2919"/>
                </a:lnTo>
                <a:lnTo>
                  <a:pt x="281" y="2848"/>
                </a:lnTo>
                <a:lnTo>
                  <a:pt x="255" y="2775"/>
                </a:lnTo>
                <a:lnTo>
                  <a:pt x="231" y="2700"/>
                </a:lnTo>
                <a:lnTo>
                  <a:pt x="210" y="2623"/>
                </a:lnTo>
                <a:lnTo>
                  <a:pt x="192" y="2543"/>
                </a:lnTo>
                <a:lnTo>
                  <a:pt x="174" y="2464"/>
                </a:lnTo>
                <a:lnTo>
                  <a:pt x="160" y="2381"/>
                </a:lnTo>
                <a:lnTo>
                  <a:pt x="148" y="2296"/>
                </a:lnTo>
                <a:lnTo>
                  <a:pt x="138" y="2211"/>
                </a:lnTo>
                <a:lnTo>
                  <a:pt x="132" y="2124"/>
                </a:lnTo>
                <a:lnTo>
                  <a:pt x="128" y="2035"/>
                </a:lnTo>
                <a:lnTo>
                  <a:pt x="126" y="1946"/>
                </a:lnTo>
                <a:lnTo>
                  <a:pt x="128" y="1857"/>
                </a:lnTo>
                <a:lnTo>
                  <a:pt x="132" y="1768"/>
                </a:lnTo>
                <a:lnTo>
                  <a:pt x="138" y="1681"/>
                </a:lnTo>
                <a:lnTo>
                  <a:pt x="148" y="1596"/>
                </a:lnTo>
                <a:lnTo>
                  <a:pt x="160" y="1511"/>
                </a:lnTo>
                <a:lnTo>
                  <a:pt x="174" y="1428"/>
                </a:lnTo>
                <a:lnTo>
                  <a:pt x="192" y="1349"/>
                </a:lnTo>
                <a:lnTo>
                  <a:pt x="210" y="1270"/>
                </a:lnTo>
                <a:lnTo>
                  <a:pt x="231" y="1193"/>
                </a:lnTo>
                <a:lnTo>
                  <a:pt x="255" y="1118"/>
                </a:lnTo>
                <a:lnTo>
                  <a:pt x="281" y="1044"/>
                </a:lnTo>
                <a:lnTo>
                  <a:pt x="308" y="973"/>
                </a:lnTo>
                <a:lnTo>
                  <a:pt x="338" y="906"/>
                </a:lnTo>
                <a:lnTo>
                  <a:pt x="368" y="841"/>
                </a:lnTo>
                <a:lnTo>
                  <a:pt x="401" y="777"/>
                </a:lnTo>
                <a:lnTo>
                  <a:pt x="437" y="716"/>
                </a:lnTo>
                <a:lnTo>
                  <a:pt x="474" y="659"/>
                </a:lnTo>
                <a:lnTo>
                  <a:pt x="512" y="605"/>
                </a:lnTo>
                <a:lnTo>
                  <a:pt x="552" y="552"/>
                </a:lnTo>
                <a:lnTo>
                  <a:pt x="593" y="505"/>
                </a:lnTo>
                <a:lnTo>
                  <a:pt x="637" y="459"/>
                </a:lnTo>
                <a:lnTo>
                  <a:pt x="682" y="418"/>
                </a:lnTo>
                <a:lnTo>
                  <a:pt x="728" y="380"/>
                </a:lnTo>
                <a:lnTo>
                  <a:pt x="773" y="344"/>
                </a:lnTo>
                <a:lnTo>
                  <a:pt x="822" y="313"/>
                </a:lnTo>
                <a:lnTo>
                  <a:pt x="872" y="287"/>
                </a:lnTo>
                <a:lnTo>
                  <a:pt x="921" y="263"/>
                </a:lnTo>
                <a:lnTo>
                  <a:pt x="973" y="244"/>
                </a:lnTo>
                <a:lnTo>
                  <a:pt x="1024" y="228"/>
                </a:lnTo>
                <a:lnTo>
                  <a:pt x="1078" y="218"/>
                </a:lnTo>
                <a:lnTo>
                  <a:pt x="1131" y="210"/>
                </a:lnTo>
                <a:lnTo>
                  <a:pt x="1186" y="208"/>
                </a:lnTo>
                <a:lnTo>
                  <a:pt x="1208" y="208"/>
                </a:lnTo>
                <a:lnTo>
                  <a:pt x="1230" y="210"/>
                </a:lnTo>
                <a:lnTo>
                  <a:pt x="1236" y="2"/>
                </a:lnTo>
                <a:lnTo>
                  <a:pt x="1210" y="0"/>
                </a:lnTo>
                <a:lnTo>
                  <a:pt x="1186" y="0"/>
                </a:lnTo>
                <a:lnTo>
                  <a:pt x="1125" y="2"/>
                </a:lnTo>
                <a:lnTo>
                  <a:pt x="1066" y="10"/>
                </a:lnTo>
                <a:lnTo>
                  <a:pt x="1006" y="22"/>
                </a:lnTo>
                <a:lnTo>
                  <a:pt x="947" y="40"/>
                </a:lnTo>
                <a:lnTo>
                  <a:pt x="890" y="62"/>
                </a:lnTo>
                <a:lnTo>
                  <a:pt x="834" y="87"/>
                </a:lnTo>
                <a:lnTo>
                  <a:pt x="779" y="119"/>
                </a:lnTo>
                <a:lnTo>
                  <a:pt x="726" y="153"/>
                </a:lnTo>
                <a:lnTo>
                  <a:pt x="672" y="192"/>
                </a:lnTo>
                <a:lnTo>
                  <a:pt x="621" y="236"/>
                </a:lnTo>
                <a:lnTo>
                  <a:pt x="571" y="283"/>
                </a:lnTo>
                <a:lnTo>
                  <a:pt x="524" y="332"/>
                </a:lnTo>
                <a:lnTo>
                  <a:pt x="476" y="388"/>
                </a:lnTo>
                <a:lnTo>
                  <a:pt x="433" y="445"/>
                </a:lnTo>
                <a:lnTo>
                  <a:pt x="389" y="507"/>
                </a:lnTo>
                <a:lnTo>
                  <a:pt x="348" y="570"/>
                </a:lnTo>
                <a:lnTo>
                  <a:pt x="308" y="639"/>
                </a:lnTo>
                <a:lnTo>
                  <a:pt x="271" y="708"/>
                </a:lnTo>
                <a:lnTo>
                  <a:pt x="235" y="781"/>
                </a:lnTo>
                <a:lnTo>
                  <a:pt x="204" y="859"/>
                </a:lnTo>
                <a:lnTo>
                  <a:pt x="172" y="938"/>
                </a:lnTo>
                <a:lnTo>
                  <a:pt x="144" y="1019"/>
                </a:lnTo>
                <a:lnTo>
                  <a:pt x="117" y="1104"/>
                </a:lnTo>
                <a:lnTo>
                  <a:pt x="93" y="1189"/>
                </a:lnTo>
                <a:lnTo>
                  <a:pt x="71" y="1278"/>
                </a:lnTo>
                <a:lnTo>
                  <a:pt x="53" y="1369"/>
                </a:lnTo>
                <a:lnTo>
                  <a:pt x="38" y="1460"/>
                </a:lnTo>
                <a:lnTo>
                  <a:pt x="24" y="1555"/>
                </a:lnTo>
                <a:lnTo>
                  <a:pt x="14" y="1650"/>
                </a:lnTo>
                <a:lnTo>
                  <a:pt x="6" y="1746"/>
                </a:lnTo>
                <a:lnTo>
                  <a:pt x="2" y="1845"/>
                </a:lnTo>
                <a:lnTo>
                  <a:pt x="0" y="1946"/>
                </a:lnTo>
                <a:lnTo>
                  <a:pt x="2" y="2047"/>
                </a:lnTo>
                <a:lnTo>
                  <a:pt x="6" y="2146"/>
                </a:lnTo>
                <a:lnTo>
                  <a:pt x="14" y="2243"/>
                </a:lnTo>
                <a:lnTo>
                  <a:pt x="24" y="2338"/>
                </a:lnTo>
                <a:lnTo>
                  <a:pt x="38" y="2433"/>
                </a:lnTo>
                <a:lnTo>
                  <a:pt x="53" y="2524"/>
                </a:lnTo>
                <a:lnTo>
                  <a:pt x="71" y="2615"/>
                </a:lnTo>
                <a:lnTo>
                  <a:pt x="93" y="2704"/>
                </a:lnTo>
                <a:lnTo>
                  <a:pt x="117" y="2789"/>
                </a:lnTo>
                <a:lnTo>
                  <a:pt x="144" y="2874"/>
                </a:lnTo>
                <a:lnTo>
                  <a:pt x="172" y="2955"/>
                </a:lnTo>
                <a:lnTo>
                  <a:pt x="204" y="3034"/>
                </a:lnTo>
                <a:lnTo>
                  <a:pt x="235" y="3111"/>
                </a:lnTo>
                <a:lnTo>
                  <a:pt x="271" y="3184"/>
                </a:lnTo>
                <a:lnTo>
                  <a:pt x="308" y="3253"/>
                </a:lnTo>
                <a:lnTo>
                  <a:pt x="348" y="3323"/>
                </a:lnTo>
                <a:lnTo>
                  <a:pt x="389" y="3386"/>
                </a:lnTo>
                <a:lnTo>
                  <a:pt x="433" y="3447"/>
                </a:lnTo>
                <a:lnTo>
                  <a:pt x="476" y="3505"/>
                </a:lnTo>
                <a:lnTo>
                  <a:pt x="524" y="3560"/>
                </a:lnTo>
                <a:lnTo>
                  <a:pt x="571" y="3609"/>
                </a:lnTo>
                <a:lnTo>
                  <a:pt x="621" y="3657"/>
                </a:lnTo>
                <a:lnTo>
                  <a:pt x="672" y="3700"/>
                </a:lnTo>
                <a:lnTo>
                  <a:pt x="726" y="3740"/>
                </a:lnTo>
                <a:lnTo>
                  <a:pt x="779" y="3774"/>
                </a:lnTo>
                <a:lnTo>
                  <a:pt x="834" y="3805"/>
                </a:lnTo>
                <a:lnTo>
                  <a:pt x="890" y="3831"/>
                </a:lnTo>
                <a:lnTo>
                  <a:pt x="947" y="3853"/>
                </a:lnTo>
                <a:lnTo>
                  <a:pt x="1006" y="3870"/>
                </a:lnTo>
                <a:lnTo>
                  <a:pt x="1066" y="3882"/>
                </a:lnTo>
                <a:lnTo>
                  <a:pt x="1125" y="3890"/>
                </a:lnTo>
                <a:lnTo>
                  <a:pt x="1186" y="3892"/>
                </a:lnTo>
                <a:lnTo>
                  <a:pt x="1210" y="3892"/>
                </a:lnTo>
                <a:lnTo>
                  <a:pt x="1236" y="3890"/>
                </a:lnTo>
                <a:lnTo>
                  <a:pt x="1230" y="3685"/>
                </a:lnTo>
                <a:close/>
              </a:path>
            </a:pathLst>
          </a:custGeom>
          <a:noFill/>
          <a:ln w="762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41" name="Rectangle 732"/>
          <p:cNvSpPr>
            <a:spLocks noChangeArrowheads="1"/>
          </p:cNvSpPr>
          <p:nvPr/>
        </p:nvSpPr>
        <p:spPr bwMode="auto">
          <a:xfrm>
            <a:off x="5911850" y="1751013"/>
            <a:ext cx="1392238" cy="1290637"/>
          </a:xfrm>
          <a:prstGeom prst="rect">
            <a:avLst/>
          </a:prstGeom>
          <a:solidFill>
            <a:srgbClr val="FFFFFF"/>
          </a:solidFill>
          <a:ln w="7620">
            <a:solidFill>
              <a:srgbClr val="000000"/>
            </a:solidFill>
            <a:miter lim="800000"/>
            <a:headEnd/>
            <a:tailEnd/>
          </a:ln>
        </p:spPr>
        <p:txBody>
          <a:bodyPr/>
          <a:lstStyle/>
          <a:p>
            <a:endParaRPr lang="en-US" altLang="en-US" sz="1400" b="1">
              <a:latin typeface="Arial Narrow" pitchFamily="34" charset="0"/>
            </a:endParaRPr>
          </a:p>
        </p:txBody>
      </p:sp>
      <p:sp>
        <p:nvSpPr>
          <p:cNvPr id="53342" name="Rectangle 733"/>
          <p:cNvSpPr>
            <a:spLocks noChangeArrowheads="1"/>
          </p:cNvSpPr>
          <p:nvPr/>
        </p:nvSpPr>
        <p:spPr bwMode="auto">
          <a:xfrm>
            <a:off x="6223000" y="1811338"/>
            <a:ext cx="1778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PCI interface for                  </a:t>
            </a:r>
            <a:endParaRPr lang="en-US" altLang="en-US" sz="1400" b="1">
              <a:latin typeface="Arial Narrow" pitchFamily="34" charset="0"/>
            </a:endParaRPr>
          </a:p>
        </p:txBody>
      </p:sp>
      <p:sp>
        <p:nvSpPr>
          <p:cNvPr id="53343" name="Rectangle 734"/>
          <p:cNvSpPr>
            <a:spLocks noChangeArrowheads="1"/>
          </p:cNvSpPr>
          <p:nvPr/>
        </p:nvSpPr>
        <p:spPr bwMode="auto">
          <a:xfrm>
            <a:off x="6624638" y="1998663"/>
            <a:ext cx="7000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controller </a:t>
            </a:r>
            <a:endParaRPr lang="en-US" altLang="en-US" sz="1400" b="1">
              <a:latin typeface="Arial Narrow" pitchFamily="34" charset="0"/>
            </a:endParaRPr>
          </a:p>
        </p:txBody>
      </p:sp>
      <p:sp>
        <p:nvSpPr>
          <p:cNvPr id="53344" name="Rectangle 735"/>
          <p:cNvSpPr>
            <a:spLocks noChangeArrowheads="1"/>
          </p:cNvSpPr>
          <p:nvPr/>
        </p:nvSpPr>
        <p:spPr bwMode="auto">
          <a:xfrm>
            <a:off x="5911850" y="3016250"/>
            <a:ext cx="517525" cy="106363"/>
          </a:xfrm>
          <a:prstGeom prst="rect">
            <a:avLst/>
          </a:prstGeom>
          <a:solidFill>
            <a:srgbClr val="FFFFFF"/>
          </a:solidFill>
          <a:ln w="7620">
            <a:solidFill>
              <a:srgbClr val="000000"/>
            </a:solidFill>
            <a:miter lim="800000"/>
            <a:headEnd/>
            <a:tailEnd/>
          </a:ln>
        </p:spPr>
        <p:txBody>
          <a:bodyPr/>
          <a:lstStyle/>
          <a:p>
            <a:endParaRPr lang="en-US" altLang="en-US" sz="1400" b="1">
              <a:latin typeface="Arial Narrow" pitchFamily="34" charset="0"/>
            </a:endParaRPr>
          </a:p>
        </p:txBody>
      </p:sp>
      <p:sp>
        <p:nvSpPr>
          <p:cNvPr id="53345" name="Rectangle 736"/>
          <p:cNvSpPr>
            <a:spLocks noChangeArrowheads="1"/>
          </p:cNvSpPr>
          <p:nvPr/>
        </p:nvSpPr>
        <p:spPr bwMode="auto">
          <a:xfrm>
            <a:off x="5346700" y="2122488"/>
            <a:ext cx="1392238" cy="1290637"/>
          </a:xfrm>
          <a:prstGeom prst="rect">
            <a:avLst/>
          </a:prstGeom>
          <a:solidFill>
            <a:srgbClr val="FFFFFF"/>
          </a:solidFill>
          <a:ln w="7620">
            <a:solidFill>
              <a:srgbClr val="000000"/>
            </a:solidFill>
            <a:miter lim="800000"/>
            <a:headEnd/>
            <a:tailEnd/>
          </a:ln>
        </p:spPr>
        <p:txBody>
          <a:bodyPr/>
          <a:lstStyle/>
          <a:p>
            <a:endParaRPr lang="en-US" altLang="en-US" sz="1400" b="1">
              <a:latin typeface="Arial Narrow" pitchFamily="34" charset="0"/>
            </a:endParaRPr>
          </a:p>
        </p:txBody>
      </p:sp>
      <p:sp>
        <p:nvSpPr>
          <p:cNvPr id="53346" name="Rectangle 737"/>
          <p:cNvSpPr>
            <a:spLocks noChangeArrowheads="1"/>
          </p:cNvSpPr>
          <p:nvPr/>
        </p:nvSpPr>
        <p:spPr bwMode="auto">
          <a:xfrm>
            <a:off x="5657850" y="2184400"/>
            <a:ext cx="9144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PCI interface </a:t>
            </a:r>
            <a:endParaRPr lang="en-US" altLang="en-US" sz="1400" b="1">
              <a:latin typeface="Arial Narrow" pitchFamily="34" charset="0"/>
            </a:endParaRPr>
          </a:p>
        </p:txBody>
      </p:sp>
      <p:sp>
        <p:nvSpPr>
          <p:cNvPr id="53347" name="Rectangle 738"/>
          <p:cNvSpPr>
            <a:spLocks noChangeArrowheads="1"/>
          </p:cNvSpPr>
          <p:nvPr/>
        </p:nvSpPr>
        <p:spPr bwMode="auto">
          <a:xfrm>
            <a:off x="5346700" y="3389313"/>
            <a:ext cx="517525" cy="104775"/>
          </a:xfrm>
          <a:prstGeom prst="rect">
            <a:avLst/>
          </a:prstGeom>
          <a:solidFill>
            <a:srgbClr val="FFFFFF"/>
          </a:solidFill>
          <a:ln w="7620">
            <a:solidFill>
              <a:srgbClr val="000000"/>
            </a:solidFill>
            <a:miter lim="800000"/>
            <a:headEnd/>
            <a:tailEnd/>
          </a:ln>
        </p:spPr>
        <p:txBody>
          <a:bodyPr/>
          <a:lstStyle/>
          <a:p>
            <a:endParaRPr lang="en-US" altLang="en-US" sz="1400" b="1">
              <a:latin typeface="Arial Narrow" pitchFamily="34" charset="0"/>
            </a:endParaRPr>
          </a:p>
        </p:txBody>
      </p:sp>
      <p:sp>
        <p:nvSpPr>
          <p:cNvPr id="53348" name="Rectangle 739"/>
          <p:cNvSpPr>
            <a:spLocks noChangeArrowheads="1"/>
          </p:cNvSpPr>
          <p:nvPr/>
        </p:nvSpPr>
        <p:spPr bwMode="auto">
          <a:xfrm>
            <a:off x="5430838" y="3154363"/>
            <a:ext cx="14795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49" name="Rectangle 740"/>
          <p:cNvSpPr>
            <a:spLocks noChangeArrowheads="1"/>
          </p:cNvSpPr>
          <p:nvPr/>
        </p:nvSpPr>
        <p:spPr bwMode="auto">
          <a:xfrm>
            <a:off x="6765925" y="3265488"/>
            <a:ext cx="17621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FERA readout controller</a:t>
            </a:r>
            <a:endParaRPr lang="en-US" altLang="en-US" sz="1400" b="1">
              <a:latin typeface="Arial Narrow" pitchFamily="34" charset="0"/>
            </a:endParaRPr>
          </a:p>
        </p:txBody>
      </p:sp>
      <p:sp>
        <p:nvSpPr>
          <p:cNvPr id="53350" name="Rectangle 741"/>
          <p:cNvSpPr>
            <a:spLocks noChangeArrowheads="1"/>
          </p:cNvSpPr>
          <p:nvPr/>
        </p:nvSpPr>
        <p:spPr bwMode="auto">
          <a:xfrm>
            <a:off x="5430838" y="2698750"/>
            <a:ext cx="4746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51" name="Rectangle 742"/>
          <p:cNvSpPr>
            <a:spLocks noChangeArrowheads="1"/>
          </p:cNvSpPr>
          <p:nvPr/>
        </p:nvSpPr>
        <p:spPr bwMode="auto">
          <a:xfrm>
            <a:off x="5518150" y="2749550"/>
            <a:ext cx="2571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CLI</a:t>
            </a:r>
            <a:endParaRPr lang="en-US" altLang="en-US" sz="1400" b="1">
              <a:latin typeface="Arial Narrow" pitchFamily="34" charset="0"/>
            </a:endParaRPr>
          </a:p>
        </p:txBody>
      </p:sp>
      <p:sp>
        <p:nvSpPr>
          <p:cNvPr id="53352" name="Rectangle 743"/>
          <p:cNvSpPr>
            <a:spLocks noChangeArrowheads="1"/>
          </p:cNvSpPr>
          <p:nvPr/>
        </p:nvSpPr>
        <p:spPr bwMode="auto">
          <a:xfrm>
            <a:off x="5411788" y="2513013"/>
            <a:ext cx="4762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53" name="Rectangle 744"/>
          <p:cNvSpPr>
            <a:spLocks noChangeArrowheads="1"/>
          </p:cNvSpPr>
          <p:nvPr/>
        </p:nvSpPr>
        <p:spPr bwMode="auto">
          <a:xfrm>
            <a:off x="5500688" y="2565400"/>
            <a:ext cx="2730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GAI</a:t>
            </a:r>
            <a:endParaRPr lang="en-US" altLang="en-US" sz="1400" b="1">
              <a:latin typeface="Arial Narrow" pitchFamily="34" charset="0"/>
            </a:endParaRPr>
          </a:p>
        </p:txBody>
      </p:sp>
      <p:grpSp>
        <p:nvGrpSpPr>
          <p:cNvPr id="53354" name="Group 745"/>
          <p:cNvGrpSpPr>
            <a:grpSpLocks/>
          </p:cNvGrpSpPr>
          <p:nvPr/>
        </p:nvGrpSpPr>
        <p:grpSpPr bwMode="auto">
          <a:xfrm>
            <a:off x="5403850" y="2620963"/>
            <a:ext cx="61913" cy="66675"/>
            <a:chOff x="7685" y="3090"/>
            <a:chExt cx="81" cy="81"/>
          </a:xfrm>
        </p:grpSpPr>
        <p:sp>
          <p:nvSpPr>
            <p:cNvPr id="54076" name="Freeform 746"/>
            <p:cNvSpPr>
              <a:spLocks/>
            </p:cNvSpPr>
            <p:nvPr/>
          </p:nvSpPr>
          <p:spPr bwMode="auto">
            <a:xfrm>
              <a:off x="7696" y="3102"/>
              <a:ext cx="58" cy="57"/>
            </a:xfrm>
            <a:custGeom>
              <a:avLst/>
              <a:gdLst>
                <a:gd name="T0" fmla="*/ 16 w 58"/>
                <a:gd name="T1" fmla="*/ 0 h 57"/>
                <a:gd name="T2" fmla="*/ 0 w 58"/>
                <a:gd name="T3" fmla="*/ 16 h 57"/>
                <a:gd name="T4" fmla="*/ 0 w 58"/>
                <a:gd name="T5" fmla="*/ 41 h 57"/>
                <a:gd name="T6" fmla="*/ 16 w 58"/>
                <a:gd name="T7" fmla="*/ 57 h 57"/>
                <a:gd name="T8" fmla="*/ 42 w 58"/>
                <a:gd name="T9" fmla="*/ 57 h 57"/>
                <a:gd name="T10" fmla="*/ 58 w 58"/>
                <a:gd name="T11" fmla="*/ 41 h 57"/>
                <a:gd name="T12" fmla="*/ 58 w 58"/>
                <a:gd name="T13" fmla="*/ 16 h 57"/>
                <a:gd name="T14" fmla="*/ 42 w 58"/>
                <a:gd name="T15" fmla="*/ 0 h 57"/>
                <a:gd name="T16" fmla="*/ 16 w 58"/>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7"/>
                <a:gd name="T29" fmla="*/ 58 w 5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7">
                  <a:moveTo>
                    <a:pt x="16" y="0"/>
                  </a:moveTo>
                  <a:lnTo>
                    <a:pt x="0" y="16"/>
                  </a:lnTo>
                  <a:lnTo>
                    <a:pt x="0" y="41"/>
                  </a:lnTo>
                  <a:lnTo>
                    <a:pt x="16" y="57"/>
                  </a:lnTo>
                  <a:lnTo>
                    <a:pt x="42" y="57"/>
                  </a:lnTo>
                  <a:lnTo>
                    <a:pt x="58" y="41"/>
                  </a:lnTo>
                  <a:lnTo>
                    <a:pt x="58" y="16"/>
                  </a:lnTo>
                  <a:lnTo>
                    <a:pt x="4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77" name="Freeform 747"/>
            <p:cNvSpPr>
              <a:spLocks noEditPoints="1"/>
            </p:cNvSpPr>
            <p:nvPr/>
          </p:nvSpPr>
          <p:spPr bwMode="auto">
            <a:xfrm>
              <a:off x="7685" y="3090"/>
              <a:ext cx="81" cy="81"/>
            </a:xfrm>
            <a:custGeom>
              <a:avLst/>
              <a:gdLst>
                <a:gd name="T0" fmla="*/ 6 w 81"/>
                <a:gd name="T1" fmla="*/ 20 h 81"/>
                <a:gd name="T2" fmla="*/ 0 w 81"/>
                <a:gd name="T3" fmla="*/ 24 h 81"/>
                <a:gd name="T4" fmla="*/ 0 w 81"/>
                <a:gd name="T5" fmla="*/ 28 h 81"/>
                <a:gd name="T6" fmla="*/ 0 w 81"/>
                <a:gd name="T7" fmla="*/ 53 h 81"/>
                <a:gd name="T8" fmla="*/ 0 w 81"/>
                <a:gd name="T9" fmla="*/ 57 h 81"/>
                <a:gd name="T10" fmla="*/ 6 w 81"/>
                <a:gd name="T11" fmla="*/ 63 h 81"/>
                <a:gd name="T12" fmla="*/ 21 w 81"/>
                <a:gd name="T13" fmla="*/ 79 h 81"/>
                <a:gd name="T14" fmla="*/ 23 w 81"/>
                <a:gd name="T15" fmla="*/ 81 h 81"/>
                <a:gd name="T16" fmla="*/ 27 w 81"/>
                <a:gd name="T17" fmla="*/ 81 h 81"/>
                <a:gd name="T18" fmla="*/ 53 w 81"/>
                <a:gd name="T19" fmla="*/ 81 h 81"/>
                <a:gd name="T20" fmla="*/ 57 w 81"/>
                <a:gd name="T21" fmla="*/ 81 h 81"/>
                <a:gd name="T22" fmla="*/ 61 w 81"/>
                <a:gd name="T23" fmla="*/ 79 h 81"/>
                <a:gd name="T24" fmla="*/ 77 w 81"/>
                <a:gd name="T25" fmla="*/ 63 h 81"/>
                <a:gd name="T26" fmla="*/ 81 w 81"/>
                <a:gd name="T27" fmla="*/ 57 h 81"/>
                <a:gd name="T28" fmla="*/ 81 w 81"/>
                <a:gd name="T29" fmla="*/ 53 h 81"/>
                <a:gd name="T30" fmla="*/ 81 w 81"/>
                <a:gd name="T31" fmla="*/ 28 h 81"/>
                <a:gd name="T32" fmla="*/ 81 w 81"/>
                <a:gd name="T33" fmla="*/ 24 h 81"/>
                <a:gd name="T34" fmla="*/ 77 w 81"/>
                <a:gd name="T35" fmla="*/ 20 h 81"/>
                <a:gd name="T36" fmla="*/ 61 w 81"/>
                <a:gd name="T37" fmla="*/ 4 h 81"/>
                <a:gd name="T38" fmla="*/ 57 w 81"/>
                <a:gd name="T39" fmla="*/ 0 h 81"/>
                <a:gd name="T40" fmla="*/ 53 w 81"/>
                <a:gd name="T41" fmla="*/ 0 h 81"/>
                <a:gd name="T42" fmla="*/ 27 w 81"/>
                <a:gd name="T43" fmla="*/ 0 h 81"/>
                <a:gd name="T44" fmla="*/ 23 w 81"/>
                <a:gd name="T45" fmla="*/ 0 h 81"/>
                <a:gd name="T46" fmla="*/ 21 w 81"/>
                <a:gd name="T47" fmla="*/ 4 h 81"/>
                <a:gd name="T48" fmla="*/ 6 w 81"/>
                <a:gd name="T49" fmla="*/ 20 h 81"/>
                <a:gd name="T50" fmla="*/ 35 w 81"/>
                <a:gd name="T51" fmla="*/ 22 h 81"/>
                <a:gd name="T52" fmla="*/ 27 w 81"/>
                <a:gd name="T53" fmla="*/ 12 h 81"/>
                <a:gd name="T54" fmla="*/ 27 w 81"/>
                <a:gd name="T55" fmla="*/ 24 h 81"/>
                <a:gd name="T56" fmla="*/ 53 w 81"/>
                <a:gd name="T57" fmla="*/ 24 h 81"/>
                <a:gd name="T58" fmla="*/ 53 w 81"/>
                <a:gd name="T59" fmla="*/ 12 h 81"/>
                <a:gd name="T60" fmla="*/ 47 w 81"/>
                <a:gd name="T61" fmla="*/ 22 h 81"/>
                <a:gd name="T62" fmla="*/ 63 w 81"/>
                <a:gd name="T63" fmla="*/ 37 h 81"/>
                <a:gd name="T64" fmla="*/ 69 w 81"/>
                <a:gd name="T65" fmla="*/ 28 h 81"/>
                <a:gd name="T66" fmla="*/ 57 w 81"/>
                <a:gd name="T67" fmla="*/ 28 h 81"/>
                <a:gd name="T68" fmla="*/ 57 w 81"/>
                <a:gd name="T69" fmla="*/ 53 h 81"/>
                <a:gd name="T70" fmla="*/ 69 w 81"/>
                <a:gd name="T71" fmla="*/ 53 h 81"/>
                <a:gd name="T72" fmla="*/ 63 w 81"/>
                <a:gd name="T73" fmla="*/ 45 h 81"/>
                <a:gd name="T74" fmla="*/ 47 w 81"/>
                <a:gd name="T75" fmla="*/ 61 h 81"/>
                <a:gd name="T76" fmla="*/ 53 w 81"/>
                <a:gd name="T77" fmla="*/ 69 h 81"/>
                <a:gd name="T78" fmla="*/ 53 w 81"/>
                <a:gd name="T79" fmla="*/ 57 h 81"/>
                <a:gd name="T80" fmla="*/ 27 w 81"/>
                <a:gd name="T81" fmla="*/ 57 h 81"/>
                <a:gd name="T82" fmla="*/ 27 w 81"/>
                <a:gd name="T83" fmla="*/ 69 h 81"/>
                <a:gd name="T84" fmla="*/ 35 w 81"/>
                <a:gd name="T85" fmla="*/ 61 h 81"/>
                <a:gd name="T86" fmla="*/ 19 w 81"/>
                <a:gd name="T87" fmla="*/ 45 h 81"/>
                <a:gd name="T88" fmla="*/ 11 w 81"/>
                <a:gd name="T89" fmla="*/ 53 h 81"/>
                <a:gd name="T90" fmla="*/ 23 w 81"/>
                <a:gd name="T91" fmla="*/ 53 h 81"/>
                <a:gd name="T92" fmla="*/ 23 w 81"/>
                <a:gd name="T93" fmla="*/ 28 h 81"/>
                <a:gd name="T94" fmla="*/ 11 w 81"/>
                <a:gd name="T95" fmla="*/ 28 h 81"/>
                <a:gd name="T96" fmla="*/ 19 w 81"/>
                <a:gd name="T97" fmla="*/ 37 h 81"/>
                <a:gd name="T98" fmla="*/ 35 w 81"/>
                <a:gd name="T99" fmla="*/ 22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81"/>
                <a:gd name="T152" fmla="*/ 81 w 81"/>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81">
                  <a:moveTo>
                    <a:pt x="6" y="20"/>
                  </a:moveTo>
                  <a:lnTo>
                    <a:pt x="0" y="24"/>
                  </a:lnTo>
                  <a:lnTo>
                    <a:pt x="0" y="28"/>
                  </a:lnTo>
                  <a:lnTo>
                    <a:pt x="0" y="53"/>
                  </a:lnTo>
                  <a:lnTo>
                    <a:pt x="0" y="57"/>
                  </a:lnTo>
                  <a:lnTo>
                    <a:pt x="6" y="63"/>
                  </a:lnTo>
                  <a:lnTo>
                    <a:pt x="21" y="79"/>
                  </a:lnTo>
                  <a:lnTo>
                    <a:pt x="23" y="81"/>
                  </a:lnTo>
                  <a:lnTo>
                    <a:pt x="27" y="81"/>
                  </a:lnTo>
                  <a:lnTo>
                    <a:pt x="53" y="81"/>
                  </a:lnTo>
                  <a:lnTo>
                    <a:pt x="57" y="81"/>
                  </a:lnTo>
                  <a:lnTo>
                    <a:pt x="61" y="79"/>
                  </a:lnTo>
                  <a:lnTo>
                    <a:pt x="77" y="63"/>
                  </a:lnTo>
                  <a:lnTo>
                    <a:pt x="81" y="57"/>
                  </a:lnTo>
                  <a:lnTo>
                    <a:pt x="81" y="53"/>
                  </a:lnTo>
                  <a:lnTo>
                    <a:pt x="81" y="28"/>
                  </a:lnTo>
                  <a:lnTo>
                    <a:pt x="81" y="24"/>
                  </a:lnTo>
                  <a:lnTo>
                    <a:pt x="77" y="20"/>
                  </a:lnTo>
                  <a:lnTo>
                    <a:pt x="61" y="4"/>
                  </a:lnTo>
                  <a:lnTo>
                    <a:pt x="57" y="0"/>
                  </a:lnTo>
                  <a:lnTo>
                    <a:pt x="53" y="0"/>
                  </a:lnTo>
                  <a:lnTo>
                    <a:pt x="27" y="0"/>
                  </a:lnTo>
                  <a:lnTo>
                    <a:pt x="23" y="0"/>
                  </a:lnTo>
                  <a:lnTo>
                    <a:pt x="21" y="4"/>
                  </a:lnTo>
                  <a:lnTo>
                    <a:pt x="6" y="20"/>
                  </a:lnTo>
                  <a:close/>
                  <a:moveTo>
                    <a:pt x="35" y="22"/>
                  </a:moveTo>
                  <a:lnTo>
                    <a:pt x="27" y="12"/>
                  </a:lnTo>
                  <a:lnTo>
                    <a:pt x="27" y="24"/>
                  </a:lnTo>
                  <a:lnTo>
                    <a:pt x="53" y="24"/>
                  </a:lnTo>
                  <a:lnTo>
                    <a:pt x="53" y="12"/>
                  </a:lnTo>
                  <a:lnTo>
                    <a:pt x="47" y="22"/>
                  </a:lnTo>
                  <a:lnTo>
                    <a:pt x="63" y="37"/>
                  </a:lnTo>
                  <a:lnTo>
                    <a:pt x="69" y="28"/>
                  </a:lnTo>
                  <a:lnTo>
                    <a:pt x="57" y="28"/>
                  </a:lnTo>
                  <a:lnTo>
                    <a:pt x="57" y="53"/>
                  </a:lnTo>
                  <a:lnTo>
                    <a:pt x="69" y="53"/>
                  </a:lnTo>
                  <a:lnTo>
                    <a:pt x="63" y="45"/>
                  </a:lnTo>
                  <a:lnTo>
                    <a:pt x="47" y="61"/>
                  </a:lnTo>
                  <a:lnTo>
                    <a:pt x="53" y="69"/>
                  </a:lnTo>
                  <a:lnTo>
                    <a:pt x="53" y="57"/>
                  </a:lnTo>
                  <a:lnTo>
                    <a:pt x="27" y="57"/>
                  </a:lnTo>
                  <a:lnTo>
                    <a:pt x="27" y="69"/>
                  </a:lnTo>
                  <a:lnTo>
                    <a:pt x="35" y="61"/>
                  </a:lnTo>
                  <a:lnTo>
                    <a:pt x="19" y="45"/>
                  </a:lnTo>
                  <a:lnTo>
                    <a:pt x="11" y="53"/>
                  </a:lnTo>
                  <a:lnTo>
                    <a:pt x="23" y="53"/>
                  </a:lnTo>
                  <a:lnTo>
                    <a:pt x="23" y="28"/>
                  </a:lnTo>
                  <a:lnTo>
                    <a:pt x="11" y="28"/>
                  </a:lnTo>
                  <a:lnTo>
                    <a:pt x="19" y="37"/>
                  </a:lnTo>
                  <a:lnTo>
                    <a:pt x="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3355" name="Rectangle 748"/>
          <p:cNvSpPr>
            <a:spLocks noChangeArrowheads="1"/>
          </p:cNvSpPr>
          <p:nvPr/>
        </p:nvSpPr>
        <p:spPr bwMode="auto">
          <a:xfrm>
            <a:off x="5411788" y="2513013"/>
            <a:ext cx="4762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56" name="Rectangle 749"/>
          <p:cNvSpPr>
            <a:spLocks noChangeArrowheads="1"/>
          </p:cNvSpPr>
          <p:nvPr/>
        </p:nvSpPr>
        <p:spPr bwMode="auto">
          <a:xfrm>
            <a:off x="5500688" y="2565400"/>
            <a:ext cx="2730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GAI</a:t>
            </a:r>
            <a:endParaRPr lang="en-US" altLang="en-US" sz="1400" b="1">
              <a:latin typeface="Arial Narrow" pitchFamily="34" charset="0"/>
            </a:endParaRPr>
          </a:p>
        </p:txBody>
      </p:sp>
      <p:grpSp>
        <p:nvGrpSpPr>
          <p:cNvPr id="53357" name="Group 750"/>
          <p:cNvGrpSpPr>
            <a:grpSpLocks/>
          </p:cNvGrpSpPr>
          <p:nvPr/>
        </p:nvGrpSpPr>
        <p:grpSpPr bwMode="auto">
          <a:xfrm>
            <a:off x="5403850" y="2620963"/>
            <a:ext cx="61913" cy="66675"/>
            <a:chOff x="7685" y="3090"/>
            <a:chExt cx="81" cy="81"/>
          </a:xfrm>
        </p:grpSpPr>
        <p:sp>
          <p:nvSpPr>
            <p:cNvPr id="54074" name="Freeform 751"/>
            <p:cNvSpPr>
              <a:spLocks/>
            </p:cNvSpPr>
            <p:nvPr/>
          </p:nvSpPr>
          <p:spPr bwMode="auto">
            <a:xfrm>
              <a:off x="7696" y="3102"/>
              <a:ext cx="58" cy="57"/>
            </a:xfrm>
            <a:custGeom>
              <a:avLst/>
              <a:gdLst>
                <a:gd name="T0" fmla="*/ 16 w 58"/>
                <a:gd name="T1" fmla="*/ 0 h 57"/>
                <a:gd name="T2" fmla="*/ 0 w 58"/>
                <a:gd name="T3" fmla="*/ 16 h 57"/>
                <a:gd name="T4" fmla="*/ 0 w 58"/>
                <a:gd name="T5" fmla="*/ 41 h 57"/>
                <a:gd name="T6" fmla="*/ 16 w 58"/>
                <a:gd name="T7" fmla="*/ 57 h 57"/>
                <a:gd name="T8" fmla="*/ 42 w 58"/>
                <a:gd name="T9" fmla="*/ 57 h 57"/>
                <a:gd name="T10" fmla="*/ 58 w 58"/>
                <a:gd name="T11" fmla="*/ 41 h 57"/>
                <a:gd name="T12" fmla="*/ 58 w 58"/>
                <a:gd name="T13" fmla="*/ 16 h 57"/>
                <a:gd name="T14" fmla="*/ 42 w 58"/>
                <a:gd name="T15" fmla="*/ 0 h 57"/>
                <a:gd name="T16" fmla="*/ 16 w 58"/>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7"/>
                <a:gd name="T29" fmla="*/ 58 w 5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7">
                  <a:moveTo>
                    <a:pt x="16" y="0"/>
                  </a:moveTo>
                  <a:lnTo>
                    <a:pt x="0" y="16"/>
                  </a:lnTo>
                  <a:lnTo>
                    <a:pt x="0" y="41"/>
                  </a:lnTo>
                  <a:lnTo>
                    <a:pt x="16" y="57"/>
                  </a:lnTo>
                  <a:lnTo>
                    <a:pt x="42" y="57"/>
                  </a:lnTo>
                  <a:lnTo>
                    <a:pt x="58" y="41"/>
                  </a:lnTo>
                  <a:lnTo>
                    <a:pt x="58" y="16"/>
                  </a:lnTo>
                  <a:lnTo>
                    <a:pt x="4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75" name="Freeform 752"/>
            <p:cNvSpPr>
              <a:spLocks noEditPoints="1"/>
            </p:cNvSpPr>
            <p:nvPr/>
          </p:nvSpPr>
          <p:spPr bwMode="auto">
            <a:xfrm>
              <a:off x="7685" y="3090"/>
              <a:ext cx="81" cy="81"/>
            </a:xfrm>
            <a:custGeom>
              <a:avLst/>
              <a:gdLst>
                <a:gd name="T0" fmla="*/ 6 w 81"/>
                <a:gd name="T1" fmla="*/ 20 h 81"/>
                <a:gd name="T2" fmla="*/ 0 w 81"/>
                <a:gd name="T3" fmla="*/ 24 h 81"/>
                <a:gd name="T4" fmla="*/ 0 w 81"/>
                <a:gd name="T5" fmla="*/ 28 h 81"/>
                <a:gd name="T6" fmla="*/ 0 w 81"/>
                <a:gd name="T7" fmla="*/ 53 h 81"/>
                <a:gd name="T8" fmla="*/ 0 w 81"/>
                <a:gd name="T9" fmla="*/ 57 h 81"/>
                <a:gd name="T10" fmla="*/ 6 w 81"/>
                <a:gd name="T11" fmla="*/ 63 h 81"/>
                <a:gd name="T12" fmla="*/ 21 w 81"/>
                <a:gd name="T13" fmla="*/ 79 h 81"/>
                <a:gd name="T14" fmla="*/ 23 w 81"/>
                <a:gd name="T15" fmla="*/ 81 h 81"/>
                <a:gd name="T16" fmla="*/ 27 w 81"/>
                <a:gd name="T17" fmla="*/ 81 h 81"/>
                <a:gd name="T18" fmla="*/ 53 w 81"/>
                <a:gd name="T19" fmla="*/ 81 h 81"/>
                <a:gd name="T20" fmla="*/ 57 w 81"/>
                <a:gd name="T21" fmla="*/ 81 h 81"/>
                <a:gd name="T22" fmla="*/ 61 w 81"/>
                <a:gd name="T23" fmla="*/ 79 h 81"/>
                <a:gd name="T24" fmla="*/ 77 w 81"/>
                <a:gd name="T25" fmla="*/ 63 h 81"/>
                <a:gd name="T26" fmla="*/ 81 w 81"/>
                <a:gd name="T27" fmla="*/ 57 h 81"/>
                <a:gd name="T28" fmla="*/ 81 w 81"/>
                <a:gd name="T29" fmla="*/ 53 h 81"/>
                <a:gd name="T30" fmla="*/ 81 w 81"/>
                <a:gd name="T31" fmla="*/ 28 h 81"/>
                <a:gd name="T32" fmla="*/ 81 w 81"/>
                <a:gd name="T33" fmla="*/ 24 h 81"/>
                <a:gd name="T34" fmla="*/ 77 w 81"/>
                <a:gd name="T35" fmla="*/ 20 h 81"/>
                <a:gd name="T36" fmla="*/ 61 w 81"/>
                <a:gd name="T37" fmla="*/ 4 h 81"/>
                <a:gd name="T38" fmla="*/ 57 w 81"/>
                <a:gd name="T39" fmla="*/ 0 h 81"/>
                <a:gd name="T40" fmla="*/ 53 w 81"/>
                <a:gd name="T41" fmla="*/ 0 h 81"/>
                <a:gd name="T42" fmla="*/ 27 w 81"/>
                <a:gd name="T43" fmla="*/ 0 h 81"/>
                <a:gd name="T44" fmla="*/ 23 w 81"/>
                <a:gd name="T45" fmla="*/ 0 h 81"/>
                <a:gd name="T46" fmla="*/ 21 w 81"/>
                <a:gd name="T47" fmla="*/ 4 h 81"/>
                <a:gd name="T48" fmla="*/ 6 w 81"/>
                <a:gd name="T49" fmla="*/ 20 h 81"/>
                <a:gd name="T50" fmla="*/ 35 w 81"/>
                <a:gd name="T51" fmla="*/ 22 h 81"/>
                <a:gd name="T52" fmla="*/ 27 w 81"/>
                <a:gd name="T53" fmla="*/ 12 h 81"/>
                <a:gd name="T54" fmla="*/ 27 w 81"/>
                <a:gd name="T55" fmla="*/ 24 h 81"/>
                <a:gd name="T56" fmla="*/ 53 w 81"/>
                <a:gd name="T57" fmla="*/ 24 h 81"/>
                <a:gd name="T58" fmla="*/ 53 w 81"/>
                <a:gd name="T59" fmla="*/ 12 h 81"/>
                <a:gd name="T60" fmla="*/ 47 w 81"/>
                <a:gd name="T61" fmla="*/ 22 h 81"/>
                <a:gd name="T62" fmla="*/ 63 w 81"/>
                <a:gd name="T63" fmla="*/ 37 h 81"/>
                <a:gd name="T64" fmla="*/ 69 w 81"/>
                <a:gd name="T65" fmla="*/ 28 h 81"/>
                <a:gd name="T66" fmla="*/ 57 w 81"/>
                <a:gd name="T67" fmla="*/ 28 h 81"/>
                <a:gd name="T68" fmla="*/ 57 w 81"/>
                <a:gd name="T69" fmla="*/ 53 h 81"/>
                <a:gd name="T70" fmla="*/ 69 w 81"/>
                <a:gd name="T71" fmla="*/ 53 h 81"/>
                <a:gd name="T72" fmla="*/ 63 w 81"/>
                <a:gd name="T73" fmla="*/ 45 h 81"/>
                <a:gd name="T74" fmla="*/ 47 w 81"/>
                <a:gd name="T75" fmla="*/ 61 h 81"/>
                <a:gd name="T76" fmla="*/ 53 w 81"/>
                <a:gd name="T77" fmla="*/ 69 h 81"/>
                <a:gd name="T78" fmla="*/ 53 w 81"/>
                <a:gd name="T79" fmla="*/ 57 h 81"/>
                <a:gd name="T80" fmla="*/ 27 w 81"/>
                <a:gd name="T81" fmla="*/ 57 h 81"/>
                <a:gd name="T82" fmla="*/ 27 w 81"/>
                <a:gd name="T83" fmla="*/ 69 h 81"/>
                <a:gd name="T84" fmla="*/ 35 w 81"/>
                <a:gd name="T85" fmla="*/ 61 h 81"/>
                <a:gd name="T86" fmla="*/ 19 w 81"/>
                <a:gd name="T87" fmla="*/ 45 h 81"/>
                <a:gd name="T88" fmla="*/ 11 w 81"/>
                <a:gd name="T89" fmla="*/ 53 h 81"/>
                <a:gd name="T90" fmla="*/ 23 w 81"/>
                <a:gd name="T91" fmla="*/ 53 h 81"/>
                <a:gd name="T92" fmla="*/ 23 w 81"/>
                <a:gd name="T93" fmla="*/ 28 h 81"/>
                <a:gd name="T94" fmla="*/ 11 w 81"/>
                <a:gd name="T95" fmla="*/ 28 h 81"/>
                <a:gd name="T96" fmla="*/ 19 w 81"/>
                <a:gd name="T97" fmla="*/ 37 h 81"/>
                <a:gd name="T98" fmla="*/ 35 w 81"/>
                <a:gd name="T99" fmla="*/ 22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81"/>
                <a:gd name="T152" fmla="*/ 81 w 81"/>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81">
                  <a:moveTo>
                    <a:pt x="6" y="20"/>
                  </a:moveTo>
                  <a:lnTo>
                    <a:pt x="0" y="24"/>
                  </a:lnTo>
                  <a:lnTo>
                    <a:pt x="0" y="28"/>
                  </a:lnTo>
                  <a:lnTo>
                    <a:pt x="0" y="53"/>
                  </a:lnTo>
                  <a:lnTo>
                    <a:pt x="0" y="57"/>
                  </a:lnTo>
                  <a:lnTo>
                    <a:pt x="6" y="63"/>
                  </a:lnTo>
                  <a:lnTo>
                    <a:pt x="21" y="79"/>
                  </a:lnTo>
                  <a:lnTo>
                    <a:pt x="23" y="81"/>
                  </a:lnTo>
                  <a:lnTo>
                    <a:pt x="27" y="81"/>
                  </a:lnTo>
                  <a:lnTo>
                    <a:pt x="53" y="81"/>
                  </a:lnTo>
                  <a:lnTo>
                    <a:pt x="57" y="81"/>
                  </a:lnTo>
                  <a:lnTo>
                    <a:pt x="61" y="79"/>
                  </a:lnTo>
                  <a:lnTo>
                    <a:pt x="77" y="63"/>
                  </a:lnTo>
                  <a:lnTo>
                    <a:pt x="81" y="57"/>
                  </a:lnTo>
                  <a:lnTo>
                    <a:pt x="81" y="53"/>
                  </a:lnTo>
                  <a:lnTo>
                    <a:pt x="81" y="28"/>
                  </a:lnTo>
                  <a:lnTo>
                    <a:pt x="81" y="24"/>
                  </a:lnTo>
                  <a:lnTo>
                    <a:pt x="77" y="20"/>
                  </a:lnTo>
                  <a:lnTo>
                    <a:pt x="61" y="4"/>
                  </a:lnTo>
                  <a:lnTo>
                    <a:pt x="57" y="0"/>
                  </a:lnTo>
                  <a:lnTo>
                    <a:pt x="53" y="0"/>
                  </a:lnTo>
                  <a:lnTo>
                    <a:pt x="27" y="0"/>
                  </a:lnTo>
                  <a:lnTo>
                    <a:pt x="23" y="0"/>
                  </a:lnTo>
                  <a:lnTo>
                    <a:pt x="21" y="4"/>
                  </a:lnTo>
                  <a:lnTo>
                    <a:pt x="6" y="20"/>
                  </a:lnTo>
                  <a:close/>
                  <a:moveTo>
                    <a:pt x="35" y="22"/>
                  </a:moveTo>
                  <a:lnTo>
                    <a:pt x="27" y="12"/>
                  </a:lnTo>
                  <a:lnTo>
                    <a:pt x="27" y="24"/>
                  </a:lnTo>
                  <a:lnTo>
                    <a:pt x="53" y="24"/>
                  </a:lnTo>
                  <a:lnTo>
                    <a:pt x="53" y="12"/>
                  </a:lnTo>
                  <a:lnTo>
                    <a:pt x="47" y="22"/>
                  </a:lnTo>
                  <a:lnTo>
                    <a:pt x="63" y="37"/>
                  </a:lnTo>
                  <a:lnTo>
                    <a:pt x="69" y="28"/>
                  </a:lnTo>
                  <a:lnTo>
                    <a:pt x="57" y="28"/>
                  </a:lnTo>
                  <a:lnTo>
                    <a:pt x="57" y="53"/>
                  </a:lnTo>
                  <a:lnTo>
                    <a:pt x="69" y="53"/>
                  </a:lnTo>
                  <a:lnTo>
                    <a:pt x="63" y="45"/>
                  </a:lnTo>
                  <a:lnTo>
                    <a:pt x="47" y="61"/>
                  </a:lnTo>
                  <a:lnTo>
                    <a:pt x="53" y="69"/>
                  </a:lnTo>
                  <a:lnTo>
                    <a:pt x="53" y="57"/>
                  </a:lnTo>
                  <a:lnTo>
                    <a:pt x="27" y="57"/>
                  </a:lnTo>
                  <a:lnTo>
                    <a:pt x="27" y="69"/>
                  </a:lnTo>
                  <a:lnTo>
                    <a:pt x="35" y="61"/>
                  </a:lnTo>
                  <a:lnTo>
                    <a:pt x="19" y="45"/>
                  </a:lnTo>
                  <a:lnTo>
                    <a:pt x="11" y="53"/>
                  </a:lnTo>
                  <a:lnTo>
                    <a:pt x="23" y="53"/>
                  </a:lnTo>
                  <a:lnTo>
                    <a:pt x="23" y="28"/>
                  </a:lnTo>
                  <a:lnTo>
                    <a:pt x="11" y="28"/>
                  </a:lnTo>
                  <a:lnTo>
                    <a:pt x="19" y="37"/>
                  </a:lnTo>
                  <a:lnTo>
                    <a:pt x="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3358" name="Rectangle 753"/>
          <p:cNvSpPr>
            <a:spLocks noChangeArrowheads="1"/>
          </p:cNvSpPr>
          <p:nvPr/>
        </p:nvSpPr>
        <p:spPr bwMode="auto">
          <a:xfrm>
            <a:off x="5438775" y="2860675"/>
            <a:ext cx="4762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59" name="Rectangle 754"/>
          <p:cNvSpPr>
            <a:spLocks noChangeArrowheads="1"/>
          </p:cNvSpPr>
          <p:nvPr/>
        </p:nvSpPr>
        <p:spPr bwMode="auto">
          <a:xfrm>
            <a:off x="5527675" y="2911475"/>
            <a:ext cx="3889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REO</a:t>
            </a:r>
            <a:endParaRPr lang="en-US" altLang="en-US" sz="1400" b="1">
              <a:latin typeface="Arial Narrow" pitchFamily="34" charset="0"/>
            </a:endParaRPr>
          </a:p>
        </p:txBody>
      </p:sp>
      <p:grpSp>
        <p:nvGrpSpPr>
          <p:cNvPr id="53360" name="Group 755"/>
          <p:cNvGrpSpPr>
            <a:grpSpLocks/>
          </p:cNvGrpSpPr>
          <p:nvPr/>
        </p:nvGrpSpPr>
        <p:grpSpPr bwMode="auto">
          <a:xfrm>
            <a:off x="1562100" y="1835150"/>
            <a:ext cx="3395663" cy="1747838"/>
            <a:chOff x="2690" y="2129"/>
            <a:chExt cx="4415" cy="2138"/>
          </a:xfrm>
        </p:grpSpPr>
        <p:sp>
          <p:nvSpPr>
            <p:cNvPr id="54072" name="Rectangle 756"/>
            <p:cNvSpPr>
              <a:spLocks noChangeArrowheads="1"/>
            </p:cNvSpPr>
            <p:nvPr/>
          </p:nvSpPr>
          <p:spPr bwMode="auto">
            <a:xfrm>
              <a:off x="2690" y="2129"/>
              <a:ext cx="4415" cy="2138"/>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073" name="Rectangle 757"/>
            <p:cNvSpPr>
              <a:spLocks noChangeArrowheads="1"/>
            </p:cNvSpPr>
            <p:nvPr/>
          </p:nvSpPr>
          <p:spPr bwMode="auto">
            <a:xfrm>
              <a:off x="2722" y="2160"/>
              <a:ext cx="4352"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361" name="Group 758"/>
          <p:cNvGrpSpPr>
            <a:grpSpLocks/>
          </p:cNvGrpSpPr>
          <p:nvPr/>
        </p:nvGrpSpPr>
        <p:grpSpPr bwMode="auto">
          <a:xfrm>
            <a:off x="1562100" y="1835150"/>
            <a:ext cx="292100" cy="1747838"/>
            <a:chOff x="2690" y="2129"/>
            <a:chExt cx="381" cy="2138"/>
          </a:xfrm>
        </p:grpSpPr>
        <p:sp>
          <p:nvSpPr>
            <p:cNvPr id="54070" name="Rectangle 759"/>
            <p:cNvSpPr>
              <a:spLocks noChangeArrowheads="1"/>
            </p:cNvSpPr>
            <p:nvPr/>
          </p:nvSpPr>
          <p:spPr bwMode="auto">
            <a:xfrm>
              <a:off x="2690" y="2129"/>
              <a:ext cx="381" cy="2138"/>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071" name="Rectangle 760"/>
            <p:cNvSpPr>
              <a:spLocks noChangeArrowheads="1"/>
            </p:cNvSpPr>
            <p:nvPr/>
          </p:nvSpPr>
          <p:spPr bwMode="auto">
            <a:xfrm>
              <a:off x="2722" y="2160"/>
              <a:ext cx="318"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362" name="Group 761"/>
          <p:cNvGrpSpPr>
            <a:grpSpLocks/>
          </p:cNvGrpSpPr>
          <p:nvPr/>
        </p:nvGrpSpPr>
        <p:grpSpPr bwMode="auto">
          <a:xfrm>
            <a:off x="1854200" y="1835150"/>
            <a:ext cx="292100" cy="1747838"/>
            <a:chOff x="3070" y="2129"/>
            <a:chExt cx="381" cy="2138"/>
          </a:xfrm>
        </p:grpSpPr>
        <p:sp>
          <p:nvSpPr>
            <p:cNvPr id="54068" name="Rectangle 762"/>
            <p:cNvSpPr>
              <a:spLocks noChangeArrowheads="1"/>
            </p:cNvSpPr>
            <p:nvPr/>
          </p:nvSpPr>
          <p:spPr bwMode="auto">
            <a:xfrm>
              <a:off x="3070" y="2129"/>
              <a:ext cx="381" cy="2138"/>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069" name="Rectangle 763"/>
            <p:cNvSpPr>
              <a:spLocks noChangeArrowheads="1"/>
            </p:cNvSpPr>
            <p:nvPr/>
          </p:nvSpPr>
          <p:spPr bwMode="auto">
            <a:xfrm>
              <a:off x="3101" y="2160"/>
              <a:ext cx="318"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363" name="Group 764"/>
          <p:cNvGrpSpPr>
            <a:grpSpLocks/>
          </p:cNvGrpSpPr>
          <p:nvPr/>
        </p:nvGrpSpPr>
        <p:grpSpPr bwMode="auto">
          <a:xfrm>
            <a:off x="2438400" y="1835150"/>
            <a:ext cx="292100" cy="1747838"/>
            <a:chOff x="3829" y="2129"/>
            <a:chExt cx="381" cy="2138"/>
          </a:xfrm>
        </p:grpSpPr>
        <p:sp>
          <p:nvSpPr>
            <p:cNvPr id="54066" name="Rectangle 765"/>
            <p:cNvSpPr>
              <a:spLocks noChangeArrowheads="1"/>
            </p:cNvSpPr>
            <p:nvPr/>
          </p:nvSpPr>
          <p:spPr bwMode="auto">
            <a:xfrm>
              <a:off x="3829" y="2129"/>
              <a:ext cx="381" cy="2138"/>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067" name="Rectangle 766"/>
            <p:cNvSpPr>
              <a:spLocks noChangeArrowheads="1"/>
            </p:cNvSpPr>
            <p:nvPr/>
          </p:nvSpPr>
          <p:spPr bwMode="auto">
            <a:xfrm>
              <a:off x="3860" y="2160"/>
              <a:ext cx="319"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364" name="Group 767"/>
          <p:cNvGrpSpPr>
            <a:grpSpLocks/>
          </p:cNvGrpSpPr>
          <p:nvPr/>
        </p:nvGrpSpPr>
        <p:grpSpPr bwMode="auto">
          <a:xfrm>
            <a:off x="3870325" y="1825625"/>
            <a:ext cx="293688" cy="1747838"/>
            <a:chOff x="5691" y="2117"/>
            <a:chExt cx="382" cy="2138"/>
          </a:xfrm>
        </p:grpSpPr>
        <p:sp>
          <p:nvSpPr>
            <p:cNvPr id="54064" name="Rectangle 768"/>
            <p:cNvSpPr>
              <a:spLocks noChangeArrowheads="1"/>
            </p:cNvSpPr>
            <p:nvPr/>
          </p:nvSpPr>
          <p:spPr bwMode="auto">
            <a:xfrm>
              <a:off x="5691" y="2117"/>
              <a:ext cx="382" cy="2138"/>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065" name="Rectangle 769"/>
            <p:cNvSpPr>
              <a:spLocks noChangeArrowheads="1"/>
            </p:cNvSpPr>
            <p:nvPr/>
          </p:nvSpPr>
          <p:spPr bwMode="auto">
            <a:xfrm>
              <a:off x="5723" y="2148"/>
              <a:ext cx="318"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365" name="Group 770"/>
          <p:cNvGrpSpPr>
            <a:grpSpLocks/>
          </p:cNvGrpSpPr>
          <p:nvPr/>
        </p:nvGrpSpPr>
        <p:grpSpPr bwMode="auto">
          <a:xfrm>
            <a:off x="4664075" y="1835150"/>
            <a:ext cx="293688" cy="1747838"/>
            <a:chOff x="6724" y="2129"/>
            <a:chExt cx="381" cy="2138"/>
          </a:xfrm>
        </p:grpSpPr>
        <p:sp>
          <p:nvSpPr>
            <p:cNvPr id="54062" name="Rectangle 771"/>
            <p:cNvSpPr>
              <a:spLocks noChangeArrowheads="1"/>
            </p:cNvSpPr>
            <p:nvPr/>
          </p:nvSpPr>
          <p:spPr bwMode="auto">
            <a:xfrm>
              <a:off x="6724" y="2129"/>
              <a:ext cx="381" cy="2138"/>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4063" name="Rectangle 772"/>
            <p:cNvSpPr>
              <a:spLocks noChangeArrowheads="1"/>
            </p:cNvSpPr>
            <p:nvPr/>
          </p:nvSpPr>
          <p:spPr bwMode="auto">
            <a:xfrm>
              <a:off x="6755" y="2160"/>
              <a:ext cx="319"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sp>
        <p:nvSpPr>
          <p:cNvPr id="53366" name="Rectangle 773"/>
          <p:cNvSpPr>
            <a:spLocks noChangeArrowheads="1"/>
          </p:cNvSpPr>
          <p:nvPr/>
        </p:nvSpPr>
        <p:spPr bwMode="auto">
          <a:xfrm>
            <a:off x="4445000" y="1524000"/>
            <a:ext cx="7667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67" name="Rectangle 774"/>
          <p:cNvSpPr>
            <a:spLocks noChangeArrowheads="1"/>
          </p:cNvSpPr>
          <p:nvPr/>
        </p:nvSpPr>
        <p:spPr bwMode="auto">
          <a:xfrm>
            <a:off x="4533900" y="1574800"/>
            <a:ext cx="4079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Crate </a:t>
            </a:r>
            <a:endParaRPr lang="en-US" altLang="en-US" sz="1400" b="1">
              <a:latin typeface="Arial Narrow" pitchFamily="34" charset="0"/>
            </a:endParaRPr>
          </a:p>
        </p:txBody>
      </p:sp>
      <p:sp>
        <p:nvSpPr>
          <p:cNvPr id="53368" name="Rectangle 775"/>
          <p:cNvSpPr>
            <a:spLocks noChangeArrowheads="1"/>
          </p:cNvSpPr>
          <p:nvPr/>
        </p:nvSpPr>
        <p:spPr bwMode="auto">
          <a:xfrm>
            <a:off x="4533900" y="1714500"/>
            <a:ext cx="9223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Controller</a:t>
            </a:r>
            <a:endParaRPr lang="en-US" altLang="en-US" sz="1400" b="1">
              <a:latin typeface="Arial Narrow" pitchFamily="34" charset="0"/>
            </a:endParaRPr>
          </a:p>
        </p:txBody>
      </p:sp>
      <p:sp>
        <p:nvSpPr>
          <p:cNvPr id="53369" name="Rectangle 776"/>
          <p:cNvSpPr>
            <a:spLocks noChangeArrowheads="1"/>
          </p:cNvSpPr>
          <p:nvPr/>
        </p:nvSpPr>
        <p:spPr bwMode="auto">
          <a:xfrm>
            <a:off x="1752600" y="2263775"/>
            <a:ext cx="3605213" cy="234950"/>
          </a:xfrm>
          <a:prstGeom prst="rect">
            <a:avLst/>
          </a:prstGeom>
          <a:solidFill>
            <a:srgbClr val="FFFFFF"/>
          </a:solidFill>
          <a:ln w="15240">
            <a:solidFill>
              <a:srgbClr val="000000"/>
            </a:solidFill>
            <a:miter lim="800000"/>
            <a:headEnd/>
            <a:tailEnd/>
          </a:ln>
        </p:spPr>
        <p:txBody>
          <a:bodyPr/>
          <a:lstStyle/>
          <a:p>
            <a:endParaRPr lang="en-US" altLang="en-US" sz="1400" b="1">
              <a:latin typeface="Arial Narrow" pitchFamily="34" charset="0"/>
            </a:endParaRPr>
          </a:p>
        </p:txBody>
      </p:sp>
      <p:sp>
        <p:nvSpPr>
          <p:cNvPr id="53370" name="Rectangle 777"/>
          <p:cNvSpPr>
            <a:spLocks noChangeArrowheads="1"/>
          </p:cNvSpPr>
          <p:nvPr/>
        </p:nvSpPr>
        <p:spPr bwMode="auto">
          <a:xfrm>
            <a:off x="1679575" y="3101975"/>
            <a:ext cx="3678238" cy="242888"/>
          </a:xfrm>
          <a:prstGeom prst="rect">
            <a:avLst/>
          </a:prstGeom>
          <a:solidFill>
            <a:srgbClr val="FFFFFF"/>
          </a:solidFill>
          <a:ln w="15240">
            <a:solidFill>
              <a:srgbClr val="000000"/>
            </a:solidFill>
            <a:miter lim="800000"/>
            <a:headEnd/>
            <a:tailEnd/>
          </a:ln>
        </p:spPr>
        <p:txBody>
          <a:bodyPr/>
          <a:lstStyle/>
          <a:p>
            <a:endParaRPr lang="en-US" altLang="en-US" sz="1400" b="1">
              <a:latin typeface="Arial Narrow" pitchFamily="34" charset="0"/>
            </a:endParaRPr>
          </a:p>
        </p:txBody>
      </p:sp>
      <p:grpSp>
        <p:nvGrpSpPr>
          <p:cNvPr id="53371" name="Group 778"/>
          <p:cNvGrpSpPr>
            <a:grpSpLocks/>
          </p:cNvGrpSpPr>
          <p:nvPr/>
        </p:nvGrpSpPr>
        <p:grpSpPr bwMode="auto">
          <a:xfrm>
            <a:off x="1665288" y="3108325"/>
            <a:ext cx="122237" cy="246063"/>
            <a:chOff x="2824" y="3687"/>
            <a:chExt cx="159" cy="301"/>
          </a:xfrm>
        </p:grpSpPr>
        <p:sp>
          <p:nvSpPr>
            <p:cNvPr id="54034" name="Rectangle 779"/>
            <p:cNvSpPr>
              <a:spLocks noChangeArrowheads="1"/>
            </p:cNvSpPr>
            <p:nvPr/>
          </p:nvSpPr>
          <p:spPr bwMode="auto">
            <a:xfrm>
              <a:off x="2832" y="3695"/>
              <a:ext cx="143"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035" name="Freeform 780"/>
            <p:cNvSpPr>
              <a:spLocks/>
            </p:cNvSpPr>
            <p:nvPr/>
          </p:nvSpPr>
          <p:spPr bwMode="auto">
            <a:xfrm>
              <a:off x="2824" y="368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36" name="Freeform 781"/>
            <p:cNvSpPr>
              <a:spLocks/>
            </p:cNvSpPr>
            <p:nvPr/>
          </p:nvSpPr>
          <p:spPr bwMode="auto">
            <a:xfrm>
              <a:off x="2824" y="371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37" name="Freeform 782"/>
            <p:cNvSpPr>
              <a:spLocks/>
            </p:cNvSpPr>
            <p:nvPr/>
          </p:nvSpPr>
          <p:spPr bwMode="auto">
            <a:xfrm>
              <a:off x="2824" y="375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38" name="Freeform 783"/>
            <p:cNvSpPr>
              <a:spLocks/>
            </p:cNvSpPr>
            <p:nvPr/>
          </p:nvSpPr>
          <p:spPr bwMode="auto">
            <a:xfrm>
              <a:off x="2824" y="378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39" name="Freeform 784"/>
            <p:cNvSpPr>
              <a:spLocks/>
            </p:cNvSpPr>
            <p:nvPr/>
          </p:nvSpPr>
          <p:spPr bwMode="auto">
            <a:xfrm>
              <a:off x="2824" y="3814"/>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40" name="Freeform 785"/>
            <p:cNvSpPr>
              <a:spLocks/>
            </p:cNvSpPr>
            <p:nvPr/>
          </p:nvSpPr>
          <p:spPr bwMode="auto">
            <a:xfrm>
              <a:off x="2824" y="38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41" name="Freeform 786"/>
            <p:cNvSpPr>
              <a:spLocks/>
            </p:cNvSpPr>
            <p:nvPr/>
          </p:nvSpPr>
          <p:spPr bwMode="auto">
            <a:xfrm>
              <a:off x="2824" y="387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42" name="Freeform 787"/>
            <p:cNvSpPr>
              <a:spLocks/>
            </p:cNvSpPr>
            <p:nvPr/>
          </p:nvSpPr>
          <p:spPr bwMode="auto">
            <a:xfrm>
              <a:off x="2824" y="3909"/>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43" name="Freeform 788"/>
            <p:cNvSpPr>
              <a:spLocks/>
            </p:cNvSpPr>
            <p:nvPr/>
          </p:nvSpPr>
          <p:spPr bwMode="auto">
            <a:xfrm>
              <a:off x="2824" y="39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44" name="Freeform 789"/>
            <p:cNvSpPr>
              <a:spLocks/>
            </p:cNvSpPr>
            <p:nvPr/>
          </p:nvSpPr>
          <p:spPr bwMode="auto">
            <a:xfrm>
              <a:off x="2824"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45" name="Freeform 790"/>
            <p:cNvSpPr>
              <a:spLocks/>
            </p:cNvSpPr>
            <p:nvPr/>
          </p:nvSpPr>
          <p:spPr bwMode="auto">
            <a:xfrm>
              <a:off x="2856"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46" name="Freeform 791"/>
            <p:cNvSpPr>
              <a:spLocks/>
            </p:cNvSpPr>
            <p:nvPr/>
          </p:nvSpPr>
          <p:spPr bwMode="auto">
            <a:xfrm>
              <a:off x="2888" y="3972"/>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3 w 15"/>
                <a:gd name="T17" fmla="*/ 14 h 16"/>
                <a:gd name="T18" fmla="*/ 15 w 15"/>
                <a:gd name="T19" fmla="*/ 8 h 16"/>
                <a:gd name="T20" fmla="*/ 13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47" name="Freeform 792"/>
            <p:cNvSpPr>
              <a:spLocks/>
            </p:cNvSpPr>
            <p:nvPr/>
          </p:nvSpPr>
          <p:spPr bwMode="auto">
            <a:xfrm>
              <a:off x="2919"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48" name="Freeform 793"/>
            <p:cNvSpPr>
              <a:spLocks/>
            </p:cNvSpPr>
            <p:nvPr/>
          </p:nvSpPr>
          <p:spPr bwMode="auto">
            <a:xfrm>
              <a:off x="2951"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49" name="Freeform 794"/>
            <p:cNvSpPr>
              <a:spLocks/>
            </p:cNvSpPr>
            <p:nvPr/>
          </p:nvSpPr>
          <p:spPr bwMode="auto">
            <a:xfrm>
              <a:off x="2967" y="39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50" name="Freeform 795"/>
            <p:cNvSpPr>
              <a:spLocks/>
            </p:cNvSpPr>
            <p:nvPr/>
          </p:nvSpPr>
          <p:spPr bwMode="auto">
            <a:xfrm>
              <a:off x="2967" y="392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51" name="Freeform 796"/>
            <p:cNvSpPr>
              <a:spLocks/>
            </p:cNvSpPr>
            <p:nvPr/>
          </p:nvSpPr>
          <p:spPr bwMode="auto">
            <a:xfrm>
              <a:off x="2967" y="389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52" name="Freeform 797"/>
            <p:cNvSpPr>
              <a:spLocks/>
            </p:cNvSpPr>
            <p:nvPr/>
          </p:nvSpPr>
          <p:spPr bwMode="auto">
            <a:xfrm>
              <a:off x="2967" y="386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53" name="Freeform 798"/>
            <p:cNvSpPr>
              <a:spLocks/>
            </p:cNvSpPr>
            <p:nvPr/>
          </p:nvSpPr>
          <p:spPr bwMode="auto">
            <a:xfrm>
              <a:off x="2967" y="382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54" name="Freeform 799"/>
            <p:cNvSpPr>
              <a:spLocks/>
            </p:cNvSpPr>
            <p:nvPr/>
          </p:nvSpPr>
          <p:spPr bwMode="auto">
            <a:xfrm>
              <a:off x="2967" y="379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55" name="Freeform 800"/>
            <p:cNvSpPr>
              <a:spLocks/>
            </p:cNvSpPr>
            <p:nvPr/>
          </p:nvSpPr>
          <p:spPr bwMode="auto">
            <a:xfrm>
              <a:off x="2967" y="376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56" name="Freeform 801"/>
            <p:cNvSpPr>
              <a:spLocks/>
            </p:cNvSpPr>
            <p:nvPr/>
          </p:nvSpPr>
          <p:spPr bwMode="auto">
            <a:xfrm>
              <a:off x="2967" y="3735"/>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57" name="Freeform 802"/>
            <p:cNvSpPr>
              <a:spLocks/>
            </p:cNvSpPr>
            <p:nvPr/>
          </p:nvSpPr>
          <p:spPr bwMode="auto">
            <a:xfrm>
              <a:off x="2967" y="370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58" name="Freeform 803"/>
            <p:cNvSpPr>
              <a:spLocks/>
            </p:cNvSpPr>
            <p:nvPr/>
          </p:nvSpPr>
          <p:spPr bwMode="auto">
            <a:xfrm>
              <a:off x="2951"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59" name="Freeform 804"/>
            <p:cNvSpPr>
              <a:spLocks/>
            </p:cNvSpPr>
            <p:nvPr/>
          </p:nvSpPr>
          <p:spPr bwMode="auto">
            <a:xfrm>
              <a:off x="2919"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60" name="Freeform 805"/>
            <p:cNvSpPr>
              <a:spLocks/>
            </p:cNvSpPr>
            <p:nvPr/>
          </p:nvSpPr>
          <p:spPr bwMode="auto">
            <a:xfrm>
              <a:off x="2888" y="3687"/>
              <a:ext cx="15" cy="16"/>
            </a:xfrm>
            <a:custGeom>
              <a:avLst/>
              <a:gdLst>
                <a:gd name="T0" fmla="*/ 8 w 15"/>
                <a:gd name="T1" fmla="*/ 16 h 16"/>
                <a:gd name="T2" fmla="*/ 8 w 15"/>
                <a:gd name="T3" fmla="*/ 16 h 16"/>
                <a:gd name="T4" fmla="*/ 13 w 15"/>
                <a:gd name="T5" fmla="*/ 14 h 16"/>
                <a:gd name="T6" fmla="*/ 15 w 15"/>
                <a:gd name="T7" fmla="*/ 8 h 16"/>
                <a:gd name="T8" fmla="*/ 13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3" y="14"/>
                  </a:lnTo>
                  <a:lnTo>
                    <a:pt x="15" y="8"/>
                  </a:lnTo>
                  <a:lnTo>
                    <a:pt x="13"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61" name="Freeform 806"/>
            <p:cNvSpPr>
              <a:spLocks/>
            </p:cNvSpPr>
            <p:nvPr/>
          </p:nvSpPr>
          <p:spPr bwMode="auto">
            <a:xfrm>
              <a:off x="2856"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72" name="Group 807"/>
          <p:cNvGrpSpPr>
            <a:grpSpLocks/>
          </p:cNvGrpSpPr>
          <p:nvPr/>
        </p:nvGrpSpPr>
        <p:grpSpPr bwMode="auto">
          <a:xfrm>
            <a:off x="1920875" y="3108325"/>
            <a:ext cx="122238" cy="246063"/>
            <a:chOff x="3157" y="3687"/>
            <a:chExt cx="158" cy="301"/>
          </a:xfrm>
        </p:grpSpPr>
        <p:sp>
          <p:nvSpPr>
            <p:cNvPr id="54006" name="Rectangle 808"/>
            <p:cNvSpPr>
              <a:spLocks noChangeArrowheads="1"/>
            </p:cNvSpPr>
            <p:nvPr/>
          </p:nvSpPr>
          <p:spPr bwMode="auto">
            <a:xfrm>
              <a:off x="3164" y="3695"/>
              <a:ext cx="143"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4007" name="Freeform 809"/>
            <p:cNvSpPr>
              <a:spLocks/>
            </p:cNvSpPr>
            <p:nvPr/>
          </p:nvSpPr>
          <p:spPr bwMode="auto">
            <a:xfrm>
              <a:off x="3157" y="3687"/>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08" name="Freeform 810"/>
            <p:cNvSpPr>
              <a:spLocks/>
            </p:cNvSpPr>
            <p:nvPr/>
          </p:nvSpPr>
          <p:spPr bwMode="auto">
            <a:xfrm>
              <a:off x="3157" y="3719"/>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09" name="Freeform 811"/>
            <p:cNvSpPr>
              <a:spLocks/>
            </p:cNvSpPr>
            <p:nvPr/>
          </p:nvSpPr>
          <p:spPr bwMode="auto">
            <a:xfrm>
              <a:off x="3157" y="3750"/>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10" name="Freeform 812"/>
            <p:cNvSpPr>
              <a:spLocks/>
            </p:cNvSpPr>
            <p:nvPr/>
          </p:nvSpPr>
          <p:spPr bwMode="auto">
            <a:xfrm>
              <a:off x="3157" y="3782"/>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11" name="Freeform 813"/>
            <p:cNvSpPr>
              <a:spLocks/>
            </p:cNvSpPr>
            <p:nvPr/>
          </p:nvSpPr>
          <p:spPr bwMode="auto">
            <a:xfrm>
              <a:off x="3157" y="3814"/>
              <a:ext cx="15" cy="15"/>
            </a:xfrm>
            <a:custGeom>
              <a:avLst/>
              <a:gdLst>
                <a:gd name="T0" fmla="*/ 15 w 15"/>
                <a:gd name="T1" fmla="*/ 8 h 15"/>
                <a:gd name="T2" fmla="*/ 13 w 15"/>
                <a:gd name="T3" fmla="*/ 2 h 15"/>
                <a:gd name="T4" fmla="*/ 7 w 15"/>
                <a:gd name="T5" fmla="*/ 0 h 15"/>
                <a:gd name="T6" fmla="*/ 1 w 15"/>
                <a:gd name="T7" fmla="*/ 2 h 15"/>
                <a:gd name="T8" fmla="*/ 0 w 15"/>
                <a:gd name="T9" fmla="*/ 8 h 15"/>
                <a:gd name="T10" fmla="*/ 0 w 15"/>
                <a:gd name="T11" fmla="*/ 8 h 15"/>
                <a:gd name="T12" fmla="*/ 0 w 15"/>
                <a:gd name="T13" fmla="*/ 8 h 15"/>
                <a:gd name="T14" fmla="*/ 1 w 15"/>
                <a:gd name="T15" fmla="*/ 13 h 15"/>
                <a:gd name="T16" fmla="*/ 7 w 15"/>
                <a:gd name="T17" fmla="*/ 15 h 15"/>
                <a:gd name="T18" fmla="*/ 13 w 15"/>
                <a:gd name="T19" fmla="*/ 13 h 15"/>
                <a:gd name="T20" fmla="*/ 15 w 15"/>
                <a:gd name="T21" fmla="*/ 8 h 15"/>
                <a:gd name="T22" fmla="*/ 15 w 15"/>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15" y="8"/>
                  </a:moveTo>
                  <a:lnTo>
                    <a:pt x="13" y="2"/>
                  </a:lnTo>
                  <a:lnTo>
                    <a:pt x="7" y="0"/>
                  </a:lnTo>
                  <a:lnTo>
                    <a:pt x="1" y="2"/>
                  </a:lnTo>
                  <a:lnTo>
                    <a:pt x="0" y="8"/>
                  </a:lnTo>
                  <a:lnTo>
                    <a:pt x="1" y="13"/>
                  </a:lnTo>
                  <a:lnTo>
                    <a:pt x="7" y="15"/>
                  </a:lnTo>
                  <a:lnTo>
                    <a:pt x="13" y="13"/>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12" name="Freeform 814"/>
            <p:cNvSpPr>
              <a:spLocks/>
            </p:cNvSpPr>
            <p:nvPr/>
          </p:nvSpPr>
          <p:spPr bwMode="auto">
            <a:xfrm>
              <a:off x="3157" y="3845"/>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13" name="Freeform 815"/>
            <p:cNvSpPr>
              <a:spLocks/>
            </p:cNvSpPr>
            <p:nvPr/>
          </p:nvSpPr>
          <p:spPr bwMode="auto">
            <a:xfrm>
              <a:off x="3157" y="3877"/>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14" name="Freeform 816"/>
            <p:cNvSpPr>
              <a:spLocks/>
            </p:cNvSpPr>
            <p:nvPr/>
          </p:nvSpPr>
          <p:spPr bwMode="auto">
            <a:xfrm>
              <a:off x="3157" y="3909"/>
              <a:ext cx="15" cy="15"/>
            </a:xfrm>
            <a:custGeom>
              <a:avLst/>
              <a:gdLst>
                <a:gd name="T0" fmla="*/ 15 w 15"/>
                <a:gd name="T1" fmla="*/ 7 h 15"/>
                <a:gd name="T2" fmla="*/ 13 w 15"/>
                <a:gd name="T3" fmla="*/ 2 h 15"/>
                <a:gd name="T4" fmla="*/ 7 w 15"/>
                <a:gd name="T5" fmla="*/ 0 h 15"/>
                <a:gd name="T6" fmla="*/ 1 w 15"/>
                <a:gd name="T7" fmla="*/ 2 h 15"/>
                <a:gd name="T8" fmla="*/ 0 w 15"/>
                <a:gd name="T9" fmla="*/ 7 h 15"/>
                <a:gd name="T10" fmla="*/ 0 w 15"/>
                <a:gd name="T11" fmla="*/ 7 h 15"/>
                <a:gd name="T12" fmla="*/ 0 w 15"/>
                <a:gd name="T13" fmla="*/ 7 h 15"/>
                <a:gd name="T14" fmla="*/ 1 w 15"/>
                <a:gd name="T15" fmla="*/ 13 h 15"/>
                <a:gd name="T16" fmla="*/ 7 w 15"/>
                <a:gd name="T17" fmla="*/ 15 h 15"/>
                <a:gd name="T18" fmla="*/ 13 w 15"/>
                <a:gd name="T19" fmla="*/ 13 h 15"/>
                <a:gd name="T20" fmla="*/ 15 w 15"/>
                <a:gd name="T21" fmla="*/ 7 h 15"/>
                <a:gd name="T22" fmla="*/ 15 w 15"/>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15" y="7"/>
                  </a:moveTo>
                  <a:lnTo>
                    <a:pt x="13" y="2"/>
                  </a:lnTo>
                  <a:lnTo>
                    <a:pt x="7" y="0"/>
                  </a:lnTo>
                  <a:lnTo>
                    <a:pt x="1" y="2"/>
                  </a:lnTo>
                  <a:lnTo>
                    <a:pt x="0" y="7"/>
                  </a:lnTo>
                  <a:lnTo>
                    <a:pt x="1" y="13"/>
                  </a:lnTo>
                  <a:lnTo>
                    <a:pt x="7" y="15"/>
                  </a:lnTo>
                  <a:lnTo>
                    <a:pt x="13" y="13"/>
                  </a:lnTo>
                  <a:lnTo>
                    <a:pt x="1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15" name="Freeform 817"/>
            <p:cNvSpPr>
              <a:spLocks/>
            </p:cNvSpPr>
            <p:nvPr/>
          </p:nvSpPr>
          <p:spPr bwMode="auto">
            <a:xfrm>
              <a:off x="3157" y="3940"/>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16" name="Freeform 818"/>
            <p:cNvSpPr>
              <a:spLocks/>
            </p:cNvSpPr>
            <p:nvPr/>
          </p:nvSpPr>
          <p:spPr bwMode="auto">
            <a:xfrm>
              <a:off x="3157" y="3972"/>
              <a:ext cx="15" cy="16"/>
            </a:xfrm>
            <a:custGeom>
              <a:avLst/>
              <a:gdLst>
                <a:gd name="T0" fmla="*/ 7 w 15"/>
                <a:gd name="T1" fmla="*/ 0 h 16"/>
                <a:gd name="T2" fmla="*/ 7 w 15"/>
                <a:gd name="T3" fmla="*/ 0 h 16"/>
                <a:gd name="T4" fmla="*/ 1 w 15"/>
                <a:gd name="T5" fmla="*/ 2 h 16"/>
                <a:gd name="T6" fmla="*/ 0 w 15"/>
                <a:gd name="T7" fmla="*/ 8 h 16"/>
                <a:gd name="T8" fmla="*/ 1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1" y="2"/>
                  </a:lnTo>
                  <a:lnTo>
                    <a:pt x="0" y="8"/>
                  </a:lnTo>
                  <a:lnTo>
                    <a:pt x="1"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17" name="Freeform 819"/>
            <p:cNvSpPr>
              <a:spLocks/>
            </p:cNvSpPr>
            <p:nvPr/>
          </p:nvSpPr>
          <p:spPr bwMode="auto">
            <a:xfrm>
              <a:off x="3188"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18" name="Freeform 820"/>
            <p:cNvSpPr>
              <a:spLocks/>
            </p:cNvSpPr>
            <p:nvPr/>
          </p:nvSpPr>
          <p:spPr bwMode="auto">
            <a:xfrm>
              <a:off x="3220"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19" name="Freeform 821"/>
            <p:cNvSpPr>
              <a:spLocks/>
            </p:cNvSpPr>
            <p:nvPr/>
          </p:nvSpPr>
          <p:spPr bwMode="auto">
            <a:xfrm>
              <a:off x="3251"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20" name="Freeform 822"/>
            <p:cNvSpPr>
              <a:spLocks/>
            </p:cNvSpPr>
            <p:nvPr/>
          </p:nvSpPr>
          <p:spPr bwMode="auto">
            <a:xfrm>
              <a:off x="3283"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21" name="Freeform 823"/>
            <p:cNvSpPr>
              <a:spLocks/>
            </p:cNvSpPr>
            <p:nvPr/>
          </p:nvSpPr>
          <p:spPr bwMode="auto">
            <a:xfrm>
              <a:off x="3299" y="39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22" name="Freeform 824"/>
            <p:cNvSpPr>
              <a:spLocks/>
            </p:cNvSpPr>
            <p:nvPr/>
          </p:nvSpPr>
          <p:spPr bwMode="auto">
            <a:xfrm>
              <a:off x="3299" y="392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23" name="Freeform 825"/>
            <p:cNvSpPr>
              <a:spLocks/>
            </p:cNvSpPr>
            <p:nvPr/>
          </p:nvSpPr>
          <p:spPr bwMode="auto">
            <a:xfrm>
              <a:off x="3299" y="389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24" name="Freeform 826"/>
            <p:cNvSpPr>
              <a:spLocks/>
            </p:cNvSpPr>
            <p:nvPr/>
          </p:nvSpPr>
          <p:spPr bwMode="auto">
            <a:xfrm>
              <a:off x="3299" y="386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25" name="Freeform 827"/>
            <p:cNvSpPr>
              <a:spLocks/>
            </p:cNvSpPr>
            <p:nvPr/>
          </p:nvSpPr>
          <p:spPr bwMode="auto">
            <a:xfrm>
              <a:off x="3299" y="382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26" name="Freeform 828"/>
            <p:cNvSpPr>
              <a:spLocks/>
            </p:cNvSpPr>
            <p:nvPr/>
          </p:nvSpPr>
          <p:spPr bwMode="auto">
            <a:xfrm>
              <a:off x="3299" y="379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27" name="Freeform 829"/>
            <p:cNvSpPr>
              <a:spLocks/>
            </p:cNvSpPr>
            <p:nvPr/>
          </p:nvSpPr>
          <p:spPr bwMode="auto">
            <a:xfrm>
              <a:off x="3299" y="376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28" name="Freeform 830"/>
            <p:cNvSpPr>
              <a:spLocks/>
            </p:cNvSpPr>
            <p:nvPr/>
          </p:nvSpPr>
          <p:spPr bwMode="auto">
            <a:xfrm>
              <a:off x="3299" y="3735"/>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29" name="Freeform 831"/>
            <p:cNvSpPr>
              <a:spLocks/>
            </p:cNvSpPr>
            <p:nvPr/>
          </p:nvSpPr>
          <p:spPr bwMode="auto">
            <a:xfrm>
              <a:off x="3299" y="370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30" name="Freeform 832"/>
            <p:cNvSpPr>
              <a:spLocks/>
            </p:cNvSpPr>
            <p:nvPr/>
          </p:nvSpPr>
          <p:spPr bwMode="auto">
            <a:xfrm>
              <a:off x="3283"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31" name="Freeform 833"/>
            <p:cNvSpPr>
              <a:spLocks/>
            </p:cNvSpPr>
            <p:nvPr/>
          </p:nvSpPr>
          <p:spPr bwMode="auto">
            <a:xfrm>
              <a:off x="3251"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32" name="Freeform 834"/>
            <p:cNvSpPr>
              <a:spLocks/>
            </p:cNvSpPr>
            <p:nvPr/>
          </p:nvSpPr>
          <p:spPr bwMode="auto">
            <a:xfrm>
              <a:off x="3220"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33" name="Freeform 835"/>
            <p:cNvSpPr>
              <a:spLocks/>
            </p:cNvSpPr>
            <p:nvPr/>
          </p:nvSpPr>
          <p:spPr bwMode="auto">
            <a:xfrm>
              <a:off x="3188"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73" name="Group 836"/>
          <p:cNvGrpSpPr>
            <a:grpSpLocks/>
          </p:cNvGrpSpPr>
          <p:nvPr/>
        </p:nvGrpSpPr>
        <p:grpSpPr bwMode="auto">
          <a:xfrm>
            <a:off x="2212975" y="3108325"/>
            <a:ext cx="120650" cy="246063"/>
            <a:chOff x="3536" y="3687"/>
            <a:chExt cx="158" cy="301"/>
          </a:xfrm>
        </p:grpSpPr>
        <p:sp>
          <p:nvSpPr>
            <p:cNvPr id="53978" name="Rectangle 837"/>
            <p:cNvSpPr>
              <a:spLocks noChangeArrowheads="1"/>
            </p:cNvSpPr>
            <p:nvPr/>
          </p:nvSpPr>
          <p:spPr bwMode="auto">
            <a:xfrm>
              <a:off x="3544" y="3695"/>
              <a:ext cx="142"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979" name="Freeform 838"/>
            <p:cNvSpPr>
              <a:spLocks/>
            </p:cNvSpPr>
            <p:nvPr/>
          </p:nvSpPr>
          <p:spPr bwMode="auto">
            <a:xfrm>
              <a:off x="3536" y="368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80" name="Freeform 839"/>
            <p:cNvSpPr>
              <a:spLocks/>
            </p:cNvSpPr>
            <p:nvPr/>
          </p:nvSpPr>
          <p:spPr bwMode="auto">
            <a:xfrm>
              <a:off x="3536" y="371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81" name="Freeform 840"/>
            <p:cNvSpPr>
              <a:spLocks/>
            </p:cNvSpPr>
            <p:nvPr/>
          </p:nvSpPr>
          <p:spPr bwMode="auto">
            <a:xfrm>
              <a:off x="3536" y="375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82" name="Freeform 841"/>
            <p:cNvSpPr>
              <a:spLocks/>
            </p:cNvSpPr>
            <p:nvPr/>
          </p:nvSpPr>
          <p:spPr bwMode="auto">
            <a:xfrm>
              <a:off x="3536" y="378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83" name="Freeform 842"/>
            <p:cNvSpPr>
              <a:spLocks/>
            </p:cNvSpPr>
            <p:nvPr/>
          </p:nvSpPr>
          <p:spPr bwMode="auto">
            <a:xfrm>
              <a:off x="3536" y="3814"/>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84" name="Freeform 843"/>
            <p:cNvSpPr>
              <a:spLocks/>
            </p:cNvSpPr>
            <p:nvPr/>
          </p:nvSpPr>
          <p:spPr bwMode="auto">
            <a:xfrm>
              <a:off x="3536" y="38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85" name="Freeform 844"/>
            <p:cNvSpPr>
              <a:spLocks/>
            </p:cNvSpPr>
            <p:nvPr/>
          </p:nvSpPr>
          <p:spPr bwMode="auto">
            <a:xfrm>
              <a:off x="3536" y="387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86" name="Freeform 845"/>
            <p:cNvSpPr>
              <a:spLocks/>
            </p:cNvSpPr>
            <p:nvPr/>
          </p:nvSpPr>
          <p:spPr bwMode="auto">
            <a:xfrm>
              <a:off x="3536" y="3909"/>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87" name="Freeform 846"/>
            <p:cNvSpPr>
              <a:spLocks/>
            </p:cNvSpPr>
            <p:nvPr/>
          </p:nvSpPr>
          <p:spPr bwMode="auto">
            <a:xfrm>
              <a:off x="3536" y="39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88" name="Freeform 847"/>
            <p:cNvSpPr>
              <a:spLocks/>
            </p:cNvSpPr>
            <p:nvPr/>
          </p:nvSpPr>
          <p:spPr bwMode="auto">
            <a:xfrm>
              <a:off x="3536"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89" name="Freeform 848"/>
            <p:cNvSpPr>
              <a:spLocks/>
            </p:cNvSpPr>
            <p:nvPr/>
          </p:nvSpPr>
          <p:spPr bwMode="auto">
            <a:xfrm>
              <a:off x="3568"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90" name="Freeform 849"/>
            <p:cNvSpPr>
              <a:spLocks/>
            </p:cNvSpPr>
            <p:nvPr/>
          </p:nvSpPr>
          <p:spPr bwMode="auto">
            <a:xfrm>
              <a:off x="3599"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91" name="Freeform 850"/>
            <p:cNvSpPr>
              <a:spLocks/>
            </p:cNvSpPr>
            <p:nvPr/>
          </p:nvSpPr>
          <p:spPr bwMode="auto">
            <a:xfrm>
              <a:off x="3631"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92" name="Freeform 851"/>
            <p:cNvSpPr>
              <a:spLocks/>
            </p:cNvSpPr>
            <p:nvPr/>
          </p:nvSpPr>
          <p:spPr bwMode="auto">
            <a:xfrm>
              <a:off x="3663"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93" name="Freeform 852"/>
            <p:cNvSpPr>
              <a:spLocks/>
            </p:cNvSpPr>
            <p:nvPr/>
          </p:nvSpPr>
          <p:spPr bwMode="auto">
            <a:xfrm>
              <a:off x="3679" y="3956"/>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94" name="Freeform 853"/>
            <p:cNvSpPr>
              <a:spLocks/>
            </p:cNvSpPr>
            <p:nvPr/>
          </p:nvSpPr>
          <p:spPr bwMode="auto">
            <a:xfrm>
              <a:off x="3679" y="3924"/>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95" name="Freeform 854"/>
            <p:cNvSpPr>
              <a:spLocks/>
            </p:cNvSpPr>
            <p:nvPr/>
          </p:nvSpPr>
          <p:spPr bwMode="auto">
            <a:xfrm>
              <a:off x="3679" y="3893"/>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96" name="Freeform 855"/>
            <p:cNvSpPr>
              <a:spLocks/>
            </p:cNvSpPr>
            <p:nvPr/>
          </p:nvSpPr>
          <p:spPr bwMode="auto">
            <a:xfrm>
              <a:off x="3679" y="3861"/>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97" name="Freeform 856"/>
            <p:cNvSpPr>
              <a:spLocks/>
            </p:cNvSpPr>
            <p:nvPr/>
          </p:nvSpPr>
          <p:spPr bwMode="auto">
            <a:xfrm>
              <a:off x="3679" y="3829"/>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98" name="Freeform 857"/>
            <p:cNvSpPr>
              <a:spLocks/>
            </p:cNvSpPr>
            <p:nvPr/>
          </p:nvSpPr>
          <p:spPr bwMode="auto">
            <a:xfrm>
              <a:off x="3679" y="3798"/>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99" name="Freeform 858"/>
            <p:cNvSpPr>
              <a:spLocks/>
            </p:cNvSpPr>
            <p:nvPr/>
          </p:nvSpPr>
          <p:spPr bwMode="auto">
            <a:xfrm>
              <a:off x="3679" y="3766"/>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00" name="Freeform 859"/>
            <p:cNvSpPr>
              <a:spLocks/>
            </p:cNvSpPr>
            <p:nvPr/>
          </p:nvSpPr>
          <p:spPr bwMode="auto">
            <a:xfrm>
              <a:off x="3679" y="3735"/>
              <a:ext cx="15" cy="15"/>
            </a:xfrm>
            <a:custGeom>
              <a:avLst/>
              <a:gdLst>
                <a:gd name="T0" fmla="*/ 0 w 15"/>
                <a:gd name="T1" fmla="*/ 7 h 15"/>
                <a:gd name="T2" fmla="*/ 2 w 15"/>
                <a:gd name="T3" fmla="*/ 13 h 15"/>
                <a:gd name="T4" fmla="*/ 7 w 15"/>
                <a:gd name="T5" fmla="*/ 15 h 15"/>
                <a:gd name="T6" fmla="*/ 13 w 15"/>
                <a:gd name="T7" fmla="*/ 13 h 15"/>
                <a:gd name="T8" fmla="*/ 15 w 15"/>
                <a:gd name="T9" fmla="*/ 7 h 15"/>
                <a:gd name="T10" fmla="*/ 15 w 15"/>
                <a:gd name="T11" fmla="*/ 7 h 15"/>
                <a:gd name="T12" fmla="*/ 15 w 15"/>
                <a:gd name="T13" fmla="*/ 7 h 15"/>
                <a:gd name="T14" fmla="*/ 13 w 15"/>
                <a:gd name="T15" fmla="*/ 2 h 15"/>
                <a:gd name="T16" fmla="*/ 7 w 15"/>
                <a:gd name="T17" fmla="*/ 0 h 15"/>
                <a:gd name="T18" fmla="*/ 2 w 15"/>
                <a:gd name="T19" fmla="*/ 2 h 15"/>
                <a:gd name="T20" fmla="*/ 0 w 15"/>
                <a:gd name="T21" fmla="*/ 7 h 15"/>
                <a:gd name="T22" fmla="*/ 0 w 15"/>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7"/>
                  </a:moveTo>
                  <a:lnTo>
                    <a:pt x="2" y="13"/>
                  </a:lnTo>
                  <a:lnTo>
                    <a:pt x="7" y="15"/>
                  </a:lnTo>
                  <a:lnTo>
                    <a:pt x="13" y="13"/>
                  </a:lnTo>
                  <a:lnTo>
                    <a:pt x="15" y="7"/>
                  </a:lnTo>
                  <a:lnTo>
                    <a:pt x="13" y="2"/>
                  </a:lnTo>
                  <a:lnTo>
                    <a:pt x="7"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01" name="Freeform 860"/>
            <p:cNvSpPr>
              <a:spLocks/>
            </p:cNvSpPr>
            <p:nvPr/>
          </p:nvSpPr>
          <p:spPr bwMode="auto">
            <a:xfrm>
              <a:off x="3679" y="3703"/>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02" name="Freeform 861"/>
            <p:cNvSpPr>
              <a:spLocks/>
            </p:cNvSpPr>
            <p:nvPr/>
          </p:nvSpPr>
          <p:spPr bwMode="auto">
            <a:xfrm>
              <a:off x="3663"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03" name="Freeform 862"/>
            <p:cNvSpPr>
              <a:spLocks/>
            </p:cNvSpPr>
            <p:nvPr/>
          </p:nvSpPr>
          <p:spPr bwMode="auto">
            <a:xfrm>
              <a:off x="3631"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04" name="Freeform 863"/>
            <p:cNvSpPr>
              <a:spLocks/>
            </p:cNvSpPr>
            <p:nvPr/>
          </p:nvSpPr>
          <p:spPr bwMode="auto">
            <a:xfrm>
              <a:off x="3599"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05" name="Freeform 864"/>
            <p:cNvSpPr>
              <a:spLocks/>
            </p:cNvSpPr>
            <p:nvPr/>
          </p:nvSpPr>
          <p:spPr bwMode="auto">
            <a:xfrm>
              <a:off x="3568"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74" name="Group 865"/>
          <p:cNvGrpSpPr>
            <a:grpSpLocks/>
          </p:cNvGrpSpPr>
          <p:nvPr/>
        </p:nvGrpSpPr>
        <p:grpSpPr bwMode="auto">
          <a:xfrm>
            <a:off x="2540000" y="3108325"/>
            <a:ext cx="122238" cy="246063"/>
            <a:chOff x="3963" y="3687"/>
            <a:chExt cx="158" cy="301"/>
          </a:xfrm>
        </p:grpSpPr>
        <p:sp>
          <p:nvSpPr>
            <p:cNvPr id="53950" name="Rectangle 866"/>
            <p:cNvSpPr>
              <a:spLocks noChangeArrowheads="1"/>
            </p:cNvSpPr>
            <p:nvPr/>
          </p:nvSpPr>
          <p:spPr bwMode="auto">
            <a:xfrm>
              <a:off x="3971" y="3695"/>
              <a:ext cx="143"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951" name="Freeform 867"/>
            <p:cNvSpPr>
              <a:spLocks/>
            </p:cNvSpPr>
            <p:nvPr/>
          </p:nvSpPr>
          <p:spPr bwMode="auto">
            <a:xfrm>
              <a:off x="3963" y="368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52" name="Freeform 868"/>
            <p:cNvSpPr>
              <a:spLocks/>
            </p:cNvSpPr>
            <p:nvPr/>
          </p:nvSpPr>
          <p:spPr bwMode="auto">
            <a:xfrm>
              <a:off x="3963" y="371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53" name="Freeform 869"/>
            <p:cNvSpPr>
              <a:spLocks/>
            </p:cNvSpPr>
            <p:nvPr/>
          </p:nvSpPr>
          <p:spPr bwMode="auto">
            <a:xfrm>
              <a:off x="3963" y="375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54" name="Freeform 870"/>
            <p:cNvSpPr>
              <a:spLocks/>
            </p:cNvSpPr>
            <p:nvPr/>
          </p:nvSpPr>
          <p:spPr bwMode="auto">
            <a:xfrm>
              <a:off x="3963" y="378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55" name="Freeform 871"/>
            <p:cNvSpPr>
              <a:spLocks/>
            </p:cNvSpPr>
            <p:nvPr/>
          </p:nvSpPr>
          <p:spPr bwMode="auto">
            <a:xfrm>
              <a:off x="3963" y="3814"/>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56" name="Freeform 872"/>
            <p:cNvSpPr>
              <a:spLocks/>
            </p:cNvSpPr>
            <p:nvPr/>
          </p:nvSpPr>
          <p:spPr bwMode="auto">
            <a:xfrm>
              <a:off x="3963" y="38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57" name="Freeform 873"/>
            <p:cNvSpPr>
              <a:spLocks/>
            </p:cNvSpPr>
            <p:nvPr/>
          </p:nvSpPr>
          <p:spPr bwMode="auto">
            <a:xfrm>
              <a:off x="3963" y="387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58" name="Freeform 874"/>
            <p:cNvSpPr>
              <a:spLocks/>
            </p:cNvSpPr>
            <p:nvPr/>
          </p:nvSpPr>
          <p:spPr bwMode="auto">
            <a:xfrm>
              <a:off x="3963" y="3909"/>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59" name="Freeform 875"/>
            <p:cNvSpPr>
              <a:spLocks/>
            </p:cNvSpPr>
            <p:nvPr/>
          </p:nvSpPr>
          <p:spPr bwMode="auto">
            <a:xfrm>
              <a:off x="3963" y="39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60" name="Freeform 876"/>
            <p:cNvSpPr>
              <a:spLocks/>
            </p:cNvSpPr>
            <p:nvPr/>
          </p:nvSpPr>
          <p:spPr bwMode="auto">
            <a:xfrm>
              <a:off x="3963"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61" name="Freeform 877"/>
            <p:cNvSpPr>
              <a:spLocks/>
            </p:cNvSpPr>
            <p:nvPr/>
          </p:nvSpPr>
          <p:spPr bwMode="auto">
            <a:xfrm>
              <a:off x="3995"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62" name="Freeform 878"/>
            <p:cNvSpPr>
              <a:spLocks/>
            </p:cNvSpPr>
            <p:nvPr/>
          </p:nvSpPr>
          <p:spPr bwMode="auto">
            <a:xfrm>
              <a:off x="4027" y="3972"/>
              <a:ext cx="15" cy="16"/>
            </a:xfrm>
            <a:custGeom>
              <a:avLst/>
              <a:gdLst>
                <a:gd name="T0" fmla="*/ 7 w 15"/>
                <a:gd name="T1" fmla="*/ 0 h 16"/>
                <a:gd name="T2" fmla="*/ 7 w 15"/>
                <a:gd name="T3" fmla="*/ 0 h 16"/>
                <a:gd name="T4" fmla="*/ 2 w 15"/>
                <a:gd name="T5" fmla="*/ 2 h 16"/>
                <a:gd name="T6" fmla="*/ 0 w 15"/>
                <a:gd name="T7" fmla="*/ 8 h 16"/>
                <a:gd name="T8" fmla="*/ 2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2" y="2"/>
                  </a:lnTo>
                  <a:lnTo>
                    <a:pt x="0" y="8"/>
                  </a:lnTo>
                  <a:lnTo>
                    <a:pt x="2"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63" name="Freeform 879"/>
            <p:cNvSpPr>
              <a:spLocks/>
            </p:cNvSpPr>
            <p:nvPr/>
          </p:nvSpPr>
          <p:spPr bwMode="auto">
            <a:xfrm>
              <a:off x="4058"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64" name="Freeform 880"/>
            <p:cNvSpPr>
              <a:spLocks/>
            </p:cNvSpPr>
            <p:nvPr/>
          </p:nvSpPr>
          <p:spPr bwMode="auto">
            <a:xfrm>
              <a:off x="4090"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65" name="Freeform 881"/>
            <p:cNvSpPr>
              <a:spLocks/>
            </p:cNvSpPr>
            <p:nvPr/>
          </p:nvSpPr>
          <p:spPr bwMode="auto">
            <a:xfrm>
              <a:off x="4106" y="3956"/>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66" name="Freeform 882"/>
            <p:cNvSpPr>
              <a:spLocks/>
            </p:cNvSpPr>
            <p:nvPr/>
          </p:nvSpPr>
          <p:spPr bwMode="auto">
            <a:xfrm>
              <a:off x="4106" y="3924"/>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67" name="Freeform 883"/>
            <p:cNvSpPr>
              <a:spLocks/>
            </p:cNvSpPr>
            <p:nvPr/>
          </p:nvSpPr>
          <p:spPr bwMode="auto">
            <a:xfrm>
              <a:off x="4106" y="3893"/>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68" name="Freeform 884"/>
            <p:cNvSpPr>
              <a:spLocks/>
            </p:cNvSpPr>
            <p:nvPr/>
          </p:nvSpPr>
          <p:spPr bwMode="auto">
            <a:xfrm>
              <a:off x="4106" y="3861"/>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69" name="Freeform 885"/>
            <p:cNvSpPr>
              <a:spLocks/>
            </p:cNvSpPr>
            <p:nvPr/>
          </p:nvSpPr>
          <p:spPr bwMode="auto">
            <a:xfrm>
              <a:off x="4106" y="3829"/>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70" name="Freeform 886"/>
            <p:cNvSpPr>
              <a:spLocks/>
            </p:cNvSpPr>
            <p:nvPr/>
          </p:nvSpPr>
          <p:spPr bwMode="auto">
            <a:xfrm>
              <a:off x="4106" y="3798"/>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71" name="Freeform 887"/>
            <p:cNvSpPr>
              <a:spLocks/>
            </p:cNvSpPr>
            <p:nvPr/>
          </p:nvSpPr>
          <p:spPr bwMode="auto">
            <a:xfrm>
              <a:off x="4106" y="3766"/>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72" name="Freeform 888"/>
            <p:cNvSpPr>
              <a:spLocks/>
            </p:cNvSpPr>
            <p:nvPr/>
          </p:nvSpPr>
          <p:spPr bwMode="auto">
            <a:xfrm>
              <a:off x="4106" y="3735"/>
              <a:ext cx="15" cy="15"/>
            </a:xfrm>
            <a:custGeom>
              <a:avLst/>
              <a:gdLst>
                <a:gd name="T0" fmla="*/ 0 w 15"/>
                <a:gd name="T1" fmla="*/ 7 h 15"/>
                <a:gd name="T2" fmla="*/ 2 w 15"/>
                <a:gd name="T3" fmla="*/ 13 h 15"/>
                <a:gd name="T4" fmla="*/ 8 w 15"/>
                <a:gd name="T5" fmla="*/ 15 h 15"/>
                <a:gd name="T6" fmla="*/ 13 w 15"/>
                <a:gd name="T7" fmla="*/ 13 h 15"/>
                <a:gd name="T8" fmla="*/ 15 w 15"/>
                <a:gd name="T9" fmla="*/ 7 h 15"/>
                <a:gd name="T10" fmla="*/ 15 w 15"/>
                <a:gd name="T11" fmla="*/ 7 h 15"/>
                <a:gd name="T12" fmla="*/ 15 w 15"/>
                <a:gd name="T13" fmla="*/ 7 h 15"/>
                <a:gd name="T14" fmla="*/ 13 w 15"/>
                <a:gd name="T15" fmla="*/ 2 h 15"/>
                <a:gd name="T16" fmla="*/ 8 w 15"/>
                <a:gd name="T17" fmla="*/ 0 h 15"/>
                <a:gd name="T18" fmla="*/ 2 w 15"/>
                <a:gd name="T19" fmla="*/ 2 h 15"/>
                <a:gd name="T20" fmla="*/ 0 w 15"/>
                <a:gd name="T21" fmla="*/ 7 h 15"/>
                <a:gd name="T22" fmla="*/ 0 w 15"/>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7"/>
                  </a:moveTo>
                  <a:lnTo>
                    <a:pt x="2" y="13"/>
                  </a:lnTo>
                  <a:lnTo>
                    <a:pt x="8" y="15"/>
                  </a:lnTo>
                  <a:lnTo>
                    <a:pt x="13" y="13"/>
                  </a:lnTo>
                  <a:lnTo>
                    <a:pt x="15" y="7"/>
                  </a:lnTo>
                  <a:lnTo>
                    <a:pt x="13"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73" name="Freeform 889"/>
            <p:cNvSpPr>
              <a:spLocks/>
            </p:cNvSpPr>
            <p:nvPr/>
          </p:nvSpPr>
          <p:spPr bwMode="auto">
            <a:xfrm>
              <a:off x="4106" y="3703"/>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74" name="Freeform 890"/>
            <p:cNvSpPr>
              <a:spLocks/>
            </p:cNvSpPr>
            <p:nvPr/>
          </p:nvSpPr>
          <p:spPr bwMode="auto">
            <a:xfrm>
              <a:off x="4090"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75" name="Freeform 891"/>
            <p:cNvSpPr>
              <a:spLocks/>
            </p:cNvSpPr>
            <p:nvPr/>
          </p:nvSpPr>
          <p:spPr bwMode="auto">
            <a:xfrm>
              <a:off x="4058"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76" name="Freeform 892"/>
            <p:cNvSpPr>
              <a:spLocks/>
            </p:cNvSpPr>
            <p:nvPr/>
          </p:nvSpPr>
          <p:spPr bwMode="auto">
            <a:xfrm>
              <a:off x="4027" y="3687"/>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77" name="Freeform 893"/>
            <p:cNvSpPr>
              <a:spLocks/>
            </p:cNvSpPr>
            <p:nvPr/>
          </p:nvSpPr>
          <p:spPr bwMode="auto">
            <a:xfrm>
              <a:off x="3995"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75" name="Group 894"/>
          <p:cNvGrpSpPr>
            <a:grpSpLocks/>
          </p:cNvGrpSpPr>
          <p:nvPr/>
        </p:nvGrpSpPr>
        <p:grpSpPr bwMode="auto">
          <a:xfrm>
            <a:off x="3963988" y="3108325"/>
            <a:ext cx="122237" cy="246063"/>
            <a:chOff x="5814" y="3687"/>
            <a:chExt cx="158" cy="301"/>
          </a:xfrm>
        </p:grpSpPr>
        <p:sp>
          <p:nvSpPr>
            <p:cNvPr id="53922" name="Rectangle 895"/>
            <p:cNvSpPr>
              <a:spLocks noChangeArrowheads="1"/>
            </p:cNvSpPr>
            <p:nvPr/>
          </p:nvSpPr>
          <p:spPr bwMode="auto">
            <a:xfrm>
              <a:off x="5822" y="3695"/>
              <a:ext cx="142"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923" name="Freeform 896"/>
            <p:cNvSpPr>
              <a:spLocks/>
            </p:cNvSpPr>
            <p:nvPr/>
          </p:nvSpPr>
          <p:spPr bwMode="auto">
            <a:xfrm>
              <a:off x="5814" y="368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24" name="Freeform 897"/>
            <p:cNvSpPr>
              <a:spLocks/>
            </p:cNvSpPr>
            <p:nvPr/>
          </p:nvSpPr>
          <p:spPr bwMode="auto">
            <a:xfrm>
              <a:off x="5814" y="371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25" name="Freeform 898"/>
            <p:cNvSpPr>
              <a:spLocks/>
            </p:cNvSpPr>
            <p:nvPr/>
          </p:nvSpPr>
          <p:spPr bwMode="auto">
            <a:xfrm>
              <a:off x="5814" y="375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26" name="Freeform 899"/>
            <p:cNvSpPr>
              <a:spLocks/>
            </p:cNvSpPr>
            <p:nvPr/>
          </p:nvSpPr>
          <p:spPr bwMode="auto">
            <a:xfrm>
              <a:off x="5814" y="378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27" name="Freeform 900"/>
            <p:cNvSpPr>
              <a:spLocks/>
            </p:cNvSpPr>
            <p:nvPr/>
          </p:nvSpPr>
          <p:spPr bwMode="auto">
            <a:xfrm>
              <a:off x="5814" y="3814"/>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28" name="Freeform 901"/>
            <p:cNvSpPr>
              <a:spLocks/>
            </p:cNvSpPr>
            <p:nvPr/>
          </p:nvSpPr>
          <p:spPr bwMode="auto">
            <a:xfrm>
              <a:off x="5814" y="38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29" name="Freeform 902"/>
            <p:cNvSpPr>
              <a:spLocks/>
            </p:cNvSpPr>
            <p:nvPr/>
          </p:nvSpPr>
          <p:spPr bwMode="auto">
            <a:xfrm>
              <a:off x="5814" y="387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30" name="Freeform 903"/>
            <p:cNvSpPr>
              <a:spLocks/>
            </p:cNvSpPr>
            <p:nvPr/>
          </p:nvSpPr>
          <p:spPr bwMode="auto">
            <a:xfrm>
              <a:off x="5814" y="3909"/>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31" name="Freeform 904"/>
            <p:cNvSpPr>
              <a:spLocks/>
            </p:cNvSpPr>
            <p:nvPr/>
          </p:nvSpPr>
          <p:spPr bwMode="auto">
            <a:xfrm>
              <a:off x="5814" y="39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32" name="Freeform 905"/>
            <p:cNvSpPr>
              <a:spLocks/>
            </p:cNvSpPr>
            <p:nvPr/>
          </p:nvSpPr>
          <p:spPr bwMode="auto">
            <a:xfrm>
              <a:off x="5814"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33" name="Freeform 906"/>
            <p:cNvSpPr>
              <a:spLocks/>
            </p:cNvSpPr>
            <p:nvPr/>
          </p:nvSpPr>
          <p:spPr bwMode="auto">
            <a:xfrm>
              <a:off x="5846" y="3972"/>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4 w 15"/>
                <a:gd name="T17" fmla="*/ 14 h 16"/>
                <a:gd name="T18" fmla="*/ 15 w 15"/>
                <a:gd name="T19" fmla="*/ 8 h 16"/>
                <a:gd name="T20" fmla="*/ 14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4" y="14"/>
                  </a:lnTo>
                  <a:lnTo>
                    <a:pt x="15"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34" name="Freeform 907"/>
            <p:cNvSpPr>
              <a:spLocks/>
            </p:cNvSpPr>
            <p:nvPr/>
          </p:nvSpPr>
          <p:spPr bwMode="auto">
            <a:xfrm>
              <a:off x="5877"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35" name="Freeform 908"/>
            <p:cNvSpPr>
              <a:spLocks/>
            </p:cNvSpPr>
            <p:nvPr/>
          </p:nvSpPr>
          <p:spPr bwMode="auto">
            <a:xfrm>
              <a:off x="5909" y="3972"/>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36" name="Freeform 909"/>
            <p:cNvSpPr>
              <a:spLocks/>
            </p:cNvSpPr>
            <p:nvPr/>
          </p:nvSpPr>
          <p:spPr bwMode="auto">
            <a:xfrm>
              <a:off x="5941" y="3972"/>
              <a:ext cx="15" cy="16"/>
            </a:xfrm>
            <a:custGeom>
              <a:avLst/>
              <a:gdLst>
                <a:gd name="T0" fmla="*/ 7 w 15"/>
                <a:gd name="T1" fmla="*/ 0 h 16"/>
                <a:gd name="T2" fmla="*/ 7 w 15"/>
                <a:gd name="T3" fmla="*/ 0 h 16"/>
                <a:gd name="T4" fmla="*/ 2 w 15"/>
                <a:gd name="T5" fmla="*/ 2 h 16"/>
                <a:gd name="T6" fmla="*/ 0 w 15"/>
                <a:gd name="T7" fmla="*/ 8 h 16"/>
                <a:gd name="T8" fmla="*/ 2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2" y="2"/>
                  </a:lnTo>
                  <a:lnTo>
                    <a:pt x="0" y="8"/>
                  </a:lnTo>
                  <a:lnTo>
                    <a:pt x="2"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37" name="Freeform 910"/>
            <p:cNvSpPr>
              <a:spLocks/>
            </p:cNvSpPr>
            <p:nvPr/>
          </p:nvSpPr>
          <p:spPr bwMode="auto">
            <a:xfrm>
              <a:off x="5956" y="39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38" name="Freeform 911"/>
            <p:cNvSpPr>
              <a:spLocks/>
            </p:cNvSpPr>
            <p:nvPr/>
          </p:nvSpPr>
          <p:spPr bwMode="auto">
            <a:xfrm>
              <a:off x="5956" y="392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39" name="Freeform 912"/>
            <p:cNvSpPr>
              <a:spLocks/>
            </p:cNvSpPr>
            <p:nvPr/>
          </p:nvSpPr>
          <p:spPr bwMode="auto">
            <a:xfrm>
              <a:off x="5956" y="389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40" name="Freeform 913"/>
            <p:cNvSpPr>
              <a:spLocks/>
            </p:cNvSpPr>
            <p:nvPr/>
          </p:nvSpPr>
          <p:spPr bwMode="auto">
            <a:xfrm>
              <a:off x="5956" y="386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41" name="Freeform 914"/>
            <p:cNvSpPr>
              <a:spLocks/>
            </p:cNvSpPr>
            <p:nvPr/>
          </p:nvSpPr>
          <p:spPr bwMode="auto">
            <a:xfrm>
              <a:off x="5956" y="382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42" name="Freeform 915"/>
            <p:cNvSpPr>
              <a:spLocks/>
            </p:cNvSpPr>
            <p:nvPr/>
          </p:nvSpPr>
          <p:spPr bwMode="auto">
            <a:xfrm>
              <a:off x="5956" y="379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43" name="Freeform 916"/>
            <p:cNvSpPr>
              <a:spLocks/>
            </p:cNvSpPr>
            <p:nvPr/>
          </p:nvSpPr>
          <p:spPr bwMode="auto">
            <a:xfrm>
              <a:off x="5956" y="376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44" name="Freeform 917"/>
            <p:cNvSpPr>
              <a:spLocks/>
            </p:cNvSpPr>
            <p:nvPr/>
          </p:nvSpPr>
          <p:spPr bwMode="auto">
            <a:xfrm>
              <a:off x="5956" y="3735"/>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45" name="Freeform 918"/>
            <p:cNvSpPr>
              <a:spLocks/>
            </p:cNvSpPr>
            <p:nvPr/>
          </p:nvSpPr>
          <p:spPr bwMode="auto">
            <a:xfrm>
              <a:off x="5956" y="370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46" name="Freeform 919"/>
            <p:cNvSpPr>
              <a:spLocks/>
            </p:cNvSpPr>
            <p:nvPr/>
          </p:nvSpPr>
          <p:spPr bwMode="auto">
            <a:xfrm>
              <a:off x="5941" y="3687"/>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47" name="Freeform 920"/>
            <p:cNvSpPr>
              <a:spLocks/>
            </p:cNvSpPr>
            <p:nvPr/>
          </p:nvSpPr>
          <p:spPr bwMode="auto">
            <a:xfrm>
              <a:off x="5909"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48" name="Freeform 921"/>
            <p:cNvSpPr>
              <a:spLocks/>
            </p:cNvSpPr>
            <p:nvPr/>
          </p:nvSpPr>
          <p:spPr bwMode="auto">
            <a:xfrm>
              <a:off x="5877" y="3687"/>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49" name="Freeform 922"/>
            <p:cNvSpPr>
              <a:spLocks/>
            </p:cNvSpPr>
            <p:nvPr/>
          </p:nvSpPr>
          <p:spPr bwMode="auto">
            <a:xfrm>
              <a:off x="5846" y="3687"/>
              <a:ext cx="15" cy="16"/>
            </a:xfrm>
            <a:custGeom>
              <a:avLst/>
              <a:gdLst>
                <a:gd name="T0" fmla="*/ 8 w 15"/>
                <a:gd name="T1" fmla="*/ 16 h 16"/>
                <a:gd name="T2" fmla="*/ 8 w 15"/>
                <a:gd name="T3" fmla="*/ 16 h 16"/>
                <a:gd name="T4" fmla="*/ 14 w 15"/>
                <a:gd name="T5" fmla="*/ 14 h 16"/>
                <a:gd name="T6" fmla="*/ 15 w 15"/>
                <a:gd name="T7" fmla="*/ 8 h 16"/>
                <a:gd name="T8" fmla="*/ 14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4" y="14"/>
                  </a:lnTo>
                  <a:lnTo>
                    <a:pt x="15"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76" name="Group 923"/>
          <p:cNvGrpSpPr>
            <a:grpSpLocks/>
          </p:cNvGrpSpPr>
          <p:nvPr/>
        </p:nvGrpSpPr>
        <p:grpSpPr bwMode="auto">
          <a:xfrm>
            <a:off x="1674813" y="2246313"/>
            <a:ext cx="120650" cy="261937"/>
            <a:chOff x="2836" y="2633"/>
            <a:chExt cx="158" cy="320"/>
          </a:xfrm>
        </p:grpSpPr>
        <p:sp>
          <p:nvSpPr>
            <p:cNvPr id="53892" name="Rectangle 924"/>
            <p:cNvSpPr>
              <a:spLocks noChangeArrowheads="1"/>
            </p:cNvSpPr>
            <p:nvPr/>
          </p:nvSpPr>
          <p:spPr bwMode="auto">
            <a:xfrm>
              <a:off x="2844" y="2641"/>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893" name="Freeform 925"/>
            <p:cNvSpPr>
              <a:spLocks/>
            </p:cNvSpPr>
            <p:nvPr/>
          </p:nvSpPr>
          <p:spPr bwMode="auto">
            <a:xfrm>
              <a:off x="2836" y="263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94" name="Freeform 926"/>
            <p:cNvSpPr>
              <a:spLocks/>
            </p:cNvSpPr>
            <p:nvPr/>
          </p:nvSpPr>
          <p:spPr bwMode="auto">
            <a:xfrm>
              <a:off x="2836" y="2665"/>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95" name="Freeform 927"/>
            <p:cNvSpPr>
              <a:spLocks/>
            </p:cNvSpPr>
            <p:nvPr/>
          </p:nvSpPr>
          <p:spPr bwMode="auto">
            <a:xfrm>
              <a:off x="2836" y="269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96" name="Freeform 928"/>
            <p:cNvSpPr>
              <a:spLocks/>
            </p:cNvSpPr>
            <p:nvPr/>
          </p:nvSpPr>
          <p:spPr bwMode="auto">
            <a:xfrm>
              <a:off x="2836" y="272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97" name="Freeform 929"/>
            <p:cNvSpPr>
              <a:spLocks/>
            </p:cNvSpPr>
            <p:nvPr/>
          </p:nvSpPr>
          <p:spPr bwMode="auto">
            <a:xfrm>
              <a:off x="2836" y="2760"/>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98" name="Freeform 930"/>
            <p:cNvSpPr>
              <a:spLocks/>
            </p:cNvSpPr>
            <p:nvPr/>
          </p:nvSpPr>
          <p:spPr bwMode="auto">
            <a:xfrm>
              <a:off x="2836" y="279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99" name="Freeform 931"/>
            <p:cNvSpPr>
              <a:spLocks/>
            </p:cNvSpPr>
            <p:nvPr/>
          </p:nvSpPr>
          <p:spPr bwMode="auto">
            <a:xfrm>
              <a:off x="2836" y="282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00" name="Freeform 932"/>
            <p:cNvSpPr>
              <a:spLocks/>
            </p:cNvSpPr>
            <p:nvPr/>
          </p:nvSpPr>
          <p:spPr bwMode="auto">
            <a:xfrm>
              <a:off x="2836" y="28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01" name="Freeform 933"/>
            <p:cNvSpPr>
              <a:spLocks/>
            </p:cNvSpPr>
            <p:nvPr/>
          </p:nvSpPr>
          <p:spPr bwMode="auto">
            <a:xfrm>
              <a:off x="2836" y="288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02" name="Freeform 934"/>
            <p:cNvSpPr>
              <a:spLocks/>
            </p:cNvSpPr>
            <p:nvPr/>
          </p:nvSpPr>
          <p:spPr bwMode="auto">
            <a:xfrm>
              <a:off x="2836" y="291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03" name="Freeform 935"/>
            <p:cNvSpPr>
              <a:spLocks/>
            </p:cNvSpPr>
            <p:nvPr/>
          </p:nvSpPr>
          <p:spPr bwMode="auto">
            <a:xfrm>
              <a:off x="2848"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04" name="Freeform 936"/>
            <p:cNvSpPr>
              <a:spLocks/>
            </p:cNvSpPr>
            <p:nvPr/>
          </p:nvSpPr>
          <p:spPr bwMode="auto">
            <a:xfrm>
              <a:off x="2880"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05" name="Freeform 937"/>
            <p:cNvSpPr>
              <a:spLocks/>
            </p:cNvSpPr>
            <p:nvPr/>
          </p:nvSpPr>
          <p:spPr bwMode="auto">
            <a:xfrm>
              <a:off x="2911"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06" name="Freeform 938"/>
            <p:cNvSpPr>
              <a:spLocks/>
            </p:cNvSpPr>
            <p:nvPr/>
          </p:nvSpPr>
          <p:spPr bwMode="auto">
            <a:xfrm>
              <a:off x="2943"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07" name="Freeform 939"/>
            <p:cNvSpPr>
              <a:spLocks/>
            </p:cNvSpPr>
            <p:nvPr/>
          </p:nvSpPr>
          <p:spPr bwMode="auto">
            <a:xfrm>
              <a:off x="2975" y="2938"/>
              <a:ext cx="15" cy="15"/>
            </a:xfrm>
            <a:custGeom>
              <a:avLst/>
              <a:gdLst>
                <a:gd name="T0" fmla="*/ 8 w 15"/>
                <a:gd name="T1" fmla="*/ 0 h 15"/>
                <a:gd name="T2" fmla="*/ 8 w 15"/>
                <a:gd name="T3" fmla="*/ 0 h 15"/>
                <a:gd name="T4" fmla="*/ 2 w 15"/>
                <a:gd name="T5" fmla="*/ 2 h 15"/>
                <a:gd name="T6" fmla="*/ 0 w 15"/>
                <a:gd name="T7" fmla="*/ 7 h 15"/>
                <a:gd name="T8" fmla="*/ 2 w 15"/>
                <a:gd name="T9" fmla="*/ 13 h 15"/>
                <a:gd name="T10" fmla="*/ 8 w 15"/>
                <a:gd name="T11" fmla="*/ 15 h 15"/>
                <a:gd name="T12" fmla="*/ 8 w 15"/>
                <a:gd name="T13" fmla="*/ 15 h 15"/>
                <a:gd name="T14" fmla="*/ 8 w 15"/>
                <a:gd name="T15" fmla="*/ 15 h 15"/>
                <a:gd name="T16" fmla="*/ 13 w 15"/>
                <a:gd name="T17" fmla="*/ 13 h 15"/>
                <a:gd name="T18" fmla="*/ 15 w 15"/>
                <a:gd name="T19" fmla="*/ 7 h 15"/>
                <a:gd name="T20" fmla="*/ 13 w 15"/>
                <a:gd name="T21" fmla="*/ 2 h 15"/>
                <a:gd name="T22" fmla="*/ 8 w 15"/>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8" y="0"/>
                  </a:moveTo>
                  <a:lnTo>
                    <a:pt x="8" y="0"/>
                  </a:lnTo>
                  <a:lnTo>
                    <a:pt x="2" y="2"/>
                  </a:lnTo>
                  <a:lnTo>
                    <a:pt x="0" y="7"/>
                  </a:lnTo>
                  <a:lnTo>
                    <a:pt x="2" y="13"/>
                  </a:lnTo>
                  <a:lnTo>
                    <a:pt x="8" y="15"/>
                  </a:lnTo>
                  <a:lnTo>
                    <a:pt x="13" y="13"/>
                  </a:lnTo>
                  <a:lnTo>
                    <a:pt x="15" y="7"/>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08" name="Freeform 940"/>
            <p:cNvSpPr>
              <a:spLocks/>
            </p:cNvSpPr>
            <p:nvPr/>
          </p:nvSpPr>
          <p:spPr bwMode="auto">
            <a:xfrm>
              <a:off x="2979" y="2910"/>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09" name="Freeform 941"/>
            <p:cNvSpPr>
              <a:spLocks/>
            </p:cNvSpPr>
            <p:nvPr/>
          </p:nvSpPr>
          <p:spPr bwMode="auto">
            <a:xfrm>
              <a:off x="2979" y="2878"/>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10" name="Freeform 942"/>
            <p:cNvSpPr>
              <a:spLocks/>
            </p:cNvSpPr>
            <p:nvPr/>
          </p:nvSpPr>
          <p:spPr bwMode="auto">
            <a:xfrm>
              <a:off x="2979" y="2847"/>
              <a:ext cx="15" cy="15"/>
            </a:xfrm>
            <a:custGeom>
              <a:avLst/>
              <a:gdLst>
                <a:gd name="T0" fmla="*/ 0 w 15"/>
                <a:gd name="T1" fmla="*/ 7 h 15"/>
                <a:gd name="T2" fmla="*/ 2 w 15"/>
                <a:gd name="T3" fmla="*/ 13 h 15"/>
                <a:gd name="T4" fmla="*/ 7 w 15"/>
                <a:gd name="T5" fmla="*/ 15 h 15"/>
                <a:gd name="T6" fmla="*/ 13 w 15"/>
                <a:gd name="T7" fmla="*/ 13 h 15"/>
                <a:gd name="T8" fmla="*/ 15 w 15"/>
                <a:gd name="T9" fmla="*/ 7 h 15"/>
                <a:gd name="T10" fmla="*/ 15 w 15"/>
                <a:gd name="T11" fmla="*/ 7 h 15"/>
                <a:gd name="T12" fmla="*/ 15 w 15"/>
                <a:gd name="T13" fmla="*/ 7 h 15"/>
                <a:gd name="T14" fmla="*/ 13 w 15"/>
                <a:gd name="T15" fmla="*/ 2 h 15"/>
                <a:gd name="T16" fmla="*/ 7 w 15"/>
                <a:gd name="T17" fmla="*/ 0 h 15"/>
                <a:gd name="T18" fmla="*/ 2 w 15"/>
                <a:gd name="T19" fmla="*/ 2 h 15"/>
                <a:gd name="T20" fmla="*/ 0 w 15"/>
                <a:gd name="T21" fmla="*/ 7 h 15"/>
                <a:gd name="T22" fmla="*/ 0 w 15"/>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7"/>
                  </a:moveTo>
                  <a:lnTo>
                    <a:pt x="2" y="13"/>
                  </a:lnTo>
                  <a:lnTo>
                    <a:pt x="7" y="15"/>
                  </a:lnTo>
                  <a:lnTo>
                    <a:pt x="13" y="13"/>
                  </a:lnTo>
                  <a:lnTo>
                    <a:pt x="15" y="7"/>
                  </a:lnTo>
                  <a:lnTo>
                    <a:pt x="13" y="2"/>
                  </a:lnTo>
                  <a:lnTo>
                    <a:pt x="7"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11" name="Freeform 943"/>
            <p:cNvSpPr>
              <a:spLocks/>
            </p:cNvSpPr>
            <p:nvPr/>
          </p:nvSpPr>
          <p:spPr bwMode="auto">
            <a:xfrm>
              <a:off x="2979" y="2815"/>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12" name="Freeform 944"/>
            <p:cNvSpPr>
              <a:spLocks/>
            </p:cNvSpPr>
            <p:nvPr/>
          </p:nvSpPr>
          <p:spPr bwMode="auto">
            <a:xfrm>
              <a:off x="2979" y="2783"/>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13" name="Freeform 945"/>
            <p:cNvSpPr>
              <a:spLocks/>
            </p:cNvSpPr>
            <p:nvPr/>
          </p:nvSpPr>
          <p:spPr bwMode="auto">
            <a:xfrm>
              <a:off x="2979" y="2752"/>
              <a:ext cx="15" cy="15"/>
            </a:xfrm>
            <a:custGeom>
              <a:avLst/>
              <a:gdLst>
                <a:gd name="T0" fmla="*/ 0 w 15"/>
                <a:gd name="T1" fmla="*/ 8 h 15"/>
                <a:gd name="T2" fmla="*/ 2 w 15"/>
                <a:gd name="T3" fmla="*/ 13 h 15"/>
                <a:gd name="T4" fmla="*/ 7 w 15"/>
                <a:gd name="T5" fmla="*/ 15 h 15"/>
                <a:gd name="T6" fmla="*/ 13 w 15"/>
                <a:gd name="T7" fmla="*/ 13 h 15"/>
                <a:gd name="T8" fmla="*/ 15 w 15"/>
                <a:gd name="T9" fmla="*/ 8 h 15"/>
                <a:gd name="T10" fmla="*/ 15 w 15"/>
                <a:gd name="T11" fmla="*/ 8 h 15"/>
                <a:gd name="T12" fmla="*/ 15 w 15"/>
                <a:gd name="T13" fmla="*/ 8 h 15"/>
                <a:gd name="T14" fmla="*/ 13 w 15"/>
                <a:gd name="T15" fmla="*/ 2 h 15"/>
                <a:gd name="T16" fmla="*/ 7 w 15"/>
                <a:gd name="T17" fmla="*/ 0 h 15"/>
                <a:gd name="T18" fmla="*/ 2 w 15"/>
                <a:gd name="T19" fmla="*/ 2 h 15"/>
                <a:gd name="T20" fmla="*/ 0 w 15"/>
                <a:gd name="T21" fmla="*/ 8 h 15"/>
                <a:gd name="T22" fmla="*/ 0 w 15"/>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8"/>
                  </a:moveTo>
                  <a:lnTo>
                    <a:pt x="2" y="13"/>
                  </a:lnTo>
                  <a:lnTo>
                    <a:pt x="7" y="15"/>
                  </a:lnTo>
                  <a:lnTo>
                    <a:pt x="13" y="13"/>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14" name="Freeform 946"/>
            <p:cNvSpPr>
              <a:spLocks/>
            </p:cNvSpPr>
            <p:nvPr/>
          </p:nvSpPr>
          <p:spPr bwMode="auto">
            <a:xfrm>
              <a:off x="2979" y="2720"/>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15" name="Freeform 947"/>
            <p:cNvSpPr>
              <a:spLocks/>
            </p:cNvSpPr>
            <p:nvPr/>
          </p:nvSpPr>
          <p:spPr bwMode="auto">
            <a:xfrm>
              <a:off x="2979" y="2688"/>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16" name="Freeform 948"/>
            <p:cNvSpPr>
              <a:spLocks/>
            </p:cNvSpPr>
            <p:nvPr/>
          </p:nvSpPr>
          <p:spPr bwMode="auto">
            <a:xfrm>
              <a:off x="2979" y="2657"/>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17" name="Freeform 949"/>
            <p:cNvSpPr>
              <a:spLocks/>
            </p:cNvSpPr>
            <p:nvPr/>
          </p:nvSpPr>
          <p:spPr bwMode="auto">
            <a:xfrm>
              <a:off x="2971" y="2633"/>
              <a:ext cx="15" cy="16"/>
            </a:xfrm>
            <a:custGeom>
              <a:avLst/>
              <a:gdLst>
                <a:gd name="T0" fmla="*/ 8 w 15"/>
                <a:gd name="T1" fmla="*/ 16 h 16"/>
                <a:gd name="T2" fmla="*/ 8 w 15"/>
                <a:gd name="T3" fmla="*/ 16 h 16"/>
                <a:gd name="T4" fmla="*/ 13 w 15"/>
                <a:gd name="T5" fmla="*/ 14 h 16"/>
                <a:gd name="T6" fmla="*/ 15 w 15"/>
                <a:gd name="T7" fmla="*/ 8 h 16"/>
                <a:gd name="T8" fmla="*/ 13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3" y="14"/>
                  </a:lnTo>
                  <a:lnTo>
                    <a:pt x="15" y="8"/>
                  </a:lnTo>
                  <a:lnTo>
                    <a:pt x="13"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18" name="Freeform 950"/>
            <p:cNvSpPr>
              <a:spLocks/>
            </p:cNvSpPr>
            <p:nvPr/>
          </p:nvSpPr>
          <p:spPr bwMode="auto">
            <a:xfrm>
              <a:off x="2939"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19" name="Freeform 951"/>
            <p:cNvSpPr>
              <a:spLocks/>
            </p:cNvSpPr>
            <p:nvPr/>
          </p:nvSpPr>
          <p:spPr bwMode="auto">
            <a:xfrm>
              <a:off x="2907"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20" name="Freeform 952"/>
            <p:cNvSpPr>
              <a:spLocks/>
            </p:cNvSpPr>
            <p:nvPr/>
          </p:nvSpPr>
          <p:spPr bwMode="auto">
            <a:xfrm>
              <a:off x="2876"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21" name="Freeform 953"/>
            <p:cNvSpPr>
              <a:spLocks/>
            </p:cNvSpPr>
            <p:nvPr/>
          </p:nvSpPr>
          <p:spPr bwMode="auto">
            <a:xfrm>
              <a:off x="2844"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77" name="Group 954"/>
          <p:cNvGrpSpPr>
            <a:grpSpLocks/>
          </p:cNvGrpSpPr>
          <p:nvPr/>
        </p:nvGrpSpPr>
        <p:grpSpPr bwMode="auto">
          <a:xfrm>
            <a:off x="1928813" y="2255838"/>
            <a:ext cx="122237" cy="260350"/>
            <a:chOff x="3168" y="2643"/>
            <a:chExt cx="159" cy="320"/>
          </a:xfrm>
        </p:grpSpPr>
        <p:sp>
          <p:nvSpPr>
            <p:cNvPr id="53862" name="Rectangle 955"/>
            <p:cNvSpPr>
              <a:spLocks noChangeArrowheads="1"/>
            </p:cNvSpPr>
            <p:nvPr/>
          </p:nvSpPr>
          <p:spPr bwMode="auto">
            <a:xfrm>
              <a:off x="3176" y="2651"/>
              <a:ext cx="143"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863" name="Freeform 956"/>
            <p:cNvSpPr>
              <a:spLocks/>
            </p:cNvSpPr>
            <p:nvPr/>
          </p:nvSpPr>
          <p:spPr bwMode="auto">
            <a:xfrm>
              <a:off x="3168" y="264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64" name="Freeform 957"/>
            <p:cNvSpPr>
              <a:spLocks/>
            </p:cNvSpPr>
            <p:nvPr/>
          </p:nvSpPr>
          <p:spPr bwMode="auto">
            <a:xfrm>
              <a:off x="3168" y="2675"/>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65" name="Freeform 958"/>
            <p:cNvSpPr>
              <a:spLocks/>
            </p:cNvSpPr>
            <p:nvPr/>
          </p:nvSpPr>
          <p:spPr bwMode="auto">
            <a:xfrm>
              <a:off x="3168" y="270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66" name="Freeform 959"/>
            <p:cNvSpPr>
              <a:spLocks/>
            </p:cNvSpPr>
            <p:nvPr/>
          </p:nvSpPr>
          <p:spPr bwMode="auto">
            <a:xfrm>
              <a:off x="3168" y="273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67" name="Freeform 960"/>
            <p:cNvSpPr>
              <a:spLocks/>
            </p:cNvSpPr>
            <p:nvPr/>
          </p:nvSpPr>
          <p:spPr bwMode="auto">
            <a:xfrm>
              <a:off x="3168" y="276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68" name="Freeform 961"/>
            <p:cNvSpPr>
              <a:spLocks/>
            </p:cNvSpPr>
            <p:nvPr/>
          </p:nvSpPr>
          <p:spPr bwMode="auto">
            <a:xfrm>
              <a:off x="3168" y="280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69" name="Freeform 962"/>
            <p:cNvSpPr>
              <a:spLocks/>
            </p:cNvSpPr>
            <p:nvPr/>
          </p:nvSpPr>
          <p:spPr bwMode="auto">
            <a:xfrm>
              <a:off x="3168" y="283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70" name="Freeform 963"/>
            <p:cNvSpPr>
              <a:spLocks/>
            </p:cNvSpPr>
            <p:nvPr/>
          </p:nvSpPr>
          <p:spPr bwMode="auto">
            <a:xfrm>
              <a:off x="3168" y="286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71" name="Freeform 964"/>
            <p:cNvSpPr>
              <a:spLocks/>
            </p:cNvSpPr>
            <p:nvPr/>
          </p:nvSpPr>
          <p:spPr bwMode="auto">
            <a:xfrm>
              <a:off x="3168" y="289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72" name="Freeform 965"/>
            <p:cNvSpPr>
              <a:spLocks/>
            </p:cNvSpPr>
            <p:nvPr/>
          </p:nvSpPr>
          <p:spPr bwMode="auto">
            <a:xfrm>
              <a:off x="3168" y="2928"/>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4 h 15"/>
                <a:gd name="T16" fmla="*/ 8 w 16"/>
                <a:gd name="T17" fmla="*/ 15 h 15"/>
                <a:gd name="T18" fmla="*/ 14 w 16"/>
                <a:gd name="T19" fmla="*/ 14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4"/>
                  </a:lnTo>
                  <a:lnTo>
                    <a:pt x="8" y="15"/>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73" name="Freeform 966"/>
            <p:cNvSpPr>
              <a:spLocks/>
            </p:cNvSpPr>
            <p:nvPr/>
          </p:nvSpPr>
          <p:spPr bwMode="auto">
            <a:xfrm>
              <a:off x="3180" y="2947"/>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74" name="Freeform 967"/>
            <p:cNvSpPr>
              <a:spLocks/>
            </p:cNvSpPr>
            <p:nvPr/>
          </p:nvSpPr>
          <p:spPr bwMode="auto">
            <a:xfrm>
              <a:off x="3212" y="2947"/>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75" name="Freeform 968"/>
            <p:cNvSpPr>
              <a:spLocks/>
            </p:cNvSpPr>
            <p:nvPr/>
          </p:nvSpPr>
          <p:spPr bwMode="auto">
            <a:xfrm>
              <a:off x="3244" y="2947"/>
              <a:ext cx="15" cy="16"/>
            </a:xfrm>
            <a:custGeom>
              <a:avLst/>
              <a:gdLst>
                <a:gd name="T0" fmla="*/ 7 w 15"/>
                <a:gd name="T1" fmla="*/ 0 h 16"/>
                <a:gd name="T2" fmla="*/ 7 w 15"/>
                <a:gd name="T3" fmla="*/ 0 h 16"/>
                <a:gd name="T4" fmla="*/ 1 w 15"/>
                <a:gd name="T5" fmla="*/ 2 h 16"/>
                <a:gd name="T6" fmla="*/ 0 w 15"/>
                <a:gd name="T7" fmla="*/ 8 h 16"/>
                <a:gd name="T8" fmla="*/ 1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1" y="2"/>
                  </a:lnTo>
                  <a:lnTo>
                    <a:pt x="0" y="8"/>
                  </a:lnTo>
                  <a:lnTo>
                    <a:pt x="1"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76" name="Freeform 969"/>
            <p:cNvSpPr>
              <a:spLocks/>
            </p:cNvSpPr>
            <p:nvPr/>
          </p:nvSpPr>
          <p:spPr bwMode="auto">
            <a:xfrm>
              <a:off x="3275" y="2947"/>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77" name="Freeform 970"/>
            <p:cNvSpPr>
              <a:spLocks/>
            </p:cNvSpPr>
            <p:nvPr/>
          </p:nvSpPr>
          <p:spPr bwMode="auto">
            <a:xfrm>
              <a:off x="3307" y="2947"/>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78" name="Freeform 971"/>
            <p:cNvSpPr>
              <a:spLocks/>
            </p:cNvSpPr>
            <p:nvPr/>
          </p:nvSpPr>
          <p:spPr bwMode="auto">
            <a:xfrm>
              <a:off x="3311" y="292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79" name="Freeform 972"/>
            <p:cNvSpPr>
              <a:spLocks/>
            </p:cNvSpPr>
            <p:nvPr/>
          </p:nvSpPr>
          <p:spPr bwMode="auto">
            <a:xfrm>
              <a:off x="3311" y="288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80" name="Freeform 973"/>
            <p:cNvSpPr>
              <a:spLocks/>
            </p:cNvSpPr>
            <p:nvPr/>
          </p:nvSpPr>
          <p:spPr bwMode="auto">
            <a:xfrm>
              <a:off x="3311" y="28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81" name="Freeform 974"/>
            <p:cNvSpPr>
              <a:spLocks/>
            </p:cNvSpPr>
            <p:nvPr/>
          </p:nvSpPr>
          <p:spPr bwMode="auto">
            <a:xfrm>
              <a:off x="3311" y="2825"/>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82" name="Freeform 975"/>
            <p:cNvSpPr>
              <a:spLocks/>
            </p:cNvSpPr>
            <p:nvPr/>
          </p:nvSpPr>
          <p:spPr bwMode="auto">
            <a:xfrm>
              <a:off x="3311" y="279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83" name="Freeform 976"/>
            <p:cNvSpPr>
              <a:spLocks/>
            </p:cNvSpPr>
            <p:nvPr/>
          </p:nvSpPr>
          <p:spPr bwMode="auto">
            <a:xfrm>
              <a:off x="3311" y="2762"/>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84" name="Freeform 977"/>
            <p:cNvSpPr>
              <a:spLocks/>
            </p:cNvSpPr>
            <p:nvPr/>
          </p:nvSpPr>
          <p:spPr bwMode="auto">
            <a:xfrm>
              <a:off x="3311" y="273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85" name="Freeform 978"/>
            <p:cNvSpPr>
              <a:spLocks/>
            </p:cNvSpPr>
            <p:nvPr/>
          </p:nvSpPr>
          <p:spPr bwMode="auto">
            <a:xfrm>
              <a:off x="3311" y="269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86" name="Freeform 979"/>
            <p:cNvSpPr>
              <a:spLocks/>
            </p:cNvSpPr>
            <p:nvPr/>
          </p:nvSpPr>
          <p:spPr bwMode="auto">
            <a:xfrm>
              <a:off x="3311" y="2667"/>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87" name="Freeform 980"/>
            <p:cNvSpPr>
              <a:spLocks/>
            </p:cNvSpPr>
            <p:nvPr/>
          </p:nvSpPr>
          <p:spPr bwMode="auto">
            <a:xfrm>
              <a:off x="3303" y="264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88" name="Freeform 981"/>
            <p:cNvSpPr>
              <a:spLocks/>
            </p:cNvSpPr>
            <p:nvPr/>
          </p:nvSpPr>
          <p:spPr bwMode="auto">
            <a:xfrm>
              <a:off x="3271" y="264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89" name="Freeform 982"/>
            <p:cNvSpPr>
              <a:spLocks/>
            </p:cNvSpPr>
            <p:nvPr/>
          </p:nvSpPr>
          <p:spPr bwMode="auto">
            <a:xfrm>
              <a:off x="3240" y="2643"/>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90" name="Freeform 983"/>
            <p:cNvSpPr>
              <a:spLocks/>
            </p:cNvSpPr>
            <p:nvPr/>
          </p:nvSpPr>
          <p:spPr bwMode="auto">
            <a:xfrm>
              <a:off x="3208" y="264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91" name="Freeform 984"/>
            <p:cNvSpPr>
              <a:spLocks/>
            </p:cNvSpPr>
            <p:nvPr/>
          </p:nvSpPr>
          <p:spPr bwMode="auto">
            <a:xfrm>
              <a:off x="3176" y="264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78" name="Group 985"/>
          <p:cNvGrpSpPr>
            <a:grpSpLocks/>
          </p:cNvGrpSpPr>
          <p:nvPr/>
        </p:nvGrpSpPr>
        <p:grpSpPr bwMode="auto">
          <a:xfrm>
            <a:off x="2220913" y="2246313"/>
            <a:ext cx="122237" cy="261937"/>
            <a:chOff x="3548" y="2633"/>
            <a:chExt cx="158" cy="320"/>
          </a:xfrm>
        </p:grpSpPr>
        <p:sp>
          <p:nvSpPr>
            <p:cNvPr id="53832" name="Rectangle 986"/>
            <p:cNvSpPr>
              <a:spLocks noChangeArrowheads="1"/>
            </p:cNvSpPr>
            <p:nvPr/>
          </p:nvSpPr>
          <p:spPr bwMode="auto">
            <a:xfrm>
              <a:off x="3556" y="2641"/>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833" name="Freeform 987"/>
            <p:cNvSpPr>
              <a:spLocks/>
            </p:cNvSpPr>
            <p:nvPr/>
          </p:nvSpPr>
          <p:spPr bwMode="auto">
            <a:xfrm>
              <a:off x="3548" y="263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34" name="Freeform 988"/>
            <p:cNvSpPr>
              <a:spLocks/>
            </p:cNvSpPr>
            <p:nvPr/>
          </p:nvSpPr>
          <p:spPr bwMode="auto">
            <a:xfrm>
              <a:off x="3548" y="2665"/>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35" name="Freeform 989"/>
            <p:cNvSpPr>
              <a:spLocks/>
            </p:cNvSpPr>
            <p:nvPr/>
          </p:nvSpPr>
          <p:spPr bwMode="auto">
            <a:xfrm>
              <a:off x="3548" y="269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36" name="Freeform 990"/>
            <p:cNvSpPr>
              <a:spLocks/>
            </p:cNvSpPr>
            <p:nvPr/>
          </p:nvSpPr>
          <p:spPr bwMode="auto">
            <a:xfrm>
              <a:off x="3548" y="272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37" name="Freeform 991"/>
            <p:cNvSpPr>
              <a:spLocks/>
            </p:cNvSpPr>
            <p:nvPr/>
          </p:nvSpPr>
          <p:spPr bwMode="auto">
            <a:xfrm>
              <a:off x="3548" y="2760"/>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38" name="Freeform 992"/>
            <p:cNvSpPr>
              <a:spLocks/>
            </p:cNvSpPr>
            <p:nvPr/>
          </p:nvSpPr>
          <p:spPr bwMode="auto">
            <a:xfrm>
              <a:off x="3548" y="279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39" name="Freeform 993"/>
            <p:cNvSpPr>
              <a:spLocks/>
            </p:cNvSpPr>
            <p:nvPr/>
          </p:nvSpPr>
          <p:spPr bwMode="auto">
            <a:xfrm>
              <a:off x="3548" y="282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40" name="Freeform 994"/>
            <p:cNvSpPr>
              <a:spLocks/>
            </p:cNvSpPr>
            <p:nvPr/>
          </p:nvSpPr>
          <p:spPr bwMode="auto">
            <a:xfrm>
              <a:off x="3548" y="28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41" name="Freeform 995"/>
            <p:cNvSpPr>
              <a:spLocks/>
            </p:cNvSpPr>
            <p:nvPr/>
          </p:nvSpPr>
          <p:spPr bwMode="auto">
            <a:xfrm>
              <a:off x="3548" y="288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42" name="Freeform 996"/>
            <p:cNvSpPr>
              <a:spLocks/>
            </p:cNvSpPr>
            <p:nvPr/>
          </p:nvSpPr>
          <p:spPr bwMode="auto">
            <a:xfrm>
              <a:off x="3548" y="291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43" name="Freeform 997"/>
            <p:cNvSpPr>
              <a:spLocks/>
            </p:cNvSpPr>
            <p:nvPr/>
          </p:nvSpPr>
          <p:spPr bwMode="auto">
            <a:xfrm>
              <a:off x="3560"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44" name="Freeform 998"/>
            <p:cNvSpPr>
              <a:spLocks/>
            </p:cNvSpPr>
            <p:nvPr/>
          </p:nvSpPr>
          <p:spPr bwMode="auto">
            <a:xfrm>
              <a:off x="3592" y="2938"/>
              <a:ext cx="15" cy="15"/>
            </a:xfrm>
            <a:custGeom>
              <a:avLst/>
              <a:gdLst>
                <a:gd name="T0" fmla="*/ 7 w 15"/>
                <a:gd name="T1" fmla="*/ 0 h 15"/>
                <a:gd name="T2" fmla="*/ 7 w 15"/>
                <a:gd name="T3" fmla="*/ 0 h 15"/>
                <a:gd name="T4" fmla="*/ 2 w 15"/>
                <a:gd name="T5" fmla="*/ 2 h 15"/>
                <a:gd name="T6" fmla="*/ 0 w 15"/>
                <a:gd name="T7" fmla="*/ 7 h 15"/>
                <a:gd name="T8" fmla="*/ 2 w 15"/>
                <a:gd name="T9" fmla="*/ 13 h 15"/>
                <a:gd name="T10" fmla="*/ 7 w 15"/>
                <a:gd name="T11" fmla="*/ 15 h 15"/>
                <a:gd name="T12" fmla="*/ 7 w 15"/>
                <a:gd name="T13" fmla="*/ 15 h 15"/>
                <a:gd name="T14" fmla="*/ 7 w 15"/>
                <a:gd name="T15" fmla="*/ 15 h 15"/>
                <a:gd name="T16" fmla="*/ 13 w 15"/>
                <a:gd name="T17" fmla="*/ 13 h 15"/>
                <a:gd name="T18" fmla="*/ 15 w 15"/>
                <a:gd name="T19" fmla="*/ 7 h 15"/>
                <a:gd name="T20" fmla="*/ 13 w 15"/>
                <a:gd name="T21" fmla="*/ 2 h 15"/>
                <a:gd name="T22" fmla="*/ 7 w 15"/>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7" y="0"/>
                  </a:moveTo>
                  <a:lnTo>
                    <a:pt x="7" y="0"/>
                  </a:lnTo>
                  <a:lnTo>
                    <a:pt x="2" y="2"/>
                  </a:lnTo>
                  <a:lnTo>
                    <a:pt x="0" y="7"/>
                  </a:lnTo>
                  <a:lnTo>
                    <a:pt x="2" y="13"/>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45" name="Freeform 999"/>
            <p:cNvSpPr>
              <a:spLocks/>
            </p:cNvSpPr>
            <p:nvPr/>
          </p:nvSpPr>
          <p:spPr bwMode="auto">
            <a:xfrm>
              <a:off x="3623"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46" name="Freeform 1000"/>
            <p:cNvSpPr>
              <a:spLocks/>
            </p:cNvSpPr>
            <p:nvPr/>
          </p:nvSpPr>
          <p:spPr bwMode="auto">
            <a:xfrm>
              <a:off x="3655"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47" name="Freeform 1001"/>
            <p:cNvSpPr>
              <a:spLocks/>
            </p:cNvSpPr>
            <p:nvPr/>
          </p:nvSpPr>
          <p:spPr bwMode="auto">
            <a:xfrm>
              <a:off x="3686"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48" name="Freeform 1002"/>
            <p:cNvSpPr>
              <a:spLocks/>
            </p:cNvSpPr>
            <p:nvPr/>
          </p:nvSpPr>
          <p:spPr bwMode="auto">
            <a:xfrm>
              <a:off x="3690" y="291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49" name="Freeform 1003"/>
            <p:cNvSpPr>
              <a:spLocks/>
            </p:cNvSpPr>
            <p:nvPr/>
          </p:nvSpPr>
          <p:spPr bwMode="auto">
            <a:xfrm>
              <a:off x="3690" y="287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50" name="Freeform 1004"/>
            <p:cNvSpPr>
              <a:spLocks/>
            </p:cNvSpPr>
            <p:nvPr/>
          </p:nvSpPr>
          <p:spPr bwMode="auto">
            <a:xfrm>
              <a:off x="3690" y="2847"/>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51" name="Freeform 1005"/>
            <p:cNvSpPr>
              <a:spLocks/>
            </p:cNvSpPr>
            <p:nvPr/>
          </p:nvSpPr>
          <p:spPr bwMode="auto">
            <a:xfrm>
              <a:off x="3690" y="2815"/>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52" name="Freeform 1006"/>
            <p:cNvSpPr>
              <a:spLocks/>
            </p:cNvSpPr>
            <p:nvPr/>
          </p:nvSpPr>
          <p:spPr bwMode="auto">
            <a:xfrm>
              <a:off x="3690" y="278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53" name="Freeform 1007"/>
            <p:cNvSpPr>
              <a:spLocks/>
            </p:cNvSpPr>
            <p:nvPr/>
          </p:nvSpPr>
          <p:spPr bwMode="auto">
            <a:xfrm>
              <a:off x="3690" y="2752"/>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54" name="Freeform 1008"/>
            <p:cNvSpPr>
              <a:spLocks/>
            </p:cNvSpPr>
            <p:nvPr/>
          </p:nvSpPr>
          <p:spPr bwMode="auto">
            <a:xfrm>
              <a:off x="3690" y="272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55" name="Freeform 1009"/>
            <p:cNvSpPr>
              <a:spLocks/>
            </p:cNvSpPr>
            <p:nvPr/>
          </p:nvSpPr>
          <p:spPr bwMode="auto">
            <a:xfrm>
              <a:off x="3690" y="268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56" name="Freeform 1010"/>
            <p:cNvSpPr>
              <a:spLocks/>
            </p:cNvSpPr>
            <p:nvPr/>
          </p:nvSpPr>
          <p:spPr bwMode="auto">
            <a:xfrm>
              <a:off x="3690" y="2657"/>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57" name="Freeform 1011"/>
            <p:cNvSpPr>
              <a:spLocks/>
            </p:cNvSpPr>
            <p:nvPr/>
          </p:nvSpPr>
          <p:spPr bwMode="auto">
            <a:xfrm>
              <a:off x="3682"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58" name="Freeform 1012"/>
            <p:cNvSpPr>
              <a:spLocks/>
            </p:cNvSpPr>
            <p:nvPr/>
          </p:nvSpPr>
          <p:spPr bwMode="auto">
            <a:xfrm>
              <a:off x="3651"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59" name="Freeform 1013"/>
            <p:cNvSpPr>
              <a:spLocks/>
            </p:cNvSpPr>
            <p:nvPr/>
          </p:nvSpPr>
          <p:spPr bwMode="auto">
            <a:xfrm>
              <a:off x="3619"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60" name="Freeform 1014"/>
            <p:cNvSpPr>
              <a:spLocks/>
            </p:cNvSpPr>
            <p:nvPr/>
          </p:nvSpPr>
          <p:spPr bwMode="auto">
            <a:xfrm>
              <a:off x="3588" y="2633"/>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61" name="Freeform 1015"/>
            <p:cNvSpPr>
              <a:spLocks/>
            </p:cNvSpPr>
            <p:nvPr/>
          </p:nvSpPr>
          <p:spPr bwMode="auto">
            <a:xfrm>
              <a:off x="3556"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79" name="Group 1016"/>
          <p:cNvGrpSpPr>
            <a:grpSpLocks/>
          </p:cNvGrpSpPr>
          <p:nvPr/>
        </p:nvGrpSpPr>
        <p:grpSpPr bwMode="auto">
          <a:xfrm>
            <a:off x="2549525" y="2255838"/>
            <a:ext cx="122238" cy="260350"/>
            <a:chOff x="3975" y="2643"/>
            <a:chExt cx="158" cy="320"/>
          </a:xfrm>
        </p:grpSpPr>
        <p:sp>
          <p:nvSpPr>
            <p:cNvPr id="53802" name="Rectangle 1017"/>
            <p:cNvSpPr>
              <a:spLocks noChangeArrowheads="1"/>
            </p:cNvSpPr>
            <p:nvPr/>
          </p:nvSpPr>
          <p:spPr bwMode="auto">
            <a:xfrm>
              <a:off x="3983" y="2651"/>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803" name="Freeform 1018"/>
            <p:cNvSpPr>
              <a:spLocks/>
            </p:cNvSpPr>
            <p:nvPr/>
          </p:nvSpPr>
          <p:spPr bwMode="auto">
            <a:xfrm>
              <a:off x="3975" y="264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04" name="Freeform 1019"/>
            <p:cNvSpPr>
              <a:spLocks/>
            </p:cNvSpPr>
            <p:nvPr/>
          </p:nvSpPr>
          <p:spPr bwMode="auto">
            <a:xfrm>
              <a:off x="3975" y="2675"/>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05" name="Freeform 1020"/>
            <p:cNvSpPr>
              <a:spLocks/>
            </p:cNvSpPr>
            <p:nvPr/>
          </p:nvSpPr>
          <p:spPr bwMode="auto">
            <a:xfrm>
              <a:off x="3975" y="270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06" name="Freeform 1021"/>
            <p:cNvSpPr>
              <a:spLocks/>
            </p:cNvSpPr>
            <p:nvPr/>
          </p:nvSpPr>
          <p:spPr bwMode="auto">
            <a:xfrm>
              <a:off x="3975" y="273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07" name="Freeform 1022"/>
            <p:cNvSpPr>
              <a:spLocks/>
            </p:cNvSpPr>
            <p:nvPr/>
          </p:nvSpPr>
          <p:spPr bwMode="auto">
            <a:xfrm>
              <a:off x="3975" y="276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08" name="Freeform 1023"/>
            <p:cNvSpPr>
              <a:spLocks/>
            </p:cNvSpPr>
            <p:nvPr/>
          </p:nvSpPr>
          <p:spPr bwMode="auto">
            <a:xfrm>
              <a:off x="3975" y="280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09" name="Freeform 1024"/>
            <p:cNvSpPr>
              <a:spLocks/>
            </p:cNvSpPr>
            <p:nvPr/>
          </p:nvSpPr>
          <p:spPr bwMode="auto">
            <a:xfrm>
              <a:off x="3975" y="283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10" name="Freeform 1025"/>
            <p:cNvSpPr>
              <a:spLocks/>
            </p:cNvSpPr>
            <p:nvPr/>
          </p:nvSpPr>
          <p:spPr bwMode="auto">
            <a:xfrm>
              <a:off x="3975" y="286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11" name="Freeform 1026"/>
            <p:cNvSpPr>
              <a:spLocks/>
            </p:cNvSpPr>
            <p:nvPr/>
          </p:nvSpPr>
          <p:spPr bwMode="auto">
            <a:xfrm>
              <a:off x="3975" y="289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12" name="Freeform 1027"/>
            <p:cNvSpPr>
              <a:spLocks/>
            </p:cNvSpPr>
            <p:nvPr/>
          </p:nvSpPr>
          <p:spPr bwMode="auto">
            <a:xfrm>
              <a:off x="3975" y="2928"/>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4 h 15"/>
                <a:gd name="T16" fmla="*/ 8 w 16"/>
                <a:gd name="T17" fmla="*/ 15 h 15"/>
                <a:gd name="T18" fmla="*/ 14 w 16"/>
                <a:gd name="T19" fmla="*/ 14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4"/>
                  </a:lnTo>
                  <a:lnTo>
                    <a:pt x="8" y="15"/>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13" name="Freeform 1028"/>
            <p:cNvSpPr>
              <a:spLocks/>
            </p:cNvSpPr>
            <p:nvPr/>
          </p:nvSpPr>
          <p:spPr bwMode="auto">
            <a:xfrm>
              <a:off x="3987" y="2947"/>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14" name="Freeform 1029"/>
            <p:cNvSpPr>
              <a:spLocks/>
            </p:cNvSpPr>
            <p:nvPr/>
          </p:nvSpPr>
          <p:spPr bwMode="auto">
            <a:xfrm>
              <a:off x="4019" y="2947"/>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3 w 15"/>
                <a:gd name="T17" fmla="*/ 14 h 16"/>
                <a:gd name="T18" fmla="*/ 15 w 15"/>
                <a:gd name="T19" fmla="*/ 8 h 16"/>
                <a:gd name="T20" fmla="*/ 13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15" name="Freeform 1030"/>
            <p:cNvSpPr>
              <a:spLocks/>
            </p:cNvSpPr>
            <p:nvPr/>
          </p:nvSpPr>
          <p:spPr bwMode="auto">
            <a:xfrm>
              <a:off x="4050" y="2947"/>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16" name="Freeform 1031"/>
            <p:cNvSpPr>
              <a:spLocks/>
            </p:cNvSpPr>
            <p:nvPr/>
          </p:nvSpPr>
          <p:spPr bwMode="auto">
            <a:xfrm>
              <a:off x="4082" y="2947"/>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17" name="Freeform 1032"/>
            <p:cNvSpPr>
              <a:spLocks/>
            </p:cNvSpPr>
            <p:nvPr/>
          </p:nvSpPr>
          <p:spPr bwMode="auto">
            <a:xfrm>
              <a:off x="4114" y="2947"/>
              <a:ext cx="15" cy="16"/>
            </a:xfrm>
            <a:custGeom>
              <a:avLst/>
              <a:gdLst>
                <a:gd name="T0" fmla="*/ 7 w 15"/>
                <a:gd name="T1" fmla="*/ 0 h 16"/>
                <a:gd name="T2" fmla="*/ 7 w 15"/>
                <a:gd name="T3" fmla="*/ 0 h 16"/>
                <a:gd name="T4" fmla="*/ 2 w 15"/>
                <a:gd name="T5" fmla="*/ 2 h 16"/>
                <a:gd name="T6" fmla="*/ 0 w 15"/>
                <a:gd name="T7" fmla="*/ 8 h 16"/>
                <a:gd name="T8" fmla="*/ 2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2" y="2"/>
                  </a:lnTo>
                  <a:lnTo>
                    <a:pt x="0" y="8"/>
                  </a:lnTo>
                  <a:lnTo>
                    <a:pt x="2"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18" name="Freeform 1033"/>
            <p:cNvSpPr>
              <a:spLocks/>
            </p:cNvSpPr>
            <p:nvPr/>
          </p:nvSpPr>
          <p:spPr bwMode="auto">
            <a:xfrm>
              <a:off x="4117" y="292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19" name="Freeform 1034"/>
            <p:cNvSpPr>
              <a:spLocks/>
            </p:cNvSpPr>
            <p:nvPr/>
          </p:nvSpPr>
          <p:spPr bwMode="auto">
            <a:xfrm>
              <a:off x="4117" y="288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20" name="Freeform 1035"/>
            <p:cNvSpPr>
              <a:spLocks/>
            </p:cNvSpPr>
            <p:nvPr/>
          </p:nvSpPr>
          <p:spPr bwMode="auto">
            <a:xfrm>
              <a:off x="4117" y="28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21" name="Freeform 1036"/>
            <p:cNvSpPr>
              <a:spLocks/>
            </p:cNvSpPr>
            <p:nvPr/>
          </p:nvSpPr>
          <p:spPr bwMode="auto">
            <a:xfrm>
              <a:off x="4117" y="2825"/>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22" name="Freeform 1037"/>
            <p:cNvSpPr>
              <a:spLocks/>
            </p:cNvSpPr>
            <p:nvPr/>
          </p:nvSpPr>
          <p:spPr bwMode="auto">
            <a:xfrm>
              <a:off x="4117" y="279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23" name="Freeform 1038"/>
            <p:cNvSpPr>
              <a:spLocks/>
            </p:cNvSpPr>
            <p:nvPr/>
          </p:nvSpPr>
          <p:spPr bwMode="auto">
            <a:xfrm>
              <a:off x="4117" y="2762"/>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24" name="Freeform 1039"/>
            <p:cNvSpPr>
              <a:spLocks/>
            </p:cNvSpPr>
            <p:nvPr/>
          </p:nvSpPr>
          <p:spPr bwMode="auto">
            <a:xfrm>
              <a:off x="4117" y="273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25" name="Freeform 1040"/>
            <p:cNvSpPr>
              <a:spLocks/>
            </p:cNvSpPr>
            <p:nvPr/>
          </p:nvSpPr>
          <p:spPr bwMode="auto">
            <a:xfrm>
              <a:off x="4117" y="269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26" name="Freeform 1041"/>
            <p:cNvSpPr>
              <a:spLocks/>
            </p:cNvSpPr>
            <p:nvPr/>
          </p:nvSpPr>
          <p:spPr bwMode="auto">
            <a:xfrm>
              <a:off x="4117" y="2667"/>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27" name="Freeform 1042"/>
            <p:cNvSpPr>
              <a:spLocks/>
            </p:cNvSpPr>
            <p:nvPr/>
          </p:nvSpPr>
          <p:spPr bwMode="auto">
            <a:xfrm>
              <a:off x="4110" y="2643"/>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28" name="Freeform 1043"/>
            <p:cNvSpPr>
              <a:spLocks/>
            </p:cNvSpPr>
            <p:nvPr/>
          </p:nvSpPr>
          <p:spPr bwMode="auto">
            <a:xfrm>
              <a:off x="4078" y="264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29" name="Freeform 1044"/>
            <p:cNvSpPr>
              <a:spLocks/>
            </p:cNvSpPr>
            <p:nvPr/>
          </p:nvSpPr>
          <p:spPr bwMode="auto">
            <a:xfrm>
              <a:off x="4046" y="264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30" name="Freeform 1045"/>
            <p:cNvSpPr>
              <a:spLocks/>
            </p:cNvSpPr>
            <p:nvPr/>
          </p:nvSpPr>
          <p:spPr bwMode="auto">
            <a:xfrm>
              <a:off x="4015" y="2643"/>
              <a:ext cx="15" cy="16"/>
            </a:xfrm>
            <a:custGeom>
              <a:avLst/>
              <a:gdLst>
                <a:gd name="T0" fmla="*/ 8 w 15"/>
                <a:gd name="T1" fmla="*/ 16 h 16"/>
                <a:gd name="T2" fmla="*/ 8 w 15"/>
                <a:gd name="T3" fmla="*/ 16 h 16"/>
                <a:gd name="T4" fmla="*/ 14 w 15"/>
                <a:gd name="T5" fmla="*/ 14 h 16"/>
                <a:gd name="T6" fmla="*/ 15 w 15"/>
                <a:gd name="T7" fmla="*/ 8 h 16"/>
                <a:gd name="T8" fmla="*/ 14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4" y="14"/>
                  </a:lnTo>
                  <a:lnTo>
                    <a:pt x="15"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31" name="Freeform 1046"/>
            <p:cNvSpPr>
              <a:spLocks/>
            </p:cNvSpPr>
            <p:nvPr/>
          </p:nvSpPr>
          <p:spPr bwMode="auto">
            <a:xfrm>
              <a:off x="3983" y="264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380" name="Group 1047"/>
          <p:cNvGrpSpPr>
            <a:grpSpLocks/>
          </p:cNvGrpSpPr>
          <p:nvPr/>
        </p:nvGrpSpPr>
        <p:grpSpPr bwMode="auto">
          <a:xfrm>
            <a:off x="3973513" y="2246313"/>
            <a:ext cx="122237" cy="261937"/>
            <a:chOff x="5826" y="2633"/>
            <a:chExt cx="158" cy="320"/>
          </a:xfrm>
        </p:grpSpPr>
        <p:sp>
          <p:nvSpPr>
            <p:cNvPr id="53772" name="Rectangle 1048"/>
            <p:cNvSpPr>
              <a:spLocks noChangeArrowheads="1"/>
            </p:cNvSpPr>
            <p:nvPr/>
          </p:nvSpPr>
          <p:spPr bwMode="auto">
            <a:xfrm>
              <a:off x="5834" y="2641"/>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773" name="Freeform 1049"/>
            <p:cNvSpPr>
              <a:spLocks/>
            </p:cNvSpPr>
            <p:nvPr/>
          </p:nvSpPr>
          <p:spPr bwMode="auto">
            <a:xfrm>
              <a:off x="5826" y="263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74" name="Freeform 1050"/>
            <p:cNvSpPr>
              <a:spLocks/>
            </p:cNvSpPr>
            <p:nvPr/>
          </p:nvSpPr>
          <p:spPr bwMode="auto">
            <a:xfrm>
              <a:off x="5826" y="2665"/>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75" name="Freeform 1051"/>
            <p:cNvSpPr>
              <a:spLocks/>
            </p:cNvSpPr>
            <p:nvPr/>
          </p:nvSpPr>
          <p:spPr bwMode="auto">
            <a:xfrm>
              <a:off x="5826" y="269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76" name="Freeform 1052"/>
            <p:cNvSpPr>
              <a:spLocks/>
            </p:cNvSpPr>
            <p:nvPr/>
          </p:nvSpPr>
          <p:spPr bwMode="auto">
            <a:xfrm>
              <a:off x="5826" y="272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77" name="Freeform 1053"/>
            <p:cNvSpPr>
              <a:spLocks/>
            </p:cNvSpPr>
            <p:nvPr/>
          </p:nvSpPr>
          <p:spPr bwMode="auto">
            <a:xfrm>
              <a:off x="5826" y="2760"/>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78" name="Freeform 1054"/>
            <p:cNvSpPr>
              <a:spLocks/>
            </p:cNvSpPr>
            <p:nvPr/>
          </p:nvSpPr>
          <p:spPr bwMode="auto">
            <a:xfrm>
              <a:off x="5826" y="279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79" name="Freeform 1055"/>
            <p:cNvSpPr>
              <a:spLocks/>
            </p:cNvSpPr>
            <p:nvPr/>
          </p:nvSpPr>
          <p:spPr bwMode="auto">
            <a:xfrm>
              <a:off x="5826" y="282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80" name="Freeform 1056"/>
            <p:cNvSpPr>
              <a:spLocks/>
            </p:cNvSpPr>
            <p:nvPr/>
          </p:nvSpPr>
          <p:spPr bwMode="auto">
            <a:xfrm>
              <a:off x="5826" y="28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81" name="Freeform 1057"/>
            <p:cNvSpPr>
              <a:spLocks/>
            </p:cNvSpPr>
            <p:nvPr/>
          </p:nvSpPr>
          <p:spPr bwMode="auto">
            <a:xfrm>
              <a:off x="5826" y="288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82" name="Freeform 1058"/>
            <p:cNvSpPr>
              <a:spLocks/>
            </p:cNvSpPr>
            <p:nvPr/>
          </p:nvSpPr>
          <p:spPr bwMode="auto">
            <a:xfrm>
              <a:off x="5826" y="291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83" name="Freeform 1059"/>
            <p:cNvSpPr>
              <a:spLocks/>
            </p:cNvSpPr>
            <p:nvPr/>
          </p:nvSpPr>
          <p:spPr bwMode="auto">
            <a:xfrm>
              <a:off x="5838"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84" name="Freeform 1060"/>
            <p:cNvSpPr>
              <a:spLocks/>
            </p:cNvSpPr>
            <p:nvPr/>
          </p:nvSpPr>
          <p:spPr bwMode="auto">
            <a:xfrm>
              <a:off x="5869"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85" name="Freeform 1061"/>
            <p:cNvSpPr>
              <a:spLocks/>
            </p:cNvSpPr>
            <p:nvPr/>
          </p:nvSpPr>
          <p:spPr bwMode="auto">
            <a:xfrm>
              <a:off x="5901"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86" name="Freeform 1062"/>
            <p:cNvSpPr>
              <a:spLocks/>
            </p:cNvSpPr>
            <p:nvPr/>
          </p:nvSpPr>
          <p:spPr bwMode="auto">
            <a:xfrm>
              <a:off x="5933" y="2938"/>
              <a:ext cx="15" cy="15"/>
            </a:xfrm>
            <a:custGeom>
              <a:avLst/>
              <a:gdLst>
                <a:gd name="T0" fmla="*/ 8 w 15"/>
                <a:gd name="T1" fmla="*/ 0 h 15"/>
                <a:gd name="T2" fmla="*/ 8 w 15"/>
                <a:gd name="T3" fmla="*/ 0 h 15"/>
                <a:gd name="T4" fmla="*/ 2 w 15"/>
                <a:gd name="T5" fmla="*/ 2 h 15"/>
                <a:gd name="T6" fmla="*/ 0 w 15"/>
                <a:gd name="T7" fmla="*/ 7 h 15"/>
                <a:gd name="T8" fmla="*/ 2 w 15"/>
                <a:gd name="T9" fmla="*/ 13 h 15"/>
                <a:gd name="T10" fmla="*/ 8 w 15"/>
                <a:gd name="T11" fmla="*/ 15 h 15"/>
                <a:gd name="T12" fmla="*/ 8 w 15"/>
                <a:gd name="T13" fmla="*/ 15 h 15"/>
                <a:gd name="T14" fmla="*/ 8 w 15"/>
                <a:gd name="T15" fmla="*/ 15 h 15"/>
                <a:gd name="T16" fmla="*/ 14 w 15"/>
                <a:gd name="T17" fmla="*/ 13 h 15"/>
                <a:gd name="T18" fmla="*/ 15 w 15"/>
                <a:gd name="T19" fmla="*/ 7 h 15"/>
                <a:gd name="T20" fmla="*/ 14 w 15"/>
                <a:gd name="T21" fmla="*/ 2 h 15"/>
                <a:gd name="T22" fmla="*/ 8 w 15"/>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8" y="0"/>
                  </a:moveTo>
                  <a:lnTo>
                    <a:pt x="8" y="0"/>
                  </a:lnTo>
                  <a:lnTo>
                    <a:pt x="2" y="2"/>
                  </a:lnTo>
                  <a:lnTo>
                    <a:pt x="0" y="7"/>
                  </a:lnTo>
                  <a:lnTo>
                    <a:pt x="2" y="13"/>
                  </a:lnTo>
                  <a:lnTo>
                    <a:pt x="8" y="15"/>
                  </a:lnTo>
                  <a:lnTo>
                    <a:pt x="14" y="13"/>
                  </a:lnTo>
                  <a:lnTo>
                    <a:pt x="15"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87" name="Freeform 1063"/>
            <p:cNvSpPr>
              <a:spLocks/>
            </p:cNvSpPr>
            <p:nvPr/>
          </p:nvSpPr>
          <p:spPr bwMode="auto">
            <a:xfrm>
              <a:off x="5964" y="2938"/>
              <a:ext cx="16" cy="15"/>
            </a:xfrm>
            <a:custGeom>
              <a:avLst/>
              <a:gdLst>
                <a:gd name="T0" fmla="*/ 8 w 16"/>
                <a:gd name="T1" fmla="*/ 0 h 15"/>
                <a:gd name="T2" fmla="*/ 8 w 16"/>
                <a:gd name="T3" fmla="*/ 0 h 15"/>
                <a:gd name="T4" fmla="*/ 2 w 16"/>
                <a:gd name="T5" fmla="*/ 2 h 15"/>
                <a:gd name="T6" fmla="*/ 0 w 16"/>
                <a:gd name="T7" fmla="*/ 7 h 15"/>
                <a:gd name="T8" fmla="*/ 2 w 16"/>
                <a:gd name="T9" fmla="*/ 13 h 15"/>
                <a:gd name="T10" fmla="*/ 8 w 16"/>
                <a:gd name="T11" fmla="*/ 15 h 15"/>
                <a:gd name="T12" fmla="*/ 8 w 16"/>
                <a:gd name="T13" fmla="*/ 15 h 15"/>
                <a:gd name="T14" fmla="*/ 8 w 16"/>
                <a:gd name="T15" fmla="*/ 15 h 15"/>
                <a:gd name="T16" fmla="*/ 14 w 16"/>
                <a:gd name="T17" fmla="*/ 13 h 15"/>
                <a:gd name="T18" fmla="*/ 16 w 16"/>
                <a:gd name="T19" fmla="*/ 7 h 15"/>
                <a:gd name="T20" fmla="*/ 14 w 16"/>
                <a:gd name="T21" fmla="*/ 2 h 15"/>
                <a:gd name="T22" fmla="*/ 8 w 16"/>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8" y="0"/>
                  </a:moveTo>
                  <a:lnTo>
                    <a:pt x="8" y="0"/>
                  </a:lnTo>
                  <a:lnTo>
                    <a:pt x="2" y="2"/>
                  </a:lnTo>
                  <a:lnTo>
                    <a:pt x="0" y="7"/>
                  </a:lnTo>
                  <a:lnTo>
                    <a:pt x="2" y="13"/>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88" name="Freeform 1064"/>
            <p:cNvSpPr>
              <a:spLocks/>
            </p:cNvSpPr>
            <p:nvPr/>
          </p:nvSpPr>
          <p:spPr bwMode="auto">
            <a:xfrm>
              <a:off x="5968" y="291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89" name="Freeform 1065"/>
            <p:cNvSpPr>
              <a:spLocks/>
            </p:cNvSpPr>
            <p:nvPr/>
          </p:nvSpPr>
          <p:spPr bwMode="auto">
            <a:xfrm>
              <a:off x="5968" y="287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90" name="Freeform 1066"/>
            <p:cNvSpPr>
              <a:spLocks/>
            </p:cNvSpPr>
            <p:nvPr/>
          </p:nvSpPr>
          <p:spPr bwMode="auto">
            <a:xfrm>
              <a:off x="5968" y="2847"/>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91" name="Freeform 1067"/>
            <p:cNvSpPr>
              <a:spLocks/>
            </p:cNvSpPr>
            <p:nvPr/>
          </p:nvSpPr>
          <p:spPr bwMode="auto">
            <a:xfrm>
              <a:off x="5968" y="2815"/>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92" name="Freeform 1068"/>
            <p:cNvSpPr>
              <a:spLocks/>
            </p:cNvSpPr>
            <p:nvPr/>
          </p:nvSpPr>
          <p:spPr bwMode="auto">
            <a:xfrm>
              <a:off x="5968" y="278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93" name="Freeform 1069"/>
            <p:cNvSpPr>
              <a:spLocks/>
            </p:cNvSpPr>
            <p:nvPr/>
          </p:nvSpPr>
          <p:spPr bwMode="auto">
            <a:xfrm>
              <a:off x="5968" y="2752"/>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94" name="Freeform 1070"/>
            <p:cNvSpPr>
              <a:spLocks/>
            </p:cNvSpPr>
            <p:nvPr/>
          </p:nvSpPr>
          <p:spPr bwMode="auto">
            <a:xfrm>
              <a:off x="5968" y="2720"/>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95" name="Freeform 1071"/>
            <p:cNvSpPr>
              <a:spLocks/>
            </p:cNvSpPr>
            <p:nvPr/>
          </p:nvSpPr>
          <p:spPr bwMode="auto">
            <a:xfrm>
              <a:off x="5968" y="268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96" name="Freeform 1072"/>
            <p:cNvSpPr>
              <a:spLocks/>
            </p:cNvSpPr>
            <p:nvPr/>
          </p:nvSpPr>
          <p:spPr bwMode="auto">
            <a:xfrm>
              <a:off x="5968" y="2657"/>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97" name="Freeform 1073"/>
            <p:cNvSpPr>
              <a:spLocks/>
            </p:cNvSpPr>
            <p:nvPr/>
          </p:nvSpPr>
          <p:spPr bwMode="auto">
            <a:xfrm>
              <a:off x="5960"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98" name="Freeform 1074"/>
            <p:cNvSpPr>
              <a:spLocks/>
            </p:cNvSpPr>
            <p:nvPr/>
          </p:nvSpPr>
          <p:spPr bwMode="auto">
            <a:xfrm>
              <a:off x="5929"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99" name="Freeform 1075"/>
            <p:cNvSpPr>
              <a:spLocks/>
            </p:cNvSpPr>
            <p:nvPr/>
          </p:nvSpPr>
          <p:spPr bwMode="auto">
            <a:xfrm>
              <a:off x="5897"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00" name="Freeform 1076"/>
            <p:cNvSpPr>
              <a:spLocks/>
            </p:cNvSpPr>
            <p:nvPr/>
          </p:nvSpPr>
          <p:spPr bwMode="auto">
            <a:xfrm>
              <a:off x="5865"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01" name="Freeform 1077"/>
            <p:cNvSpPr>
              <a:spLocks/>
            </p:cNvSpPr>
            <p:nvPr/>
          </p:nvSpPr>
          <p:spPr bwMode="auto">
            <a:xfrm>
              <a:off x="5834" y="2633"/>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3381" name="Rectangle 1078"/>
          <p:cNvSpPr>
            <a:spLocks noChangeArrowheads="1"/>
          </p:cNvSpPr>
          <p:nvPr/>
        </p:nvSpPr>
        <p:spPr bwMode="auto">
          <a:xfrm>
            <a:off x="2765425" y="3116263"/>
            <a:ext cx="10271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82" name="Rectangle 1079"/>
          <p:cNvSpPr>
            <a:spLocks noChangeArrowheads="1"/>
          </p:cNvSpPr>
          <p:nvPr/>
        </p:nvSpPr>
        <p:spPr bwMode="auto">
          <a:xfrm>
            <a:off x="2752725" y="3136900"/>
            <a:ext cx="9715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        data bus</a:t>
            </a:r>
            <a:endParaRPr lang="en-US" altLang="en-US" sz="1400" b="1">
              <a:latin typeface="Arial Narrow" pitchFamily="34" charset="0"/>
            </a:endParaRPr>
          </a:p>
        </p:txBody>
      </p:sp>
      <p:sp>
        <p:nvSpPr>
          <p:cNvPr id="53383" name="Rectangle 1080"/>
          <p:cNvSpPr>
            <a:spLocks noChangeArrowheads="1"/>
          </p:cNvSpPr>
          <p:nvPr/>
        </p:nvSpPr>
        <p:spPr bwMode="auto">
          <a:xfrm>
            <a:off x="2738438" y="2262188"/>
            <a:ext cx="12065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84" name="Rectangle 1081"/>
          <p:cNvSpPr>
            <a:spLocks noChangeArrowheads="1"/>
          </p:cNvSpPr>
          <p:nvPr/>
        </p:nvSpPr>
        <p:spPr bwMode="auto">
          <a:xfrm>
            <a:off x="2827338" y="2311400"/>
            <a:ext cx="112395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Control bus</a:t>
            </a:r>
            <a:endParaRPr lang="en-US" altLang="en-US" sz="1400" b="1">
              <a:latin typeface="Arial Narrow" pitchFamily="34" charset="0"/>
            </a:endParaRPr>
          </a:p>
        </p:txBody>
      </p:sp>
      <p:grpSp>
        <p:nvGrpSpPr>
          <p:cNvPr id="53385" name="Group 1082"/>
          <p:cNvGrpSpPr>
            <a:grpSpLocks/>
          </p:cNvGrpSpPr>
          <p:nvPr/>
        </p:nvGrpSpPr>
        <p:grpSpPr bwMode="auto">
          <a:xfrm>
            <a:off x="2541588" y="2741613"/>
            <a:ext cx="1492250" cy="266700"/>
            <a:chOff x="3965" y="3238"/>
            <a:chExt cx="1940" cy="326"/>
          </a:xfrm>
        </p:grpSpPr>
        <p:sp>
          <p:nvSpPr>
            <p:cNvPr id="53769" name="Freeform 1083"/>
            <p:cNvSpPr>
              <a:spLocks/>
            </p:cNvSpPr>
            <p:nvPr/>
          </p:nvSpPr>
          <p:spPr bwMode="auto">
            <a:xfrm>
              <a:off x="4007" y="3268"/>
              <a:ext cx="1853" cy="261"/>
            </a:xfrm>
            <a:custGeom>
              <a:avLst/>
              <a:gdLst>
                <a:gd name="T0" fmla="*/ 1853 w 1853"/>
                <a:gd name="T1" fmla="*/ 24 h 261"/>
                <a:gd name="T2" fmla="*/ 1851 w 1853"/>
                <a:gd name="T3" fmla="*/ 0 h 261"/>
                <a:gd name="T4" fmla="*/ 0 w 1853"/>
                <a:gd name="T5" fmla="*/ 237 h 261"/>
                <a:gd name="T6" fmla="*/ 2 w 1853"/>
                <a:gd name="T7" fmla="*/ 261 h 261"/>
                <a:gd name="T8" fmla="*/ 1853 w 1853"/>
                <a:gd name="T9" fmla="*/ 24 h 261"/>
                <a:gd name="T10" fmla="*/ 0 60000 65536"/>
                <a:gd name="T11" fmla="*/ 0 60000 65536"/>
                <a:gd name="T12" fmla="*/ 0 60000 65536"/>
                <a:gd name="T13" fmla="*/ 0 60000 65536"/>
                <a:gd name="T14" fmla="*/ 0 60000 65536"/>
                <a:gd name="T15" fmla="*/ 0 w 1853"/>
                <a:gd name="T16" fmla="*/ 0 h 261"/>
                <a:gd name="T17" fmla="*/ 1853 w 1853"/>
                <a:gd name="T18" fmla="*/ 261 h 261"/>
              </a:gdLst>
              <a:ahLst/>
              <a:cxnLst>
                <a:cxn ang="T10">
                  <a:pos x="T0" y="T1"/>
                </a:cxn>
                <a:cxn ang="T11">
                  <a:pos x="T2" y="T3"/>
                </a:cxn>
                <a:cxn ang="T12">
                  <a:pos x="T4" y="T5"/>
                </a:cxn>
                <a:cxn ang="T13">
                  <a:pos x="T6" y="T7"/>
                </a:cxn>
                <a:cxn ang="T14">
                  <a:pos x="T8" y="T9"/>
                </a:cxn>
              </a:cxnLst>
              <a:rect l="T15" t="T16" r="T17" b="T18"/>
              <a:pathLst>
                <a:path w="1853" h="261">
                  <a:moveTo>
                    <a:pt x="1853" y="24"/>
                  </a:moveTo>
                  <a:lnTo>
                    <a:pt x="1851" y="0"/>
                  </a:lnTo>
                  <a:lnTo>
                    <a:pt x="0" y="237"/>
                  </a:lnTo>
                  <a:lnTo>
                    <a:pt x="2" y="261"/>
                  </a:lnTo>
                  <a:lnTo>
                    <a:pt x="185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70" name="Oval 1084"/>
            <p:cNvSpPr>
              <a:spLocks noChangeArrowheads="1"/>
            </p:cNvSpPr>
            <p:nvPr/>
          </p:nvSpPr>
          <p:spPr bwMode="auto">
            <a:xfrm>
              <a:off x="5816" y="3238"/>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3771" name="Oval 1085"/>
            <p:cNvSpPr>
              <a:spLocks noChangeArrowheads="1"/>
            </p:cNvSpPr>
            <p:nvPr/>
          </p:nvSpPr>
          <p:spPr bwMode="auto">
            <a:xfrm>
              <a:off x="3965" y="3475"/>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grpSp>
        <p:nvGrpSpPr>
          <p:cNvPr id="53386" name="Group 1086"/>
          <p:cNvGrpSpPr>
            <a:grpSpLocks/>
          </p:cNvGrpSpPr>
          <p:nvPr/>
        </p:nvGrpSpPr>
        <p:grpSpPr bwMode="auto">
          <a:xfrm>
            <a:off x="1666875" y="2781300"/>
            <a:ext cx="396875" cy="188913"/>
            <a:chOff x="2826" y="3286"/>
            <a:chExt cx="516" cy="231"/>
          </a:xfrm>
        </p:grpSpPr>
        <p:sp>
          <p:nvSpPr>
            <p:cNvPr id="53766" name="Freeform 1087"/>
            <p:cNvSpPr>
              <a:spLocks/>
            </p:cNvSpPr>
            <p:nvPr/>
          </p:nvSpPr>
          <p:spPr bwMode="auto">
            <a:xfrm>
              <a:off x="2864" y="3317"/>
              <a:ext cx="435" cy="164"/>
            </a:xfrm>
            <a:custGeom>
              <a:avLst/>
              <a:gdLst>
                <a:gd name="T0" fmla="*/ 435 w 435"/>
                <a:gd name="T1" fmla="*/ 22 h 164"/>
                <a:gd name="T2" fmla="*/ 427 w 435"/>
                <a:gd name="T3" fmla="*/ 0 h 164"/>
                <a:gd name="T4" fmla="*/ 0 w 435"/>
                <a:gd name="T5" fmla="*/ 143 h 164"/>
                <a:gd name="T6" fmla="*/ 8 w 435"/>
                <a:gd name="T7" fmla="*/ 164 h 164"/>
                <a:gd name="T8" fmla="*/ 435 w 435"/>
                <a:gd name="T9" fmla="*/ 22 h 164"/>
                <a:gd name="T10" fmla="*/ 0 60000 65536"/>
                <a:gd name="T11" fmla="*/ 0 60000 65536"/>
                <a:gd name="T12" fmla="*/ 0 60000 65536"/>
                <a:gd name="T13" fmla="*/ 0 60000 65536"/>
                <a:gd name="T14" fmla="*/ 0 60000 65536"/>
                <a:gd name="T15" fmla="*/ 0 w 435"/>
                <a:gd name="T16" fmla="*/ 0 h 164"/>
                <a:gd name="T17" fmla="*/ 435 w 435"/>
                <a:gd name="T18" fmla="*/ 164 h 164"/>
              </a:gdLst>
              <a:ahLst/>
              <a:cxnLst>
                <a:cxn ang="T10">
                  <a:pos x="T0" y="T1"/>
                </a:cxn>
                <a:cxn ang="T11">
                  <a:pos x="T2" y="T3"/>
                </a:cxn>
                <a:cxn ang="T12">
                  <a:pos x="T4" y="T5"/>
                </a:cxn>
                <a:cxn ang="T13">
                  <a:pos x="T6" y="T7"/>
                </a:cxn>
                <a:cxn ang="T14">
                  <a:pos x="T8" y="T9"/>
                </a:cxn>
              </a:cxnLst>
              <a:rect l="T15" t="T16" r="T17" b="T18"/>
              <a:pathLst>
                <a:path w="435" h="164">
                  <a:moveTo>
                    <a:pt x="435" y="22"/>
                  </a:moveTo>
                  <a:lnTo>
                    <a:pt x="427" y="0"/>
                  </a:lnTo>
                  <a:lnTo>
                    <a:pt x="0" y="143"/>
                  </a:lnTo>
                  <a:lnTo>
                    <a:pt x="8" y="164"/>
                  </a:lnTo>
                  <a:lnTo>
                    <a:pt x="4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67" name="Oval 1088"/>
            <p:cNvSpPr>
              <a:spLocks noChangeArrowheads="1"/>
            </p:cNvSpPr>
            <p:nvPr/>
          </p:nvSpPr>
          <p:spPr bwMode="auto">
            <a:xfrm>
              <a:off x="3253" y="3286"/>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3768" name="Oval 1089"/>
            <p:cNvSpPr>
              <a:spLocks noChangeArrowheads="1"/>
            </p:cNvSpPr>
            <p:nvPr/>
          </p:nvSpPr>
          <p:spPr bwMode="auto">
            <a:xfrm>
              <a:off x="2826" y="3428"/>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grpSp>
        <p:nvGrpSpPr>
          <p:cNvPr id="53387" name="Group 1090"/>
          <p:cNvGrpSpPr>
            <a:grpSpLocks/>
          </p:cNvGrpSpPr>
          <p:nvPr/>
        </p:nvGrpSpPr>
        <p:grpSpPr bwMode="auto">
          <a:xfrm>
            <a:off x="1995488" y="2781300"/>
            <a:ext cx="395287" cy="188913"/>
            <a:chOff x="3253" y="3286"/>
            <a:chExt cx="516" cy="231"/>
          </a:xfrm>
        </p:grpSpPr>
        <p:sp>
          <p:nvSpPr>
            <p:cNvPr id="53763" name="Freeform 1091"/>
            <p:cNvSpPr>
              <a:spLocks/>
            </p:cNvSpPr>
            <p:nvPr/>
          </p:nvSpPr>
          <p:spPr bwMode="auto">
            <a:xfrm>
              <a:off x="3291" y="3317"/>
              <a:ext cx="435" cy="164"/>
            </a:xfrm>
            <a:custGeom>
              <a:avLst/>
              <a:gdLst>
                <a:gd name="T0" fmla="*/ 435 w 435"/>
                <a:gd name="T1" fmla="*/ 22 h 164"/>
                <a:gd name="T2" fmla="*/ 427 w 435"/>
                <a:gd name="T3" fmla="*/ 0 h 164"/>
                <a:gd name="T4" fmla="*/ 0 w 435"/>
                <a:gd name="T5" fmla="*/ 143 h 164"/>
                <a:gd name="T6" fmla="*/ 8 w 435"/>
                <a:gd name="T7" fmla="*/ 164 h 164"/>
                <a:gd name="T8" fmla="*/ 435 w 435"/>
                <a:gd name="T9" fmla="*/ 22 h 164"/>
                <a:gd name="T10" fmla="*/ 0 60000 65536"/>
                <a:gd name="T11" fmla="*/ 0 60000 65536"/>
                <a:gd name="T12" fmla="*/ 0 60000 65536"/>
                <a:gd name="T13" fmla="*/ 0 60000 65536"/>
                <a:gd name="T14" fmla="*/ 0 60000 65536"/>
                <a:gd name="T15" fmla="*/ 0 w 435"/>
                <a:gd name="T16" fmla="*/ 0 h 164"/>
                <a:gd name="T17" fmla="*/ 435 w 435"/>
                <a:gd name="T18" fmla="*/ 164 h 164"/>
              </a:gdLst>
              <a:ahLst/>
              <a:cxnLst>
                <a:cxn ang="T10">
                  <a:pos x="T0" y="T1"/>
                </a:cxn>
                <a:cxn ang="T11">
                  <a:pos x="T2" y="T3"/>
                </a:cxn>
                <a:cxn ang="T12">
                  <a:pos x="T4" y="T5"/>
                </a:cxn>
                <a:cxn ang="T13">
                  <a:pos x="T6" y="T7"/>
                </a:cxn>
                <a:cxn ang="T14">
                  <a:pos x="T8" y="T9"/>
                </a:cxn>
              </a:cxnLst>
              <a:rect l="T15" t="T16" r="T17" b="T18"/>
              <a:pathLst>
                <a:path w="435" h="164">
                  <a:moveTo>
                    <a:pt x="435" y="22"/>
                  </a:moveTo>
                  <a:lnTo>
                    <a:pt x="427" y="0"/>
                  </a:lnTo>
                  <a:lnTo>
                    <a:pt x="0" y="143"/>
                  </a:lnTo>
                  <a:lnTo>
                    <a:pt x="8" y="164"/>
                  </a:lnTo>
                  <a:lnTo>
                    <a:pt x="4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64" name="Oval 1092"/>
            <p:cNvSpPr>
              <a:spLocks noChangeArrowheads="1"/>
            </p:cNvSpPr>
            <p:nvPr/>
          </p:nvSpPr>
          <p:spPr bwMode="auto">
            <a:xfrm>
              <a:off x="3681" y="3286"/>
              <a:ext cx="88"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3765" name="Oval 1093"/>
            <p:cNvSpPr>
              <a:spLocks noChangeArrowheads="1"/>
            </p:cNvSpPr>
            <p:nvPr/>
          </p:nvSpPr>
          <p:spPr bwMode="auto">
            <a:xfrm>
              <a:off x="3253" y="3428"/>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grpSp>
        <p:nvGrpSpPr>
          <p:cNvPr id="53388" name="Group 1094"/>
          <p:cNvGrpSpPr>
            <a:grpSpLocks/>
          </p:cNvGrpSpPr>
          <p:nvPr/>
        </p:nvGrpSpPr>
        <p:grpSpPr bwMode="auto">
          <a:xfrm>
            <a:off x="2324100" y="2781300"/>
            <a:ext cx="287338" cy="188913"/>
            <a:chOff x="3681" y="3286"/>
            <a:chExt cx="373" cy="231"/>
          </a:xfrm>
        </p:grpSpPr>
        <p:sp>
          <p:nvSpPr>
            <p:cNvPr id="53760" name="Freeform 1095"/>
            <p:cNvSpPr>
              <a:spLocks/>
            </p:cNvSpPr>
            <p:nvPr/>
          </p:nvSpPr>
          <p:spPr bwMode="auto">
            <a:xfrm>
              <a:off x="3718" y="3317"/>
              <a:ext cx="295" cy="164"/>
            </a:xfrm>
            <a:custGeom>
              <a:avLst/>
              <a:gdLst>
                <a:gd name="T0" fmla="*/ 295 w 295"/>
                <a:gd name="T1" fmla="*/ 22 h 164"/>
                <a:gd name="T2" fmla="*/ 285 w 295"/>
                <a:gd name="T3" fmla="*/ 0 h 164"/>
                <a:gd name="T4" fmla="*/ 0 w 295"/>
                <a:gd name="T5" fmla="*/ 143 h 164"/>
                <a:gd name="T6" fmla="*/ 10 w 295"/>
                <a:gd name="T7" fmla="*/ 164 h 164"/>
                <a:gd name="T8" fmla="*/ 295 w 295"/>
                <a:gd name="T9" fmla="*/ 22 h 164"/>
                <a:gd name="T10" fmla="*/ 0 60000 65536"/>
                <a:gd name="T11" fmla="*/ 0 60000 65536"/>
                <a:gd name="T12" fmla="*/ 0 60000 65536"/>
                <a:gd name="T13" fmla="*/ 0 60000 65536"/>
                <a:gd name="T14" fmla="*/ 0 60000 65536"/>
                <a:gd name="T15" fmla="*/ 0 w 295"/>
                <a:gd name="T16" fmla="*/ 0 h 164"/>
                <a:gd name="T17" fmla="*/ 295 w 295"/>
                <a:gd name="T18" fmla="*/ 164 h 164"/>
              </a:gdLst>
              <a:ahLst/>
              <a:cxnLst>
                <a:cxn ang="T10">
                  <a:pos x="T0" y="T1"/>
                </a:cxn>
                <a:cxn ang="T11">
                  <a:pos x="T2" y="T3"/>
                </a:cxn>
                <a:cxn ang="T12">
                  <a:pos x="T4" y="T5"/>
                </a:cxn>
                <a:cxn ang="T13">
                  <a:pos x="T6" y="T7"/>
                </a:cxn>
                <a:cxn ang="T14">
                  <a:pos x="T8" y="T9"/>
                </a:cxn>
              </a:cxnLst>
              <a:rect l="T15" t="T16" r="T17" b="T18"/>
              <a:pathLst>
                <a:path w="295" h="164">
                  <a:moveTo>
                    <a:pt x="295" y="22"/>
                  </a:moveTo>
                  <a:lnTo>
                    <a:pt x="285" y="0"/>
                  </a:lnTo>
                  <a:lnTo>
                    <a:pt x="0" y="143"/>
                  </a:lnTo>
                  <a:lnTo>
                    <a:pt x="10" y="164"/>
                  </a:lnTo>
                  <a:lnTo>
                    <a:pt x="29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61" name="Oval 1096"/>
            <p:cNvSpPr>
              <a:spLocks noChangeArrowheads="1"/>
            </p:cNvSpPr>
            <p:nvPr/>
          </p:nvSpPr>
          <p:spPr bwMode="auto">
            <a:xfrm>
              <a:off x="3965" y="3286"/>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3762" name="Oval 1097"/>
            <p:cNvSpPr>
              <a:spLocks noChangeArrowheads="1"/>
            </p:cNvSpPr>
            <p:nvPr/>
          </p:nvSpPr>
          <p:spPr bwMode="auto">
            <a:xfrm>
              <a:off x="3681" y="3428"/>
              <a:ext cx="88"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sp>
        <p:nvSpPr>
          <p:cNvPr id="53389" name="Rectangle 1098"/>
          <p:cNvSpPr>
            <a:spLocks noChangeArrowheads="1"/>
          </p:cNvSpPr>
          <p:nvPr/>
        </p:nvSpPr>
        <p:spPr bwMode="auto">
          <a:xfrm>
            <a:off x="2684463" y="2714625"/>
            <a:ext cx="12049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90" name="Rectangle 1099"/>
          <p:cNvSpPr>
            <a:spLocks noChangeArrowheads="1"/>
          </p:cNvSpPr>
          <p:nvPr/>
        </p:nvSpPr>
        <p:spPr bwMode="auto">
          <a:xfrm>
            <a:off x="2771775" y="2774950"/>
            <a:ext cx="159226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PASS / </a:t>
            </a:r>
            <a:endParaRPr lang="en-US" altLang="en-US" sz="1400" b="1">
              <a:latin typeface="Arial Narrow" pitchFamily="34" charset="0"/>
            </a:endParaRPr>
          </a:p>
        </p:txBody>
      </p:sp>
      <p:sp>
        <p:nvSpPr>
          <p:cNvPr id="53391" name="Rectangle 1100"/>
          <p:cNvSpPr>
            <a:spLocks noChangeArrowheads="1"/>
          </p:cNvSpPr>
          <p:nvPr/>
        </p:nvSpPr>
        <p:spPr bwMode="auto">
          <a:xfrm>
            <a:off x="2771775" y="2905125"/>
            <a:ext cx="8683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REN chain</a:t>
            </a:r>
            <a:endParaRPr lang="en-US" altLang="en-US" sz="1400" b="1">
              <a:latin typeface="Arial Narrow" pitchFamily="34" charset="0"/>
            </a:endParaRPr>
          </a:p>
        </p:txBody>
      </p:sp>
      <p:sp>
        <p:nvSpPr>
          <p:cNvPr id="53392" name="Rectangle 1101"/>
          <p:cNvSpPr>
            <a:spLocks noChangeArrowheads="1"/>
          </p:cNvSpPr>
          <p:nvPr/>
        </p:nvSpPr>
        <p:spPr bwMode="auto">
          <a:xfrm>
            <a:off x="1735138" y="1614488"/>
            <a:ext cx="12049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393" name="Rectangle 1102"/>
          <p:cNvSpPr>
            <a:spLocks noChangeArrowheads="1"/>
          </p:cNvSpPr>
          <p:nvPr/>
        </p:nvSpPr>
        <p:spPr bwMode="auto">
          <a:xfrm>
            <a:off x="1822450" y="1666875"/>
            <a:ext cx="3889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ADCs</a:t>
            </a:r>
            <a:endParaRPr lang="en-US" altLang="en-US" sz="1400" b="1">
              <a:latin typeface="Arial Narrow" pitchFamily="34" charset="0"/>
            </a:endParaRPr>
          </a:p>
        </p:txBody>
      </p:sp>
      <p:grpSp>
        <p:nvGrpSpPr>
          <p:cNvPr id="53394" name="Group 1103"/>
          <p:cNvGrpSpPr>
            <a:grpSpLocks/>
          </p:cNvGrpSpPr>
          <p:nvPr/>
        </p:nvGrpSpPr>
        <p:grpSpPr bwMode="auto">
          <a:xfrm>
            <a:off x="3975100" y="2916238"/>
            <a:ext cx="1509713" cy="82550"/>
            <a:chOff x="5828" y="3452"/>
            <a:chExt cx="1963" cy="101"/>
          </a:xfrm>
        </p:grpSpPr>
        <p:sp>
          <p:nvSpPr>
            <p:cNvPr id="53757" name="Freeform 1104"/>
            <p:cNvSpPr>
              <a:spLocks/>
            </p:cNvSpPr>
            <p:nvPr/>
          </p:nvSpPr>
          <p:spPr bwMode="auto">
            <a:xfrm>
              <a:off x="5869" y="3481"/>
              <a:ext cx="1875" cy="36"/>
            </a:xfrm>
            <a:custGeom>
              <a:avLst/>
              <a:gdLst>
                <a:gd name="T0" fmla="*/ 1875 w 1875"/>
                <a:gd name="T1" fmla="*/ 24 h 36"/>
                <a:gd name="T2" fmla="*/ 1875 w 1875"/>
                <a:gd name="T3" fmla="*/ 0 h 36"/>
                <a:gd name="T4" fmla="*/ 0 w 1875"/>
                <a:gd name="T5" fmla="*/ 12 h 36"/>
                <a:gd name="T6" fmla="*/ 0 w 1875"/>
                <a:gd name="T7" fmla="*/ 36 h 36"/>
                <a:gd name="T8" fmla="*/ 1875 w 1875"/>
                <a:gd name="T9" fmla="*/ 24 h 36"/>
                <a:gd name="T10" fmla="*/ 0 60000 65536"/>
                <a:gd name="T11" fmla="*/ 0 60000 65536"/>
                <a:gd name="T12" fmla="*/ 0 60000 65536"/>
                <a:gd name="T13" fmla="*/ 0 60000 65536"/>
                <a:gd name="T14" fmla="*/ 0 60000 65536"/>
                <a:gd name="T15" fmla="*/ 0 w 1875"/>
                <a:gd name="T16" fmla="*/ 0 h 36"/>
                <a:gd name="T17" fmla="*/ 1875 w 1875"/>
                <a:gd name="T18" fmla="*/ 36 h 36"/>
              </a:gdLst>
              <a:ahLst/>
              <a:cxnLst>
                <a:cxn ang="T10">
                  <a:pos x="T0" y="T1"/>
                </a:cxn>
                <a:cxn ang="T11">
                  <a:pos x="T2" y="T3"/>
                </a:cxn>
                <a:cxn ang="T12">
                  <a:pos x="T4" y="T5"/>
                </a:cxn>
                <a:cxn ang="T13">
                  <a:pos x="T6" y="T7"/>
                </a:cxn>
                <a:cxn ang="T14">
                  <a:pos x="T8" y="T9"/>
                </a:cxn>
              </a:cxnLst>
              <a:rect l="T15" t="T16" r="T17" b="T18"/>
              <a:pathLst>
                <a:path w="1875" h="36">
                  <a:moveTo>
                    <a:pt x="1875" y="24"/>
                  </a:moveTo>
                  <a:lnTo>
                    <a:pt x="1875" y="0"/>
                  </a:lnTo>
                  <a:lnTo>
                    <a:pt x="0" y="12"/>
                  </a:lnTo>
                  <a:lnTo>
                    <a:pt x="0" y="36"/>
                  </a:lnTo>
                  <a:lnTo>
                    <a:pt x="187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58" name="Oval 1105"/>
            <p:cNvSpPr>
              <a:spLocks noChangeArrowheads="1"/>
            </p:cNvSpPr>
            <p:nvPr/>
          </p:nvSpPr>
          <p:spPr bwMode="auto">
            <a:xfrm>
              <a:off x="7702" y="3452"/>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3759" name="Oval 1106"/>
            <p:cNvSpPr>
              <a:spLocks noChangeArrowheads="1"/>
            </p:cNvSpPr>
            <p:nvPr/>
          </p:nvSpPr>
          <p:spPr bwMode="auto">
            <a:xfrm>
              <a:off x="5828" y="3464"/>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sp>
        <p:nvSpPr>
          <p:cNvPr id="53395" name="Freeform 1107"/>
          <p:cNvSpPr>
            <a:spLocks noEditPoints="1"/>
          </p:cNvSpPr>
          <p:nvPr/>
        </p:nvSpPr>
        <p:spPr bwMode="auto">
          <a:xfrm>
            <a:off x="4773613" y="1958975"/>
            <a:ext cx="1239837" cy="63500"/>
          </a:xfrm>
          <a:custGeom>
            <a:avLst/>
            <a:gdLst>
              <a:gd name="T0" fmla="*/ 0 w 1613"/>
              <a:gd name="T1" fmla="*/ 2147483646 h 77"/>
              <a:gd name="T2" fmla="*/ 0 w 1613"/>
              <a:gd name="T3" fmla="*/ 2147483646 h 77"/>
              <a:gd name="T4" fmla="*/ 2147483646 w 1613"/>
              <a:gd name="T5" fmla="*/ 2147483646 h 77"/>
              <a:gd name="T6" fmla="*/ 2147483646 w 1613"/>
              <a:gd name="T7" fmla="*/ 2147483646 h 77"/>
              <a:gd name="T8" fmla="*/ 0 w 1613"/>
              <a:gd name="T9" fmla="*/ 2147483646 h 77"/>
              <a:gd name="T10" fmla="*/ 0 w 1613"/>
              <a:gd name="T11" fmla="*/ 0 h 77"/>
              <a:gd name="T12" fmla="*/ 0 w 1613"/>
              <a:gd name="T13" fmla="*/ 2147483646 h 77"/>
              <a:gd name="T14" fmla="*/ 2147483646 w 1613"/>
              <a:gd name="T15" fmla="*/ 2147483646 h 77"/>
              <a:gd name="T16" fmla="*/ 2147483646 w 1613"/>
              <a:gd name="T17" fmla="*/ 0 h 77"/>
              <a:gd name="T18" fmla="*/ 0 w 1613"/>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3"/>
              <a:gd name="T31" fmla="*/ 0 h 77"/>
              <a:gd name="T32" fmla="*/ 1613 w 161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3" h="77">
                <a:moveTo>
                  <a:pt x="0" y="51"/>
                </a:moveTo>
                <a:lnTo>
                  <a:pt x="0" y="77"/>
                </a:lnTo>
                <a:lnTo>
                  <a:pt x="1613" y="77"/>
                </a:lnTo>
                <a:lnTo>
                  <a:pt x="1613" y="51"/>
                </a:lnTo>
                <a:lnTo>
                  <a:pt x="0" y="51"/>
                </a:lnTo>
                <a:close/>
                <a:moveTo>
                  <a:pt x="0" y="0"/>
                </a:moveTo>
                <a:lnTo>
                  <a:pt x="0" y="26"/>
                </a:lnTo>
                <a:lnTo>
                  <a:pt x="1613" y="26"/>
                </a:lnTo>
                <a:lnTo>
                  <a:pt x="16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96" name="Rectangle 1108"/>
          <p:cNvSpPr>
            <a:spLocks noChangeArrowheads="1"/>
          </p:cNvSpPr>
          <p:nvPr/>
        </p:nvSpPr>
        <p:spPr bwMode="auto">
          <a:xfrm>
            <a:off x="4773613" y="1990725"/>
            <a:ext cx="36512" cy="66675"/>
          </a:xfrm>
          <a:prstGeom prst="rect">
            <a:avLst/>
          </a:prstGeom>
          <a:solidFill>
            <a:srgbClr val="FFFFFF"/>
          </a:solidFill>
          <a:ln w="7620">
            <a:solidFill>
              <a:srgbClr val="000000"/>
            </a:solidFill>
            <a:miter lim="800000"/>
            <a:headEnd/>
            <a:tailEnd/>
          </a:ln>
        </p:spPr>
        <p:txBody>
          <a:bodyPr/>
          <a:lstStyle/>
          <a:p>
            <a:endParaRPr lang="en-US" altLang="en-US" sz="1400" b="1">
              <a:latin typeface="Arial Narrow" pitchFamily="34" charset="0"/>
            </a:endParaRPr>
          </a:p>
        </p:txBody>
      </p:sp>
      <p:sp>
        <p:nvSpPr>
          <p:cNvPr id="53397" name="Rectangle 1109"/>
          <p:cNvSpPr>
            <a:spLocks noChangeArrowheads="1"/>
          </p:cNvSpPr>
          <p:nvPr/>
        </p:nvSpPr>
        <p:spPr bwMode="auto">
          <a:xfrm>
            <a:off x="4873625" y="1922463"/>
            <a:ext cx="12049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grpSp>
        <p:nvGrpSpPr>
          <p:cNvPr id="53398" name="Group 1110"/>
          <p:cNvGrpSpPr>
            <a:grpSpLocks/>
          </p:cNvGrpSpPr>
          <p:nvPr/>
        </p:nvGrpSpPr>
        <p:grpSpPr bwMode="auto">
          <a:xfrm>
            <a:off x="1562100" y="4008438"/>
            <a:ext cx="3395663" cy="1747837"/>
            <a:chOff x="2690" y="4787"/>
            <a:chExt cx="4415" cy="2137"/>
          </a:xfrm>
        </p:grpSpPr>
        <p:sp>
          <p:nvSpPr>
            <p:cNvPr id="53755" name="Rectangle 1111"/>
            <p:cNvSpPr>
              <a:spLocks noChangeArrowheads="1"/>
            </p:cNvSpPr>
            <p:nvPr/>
          </p:nvSpPr>
          <p:spPr bwMode="auto">
            <a:xfrm>
              <a:off x="2690" y="4787"/>
              <a:ext cx="4415" cy="2137"/>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3756" name="Rectangle 1112"/>
            <p:cNvSpPr>
              <a:spLocks noChangeArrowheads="1"/>
            </p:cNvSpPr>
            <p:nvPr/>
          </p:nvSpPr>
          <p:spPr bwMode="auto">
            <a:xfrm>
              <a:off x="2722" y="4818"/>
              <a:ext cx="4352"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399" name="Group 1113"/>
          <p:cNvGrpSpPr>
            <a:grpSpLocks/>
          </p:cNvGrpSpPr>
          <p:nvPr/>
        </p:nvGrpSpPr>
        <p:grpSpPr bwMode="auto">
          <a:xfrm>
            <a:off x="1562100" y="4008438"/>
            <a:ext cx="292100" cy="1747837"/>
            <a:chOff x="2690" y="4787"/>
            <a:chExt cx="381" cy="2137"/>
          </a:xfrm>
        </p:grpSpPr>
        <p:sp>
          <p:nvSpPr>
            <p:cNvPr id="53753" name="Rectangle 1114"/>
            <p:cNvSpPr>
              <a:spLocks noChangeArrowheads="1"/>
            </p:cNvSpPr>
            <p:nvPr/>
          </p:nvSpPr>
          <p:spPr bwMode="auto">
            <a:xfrm>
              <a:off x="2690" y="4787"/>
              <a:ext cx="381" cy="2137"/>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3754" name="Rectangle 1115"/>
            <p:cNvSpPr>
              <a:spLocks noChangeArrowheads="1"/>
            </p:cNvSpPr>
            <p:nvPr/>
          </p:nvSpPr>
          <p:spPr bwMode="auto">
            <a:xfrm>
              <a:off x="2722" y="4818"/>
              <a:ext cx="318"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400" name="Group 1116"/>
          <p:cNvGrpSpPr>
            <a:grpSpLocks/>
          </p:cNvGrpSpPr>
          <p:nvPr/>
        </p:nvGrpSpPr>
        <p:grpSpPr bwMode="auto">
          <a:xfrm>
            <a:off x="1854200" y="4008438"/>
            <a:ext cx="292100" cy="1747837"/>
            <a:chOff x="3070" y="4787"/>
            <a:chExt cx="381" cy="2137"/>
          </a:xfrm>
        </p:grpSpPr>
        <p:sp>
          <p:nvSpPr>
            <p:cNvPr id="53751" name="Rectangle 1117"/>
            <p:cNvSpPr>
              <a:spLocks noChangeArrowheads="1"/>
            </p:cNvSpPr>
            <p:nvPr/>
          </p:nvSpPr>
          <p:spPr bwMode="auto">
            <a:xfrm>
              <a:off x="3070" y="4787"/>
              <a:ext cx="381" cy="2137"/>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3752" name="Rectangle 1118"/>
            <p:cNvSpPr>
              <a:spLocks noChangeArrowheads="1"/>
            </p:cNvSpPr>
            <p:nvPr/>
          </p:nvSpPr>
          <p:spPr bwMode="auto">
            <a:xfrm>
              <a:off x="3101" y="4818"/>
              <a:ext cx="318"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401" name="Group 1119"/>
          <p:cNvGrpSpPr>
            <a:grpSpLocks/>
          </p:cNvGrpSpPr>
          <p:nvPr/>
        </p:nvGrpSpPr>
        <p:grpSpPr bwMode="auto">
          <a:xfrm>
            <a:off x="2438400" y="4008438"/>
            <a:ext cx="292100" cy="1747837"/>
            <a:chOff x="3829" y="4787"/>
            <a:chExt cx="381" cy="2137"/>
          </a:xfrm>
        </p:grpSpPr>
        <p:sp>
          <p:nvSpPr>
            <p:cNvPr id="53749" name="Rectangle 1120"/>
            <p:cNvSpPr>
              <a:spLocks noChangeArrowheads="1"/>
            </p:cNvSpPr>
            <p:nvPr/>
          </p:nvSpPr>
          <p:spPr bwMode="auto">
            <a:xfrm>
              <a:off x="3829" y="4787"/>
              <a:ext cx="381" cy="2137"/>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3750" name="Rectangle 1121"/>
            <p:cNvSpPr>
              <a:spLocks noChangeArrowheads="1"/>
            </p:cNvSpPr>
            <p:nvPr/>
          </p:nvSpPr>
          <p:spPr bwMode="auto">
            <a:xfrm>
              <a:off x="3860" y="4818"/>
              <a:ext cx="319"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402" name="Group 1122"/>
          <p:cNvGrpSpPr>
            <a:grpSpLocks/>
          </p:cNvGrpSpPr>
          <p:nvPr/>
        </p:nvGrpSpPr>
        <p:grpSpPr bwMode="auto">
          <a:xfrm>
            <a:off x="3870325" y="3998913"/>
            <a:ext cx="293688" cy="1747837"/>
            <a:chOff x="5691" y="4775"/>
            <a:chExt cx="382" cy="2138"/>
          </a:xfrm>
        </p:grpSpPr>
        <p:sp>
          <p:nvSpPr>
            <p:cNvPr id="53747" name="Rectangle 1123"/>
            <p:cNvSpPr>
              <a:spLocks noChangeArrowheads="1"/>
            </p:cNvSpPr>
            <p:nvPr/>
          </p:nvSpPr>
          <p:spPr bwMode="auto">
            <a:xfrm>
              <a:off x="5691" y="4775"/>
              <a:ext cx="382" cy="2138"/>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3748" name="Rectangle 1124"/>
            <p:cNvSpPr>
              <a:spLocks noChangeArrowheads="1"/>
            </p:cNvSpPr>
            <p:nvPr/>
          </p:nvSpPr>
          <p:spPr bwMode="auto">
            <a:xfrm>
              <a:off x="5723" y="4806"/>
              <a:ext cx="318"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grpSp>
        <p:nvGrpSpPr>
          <p:cNvPr id="53403" name="Group 1125"/>
          <p:cNvGrpSpPr>
            <a:grpSpLocks/>
          </p:cNvGrpSpPr>
          <p:nvPr/>
        </p:nvGrpSpPr>
        <p:grpSpPr bwMode="auto">
          <a:xfrm>
            <a:off x="4664075" y="4008438"/>
            <a:ext cx="293688" cy="1747837"/>
            <a:chOff x="6724" y="4787"/>
            <a:chExt cx="381" cy="2137"/>
          </a:xfrm>
        </p:grpSpPr>
        <p:sp>
          <p:nvSpPr>
            <p:cNvPr id="53745" name="Rectangle 1126"/>
            <p:cNvSpPr>
              <a:spLocks noChangeArrowheads="1"/>
            </p:cNvSpPr>
            <p:nvPr/>
          </p:nvSpPr>
          <p:spPr bwMode="auto">
            <a:xfrm>
              <a:off x="6724" y="4787"/>
              <a:ext cx="381" cy="2137"/>
            </a:xfrm>
            <a:prstGeom prst="rect">
              <a:avLst/>
            </a:prstGeom>
            <a:solidFill>
              <a:srgbClr val="FFFFFF"/>
            </a:solidFill>
            <a:ln w="10160">
              <a:solidFill>
                <a:srgbClr val="000000"/>
              </a:solidFill>
              <a:miter lim="800000"/>
              <a:headEnd/>
              <a:tailEnd/>
            </a:ln>
          </p:spPr>
          <p:txBody>
            <a:bodyPr/>
            <a:lstStyle/>
            <a:p>
              <a:endParaRPr lang="en-US" altLang="en-US" sz="1400" b="1">
                <a:latin typeface="Arial Narrow" pitchFamily="34" charset="0"/>
              </a:endParaRPr>
            </a:p>
          </p:txBody>
        </p:sp>
        <p:sp>
          <p:nvSpPr>
            <p:cNvPr id="53746" name="Rectangle 1127"/>
            <p:cNvSpPr>
              <a:spLocks noChangeArrowheads="1"/>
            </p:cNvSpPr>
            <p:nvPr/>
          </p:nvSpPr>
          <p:spPr bwMode="auto">
            <a:xfrm>
              <a:off x="6755" y="4818"/>
              <a:ext cx="319" cy="2075"/>
            </a:xfrm>
            <a:prstGeom prst="rect">
              <a:avLst/>
            </a:prstGeom>
            <a:noFill/>
            <a:ln w="10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1400" b="1">
                <a:latin typeface="Arial Narrow" pitchFamily="34" charset="0"/>
              </a:endParaRPr>
            </a:p>
          </p:txBody>
        </p:sp>
      </p:grpSp>
      <p:sp>
        <p:nvSpPr>
          <p:cNvPr id="53404" name="Rectangle 1128"/>
          <p:cNvSpPr>
            <a:spLocks noChangeArrowheads="1"/>
          </p:cNvSpPr>
          <p:nvPr/>
        </p:nvSpPr>
        <p:spPr bwMode="auto">
          <a:xfrm>
            <a:off x="4445000" y="3697288"/>
            <a:ext cx="76676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405" name="Rectangle 1129"/>
          <p:cNvSpPr>
            <a:spLocks noChangeArrowheads="1"/>
          </p:cNvSpPr>
          <p:nvPr/>
        </p:nvSpPr>
        <p:spPr bwMode="auto">
          <a:xfrm>
            <a:off x="4533900" y="3749675"/>
            <a:ext cx="4079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Crate </a:t>
            </a:r>
            <a:endParaRPr lang="en-US" altLang="en-US" sz="1400" b="1">
              <a:latin typeface="Arial Narrow" pitchFamily="34" charset="0"/>
            </a:endParaRPr>
          </a:p>
        </p:txBody>
      </p:sp>
      <p:sp>
        <p:nvSpPr>
          <p:cNvPr id="53406" name="Rectangle 1130"/>
          <p:cNvSpPr>
            <a:spLocks noChangeArrowheads="1"/>
          </p:cNvSpPr>
          <p:nvPr/>
        </p:nvSpPr>
        <p:spPr bwMode="auto">
          <a:xfrm>
            <a:off x="4533900" y="3887788"/>
            <a:ext cx="8810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Controller</a:t>
            </a:r>
            <a:endParaRPr lang="en-US" altLang="en-US" sz="1400" b="1">
              <a:latin typeface="Arial Narrow" pitchFamily="34" charset="0"/>
            </a:endParaRPr>
          </a:p>
        </p:txBody>
      </p:sp>
      <p:sp>
        <p:nvSpPr>
          <p:cNvPr id="53407" name="Rectangle 1131"/>
          <p:cNvSpPr>
            <a:spLocks noChangeArrowheads="1"/>
          </p:cNvSpPr>
          <p:nvPr/>
        </p:nvSpPr>
        <p:spPr bwMode="auto">
          <a:xfrm>
            <a:off x="1752600" y="4437063"/>
            <a:ext cx="2365375" cy="193675"/>
          </a:xfrm>
          <a:prstGeom prst="rect">
            <a:avLst/>
          </a:prstGeom>
          <a:solidFill>
            <a:srgbClr val="FFFFFF"/>
          </a:solidFill>
          <a:ln w="15240">
            <a:solidFill>
              <a:srgbClr val="000000"/>
            </a:solidFill>
            <a:miter lim="800000"/>
            <a:headEnd/>
            <a:tailEnd/>
          </a:ln>
        </p:spPr>
        <p:txBody>
          <a:bodyPr/>
          <a:lstStyle/>
          <a:p>
            <a:endParaRPr lang="en-US" altLang="en-US" sz="1400" b="1">
              <a:latin typeface="Arial Narrow" pitchFamily="34" charset="0"/>
            </a:endParaRPr>
          </a:p>
        </p:txBody>
      </p:sp>
      <p:sp>
        <p:nvSpPr>
          <p:cNvPr id="53408" name="Rectangle 1132"/>
          <p:cNvSpPr>
            <a:spLocks noChangeArrowheads="1"/>
          </p:cNvSpPr>
          <p:nvPr/>
        </p:nvSpPr>
        <p:spPr bwMode="auto">
          <a:xfrm>
            <a:off x="1679575" y="5276850"/>
            <a:ext cx="2438400" cy="207963"/>
          </a:xfrm>
          <a:prstGeom prst="rect">
            <a:avLst/>
          </a:prstGeom>
          <a:solidFill>
            <a:srgbClr val="FFFFFF"/>
          </a:solidFill>
          <a:ln w="15240">
            <a:solidFill>
              <a:srgbClr val="000000"/>
            </a:solidFill>
            <a:miter lim="800000"/>
            <a:headEnd/>
            <a:tailEnd/>
          </a:ln>
        </p:spPr>
        <p:txBody>
          <a:bodyPr/>
          <a:lstStyle/>
          <a:p>
            <a:endParaRPr lang="en-US" altLang="en-US" sz="1400" b="1">
              <a:latin typeface="Arial Narrow" pitchFamily="34" charset="0"/>
            </a:endParaRPr>
          </a:p>
        </p:txBody>
      </p:sp>
      <p:grpSp>
        <p:nvGrpSpPr>
          <p:cNvPr id="53409" name="Group 1133"/>
          <p:cNvGrpSpPr>
            <a:grpSpLocks/>
          </p:cNvGrpSpPr>
          <p:nvPr/>
        </p:nvGrpSpPr>
        <p:grpSpPr bwMode="auto">
          <a:xfrm>
            <a:off x="1665288" y="5283200"/>
            <a:ext cx="122237" cy="246063"/>
            <a:chOff x="2824" y="6345"/>
            <a:chExt cx="159" cy="301"/>
          </a:xfrm>
        </p:grpSpPr>
        <p:sp>
          <p:nvSpPr>
            <p:cNvPr id="53717" name="Rectangle 1134"/>
            <p:cNvSpPr>
              <a:spLocks noChangeArrowheads="1"/>
            </p:cNvSpPr>
            <p:nvPr/>
          </p:nvSpPr>
          <p:spPr bwMode="auto">
            <a:xfrm>
              <a:off x="2832" y="6353"/>
              <a:ext cx="143"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718" name="Freeform 1135"/>
            <p:cNvSpPr>
              <a:spLocks/>
            </p:cNvSpPr>
            <p:nvPr/>
          </p:nvSpPr>
          <p:spPr bwMode="auto">
            <a:xfrm>
              <a:off x="2824" y="63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19" name="Freeform 1136"/>
            <p:cNvSpPr>
              <a:spLocks/>
            </p:cNvSpPr>
            <p:nvPr/>
          </p:nvSpPr>
          <p:spPr bwMode="auto">
            <a:xfrm>
              <a:off x="2824" y="6377"/>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20" name="Freeform 1137"/>
            <p:cNvSpPr>
              <a:spLocks/>
            </p:cNvSpPr>
            <p:nvPr/>
          </p:nvSpPr>
          <p:spPr bwMode="auto">
            <a:xfrm>
              <a:off x="2824" y="640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21" name="Freeform 1138"/>
            <p:cNvSpPr>
              <a:spLocks/>
            </p:cNvSpPr>
            <p:nvPr/>
          </p:nvSpPr>
          <p:spPr bwMode="auto">
            <a:xfrm>
              <a:off x="2824" y="64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22" name="Freeform 1139"/>
            <p:cNvSpPr>
              <a:spLocks/>
            </p:cNvSpPr>
            <p:nvPr/>
          </p:nvSpPr>
          <p:spPr bwMode="auto">
            <a:xfrm>
              <a:off x="2824" y="6472"/>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23" name="Freeform 1140"/>
            <p:cNvSpPr>
              <a:spLocks/>
            </p:cNvSpPr>
            <p:nvPr/>
          </p:nvSpPr>
          <p:spPr bwMode="auto">
            <a:xfrm>
              <a:off x="2824" y="650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24" name="Freeform 1141"/>
            <p:cNvSpPr>
              <a:spLocks/>
            </p:cNvSpPr>
            <p:nvPr/>
          </p:nvSpPr>
          <p:spPr bwMode="auto">
            <a:xfrm>
              <a:off x="2824" y="653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25" name="Freeform 1142"/>
            <p:cNvSpPr>
              <a:spLocks/>
            </p:cNvSpPr>
            <p:nvPr/>
          </p:nvSpPr>
          <p:spPr bwMode="auto">
            <a:xfrm>
              <a:off x="2824" y="656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26" name="Freeform 1143"/>
            <p:cNvSpPr>
              <a:spLocks/>
            </p:cNvSpPr>
            <p:nvPr/>
          </p:nvSpPr>
          <p:spPr bwMode="auto">
            <a:xfrm>
              <a:off x="2824" y="659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27" name="Freeform 1144"/>
            <p:cNvSpPr>
              <a:spLocks/>
            </p:cNvSpPr>
            <p:nvPr/>
          </p:nvSpPr>
          <p:spPr bwMode="auto">
            <a:xfrm>
              <a:off x="2824"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28" name="Freeform 1145"/>
            <p:cNvSpPr>
              <a:spLocks/>
            </p:cNvSpPr>
            <p:nvPr/>
          </p:nvSpPr>
          <p:spPr bwMode="auto">
            <a:xfrm>
              <a:off x="2856"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29" name="Freeform 1146"/>
            <p:cNvSpPr>
              <a:spLocks/>
            </p:cNvSpPr>
            <p:nvPr/>
          </p:nvSpPr>
          <p:spPr bwMode="auto">
            <a:xfrm>
              <a:off x="2888" y="6630"/>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3 w 15"/>
                <a:gd name="T17" fmla="*/ 14 h 16"/>
                <a:gd name="T18" fmla="*/ 15 w 15"/>
                <a:gd name="T19" fmla="*/ 8 h 16"/>
                <a:gd name="T20" fmla="*/ 13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30" name="Freeform 1147"/>
            <p:cNvSpPr>
              <a:spLocks/>
            </p:cNvSpPr>
            <p:nvPr/>
          </p:nvSpPr>
          <p:spPr bwMode="auto">
            <a:xfrm>
              <a:off x="2919"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31" name="Freeform 1148"/>
            <p:cNvSpPr>
              <a:spLocks/>
            </p:cNvSpPr>
            <p:nvPr/>
          </p:nvSpPr>
          <p:spPr bwMode="auto">
            <a:xfrm>
              <a:off x="2951"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32" name="Freeform 1149"/>
            <p:cNvSpPr>
              <a:spLocks/>
            </p:cNvSpPr>
            <p:nvPr/>
          </p:nvSpPr>
          <p:spPr bwMode="auto">
            <a:xfrm>
              <a:off x="2967" y="661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33" name="Freeform 1150"/>
            <p:cNvSpPr>
              <a:spLocks/>
            </p:cNvSpPr>
            <p:nvPr/>
          </p:nvSpPr>
          <p:spPr bwMode="auto">
            <a:xfrm>
              <a:off x="2967" y="6582"/>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34" name="Freeform 1151"/>
            <p:cNvSpPr>
              <a:spLocks/>
            </p:cNvSpPr>
            <p:nvPr/>
          </p:nvSpPr>
          <p:spPr bwMode="auto">
            <a:xfrm>
              <a:off x="2967" y="6551"/>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35" name="Freeform 1152"/>
            <p:cNvSpPr>
              <a:spLocks/>
            </p:cNvSpPr>
            <p:nvPr/>
          </p:nvSpPr>
          <p:spPr bwMode="auto">
            <a:xfrm>
              <a:off x="2967" y="651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36" name="Freeform 1153"/>
            <p:cNvSpPr>
              <a:spLocks/>
            </p:cNvSpPr>
            <p:nvPr/>
          </p:nvSpPr>
          <p:spPr bwMode="auto">
            <a:xfrm>
              <a:off x="2967" y="6487"/>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37" name="Freeform 1154"/>
            <p:cNvSpPr>
              <a:spLocks/>
            </p:cNvSpPr>
            <p:nvPr/>
          </p:nvSpPr>
          <p:spPr bwMode="auto">
            <a:xfrm>
              <a:off x="2967" y="64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38" name="Freeform 1155"/>
            <p:cNvSpPr>
              <a:spLocks/>
            </p:cNvSpPr>
            <p:nvPr/>
          </p:nvSpPr>
          <p:spPr bwMode="auto">
            <a:xfrm>
              <a:off x="2967" y="642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39" name="Freeform 1156"/>
            <p:cNvSpPr>
              <a:spLocks/>
            </p:cNvSpPr>
            <p:nvPr/>
          </p:nvSpPr>
          <p:spPr bwMode="auto">
            <a:xfrm>
              <a:off x="2967" y="6392"/>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40" name="Freeform 1157"/>
            <p:cNvSpPr>
              <a:spLocks/>
            </p:cNvSpPr>
            <p:nvPr/>
          </p:nvSpPr>
          <p:spPr bwMode="auto">
            <a:xfrm>
              <a:off x="2967" y="636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41" name="Freeform 1158"/>
            <p:cNvSpPr>
              <a:spLocks/>
            </p:cNvSpPr>
            <p:nvPr/>
          </p:nvSpPr>
          <p:spPr bwMode="auto">
            <a:xfrm>
              <a:off x="2951"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42" name="Freeform 1159"/>
            <p:cNvSpPr>
              <a:spLocks/>
            </p:cNvSpPr>
            <p:nvPr/>
          </p:nvSpPr>
          <p:spPr bwMode="auto">
            <a:xfrm>
              <a:off x="2919"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43" name="Freeform 1160"/>
            <p:cNvSpPr>
              <a:spLocks/>
            </p:cNvSpPr>
            <p:nvPr/>
          </p:nvSpPr>
          <p:spPr bwMode="auto">
            <a:xfrm>
              <a:off x="2888" y="6345"/>
              <a:ext cx="15" cy="16"/>
            </a:xfrm>
            <a:custGeom>
              <a:avLst/>
              <a:gdLst>
                <a:gd name="T0" fmla="*/ 8 w 15"/>
                <a:gd name="T1" fmla="*/ 16 h 16"/>
                <a:gd name="T2" fmla="*/ 8 w 15"/>
                <a:gd name="T3" fmla="*/ 16 h 16"/>
                <a:gd name="T4" fmla="*/ 13 w 15"/>
                <a:gd name="T5" fmla="*/ 14 h 16"/>
                <a:gd name="T6" fmla="*/ 15 w 15"/>
                <a:gd name="T7" fmla="*/ 8 h 16"/>
                <a:gd name="T8" fmla="*/ 13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3" y="14"/>
                  </a:lnTo>
                  <a:lnTo>
                    <a:pt x="15" y="8"/>
                  </a:lnTo>
                  <a:lnTo>
                    <a:pt x="13"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44" name="Freeform 1161"/>
            <p:cNvSpPr>
              <a:spLocks/>
            </p:cNvSpPr>
            <p:nvPr/>
          </p:nvSpPr>
          <p:spPr bwMode="auto">
            <a:xfrm>
              <a:off x="2856"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410" name="Group 1162"/>
          <p:cNvGrpSpPr>
            <a:grpSpLocks/>
          </p:cNvGrpSpPr>
          <p:nvPr/>
        </p:nvGrpSpPr>
        <p:grpSpPr bwMode="auto">
          <a:xfrm>
            <a:off x="1920875" y="5283200"/>
            <a:ext cx="122238" cy="246063"/>
            <a:chOff x="3157" y="6345"/>
            <a:chExt cx="158" cy="301"/>
          </a:xfrm>
        </p:grpSpPr>
        <p:sp>
          <p:nvSpPr>
            <p:cNvPr id="53689" name="Rectangle 1163"/>
            <p:cNvSpPr>
              <a:spLocks noChangeArrowheads="1"/>
            </p:cNvSpPr>
            <p:nvPr/>
          </p:nvSpPr>
          <p:spPr bwMode="auto">
            <a:xfrm>
              <a:off x="3164" y="6353"/>
              <a:ext cx="143"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690" name="Freeform 1164"/>
            <p:cNvSpPr>
              <a:spLocks/>
            </p:cNvSpPr>
            <p:nvPr/>
          </p:nvSpPr>
          <p:spPr bwMode="auto">
            <a:xfrm>
              <a:off x="3157" y="6345"/>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91" name="Freeform 1165"/>
            <p:cNvSpPr>
              <a:spLocks/>
            </p:cNvSpPr>
            <p:nvPr/>
          </p:nvSpPr>
          <p:spPr bwMode="auto">
            <a:xfrm>
              <a:off x="3157" y="6377"/>
              <a:ext cx="15" cy="15"/>
            </a:xfrm>
            <a:custGeom>
              <a:avLst/>
              <a:gdLst>
                <a:gd name="T0" fmla="*/ 15 w 15"/>
                <a:gd name="T1" fmla="*/ 8 h 15"/>
                <a:gd name="T2" fmla="*/ 13 w 15"/>
                <a:gd name="T3" fmla="*/ 2 h 15"/>
                <a:gd name="T4" fmla="*/ 7 w 15"/>
                <a:gd name="T5" fmla="*/ 0 h 15"/>
                <a:gd name="T6" fmla="*/ 1 w 15"/>
                <a:gd name="T7" fmla="*/ 2 h 15"/>
                <a:gd name="T8" fmla="*/ 0 w 15"/>
                <a:gd name="T9" fmla="*/ 8 h 15"/>
                <a:gd name="T10" fmla="*/ 0 w 15"/>
                <a:gd name="T11" fmla="*/ 8 h 15"/>
                <a:gd name="T12" fmla="*/ 0 w 15"/>
                <a:gd name="T13" fmla="*/ 8 h 15"/>
                <a:gd name="T14" fmla="*/ 1 w 15"/>
                <a:gd name="T15" fmla="*/ 13 h 15"/>
                <a:gd name="T16" fmla="*/ 7 w 15"/>
                <a:gd name="T17" fmla="*/ 15 h 15"/>
                <a:gd name="T18" fmla="*/ 13 w 15"/>
                <a:gd name="T19" fmla="*/ 13 h 15"/>
                <a:gd name="T20" fmla="*/ 15 w 15"/>
                <a:gd name="T21" fmla="*/ 8 h 15"/>
                <a:gd name="T22" fmla="*/ 15 w 15"/>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15" y="8"/>
                  </a:moveTo>
                  <a:lnTo>
                    <a:pt x="13" y="2"/>
                  </a:lnTo>
                  <a:lnTo>
                    <a:pt x="7" y="0"/>
                  </a:lnTo>
                  <a:lnTo>
                    <a:pt x="1" y="2"/>
                  </a:lnTo>
                  <a:lnTo>
                    <a:pt x="0" y="8"/>
                  </a:lnTo>
                  <a:lnTo>
                    <a:pt x="1" y="13"/>
                  </a:lnTo>
                  <a:lnTo>
                    <a:pt x="7" y="15"/>
                  </a:lnTo>
                  <a:lnTo>
                    <a:pt x="13" y="13"/>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92" name="Freeform 1166"/>
            <p:cNvSpPr>
              <a:spLocks/>
            </p:cNvSpPr>
            <p:nvPr/>
          </p:nvSpPr>
          <p:spPr bwMode="auto">
            <a:xfrm>
              <a:off x="3157" y="6408"/>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93" name="Freeform 1167"/>
            <p:cNvSpPr>
              <a:spLocks/>
            </p:cNvSpPr>
            <p:nvPr/>
          </p:nvSpPr>
          <p:spPr bwMode="auto">
            <a:xfrm>
              <a:off x="3157" y="6440"/>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94" name="Freeform 1168"/>
            <p:cNvSpPr>
              <a:spLocks/>
            </p:cNvSpPr>
            <p:nvPr/>
          </p:nvSpPr>
          <p:spPr bwMode="auto">
            <a:xfrm>
              <a:off x="3157" y="6472"/>
              <a:ext cx="15" cy="15"/>
            </a:xfrm>
            <a:custGeom>
              <a:avLst/>
              <a:gdLst>
                <a:gd name="T0" fmla="*/ 15 w 15"/>
                <a:gd name="T1" fmla="*/ 7 h 15"/>
                <a:gd name="T2" fmla="*/ 13 w 15"/>
                <a:gd name="T3" fmla="*/ 2 h 15"/>
                <a:gd name="T4" fmla="*/ 7 w 15"/>
                <a:gd name="T5" fmla="*/ 0 h 15"/>
                <a:gd name="T6" fmla="*/ 1 w 15"/>
                <a:gd name="T7" fmla="*/ 2 h 15"/>
                <a:gd name="T8" fmla="*/ 0 w 15"/>
                <a:gd name="T9" fmla="*/ 7 h 15"/>
                <a:gd name="T10" fmla="*/ 0 w 15"/>
                <a:gd name="T11" fmla="*/ 7 h 15"/>
                <a:gd name="T12" fmla="*/ 0 w 15"/>
                <a:gd name="T13" fmla="*/ 7 h 15"/>
                <a:gd name="T14" fmla="*/ 1 w 15"/>
                <a:gd name="T15" fmla="*/ 13 h 15"/>
                <a:gd name="T16" fmla="*/ 7 w 15"/>
                <a:gd name="T17" fmla="*/ 15 h 15"/>
                <a:gd name="T18" fmla="*/ 13 w 15"/>
                <a:gd name="T19" fmla="*/ 13 h 15"/>
                <a:gd name="T20" fmla="*/ 15 w 15"/>
                <a:gd name="T21" fmla="*/ 7 h 15"/>
                <a:gd name="T22" fmla="*/ 15 w 15"/>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15" y="7"/>
                  </a:moveTo>
                  <a:lnTo>
                    <a:pt x="13" y="2"/>
                  </a:lnTo>
                  <a:lnTo>
                    <a:pt x="7" y="0"/>
                  </a:lnTo>
                  <a:lnTo>
                    <a:pt x="1" y="2"/>
                  </a:lnTo>
                  <a:lnTo>
                    <a:pt x="0" y="7"/>
                  </a:lnTo>
                  <a:lnTo>
                    <a:pt x="1" y="13"/>
                  </a:lnTo>
                  <a:lnTo>
                    <a:pt x="7" y="15"/>
                  </a:lnTo>
                  <a:lnTo>
                    <a:pt x="13" y="13"/>
                  </a:lnTo>
                  <a:lnTo>
                    <a:pt x="1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95" name="Freeform 1169"/>
            <p:cNvSpPr>
              <a:spLocks/>
            </p:cNvSpPr>
            <p:nvPr/>
          </p:nvSpPr>
          <p:spPr bwMode="auto">
            <a:xfrm>
              <a:off x="3157" y="6503"/>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96" name="Freeform 1170"/>
            <p:cNvSpPr>
              <a:spLocks/>
            </p:cNvSpPr>
            <p:nvPr/>
          </p:nvSpPr>
          <p:spPr bwMode="auto">
            <a:xfrm>
              <a:off x="3157" y="6535"/>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97" name="Freeform 1171"/>
            <p:cNvSpPr>
              <a:spLocks/>
            </p:cNvSpPr>
            <p:nvPr/>
          </p:nvSpPr>
          <p:spPr bwMode="auto">
            <a:xfrm>
              <a:off x="3157" y="6566"/>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98" name="Freeform 1172"/>
            <p:cNvSpPr>
              <a:spLocks/>
            </p:cNvSpPr>
            <p:nvPr/>
          </p:nvSpPr>
          <p:spPr bwMode="auto">
            <a:xfrm>
              <a:off x="3157" y="6598"/>
              <a:ext cx="15" cy="16"/>
            </a:xfrm>
            <a:custGeom>
              <a:avLst/>
              <a:gdLst>
                <a:gd name="T0" fmla="*/ 15 w 15"/>
                <a:gd name="T1" fmla="*/ 8 h 16"/>
                <a:gd name="T2" fmla="*/ 13 w 15"/>
                <a:gd name="T3" fmla="*/ 2 h 16"/>
                <a:gd name="T4" fmla="*/ 7 w 15"/>
                <a:gd name="T5" fmla="*/ 0 h 16"/>
                <a:gd name="T6" fmla="*/ 1 w 15"/>
                <a:gd name="T7" fmla="*/ 2 h 16"/>
                <a:gd name="T8" fmla="*/ 0 w 15"/>
                <a:gd name="T9" fmla="*/ 8 h 16"/>
                <a:gd name="T10" fmla="*/ 0 w 15"/>
                <a:gd name="T11" fmla="*/ 8 h 16"/>
                <a:gd name="T12" fmla="*/ 0 w 15"/>
                <a:gd name="T13" fmla="*/ 8 h 16"/>
                <a:gd name="T14" fmla="*/ 1 w 15"/>
                <a:gd name="T15" fmla="*/ 14 h 16"/>
                <a:gd name="T16" fmla="*/ 7 w 15"/>
                <a:gd name="T17" fmla="*/ 16 h 16"/>
                <a:gd name="T18" fmla="*/ 13 w 15"/>
                <a:gd name="T19" fmla="*/ 14 h 16"/>
                <a:gd name="T20" fmla="*/ 15 w 15"/>
                <a:gd name="T21" fmla="*/ 8 h 16"/>
                <a:gd name="T22" fmla="*/ 15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15" y="8"/>
                  </a:moveTo>
                  <a:lnTo>
                    <a:pt x="13" y="2"/>
                  </a:lnTo>
                  <a:lnTo>
                    <a:pt x="7" y="0"/>
                  </a:lnTo>
                  <a:lnTo>
                    <a:pt x="1" y="2"/>
                  </a:lnTo>
                  <a:lnTo>
                    <a:pt x="0" y="8"/>
                  </a:lnTo>
                  <a:lnTo>
                    <a:pt x="1" y="14"/>
                  </a:lnTo>
                  <a:lnTo>
                    <a:pt x="7" y="16"/>
                  </a:lnTo>
                  <a:lnTo>
                    <a:pt x="13" y="14"/>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99" name="Freeform 1173"/>
            <p:cNvSpPr>
              <a:spLocks/>
            </p:cNvSpPr>
            <p:nvPr/>
          </p:nvSpPr>
          <p:spPr bwMode="auto">
            <a:xfrm>
              <a:off x="3157" y="6630"/>
              <a:ext cx="15" cy="16"/>
            </a:xfrm>
            <a:custGeom>
              <a:avLst/>
              <a:gdLst>
                <a:gd name="T0" fmla="*/ 7 w 15"/>
                <a:gd name="T1" fmla="*/ 0 h 16"/>
                <a:gd name="T2" fmla="*/ 7 w 15"/>
                <a:gd name="T3" fmla="*/ 0 h 16"/>
                <a:gd name="T4" fmla="*/ 1 w 15"/>
                <a:gd name="T5" fmla="*/ 2 h 16"/>
                <a:gd name="T6" fmla="*/ 0 w 15"/>
                <a:gd name="T7" fmla="*/ 8 h 16"/>
                <a:gd name="T8" fmla="*/ 1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1" y="2"/>
                  </a:lnTo>
                  <a:lnTo>
                    <a:pt x="0" y="8"/>
                  </a:lnTo>
                  <a:lnTo>
                    <a:pt x="1"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00" name="Freeform 1174"/>
            <p:cNvSpPr>
              <a:spLocks/>
            </p:cNvSpPr>
            <p:nvPr/>
          </p:nvSpPr>
          <p:spPr bwMode="auto">
            <a:xfrm>
              <a:off x="3188"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01" name="Freeform 1175"/>
            <p:cNvSpPr>
              <a:spLocks/>
            </p:cNvSpPr>
            <p:nvPr/>
          </p:nvSpPr>
          <p:spPr bwMode="auto">
            <a:xfrm>
              <a:off x="3220"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02" name="Freeform 1176"/>
            <p:cNvSpPr>
              <a:spLocks/>
            </p:cNvSpPr>
            <p:nvPr/>
          </p:nvSpPr>
          <p:spPr bwMode="auto">
            <a:xfrm>
              <a:off x="3251"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03" name="Freeform 1177"/>
            <p:cNvSpPr>
              <a:spLocks/>
            </p:cNvSpPr>
            <p:nvPr/>
          </p:nvSpPr>
          <p:spPr bwMode="auto">
            <a:xfrm>
              <a:off x="3283"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04" name="Freeform 1178"/>
            <p:cNvSpPr>
              <a:spLocks/>
            </p:cNvSpPr>
            <p:nvPr/>
          </p:nvSpPr>
          <p:spPr bwMode="auto">
            <a:xfrm>
              <a:off x="3299" y="661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05" name="Freeform 1179"/>
            <p:cNvSpPr>
              <a:spLocks/>
            </p:cNvSpPr>
            <p:nvPr/>
          </p:nvSpPr>
          <p:spPr bwMode="auto">
            <a:xfrm>
              <a:off x="3299" y="6582"/>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06" name="Freeform 1180"/>
            <p:cNvSpPr>
              <a:spLocks/>
            </p:cNvSpPr>
            <p:nvPr/>
          </p:nvSpPr>
          <p:spPr bwMode="auto">
            <a:xfrm>
              <a:off x="3299" y="6551"/>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07" name="Freeform 1181"/>
            <p:cNvSpPr>
              <a:spLocks/>
            </p:cNvSpPr>
            <p:nvPr/>
          </p:nvSpPr>
          <p:spPr bwMode="auto">
            <a:xfrm>
              <a:off x="3299" y="651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08" name="Freeform 1182"/>
            <p:cNvSpPr>
              <a:spLocks/>
            </p:cNvSpPr>
            <p:nvPr/>
          </p:nvSpPr>
          <p:spPr bwMode="auto">
            <a:xfrm>
              <a:off x="3299" y="6487"/>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09" name="Freeform 1183"/>
            <p:cNvSpPr>
              <a:spLocks/>
            </p:cNvSpPr>
            <p:nvPr/>
          </p:nvSpPr>
          <p:spPr bwMode="auto">
            <a:xfrm>
              <a:off x="3299" y="64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10" name="Freeform 1184"/>
            <p:cNvSpPr>
              <a:spLocks/>
            </p:cNvSpPr>
            <p:nvPr/>
          </p:nvSpPr>
          <p:spPr bwMode="auto">
            <a:xfrm>
              <a:off x="3299" y="642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11" name="Freeform 1185"/>
            <p:cNvSpPr>
              <a:spLocks/>
            </p:cNvSpPr>
            <p:nvPr/>
          </p:nvSpPr>
          <p:spPr bwMode="auto">
            <a:xfrm>
              <a:off x="3299" y="6392"/>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12" name="Freeform 1186"/>
            <p:cNvSpPr>
              <a:spLocks/>
            </p:cNvSpPr>
            <p:nvPr/>
          </p:nvSpPr>
          <p:spPr bwMode="auto">
            <a:xfrm>
              <a:off x="3299" y="636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13" name="Freeform 1187"/>
            <p:cNvSpPr>
              <a:spLocks/>
            </p:cNvSpPr>
            <p:nvPr/>
          </p:nvSpPr>
          <p:spPr bwMode="auto">
            <a:xfrm>
              <a:off x="3283"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14" name="Freeform 1188"/>
            <p:cNvSpPr>
              <a:spLocks/>
            </p:cNvSpPr>
            <p:nvPr/>
          </p:nvSpPr>
          <p:spPr bwMode="auto">
            <a:xfrm>
              <a:off x="3251"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15" name="Freeform 1189"/>
            <p:cNvSpPr>
              <a:spLocks/>
            </p:cNvSpPr>
            <p:nvPr/>
          </p:nvSpPr>
          <p:spPr bwMode="auto">
            <a:xfrm>
              <a:off x="3220"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16" name="Freeform 1190"/>
            <p:cNvSpPr>
              <a:spLocks/>
            </p:cNvSpPr>
            <p:nvPr/>
          </p:nvSpPr>
          <p:spPr bwMode="auto">
            <a:xfrm>
              <a:off x="3188"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411" name="Group 1191"/>
          <p:cNvGrpSpPr>
            <a:grpSpLocks/>
          </p:cNvGrpSpPr>
          <p:nvPr/>
        </p:nvGrpSpPr>
        <p:grpSpPr bwMode="auto">
          <a:xfrm>
            <a:off x="2212975" y="5283200"/>
            <a:ext cx="120650" cy="246063"/>
            <a:chOff x="3536" y="6345"/>
            <a:chExt cx="158" cy="301"/>
          </a:xfrm>
        </p:grpSpPr>
        <p:sp>
          <p:nvSpPr>
            <p:cNvPr id="53661" name="Rectangle 1192"/>
            <p:cNvSpPr>
              <a:spLocks noChangeArrowheads="1"/>
            </p:cNvSpPr>
            <p:nvPr/>
          </p:nvSpPr>
          <p:spPr bwMode="auto">
            <a:xfrm>
              <a:off x="3544" y="6353"/>
              <a:ext cx="142"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662" name="Freeform 1193"/>
            <p:cNvSpPr>
              <a:spLocks/>
            </p:cNvSpPr>
            <p:nvPr/>
          </p:nvSpPr>
          <p:spPr bwMode="auto">
            <a:xfrm>
              <a:off x="3536" y="63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63" name="Freeform 1194"/>
            <p:cNvSpPr>
              <a:spLocks/>
            </p:cNvSpPr>
            <p:nvPr/>
          </p:nvSpPr>
          <p:spPr bwMode="auto">
            <a:xfrm>
              <a:off x="3536" y="6377"/>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64" name="Freeform 1195"/>
            <p:cNvSpPr>
              <a:spLocks/>
            </p:cNvSpPr>
            <p:nvPr/>
          </p:nvSpPr>
          <p:spPr bwMode="auto">
            <a:xfrm>
              <a:off x="3536" y="640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65" name="Freeform 1196"/>
            <p:cNvSpPr>
              <a:spLocks/>
            </p:cNvSpPr>
            <p:nvPr/>
          </p:nvSpPr>
          <p:spPr bwMode="auto">
            <a:xfrm>
              <a:off x="3536" y="64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66" name="Freeform 1197"/>
            <p:cNvSpPr>
              <a:spLocks/>
            </p:cNvSpPr>
            <p:nvPr/>
          </p:nvSpPr>
          <p:spPr bwMode="auto">
            <a:xfrm>
              <a:off x="3536" y="6472"/>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67" name="Freeform 1198"/>
            <p:cNvSpPr>
              <a:spLocks/>
            </p:cNvSpPr>
            <p:nvPr/>
          </p:nvSpPr>
          <p:spPr bwMode="auto">
            <a:xfrm>
              <a:off x="3536" y="650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68" name="Freeform 1199"/>
            <p:cNvSpPr>
              <a:spLocks/>
            </p:cNvSpPr>
            <p:nvPr/>
          </p:nvSpPr>
          <p:spPr bwMode="auto">
            <a:xfrm>
              <a:off x="3536" y="653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69" name="Freeform 1200"/>
            <p:cNvSpPr>
              <a:spLocks/>
            </p:cNvSpPr>
            <p:nvPr/>
          </p:nvSpPr>
          <p:spPr bwMode="auto">
            <a:xfrm>
              <a:off x="3536" y="656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70" name="Freeform 1201"/>
            <p:cNvSpPr>
              <a:spLocks/>
            </p:cNvSpPr>
            <p:nvPr/>
          </p:nvSpPr>
          <p:spPr bwMode="auto">
            <a:xfrm>
              <a:off x="3536" y="659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71" name="Freeform 1202"/>
            <p:cNvSpPr>
              <a:spLocks/>
            </p:cNvSpPr>
            <p:nvPr/>
          </p:nvSpPr>
          <p:spPr bwMode="auto">
            <a:xfrm>
              <a:off x="3536"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72" name="Freeform 1203"/>
            <p:cNvSpPr>
              <a:spLocks/>
            </p:cNvSpPr>
            <p:nvPr/>
          </p:nvSpPr>
          <p:spPr bwMode="auto">
            <a:xfrm>
              <a:off x="3568"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73" name="Freeform 1204"/>
            <p:cNvSpPr>
              <a:spLocks/>
            </p:cNvSpPr>
            <p:nvPr/>
          </p:nvSpPr>
          <p:spPr bwMode="auto">
            <a:xfrm>
              <a:off x="3599"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74" name="Freeform 1205"/>
            <p:cNvSpPr>
              <a:spLocks/>
            </p:cNvSpPr>
            <p:nvPr/>
          </p:nvSpPr>
          <p:spPr bwMode="auto">
            <a:xfrm>
              <a:off x="3631"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75" name="Freeform 1206"/>
            <p:cNvSpPr>
              <a:spLocks/>
            </p:cNvSpPr>
            <p:nvPr/>
          </p:nvSpPr>
          <p:spPr bwMode="auto">
            <a:xfrm>
              <a:off x="3663"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76" name="Freeform 1207"/>
            <p:cNvSpPr>
              <a:spLocks/>
            </p:cNvSpPr>
            <p:nvPr/>
          </p:nvSpPr>
          <p:spPr bwMode="auto">
            <a:xfrm>
              <a:off x="3679" y="6614"/>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77" name="Freeform 1208"/>
            <p:cNvSpPr>
              <a:spLocks/>
            </p:cNvSpPr>
            <p:nvPr/>
          </p:nvSpPr>
          <p:spPr bwMode="auto">
            <a:xfrm>
              <a:off x="3679" y="6582"/>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78" name="Freeform 1209"/>
            <p:cNvSpPr>
              <a:spLocks/>
            </p:cNvSpPr>
            <p:nvPr/>
          </p:nvSpPr>
          <p:spPr bwMode="auto">
            <a:xfrm>
              <a:off x="3679" y="6551"/>
              <a:ext cx="15" cy="15"/>
            </a:xfrm>
            <a:custGeom>
              <a:avLst/>
              <a:gdLst>
                <a:gd name="T0" fmla="*/ 0 w 15"/>
                <a:gd name="T1" fmla="*/ 8 h 15"/>
                <a:gd name="T2" fmla="*/ 2 w 15"/>
                <a:gd name="T3" fmla="*/ 13 h 15"/>
                <a:gd name="T4" fmla="*/ 7 w 15"/>
                <a:gd name="T5" fmla="*/ 15 h 15"/>
                <a:gd name="T6" fmla="*/ 13 w 15"/>
                <a:gd name="T7" fmla="*/ 13 h 15"/>
                <a:gd name="T8" fmla="*/ 15 w 15"/>
                <a:gd name="T9" fmla="*/ 8 h 15"/>
                <a:gd name="T10" fmla="*/ 15 w 15"/>
                <a:gd name="T11" fmla="*/ 8 h 15"/>
                <a:gd name="T12" fmla="*/ 15 w 15"/>
                <a:gd name="T13" fmla="*/ 8 h 15"/>
                <a:gd name="T14" fmla="*/ 13 w 15"/>
                <a:gd name="T15" fmla="*/ 2 h 15"/>
                <a:gd name="T16" fmla="*/ 7 w 15"/>
                <a:gd name="T17" fmla="*/ 0 h 15"/>
                <a:gd name="T18" fmla="*/ 2 w 15"/>
                <a:gd name="T19" fmla="*/ 2 h 15"/>
                <a:gd name="T20" fmla="*/ 0 w 15"/>
                <a:gd name="T21" fmla="*/ 8 h 15"/>
                <a:gd name="T22" fmla="*/ 0 w 15"/>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8"/>
                  </a:moveTo>
                  <a:lnTo>
                    <a:pt x="2" y="13"/>
                  </a:lnTo>
                  <a:lnTo>
                    <a:pt x="7" y="15"/>
                  </a:lnTo>
                  <a:lnTo>
                    <a:pt x="13" y="13"/>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79" name="Freeform 1210"/>
            <p:cNvSpPr>
              <a:spLocks/>
            </p:cNvSpPr>
            <p:nvPr/>
          </p:nvSpPr>
          <p:spPr bwMode="auto">
            <a:xfrm>
              <a:off x="3679" y="6519"/>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80" name="Freeform 1211"/>
            <p:cNvSpPr>
              <a:spLocks/>
            </p:cNvSpPr>
            <p:nvPr/>
          </p:nvSpPr>
          <p:spPr bwMode="auto">
            <a:xfrm>
              <a:off x="3679" y="6487"/>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81" name="Freeform 1212"/>
            <p:cNvSpPr>
              <a:spLocks/>
            </p:cNvSpPr>
            <p:nvPr/>
          </p:nvSpPr>
          <p:spPr bwMode="auto">
            <a:xfrm>
              <a:off x="3679" y="6456"/>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82" name="Freeform 1213"/>
            <p:cNvSpPr>
              <a:spLocks/>
            </p:cNvSpPr>
            <p:nvPr/>
          </p:nvSpPr>
          <p:spPr bwMode="auto">
            <a:xfrm>
              <a:off x="3679" y="6424"/>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83" name="Freeform 1214"/>
            <p:cNvSpPr>
              <a:spLocks/>
            </p:cNvSpPr>
            <p:nvPr/>
          </p:nvSpPr>
          <p:spPr bwMode="auto">
            <a:xfrm>
              <a:off x="3679" y="6392"/>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84" name="Freeform 1215"/>
            <p:cNvSpPr>
              <a:spLocks/>
            </p:cNvSpPr>
            <p:nvPr/>
          </p:nvSpPr>
          <p:spPr bwMode="auto">
            <a:xfrm>
              <a:off x="3679" y="6361"/>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85" name="Freeform 1216"/>
            <p:cNvSpPr>
              <a:spLocks/>
            </p:cNvSpPr>
            <p:nvPr/>
          </p:nvSpPr>
          <p:spPr bwMode="auto">
            <a:xfrm>
              <a:off x="3663"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86" name="Freeform 1217"/>
            <p:cNvSpPr>
              <a:spLocks/>
            </p:cNvSpPr>
            <p:nvPr/>
          </p:nvSpPr>
          <p:spPr bwMode="auto">
            <a:xfrm>
              <a:off x="3631"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87" name="Freeform 1218"/>
            <p:cNvSpPr>
              <a:spLocks/>
            </p:cNvSpPr>
            <p:nvPr/>
          </p:nvSpPr>
          <p:spPr bwMode="auto">
            <a:xfrm>
              <a:off x="3599"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88" name="Freeform 1219"/>
            <p:cNvSpPr>
              <a:spLocks/>
            </p:cNvSpPr>
            <p:nvPr/>
          </p:nvSpPr>
          <p:spPr bwMode="auto">
            <a:xfrm>
              <a:off x="3568"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412" name="Group 1220"/>
          <p:cNvGrpSpPr>
            <a:grpSpLocks/>
          </p:cNvGrpSpPr>
          <p:nvPr/>
        </p:nvGrpSpPr>
        <p:grpSpPr bwMode="auto">
          <a:xfrm>
            <a:off x="2540000" y="5283200"/>
            <a:ext cx="122238" cy="246063"/>
            <a:chOff x="3963" y="6345"/>
            <a:chExt cx="158" cy="301"/>
          </a:xfrm>
        </p:grpSpPr>
        <p:sp>
          <p:nvSpPr>
            <p:cNvPr id="53633" name="Rectangle 1221"/>
            <p:cNvSpPr>
              <a:spLocks noChangeArrowheads="1"/>
            </p:cNvSpPr>
            <p:nvPr/>
          </p:nvSpPr>
          <p:spPr bwMode="auto">
            <a:xfrm>
              <a:off x="3971" y="6353"/>
              <a:ext cx="143"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634" name="Freeform 1222"/>
            <p:cNvSpPr>
              <a:spLocks/>
            </p:cNvSpPr>
            <p:nvPr/>
          </p:nvSpPr>
          <p:spPr bwMode="auto">
            <a:xfrm>
              <a:off x="3963" y="63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35" name="Freeform 1223"/>
            <p:cNvSpPr>
              <a:spLocks/>
            </p:cNvSpPr>
            <p:nvPr/>
          </p:nvSpPr>
          <p:spPr bwMode="auto">
            <a:xfrm>
              <a:off x="3963" y="6377"/>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36" name="Freeform 1224"/>
            <p:cNvSpPr>
              <a:spLocks/>
            </p:cNvSpPr>
            <p:nvPr/>
          </p:nvSpPr>
          <p:spPr bwMode="auto">
            <a:xfrm>
              <a:off x="3963" y="640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37" name="Freeform 1225"/>
            <p:cNvSpPr>
              <a:spLocks/>
            </p:cNvSpPr>
            <p:nvPr/>
          </p:nvSpPr>
          <p:spPr bwMode="auto">
            <a:xfrm>
              <a:off x="3963" y="64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38" name="Freeform 1226"/>
            <p:cNvSpPr>
              <a:spLocks/>
            </p:cNvSpPr>
            <p:nvPr/>
          </p:nvSpPr>
          <p:spPr bwMode="auto">
            <a:xfrm>
              <a:off x="3963" y="6472"/>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39" name="Freeform 1227"/>
            <p:cNvSpPr>
              <a:spLocks/>
            </p:cNvSpPr>
            <p:nvPr/>
          </p:nvSpPr>
          <p:spPr bwMode="auto">
            <a:xfrm>
              <a:off x="3963" y="650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40" name="Freeform 1228"/>
            <p:cNvSpPr>
              <a:spLocks/>
            </p:cNvSpPr>
            <p:nvPr/>
          </p:nvSpPr>
          <p:spPr bwMode="auto">
            <a:xfrm>
              <a:off x="3963" y="653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41" name="Freeform 1229"/>
            <p:cNvSpPr>
              <a:spLocks/>
            </p:cNvSpPr>
            <p:nvPr/>
          </p:nvSpPr>
          <p:spPr bwMode="auto">
            <a:xfrm>
              <a:off x="3963" y="656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42" name="Freeform 1230"/>
            <p:cNvSpPr>
              <a:spLocks/>
            </p:cNvSpPr>
            <p:nvPr/>
          </p:nvSpPr>
          <p:spPr bwMode="auto">
            <a:xfrm>
              <a:off x="3963" y="659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43" name="Freeform 1231"/>
            <p:cNvSpPr>
              <a:spLocks/>
            </p:cNvSpPr>
            <p:nvPr/>
          </p:nvSpPr>
          <p:spPr bwMode="auto">
            <a:xfrm>
              <a:off x="3963"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44" name="Freeform 1232"/>
            <p:cNvSpPr>
              <a:spLocks/>
            </p:cNvSpPr>
            <p:nvPr/>
          </p:nvSpPr>
          <p:spPr bwMode="auto">
            <a:xfrm>
              <a:off x="3995"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45" name="Freeform 1233"/>
            <p:cNvSpPr>
              <a:spLocks/>
            </p:cNvSpPr>
            <p:nvPr/>
          </p:nvSpPr>
          <p:spPr bwMode="auto">
            <a:xfrm>
              <a:off x="4027" y="6630"/>
              <a:ext cx="15" cy="16"/>
            </a:xfrm>
            <a:custGeom>
              <a:avLst/>
              <a:gdLst>
                <a:gd name="T0" fmla="*/ 7 w 15"/>
                <a:gd name="T1" fmla="*/ 0 h 16"/>
                <a:gd name="T2" fmla="*/ 7 w 15"/>
                <a:gd name="T3" fmla="*/ 0 h 16"/>
                <a:gd name="T4" fmla="*/ 2 w 15"/>
                <a:gd name="T5" fmla="*/ 2 h 16"/>
                <a:gd name="T6" fmla="*/ 0 w 15"/>
                <a:gd name="T7" fmla="*/ 8 h 16"/>
                <a:gd name="T8" fmla="*/ 2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2" y="2"/>
                  </a:lnTo>
                  <a:lnTo>
                    <a:pt x="0" y="8"/>
                  </a:lnTo>
                  <a:lnTo>
                    <a:pt x="2"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46" name="Freeform 1234"/>
            <p:cNvSpPr>
              <a:spLocks/>
            </p:cNvSpPr>
            <p:nvPr/>
          </p:nvSpPr>
          <p:spPr bwMode="auto">
            <a:xfrm>
              <a:off x="4058"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47" name="Freeform 1235"/>
            <p:cNvSpPr>
              <a:spLocks/>
            </p:cNvSpPr>
            <p:nvPr/>
          </p:nvSpPr>
          <p:spPr bwMode="auto">
            <a:xfrm>
              <a:off x="4090"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48" name="Freeform 1236"/>
            <p:cNvSpPr>
              <a:spLocks/>
            </p:cNvSpPr>
            <p:nvPr/>
          </p:nvSpPr>
          <p:spPr bwMode="auto">
            <a:xfrm>
              <a:off x="4106" y="6614"/>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49" name="Freeform 1237"/>
            <p:cNvSpPr>
              <a:spLocks/>
            </p:cNvSpPr>
            <p:nvPr/>
          </p:nvSpPr>
          <p:spPr bwMode="auto">
            <a:xfrm>
              <a:off x="4106" y="6582"/>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50" name="Freeform 1238"/>
            <p:cNvSpPr>
              <a:spLocks/>
            </p:cNvSpPr>
            <p:nvPr/>
          </p:nvSpPr>
          <p:spPr bwMode="auto">
            <a:xfrm>
              <a:off x="4106" y="6551"/>
              <a:ext cx="15" cy="15"/>
            </a:xfrm>
            <a:custGeom>
              <a:avLst/>
              <a:gdLst>
                <a:gd name="T0" fmla="*/ 0 w 15"/>
                <a:gd name="T1" fmla="*/ 8 h 15"/>
                <a:gd name="T2" fmla="*/ 2 w 15"/>
                <a:gd name="T3" fmla="*/ 13 h 15"/>
                <a:gd name="T4" fmla="*/ 8 w 15"/>
                <a:gd name="T5" fmla="*/ 15 h 15"/>
                <a:gd name="T6" fmla="*/ 13 w 15"/>
                <a:gd name="T7" fmla="*/ 13 h 15"/>
                <a:gd name="T8" fmla="*/ 15 w 15"/>
                <a:gd name="T9" fmla="*/ 8 h 15"/>
                <a:gd name="T10" fmla="*/ 15 w 15"/>
                <a:gd name="T11" fmla="*/ 8 h 15"/>
                <a:gd name="T12" fmla="*/ 15 w 15"/>
                <a:gd name="T13" fmla="*/ 8 h 15"/>
                <a:gd name="T14" fmla="*/ 13 w 15"/>
                <a:gd name="T15" fmla="*/ 2 h 15"/>
                <a:gd name="T16" fmla="*/ 8 w 15"/>
                <a:gd name="T17" fmla="*/ 0 h 15"/>
                <a:gd name="T18" fmla="*/ 2 w 15"/>
                <a:gd name="T19" fmla="*/ 2 h 15"/>
                <a:gd name="T20" fmla="*/ 0 w 15"/>
                <a:gd name="T21" fmla="*/ 8 h 15"/>
                <a:gd name="T22" fmla="*/ 0 w 15"/>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8"/>
                  </a:moveTo>
                  <a:lnTo>
                    <a:pt x="2" y="13"/>
                  </a:lnTo>
                  <a:lnTo>
                    <a:pt x="8" y="15"/>
                  </a:lnTo>
                  <a:lnTo>
                    <a:pt x="13" y="13"/>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51" name="Freeform 1239"/>
            <p:cNvSpPr>
              <a:spLocks/>
            </p:cNvSpPr>
            <p:nvPr/>
          </p:nvSpPr>
          <p:spPr bwMode="auto">
            <a:xfrm>
              <a:off x="4106" y="6519"/>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52" name="Freeform 1240"/>
            <p:cNvSpPr>
              <a:spLocks/>
            </p:cNvSpPr>
            <p:nvPr/>
          </p:nvSpPr>
          <p:spPr bwMode="auto">
            <a:xfrm>
              <a:off x="4106" y="6487"/>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53" name="Freeform 1241"/>
            <p:cNvSpPr>
              <a:spLocks/>
            </p:cNvSpPr>
            <p:nvPr/>
          </p:nvSpPr>
          <p:spPr bwMode="auto">
            <a:xfrm>
              <a:off x="4106" y="6456"/>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54" name="Freeform 1242"/>
            <p:cNvSpPr>
              <a:spLocks/>
            </p:cNvSpPr>
            <p:nvPr/>
          </p:nvSpPr>
          <p:spPr bwMode="auto">
            <a:xfrm>
              <a:off x="4106" y="6424"/>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55" name="Freeform 1243"/>
            <p:cNvSpPr>
              <a:spLocks/>
            </p:cNvSpPr>
            <p:nvPr/>
          </p:nvSpPr>
          <p:spPr bwMode="auto">
            <a:xfrm>
              <a:off x="4106" y="6392"/>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56" name="Freeform 1244"/>
            <p:cNvSpPr>
              <a:spLocks/>
            </p:cNvSpPr>
            <p:nvPr/>
          </p:nvSpPr>
          <p:spPr bwMode="auto">
            <a:xfrm>
              <a:off x="4106" y="6361"/>
              <a:ext cx="15" cy="16"/>
            </a:xfrm>
            <a:custGeom>
              <a:avLst/>
              <a:gdLst>
                <a:gd name="T0" fmla="*/ 0 w 15"/>
                <a:gd name="T1" fmla="*/ 8 h 16"/>
                <a:gd name="T2" fmla="*/ 2 w 15"/>
                <a:gd name="T3" fmla="*/ 14 h 16"/>
                <a:gd name="T4" fmla="*/ 8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8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8" y="16"/>
                  </a:lnTo>
                  <a:lnTo>
                    <a:pt x="13" y="14"/>
                  </a:lnTo>
                  <a:lnTo>
                    <a:pt x="15" y="8"/>
                  </a:lnTo>
                  <a:lnTo>
                    <a:pt x="13"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57" name="Freeform 1245"/>
            <p:cNvSpPr>
              <a:spLocks/>
            </p:cNvSpPr>
            <p:nvPr/>
          </p:nvSpPr>
          <p:spPr bwMode="auto">
            <a:xfrm>
              <a:off x="4090"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58" name="Freeform 1246"/>
            <p:cNvSpPr>
              <a:spLocks/>
            </p:cNvSpPr>
            <p:nvPr/>
          </p:nvSpPr>
          <p:spPr bwMode="auto">
            <a:xfrm>
              <a:off x="4058"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59" name="Freeform 1247"/>
            <p:cNvSpPr>
              <a:spLocks/>
            </p:cNvSpPr>
            <p:nvPr/>
          </p:nvSpPr>
          <p:spPr bwMode="auto">
            <a:xfrm>
              <a:off x="4027" y="6345"/>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60" name="Freeform 1248"/>
            <p:cNvSpPr>
              <a:spLocks/>
            </p:cNvSpPr>
            <p:nvPr/>
          </p:nvSpPr>
          <p:spPr bwMode="auto">
            <a:xfrm>
              <a:off x="3995"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413" name="Group 1249"/>
          <p:cNvGrpSpPr>
            <a:grpSpLocks/>
          </p:cNvGrpSpPr>
          <p:nvPr/>
        </p:nvGrpSpPr>
        <p:grpSpPr bwMode="auto">
          <a:xfrm>
            <a:off x="3963988" y="5283200"/>
            <a:ext cx="122237" cy="246063"/>
            <a:chOff x="5814" y="6345"/>
            <a:chExt cx="158" cy="301"/>
          </a:xfrm>
        </p:grpSpPr>
        <p:sp>
          <p:nvSpPr>
            <p:cNvPr id="53605" name="Rectangle 1250"/>
            <p:cNvSpPr>
              <a:spLocks noChangeArrowheads="1"/>
            </p:cNvSpPr>
            <p:nvPr/>
          </p:nvSpPr>
          <p:spPr bwMode="auto">
            <a:xfrm>
              <a:off x="5822" y="6353"/>
              <a:ext cx="142"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606" name="Freeform 1251"/>
            <p:cNvSpPr>
              <a:spLocks/>
            </p:cNvSpPr>
            <p:nvPr/>
          </p:nvSpPr>
          <p:spPr bwMode="auto">
            <a:xfrm>
              <a:off x="5814" y="634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07" name="Freeform 1252"/>
            <p:cNvSpPr>
              <a:spLocks/>
            </p:cNvSpPr>
            <p:nvPr/>
          </p:nvSpPr>
          <p:spPr bwMode="auto">
            <a:xfrm>
              <a:off x="5814" y="6377"/>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08" name="Freeform 1253"/>
            <p:cNvSpPr>
              <a:spLocks/>
            </p:cNvSpPr>
            <p:nvPr/>
          </p:nvSpPr>
          <p:spPr bwMode="auto">
            <a:xfrm>
              <a:off x="5814" y="640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09" name="Freeform 1254"/>
            <p:cNvSpPr>
              <a:spLocks/>
            </p:cNvSpPr>
            <p:nvPr/>
          </p:nvSpPr>
          <p:spPr bwMode="auto">
            <a:xfrm>
              <a:off x="5814" y="6440"/>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10" name="Freeform 1255"/>
            <p:cNvSpPr>
              <a:spLocks/>
            </p:cNvSpPr>
            <p:nvPr/>
          </p:nvSpPr>
          <p:spPr bwMode="auto">
            <a:xfrm>
              <a:off x="5814" y="6472"/>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11" name="Freeform 1256"/>
            <p:cNvSpPr>
              <a:spLocks/>
            </p:cNvSpPr>
            <p:nvPr/>
          </p:nvSpPr>
          <p:spPr bwMode="auto">
            <a:xfrm>
              <a:off x="5814" y="6503"/>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12" name="Freeform 1257"/>
            <p:cNvSpPr>
              <a:spLocks/>
            </p:cNvSpPr>
            <p:nvPr/>
          </p:nvSpPr>
          <p:spPr bwMode="auto">
            <a:xfrm>
              <a:off x="5814" y="6535"/>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13" name="Freeform 1258"/>
            <p:cNvSpPr>
              <a:spLocks/>
            </p:cNvSpPr>
            <p:nvPr/>
          </p:nvSpPr>
          <p:spPr bwMode="auto">
            <a:xfrm>
              <a:off x="5814" y="656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14" name="Freeform 1259"/>
            <p:cNvSpPr>
              <a:spLocks/>
            </p:cNvSpPr>
            <p:nvPr/>
          </p:nvSpPr>
          <p:spPr bwMode="auto">
            <a:xfrm>
              <a:off x="5814" y="6598"/>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15" name="Freeform 1260"/>
            <p:cNvSpPr>
              <a:spLocks/>
            </p:cNvSpPr>
            <p:nvPr/>
          </p:nvSpPr>
          <p:spPr bwMode="auto">
            <a:xfrm>
              <a:off x="5814"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16" name="Freeform 1261"/>
            <p:cNvSpPr>
              <a:spLocks/>
            </p:cNvSpPr>
            <p:nvPr/>
          </p:nvSpPr>
          <p:spPr bwMode="auto">
            <a:xfrm>
              <a:off x="5846" y="6630"/>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4 w 15"/>
                <a:gd name="T17" fmla="*/ 14 h 16"/>
                <a:gd name="T18" fmla="*/ 15 w 15"/>
                <a:gd name="T19" fmla="*/ 8 h 16"/>
                <a:gd name="T20" fmla="*/ 14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4" y="14"/>
                  </a:lnTo>
                  <a:lnTo>
                    <a:pt x="15"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17" name="Freeform 1262"/>
            <p:cNvSpPr>
              <a:spLocks/>
            </p:cNvSpPr>
            <p:nvPr/>
          </p:nvSpPr>
          <p:spPr bwMode="auto">
            <a:xfrm>
              <a:off x="5877"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18" name="Freeform 1263"/>
            <p:cNvSpPr>
              <a:spLocks/>
            </p:cNvSpPr>
            <p:nvPr/>
          </p:nvSpPr>
          <p:spPr bwMode="auto">
            <a:xfrm>
              <a:off x="5909" y="6630"/>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19" name="Freeform 1264"/>
            <p:cNvSpPr>
              <a:spLocks/>
            </p:cNvSpPr>
            <p:nvPr/>
          </p:nvSpPr>
          <p:spPr bwMode="auto">
            <a:xfrm>
              <a:off x="5941" y="6630"/>
              <a:ext cx="15" cy="16"/>
            </a:xfrm>
            <a:custGeom>
              <a:avLst/>
              <a:gdLst>
                <a:gd name="T0" fmla="*/ 7 w 15"/>
                <a:gd name="T1" fmla="*/ 0 h 16"/>
                <a:gd name="T2" fmla="*/ 7 w 15"/>
                <a:gd name="T3" fmla="*/ 0 h 16"/>
                <a:gd name="T4" fmla="*/ 2 w 15"/>
                <a:gd name="T5" fmla="*/ 2 h 16"/>
                <a:gd name="T6" fmla="*/ 0 w 15"/>
                <a:gd name="T7" fmla="*/ 8 h 16"/>
                <a:gd name="T8" fmla="*/ 2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2" y="2"/>
                  </a:lnTo>
                  <a:lnTo>
                    <a:pt x="0" y="8"/>
                  </a:lnTo>
                  <a:lnTo>
                    <a:pt x="2"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20" name="Freeform 1265"/>
            <p:cNvSpPr>
              <a:spLocks/>
            </p:cNvSpPr>
            <p:nvPr/>
          </p:nvSpPr>
          <p:spPr bwMode="auto">
            <a:xfrm>
              <a:off x="5956" y="661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21" name="Freeform 1266"/>
            <p:cNvSpPr>
              <a:spLocks/>
            </p:cNvSpPr>
            <p:nvPr/>
          </p:nvSpPr>
          <p:spPr bwMode="auto">
            <a:xfrm>
              <a:off x="5956" y="6582"/>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22" name="Freeform 1267"/>
            <p:cNvSpPr>
              <a:spLocks/>
            </p:cNvSpPr>
            <p:nvPr/>
          </p:nvSpPr>
          <p:spPr bwMode="auto">
            <a:xfrm>
              <a:off x="5956" y="6551"/>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23" name="Freeform 1268"/>
            <p:cNvSpPr>
              <a:spLocks/>
            </p:cNvSpPr>
            <p:nvPr/>
          </p:nvSpPr>
          <p:spPr bwMode="auto">
            <a:xfrm>
              <a:off x="5956" y="651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24" name="Freeform 1269"/>
            <p:cNvSpPr>
              <a:spLocks/>
            </p:cNvSpPr>
            <p:nvPr/>
          </p:nvSpPr>
          <p:spPr bwMode="auto">
            <a:xfrm>
              <a:off x="5956" y="6487"/>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25" name="Freeform 1270"/>
            <p:cNvSpPr>
              <a:spLocks/>
            </p:cNvSpPr>
            <p:nvPr/>
          </p:nvSpPr>
          <p:spPr bwMode="auto">
            <a:xfrm>
              <a:off x="5956" y="64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26" name="Freeform 1271"/>
            <p:cNvSpPr>
              <a:spLocks/>
            </p:cNvSpPr>
            <p:nvPr/>
          </p:nvSpPr>
          <p:spPr bwMode="auto">
            <a:xfrm>
              <a:off x="5956" y="642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27" name="Freeform 1272"/>
            <p:cNvSpPr>
              <a:spLocks/>
            </p:cNvSpPr>
            <p:nvPr/>
          </p:nvSpPr>
          <p:spPr bwMode="auto">
            <a:xfrm>
              <a:off x="5956" y="6392"/>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28" name="Freeform 1273"/>
            <p:cNvSpPr>
              <a:spLocks/>
            </p:cNvSpPr>
            <p:nvPr/>
          </p:nvSpPr>
          <p:spPr bwMode="auto">
            <a:xfrm>
              <a:off x="5956" y="636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29" name="Freeform 1274"/>
            <p:cNvSpPr>
              <a:spLocks/>
            </p:cNvSpPr>
            <p:nvPr/>
          </p:nvSpPr>
          <p:spPr bwMode="auto">
            <a:xfrm>
              <a:off x="5941" y="6345"/>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30" name="Freeform 1275"/>
            <p:cNvSpPr>
              <a:spLocks/>
            </p:cNvSpPr>
            <p:nvPr/>
          </p:nvSpPr>
          <p:spPr bwMode="auto">
            <a:xfrm>
              <a:off x="5909"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31" name="Freeform 1276"/>
            <p:cNvSpPr>
              <a:spLocks/>
            </p:cNvSpPr>
            <p:nvPr/>
          </p:nvSpPr>
          <p:spPr bwMode="auto">
            <a:xfrm>
              <a:off x="5877" y="6345"/>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32" name="Freeform 1277"/>
            <p:cNvSpPr>
              <a:spLocks/>
            </p:cNvSpPr>
            <p:nvPr/>
          </p:nvSpPr>
          <p:spPr bwMode="auto">
            <a:xfrm>
              <a:off x="5846" y="6345"/>
              <a:ext cx="15" cy="16"/>
            </a:xfrm>
            <a:custGeom>
              <a:avLst/>
              <a:gdLst>
                <a:gd name="T0" fmla="*/ 8 w 15"/>
                <a:gd name="T1" fmla="*/ 16 h 16"/>
                <a:gd name="T2" fmla="*/ 8 w 15"/>
                <a:gd name="T3" fmla="*/ 16 h 16"/>
                <a:gd name="T4" fmla="*/ 14 w 15"/>
                <a:gd name="T5" fmla="*/ 14 h 16"/>
                <a:gd name="T6" fmla="*/ 15 w 15"/>
                <a:gd name="T7" fmla="*/ 8 h 16"/>
                <a:gd name="T8" fmla="*/ 14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4" y="14"/>
                  </a:lnTo>
                  <a:lnTo>
                    <a:pt x="15"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414" name="Group 1278"/>
          <p:cNvGrpSpPr>
            <a:grpSpLocks/>
          </p:cNvGrpSpPr>
          <p:nvPr/>
        </p:nvGrpSpPr>
        <p:grpSpPr bwMode="auto">
          <a:xfrm>
            <a:off x="1674813" y="4421188"/>
            <a:ext cx="120650" cy="261937"/>
            <a:chOff x="2836" y="5291"/>
            <a:chExt cx="158" cy="320"/>
          </a:xfrm>
        </p:grpSpPr>
        <p:sp>
          <p:nvSpPr>
            <p:cNvPr id="53575" name="Rectangle 1279"/>
            <p:cNvSpPr>
              <a:spLocks noChangeArrowheads="1"/>
            </p:cNvSpPr>
            <p:nvPr/>
          </p:nvSpPr>
          <p:spPr bwMode="auto">
            <a:xfrm>
              <a:off x="2844" y="5299"/>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576" name="Freeform 1280"/>
            <p:cNvSpPr>
              <a:spLocks/>
            </p:cNvSpPr>
            <p:nvPr/>
          </p:nvSpPr>
          <p:spPr bwMode="auto">
            <a:xfrm>
              <a:off x="2836" y="529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77" name="Freeform 1281"/>
            <p:cNvSpPr>
              <a:spLocks/>
            </p:cNvSpPr>
            <p:nvPr/>
          </p:nvSpPr>
          <p:spPr bwMode="auto">
            <a:xfrm>
              <a:off x="2836" y="5323"/>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78" name="Freeform 1282"/>
            <p:cNvSpPr>
              <a:spLocks/>
            </p:cNvSpPr>
            <p:nvPr/>
          </p:nvSpPr>
          <p:spPr bwMode="auto">
            <a:xfrm>
              <a:off x="2836" y="53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79" name="Freeform 1283"/>
            <p:cNvSpPr>
              <a:spLocks/>
            </p:cNvSpPr>
            <p:nvPr/>
          </p:nvSpPr>
          <p:spPr bwMode="auto">
            <a:xfrm>
              <a:off x="2836" y="538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80" name="Freeform 1284"/>
            <p:cNvSpPr>
              <a:spLocks/>
            </p:cNvSpPr>
            <p:nvPr/>
          </p:nvSpPr>
          <p:spPr bwMode="auto">
            <a:xfrm>
              <a:off x="2836" y="541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81" name="Freeform 1285"/>
            <p:cNvSpPr>
              <a:spLocks/>
            </p:cNvSpPr>
            <p:nvPr/>
          </p:nvSpPr>
          <p:spPr bwMode="auto">
            <a:xfrm>
              <a:off x="2836" y="544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82" name="Freeform 1286"/>
            <p:cNvSpPr>
              <a:spLocks/>
            </p:cNvSpPr>
            <p:nvPr/>
          </p:nvSpPr>
          <p:spPr bwMode="auto">
            <a:xfrm>
              <a:off x="2836" y="548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83" name="Freeform 1287"/>
            <p:cNvSpPr>
              <a:spLocks/>
            </p:cNvSpPr>
            <p:nvPr/>
          </p:nvSpPr>
          <p:spPr bwMode="auto">
            <a:xfrm>
              <a:off x="2836" y="551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84" name="Freeform 1288"/>
            <p:cNvSpPr>
              <a:spLocks/>
            </p:cNvSpPr>
            <p:nvPr/>
          </p:nvSpPr>
          <p:spPr bwMode="auto">
            <a:xfrm>
              <a:off x="2836" y="554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85" name="Freeform 1289"/>
            <p:cNvSpPr>
              <a:spLocks/>
            </p:cNvSpPr>
            <p:nvPr/>
          </p:nvSpPr>
          <p:spPr bwMode="auto">
            <a:xfrm>
              <a:off x="2836" y="557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86" name="Freeform 1290"/>
            <p:cNvSpPr>
              <a:spLocks/>
            </p:cNvSpPr>
            <p:nvPr/>
          </p:nvSpPr>
          <p:spPr bwMode="auto">
            <a:xfrm>
              <a:off x="2848"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87" name="Freeform 1291"/>
            <p:cNvSpPr>
              <a:spLocks/>
            </p:cNvSpPr>
            <p:nvPr/>
          </p:nvSpPr>
          <p:spPr bwMode="auto">
            <a:xfrm>
              <a:off x="2880"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88" name="Freeform 1292"/>
            <p:cNvSpPr>
              <a:spLocks/>
            </p:cNvSpPr>
            <p:nvPr/>
          </p:nvSpPr>
          <p:spPr bwMode="auto">
            <a:xfrm>
              <a:off x="2911"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89" name="Freeform 1293"/>
            <p:cNvSpPr>
              <a:spLocks/>
            </p:cNvSpPr>
            <p:nvPr/>
          </p:nvSpPr>
          <p:spPr bwMode="auto">
            <a:xfrm>
              <a:off x="2943"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90" name="Freeform 1294"/>
            <p:cNvSpPr>
              <a:spLocks/>
            </p:cNvSpPr>
            <p:nvPr/>
          </p:nvSpPr>
          <p:spPr bwMode="auto">
            <a:xfrm>
              <a:off x="2975" y="5595"/>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3 w 15"/>
                <a:gd name="T17" fmla="*/ 14 h 16"/>
                <a:gd name="T18" fmla="*/ 15 w 15"/>
                <a:gd name="T19" fmla="*/ 8 h 16"/>
                <a:gd name="T20" fmla="*/ 13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91" name="Freeform 1295"/>
            <p:cNvSpPr>
              <a:spLocks/>
            </p:cNvSpPr>
            <p:nvPr/>
          </p:nvSpPr>
          <p:spPr bwMode="auto">
            <a:xfrm>
              <a:off x="2979" y="5568"/>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92" name="Freeform 1296"/>
            <p:cNvSpPr>
              <a:spLocks/>
            </p:cNvSpPr>
            <p:nvPr/>
          </p:nvSpPr>
          <p:spPr bwMode="auto">
            <a:xfrm>
              <a:off x="2979" y="5536"/>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93" name="Freeform 1297"/>
            <p:cNvSpPr>
              <a:spLocks/>
            </p:cNvSpPr>
            <p:nvPr/>
          </p:nvSpPr>
          <p:spPr bwMode="auto">
            <a:xfrm>
              <a:off x="2979" y="5504"/>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94" name="Freeform 1298"/>
            <p:cNvSpPr>
              <a:spLocks/>
            </p:cNvSpPr>
            <p:nvPr/>
          </p:nvSpPr>
          <p:spPr bwMode="auto">
            <a:xfrm>
              <a:off x="2979" y="5473"/>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95" name="Freeform 1299"/>
            <p:cNvSpPr>
              <a:spLocks/>
            </p:cNvSpPr>
            <p:nvPr/>
          </p:nvSpPr>
          <p:spPr bwMode="auto">
            <a:xfrm>
              <a:off x="2979" y="5441"/>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96" name="Freeform 1300"/>
            <p:cNvSpPr>
              <a:spLocks/>
            </p:cNvSpPr>
            <p:nvPr/>
          </p:nvSpPr>
          <p:spPr bwMode="auto">
            <a:xfrm>
              <a:off x="2979" y="5410"/>
              <a:ext cx="15" cy="15"/>
            </a:xfrm>
            <a:custGeom>
              <a:avLst/>
              <a:gdLst>
                <a:gd name="T0" fmla="*/ 0 w 15"/>
                <a:gd name="T1" fmla="*/ 7 h 15"/>
                <a:gd name="T2" fmla="*/ 2 w 15"/>
                <a:gd name="T3" fmla="*/ 13 h 15"/>
                <a:gd name="T4" fmla="*/ 7 w 15"/>
                <a:gd name="T5" fmla="*/ 15 h 15"/>
                <a:gd name="T6" fmla="*/ 13 w 15"/>
                <a:gd name="T7" fmla="*/ 13 h 15"/>
                <a:gd name="T8" fmla="*/ 15 w 15"/>
                <a:gd name="T9" fmla="*/ 7 h 15"/>
                <a:gd name="T10" fmla="*/ 15 w 15"/>
                <a:gd name="T11" fmla="*/ 7 h 15"/>
                <a:gd name="T12" fmla="*/ 15 w 15"/>
                <a:gd name="T13" fmla="*/ 7 h 15"/>
                <a:gd name="T14" fmla="*/ 13 w 15"/>
                <a:gd name="T15" fmla="*/ 2 h 15"/>
                <a:gd name="T16" fmla="*/ 7 w 15"/>
                <a:gd name="T17" fmla="*/ 0 h 15"/>
                <a:gd name="T18" fmla="*/ 2 w 15"/>
                <a:gd name="T19" fmla="*/ 2 h 15"/>
                <a:gd name="T20" fmla="*/ 0 w 15"/>
                <a:gd name="T21" fmla="*/ 7 h 15"/>
                <a:gd name="T22" fmla="*/ 0 w 15"/>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7"/>
                  </a:moveTo>
                  <a:lnTo>
                    <a:pt x="2" y="13"/>
                  </a:lnTo>
                  <a:lnTo>
                    <a:pt x="7" y="15"/>
                  </a:lnTo>
                  <a:lnTo>
                    <a:pt x="13" y="13"/>
                  </a:lnTo>
                  <a:lnTo>
                    <a:pt x="15" y="7"/>
                  </a:lnTo>
                  <a:lnTo>
                    <a:pt x="13" y="2"/>
                  </a:lnTo>
                  <a:lnTo>
                    <a:pt x="7"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97" name="Freeform 1301"/>
            <p:cNvSpPr>
              <a:spLocks/>
            </p:cNvSpPr>
            <p:nvPr/>
          </p:nvSpPr>
          <p:spPr bwMode="auto">
            <a:xfrm>
              <a:off x="2979" y="5378"/>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98" name="Freeform 1302"/>
            <p:cNvSpPr>
              <a:spLocks/>
            </p:cNvSpPr>
            <p:nvPr/>
          </p:nvSpPr>
          <p:spPr bwMode="auto">
            <a:xfrm>
              <a:off x="2979" y="5346"/>
              <a:ext cx="15" cy="16"/>
            </a:xfrm>
            <a:custGeom>
              <a:avLst/>
              <a:gdLst>
                <a:gd name="T0" fmla="*/ 0 w 15"/>
                <a:gd name="T1" fmla="*/ 8 h 16"/>
                <a:gd name="T2" fmla="*/ 2 w 15"/>
                <a:gd name="T3" fmla="*/ 14 h 16"/>
                <a:gd name="T4" fmla="*/ 7 w 15"/>
                <a:gd name="T5" fmla="*/ 16 h 16"/>
                <a:gd name="T6" fmla="*/ 13 w 15"/>
                <a:gd name="T7" fmla="*/ 14 h 16"/>
                <a:gd name="T8" fmla="*/ 15 w 15"/>
                <a:gd name="T9" fmla="*/ 8 h 16"/>
                <a:gd name="T10" fmla="*/ 15 w 15"/>
                <a:gd name="T11" fmla="*/ 8 h 16"/>
                <a:gd name="T12" fmla="*/ 15 w 15"/>
                <a:gd name="T13" fmla="*/ 8 h 16"/>
                <a:gd name="T14" fmla="*/ 13 w 15"/>
                <a:gd name="T15" fmla="*/ 2 h 16"/>
                <a:gd name="T16" fmla="*/ 7 w 15"/>
                <a:gd name="T17" fmla="*/ 0 h 16"/>
                <a:gd name="T18" fmla="*/ 2 w 15"/>
                <a:gd name="T19" fmla="*/ 2 h 16"/>
                <a:gd name="T20" fmla="*/ 0 w 15"/>
                <a:gd name="T21" fmla="*/ 8 h 16"/>
                <a:gd name="T22" fmla="*/ 0 w 15"/>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0" y="8"/>
                  </a:moveTo>
                  <a:lnTo>
                    <a:pt x="2" y="14"/>
                  </a:lnTo>
                  <a:lnTo>
                    <a:pt x="7" y="16"/>
                  </a:lnTo>
                  <a:lnTo>
                    <a:pt x="13" y="14"/>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99" name="Freeform 1303"/>
            <p:cNvSpPr>
              <a:spLocks/>
            </p:cNvSpPr>
            <p:nvPr/>
          </p:nvSpPr>
          <p:spPr bwMode="auto">
            <a:xfrm>
              <a:off x="2979" y="5315"/>
              <a:ext cx="15" cy="15"/>
            </a:xfrm>
            <a:custGeom>
              <a:avLst/>
              <a:gdLst>
                <a:gd name="T0" fmla="*/ 0 w 15"/>
                <a:gd name="T1" fmla="*/ 8 h 15"/>
                <a:gd name="T2" fmla="*/ 2 w 15"/>
                <a:gd name="T3" fmla="*/ 13 h 15"/>
                <a:gd name="T4" fmla="*/ 7 w 15"/>
                <a:gd name="T5" fmla="*/ 15 h 15"/>
                <a:gd name="T6" fmla="*/ 13 w 15"/>
                <a:gd name="T7" fmla="*/ 13 h 15"/>
                <a:gd name="T8" fmla="*/ 15 w 15"/>
                <a:gd name="T9" fmla="*/ 8 h 15"/>
                <a:gd name="T10" fmla="*/ 15 w 15"/>
                <a:gd name="T11" fmla="*/ 8 h 15"/>
                <a:gd name="T12" fmla="*/ 15 w 15"/>
                <a:gd name="T13" fmla="*/ 8 h 15"/>
                <a:gd name="T14" fmla="*/ 13 w 15"/>
                <a:gd name="T15" fmla="*/ 2 h 15"/>
                <a:gd name="T16" fmla="*/ 7 w 15"/>
                <a:gd name="T17" fmla="*/ 0 h 15"/>
                <a:gd name="T18" fmla="*/ 2 w 15"/>
                <a:gd name="T19" fmla="*/ 2 h 15"/>
                <a:gd name="T20" fmla="*/ 0 w 15"/>
                <a:gd name="T21" fmla="*/ 8 h 15"/>
                <a:gd name="T22" fmla="*/ 0 w 15"/>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8"/>
                  </a:moveTo>
                  <a:lnTo>
                    <a:pt x="2" y="13"/>
                  </a:lnTo>
                  <a:lnTo>
                    <a:pt x="7" y="15"/>
                  </a:lnTo>
                  <a:lnTo>
                    <a:pt x="13" y="13"/>
                  </a:lnTo>
                  <a:lnTo>
                    <a:pt x="15" y="8"/>
                  </a:lnTo>
                  <a:lnTo>
                    <a:pt x="13" y="2"/>
                  </a:lnTo>
                  <a:lnTo>
                    <a:pt x="7"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00" name="Freeform 1304"/>
            <p:cNvSpPr>
              <a:spLocks/>
            </p:cNvSpPr>
            <p:nvPr/>
          </p:nvSpPr>
          <p:spPr bwMode="auto">
            <a:xfrm>
              <a:off x="2971" y="5291"/>
              <a:ext cx="15" cy="16"/>
            </a:xfrm>
            <a:custGeom>
              <a:avLst/>
              <a:gdLst>
                <a:gd name="T0" fmla="*/ 8 w 15"/>
                <a:gd name="T1" fmla="*/ 16 h 16"/>
                <a:gd name="T2" fmla="*/ 8 w 15"/>
                <a:gd name="T3" fmla="*/ 16 h 16"/>
                <a:gd name="T4" fmla="*/ 13 w 15"/>
                <a:gd name="T5" fmla="*/ 14 h 16"/>
                <a:gd name="T6" fmla="*/ 15 w 15"/>
                <a:gd name="T7" fmla="*/ 8 h 16"/>
                <a:gd name="T8" fmla="*/ 13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3" y="14"/>
                  </a:lnTo>
                  <a:lnTo>
                    <a:pt x="15" y="8"/>
                  </a:lnTo>
                  <a:lnTo>
                    <a:pt x="13"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01" name="Freeform 1305"/>
            <p:cNvSpPr>
              <a:spLocks/>
            </p:cNvSpPr>
            <p:nvPr/>
          </p:nvSpPr>
          <p:spPr bwMode="auto">
            <a:xfrm>
              <a:off x="2939"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02" name="Freeform 1306"/>
            <p:cNvSpPr>
              <a:spLocks/>
            </p:cNvSpPr>
            <p:nvPr/>
          </p:nvSpPr>
          <p:spPr bwMode="auto">
            <a:xfrm>
              <a:off x="2907"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03" name="Freeform 1307"/>
            <p:cNvSpPr>
              <a:spLocks/>
            </p:cNvSpPr>
            <p:nvPr/>
          </p:nvSpPr>
          <p:spPr bwMode="auto">
            <a:xfrm>
              <a:off x="2876"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04" name="Freeform 1308"/>
            <p:cNvSpPr>
              <a:spLocks/>
            </p:cNvSpPr>
            <p:nvPr/>
          </p:nvSpPr>
          <p:spPr bwMode="auto">
            <a:xfrm>
              <a:off x="2844"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415" name="Group 1309"/>
          <p:cNvGrpSpPr>
            <a:grpSpLocks/>
          </p:cNvGrpSpPr>
          <p:nvPr/>
        </p:nvGrpSpPr>
        <p:grpSpPr bwMode="auto">
          <a:xfrm>
            <a:off x="1928813" y="4429125"/>
            <a:ext cx="122237" cy="261938"/>
            <a:chOff x="3168" y="5301"/>
            <a:chExt cx="159" cy="320"/>
          </a:xfrm>
        </p:grpSpPr>
        <p:sp>
          <p:nvSpPr>
            <p:cNvPr id="53545" name="Rectangle 1310"/>
            <p:cNvSpPr>
              <a:spLocks noChangeArrowheads="1"/>
            </p:cNvSpPr>
            <p:nvPr/>
          </p:nvSpPr>
          <p:spPr bwMode="auto">
            <a:xfrm>
              <a:off x="3176" y="5309"/>
              <a:ext cx="143"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546" name="Freeform 1311"/>
            <p:cNvSpPr>
              <a:spLocks/>
            </p:cNvSpPr>
            <p:nvPr/>
          </p:nvSpPr>
          <p:spPr bwMode="auto">
            <a:xfrm>
              <a:off x="3168" y="530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47" name="Freeform 1312"/>
            <p:cNvSpPr>
              <a:spLocks/>
            </p:cNvSpPr>
            <p:nvPr/>
          </p:nvSpPr>
          <p:spPr bwMode="auto">
            <a:xfrm>
              <a:off x="3168" y="533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48" name="Freeform 1313"/>
            <p:cNvSpPr>
              <a:spLocks/>
            </p:cNvSpPr>
            <p:nvPr/>
          </p:nvSpPr>
          <p:spPr bwMode="auto">
            <a:xfrm>
              <a:off x="3168" y="536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49" name="Freeform 1314"/>
            <p:cNvSpPr>
              <a:spLocks/>
            </p:cNvSpPr>
            <p:nvPr/>
          </p:nvSpPr>
          <p:spPr bwMode="auto">
            <a:xfrm>
              <a:off x="3168" y="539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50" name="Freeform 1315"/>
            <p:cNvSpPr>
              <a:spLocks/>
            </p:cNvSpPr>
            <p:nvPr/>
          </p:nvSpPr>
          <p:spPr bwMode="auto">
            <a:xfrm>
              <a:off x="3168" y="542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51" name="Freeform 1316"/>
            <p:cNvSpPr>
              <a:spLocks/>
            </p:cNvSpPr>
            <p:nvPr/>
          </p:nvSpPr>
          <p:spPr bwMode="auto">
            <a:xfrm>
              <a:off x="3168" y="545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52" name="Freeform 1317"/>
            <p:cNvSpPr>
              <a:spLocks/>
            </p:cNvSpPr>
            <p:nvPr/>
          </p:nvSpPr>
          <p:spPr bwMode="auto">
            <a:xfrm>
              <a:off x="3168" y="5491"/>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53" name="Freeform 1318"/>
            <p:cNvSpPr>
              <a:spLocks/>
            </p:cNvSpPr>
            <p:nvPr/>
          </p:nvSpPr>
          <p:spPr bwMode="auto">
            <a:xfrm>
              <a:off x="3168" y="552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54" name="Freeform 1319"/>
            <p:cNvSpPr>
              <a:spLocks/>
            </p:cNvSpPr>
            <p:nvPr/>
          </p:nvSpPr>
          <p:spPr bwMode="auto">
            <a:xfrm>
              <a:off x="3168" y="55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55" name="Freeform 1320"/>
            <p:cNvSpPr>
              <a:spLocks/>
            </p:cNvSpPr>
            <p:nvPr/>
          </p:nvSpPr>
          <p:spPr bwMode="auto">
            <a:xfrm>
              <a:off x="3168" y="5586"/>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56" name="Freeform 1321"/>
            <p:cNvSpPr>
              <a:spLocks/>
            </p:cNvSpPr>
            <p:nvPr/>
          </p:nvSpPr>
          <p:spPr bwMode="auto">
            <a:xfrm>
              <a:off x="3180" y="560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57" name="Freeform 1322"/>
            <p:cNvSpPr>
              <a:spLocks/>
            </p:cNvSpPr>
            <p:nvPr/>
          </p:nvSpPr>
          <p:spPr bwMode="auto">
            <a:xfrm>
              <a:off x="3212" y="560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58" name="Freeform 1323"/>
            <p:cNvSpPr>
              <a:spLocks/>
            </p:cNvSpPr>
            <p:nvPr/>
          </p:nvSpPr>
          <p:spPr bwMode="auto">
            <a:xfrm>
              <a:off x="3244" y="5605"/>
              <a:ext cx="15" cy="16"/>
            </a:xfrm>
            <a:custGeom>
              <a:avLst/>
              <a:gdLst>
                <a:gd name="T0" fmla="*/ 7 w 15"/>
                <a:gd name="T1" fmla="*/ 0 h 16"/>
                <a:gd name="T2" fmla="*/ 7 w 15"/>
                <a:gd name="T3" fmla="*/ 0 h 16"/>
                <a:gd name="T4" fmla="*/ 1 w 15"/>
                <a:gd name="T5" fmla="*/ 2 h 16"/>
                <a:gd name="T6" fmla="*/ 0 w 15"/>
                <a:gd name="T7" fmla="*/ 8 h 16"/>
                <a:gd name="T8" fmla="*/ 1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1" y="2"/>
                  </a:lnTo>
                  <a:lnTo>
                    <a:pt x="0" y="8"/>
                  </a:lnTo>
                  <a:lnTo>
                    <a:pt x="1"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59" name="Freeform 1324"/>
            <p:cNvSpPr>
              <a:spLocks/>
            </p:cNvSpPr>
            <p:nvPr/>
          </p:nvSpPr>
          <p:spPr bwMode="auto">
            <a:xfrm>
              <a:off x="3275" y="560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60" name="Freeform 1325"/>
            <p:cNvSpPr>
              <a:spLocks/>
            </p:cNvSpPr>
            <p:nvPr/>
          </p:nvSpPr>
          <p:spPr bwMode="auto">
            <a:xfrm>
              <a:off x="3307" y="560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61" name="Freeform 1326"/>
            <p:cNvSpPr>
              <a:spLocks/>
            </p:cNvSpPr>
            <p:nvPr/>
          </p:nvSpPr>
          <p:spPr bwMode="auto">
            <a:xfrm>
              <a:off x="3311" y="5578"/>
              <a:ext cx="16" cy="15"/>
            </a:xfrm>
            <a:custGeom>
              <a:avLst/>
              <a:gdLst>
                <a:gd name="T0" fmla="*/ 0 w 16"/>
                <a:gd name="T1" fmla="*/ 8 h 15"/>
                <a:gd name="T2" fmla="*/ 2 w 16"/>
                <a:gd name="T3" fmla="*/ 14 h 15"/>
                <a:gd name="T4" fmla="*/ 8 w 16"/>
                <a:gd name="T5" fmla="*/ 15 h 15"/>
                <a:gd name="T6" fmla="*/ 14 w 16"/>
                <a:gd name="T7" fmla="*/ 14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4"/>
                  </a:lnTo>
                  <a:lnTo>
                    <a:pt x="8" y="15"/>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62" name="Freeform 1327"/>
            <p:cNvSpPr>
              <a:spLocks/>
            </p:cNvSpPr>
            <p:nvPr/>
          </p:nvSpPr>
          <p:spPr bwMode="auto">
            <a:xfrm>
              <a:off x="3311" y="554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63" name="Freeform 1328"/>
            <p:cNvSpPr>
              <a:spLocks/>
            </p:cNvSpPr>
            <p:nvPr/>
          </p:nvSpPr>
          <p:spPr bwMode="auto">
            <a:xfrm>
              <a:off x="3311" y="551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64" name="Freeform 1329"/>
            <p:cNvSpPr>
              <a:spLocks/>
            </p:cNvSpPr>
            <p:nvPr/>
          </p:nvSpPr>
          <p:spPr bwMode="auto">
            <a:xfrm>
              <a:off x="3311" y="548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65" name="Freeform 1330"/>
            <p:cNvSpPr>
              <a:spLocks/>
            </p:cNvSpPr>
            <p:nvPr/>
          </p:nvSpPr>
          <p:spPr bwMode="auto">
            <a:xfrm>
              <a:off x="3311" y="545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66" name="Freeform 1331"/>
            <p:cNvSpPr>
              <a:spLocks/>
            </p:cNvSpPr>
            <p:nvPr/>
          </p:nvSpPr>
          <p:spPr bwMode="auto">
            <a:xfrm>
              <a:off x="3311" y="541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67" name="Freeform 1332"/>
            <p:cNvSpPr>
              <a:spLocks/>
            </p:cNvSpPr>
            <p:nvPr/>
          </p:nvSpPr>
          <p:spPr bwMode="auto">
            <a:xfrm>
              <a:off x="3311" y="538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68" name="Freeform 1333"/>
            <p:cNvSpPr>
              <a:spLocks/>
            </p:cNvSpPr>
            <p:nvPr/>
          </p:nvSpPr>
          <p:spPr bwMode="auto">
            <a:xfrm>
              <a:off x="3311" y="53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69" name="Freeform 1334"/>
            <p:cNvSpPr>
              <a:spLocks/>
            </p:cNvSpPr>
            <p:nvPr/>
          </p:nvSpPr>
          <p:spPr bwMode="auto">
            <a:xfrm>
              <a:off x="3311" y="5325"/>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70" name="Freeform 1335"/>
            <p:cNvSpPr>
              <a:spLocks/>
            </p:cNvSpPr>
            <p:nvPr/>
          </p:nvSpPr>
          <p:spPr bwMode="auto">
            <a:xfrm>
              <a:off x="3303" y="530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71" name="Freeform 1336"/>
            <p:cNvSpPr>
              <a:spLocks/>
            </p:cNvSpPr>
            <p:nvPr/>
          </p:nvSpPr>
          <p:spPr bwMode="auto">
            <a:xfrm>
              <a:off x="3271" y="530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72" name="Freeform 1337"/>
            <p:cNvSpPr>
              <a:spLocks/>
            </p:cNvSpPr>
            <p:nvPr/>
          </p:nvSpPr>
          <p:spPr bwMode="auto">
            <a:xfrm>
              <a:off x="3240" y="5301"/>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73" name="Freeform 1338"/>
            <p:cNvSpPr>
              <a:spLocks/>
            </p:cNvSpPr>
            <p:nvPr/>
          </p:nvSpPr>
          <p:spPr bwMode="auto">
            <a:xfrm>
              <a:off x="3208" y="530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74" name="Freeform 1339"/>
            <p:cNvSpPr>
              <a:spLocks/>
            </p:cNvSpPr>
            <p:nvPr/>
          </p:nvSpPr>
          <p:spPr bwMode="auto">
            <a:xfrm>
              <a:off x="3176" y="530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416" name="Group 1340"/>
          <p:cNvGrpSpPr>
            <a:grpSpLocks/>
          </p:cNvGrpSpPr>
          <p:nvPr/>
        </p:nvGrpSpPr>
        <p:grpSpPr bwMode="auto">
          <a:xfrm>
            <a:off x="2220913" y="4421188"/>
            <a:ext cx="122237" cy="261937"/>
            <a:chOff x="3548" y="5291"/>
            <a:chExt cx="158" cy="320"/>
          </a:xfrm>
        </p:grpSpPr>
        <p:sp>
          <p:nvSpPr>
            <p:cNvPr id="53515" name="Rectangle 1341"/>
            <p:cNvSpPr>
              <a:spLocks noChangeArrowheads="1"/>
            </p:cNvSpPr>
            <p:nvPr/>
          </p:nvSpPr>
          <p:spPr bwMode="auto">
            <a:xfrm>
              <a:off x="3556" y="5299"/>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516" name="Freeform 1342"/>
            <p:cNvSpPr>
              <a:spLocks/>
            </p:cNvSpPr>
            <p:nvPr/>
          </p:nvSpPr>
          <p:spPr bwMode="auto">
            <a:xfrm>
              <a:off x="3548" y="529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17" name="Freeform 1343"/>
            <p:cNvSpPr>
              <a:spLocks/>
            </p:cNvSpPr>
            <p:nvPr/>
          </p:nvSpPr>
          <p:spPr bwMode="auto">
            <a:xfrm>
              <a:off x="3548" y="5323"/>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18" name="Freeform 1344"/>
            <p:cNvSpPr>
              <a:spLocks/>
            </p:cNvSpPr>
            <p:nvPr/>
          </p:nvSpPr>
          <p:spPr bwMode="auto">
            <a:xfrm>
              <a:off x="3548" y="53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19" name="Freeform 1345"/>
            <p:cNvSpPr>
              <a:spLocks/>
            </p:cNvSpPr>
            <p:nvPr/>
          </p:nvSpPr>
          <p:spPr bwMode="auto">
            <a:xfrm>
              <a:off x="3548" y="538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20" name="Freeform 1346"/>
            <p:cNvSpPr>
              <a:spLocks/>
            </p:cNvSpPr>
            <p:nvPr/>
          </p:nvSpPr>
          <p:spPr bwMode="auto">
            <a:xfrm>
              <a:off x="3548" y="541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21" name="Freeform 1347"/>
            <p:cNvSpPr>
              <a:spLocks/>
            </p:cNvSpPr>
            <p:nvPr/>
          </p:nvSpPr>
          <p:spPr bwMode="auto">
            <a:xfrm>
              <a:off x="3548" y="544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22" name="Freeform 1348"/>
            <p:cNvSpPr>
              <a:spLocks/>
            </p:cNvSpPr>
            <p:nvPr/>
          </p:nvSpPr>
          <p:spPr bwMode="auto">
            <a:xfrm>
              <a:off x="3548" y="548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23" name="Freeform 1349"/>
            <p:cNvSpPr>
              <a:spLocks/>
            </p:cNvSpPr>
            <p:nvPr/>
          </p:nvSpPr>
          <p:spPr bwMode="auto">
            <a:xfrm>
              <a:off x="3548" y="551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24" name="Freeform 1350"/>
            <p:cNvSpPr>
              <a:spLocks/>
            </p:cNvSpPr>
            <p:nvPr/>
          </p:nvSpPr>
          <p:spPr bwMode="auto">
            <a:xfrm>
              <a:off x="3548" y="554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25" name="Freeform 1351"/>
            <p:cNvSpPr>
              <a:spLocks/>
            </p:cNvSpPr>
            <p:nvPr/>
          </p:nvSpPr>
          <p:spPr bwMode="auto">
            <a:xfrm>
              <a:off x="3548" y="557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26" name="Freeform 1352"/>
            <p:cNvSpPr>
              <a:spLocks/>
            </p:cNvSpPr>
            <p:nvPr/>
          </p:nvSpPr>
          <p:spPr bwMode="auto">
            <a:xfrm>
              <a:off x="3560"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27" name="Freeform 1353"/>
            <p:cNvSpPr>
              <a:spLocks/>
            </p:cNvSpPr>
            <p:nvPr/>
          </p:nvSpPr>
          <p:spPr bwMode="auto">
            <a:xfrm>
              <a:off x="3592" y="5595"/>
              <a:ext cx="15" cy="16"/>
            </a:xfrm>
            <a:custGeom>
              <a:avLst/>
              <a:gdLst>
                <a:gd name="T0" fmla="*/ 7 w 15"/>
                <a:gd name="T1" fmla="*/ 0 h 16"/>
                <a:gd name="T2" fmla="*/ 7 w 15"/>
                <a:gd name="T3" fmla="*/ 0 h 16"/>
                <a:gd name="T4" fmla="*/ 2 w 15"/>
                <a:gd name="T5" fmla="*/ 2 h 16"/>
                <a:gd name="T6" fmla="*/ 0 w 15"/>
                <a:gd name="T7" fmla="*/ 8 h 16"/>
                <a:gd name="T8" fmla="*/ 2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2" y="2"/>
                  </a:lnTo>
                  <a:lnTo>
                    <a:pt x="0" y="8"/>
                  </a:lnTo>
                  <a:lnTo>
                    <a:pt x="2"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28" name="Freeform 1354"/>
            <p:cNvSpPr>
              <a:spLocks/>
            </p:cNvSpPr>
            <p:nvPr/>
          </p:nvSpPr>
          <p:spPr bwMode="auto">
            <a:xfrm>
              <a:off x="3623"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29" name="Freeform 1355"/>
            <p:cNvSpPr>
              <a:spLocks/>
            </p:cNvSpPr>
            <p:nvPr/>
          </p:nvSpPr>
          <p:spPr bwMode="auto">
            <a:xfrm>
              <a:off x="3655"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30" name="Freeform 1356"/>
            <p:cNvSpPr>
              <a:spLocks/>
            </p:cNvSpPr>
            <p:nvPr/>
          </p:nvSpPr>
          <p:spPr bwMode="auto">
            <a:xfrm>
              <a:off x="3686"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31" name="Freeform 1357"/>
            <p:cNvSpPr>
              <a:spLocks/>
            </p:cNvSpPr>
            <p:nvPr/>
          </p:nvSpPr>
          <p:spPr bwMode="auto">
            <a:xfrm>
              <a:off x="3690" y="556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32" name="Freeform 1358"/>
            <p:cNvSpPr>
              <a:spLocks/>
            </p:cNvSpPr>
            <p:nvPr/>
          </p:nvSpPr>
          <p:spPr bwMode="auto">
            <a:xfrm>
              <a:off x="3690" y="553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33" name="Freeform 1359"/>
            <p:cNvSpPr>
              <a:spLocks/>
            </p:cNvSpPr>
            <p:nvPr/>
          </p:nvSpPr>
          <p:spPr bwMode="auto">
            <a:xfrm>
              <a:off x="3690" y="550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34" name="Freeform 1360"/>
            <p:cNvSpPr>
              <a:spLocks/>
            </p:cNvSpPr>
            <p:nvPr/>
          </p:nvSpPr>
          <p:spPr bwMode="auto">
            <a:xfrm>
              <a:off x="3690" y="547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35" name="Freeform 1361"/>
            <p:cNvSpPr>
              <a:spLocks/>
            </p:cNvSpPr>
            <p:nvPr/>
          </p:nvSpPr>
          <p:spPr bwMode="auto">
            <a:xfrm>
              <a:off x="3690" y="544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36" name="Freeform 1362"/>
            <p:cNvSpPr>
              <a:spLocks/>
            </p:cNvSpPr>
            <p:nvPr/>
          </p:nvSpPr>
          <p:spPr bwMode="auto">
            <a:xfrm>
              <a:off x="3690" y="5410"/>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37" name="Freeform 1363"/>
            <p:cNvSpPr>
              <a:spLocks/>
            </p:cNvSpPr>
            <p:nvPr/>
          </p:nvSpPr>
          <p:spPr bwMode="auto">
            <a:xfrm>
              <a:off x="3690" y="537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38" name="Freeform 1364"/>
            <p:cNvSpPr>
              <a:spLocks/>
            </p:cNvSpPr>
            <p:nvPr/>
          </p:nvSpPr>
          <p:spPr bwMode="auto">
            <a:xfrm>
              <a:off x="3690" y="534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39" name="Freeform 1365"/>
            <p:cNvSpPr>
              <a:spLocks/>
            </p:cNvSpPr>
            <p:nvPr/>
          </p:nvSpPr>
          <p:spPr bwMode="auto">
            <a:xfrm>
              <a:off x="3690" y="5315"/>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40" name="Freeform 1366"/>
            <p:cNvSpPr>
              <a:spLocks/>
            </p:cNvSpPr>
            <p:nvPr/>
          </p:nvSpPr>
          <p:spPr bwMode="auto">
            <a:xfrm>
              <a:off x="3682"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41" name="Freeform 1367"/>
            <p:cNvSpPr>
              <a:spLocks/>
            </p:cNvSpPr>
            <p:nvPr/>
          </p:nvSpPr>
          <p:spPr bwMode="auto">
            <a:xfrm>
              <a:off x="3651"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42" name="Freeform 1368"/>
            <p:cNvSpPr>
              <a:spLocks/>
            </p:cNvSpPr>
            <p:nvPr/>
          </p:nvSpPr>
          <p:spPr bwMode="auto">
            <a:xfrm>
              <a:off x="3619"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43" name="Freeform 1369"/>
            <p:cNvSpPr>
              <a:spLocks/>
            </p:cNvSpPr>
            <p:nvPr/>
          </p:nvSpPr>
          <p:spPr bwMode="auto">
            <a:xfrm>
              <a:off x="3588" y="5291"/>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44" name="Freeform 1370"/>
            <p:cNvSpPr>
              <a:spLocks/>
            </p:cNvSpPr>
            <p:nvPr/>
          </p:nvSpPr>
          <p:spPr bwMode="auto">
            <a:xfrm>
              <a:off x="3556"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417" name="Group 1371"/>
          <p:cNvGrpSpPr>
            <a:grpSpLocks/>
          </p:cNvGrpSpPr>
          <p:nvPr/>
        </p:nvGrpSpPr>
        <p:grpSpPr bwMode="auto">
          <a:xfrm>
            <a:off x="2549525" y="4429125"/>
            <a:ext cx="122238" cy="261938"/>
            <a:chOff x="3975" y="5301"/>
            <a:chExt cx="158" cy="320"/>
          </a:xfrm>
        </p:grpSpPr>
        <p:sp>
          <p:nvSpPr>
            <p:cNvPr id="53485" name="Rectangle 1372"/>
            <p:cNvSpPr>
              <a:spLocks noChangeArrowheads="1"/>
            </p:cNvSpPr>
            <p:nvPr/>
          </p:nvSpPr>
          <p:spPr bwMode="auto">
            <a:xfrm>
              <a:off x="3983" y="5309"/>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486" name="Freeform 1373"/>
            <p:cNvSpPr>
              <a:spLocks/>
            </p:cNvSpPr>
            <p:nvPr/>
          </p:nvSpPr>
          <p:spPr bwMode="auto">
            <a:xfrm>
              <a:off x="3975" y="530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87" name="Freeform 1374"/>
            <p:cNvSpPr>
              <a:spLocks/>
            </p:cNvSpPr>
            <p:nvPr/>
          </p:nvSpPr>
          <p:spPr bwMode="auto">
            <a:xfrm>
              <a:off x="3975" y="533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88" name="Freeform 1375"/>
            <p:cNvSpPr>
              <a:spLocks/>
            </p:cNvSpPr>
            <p:nvPr/>
          </p:nvSpPr>
          <p:spPr bwMode="auto">
            <a:xfrm>
              <a:off x="3975" y="536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89" name="Freeform 1376"/>
            <p:cNvSpPr>
              <a:spLocks/>
            </p:cNvSpPr>
            <p:nvPr/>
          </p:nvSpPr>
          <p:spPr bwMode="auto">
            <a:xfrm>
              <a:off x="3975" y="539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90" name="Freeform 1377"/>
            <p:cNvSpPr>
              <a:spLocks/>
            </p:cNvSpPr>
            <p:nvPr/>
          </p:nvSpPr>
          <p:spPr bwMode="auto">
            <a:xfrm>
              <a:off x="3975" y="542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91" name="Freeform 1378"/>
            <p:cNvSpPr>
              <a:spLocks/>
            </p:cNvSpPr>
            <p:nvPr/>
          </p:nvSpPr>
          <p:spPr bwMode="auto">
            <a:xfrm>
              <a:off x="3975" y="545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92" name="Freeform 1379"/>
            <p:cNvSpPr>
              <a:spLocks/>
            </p:cNvSpPr>
            <p:nvPr/>
          </p:nvSpPr>
          <p:spPr bwMode="auto">
            <a:xfrm>
              <a:off x="3975" y="5491"/>
              <a:ext cx="16" cy="15"/>
            </a:xfrm>
            <a:custGeom>
              <a:avLst/>
              <a:gdLst>
                <a:gd name="T0" fmla="*/ 16 w 16"/>
                <a:gd name="T1" fmla="*/ 8 h 15"/>
                <a:gd name="T2" fmla="*/ 14 w 16"/>
                <a:gd name="T3" fmla="*/ 2 h 15"/>
                <a:gd name="T4" fmla="*/ 8 w 16"/>
                <a:gd name="T5" fmla="*/ 0 h 15"/>
                <a:gd name="T6" fmla="*/ 2 w 16"/>
                <a:gd name="T7" fmla="*/ 2 h 15"/>
                <a:gd name="T8" fmla="*/ 0 w 16"/>
                <a:gd name="T9" fmla="*/ 8 h 15"/>
                <a:gd name="T10" fmla="*/ 0 w 16"/>
                <a:gd name="T11" fmla="*/ 8 h 15"/>
                <a:gd name="T12" fmla="*/ 0 w 16"/>
                <a:gd name="T13" fmla="*/ 8 h 15"/>
                <a:gd name="T14" fmla="*/ 2 w 16"/>
                <a:gd name="T15" fmla="*/ 13 h 15"/>
                <a:gd name="T16" fmla="*/ 8 w 16"/>
                <a:gd name="T17" fmla="*/ 15 h 15"/>
                <a:gd name="T18" fmla="*/ 14 w 16"/>
                <a:gd name="T19" fmla="*/ 13 h 15"/>
                <a:gd name="T20" fmla="*/ 16 w 16"/>
                <a:gd name="T21" fmla="*/ 8 h 15"/>
                <a:gd name="T22" fmla="*/ 16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8"/>
                  </a:moveTo>
                  <a:lnTo>
                    <a:pt x="14" y="2"/>
                  </a:lnTo>
                  <a:lnTo>
                    <a:pt x="8" y="0"/>
                  </a:lnTo>
                  <a:lnTo>
                    <a:pt x="2" y="2"/>
                  </a:lnTo>
                  <a:lnTo>
                    <a:pt x="0" y="8"/>
                  </a:lnTo>
                  <a:lnTo>
                    <a:pt x="2" y="13"/>
                  </a:lnTo>
                  <a:lnTo>
                    <a:pt x="8" y="15"/>
                  </a:lnTo>
                  <a:lnTo>
                    <a:pt x="14" y="13"/>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93" name="Freeform 1380"/>
            <p:cNvSpPr>
              <a:spLocks/>
            </p:cNvSpPr>
            <p:nvPr/>
          </p:nvSpPr>
          <p:spPr bwMode="auto">
            <a:xfrm>
              <a:off x="3975" y="552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94" name="Freeform 1381"/>
            <p:cNvSpPr>
              <a:spLocks/>
            </p:cNvSpPr>
            <p:nvPr/>
          </p:nvSpPr>
          <p:spPr bwMode="auto">
            <a:xfrm>
              <a:off x="3975" y="55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95" name="Freeform 1382"/>
            <p:cNvSpPr>
              <a:spLocks/>
            </p:cNvSpPr>
            <p:nvPr/>
          </p:nvSpPr>
          <p:spPr bwMode="auto">
            <a:xfrm>
              <a:off x="3975" y="5586"/>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96" name="Freeform 1383"/>
            <p:cNvSpPr>
              <a:spLocks/>
            </p:cNvSpPr>
            <p:nvPr/>
          </p:nvSpPr>
          <p:spPr bwMode="auto">
            <a:xfrm>
              <a:off x="3987" y="560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97" name="Freeform 1384"/>
            <p:cNvSpPr>
              <a:spLocks/>
            </p:cNvSpPr>
            <p:nvPr/>
          </p:nvSpPr>
          <p:spPr bwMode="auto">
            <a:xfrm>
              <a:off x="4019" y="5605"/>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3 w 15"/>
                <a:gd name="T17" fmla="*/ 14 h 16"/>
                <a:gd name="T18" fmla="*/ 15 w 15"/>
                <a:gd name="T19" fmla="*/ 8 h 16"/>
                <a:gd name="T20" fmla="*/ 13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98" name="Freeform 1385"/>
            <p:cNvSpPr>
              <a:spLocks/>
            </p:cNvSpPr>
            <p:nvPr/>
          </p:nvSpPr>
          <p:spPr bwMode="auto">
            <a:xfrm>
              <a:off x="4050" y="560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99" name="Freeform 1386"/>
            <p:cNvSpPr>
              <a:spLocks/>
            </p:cNvSpPr>
            <p:nvPr/>
          </p:nvSpPr>
          <p:spPr bwMode="auto">
            <a:xfrm>
              <a:off x="4082" y="560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00" name="Freeform 1387"/>
            <p:cNvSpPr>
              <a:spLocks/>
            </p:cNvSpPr>
            <p:nvPr/>
          </p:nvSpPr>
          <p:spPr bwMode="auto">
            <a:xfrm>
              <a:off x="4114" y="5605"/>
              <a:ext cx="15" cy="16"/>
            </a:xfrm>
            <a:custGeom>
              <a:avLst/>
              <a:gdLst>
                <a:gd name="T0" fmla="*/ 7 w 15"/>
                <a:gd name="T1" fmla="*/ 0 h 16"/>
                <a:gd name="T2" fmla="*/ 7 w 15"/>
                <a:gd name="T3" fmla="*/ 0 h 16"/>
                <a:gd name="T4" fmla="*/ 2 w 15"/>
                <a:gd name="T5" fmla="*/ 2 h 16"/>
                <a:gd name="T6" fmla="*/ 0 w 15"/>
                <a:gd name="T7" fmla="*/ 8 h 16"/>
                <a:gd name="T8" fmla="*/ 2 w 15"/>
                <a:gd name="T9" fmla="*/ 14 h 16"/>
                <a:gd name="T10" fmla="*/ 7 w 15"/>
                <a:gd name="T11" fmla="*/ 16 h 16"/>
                <a:gd name="T12" fmla="*/ 7 w 15"/>
                <a:gd name="T13" fmla="*/ 16 h 16"/>
                <a:gd name="T14" fmla="*/ 7 w 15"/>
                <a:gd name="T15" fmla="*/ 16 h 16"/>
                <a:gd name="T16" fmla="*/ 13 w 15"/>
                <a:gd name="T17" fmla="*/ 14 h 16"/>
                <a:gd name="T18" fmla="*/ 15 w 15"/>
                <a:gd name="T19" fmla="*/ 8 h 16"/>
                <a:gd name="T20" fmla="*/ 13 w 15"/>
                <a:gd name="T21" fmla="*/ 2 h 16"/>
                <a:gd name="T22" fmla="*/ 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0"/>
                  </a:moveTo>
                  <a:lnTo>
                    <a:pt x="7" y="0"/>
                  </a:lnTo>
                  <a:lnTo>
                    <a:pt x="2" y="2"/>
                  </a:lnTo>
                  <a:lnTo>
                    <a:pt x="0" y="8"/>
                  </a:lnTo>
                  <a:lnTo>
                    <a:pt x="2" y="14"/>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01" name="Freeform 1388"/>
            <p:cNvSpPr>
              <a:spLocks/>
            </p:cNvSpPr>
            <p:nvPr/>
          </p:nvSpPr>
          <p:spPr bwMode="auto">
            <a:xfrm>
              <a:off x="4117" y="5578"/>
              <a:ext cx="16" cy="15"/>
            </a:xfrm>
            <a:custGeom>
              <a:avLst/>
              <a:gdLst>
                <a:gd name="T0" fmla="*/ 0 w 16"/>
                <a:gd name="T1" fmla="*/ 8 h 15"/>
                <a:gd name="T2" fmla="*/ 2 w 16"/>
                <a:gd name="T3" fmla="*/ 14 h 15"/>
                <a:gd name="T4" fmla="*/ 8 w 16"/>
                <a:gd name="T5" fmla="*/ 15 h 15"/>
                <a:gd name="T6" fmla="*/ 14 w 16"/>
                <a:gd name="T7" fmla="*/ 14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4"/>
                  </a:lnTo>
                  <a:lnTo>
                    <a:pt x="8" y="15"/>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02" name="Freeform 1389"/>
            <p:cNvSpPr>
              <a:spLocks/>
            </p:cNvSpPr>
            <p:nvPr/>
          </p:nvSpPr>
          <p:spPr bwMode="auto">
            <a:xfrm>
              <a:off x="4117" y="554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03" name="Freeform 1390"/>
            <p:cNvSpPr>
              <a:spLocks/>
            </p:cNvSpPr>
            <p:nvPr/>
          </p:nvSpPr>
          <p:spPr bwMode="auto">
            <a:xfrm>
              <a:off x="4117" y="551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04" name="Freeform 1391"/>
            <p:cNvSpPr>
              <a:spLocks/>
            </p:cNvSpPr>
            <p:nvPr/>
          </p:nvSpPr>
          <p:spPr bwMode="auto">
            <a:xfrm>
              <a:off x="4117" y="548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05" name="Freeform 1392"/>
            <p:cNvSpPr>
              <a:spLocks/>
            </p:cNvSpPr>
            <p:nvPr/>
          </p:nvSpPr>
          <p:spPr bwMode="auto">
            <a:xfrm>
              <a:off x="4117" y="545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06" name="Freeform 1393"/>
            <p:cNvSpPr>
              <a:spLocks/>
            </p:cNvSpPr>
            <p:nvPr/>
          </p:nvSpPr>
          <p:spPr bwMode="auto">
            <a:xfrm>
              <a:off x="4117" y="5419"/>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07" name="Freeform 1394"/>
            <p:cNvSpPr>
              <a:spLocks/>
            </p:cNvSpPr>
            <p:nvPr/>
          </p:nvSpPr>
          <p:spPr bwMode="auto">
            <a:xfrm>
              <a:off x="4117" y="538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08" name="Freeform 1395"/>
            <p:cNvSpPr>
              <a:spLocks/>
            </p:cNvSpPr>
            <p:nvPr/>
          </p:nvSpPr>
          <p:spPr bwMode="auto">
            <a:xfrm>
              <a:off x="4117" y="535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09" name="Freeform 1396"/>
            <p:cNvSpPr>
              <a:spLocks/>
            </p:cNvSpPr>
            <p:nvPr/>
          </p:nvSpPr>
          <p:spPr bwMode="auto">
            <a:xfrm>
              <a:off x="4117" y="5325"/>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10" name="Freeform 1397"/>
            <p:cNvSpPr>
              <a:spLocks/>
            </p:cNvSpPr>
            <p:nvPr/>
          </p:nvSpPr>
          <p:spPr bwMode="auto">
            <a:xfrm>
              <a:off x="4110" y="5301"/>
              <a:ext cx="15" cy="16"/>
            </a:xfrm>
            <a:custGeom>
              <a:avLst/>
              <a:gdLst>
                <a:gd name="T0" fmla="*/ 7 w 15"/>
                <a:gd name="T1" fmla="*/ 16 h 16"/>
                <a:gd name="T2" fmla="*/ 7 w 15"/>
                <a:gd name="T3" fmla="*/ 16 h 16"/>
                <a:gd name="T4" fmla="*/ 13 w 15"/>
                <a:gd name="T5" fmla="*/ 14 h 16"/>
                <a:gd name="T6" fmla="*/ 15 w 15"/>
                <a:gd name="T7" fmla="*/ 8 h 16"/>
                <a:gd name="T8" fmla="*/ 13 w 15"/>
                <a:gd name="T9" fmla="*/ 2 h 16"/>
                <a:gd name="T10" fmla="*/ 7 w 15"/>
                <a:gd name="T11" fmla="*/ 0 h 16"/>
                <a:gd name="T12" fmla="*/ 7 w 15"/>
                <a:gd name="T13" fmla="*/ 0 h 16"/>
                <a:gd name="T14" fmla="*/ 7 w 15"/>
                <a:gd name="T15" fmla="*/ 0 h 16"/>
                <a:gd name="T16" fmla="*/ 2 w 15"/>
                <a:gd name="T17" fmla="*/ 2 h 16"/>
                <a:gd name="T18" fmla="*/ 0 w 15"/>
                <a:gd name="T19" fmla="*/ 8 h 16"/>
                <a:gd name="T20" fmla="*/ 2 w 15"/>
                <a:gd name="T21" fmla="*/ 14 h 16"/>
                <a:gd name="T22" fmla="*/ 7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7" y="16"/>
                  </a:moveTo>
                  <a:lnTo>
                    <a:pt x="7" y="16"/>
                  </a:lnTo>
                  <a:lnTo>
                    <a:pt x="13" y="14"/>
                  </a:lnTo>
                  <a:lnTo>
                    <a:pt x="15" y="8"/>
                  </a:lnTo>
                  <a:lnTo>
                    <a:pt x="13" y="2"/>
                  </a:lnTo>
                  <a:lnTo>
                    <a:pt x="7" y="0"/>
                  </a:lnTo>
                  <a:lnTo>
                    <a:pt x="2" y="2"/>
                  </a:lnTo>
                  <a:lnTo>
                    <a:pt x="0" y="8"/>
                  </a:lnTo>
                  <a:lnTo>
                    <a:pt x="2" y="14"/>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11" name="Freeform 1398"/>
            <p:cNvSpPr>
              <a:spLocks/>
            </p:cNvSpPr>
            <p:nvPr/>
          </p:nvSpPr>
          <p:spPr bwMode="auto">
            <a:xfrm>
              <a:off x="4078" y="530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12" name="Freeform 1399"/>
            <p:cNvSpPr>
              <a:spLocks/>
            </p:cNvSpPr>
            <p:nvPr/>
          </p:nvSpPr>
          <p:spPr bwMode="auto">
            <a:xfrm>
              <a:off x="4046" y="530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13" name="Freeform 1400"/>
            <p:cNvSpPr>
              <a:spLocks/>
            </p:cNvSpPr>
            <p:nvPr/>
          </p:nvSpPr>
          <p:spPr bwMode="auto">
            <a:xfrm>
              <a:off x="4015" y="5301"/>
              <a:ext cx="15" cy="16"/>
            </a:xfrm>
            <a:custGeom>
              <a:avLst/>
              <a:gdLst>
                <a:gd name="T0" fmla="*/ 8 w 15"/>
                <a:gd name="T1" fmla="*/ 16 h 16"/>
                <a:gd name="T2" fmla="*/ 8 w 15"/>
                <a:gd name="T3" fmla="*/ 16 h 16"/>
                <a:gd name="T4" fmla="*/ 14 w 15"/>
                <a:gd name="T5" fmla="*/ 14 h 16"/>
                <a:gd name="T6" fmla="*/ 15 w 15"/>
                <a:gd name="T7" fmla="*/ 8 h 16"/>
                <a:gd name="T8" fmla="*/ 14 w 15"/>
                <a:gd name="T9" fmla="*/ 2 h 16"/>
                <a:gd name="T10" fmla="*/ 8 w 15"/>
                <a:gd name="T11" fmla="*/ 0 h 16"/>
                <a:gd name="T12" fmla="*/ 8 w 15"/>
                <a:gd name="T13" fmla="*/ 0 h 16"/>
                <a:gd name="T14" fmla="*/ 8 w 15"/>
                <a:gd name="T15" fmla="*/ 0 h 16"/>
                <a:gd name="T16" fmla="*/ 2 w 15"/>
                <a:gd name="T17" fmla="*/ 2 h 16"/>
                <a:gd name="T18" fmla="*/ 0 w 15"/>
                <a:gd name="T19" fmla="*/ 8 h 16"/>
                <a:gd name="T20" fmla="*/ 2 w 15"/>
                <a:gd name="T21" fmla="*/ 14 h 16"/>
                <a:gd name="T22" fmla="*/ 8 w 1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16"/>
                  </a:moveTo>
                  <a:lnTo>
                    <a:pt x="8" y="16"/>
                  </a:lnTo>
                  <a:lnTo>
                    <a:pt x="14" y="14"/>
                  </a:lnTo>
                  <a:lnTo>
                    <a:pt x="15"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14" name="Freeform 1401"/>
            <p:cNvSpPr>
              <a:spLocks/>
            </p:cNvSpPr>
            <p:nvPr/>
          </p:nvSpPr>
          <p:spPr bwMode="auto">
            <a:xfrm>
              <a:off x="3983" y="530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418" name="Group 1402"/>
          <p:cNvGrpSpPr>
            <a:grpSpLocks/>
          </p:cNvGrpSpPr>
          <p:nvPr/>
        </p:nvGrpSpPr>
        <p:grpSpPr bwMode="auto">
          <a:xfrm>
            <a:off x="3973513" y="4421188"/>
            <a:ext cx="122237" cy="261937"/>
            <a:chOff x="5826" y="5291"/>
            <a:chExt cx="158" cy="320"/>
          </a:xfrm>
        </p:grpSpPr>
        <p:sp>
          <p:nvSpPr>
            <p:cNvPr id="53455" name="Rectangle 1403"/>
            <p:cNvSpPr>
              <a:spLocks noChangeArrowheads="1"/>
            </p:cNvSpPr>
            <p:nvPr/>
          </p:nvSpPr>
          <p:spPr bwMode="auto">
            <a:xfrm>
              <a:off x="5834" y="5299"/>
              <a:ext cx="14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456" name="Freeform 1404"/>
            <p:cNvSpPr>
              <a:spLocks/>
            </p:cNvSpPr>
            <p:nvPr/>
          </p:nvSpPr>
          <p:spPr bwMode="auto">
            <a:xfrm>
              <a:off x="5826" y="529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57" name="Freeform 1405"/>
            <p:cNvSpPr>
              <a:spLocks/>
            </p:cNvSpPr>
            <p:nvPr/>
          </p:nvSpPr>
          <p:spPr bwMode="auto">
            <a:xfrm>
              <a:off x="5826" y="5323"/>
              <a:ext cx="16" cy="15"/>
            </a:xfrm>
            <a:custGeom>
              <a:avLst/>
              <a:gdLst>
                <a:gd name="T0" fmla="*/ 16 w 16"/>
                <a:gd name="T1" fmla="*/ 7 h 15"/>
                <a:gd name="T2" fmla="*/ 14 w 16"/>
                <a:gd name="T3" fmla="*/ 2 h 15"/>
                <a:gd name="T4" fmla="*/ 8 w 16"/>
                <a:gd name="T5" fmla="*/ 0 h 15"/>
                <a:gd name="T6" fmla="*/ 2 w 16"/>
                <a:gd name="T7" fmla="*/ 2 h 15"/>
                <a:gd name="T8" fmla="*/ 0 w 16"/>
                <a:gd name="T9" fmla="*/ 7 h 15"/>
                <a:gd name="T10" fmla="*/ 0 w 16"/>
                <a:gd name="T11" fmla="*/ 7 h 15"/>
                <a:gd name="T12" fmla="*/ 0 w 16"/>
                <a:gd name="T13" fmla="*/ 7 h 15"/>
                <a:gd name="T14" fmla="*/ 2 w 16"/>
                <a:gd name="T15" fmla="*/ 13 h 15"/>
                <a:gd name="T16" fmla="*/ 8 w 16"/>
                <a:gd name="T17" fmla="*/ 15 h 15"/>
                <a:gd name="T18" fmla="*/ 14 w 16"/>
                <a:gd name="T19" fmla="*/ 13 h 15"/>
                <a:gd name="T20" fmla="*/ 16 w 16"/>
                <a:gd name="T21" fmla="*/ 7 h 15"/>
                <a:gd name="T22" fmla="*/ 16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6" y="7"/>
                  </a:moveTo>
                  <a:lnTo>
                    <a:pt x="14" y="2"/>
                  </a:lnTo>
                  <a:lnTo>
                    <a:pt x="8" y="0"/>
                  </a:lnTo>
                  <a:lnTo>
                    <a:pt x="2" y="2"/>
                  </a:lnTo>
                  <a:lnTo>
                    <a:pt x="0" y="7"/>
                  </a:lnTo>
                  <a:lnTo>
                    <a:pt x="2" y="13"/>
                  </a:lnTo>
                  <a:lnTo>
                    <a:pt x="8" y="15"/>
                  </a:lnTo>
                  <a:lnTo>
                    <a:pt x="14" y="13"/>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58" name="Freeform 1406"/>
            <p:cNvSpPr>
              <a:spLocks/>
            </p:cNvSpPr>
            <p:nvPr/>
          </p:nvSpPr>
          <p:spPr bwMode="auto">
            <a:xfrm>
              <a:off x="5826" y="535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59" name="Freeform 1407"/>
            <p:cNvSpPr>
              <a:spLocks/>
            </p:cNvSpPr>
            <p:nvPr/>
          </p:nvSpPr>
          <p:spPr bwMode="auto">
            <a:xfrm>
              <a:off x="5826" y="538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60" name="Freeform 1408"/>
            <p:cNvSpPr>
              <a:spLocks/>
            </p:cNvSpPr>
            <p:nvPr/>
          </p:nvSpPr>
          <p:spPr bwMode="auto">
            <a:xfrm>
              <a:off x="5826" y="5417"/>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61" name="Freeform 1409"/>
            <p:cNvSpPr>
              <a:spLocks/>
            </p:cNvSpPr>
            <p:nvPr/>
          </p:nvSpPr>
          <p:spPr bwMode="auto">
            <a:xfrm>
              <a:off x="5826" y="5449"/>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62" name="Freeform 1410"/>
            <p:cNvSpPr>
              <a:spLocks/>
            </p:cNvSpPr>
            <p:nvPr/>
          </p:nvSpPr>
          <p:spPr bwMode="auto">
            <a:xfrm>
              <a:off x="5826" y="5481"/>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63" name="Freeform 1411"/>
            <p:cNvSpPr>
              <a:spLocks/>
            </p:cNvSpPr>
            <p:nvPr/>
          </p:nvSpPr>
          <p:spPr bwMode="auto">
            <a:xfrm>
              <a:off x="5826" y="5512"/>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64" name="Freeform 1412"/>
            <p:cNvSpPr>
              <a:spLocks/>
            </p:cNvSpPr>
            <p:nvPr/>
          </p:nvSpPr>
          <p:spPr bwMode="auto">
            <a:xfrm>
              <a:off x="5826" y="5544"/>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65" name="Freeform 1413"/>
            <p:cNvSpPr>
              <a:spLocks/>
            </p:cNvSpPr>
            <p:nvPr/>
          </p:nvSpPr>
          <p:spPr bwMode="auto">
            <a:xfrm>
              <a:off x="5826" y="5576"/>
              <a:ext cx="16" cy="16"/>
            </a:xfrm>
            <a:custGeom>
              <a:avLst/>
              <a:gdLst>
                <a:gd name="T0" fmla="*/ 16 w 16"/>
                <a:gd name="T1" fmla="*/ 8 h 16"/>
                <a:gd name="T2" fmla="*/ 14 w 16"/>
                <a:gd name="T3" fmla="*/ 2 h 16"/>
                <a:gd name="T4" fmla="*/ 8 w 16"/>
                <a:gd name="T5" fmla="*/ 0 h 16"/>
                <a:gd name="T6" fmla="*/ 2 w 16"/>
                <a:gd name="T7" fmla="*/ 2 h 16"/>
                <a:gd name="T8" fmla="*/ 0 w 16"/>
                <a:gd name="T9" fmla="*/ 8 h 16"/>
                <a:gd name="T10" fmla="*/ 0 w 16"/>
                <a:gd name="T11" fmla="*/ 8 h 16"/>
                <a:gd name="T12" fmla="*/ 0 w 16"/>
                <a:gd name="T13" fmla="*/ 8 h 16"/>
                <a:gd name="T14" fmla="*/ 2 w 16"/>
                <a:gd name="T15" fmla="*/ 14 h 16"/>
                <a:gd name="T16" fmla="*/ 8 w 16"/>
                <a:gd name="T17" fmla="*/ 16 h 16"/>
                <a:gd name="T18" fmla="*/ 14 w 16"/>
                <a:gd name="T19" fmla="*/ 14 h 16"/>
                <a:gd name="T20" fmla="*/ 16 w 16"/>
                <a:gd name="T21" fmla="*/ 8 h 16"/>
                <a:gd name="T22" fmla="*/ 16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8"/>
                  </a:moveTo>
                  <a:lnTo>
                    <a:pt x="14" y="2"/>
                  </a:lnTo>
                  <a:lnTo>
                    <a:pt x="8" y="0"/>
                  </a:lnTo>
                  <a:lnTo>
                    <a:pt x="2" y="2"/>
                  </a:lnTo>
                  <a:lnTo>
                    <a:pt x="0" y="8"/>
                  </a:lnTo>
                  <a:lnTo>
                    <a:pt x="2" y="14"/>
                  </a:lnTo>
                  <a:lnTo>
                    <a:pt x="8" y="16"/>
                  </a:lnTo>
                  <a:lnTo>
                    <a:pt x="14" y="14"/>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66" name="Freeform 1414"/>
            <p:cNvSpPr>
              <a:spLocks/>
            </p:cNvSpPr>
            <p:nvPr/>
          </p:nvSpPr>
          <p:spPr bwMode="auto">
            <a:xfrm>
              <a:off x="5838"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67" name="Freeform 1415"/>
            <p:cNvSpPr>
              <a:spLocks/>
            </p:cNvSpPr>
            <p:nvPr/>
          </p:nvSpPr>
          <p:spPr bwMode="auto">
            <a:xfrm>
              <a:off x="5869"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68" name="Freeform 1416"/>
            <p:cNvSpPr>
              <a:spLocks/>
            </p:cNvSpPr>
            <p:nvPr/>
          </p:nvSpPr>
          <p:spPr bwMode="auto">
            <a:xfrm>
              <a:off x="5901"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69" name="Freeform 1417"/>
            <p:cNvSpPr>
              <a:spLocks/>
            </p:cNvSpPr>
            <p:nvPr/>
          </p:nvSpPr>
          <p:spPr bwMode="auto">
            <a:xfrm>
              <a:off x="5933" y="5595"/>
              <a:ext cx="15" cy="16"/>
            </a:xfrm>
            <a:custGeom>
              <a:avLst/>
              <a:gdLst>
                <a:gd name="T0" fmla="*/ 8 w 15"/>
                <a:gd name="T1" fmla="*/ 0 h 16"/>
                <a:gd name="T2" fmla="*/ 8 w 15"/>
                <a:gd name="T3" fmla="*/ 0 h 16"/>
                <a:gd name="T4" fmla="*/ 2 w 15"/>
                <a:gd name="T5" fmla="*/ 2 h 16"/>
                <a:gd name="T6" fmla="*/ 0 w 15"/>
                <a:gd name="T7" fmla="*/ 8 h 16"/>
                <a:gd name="T8" fmla="*/ 2 w 15"/>
                <a:gd name="T9" fmla="*/ 14 h 16"/>
                <a:gd name="T10" fmla="*/ 8 w 15"/>
                <a:gd name="T11" fmla="*/ 16 h 16"/>
                <a:gd name="T12" fmla="*/ 8 w 15"/>
                <a:gd name="T13" fmla="*/ 16 h 16"/>
                <a:gd name="T14" fmla="*/ 8 w 15"/>
                <a:gd name="T15" fmla="*/ 16 h 16"/>
                <a:gd name="T16" fmla="*/ 14 w 15"/>
                <a:gd name="T17" fmla="*/ 14 h 16"/>
                <a:gd name="T18" fmla="*/ 15 w 15"/>
                <a:gd name="T19" fmla="*/ 8 h 16"/>
                <a:gd name="T20" fmla="*/ 14 w 15"/>
                <a:gd name="T21" fmla="*/ 2 h 16"/>
                <a:gd name="T22" fmla="*/ 8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8" y="0"/>
                  </a:moveTo>
                  <a:lnTo>
                    <a:pt x="8" y="0"/>
                  </a:lnTo>
                  <a:lnTo>
                    <a:pt x="2" y="2"/>
                  </a:lnTo>
                  <a:lnTo>
                    <a:pt x="0" y="8"/>
                  </a:lnTo>
                  <a:lnTo>
                    <a:pt x="2" y="14"/>
                  </a:lnTo>
                  <a:lnTo>
                    <a:pt x="8" y="16"/>
                  </a:lnTo>
                  <a:lnTo>
                    <a:pt x="14" y="14"/>
                  </a:lnTo>
                  <a:lnTo>
                    <a:pt x="15"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70" name="Freeform 1418"/>
            <p:cNvSpPr>
              <a:spLocks/>
            </p:cNvSpPr>
            <p:nvPr/>
          </p:nvSpPr>
          <p:spPr bwMode="auto">
            <a:xfrm>
              <a:off x="5964" y="5595"/>
              <a:ext cx="16" cy="16"/>
            </a:xfrm>
            <a:custGeom>
              <a:avLst/>
              <a:gdLst>
                <a:gd name="T0" fmla="*/ 8 w 16"/>
                <a:gd name="T1" fmla="*/ 0 h 16"/>
                <a:gd name="T2" fmla="*/ 8 w 16"/>
                <a:gd name="T3" fmla="*/ 0 h 16"/>
                <a:gd name="T4" fmla="*/ 2 w 16"/>
                <a:gd name="T5" fmla="*/ 2 h 16"/>
                <a:gd name="T6" fmla="*/ 0 w 16"/>
                <a:gd name="T7" fmla="*/ 8 h 16"/>
                <a:gd name="T8" fmla="*/ 2 w 16"/>
                <a:gd name="T9" fmla="*/ 14 h 16"/>
                <a:gd name="T10" fmla="*/ 8 w 16"/>
                <a:gd name="T11" fmla="*/ 16 h 16"/>
                <a:gd name="T12" fmla="*/ 8 w 16"/>
                <a:gd name="T13" fmla="*/ 16 h 16"/>
                <a:gd name="T14" fmla="*/ 8 w 16"/>
                <a:gd name="T15" fmla="*/ 16 h 16"/>
                <a:gd name="T16" fmla="*/ 14 w 16"/>
                <a:gd name="T17" fmla="*/ 14 h 16"/>
                <a:gd name="T18" fmla="*/ 16 w 16"/>
                <a:gd name="T19" fmla="*/ 8 h 16"/>
                <a:gd name="T20" fmla="*/ 14 w 16"/>
                <a:gd name="T21" fmla="*/ 2 h 16"/>
                <a:gd name="T22" fmla="*/ 8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0"/>
                  </a:moveTo>
                  <a:lnTo>
                    <a:pt x="8" y="0"/>
                  </a:lnTo>
                  <a:lnTo>
                    <a:pt x="2" y="2"/>
                  </a:lnTo>
                  <a:lnTo>
                    <a:pt x="0" y="8"/>
                  </a:lnTo>
                  <a:lnTo>
                    <a:pt x="2" y="14"/>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71" name="Freeform 1419"/>
            <p:cNvSpPr>
              <a:spLocks/>
            </p:cNvSpPr>
            <p:nvPr/>
          </p:nvSpPr>
          <p:spPr bwMode="auto">
            <a:xfrm>
              <a:off x="5968" y="556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72" name="Freeform 1420"/>
            <p:cNvSpPr>
              <a:spLocks/>
            </p:cNvSpPr>
            <p:nvPr/>
          </p:nvSpPr>
          <p:spPr bwMode="auto">
            <a:xfrm>
              <a:off x="5968" y="553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73" name="Freeform 1421"/>
            <p:cNvSpPr>
              <a:spLocks/>
            </p:cNvSpPr>
            <p:nvPr/>
          </p:nvSpPr>
          <p:spPr bwMode="auto">
            <a:xfrm>
              <a:off x="5968" y="5504"/>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74" name="Freeform 1422"/>
            <p:cNvSpPr>
              <a:spLocks/>
            </p:cNvSpPr>
            <p:nvPr/>
          </p:nvSpPr>
          <p:spPr bwMode="auto">
            <a:xfrm>
              <a:off x="5968" y="5473"/>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75" name="Freeform 1423"/>
            <p:cNvSpPr>
              <a:spLocks/>
            </p:cNvSpPr>
            <p:nvPr/>
          </p:nvSpPr>
          <p:spPr bwMode="auto">
            <a:xfrm>
              <a:off x="5968" y="5441"/>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76" name="Freeform 1424"/>
            <p:cNvSpPr>
              <a:spLocks/>
            </p:cNvSpPr>
            <p:nvPr/>
          </p:nvSpPr>
          <p:spPr bwMode="auto">
            <a:xfrm>
              <a:off x="5968" y="5410"/>
              <a:ext cx="16" cy="15"/>
            </a:xfrm>
            <a:custGeom>
              <a:avLst/>
              <a:gdLst>
                <a:gd name="T0" fmla="*/ 0 w 16"/>
                <a:gd name="T1" fmla="*/ 7 h 15"/>
                <a:gd name="T2" fmla="*/ 2 w 16"/>
                <a:gd name="T3" fmla="*/ 13 h 15"/>
                <a:gd name="T4" fmla="*/ 8 w 16"/>
                <a:gd name="T5" fmla="*/ 15 h 15"/>
                <a:gd name="T6" fmla="*/ 14 w 16"/>
                <a:gd name="T7" fmla="*/ 13 h 15"/>
                <a:gd name="T8" fmla="*/ 16 w 16"/>
                <a:gd name="T9" fmla="*/ 7 h 15"/>
                <a:gd name="T10" fmla="*/ 16 w 16"/>
                <a:gd name="T11" fmla="*/ 7 h 15"/>
                <a:gd name="T12" fmla="*/ 16 w 16"/>
                <a:gd name="T13" fmla="*/ 7 h 15"/>
                <a:gd name="T14" fmla="*/ 14 w 16"/>
                <a:gd name="T15" fmla="*/ 2 h 15"/>
                <a:gd name="T16" fmla="*/ 8 w 16"/>
                <a:gd name="T17" fmla="*/ 0 h 15"/>
                <a:gd name="T18" fmla="*/ 2 w 16"/>
                <a:gd name="T19" fmla="*/ 2 h 15"/>
                <a:gd name="T20" fmla="*/ 0 w 16"/>
                <a:gd name="T21" fmla="*/ 7 h 15"/>
                <a:gd name="T22" fmla="*/ 0 w 16"/>
                <a:gd name="T23" fmla="*/ 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7"/>
                  </a:moveTo>
                  <a:lnTo>
                    <a:pt x="2" y="13"/>
                  </a:lnTo>
                  <a:lnTo>
                    <a:pt x="8" y="15"/>
                  </a:lnTo>
                  <a:lnTo>
                    <a:pt x="14" y="13"/>
                  </a:lnTo>
                  <a:lnTo>
                    <a:pt x="16" y="7"/>
                  </a:lnTo>
                  <a:lnTo>
                    <a:pt x="14" y="2"/>
                  </a:lnTo>
                  <a:lnTo>
                    <a:pt x="8" y="0"/>
                  </a:lnTo>
                  <a:lnTo>
                    <a:pt x="2" y="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77" name="Freeform 1425"/>
            <p:cNvSpPr>
              <a:spLocks/>
            </p:cNvSpPr>
            <p:nvPr/>
          </p:nvSpPr>
          <p:spPr bwMode="auto">
            <a:xfrm>
              <a:off x="5968" y="5378"/>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78" name="Freeform 1426"/>
            <p:cNvSpPr>
              <a:spLocks/>
            </p:cNvSpPr>
            <p:nvPr/>
          </p:nvSpPr>
          <p:spPr bwMode="auto">
            <a:xfrm>
              <a:off x="5968" y="5346"/>
              <a:ext cx="16" cy="16"/>
            </a:xfrm>
            <a:custGeom>
              <a:avLst/>
              <a:gdLst>
                <a:gd name="T0" fmla="*/ 0 w 16"/>
                <a:gd name="T1" fmla="*/ 8 h 16"/>
                <a:gd name="T2" fmla="*/ 2 w 16"/>
                <a:gd name="T3" fmla="*/ 14 h 16"/>
                <a:gd name="T4" fmla="*/ 8 w 16"/>
                <a:gd name="T5" fmla="*/ 16 h 16"/>
                <a:gd name="T6" fmla="*/ 14 w 16"/>
                <a:gd name="T7" fmla="*/ 14 h 16"/>
                <a:gd name="T8" fmla="*/ 16 w 16"/>
                <a:gd name="T9" fmla="*/ 8 h 16"/>
                <a:gd name="T10" fmla="*/ 16 w 16"/>
                <a:gd name="T11" fmla="*/ 8 h 16"/>
                <a:gd name="T12" fmla="*/ 16 w 16"/>
                <a:gd name="T13" fmla="*/ 8 h 16"/>
                <a:gd name="T14" fmla="*/ 14 w 16"/>
                <a:gd name="T15" fmla="*/ 2 h 16"/>
                <a:gd name="T16" fmla="*/ 8 w 16"/>
                <a:gd name="T17" fmla="*/ 0 h 16"/>
                <a:gd name="T18" fmla="*/ 2 w 16"/>
                <a:gd name="T19" fmla="*/ 2 h 16"/>
                <a:gd name="T20" fmla="*/ 0 w 16"/>
                <a:gd name="T21" fmla="*/ 8 h 16"/>
                <a:gd name="T22" fmla="*/ 0 w 16"/>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8"/>
                  </a:moveTo>
                  <a:lnTo>
                    <a:pt x="2" y="14"/>
                  </a:lnTo>
                  <a:lnTo>
                    <a:pt x="8" y="16"/>
                  </a:lnTo>
                  <a:lnTo>
                    <a:pt x="14" y="14"/>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79" name="Freeform 1427"/>
            <p:cNvSpPr>
              <a:spLocks/>
            </p:cNvSpPr>
            <p:nvPr/>
          </p:nvSpPr>
          <p:spPr bwMode="auto">
            <a:xfrm>
              <a:off x="5968" y="5315"/>
              <a:ext cx="16" cy="15"/>
            </a:xfrm>
            <a:custGeom>
              <a:avLst/>
              <a:gdLst>
                <a:gd name="T0" fmla="*/ 0 w 16"/>
                <a:gd name="T1" fmla="*/ 8 h 15"/>
                <a:gd name="T2" fmla="*/ 2 w 16"/>
                <a:gd name="T3" fmla="*/ 13 h 15"/>
                <a:gd name="T4" fmla="*/ 8 w 16"/>
                <a:gd name="T5" fmla="*/ 15 h 15"/>
                <a:gd name="T6" fmla="*/ 14 w 16"/>
                <a:gd name="T7" fmla="*/ 13 h 15"/>
                <a:gd name="T8" fmla="*/ 16 w 16"/>
                <a:gd name="T9" fmla="*/ 8 h 15"/>
                <a:gd name="T10" fmla="*/ 16 w 16"/>
                <a:gd name="T11" fmla="*/ 8 h 15"/>
                <a:gd name="T12" fmla="*/ 16 w 16"/>
                <a:gd name="T13" fmla="*/ 8 h 15"/>
                <a:gd name="T14" fmla="*/ 14 w 16"/>
                <a:gd name="T15" fmla="*/ 2 h 15"/>
                <a:gd name="T16" fmla="*/ 8 w 16"/>
                <a:gd name="T17" fmla="*/ 0 h 15"/>
                <a:gd name="T18" fmla="*/ 2 w 16"/>
                <a:gd name="T19" fmla="*/ 2 h 15"/>
                <a:gd name="T20" fmla="*/ 0 w 16"/>
                <a:gd name="T21" fmla="*/ 8 h 15"/>
                <a:gd name="T22" fmla="*/ 0 w 16"/>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8"/>
                  </a:moveTo>
                  <a:lnTo>
                    <a:pt x="2" y="13"/>
                  </a:lnTo>
                  <a:lnTo>
                    <a:pt x="8" y="15"/>
                  </a:lnTo>
                  <a:lnTo>
                    <a:pt x="14" y="13"/>
                  </a:lnTo>
                  <a:lnTo>
                    <a:pt x="16" y="8"/>
                  </a:lnTo>
                  <a:lnTo>
                    <a:pt x="14" y="2"/>
                  </a:lnTo>
                  <a:lnTo>
                    <a:pt x="8" y="0"/>
                  </a:lnTo>
                  <a:lnTo>
                    <a:pt x="2"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80" name="Freeform 1428"/>
            <p:cNvSpPr>
              <a:spLocks/>
            </p:cNvSpPr>
            <p:nvPr/>
          </p:nvSpPr>
          <p:spPr bwMode="auto">
            <a:xfrm>
              <a:off x="5960"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81" name="Freeform 1429"/>
            <p:cNvSpPr>
              <a:spLocks/>
            </p:cNvSpPr>
            <p:nvPr/>
          </p:nvSpPr>
          <p:spPr bwMode="auto">
            <a:xfrm>
              <a:off x="5929"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82" name="Freeform 1430"/>
            <p:cNvSpPr>
              <a:spLocks/>
            </p:cNvSpPr>
            <p:nvPr/>
          </p:nvSpPr>
          <p:spPr bwMode="auto">
            <a:xfrm>
              <a:off x="5897"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83" name="Freeform 1431"/>
            <p:cNvSpPr>
              <a:spLocks/>
            </p:cNvSpPr>
            <p:nvPr/>
          </p:nvSpPr>
          <p:spPr bwMode="auto">
            <a:xfrm>
              <a:off x="5865"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84" name="Freeform 1432"/>
            <p:cNvSpPr>
              <a:spLocks/>
            </p:cNvSpPr>
            <p:nvPr/>
          </p:nvSpPr>
          <p:spPr bwMode="auto">
            <a:xfrm>
              <a:off x="5834" y="5291"/>
              <a:ext cx="16" cy="16"/>
            </a:xfrm>
            <a:custGeom>
              <a:avLst/>
              <a:gdLst>
                <a:gd name="T0" fmla="*/ 8 w 16"/>
                <a:gd name="T1" fmla="*/ 16 h 16"/>
                <a:gd name="T2" fmla="*/ 8 w 16"/>
                <a:gd name="T3" fmla="*/ 16 h 16"/>
                <a:gd name="T4" fmla="*/ 14 w 16"/>
                <a:gd name="T5" fmla="*/ 14 h 16"/>
                <a:gd name="T6" fmla="*/ 16 w 16"/>
                <a:gd name="T7" fmla="*/ 8 h 16"/>
                <a:gd name="T8" fmla="*/ 14 w 16"/>
                <a:gd name="T9" fmla="*/ 2 h 16"/>
                <a:gd name="T10" fmla="*/ 8 w 16"/>
                <a:gd name="T11" fmla="*/ 0 h 16"/>
                <a:gd name="T12" fmla="*/ 8 w 16"/>
                <a:gd name="T13" fmla="*/ 0 h 16"/>
                <a:gd name="T14" fmla="*/ 8 w 16"/>
                <a:gd name="T15" fmla="*/ 0 h 16"/>
                <a:gd name="T16" fmla="*/ 2 w 16"/>
                <a:gd name="T17" fmla="*/ 2 h 16"/>
                <a:gd name="T18" fmla="*/ 0 w 16"/>
                <a:gd name="T19" fmla="*/ 8 h 16"/>
                <a:gd name="T20" fmla="*/ 2 w 16"/>
                <a:gd name="T21" fmla="*/ 14 h 16"/>
                <a:gd name="T22" fmla="*/ 8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8" y="16"/>
                  </a:moveTo>
                  <a:lnTo>
                    <a:pt x="8" y="16"/>
                  </a:lnTo>
                  <a:lnTo>
                    <a:pt x="14" y="14"/>
                  </a:lnTo>
                  <a:lnTo>
                    <a:pt x="16" y="8"/>
                  </a:lnTo>
                  <a:lnTo>
                    <a:pt x="14" y="2"/>
                  </a:lnTo>
                  <a:lnTo>
                    <a:pt x="8" y="0"/>
                  </a:lnTo>
                  <a:lnTo>
                    <a:pt x="2" y="2"/>
                  </a:lnTo>
                  <a:lnTo>
                    <a:pt x="0" y="8"/>
                  </a:lnTo>
                  <a:lnTo>
                    <a:pt x="2" y="1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3419" name="Rectangle 1433"/>
          <p:cNvSpPr>
            <a:spLocks noChangeArrowheads="1"/>
          </p:cNvSpPr>
          <p:nvPr/>
        </p:nvSpPr>
        <p:spPr bwMode="auto">
          <a:xfrm>
            <a:off x="2765425" y="5289550"/>
            <a:ext cx="10271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420" name="Rectangle 1434"/>
          <p:cNvSpPr>
            <a:spLocks noChangeArrowheads="1"/>
          </p:cNvSpPr>
          <p:nvPr/>
        </p:nvSpPr>
        <p:spPr bwMode="auto">
          <a:xfrm>
            <a:off x="2733675" y="5280025"/>
            <a:ext cx="9715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         data bus</a:t>
            </a:r>
            <a:endParaRPr lang="en-US" altLang="en-US" sz="1400" b="1">
              <a:latin typeface="Arial Narrow" pitchFamily="34" charset="0"/>
            </a:endParaRPr>
          </a:p>
        </p:txBody>
      </p:sp>
      <p:sp>
        <p:nvSpPr>
          <p:cNvPr id="53421" name="Rectangle 1435"/>
          <p:cNvSpPr>
            <a:spLocks noChangeArrowheads="1"/>
          </p:cNvSpPr>
          <p:nvPr/>
        </p:nvSpPr>
        <p:spPr bwMode="auto">
          <a:xfrm>
            <a:off x="2738438" y="4435475"/>
            <a:ext cx="12065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422" name="Rectangle 1436"/>
          <p:cNvSpPr>
            <a:spLocks noChangeArrowheads="1"/>
          </p:cNvSpPr>
          <p:nvPr/>
        </p:nvSpPr>
        <p:spPr bwMode="auto">
          <a:xfrm>
            <a:off x="2827338" y="4413250"/>
            <a:ext cx="14192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Control bus</a:t>
            </a:r>
            <a:endParaRPr lang="en-US" altLang="en-US" sz="1400" b="1">
              <a:latin typeface="Arial Narrow" pitchFamily="34" charset="0"/>
            </a:endParaRPr>
          </a:p>
        </p:txBody>
      </p:sp>
      <p:grpSp>
        <p:nvGrpSpPr>
          <p:cNvPr id="53423" name="Group 1437"/>
          <p:cNvGrpSpPr>
            <a:grpSpLocks/>
          </p:cNvGrpSpPr>
          <p:nvPr/>
        </p:nvGrpSpPr>
        <p:grpSpPr bwMode="auto">
          <a:xfrm>
            <a:off x="2541588" y="4914900"/>
            <a:ext cx="1492250" cy="266700"/>
            <a:chOff x="3965" y="5896"/>
            <a:chExt cx="1940" cy="326"/>
          </a:xfrm>
        </p:grpSpPr>
        <p:sp>
          <p:nvSpPr>
            <p:cNvPr id="53452" name="Freeform 1438"/>
            <p:cNvSpPr>
              <a:spLocks/>
            </p:cNvSpPr>
            <p:nvPr/>
          </p:nvSpPr>
          <p:spPr bwMode="auto">
            <a:xfrm>
              <a:off x="4007" y="5926"/>
              <a:ext cx="1853" cy="261"/>
            </a:xfrm>
            <a:custGeom>
              <a:avLst/>
              <a:gdLst>
                <a:gd name="T0" fmla="*/ 1853 w 1853"/>
                <a:gd name="T1" fmla="*/ 23 h 261"/>
                <a:gd name="T2" fmla="*/ 1851 w 1853"/>
                <a:gd name="T3" fmla="*/ 0 h 261"/>
                <a:gd name="T4" fmla="*/ 0 w 1853"/>
                <a:gd name="T5" fmla="*/ 237 h 261"/>
                <a:gd name="T6" fmla="*/ 2 w 1853"/>
                <a:gd name="T7" fmla="*/ 261 h 261"/>
                <a:gd name="T8" fmla="*/ 1853 w 1853"/>
                <a:gd name="T9" fmla="*/ 23 h 261"/>
                <a:gd name="T10" fmla="*/ 0 60000 65536"/>
                <a:gd name="T11" fmla="*/ 0 60000 65536"/>
                <a:gd name="T12" fmla="*/ 0 60000 65536"/>
                <a:gd name="T13" fmla="*/ 0 60000 65536"/>
                <a:gd name="T14" fmla="*/ 0 60000 65536"/>
                <a:gd name="T15" fmla="*/ 0 w 1853"/>
                <a:gd name="T16" fmla="*/ 0 h 261"/>
                <a:gd name="T17" fmla="*/ 1853 w 1853"/>
                <a:gd name="T18" fmla="*/ 261 h 261"/>
              </a:gdLst>
              <a:ahLst/>
              <a:cxnLst>
                <a:cxn ang="T10">
                  <a:pos x="T0" y="T1"/>
                </a:cxn>
                <a:cxn ang="T11">
                  <a:pos x="T2" y="T3"/>
                </a:cxn>
                <a:cxn ang="T12">
                  <a:pos x="T4" y="T5"/>
                </a:cxn>
                <a:cxn ang="T13">
                  <a:pos x="T6" y="T7"/>
                </a:cxn>
                <a:cxn ang="T14">
                  <a:pos x="T8" y="T9"/>
                </a:cxn>
              </a:cxnLst>
              <a:rect l="T15" t="T16" r="T17" b="T18"/>
              <a:pathLst>
                <a:path w="1853" h="261">
                  <a:moveTo>
                    <a:pt x="1853" y="23"/>
                  </a:moveTo>
                  <a:lnTo>
                    <a:pt x="1851" y="0"/>
                  </a:lnTo>
                  <a:lnTo>
                    <a:pt x="0" y="237"/>
                  </a:lnTo>
                  <a:lnTo>
                    <a:pt x="2" y="261"/>
                  </a:lnTo>
                  <a:lnTo>
                    <a:pt x="185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53" name="Oval 1439"/>
            <p:cNvSpPr>
              <a:spLocks noChangeArrowheads="1"/>
            </p:cNvSpPr>
            <p:nvPr/>
          </p:nvSpPr>
          <p:spPr bwMode="auto">
            <a:xfrm>
              <a:off x="5816" y="5896"/>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3454" name="Oval 1440"/>
            <p:cNvSpPr>
              <a:spLocks noChangeArrowheads="1"/>
            </p:cNvSpPr>
            <p:nvPr/>
          </p:nvSpPr>
          <p:spPr bwMode="auto">
            <a:xfrm>
              <a:off x="3965" y="6133"/>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grpSp>
        <p:nvGrpSpPr>
          <p:cNvPr id="53424" name="Group 1441"/>
          <p:cNvGrpSpPr>
            <a:grpSpLocks/>
          </p:cNvGrpSpPr>
          <p:nvPr/>
        </p:nvGrpSpPr>
        <p:grpSpPr bwMode="auto">
          <a:xfrm>
            <a:off x="1666875" y="4954588"/>
            <a:ext cx="396875" cy="188912"/>
            <a:chOff x="2826" y="5944"/>
            <a:chExt cx="516" cy="231"/>
          </a:xfrm>
        </p:grpSpPr>
        <p:sp>
          <p:nvSpPr>
            <p:cNvPr id="53449" name="Freeform 1442"/>
            <p:cNvSpPr>
              <a:spLocks/>
            </p:cNvSpPr>
            <p:nvPr/>
          </p:nvSpPr>
          <p:spPr bwMode="auto">
            <a:xfrm>
              <a:off x="2864" y="5975"/>
              <a:ext cx="435" cy="164"/>
            </a:xfrm>
            <a:custGeom>
              <a:avLst/>
              <a:gdLst>
                <a:gd name="T0" fmla="*/ 435 w 435"/>
                <a:gd name="T1" fmla="*/ 22 h 164"/>
                <a:gd name="T2" fmla="*/ 427 w 435"/>
                <a:gd name="T3" fmla="*/ 0 h 164"/>
                <a:gd name="T4" fmla="*/ 0 w 435"/>
                <a:gd name="T5" fmla="*/ 143 h 164"/>
                <a:gd name="T6" fmla="*/ 8 w 435"/>
                <a:gd name="T7" fmla="*/ 164 h 164"/>
                <a:gd name="T8" fmla="*/ 435 w 435"/>
                <a:gd name="T9" fmla="*/ 22 h 164"/>
                <a:gd name="T10" fmla="*/ 0 60000 65536"/>
                <a:gd name="T11" fmla="*/ 0 60000 65536"/>
                <a:gd name="T12" fmla="*/ 0 60000 65536"/>
                <a:gd name="T13" fmla="*/ 0 60000 65536"/>
                <a:gd name="T14" fmla="*/ 0 60000 65536"/>
                <a:gd name="T15" fmla="*/ 0 w 435"/>
                <a:gd name="T16" fmla="*/ 0 h 164"/>
                <a:gd name="T17" fmla="*/ 435 w 435"/>
                <a:gd name="T18" fmla="*/ 164 h 164"/>
              </a:gdLst>
              <a:ahLst/>
              <a:cxnLst>
                <a:cxn ang="T10">
                  <a:pos x="T0" y="T1"/>
                </a:cxn>
                <a:cxn ang="T11">
                  <a:pos x="T2" y="T3"/>
                </a:cxn>
                <a:cxn ang="T12">
                  <a:pos x="T4" y="T5"/>
                </a:cxn>
                <a:cxn ang="T13">
                  <a:pos x="T6" y="T7"/>
                </a:cxn>
                <a:cxn ang="T14">
                  <a:pos x="T8" y="T9"/>
                </a:cxn>
              </a:cxnLst>
              <a:rect l="T15" t="T16" r="T17" b="T18"/>
              <a:pathLst>
                <a:path w="435" h="164">
                  <a:moveTo>
                    <a:pt x="435" y="22"/>
                  </a:moveTo>
                  <a:lnTo>
                    <a:pt x="427" y="0"/>
                  </a:lnTo>
                  <a:lnTo>
                    <a:pt x="0" y="143"/>
                  </a:lnTo>
                  <a:lnTo>
                    <a:pt x="8" y="164"/>
                  </a:lnTo>
                  <a:lnTo>
                    <a:pt x="4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50" name="Oval 1443"/>
            <p:cNvSpPr>
              <a:spLocks noChangeArrowheads="1"/>
            </p:cNvSpPr>
            <p:nvPr/>
          </p:nvSpPr>
          <p:spPr bwMode="auto">
            <a:xfrm>
              <a:off x="3253" y="5944"/>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3451" name="Oval 1444"/>
            <p:cNvSpPr>
              <a:spLocks noChangeArrowheads="1"/>
            </p:cNvSpPr>
            <p:nvPr/>
          </p:nvSpPr>
          <p:spPr bwMode="auto">
            <a:xfrm>
              <a:off x="2826" y="6086"/>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grpSp>
        <p:nvGrpSpPr>
          <p:cNvPr id="53425" name="Group 1445"/>
          <p:cNvGrpSpPr>
            <a:grpSpLocks/>
          </p:cNvGrpSpPr>
          <p:nvPr/>
        </p:nvGrpSpPr>
        <p:grpSpPr bwMode="auto">
          <a:xfrm>
            <a:off x="1995488" y="4954588"/>
            <a:ext cx="395287" cy="188912"/>
            <a:chOff x="3253" y="5944"/>
            <a:chExt cx="516" cy="231"/>
          </a:xfrm>
        </p:grpSpPr>
        <p:sp>
          <p:nvSpPr>
            <p:cNvPr id="53446" name="Freeform 1446"/>
            <p:cNvSpPr>
              <a:spLocks/>
            </p:cNvSpPr>
            <p:nvPr/>
          </p:nvSpPr>
          <p:spPr bwMode="auto">
            <a:xfrm>
              <a:off x="3291" y="5975"/>
              <a:ext cx="435" cy="164"/>
            </a:xfrm>
            <a:custGeom>
              <a:avLst/>
              <a:gdLst>
                <a:gd name="T0" fmla="*/ 435 w 435"/>
                <a:gd name="T1" fmla="*/ 22 h 164"/>
                <a:gd name="T2" fmla="*/ 427 w 435"/>
                <a:gd name="T3" fmla="*/ 0 h 164"/>
                <a:gd name="T4" fmla="*/ 0 w 435"/>
                <a:gd name="T5" fmla="*/ 143 h 164"/>
                <a:gd name="T6" fmla="*/ 8 w 435"/>
                <a:gd name="T7" fmla="*/ 164 h 164"/>
                <a:gd name="T8" fmla="*/ 435 w 435"/>
                <a:gd name="T9" fmla="*/ 22 h 164"/>
                <a:gd name="T10" fmla="*/ 0 60000 65536"/>
                <a:gd name="T11" fmla="*/ 0 60000 65536"/>
                <a:gd name="T12" fmla="*/ 0 60000 65536"/>
                <a:gd name="T13" fmla="*/ 0 60000 65536"/>
                <a:gd name="T14" fmla="*/ 0 60000 65536"/>
                <a:gd name="T15" fmla="*/ 0 w 435"/>
                <a:gd name="T16" fmla="*/ 0 h 164"/>
                <a:gd name="T17" fmla="*/ 435 w 435"/>
                <a:gd name="T18" fmla="*/ 164 h 164"/>
              </a:gdLst>
              <a:ahLst/>
              <a:cxnLst>
                <a:cxn ang="T10">
                  <a:pos x="T0" y="T1"/>
                </a:cxn>
                <a:cxn ang="T11">
                  <a:pos x="T2" y="T3"/>
                </a:cxn>
                <a:cxn ang="T12">
                  <a:pos x="T4" y="T5"/>
                </a:cxn>
                <a:cxn ang="T13">
                  <a:pos x="T6" y="T7"/>
                </a:cxn>
                <a:cxn ang="T14">
                  <a:pos x="T8" y="T9"/>
                </a:cxn>
              </a:cxnLst>
              <a:rect l="T15" t="T16" r="T17" b="T18"/>
              <a:pathLst>
                <a:path w="435" h="164">
                  <a:moveTo>
                    <a:pt x="435" y="22"/>
                  </a:moveTo>
                  <a:lnTo>
                    <a:pt x="427" y="0"/>
                  </a:lnTo>
                  <a:lnTo>
                    <a:pt x="0" y="143"/>
                  </a:lnTo>
                  <a:lnTo>
                    <a:pt x="8" y="164"/>
                  </a:lnTo>
                  <a:lnTo>
                    <a:pt x="4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47" name="Oval 1447"/>
            <p:cNvSpPr>
              <a:spLocks noChangeArrowheads="1"/>
            </p:cNvSpPr>
            <p:nvPr/>
          </p:nvSpPr>
          <p:spPr bwMode="auto">
            <a:xfrm>
              <a:off x="3681" y="5944"/>
              <a:ext cx="88"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3448" name="Oval 1448"/>
            <p:cNvSpPr>
              <a:spLocks noChangeArrowheads="1"/>
            </p:cNvSpPr>
            <p:nvPr/>
          </p:nvSpPr>
          <p:spPr bwMode="auto">
            <a:xfrm>
              <a:off x="3253" y="6086"/>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grpSp>
        <p:nvGrpSpPr>
          <p:cNvPr id="53426" name="Group 1449"/>
          <p:cNvGrpSpPr>
            <a:grpSpLocks/>
          </p:cNvGrpSpPr>
          <p:nvPr/>
        </p:nvGrpSpPr>
        <p:grpSpPr bwMode="auto">
          <a:xfrm>
            <a:off x="2324100" y="4954588"/>
            <a:ext cx="287338" cy="188912"/>
            <a:chOff x="3681" y="5944"/>
            <a:chExt cx="373" cy="231"/>
          </a:xfrm>
        </p:grpSpPr>
        <p:sp>
          <p:nvSpPr>
            <p:cNvPr id="53443" name="Freeform 1450"/>
            <p:cNvSpPr>
              <a:spLocks/>
            </p:cNvSpPr>
            <p:nvPr/>
          </p:nvSpPr>
          <p:spPr bwMode="auto">
            <a:xfrm>
              <a:off x="3718" y="5975"/>
              <a:ext cx="295" cy="164"/>
            </a:xfrm>
            <a:custGeom>
              <a:avLst/>
              <a:gdLst>
                <a:gd name="T0" fmla="*/ 295 w 295"/>
                <a:gd name="T1" fmla="*/ 22 h 164"/>
                <a:gd name="T2" fmla="*/ 285 w 295"/>
                <a:gd name="T3" fmla="*/ 0 h 164"/>
                <a:gd name="T4" fmla="*/ 0 w 295"/>
                <a:gd name="T5" fmla="*/ 143 h 164"/>
                <a:gd name="T6" fmla="*/ 10 w 295"/>
                <a:gd name="T7" fmla="*/ 164 h 164"/>
                <a:gd name="T8" fmla="*/ 295 w 295"/>
                <a:gd name="T9" fmla="*/ 22 h 164"/>
                <a:gd name="T10" fmla="*/ 0 60000 65536"/>
                <a:gd name="T11" fmla="*/ 0 60000 65536"/>
                <a:gd name="T12" fmla="*/ 0 60000 65536"/>
                <a:gd name="T13" fmla="*/ 0 60000 65536"/>
                <a:gd name="T14" fmla="*/ 0 60000 65536"/>
                <a:gd name="T15" fmla="*/ 0 w 295"/>
                <a:gd name="T16" fmla="*/ 0 h 164"/>
                <a:gd name="T17" fmla="*/ 295 w 295"/>
                <a:gd name="T18" fmla="*/ 164 h 164"/>
              </a:gdLst>
              <a:ahLst/>
              <a:cxnLst>
                <a:cxn ang="T10">
                  <a:pos x="T0" y="T1"/>
                </a:cxn>
                <a:cxn ang="T11">
                  <a:pos x="T2" y="T3"/>
                </a:cxn>
                <a:cxn ang="T12">
                  <a:pos x="T4" y="T5"/>
                </a:cxn>
                <a:cxn ang="T13">
                  <a:pos x="T6" y="T7"/>
                </a:cxn>
                <a:cxn ang="T14">
                  <a:pos x="T8" y="T9"/>
                </a:cxn>
              </a:cxnLst>
              <a:rect l="T15" t="T16" r="T17" b="T18"/>
              <a:pathLst>
                <a:path w="295" h="164">
                  <a:moveTo>
                    <a:pt x="295" y="22"/>
                  </a:moveTo>
                  <a:lnTo>
                    <a:pt x="285" y="0"/>
                  </a:lnTo>
                  <a:lnTo>
                    <a:pt x="0" y="143"/>
                  </a:lnTo>
                  <a:lnTo>
                    <a:pt x="10" y="164"/>
                  </a:lnTo>
                  <a:lnTo>
                    <a:pt x="29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44" name="Oval 1451"/>
            <p:cNvSpPr>
              <a:spLocks noChangeArrowheads="1"/>
            </p:cNvSpPr>
            <p:nvPr/>
          </p:nvSpPr>
          <p:spPr bwMode="auto">
            <a:xfrm>
              <a:off x="3965" y="5944"/>
              <a:ext cx="89"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sp>
          <p:nvSpPr>
            <p:cNvPr id="53445" name="Oval 1452"/>
            <p:cNvSpPr>
              <a:spLocks noChangeArrowheads="1"/>
            </p:cNvSpPr>
            <p:nvPr/>
          </p:nvSpPr>
          <p:spPr bwMode="auto">
            <a:xfrm>
              <a:off x="3681" y="6086"/>
              <a:ext cx="88" cy="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400" b="1">
                <a:latin typeface="Arial Narrow" pitchFamily="34" charset="0"/>
              </a:endParaRPr>
            </a:p>
          </p:txBody>
        </p:sp>
      </p:grpSp>
      <p:sp>
        <p:nvSpPr>
          <p:cNvPr id="53427" name="Rectangle 1453"/>
          <p:cNvSpPr>
            <a:spLocks noChangeArrowheads="1"/>
          </p:cNvSpPr>
          <p:nvPr/>
        </p:nvSpPr>
        <p:spPr bwMode="auto">
          <a:xfrm>
            <a:off x="2684463" y="4887913"/>
            <a:ext cx="12049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428" name="Rectangle 1454"/>
          <p:cNvSpPr>
            <a:spLocks noChangeArrowheads="1"/>
          </p:cNvSpPr>
          <p:nvPr/>
        </p:nvSpPr>
        <p:spPr bwMode="auto">
          <a:xfrm>
            <a:off x="2771775" y="4938713"/>
            <a:ext cx="4953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PASS / </a:t>
            </a:r>
            <a:endParaRPr lang="en-US" altLang="en-US" sz="1400" b="1">
              <a:latin typeface="Arial Narrow" pitchFamily="34" charset="0"/>
            </a:endParaRPr>
          </a:p>
        </p:txBody>
      </p:sp>
      <p:sp>
        <p:nvSpPr>
          <p:cNvPr id="53429" name="Rectangle 1455"/>
          <p:cNvSpPr>
            <a:spLocks noChangeArrowheads="1"/>
          </p:cNvSpPr>
          <p:nvPr/>
        </p:nvSpPr>
        <p:spPr bwMode="auto">
          <a:xfrm>
            <a:off x="2771775" y="5078413"/>
            <a:ext cx="8985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REN chain</a:t>
            </a:r>
            <a:endParaRPr lang="en-US" altLang="en-US" sz="1400" b="1">
              <a:latin typeface="Arial Narrow" pitchFamily="34" charset="0"/>
            </a:endParaRPr>
          </a:p>
        </p:txBody>
      </p:sp>
      <p:sp>
        <p:nvSpPr>
          <p:cNvPr id="53430" name="Rectangle 1456"/>
          <p:cNvSpPr>
            <a:spLocks noChangeArrowheads="1"/>
          </p:cNvSpPr>
          <p:nvPr/>
        </p:nvSpPr>
        <p:spPr bwMode="auto">
          <a:xfrm>
            <a:off x="1735138" y="3789363"/>
            <a:ext cx="1204912"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Narrow" pitchFamily="34" charset="0"/>
            </a:endParaRPr>
          </a:p>
        </p:txBody>
      </p:sp>
      <p:sp>
        <p:nvSpPr>
          <p:cNvPr id="53431" name="Rectangle 1457"/>
          <p:cNvSpPr>
            <a:spLocks noChangeArrowheads="1"/>
          </p:cNvSpPr>
          <p:nvPr/>
        </p:nvSpPr>
        <p:spPr bwMode="auto">
          <a:xfrm>
            <a:off x="1822450" y="3838575"/>
            <a:ext cx="3889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1400" b="1">
                <a:solidFill>
                  <a:srgbClr val="000000"/>
                </a:solidFill>
                <a:latin typeface="Arial Narrow" pitchFamily="34" charset="0"/>
              </a:rPr>
              <a:t>ADCs</a:t>
            </a:r>
            <a:endParaRPr lang="en-US" altLang="en-US" sz="1400" b="1">
              <a:latin typeface="Arial Narrow" pitchFamily="34" charset="0"/>
            </a:endParaRPr>
          </a:p>
        </p:txBody>
      </p:sp>
      <p:sp>
        <p:nvSpPr>
          <p:cNvPr id="53432" name="Freeform 1458"/>
          <p:cNvSpPr>
            <a:spLocks noEditPoints="1"/>
          </p:cNvSpPr>
          <p:nvPr/>
        </p:nvSpPr>
        <p:spPr bwMode="auto">
          <a:xfrm>
            <a:off x="4773613" y="4254500"/>
            <a:ext cx="358775" cy="69850"/>
          </a:xfrm>
          <a:custGeom>
            <a:avLst/>
            <a:gdLst>
              <a:gd name="T0" fmla="*/ 0 w 736"/>
              <a:gd name="T1" fmla="*/ 2147483646 h 60"/>
              <a:gd name="T2" fmla="*/ 0 w 736"/>
              <a:gd name="T3" fmla="*/ 2147483646 h 60"/>
              <a:gd name="T4" fmla="*/ 2147483646 w 736"/>
              <a:gd name="T5" fmla="*/ 2147483646 h 60"/>
              <a:gd name="T6" fmla="*/ 2147483646 w 736"/>
              <a:gd name="T7" fmla="*/ 2147483646 h 60"/>
              <a:gd name="T8" fmla="*/ 0 w 736"/>
              <a:gd name="T9" fmla="*/ 2147483646 h 60"/>
              <a:gd name="T10" fmla="*/ 0 w 736"/>
              <a:gd name="T11" fmla="*/ 0 h 60"/>
              <a:gd name="T12" fmla="*/ 0 w 736"/>
              <a:gd name="T13" fmla="*/ 2147483646 h 60"/>
              <a:gd name="T14" fmla="*/ 2147483646 w 736"/>
              <a:gd name="T15" fmla="*/ 2147483646 h 60"/>
              <a:gd name="T16" fmla="*/ 2147483646 w 736"/>
              <a:gd name="T17" fmla="*/ 0 h 60"/>
              <a:gd name="T18" fmla="*/ 0 w 736"/>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6"/>
              <a:gd name="T31" fmla="*/ 0 h 60"/>
              <a:gd name="T32" fmla="*/ 736 w 736"/>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6" h="60">
                <a:moveTo>
                  <a:pt x="0" y="40"/>
                </a:moveTo>
                <a:lnTo>
                  <a:pt x="0" y="60"/>
                </a:lnTo>
                <a:lnTo>
                  <a:pt x="736" y="60"/>
                </a:lnTo>
                <a:lnTo>
                  <a:pt x="736" y="40"/>
                </a:lnTo>
                <a:lnTo>
                  <a:pt x="0" y="40"/>
                </a:lnTo>
                <a:close/>
                <a:moveTo>
                  <a:pt x="0" y="0"/>
                </a:moveTo>
                <a:lnTo>
                  <a:pt x="0" y="20"/>
                </a:lnTo>
                <a:lnTo>
                  <a:pt x="736" y="20"/>
                </a:lnTo>
                <a:lnTo>
                  <a:pt x="73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33" name="Rectangle 1459"/>
          <p:cNvSpPr>
            <a:spLocks noChangeArrowheads="1"/>
          </p:cNvSpPr>
          <p:nvPr/>
        </p:nvSpPr>
        <p:spPr bwMode="auto">
          <a:xfrm>
            <a:off x="4764088" y="4238625"/>
            <a:ext cx="36512" cy="68263"/>
          </a:xfrm>
          <a:prstGeom prst="rect">
            <a:avLst/>
          </a:prstGeom>
          <a:solidFill>
            <a:srgbClr val="FFFFFF"/>
          </a:solidFill>
          <a:ln w="7620">
            <a:solidFill>
              <a:srgbClr val="000000"/>
            </a:solidFill>
            <a:miter lim="800000"/>
            <a:headEnd/>
            <a:tailEnd/>
          </a:ln>
        </p:spPr>
        <p:txBody>
          <a:bodyPr/>
          <a:lstStyle/>
          <a:p>
            <a:endParaRPr lang="en-US" altLang="en-US" sz="1400" b="1">
              <a:latin typeface="Arial Narrow" pitchFamily="34" charset="0"/>
            </a:endParaRPr>
          </a:p>
        </p:txBody>
      </p:sp>
      <p:sp>
        <p:nvSpPr>
          <p:cNvPr id="53434" name="Rectangle 1460"/>
          <p:cNvSpPr>
            <a:spLocks noChangeArrowheads="1"/>
          </p:cNvSpPr>
          <p:nvPr/>
        </p:nvSpPr>
        <p:spPr bwMode="auto">
          <a:xfrm>
            <a:off x="5942013" y="1990725"/>
            <a:ext cx="34925" cy="66675"/>
          </a:xfrm>
          <a:prstGeom prst="rect">
            <a:avLst/>
          </a:prstGeom>
          <a:solidFill>
            <a:srgbClr val="FFFFFF"/>
          </a:solidFill>
          <a:ln w="7620">
            <a:solidFill>
              <a:srgbClr val="000000"/>
            </a:solidFill>
            <a:miter lim="800000"/>
            <a:headEnd/>
            <a:tailEnd/>
          </a:ln>
        </p:spPr>
        <p:txBody>
          <a:bodyPr/>
          <a:lstStyle/>
          <a:p>
            <a:endParaRPr lang="en-US" altLang="en-US" sz="1400" b="1">
              <a:latin typeface="Arial Narrow" pitchFamily="34" charset="0"/>
            </a:endParaRPr>
          </a:p>
        </p:txBody>
      </p:sp>
      <p:sp>
        <p:nvSpPr>
          <p:cNvPr id="53435" name="Freeform 1461"/>
          <p:cNvSpPr>
            <a:spLocks/>
          </p:cNvSpPr>
          <p:nvPr/>
        </p:nvSpPr>
        <p:spPr bwMode="auto">
          <a:xfrm>
            <a:off x="1050925" y="3154363"/>
            <a:ext cx="695325" cy="1474787"/>
          </a:xfrm>
          <a:custGeom>
            <a:avLst/>
            <a:gdLst>
              <a:gd name="T0" fmla="*/ 2147483646 w 904"/>
              <a:gd name="T1" fmla="*/ 2147483646 h 1804"/>
              <a:gd name="T2" fmla="*/ 2147483646 w 904"/>
              <a:gd name="T3" fmla="*/ 2147483646 h 1804"/>
              <a:gd name="T4" fmla="*/ 2147483646 w 904"/>
              <a:gd name="T5" fmla="*/ 2147483646 h 1804"/>
              <a:gd name="T6" fmla="*/ 2147483646 w 904"/>
              <a:gd name="T7" fmla="*/ 2147483646 h 1804"/>
              <a:gd name="T8" fmla="*/ 2147483646 w 904"/>
              <a:gd name="T9" fmla="*/ 2147483646 h 1804"/>
              <a:gd name="T10" fmla="*/ 2147483646 w 904"/>
              <a:gd name="T11" fmla="*/ 2147483646 h 1804"/>
              <a:gd name="T12" fmla="*/ 2147483646 w 904"/>
              <a:gd name="T13" fmla="*/ 2147483646 h 1804"/>
              <a:gd name="T14" fmla="*/ 2147483646 w 904"/>
              <a:gd name="T15" fmla="*/ 2147483646 h 1804"/>
              <a:gd name="T16" fmla="*/ 2147483646 w 904"/>
              <a:gd name="T17" fmla="*/ 2147483646 h 1804"/>
              <a:gd name="T18" fmla="*/ 2147483646 w 904"/>
              <a:gd name="T19" fmla="*/ 2147483646 h 1804"/>
              <a:gd name="T20" fmla="*/ 2147483646 w 904"/>
              <a:gd name="T21" fmla="*/ 2147483646 h 1804"/>
              <a:gd name="T22" fmla="*/ 2147483646 w 904"/>
              <a:gd name="T23" fmla="*/ 2147483646 h 1804"/>
              <a:gd name="T24" fmla="*/ 2147483646 w 904"/>
              <a:gd name="T25" fmla="*/ 2147483646 h 1804"/>
              <a:gd name="T26" fmla="*/ 2147483646 w 904"/>
              <a:gd name="T27" fmla="*/ 2147483646 h 1804"/>
              <a:gd name="T28" fmla="*/ 2147483646 w 904"/>
              <a:gd name="T29" fmla="*/ 2147483646 h 1804"/>
              <a:gd name="T30" fmla="*/ 2147483646 w 904"/>
              <a:gd name="T31" fmla="*/ 2147483646 h 1804"/>
              <a:gd name="T32" fmla="*/ 2147483646 w 904"/>
              <a:gd name="T33" fmla="*/ 2147483646 h 1804"/>
              <a:gd name="T34" fmla="*/ 2147483646 w 904"/>
              <a:gd name="T35" fmla="*/ 2147483646 h 1804"/>
              <a:gd name="T36" fmla="*/ 2147483646 w 904"/>
              <a:gd name="T37" fmla="*/ 2147483646 h 1804"/>
              <a:gd name="T38" fmla="*/ 2147483646 w 904"/>
              <a:gd name="T39" fmla="*/ 0 h 1804"/>
              <a:gd name="T40" fmla="*/ 2147483646 w 904"/>
              <a:gd name="T41" fmla="*/ 2147483646 h 1804"/>
              <a:gd name="T42" fmla="*/ 2147483646 w 904"/>
              <a:gd name="T43" fmla="*/ 2147483646 h 1804"/>
              <a:gd name="T44" fmla="*/ 2147483646 w 904"/>
              <a:gd name="T45" fmla="*/ 2147483646 h 1804"/>
              <a:gd name="T46" fmla="*/ 2147483646 w 904"/>
              <a:gd name="T47" fmla="*/ 2147483646 h 1804"/>
              <a:gd name="T48" fmla="*/ 2147483646 w 904"/>
              <a:gd name="T49" fmla="*/ 2147483646 h 1804"/>
              <a:gd name="T50" fmla="*/ 2147483646 w 904"/>
              <a:gd name="T51" fmla="*/ 2147483646 h 1804"/>
              <a:gd name="T52" fmla="*/ 2147483646 w 904"/>
              <a:gd name="T53" fmla="*/ 2147483646 h 1804"/>
              <a:gd name="T54" fmla="*/ 2147483646 w 904"/>
              <a:gd name="T55" fmla="*/ 2147483646 h 1804"/>
              <a:gd name="T56" fmla="*/ 2147483646 w 904"/>
              <a:gd name="T57" fmla="*/ 2147483646 h 1804"/>
              <a:gd name="T58" fmla="*/ 1820397770 w 904"/>
              <a:gd name="T59" fmla="*/ 2147483646 h 1804"/>
              <a:gd name="T60" fmla="*/ 0 w 904"/>
              <a:gd name="T61" fmla="*/ 2147483646 h 1804"/>
              <a:gd name="T62" fmla="*/ 1820397770 w 904"/>
              <a:gd name="T63" fmla="*/ 2147483646 h 1804"/>
              <a:gd name="T64" fmla="*/ 2147483646 w 904"/>
              <a:gd name="T65" fmla="*/ 2147483646 h 1804"/>
              <a:gd name="T66" fmla="*/ 2147483646 w 904"/>
              <a:gd name="T67" fmla="*/ 2147483646 h 1804"/>
              <a:gd name="T68" fmla="*/ 2147483646 w 904"/>
              <a:gd name="T69" fmla="*/ 2147483646 h 1804"/>
              <a:gd name="T70" fmla="*/ 2147483646 w 904"/>
              <a:gd name="T71" fmla="*/ 2147483646 h 1804"/>
              <a:gd name="T72" fmla="*/ 2147483646 w 904"/>
              <a:gd name="T73" fmla="*/ 2147483646 h 1804"/>
              <a:gd name="T74" fmla="*/ 2147483646 w 904"/>
              <a:gd name="T75" fmla="*/ 2147483646 h 1804"/>
              <a:gd name="T76" fmla="*/ 2147483646 w 904"/>
              <a:gd name="T77" fmla="*/ 2147483646 h 1804"/>
              <a:gd name="T78" fmla="*/ 2147483646 w 904"/>
              <a:gd name="T79" fmla="*/ 2147483646 h 1804"/>
              <a:gd name="T80" fmla="*/ 2147483646 w 904"/>
              <a:gd name="T81" fmla="*/ 2147483646 h 1804"/>
              <a:gd name="T82" fmla="*/ 2147483646 w 904"/>
              <a:gd name="T83" fmla="*/ 2147483646 h 1804"/>
              <a:gd name="T84" fmla="*/ 2147483646 w 904"/>
              <a:gd name="T85" fmla="*/ 2147483646 h 18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4"/>
              <a:gd name="T130" fmla="*/ 0 h 1804"/>
              <a:gd name="T131" fmla="*/ 904 w 904"/>
              <a:gd name="T132" fmla="*/ 1804 h 18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4" h="1804">
                <a:moveTo>
                  <a:pt x="876" y="1547"/>
                </a:moveTo>
                <a:lnTo>
                  <a:pt x="843" y="1551"/>
                </a:lnTo>
                <a:lnTo>
                  <a:pt x="807" y="1551"/>
                </a:lnTo>
                <a:lnTo>
                  <a:pt x="748" y="1547"/>
                </a:lnTo>
                <a:lnTo>
                  <a:pt x="691" y="1537"/>
                </a:lnTo>
                <a:lnTo>
                  <a:pt x="635" y="1521"/>
                </a:lnTo>
                <a:lnTo>
                  <a:pt x="582" y="1499"/>
                </a:lnTo>
                <a:lnTo>
                  <a:pt x="530" y="1472"/>
                </a:lnTo>
                <a:lnTo>
                  <a:pt x="483" y="1440"/>
                </a:lnTo>
                <a:lnTo>
                  <a:pt x="437" y="1403"/>
                </a:lnTo>
                <a:lnTo>
                  <a:pt x="396" y="1361"/>
                </a:lnTo>
                <a:lnTo>
                  <a:pt x="358" y="1316"/>
                </a:lnTo>
                <a:lnTo>
                  <a:pt x="325" y="1264"/>
                </a:lnTo>
                <a:lnTo>
                  <a:pt x="297" y="1211"/>
                </a:lnTo>
                <a:lnTo>
                  <a:pt x="271" y="1155"/>
                </a:lnTo>
                <a:lnTo>
                  <a:pt x="252" y="1096"/>
                </a:lnTo>
                <a:lnTo>
                  <a:pt x="238" y="1033"/>
                </a:lnTo>
                <a:lnTo>
                  <a:pt x="230" y="969"/>
                </a:lnTo>
                <a:lnTo>
                  <a:pt x="226" y="902"/>
                </a:lnTo>
                <a:lnTo>
                  <a:pt x="230" y="837"/>
                </a:lnTo>
                <a:lnTo>
                  <a:pt x="238" y="772"/>
                </a:lnTo>
                <a:lnTo>
                  <a:pt x="252" y="710"/>
                </a:lnTo>
                <a:lnTo>
                  <a:pt x="271" y="649"/>
                </a:lnTo>
                <a:lnTo>
                  <a:pt x="297" y="594"/>
                </a:lnTo>
                <a:lnTo>
                  <a:pt x="325" y="540"/>
                </a:lnTo>
                <a:lnTo>
                  <a:pt x="358" y="489"/>
                </a:lnTo>
                <a:lnTo>
                  <a:pt x="396" y="443"/>
                </a:lnTo>
                <a:lnTo>
                  <a:pt x="437" y="402"/>
                </a:lnTo>
                <a:lnTo>
                  <a:pt x="483" y="364"/>
                </a:lnTo>
                <a:lnTo>
                  <a:pt x="530" y="333"/>
                </a:lnTo>
                <a:lnTo>
                  <a:pt x="582" y="305"/>
                </a:lnTo>
                <a:lnTo>
                  <a:pt x="635" y="283"/>
                </a:lnTo>
                <a:lnTo>
                  <a:pt x="691" y="267"/>
                </a:lnTo>
                <a:lnTo>
                  <a:pt x="748" y="258"/>
                </a:lnTo>
                <a:lnTo>
                  <a:pt x="807" y="254"/>
                </a:lnTo>
                <a:lnTo>
                  <a:pt x="843" y="254"/>
                </a:lnTo>
                <a:lnTo>
                  <a:pt x="876" y="258"/>
                </a:lnTo>
                <a:lnTo>
                  <a:pt x="904" y="6"/>
                </a:lnTo>
                <a:lnTo>
                  <a:pt x="855" y="2"/>
                </a:lnTo>
                <a:lnTo>
                  <a:pt x="807" y="0"/>
                </a:lnTo>
                <a:lnTo>
                  <a:pt x="766" y="2"/>
                </a:lnTo>
                <a:lnTo>
                  <a:pt x="724" y="4"/>
                </a:lnTo>
                <a:lnTo>
                  <a:pt x="685" y="10"/>
                </a:lnTo>
                <a:lnTo>
                  <a:pt x="645" y="18"/>
                </a:lnTo>
                <a:lnTo>
                  <a:pt x="606" y="28"/>
                </a:lnTo>
                <a:lnTo>
                  <a:pt x="568" y="42"/>
                </a:lnTo>
                <a:lnTo>
                  <a:pt x="530" y="56"/>
                </a:lnTo>
                <a:lnTo>
                  <a:pt x="493" y="72"/>
                </a:lnTo>
                <a:lnTo>
                  <a:pt x="424" y="109"/>
                </a:lnTo>
                <a:lnTo>
                  <a:pt x="356" y="155"/>
                </a:lnTo>
                <a:lnTo>
                  <a:pt x="295" y="206"/>
                </a:lnTo>
                <a:lnTo>
                  <a:pt x="238" y="265"/>
                </a:lnTo>
                <a:lnTo>
                  <a:pt x="184" y="329"/>
                </a:lnTo>
                <a:lnTo>
                  <a:pt x="139" y="398"/>
                </a:lnTo>
                <a:lnTo>
                  <a:pt x="97" y="473"/>
                </a:lnTo>
                <a:lnTo>
                  <a:pt x="64" y="550"/>
                </a:lnTo>
                <a:lnTo>
                  <a:pt x="36" y="633"/>
                </a:lnTo>
                <a:lnTo>
                  <a:pt x="16" y="720"/>
                </a:lnTo>
                <a:lnTo>
                  <a:pt x="10" y="766"/>
                </a:lnTo>
                <a:lnTo>
                  <a:pt x="4" y="809"/>
                </a:lnTo>
                <a:lnTo>
                  <a:pt x="2" y="857"/>
                </a:lnTo>
                <a:lnTo>
                  <a:pt x="0" y="902"/>
                </a:lnTo>
                <a:lnTo>
                  <a:pt x="2" y="950"/>
                </a:lnTo>
                <a:lnTo>
                  <a:pt x="4" y="995"/>
                </a:lnTo>
                <a:lnTo>
                  <a:pt x="10" y="1041"/>
                </a:lnTo>
                <a:lnTo>
                  <a:pt x="16" y="1084"/>
                </a:lnTo>
                <a:lnTo>
                  <a:pt x="36" y="1171"/>
                </a:lnTo>
                <a:lnTo>
                  <a:pt x="64" y="1254"/>
                </a:lnTo>
                <a:lnTo>
                  <a:pt x="97" y="1331"/>
                </a:lnTo>
                <a:lnTo>
                  <a:pt x="139" y="1407"/>
                </a:lnTo>
                <a:lnTo>
                  <a:pt x="184" y="1476"/>
                </a:lnTo>
                <a:lnTo>
                  <a:pt x="238" y="1541"/>
                </a:lnTo>
                <a:lnTo>
                  <a:pt x="295" y="1598"/>
                </a:lnTo>
                <a:lnTo>
                  <a:pt x="356" y="1650"/>
                </a:lnTo>
                <a:lnTo>
                  <a:pt x="424" y="1695"/>
                </a:lnTo>
                <a:lnTo>
                  <a:pt x="493" y="1733"/>
                </a:lnTo>
                <a:lnTo>
                  <a:pt x="530" y="1749"/>
                </a:lnTo>
                <a:lnTo>
                  <a:pt x="568" y="1764"/>
                </a:lnTo>
                <a:lnTo>
                  <a:pt x="606" y="1776"/>
                </a:lnTo>
                <a:lnTo>
                  <a:pt x="645" y="1786"/>
                </a:lnTo>
                <a:lnTo>
                  <a:pt x="685" y="1794"/>
                </a:lnTo>
                <a:lnTo>
                  <a:pt x="724" y="1800"/>
                </a:lnTo>
                <a:lnTo>
                  <a:pt x="766" y="1802"/>
                </a:lnTo>
                <a:lnTo>
                  <a:pt x="807" y="1804"/>
                </a:lnTo>
                <a:lnTo>
                  <a:pt x="855" y="1802"/>
                </a:lnTo>
                <a:lnTo>
                  <a:pt x="904" y="1798"/>
                </a:lnTo>
                <a:lnTo>
                  <a:pt x="876" y="1547"/>
                </a:lnTo>
                <a:close/>
              </a:path>
            </a:pathLst>
          </a:custGeom>
          <a:noFill/>
          <a:ln w="762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36" name="Freeform 1462"/>
          <p:cNvSpPr>
            <a:spLocks/>
          </p:cNvSpPr>
          <p:nvPr/>
        </p:nvSpPr>
        <p:spPr bwMode="auto">
          <a:xfrm>
            <a:off x="685800" y="2300288"/>
            <a:ext cx="950913" cy="3182937"/>
          </a:xfrm>
          <a:custGeom>
            <a:avLst/>
            <a:gdLst>
              <a:gd name="T0" fmla="*/ 2147483646 w 1236"/>
              <a:gd name="T1" fmla="*/ 2147483646 h 3892"/>
              <a:gd name="T2" fmla="*/ 2147483646 w 1236"/>
              <a:gd name="T3" fmla="*/ 2147483646 h 3892"/>
              <a:gd name="T4" fmla="*/ 2147483646 w 1236"/>
              <a:gd name="T5" fmla="*/ 2147483646 h 3892"/>
              <a:gd name="T6" fmla="*/ 2147483646 w 1236"/>
              <a:gd name="T7" fmla="*/ 2147483646 h 3892"/>
              <a:gd name="T8" fmla="*/ 2147483646 w 1236"/>
              <a:gd name="T9" fmla="*/ 2147483646 h 3892"/>
              <a:gd name="T10" fmla="*/ 2147483646 w 1236"/>
              <a:gd name="T11" fmla="*/ 2147483646 h 3892"/>
              <a:gd name="T12" fmla="*/ 2147483646 w 1236"/>
              <a:gd name="T13" fmla="*/ 2147483646 h 3892"/>
              <a:gd name="T14" fmla="*/ 2147483646 w 1236"/>
              <a:gd name="T15" fmla="*/ 2147483646 h 3892"/>
              <a:gd name="T16" fmla="*/ 2147483646 w 1236"/>
              <a:gd name="T17" fmla="*/ 2147483646 h 3892"/>
              <a:gd name="T18" fmla="*/ 2147483646 w 1236"/>
              <a:gd name="T19" fmla="*/ 2147483646 h 3892"/>
              <a:gd name="T20" fmla="*/ 2147483646 w 1236"/>
              <a:gd name="T21" fmla="*/ 2147483646 h 3892"/>
              <a:gd name="T22" fmla="*/ 2147483646 w 1236"/>
              <a:gd name="T23" fmla="*/ 2147483646 h 3892"/>
              <a:gd name="T24" fmla="*/ 2147483646 w 1236"/>
              <a:gd name="T25" fmla="*/ 2147483646 h 3892"/>
              <a:gd name="T26" fmla="*/ 2147483646 w 1236"/>
              <a:gd name="T27" fmla="*/ 2147483646 h 3892"/>
              <a:gd name="T28" fmla="*/ 2147483646 w 1236"/>
              <a:gd name="T29" fmla="*/ 2147483646 h 3892"/>
              <a:gd name="T30" fmla="*/ 2147483646 w 1236"/>
              <a:gd name="T31" fmla="*/ 2147483646 h 3892"/>
              <a:gd name="T32" fmla="*/ 2147483646 w 1236"/>
              <a:gd name="T33" fmla="*/ 2147483646 h 3892"/>
              <a:gd name="T34" fmla="*/ 2147483646 w 1236"/>
              <a:gd name="T35" fmla="*/ 2147483646 h 3892"/>
              <a:gd name="T36" fmla="*/ 2147483646 w 1236"/>
              <a:gd name="T37" fmla="*/ 2147483646 h 3892"/>
              <a:gd name="T38" fmla="*/ 2147483646 w 1236"/>
              <a:gd name="T39" fmla="*/ 2147483646 h 3892"/>
              <a:gd name="T40" fmla="*/ 2147483646 w 1236"/>
              <a:gd name="T41" fmla="*/ 2147483646 h 3892"/>
              <a:gd name="T42" fmla="*/ 2147483646 w 1236"/>
              <a:gd name="T43" fmla="*/ 2147483646 h 3892"/>
              <a:gd name="T44" fmla="*/ 2147483646 w 1236"/>
              <a:gd name="T45" fmla="*/ 2147483646 h 3892"/>
              <a:gd name="T46" fmla="*/ 2147483646 w 1236"/>
              <a:gd name="T47" fmla="*/ 0 h 3892"/>
              <a:gd name="T48" fmla="*/ 2147483646 w 1236"/>
              <a:gd name="T49" fmla="*/ 2147483646 h 3892"/>
              <a:gd name="T50" fmla="*/ 2147483646 w 1236"/>
              <a:gd name="T51" fmla="*/ 2147483646 h 3892"/>
              <a:gd name="T52" fmla="*/ 2147483646 w 1236"/>
              <a:gd name="T53" fmla="*/ 2147483646 h 3892"/>
              <a:gd name="T54" fmla="*/ 2147483646 w 1236"/>
              <a:gd name="T55" fmla="*/ 2147483646 h 3892"/>
              <a:gd name="T56" fmla="*/ 2147483646 w 1236"/>
              <a:gd name="T57" fmla="*/ 2147483646 h 3892"/>
              <a:gd name="T58" fmla="*/ 2147483646 w 1236"/>
              <a:gd name="T59" fmla="*/ 2147483646 h 3892"/>
              <a:gd name="T60" fmla="*/ 2147483646 w 1236"/>
              <a:gd name="T61" fmla="*/ 2147483646 h 3892"/>
              <a:gd name="T62" fmla="*/ 2147483646 w 1236"/>
              <a:gd name="T63" fmla="*/ 2147483646 h 3892"/>
              <a:gd name="T64" fmla="*/ 2147483646 w 1236"/>
              <a:gd name="T65" fmla="*/ 2147483646 h 3892"/>
              <a:gd name="T66" fmla="*/ 2147483646 w 1236"/>
              <a:gd name="T67" fmla="*/ 2147483646 h 3892"/>
              <a:gd name="T68" fmla="*/ 910926185 w 1236"/>
              <a:gd name="T69" fmla="*/ 2147483646 h 3892"/>
              <a:gd name="T70" fmla="*/ 2147483646 w 1236"/>
              <a:gd name="T71" fmla="*/ 2147483646 h 3892"/>
              <a:gd name="T72" fmla="*/ 2147483646 w 1236"/>
              <a:gd name="T73" fmla="*/ 2147483646 h 3892"/>
              <a:gd name="T74" fmla="*/ 2147483646 w 1236"/>
              <a:gd name="T75" fmla="*/ 2147483646 h 3892"/>
              <a:gd name="T76" fmla="*/ 2147483646 w 1236"/>
              <a:gd name="T77" fmla="*/ 2147483646 h 3892"/>
              <a:gd name="T78" fmla="*/ 2147483646 w 1236"/>
              <a:gd name="T79" fmla="*/ 2147483646 h 3892"/>
              <a:gd name="T80" fmla="*/ 2147483646 w 1236"/>
              <a:gd name="T81" fmla="*/ 2147483646 h 3892"/>
              <a:gd name="T82" fmla="*/ 2147483646 w 1236"/>
              <a:gd name="T83" fmla="*/ 2147483646 h 3892"/>
              <a:gd name="T84" fmla="*/ 2147483646 w 1236"/>
              <a:gd name="T85" fmla="*/ 2147483646 h 3892"/>
              <a:gd name="T86" fmla="*/ 2147483646 w 1236"/>
              <a:gd name="T87" fmla="*/ 2147483646 h 3892"/>
              <a:gd name="T88" fmla="*/ 2147483646 w 1236"/>
              <a:gd name="T89" fmla="*/ 2147483646 h 3892"/>
              <a:gd name="T90" fmla="*/ 2147483646 w 1236"/>
              <a:gd name="T91" fmla="*/ 2147483646 h 38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36"/>
              <a:gd name="T139" fmla="*/ 0 h 3892"/>
              <a:gd name="T140" fmla="*/ 1236 w 1236"/>
              <a:gd name="T141" fmla="*/ 3892 h 38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36" h="3892">
                <a:moveTo>
                  <a:pt x="1230" y="3685"/>
                </a:moveTo>
                <a:lnTo>
                  <a:pt x="1208" y="3685"/>
                </a:lnTo>
                <a:lnTo>
                  <a:pt x="1186" y="3685"/>
                </a:lnTo>
                <a:lnTo>
                  <a:pt x="1131" y="3683"/>
                </a:lnTo>
                <a:lnTo>
                  <a:pt x="1078" y="3675"/>
                </a:lnTo>
                <a:lnTo>
                  <a:pt x="1024" y="3665"/>
                </a:lnTo>
                <a:lnTo>
                  <a:pt x="973" y="3649"/>
                </a:lnTo>
                <a:lnTo>
                  <a:pt x="921" y="3629"/>
                </a:lnTo>
                <a:lnTo>
                  <a:pt x="872" y="3607"/>
                </a:lnTo>
                <a:lnTo>
                  <a:pt x="822" y="3580"/>
                </a:lnTo>
                <a:lnTo>
                  <a:pt x="773" y="3548"/>
                </a:lnTo>
                <a:lnTo>
                  <a:pt x="728" y="3513"/>
                </a:lnTo>
                <a:lnTo>
                  <a:pt x="682" y="3475"/>
                </a:lnTo>
                <a:lnTo>
                  <a:pt x="637" y="3433"/>
                </a:lnTo>
                <a:lnTo>
                  <a:pt x="593" y="3388"/>
                </a:lnTo>
                <a:lnTo>
                  <a:pt x="552" y="3340"/>
                </a:lnTo>
                <a:lnTo>
                  <a:pt x="512" y="3287"/>
                </a:lnTo>
                <a:lnTo>
                  <a:pt x="474" y="3234"/>
                </a:lnTo>
                <a:lnTo>
                  <a:pt x="437" y="3176"/>
                </a:lnTo>
                <a:lnTo>
                  <a:pt x="401" y="3115"/>
                </a:lnTo>
                <a:lnTo>
                  <a:pt x="368" y="3052"/>
                </a:lnTo>
                <a:lnTo>
                  <a:pt x="338" y="2986"/>
                </a:lnTo>
                <a:lnTo>
                  <a:pt x="308" y="2919"/>
                </a:lnTo>
                <a:lnTo>
                  <a:pt x="281" y="2848"/>
                </a:lnTo>
                <a:lnTo>
                  <a:pt x="255" y="2775"/>
                </a:lnTo>
                <a:lnTo>
                  <a:pt x="231" y="2700"/>
                </a:lnTo>
                <a:lnTo>
                  <a:pt x="210" y="2623"/>
                </a:lnTo>
                <a:lnTo>
                  <a:pt x="192" y="2543"/>
                </a:lnTo>
                <a:lnTo>
                  <a:pt x="174" y="2464"/>
                </a:lnTo>
                <a:lnTo>
                  <a:pt x="160" y="2381"/>
                </a:lnTo>
                <a:lnTo>
                  <a:pt x="148" y="2296"/>
                </a:lnTo>
                <a:lnTo>
                  <a:pt x="138" y="2211"/>
                </a:lnTo>
                <a:lnTo>
                  <a:pt x="132" y="2124"/>
                </a:lnTo>
                <a:lnTo>
                  <a:pt x="128" y="2035"/>
                </a:lnTo>
                <a:lnTo>
                  <a:pt x="126" y="1946"/>
                </a:lnTo>
                <a:lnTo>
                  <a:pt x="128" y="1857"/>
                </a:lnTo>
                <a:lnTo>
                  <a:pt x="132" y="1768"/>
                </a:lnTo>
                <a:lnTo>
                  <a:pt x="138" y="1681"/>
                </a:lnTo>
                <a:lnTo>
                  <a:pt x="148" y="1596"/>
                </a:lnTo>
                <a:lnTo>
                  <a:pt x="160" y="1511"/>
                </a:lnTo>
                <a:lnTo>
                  <a:pt x="174" y="1428"/>
                </a:lnTo>
                <a:lnTo>
                  <a:pt x="192" y="1349"/>
                </a:lnTo>
                <a:lnTo>
                  <a:pt x="210" y="1270"/>
                </a:lnTo>
                <a:lnTo>
                  <a:pt x="231" y="1193"/>
                </a:lnTo>
                <a:lnTo>
                  <a:pt x="255" y="1118"/>
                </a:lnTo>
                <a:lnTo>
                  <a:pt x="281" y="1044"/>
                </a:lnTo>
                <a:lnTo>
                  <a:pt x="308" y="973"/>
                </a:lnTo>
                <a:lnTo>
                  <a:pt x="338" y="906"/>
                </a:lnTo>
                <a:lnTo>
                  <a:pt x="368" y="841"/>
                </a:lnTo>
                <a:lnTo>
                  <a:pt x="401" y="777"/>
                </a:lnTo>
                <a:lnTo>
                  <a:pt x="437" y="716"/>
                </a:lnTo>
                <a:lnTo>
                  <a:pt x="474" y="659"/>
                </a:lnTo>
                <a:lnTo>
                  <a:pt x="512" y="605"/>
                </a:lnTo>
                <a:lnTo>
                  <a:pt x="552" y="552"/>
                </a:lnTo>
                <a:lnTo>
                  <a:pt x="593" y="505"/>
                </a:lnTo>
                <a:lnTo>
                  <a:pt x="637" y="459"/>
                </a:lnTo>
                <a:lnTo>
                  <a:pt x="682" y="418"/>
                </a:lnTo>
                <a:lnTo>
                  <a:pt x="728" y="380"/>
                </a:lnTo>
                <a:lnTo>
                  <a:pt x="773" y="344"/>
                </a:lnTo>
                <a:lnTo>
                  <a:pt x="822" y="313"/>
                </a:lnTo>
                <a:lnTo>
                  <a:pt x="872" y="287"/>
                </a:lnTo>
                <a:lnTo>
                  <a:pt x="921" y="263"/>
                </a:lnTo>
                <a:lnTo>
                  <a:pt x="973" y="244"/>
                </a:lnTo>
                <a:lnTo>
                  <a:pt x="1024" y="228"/>
                </a:lnTo>
                <a:lnTo>
                  <a:pt x="1078" y="218"/>
                </a:lnTo>
                <a:lnTo>
                  <a:pt x="1131" y="210"/>
                </a:lnTo>
                <a:lnTo>
                  <a:pt x="1186" y="208"/>
                </a:lnTo>
                <a:lnTo>
                  <a:pt x="1208" y="208"/>
                </a:lnTo>
                <a:lnTo>
                  <a:pt x="1230" y="210"/>
                </a:lnTo>
                <a:lnTo>
                  <a:pt x="1236" y="2"/>
                </a:lnTo>
                <a:lnTo>
                  <a:pt x="1210" y="0"/>
                </a:lnTo>
                <a:lnTo>
                  <a:pt x="1186" y="0"/>
                </a:lnTo>
                <a:lnTo>
                  <a:pt x="1125" y="2"/>
                </a:lnTo>
                <a:lnTo>
                  <a:pt x="1066" y="10"/>
                </a:lnTo>
                <a:lnTo>
                  <a:pt x="1006" y="22"/>
                </a:lnTo>
                <a:lnTo>
                  <a:pt x="947" y="40"/>
                </a:lnTo>
                <a:lnTo>
                  <a:pt x="890" y="62"/>
                </a:lnTo>
                <a:lnTo>
                  <a:pt x="834" y="87"/>
                </a:lnTo>
                <a:lnTo>
                  <a:pt x="779" y="119"/>
                </a:lnTo>
                <a:lnTo>
                  <a:pt x="726" y="153"/>
                </a:lnTo>
                <a:lnTo>
                  <a:pt x="672" y="192"/>
                </a:lnTo>
                <a:lnTo>
                  <a:pt x="621" y="236"/>
                </a:lnTo>
                <a:lnTo>
                  <a:pt x="571" y="283"/>
                </a:lnTo>
                <a:lnTo>
                  <a:pt x="524" y="332"/>
                </a:lnTo>
                <a:lnTo>
                  <a:pt x="476" y="388"/>
                </a:lnTo>
                <a:lnTo>
                  <a:pt x="433" y="445"/>
                </a:lnTo>
                <a:lnTo>
                  <a:pt x="389" y="507"/>
                </a:lnTo>
                <a:lnTo>
                  <a:pt x="348" y="570"/>
                </a:lnTo>
                <a:lnTo>
                  <a:pt x="308" y="639"/>
                </a:lnTo>
                <a:lnTo>
                  <a:pt x="271" y="708"/>
                </a:lnTo>
                <a:lnTo>
                  <a:pt x="235" y="781"/>
                </a:lnTo>
                <a:lnTo>
                  <a:pt x="204" y="859"/>
                </a:lnTo>
                <a:lnTo>
                  <a:pt x="172" y="938"/>
                </a:lnTo>
                <a:lnTo>
                  <a:pt x="144" y="1019"/>
                </a:lnTo>
                <a:lnTo>
                  <a:pt x="117" y="1104"/>
                </a:lnTo>
                <a:lnTo>
                  <a:pt x="93" y="1189"/>
                </a:lnTo>
                <a:lnTo>
                  <a:pt x="71" y="1278"/>
                </a:lnTo>
                <a:lnTo>
                  <a:pt x="53" y="1369"/>
                </a:lnTo>
                <a:lnTo>
                  <a:pt x="38" y="1460"/>
                </a:lnTo>
                <a:lnTo>
                  <a:pt x="24" y="1555"/>
                </a:lnTo>
                <a:lnTo>
                  <a:pt x="14" y="1650"/>
                </a:lnTo>
                <a:lnTo>
                  <a:pt x="6" y="1746"/>
                </a:lnTo>
                <a:lnTo>
                  <a:pt x="2" y="1845"/>
                </a:lnTo>
                <a:lnTo>
                  <a:pt x="0" y="1946"/>
                </a:lnTo>
                <a:lnTo>
                  <a:pt x="2" y="2047"/>
                </a:lnTo>
                <a:lnTo>
                  <a:pt x="6" y="2146"/>
                </a:lnTo>
                <a:lnTo>
                  <a:pt x="14" y="2243"/>
                </a:lnTo>
                <a:lnTo>
                  <a:pt x="24" y="2338"/>
                </a:lnTo>
                <a:lnTo>
                  <a:pt x="38" y="2433"/>
                </a:lnTo>
                <a:lnTo>
                  <a:pt x="53" y="2524"/>
                </a:lnTo>
                <a:lnTo>
                  <a:pt x="71" y="2615"/>
                </a:lnTo>
                <a:lnTo>
                  <a:pt x="93" y="2704"/>
                </a:lnTo>
                <a:lnTo>
                  <a:pt x="117" y="2789"/>
                </a:lnTo>
                <a:lnTo>
                  <a:pt x="144" y="2874"/>
                </a:lnTo>
                <a:lnTo>
                  <a:pt x="172" y="2955"/>
                </a:lnTo>
                <a:lnTo>
                  <a:pt x="204" y="3034"/>
                </a:lnTo>
                <a:lnTo>
                  <a:pt x="235" y="3111"/>
                </a:lnTo>
                <a:lnTo>
                  <a:pt x="271" y="3184"/>
                </a:lnTo>
                <a:lnTo>
                  <a:pt x="308" y="3253"/>
                </a:lnTo>
                <a:lnTo>
                  <a:pt x="348" y="3323"/>
                </a:lnTo>
                <a:lnTo>
                  <a:pt x="389" y="3386"/>
                </a:lnTo>
                <a:lnTo>
                  <a:pt x="433" y="3447"/>
                </a:lnTo>
                <a:lnTo>
                  <a:pt x="476" y="3505"/>
                </a:lnTo>
                <a:lnTo>
                  <a:pt x="524" y="3560"/>
                </a:lnTo>
                <a:lnTo>
                  <a:pt x="571" y="3609"/>
                </a:lnTo>
                <a:lnTo>
                  <a:pt x="621" y="3657"/>
                </a:lnTo>
                <a:lnTo>
                  <a:pt x="672" y="3700"/>
                </a:lnTo>
                <a:lnTo>
                  <a:pt x="726" y="3740"/>
                </a:lnTo>
                <a:lnTo>
                  <a:pt x="779" y="3774"/>
                </a:lnTo>
                <a:lnTo>
                  <a:pt x="834" y="3805"/>
                </a:lnTo>
                <a:lnTo>
                  <a:pt x="890" y="3831"/>
                </a:lnTo>
                <a:lnTo>
                  <a:pt x="947" y="3853"/>
                </a:lnTo>
                <a:lnTo>
                  <a:pt x="1006" y="3870"/>
                </a:lnTo>
                <a:lnTo>
                  <a:pt x="1066" y="3882"/>
                </a:lnTo>
                <a:lnTo>
                  <a:pt x="1125" y="3890"/>
                </a:lnTo>
                <a:lnTo>
                  <a:pt x="1186" y="3892"/>
                </a:lnTo>
                <a:lnTo>
                  <a:pt x="1210" y="3892"/>
                </a:lnTo>
                <a:lnTo>
                  <a:pt x="1236" y="3890"/>
                </a:lnTo>
                <a:lnTo>
                  <a:pt x="1230" y="3685"/>
                </a:lnTo>
                <a:close/>
              </a:path>
            </a:pathLst>
          </a:custGeom>
          <a:noFill/>
          <a:ln w="762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37" name="Freeform 1463"/>
          <p:cNvSpPr>
            <a:spLocks/>
          </p:cNvSpPr>
          <p:nvPr/>
        </p:nvSpPr>
        <p:spPr bwMode="auto">
          <a:xfrm>
            <a:off x="1684338" y="2841625"/>
            <a:ext cx="3738562" cy="2135188"/>
          </a:xfrm>
          <a:custGeom>
            <a:avLst/>
            <a:gdLst>
              <a:gd name="T0" fmla="*/ 0 w 4860"/>
              <a:gd name="T1" fmla="*/ 2147483646 h 2610"/>
              <a:gd name="T2" fmla="*/ 2147483646 w 4860"/>
              <a:gd name="T3" fmla="*/ 2147483646 h 2610"/>
              <a:gd name="T4" fmla="*/ 2147483646 w 4860"/>
              <a:gd name="T5" fmla="*/ 0 h 2610"/>
              <a:gd name="T6" fmla="*/ 0 60000 65536"/>
              <a:gd name="T7" fmla="*/ 0 60000 65536"/>
              <a:gd name="T8" fmla="*/ 0 60000 65536"/>
              <a:gd name="T9" fmla="*/ 0 w 4860"/>
              <a:gd name="T10" fmla="*/ 0 h 2610"/>
              <a:gd name="T11" fmla="*/ 4860 w 4860"/>
              <a:gd name="T12" fmla="*/ 2610 h 2610"/>
            </a:gdLst>
            <a:ahLst/>
            <a:cxnLst>
              <a:cxn ang="T6">
                <a:pos x="T0" y="T1"/>
              </a:cxn>
              <a:cxn ang="T7">
                <a:pos x="T2" y="T3"/>
              </a:cxn>
              <a:cxn ang="T8">
                <a:pos x="T4" y="T5"/>
              </a:cxn>
            </a:cxnLst>
            <a:rect l="T9" t="T10" r="T11" b="T12"/>
            <a:pathLst>
              <a:path w="4860" h="2610">
                <a:moveTo>
                  <a:pt x="0" y="2610"/>
                </a:moveTo>
                <a:cubicBezTo>
                  <a:pt x="1267" y="2325"/>
                  <a:pt x="2535" y="2040"/>
                  <a:pt x="3345" y="1605"/>
                </a:cubicBezTo>
                <a:cubicBezTo>
                  <a:pt x="4155" y="1170"/>
                  <a:pt x="4593" y="267"/>
                  <a:pt x="4860" y="0"/>
                </a:cubicBezTo>
              </a:path>
            </a:pathLst>
          </a:custGeom>
          <a:noFill/>
          <a:ln w="19050">
            <a:solidFill>
              <a:srgbClr val="000000"/>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38" name="Freeform 1464"/>
          <p:cNvSpPr>
            <a:spLocks/>
          </p:cNvSpPr>
          <p:nvPr/>
        </p:nvSpPr>
        <p:spPr bwMode="auto">
          <a:xfrm>
            <a:off x="1444625" y="2679700"/>
            <a:ext cx="2559050" cy="2455863"/>
          </a:xfrm>
          <a:custGeom>
            <a:avLst/>
            <a:gdLst>
              <a:gd name="T0" fmla="*/ 2147483646 w 3327"/>
              <a:gd name="T1" fmla="*/ 2147483646 h 3002"/>
              <a:gd name="T2" fmla="*/ 2147483646 w 3327"/>
              <a:gd name="T3" fmla="*/ 2147483646 h 3002"/>
              <a:gd name="T4" fmla="*/ 2147483646 w 3327"/>
              <a:gd name="T5" fmla="*/ 2147483646 h 3002"/>
              <a:gd name="T6" fmla="*/ 2147483646 w 3327"/>
              <a:gd name="T7" fmla="*/ 2147483646 h 3002"/>
              <a:gd name="T8" fmla="*/ 0 60000 65536"/>
              <a:gd name="T9" fmla="*/ 0 60000 65536"/>
              <a:gd name="T10" fmla="*/ 0 60000 65536"/>
              <a:gd name="T11" fmla="*/ 0 60000 65536"/>
              <a:gd name="T12" fmla="*/ 0 w 3327"/>
              <a:gd name="T13" fmla="*/ 0 h 3002"/>
              <a:gd name="T14" fmla="*/ 3327 w 3327"/>
              <a:gd name="T15" fmla="*/ 3002 h 3002"/>
            </a:gdLst>
            <a:ahLst/>
            <a:cxnLst>
              <a:cxn ang="T8">
                <a:pos x="T0" y="T1"/>
              </a:cxn>
              <a:cxn ang="T9">
                <a:pos x="T2" y="T3"/>
              </a:cxn>
              <a:cxn ang="T10">
                <a:pos x="T4" y="T5"/>
              </a:cxn>
              <a:cxn ang="T11">
                <a:pos x="T6" y="T7"/>
              </a:cxn>
            </a:cxnLst>
            <a:rect l="T12" t="T13" r="T14" b="T15"/>
            <a:pathLst>
              <a:path w="3327" h="3002">
                <a:moveTo>
                  <a:pt x="327" y="197"/>
                </a:moveTo>
                <a:cubicBezTo>
                  <a:pt x="197" y="98"/>
                  <a:pt x="67" y="0"/>
                  <a:pt x="102" y="347"/>
                </a:cubicBezTo>
                <a:cubicBezTo>
                  <a:pt x="137" y="694"/>
                  <a:pt x="0" y="1840"/>
                  <a:pt x="537" y="2282"/>
                </a:cubicBezTo>
                <a:cubicBezTo>
                  <a:pt x="1074" y="2724"/>
                  <a:pt x="2872" y="2887"/>
                  <a:pt x="3327" y="3002"/>
                </a:cubicBezTo>
              </a:path>
            </a:pathLst>
          </a:custGeom>
          <a:noFill/>
          <a:ln w="19050">
            <a:solidFill>
              <a:srgbClr val="000000"/>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39" name="Rectangle 1465"/>
          <p:cNvSpPr>
            <a:spLocks noGrp="1" noChangeArrowheads="1"/>
          </p:cNvSpPr>
          <p:nvPr>
            <p:ph type="title"/>
          </p:nvPr>
        </p:nvSpPr>
        <p:spPr>
          <a:xfrm>
            <a:off x="457200" y="457200"/>
            <a:ext cx="8229600" cy="687388"/>
          </a:xfrm>
          <a:noFill/>
        </p:spPr>
        <p:txBody>
          <a:bodyPr>
            <a:normAutofit/>
          </a:bodyPr>
          <a:lstStyle/>
          <a:p>
            <a:r>
              <a:rPr lang="en-US" altLang="en-US" sz="2800" dirty="0" smtClean="0">
                <a:solidFill>
                  <a:srgbClr val="002060"/>
                </a:solidFill>
                <a:latin typeface="Arial Narrow" pitchFamily="34" charset="0"/>
              </a:rPr>
              <a:t>Typical experimental setup </a:t>
            </a:r>
            <a:r>
              <a:rPr lang="en-US" altLang="en-US" sz="2800" dirty="0">
                <a:solidFill>
                  <a:srgbClr val="002060"/>
                </a:solidFill>
                <a:latin typeface="Arial Narrow" pitchFamily="34" charset="0"/>
              </a:rPr>
              <a:t>DAQ system with CAMAC- FERA</a:t>
            </a:r>
            <a:endParaRPr lang="en-US" altLang="en-US" sz="2800" dirty="0" smtClean="0">
              <a:solidFill>
                <a:srgbClr val="002060"/>
              </a:solidFill>
              <a:latin typeface="Arial Narrow" pitchFamily="34" charset="0"/>
            </a:endParaRPr>
          </a:p>
        </p:txBody>
      </p:sp>
      <p:sp>
        <p:nvSpPr>
          <p:cNvPr id="53441" name="Footer Placeholder 1"/>
          <p:cNvSpPr>
            <a:spLocks noGrp="1"/>
          </p:cNvSpPr>
          <p:nvPr>
            <p:ph type="ftr" sz="quarter" idx="10"/>
          </p:nvPr>
        </p:nvSpPr>
        <p:spPr>
          <a:xfrm>
            <a:off x="912813" y="6096000"/>
            <a:ext cx="5257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r>
              <a:rPr lang="en-US" altLang="en-US" sz="1200" smtClean="0"/>
              <a:t>National Symposium for Commemorating 30-years of ADITYA Tokamak                                                             44</a:t>
            </a:r>
            <a:endParaRPr lang="en-US" altLang="en-US" sz="1200" dirty="0" smtClean="0"/>
          </a:p>
        </p:txBody>
      </p:sp>
      <p:sp>
        <p:nvSpPr>
          <p:cNvPr id="2" name="Date Placeholder 1"/>
          <p:cNvSpPr>
            <a:spLocks noGrp="1"/>
          </p:cNvSpPr>
          <p:nvPr>
            <p:ph type="dt" sz="half" idx="10"/>
          </p:nvPr>
        </p:nvSpPr>
        <p:spPr/>
        <p:txBody>
          <a:bodyPr/>
          <a:lstStyle/>
          <a:p>
            <a:r>
              <a:rPr lang="en-US" smtClean="0"/>
              <a:t>1/28/2020</a:t>
            </a:r>
            <a:endParaRPr lang="en-US"/>
          </a:p>
        </p:txBody>
      </p:sp>
      <p:sp>
        <p:nvSpPr>
          <p:cNvPr id="3" name="Slide Number Placeholder 2"/>
          <p:cNvSpPr>
            <a:spLocks noGrp="1"/>
          </p:cNvSpPr>
          <p:nvPr>
            <p:ph type="sldNum" sz="quarter" idx="12"/>
          </p:nvPr>
        </p:nvSpPr>
        <p:spPr/>
        <p:txBody>
          <a:bodyPr/>
          <a:lstStyle/>
          <a:p>
            <a:fld id="{3DF43272-9AD5-4D08-827D-45809D0FA3A4}" type="slidenum">
              <a:rPr lang="en-US" smtClean="0"/>
              <a:t>13</a:t>
            </a:fld>
            <a:endParaRPr lang="en-US"/>
          </a:p>
        </p:txBody>
      </p:sp>
      <p:sp>
        <p:nvSpPr>
          <p:cNvPr id="1466" name="Rectangle 1465"/>
          <p:cNvSpPr txBox="1">
            <a:spLocks noChangeArrowheads="1"/>
          </p:cNvSpPr>
          <p:nvPr/>
        </p:nvSpPr>
        <p:spPr>
          <a:xfrm>
            <a:off x="5283200" y="3789362"/>
            <a:ext cx="3244850" cy="1925637"/>
          </a:xfrm>
          <a:prstGeom prst="rect">
            <a:avLst/>
          </a:prstGeom>
          <a:noFill/>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altLang="en-US" sz="2800" dirty="0" smtClean="0">
                <a:solidFill>
                  <a:srgbClr val="002060"/>
                </a:solidFill>
                <a:latin typeface="Arial Narrow" pitchFamily="34" charset="0"/>
              </a:rPr>
              <a:t>Standard buses:</a:t>
            </a:r>
          </a:p>
          <a:p>
            <a:r>
              <a:rPr lang="en-US" altLang="en-US" sz="2800" dirty="0" smtClean="0">
                <a:solidFill>
                  <a:srgbClr val="002060"/>
                </a:solidFill>
                <a:latin typeface="Arial Narrow" pitchFamily="34" charset="0"/>
              </a:rPr>
              <a:t>CAMAC / VME / PCI  </a:t>
            </a:r>
            <a:endParaRPr lang="en-US" altLang="en-US" sz="2800" dirty="0" smtClean="0">
              <a:solidFill>
                <a:srgbClr val="002060"/>
              </a:solidFill>
              <a:latin typeface="Arial Narrow" pitchFamily="34" charset="0"/>
            </a:endParaRPr>
          </a:p>
        </p:txBody>
      </p:sp>
    </p:spTree>
    <p:extLst>
      <p:ext uri="{BB962C8B-B14F-4D97-AF65-F5344CB8AC3E}">
        <p14:creationId xmlns:p14="http://schemas.microsoft.com/office/powerpoint/2010/main" val="799692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r>
              <a:rPr lang="en-US" sz="3200" dirty="0">
                <a:solidFill>
                  <a:srgbClr val="002060"/>
                </a:solidFill>
              </a:rPr>
              <a:t>TACTIC </a:t>
            </a:r>
            <a:r>
              <a:rPr lang="en-US" sz="3200" dirty="0" smtClean="0">
                <a:solidFill>
                  <a:srgbClr val="002060"/>
                </a:solidFill>
              </a:rPr>
              <a:t>DAQ in control </a:t>
            </a:r>
            <a:r>
              <a:rPr lang="en-US" sz="3200" dirty="0">
                <a:solidFill>
                  <a:srgbClr val="002060"/>
                </a:solidFill>
              </a:rPr>
              <a:t>room</a:t>
            </a:r>
            <a:endParaRPr lang="en-IN" sz="3200" dirty="0">
              <a:solidFill>
                <a:srgbClr val="002060"/>
              </a:solidFill>
            </a:endParaRPr>
          </a:p>
        </p:txBody>
      </p:sp>
      <p:pic>
        <p:nvPicPr>
          <p:cNvPr id="4" name="Content Placeholder 3" descr="backend_Tactic.jpg"/>
          <p:cNvPicPr>
            <a:picLocks noGrp="1" noChangeAspect="1"/>
          </p:cNvPicPr>
          <p:nvPr>
            <p:ph idx="1"/>
          </p:nvPr>
        </p:nvPicPr>
        <p:blipFill>
          <a:blip r:embed="rId2"/>
          <a:stretch>
            <a:fillRect/>
          </a:stretch>
        </p:blipFill>
        <p:spPr>
          <a:xfrm>
            <a:off x="990600" y="1066800"/>
            <a:ext cx="5411178" cy="3713188"/>
          </a:xfrm>
        </p:spPr>
      </p:pic>
      <p:sp>
        <p:nvSpPr>
          <p:cNvPr id="3" name="TextBox 2"/>
          <p:cNvSpPr txBox="1"/>
          <p:nvPr/>
        </p:nvSpPr>
        <p:spPr>
          <a:xfrm>
            <a:off x="914400" y="5105400"/>
            <a:ext cx="3805016" cy="830997"/>
          </a:xfrm>
          <a:prstGeom prst="rect">
            <a:avLst/>
          </a:prstGeom>
          <a:noFill/>
        </p:spPr>
        <p:txBody>
          <a:bodyPr wrap="none" rtlCol="0">
            <a:spAutoFit/>
          </a:bodyPr>
          <a:lstStyle/>
          <a:p>
            <a:r>
              <a:rPr lang="en-US" sz="2400" dirty="0" smtClean="0"/>
              <a:t>No. of  Pixels for TACTIC: 349</a:t>
            </a:r>
          </a:p>
          <a:p>
            <a:r>
              <a:rPr lang="en-US" sz="2400" dirty="0"/>
              <a:t>No. of  Pixels for </a:t>
            </a:r>
            <a:r>
              <a:rPr lang="en-US" sz="2400" dirty="0" smtClean="0"/>
              <a:t>MACE: 1088</a:t>
            </a:r>
            <a:endParaRPr lang="en-US" sz="2400" dirty="0"/>
          </a:p>
        </p:txBody>
      </p:sp>
      <p:sp>
        <p:nvSpPr>
          <p:cNvPr id="6" name="Date Placeholder 5"/>
          <p:cNvSpPr>
            <a:spLocks noGrp="1"/>
          </p:cNvSpPr>
          <p:nvPr>
            <p:ph type="dt" sz="half" idx="10"/>
          </p:nvPr>
        </p:nvSpPr>
        <p:spPr/>
        <p:txBody>
          <a:bodyPr/>
          <a:lstStyle/>
          <a:p>
            <a:r>
              <a:rPr lang="en-US" smtClean="0"/>
              <a:t>1/28/2020</a:t>
            </a:r>
            <a:endParaRPr lang="en-US"/>
          </a:p>
        </p:txBody>
      </p:sp>
      <p:sp>
        <p:nvSpPr>
          <p:cNvPr id="7" name="Footer Placeholder 6"/>
          <p:cNvSpPr>
            <a:spLocks noGrp="1"/>
          </p:cNvSpPr>
          <p:nvPr>
            <p:ph type="ftr" sz="quarter" idx="11"/>
          </p:nvPr>
        </p:nvSpPr>
        <p:spPr>
          <a:xfrm>
            <a:off x="914400" y="6172200"/>
            <a:ext cx="5791200" cy="457200"/>
          </a:xfrm>
        </p:spPr>
        <p:txBody>
          <a:bodyPr/>
          <a:lstStyle/>
          <a:p>
            <a:r>
              <a:rPr lang="en-US" smtClean="0"/>
              <a:t>National Symposium for Commemorating 30-years of ADITYA Tokamak                                                             44</a:t>
            </a:r>
            <a:endParaRPr lang="en-US" dirty="0"/>
          </a:p>
        </p:txBody>
      </p:sp>
      <p:sp>
        <p:nvSpPr>
          <p:cNvPr id="8" name="Slide Number Placeholder 7"/>
          <p:cNvSpPr>
            <a:spLocks noGrp="1"/>
          </p:cNvSpPr>
          <p:nvPr>
            <p:ph type="sldNum" sz="quarter" idx="12"/>
          </p:nvPr>
        </p:nvSpPr>
        <p:spPr/>
        <p:txBody>
          <a:bodyPr/>
          <a:lstStyle/>
          <a:p>
            <a:fld id="{3DF43272-9AD5-4D08-827D-45809D0FA3A4}" type="slidenum">
              <a:rPr lang="en-US" smtClean="0"/>
              <a:t>14</a:t>
            </a:fld>
            <a:endParaRPr lang="en-US"/>
          </a:p>
        </p:txBody>
      </p:sp>
    </p:spTree>
    <p:extLst>
      <p:ext uri="{BB962C8B-B14F-4D97-AF65-F5344CB8AC3E}">
        <p14:creationId xmlns:p14="http://schemas.microsoft.com/office/powerpoint/2010/main" val="2760616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SubSystems</a:t>
            </a:r>
            <a:r>
              <a:rPr lang="en-US" dirty="0" smtClean="0"/>
              <a:t> of Event Acquisition System:</a:t>
            </a:r>
            <a:endParaRPr lang="en-US" dirty="0"/>
          </a:p>
        </p:txBody>
      </p:sp>
      <p:sp>
        <p:nvSpPr>
          <p:cNvPr id="3" name="Date Placeholder 2"/>
          <p:cNvSpPr>
            <a:spLocks noGrp="1"/>
          </p:cNvSpPr>
          <p:nvPr>
            <p:ph type="dt" sz="half" idx="10"/>
          </p:nvPr>
        </p:nvSpPr>
        <p:spPr/>
        <p:txBody>
          <a:bodyPr/>
          <a:lstStyle/>
          <a:p>
            <a:r>
              <a:rPr lang="en-US" smtClean="0"/>
              <a:t>1/28/2020</a:t>
            </a:r>
            <a:endParaRPr lang="en-US"/>
          </a:p>
        </p:txBody>
      </p:sp>
      <p:sp>
        <p:nvSpPr>
          <p:cNvPr id="4" name="Footer Placeholder 3"/>
          <p:cNvSpPr>
            <a:spLocks noGrp="1"/>
          </p:cNvSpPr>
          <p:nvPr>
            <p:ph type="ftr" sz="quarter" idx="11"/>
          </p:nvPr>
        </p:nvSpPr>
        <p:spPr/>
        <p:txBody>
          <a:bodyPr/>
          <a:lstStyle/>
          <a:p>
            <a:r>
              <a:rPr lang="en-US" smtClean="0"/>
              <a:t>National Symposium for Commemorating 30-years of ADITYA Tokamak                                                             44</a:t>
            </a:r>
            <a:endParaRPr lang="en-US"/>
          </a:p>
        </p:txBody>
      </p:sp>
      <p:sp>
        <p:nvSpPr>
          <p:cNvPr id="5" name="Slide Number Placeholder 4"/>
          <p:cNvSpPr>
            <a:spLocks noGrp="1"/>
          </p:cNvSpPr>
          <p:nvPr>
            <p:ph type="sldNum" sz="quarter" idx="12"/>
          </p:nvPr>
        </p:nvSpPr>
        <p:spPr/>
        <p:txBody>
          <a:bodyPr/>
          <a:lstStyle/>
          <a:p>
            <a:fld id="{3DF43272-9AD5-4D08-827D-45809D0FA3A4}" type="slidenum">
              <a:rPr lang="en-US" smtClean="0"/>
              <a:t>15</a:t>
            </a:fld>
            <a:endParaRPr lang="en-US"/>
          </a:p>
        </p:txBody>
      </p:sp>
      <p:sp>
        <p:nvSpPr>
          <p:cNvPr id="6" name="Content Placeholder 5"/>
          <p:cNvSpPr>
            <a:spLocks noGrp="1"/>
          </p:cNvSpPr>
          <p:nvPr>
            <p:ph sz="quarter" idx="1"/>
          </p:nvPr>
        </p:nvSpPr>
        <p:spPr/>
        <p:txBody>
          <a:bodyPr/>
          <a:lstStyle/>
          <a:p>
            <a:r>
              <a:rPr lang="en-US" dirty="0" smtClean="0"/>
              <a:t>Front-end Camera Integrated modules (CIM): 68 nos., 16 channel for 1088 pixels</a:t>
            </a:r>
          </a:p>
          <a:p>
            <a:endParaRPr lang="en-US" dirty="0"/>
          </a:p>
          <a:p>
            <a:r>
              <a:rPr lang="en-US" dirty="0" smtClean="0"/>
              <a:t>Backend units, 1 each:</a:t>
            </a:r>
          </a:p>
          <a:p>
            <a:pPr lvl="1"/>
            <a:r>
              <a:rPr lang="en-US" dirty="0" smtClean="0"/>
              <a:t>Data Concentrator, SBC based</a:t>
            </a:r>
          </a:p>
          <a:p>
            <a:pPr lvl="1"/>
            <a:r>
              <a:rPr lang="en-US" dirty="0" smtClean="0"/>
              <a:t>Second Level Trigger Generator, CPLD </a:t>
            </a:r>
            <a:r>
              <a:rPr lang="en-US" dirty="0"/>
              <a:t>based </a:t>
            </a:r>
            <a:endParaRPr lang="en-US" dirty="0" smtClean="0"/>
          </a:p>
          <a:p>
            <a:pPr lvl="1"/>
            <a:r>
              <a:rPr lang="en-US" dirty="0" smtClean="0"/>
              <a:t>Camera Controller, SBC based </a:t>
            </a:r>
            <a:endParaRPr lang="en-US" dirty="0"/>
          </a:p>
        </p:txBody>
      </p:sp>
    </p:spTree>
    <p:extLst>
      <p:ext uri="{BB962C8B-B14F-4D97-AF65-F5344CB8AC3E}">
        <p14:creationId xmlns:p14="http://schemas.microsoft.com/office/powerpoint/2010/main" val="1135792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3400" y="990600"/>
            <a:ext cx="8001000" cy="411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274638"/>
            <a:ext cx="8229600" cy="563562"/>
          </a:xfrm>
        </p:spPr>
        <p:txBody>
          <a:bodyPr>
            <a:normAutofit fontScale="90000"/>
          </a:bodyPr>
          <a:lstStyle/>
          <a:p>
            <a:r>
              <a:rPr lang="en-US" sz="2800" dirty="0" smtClean="0">
                <a:solidFill>
                  <a:schemeClr val="tx2"/>
                </a:solidFill>
              </a:rPr>
              <a:t>Block diagram of camera electronics</a:t>
            </a:r>
            <a:endParaRPr lang="en-IN" sz="2800" dirty="0">
              <a:solidFill>
                <a:schemeClr val="tx2"/>
              </a:solidFill>
            </a:endParaRPr>
          </a:p>
        </p:txBody>
      </p:sp>
      <p:pic>
        <p:nvPicPr>
          <p:cNvPr id="5" name="Picture 4" descr="macetrigger.jpg"/>
          <p:cNvPicPr>
            <a:picLocks noChangeAspect="1"/>
          </p:cNvPicPr>
          <p:nvPr/>
        </p:nvPicPr>
        <p:blipFill>
          <a:blip r:embed="rId3" cstate="print"/>
          <a:stretch>
            <a:fillRect/>
          </a:stretch>
        </p:blipFill>
        <p:spPr>
          <a:xfrm>
            <a:off x="609600" y="1143000"/>
            <a:ext cx="7772400" cy="3962400"/>
          </a:xfrm>
          <a:prstGeom prst="rect">
            <a:avLst/>
          </a:prstGeom>
        </p:spPr>
      </p:pic>
      <p:cxnSp>
        <p:nvCxnSpPr>
          <p:cNvPr id="8" name="Straight Arrow Connector 7"/>
          <p:cNvCxnSpPr/>
          <p:nvPr/>
        </p:nvCxnSpPr>
        <p:spPr>
          <a:xfrm>
            <a:off x="5638800" y="5486400"/>
            <a:ext cx="1752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524000" y="1295400"/>
            <a:ext cx="5867400"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114800" y="5105400"/>
            <a:ext cx="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38800" y="5193268"/>
            <a:ext cx="1146468" cy="369332"/>
          </a:xfrm>
          <a:prstGeom prst="rect">
            <a:avLst/>
          </a:prstGeom>
          <a:noFill/>
        </p:spPr>
        <p:txBody>
          <a:bodyPr wrap="none" rtlCol="0">
            <a:spAutoFit/>
          </a:bodyPr>
          <a:lstStyle/>
          <a:p>
            <a:r>
              <a:rPr lang="en-US" dirty="0" smtClean="0"/>
              <a:t>Data link </a:t>
            </a:r>
            <a:endParaRPr lang="en-IN" dirty="0"/>
          </a:p>
        </p:txBody>
      </p:sp>
      <p:sp>
        <p:nvSpPr>
          <p:cNvPr id="15" name="TextBox 14"/>
          <p:cNvSpPr txBox="1"/>
          <p:nvPr/>
        </p:nvSpPr>
        <p:spPr>
          <a:xfrm>
            <a:off x="5622683" y="5562600"/>
            <a:ext cx="1311518" cy="369332"/>
          </a:xfrm>
          <a:prstGeom prst="rect">
            <a:avLst/>
          </a:prstGeom>
          <a:noFill/>
        </p:spPr>
        <p:txBody>
          <a:bodyPr wrap="square" rtlCol="0">
            <a:spAutoFit/>
          </a:bodyPr>
          <a:lstStyle/>
          <a:p>
            <a:r>
              <a:rPr lang="en-US" dirty="0" smtClean="0"/>
              <a:t>C&amp;M link </a:t>
            </a:r>
            <a:endParaRPr lang="en-IN" dirty="0"/>
          </a:p>
        </p:txBody>
      </p:sp>
      <p:sp>
        <p:nvSpPr>
          <p:cNvPr id="16" name="TextBox 15"/>
          <p:cNvSpPr txBox="1"/>
          <p:nvPr/>
        </p:nvSpPr>
        <p:spPr>
          <a:xfrm>
            <a:off x="2133600" y="5791200"/>
            <a:ext cx="1954381" cy="369332"/>
          </a:xfrm>
          <a:prstGeom prst="rect">
            <a:avLst/>
          </a:prstGeom>
          <a:noFill/>
        </p:spPr>
        <p:txBody>
          <a:bodyPr wrap="none" rtlCol="0">
            <a:spAutoFit/>
          </a:bodyPr>
          <a:lstStyle/>
          <a:p>
            <a:r>
              <a:rPr lang="en-US" dirty="0" smtClean="0"/>
              <a:t>IRIG-B time code</a:t>
            </a:r>
            <a:endParaRPr lang="en-IN" dirty="0"/>
          </a:p>
        </p:txBody>
      </p:sp>
      <p:cxnSp>
        <p:nvCxnSpPr>
          <p:cNvPr id="21" name="Straight Connector 20"/>
          <p:cNvCxnSpPr/>
          <p:nvPr/>
        </p:nvCxnSpPr>
        <p:spPr>
          <a:xfrm>
            <a:off x="4114800" y="6096000"/>
            <a:ext cx="3352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57800" y="5105400"/>
            <a:ext cx="0" cy="762000"/>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38800" y="5105400"/>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99948" y="5373469"/>
            <a:ext cx="1210652" cy="646331"/>
          </a:xfrm>
          <a:prstGeom prst="rect">
            <a:avLst/>
          </a:prstGeom>
          <a:noFill/>
        </p:spPr>
        <p:txBody>
          <a:bodyPr wrap="none" rtlCol="0">
            <a:spAutoFit/>
          </a:bodyPr>
          <a:lstStyle/>
          <a:p>
            <a:r>
              <a:rPr lang="en-US" dirty="0" smtClean="0"/>
              <a:t>To ground</a:t>
            </a:r>
          </a:p>
          <a:p>
            <a:r>
              <a:rPr lang="en-US" dirty="0" smtClean="0"/>
              <a:t> station</a:t>
            </a:r>
            <a:endParaRPr lang="en-IN" dirty="0"/>
          </a:p>
        </p:txBody>
      </p:sp>
      <p:cxnSp>
        <p:nvCxnSpPr>
          <p:cNvPr id="34" name="Straight Arrow Connector 33"/>
          <p:cNvCxnSpPr/>
          <p:nvPr/>
        </p:nvCxnSpPr>
        <p:spPr>
          <a:xfrm>
            <a:off x="7391400" y="1295400"/>
            <a:ext cx="0" cy="457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524000" y="1295400"/>
            <a:ext cx="762000" cy="1371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400800" y="1002268"/>
            <a:ext cx="1828800" cy="369332"/>
          </a:xfrm>
          <a:prstGeom prst="rect">
            <a:avLst/>
          </a:prstGeom>
          <a:noFill/>
        </p:spPr>
        <p:txBody>
          <a:bodyPr wrap="square" rtlCol="0">
            <a:spAutoFit/>
          </a:bodyPr>
          <a:lstStyle/>
          <a:p>
            <a:r>
              <a:rPr lang="en-US" dirty="0" smtClean="0"/>
              <a:t>C&amp;M link </a:t>
            </a:r>
            <a:endParaRPr lang="en-IN" dirty="0"/>
          </a:p>
        </p:txBody>
      </p:sp>
      <p:cxnSp>
        <p:nvCxnSpPr>
          <p:cNvPr id="43" name="Straight Arrow Connector 42"/>
          <p:cNvCxnSpPr/>
          <p:nvPr/>
        </p:nvCxnSpPr>
        <p:spPr>
          <a:xfrm>
            <a:off x="5257800" y="5867400"/>
            <a:ext cx="2057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1/28/2020</a:t>
            </a:r>
            <a:endParaRPr lang="en-US"/>
          </a:p>
        </p:txBody>
      </p:sp>
      <p:sp>
        <p:nvSpPr>
          <p:cNvPr id="4" name="Footer Placeholder 3"/>
          <p:cNvSpPr>
            <a:spLocks noGrp="1"/>
          </p:cNvSpPr>
          <p:nvPr>
            <p:ph type="ftr" sz="quarter" idx="11"/>
          </p:nvPr>
        </p:nvSpPr>
        <p:spPr/>
        <p:txBody>
          <a:bodyPr/>
          <a:lstStyle/>
          <a:p>
            <a:r>
              <a:rPr lang="en-US" smtClean="0"/>
              <a:t>National Symposium for Commemorating 30-years of ADITYA Tokamak                                                             44</a:t>
            </a:r>
            <a:endParaRPr lang="en-US"/>
          </a:p>
        </p:txBody>
      </p:sp>
      <p:sp>
        <p:nvSpPr>
          <p:cNvPr id="6" name="Slide Number Placeholder 5"/>
          <p:cNvSpPr>
            <a:spLocks noGrp="1"/>
          </p:cNvSpPr>
          <p:nvPr>
            <p:ph type="sldNum" sz="quarter" idx="12"/>
          </p:nvPr>
        </p:nvSpPr>
        <p:spPr/>
        <p:txBody>
          <a:bodyPr/>
          <a:lstStyle/>
          <a:p>
            <a:fld id="{3DF43272-9AD5-4D08-827D-45809D0FA3A4}" type="slidenum">
              <a:rPr lang="en-US" smtClean="0"/>
              <a:t>16</a:t>
            </a:fld>
            <a:endParaRPr lang="en-US"/>
          </a:p>
        </p:txBody>
      </p:sp>
    </p:spTree>
    <p:extLst>
      <p:ext uri="{BB962C8B-B14F-4D97-AF65-F5344CB8AC3E}">
        <p14:creationId xmlns:p14="http://schemas.microsoft.com/office/powerpoint/2010/main" val="455678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384300" y="984250"/>
            <a:ext cx="723900" cy="492125"/>
          </a:xfrm>
          <a:prstGeom prst="rect">
            <a:avLst/>
          </a:prstGeom>
          <a:solidFill>
            <a:srgbClr val="FFEFEB"/>
          </a:solidFill>
          <a:ln w="12700">
            <a:solidFill>
              <a:srgbClr val="000080"/>
            </a:solidFill>
            <a:miter lim="800000"/>
            <a:headEnd/>
            <a:tailEnd/>
          </a:ln>
        </p:spPr>
        <p:txBody>
          <a:bodyPr lIns="18288" tIns="18288" rIns="18288" bIns="18288"/>
          <a:lstStyle/>
          <a:p>
            <a:r>
              <a:rPr lang="en-US">
                <a:latin typeface="Calibri" pitchFamily="34" charset="0"/>
              </a:rPr>
              <a:t>CIM#1</a:t>
            </a:r>
          </a:p>
        </p:txBody>
      </p:sp>
      <p:sp>
        <p:nvSpPr>
          <p:cNvPr id="2051" name="Rectangle 3"/>
          <p:cNvSpPr>
            <a:spLocks noChangeArrowheads="1"/>
          </p:cNvSpPr>
          <p:nvPr/>
        </p:nvSpPr>
        <p:spPr bwMode="auto">
          <a:xfrm>
            <a:off x="2503488" y="984250"/>
            <a:ext cx="723900" cy="492125"/>
          </a:xfrm>
          <a:prstGeom prst="rect">
            <a:avLst/>
          </a:prstGeom>
          <a:solidFill>
            <a:srgbClr val="FFEFEB"/>
          </a:solidFill>
          <a:ln w="12700">
            <a:solidFill>
              <a:srgbClr val="000080"/>
            </a:solidFill>
            <a:miter lim="800000"/>
            <a:headEnd/>
            <a:tailEnd/>
          </a:ln>
        </p:spPr>
        <p:txBody>
          <a:bodyPr lIns="18288" tIns="18288" rIns="18288" bIns="18288"/>
          <a:lstStyle/>
          <a:p>
            <a:r>
              <a:rPr lang="en-US">
                <a:latin typeface="Calibri" pitchFamily="34" charset="0"/>
              </a:rPr>
              <a:t>CIM</a:t>
            </a:r>
          </a:p>
        </p:txBody>
      </p:sp>
      <p:sp>
        <p:nvSpPr>
          <p:cNvPr id="2052" name="Rectangle 4"/>
          <p:cNvSpPr>
            <a:spLocks noChangeArrowheads="1"/>
          </p:cNvSpPr>
          <p:nvPr/>
        </p:nvSpPr>
        <p:spPr bwMode="auto">
          <a:xfrm>
            <a:off x="6883400" y="1001713"/>
            <a:ext cx="723900" cy="492125"/>
          </a:xfrm>
          <a:prstGeom prst="rect">
            <a:avLst/>
          </a:prstGeom>
          <a:solidFill>
            <a:srgbClr val="FFEFEB"/>
          </a:solidFill>
          <a:ln w="12700">
            <a:solidFill>
              <a:srgbClr val="000080"/>
            </a:solidFill>
            <a:miter lim="800000"/>
            <a:headEnd/>
            <a:tailEnd/>
          </a:ln>
        </p:spPr>
        <p:txBody>
          <a:bodyPr lIns="18288" tIns="18288" rIns="18288" bIns="18288"/>
          <a:lstStyle/>
          <a:p>
            <a:r>
              <a:rPr lang="en-US">
                <a:latin typeface="Calibri" pitchFamily="34" charset="0"/>
              </a:rPr>
              <a:t>CIM</a:t>
            </a:r>
          </a:p>
        </p:txBody>
      </p:sp>
      <p:sp>
        <p:nvSpPr>
          <p:cNvPr id="2053" name="Rectangle 5"/>
          <p:cNvSpPr>
            <a:spLocks noChangeArrowheads="1"/>
          </p:cNvSpPr>
          <p:nvPr/>
        </p:nvSpPr>
        <p:spPr bwMode="auto">
          <a:xfrm>
            <a:off x="1384300" y="1881188"/>
            <a:ext cx="723900" cy="492125"/>
          </a:xfrm>
          <a:prstGeom prst="rect">
            <a:avLst/>
          </a:prstGeom>
          <a:solidFill>
            <a:srgbClr val="FFEFEB"/>
          </a:solidFill>
          <a:ln w="12700">
            <a:solidFill>
              <a:srgbClr val="000080"/>
            </a:solidFill>
            <a:miter lim="800000"/>
            <a:headEnd/>
            <a:tailEnd/>
          </a:ln>
        </p:spPr>
        <p:txBody>
          <a:bodyPr lIns="18288" tIns="18288" rIns="18288" bIns="18288"/>
          <a:lstStyle/>
          <a:p>
            <a:r>
              <a:rPr lang="en-US">
                <a:latin typeface="Calibri" pitchFamily="34" charset="0"/>
              </a:rPr>
              <a:t>CIM</a:t>
            </a:r>
          </a:p>
        </p:txBody>
      </p:sp>
      <p:sp>
        <p:nvSpPr>
          <p:cNvPr id="2054" name="Rectangle 6"/>
          <p:cNvSpPr>
            <a:spLocks noChangeArrowheads="1"/>
          </p:cNvSpPr>
          <p:nvPr/>
        </p:nvSpPr>
        <p:spPr bwMode="auto">
          <a:xfrm>
            <a:off x="1371600" y="4606925"/>
            <a:ext cx="723900" cy="492125"/>
          </a:xfrm>
          <a:prstGeom prst="rect">
            <a:avLst/>
          </a:prstGeom>
          <a:solidFill>
            <a:srgbClr val="FFEFEB"/>
          </a:solidFill>
          <a:ln w="12700">
            <a:solidFill>
              <a:srgbClr val="000080"/>
            </a:solidFill>
            <a:miter lim="800000"/>
            <a:headEnd/>
            <a:tailEnd/>
          </a:ln>
        </p:spPr>
        <p:txBody>
          <a:bodyPr lIns="18288" tIns="18288" rIns="18288" bIns="18288"/>
          <a:lstStyle/>
          <a:p>
            <a:r>
              <a:rPr lang="en-US">
                <a:latin typeface="Calibri" pitchFamily="34" charset="0"/>
              </a:rPr>
              <a:t>CIM</a:t>
            </a:r>
          </a:p>
        </p:txBody>
      </p:sp>
      <p:sp>
        <p:nvSpPr>
          <p:cNvPr id="2055" name="Text Box 7"/>
          <p:cNvSpPr txBox="1">
            <a:spLocks noChangeArrowheads="1"/>
          </p:cNvSpPr>
          <p:nvPr/>
        </p:nvSpPr>
        <p:spPr bwMode="auto">
          <a:xfrm>
            <a:off x="3676650" y="2689225"/>
            <a:ext cx="1739900" cy="1266825"/>
          </a:xfrm>
          <a:prstGeom prst="rect">
            <a:avLst/>
          </a:prstGeom>
          <a:solidFill>
            <a:srgbClr val="FFCC99"/>
          </a:solidFill>
          <a:ln w="12700">
            <a:solidFill>
              <a:srgbClr val="800000"/>
            </a:solidFill>
            <a:miter lim="800000"/>
            <a:headEnd/>
            <a:tailEnd/>
          </a:ln>
        </p:spPr>
        <p:txBody>
          <a:bodyPr/>
          <a:lstStyle/>
          <a:p>
            <a:r>
              <a:rPr lang="en-US">
                <a:latin typeface="Calibri" pitchFamily="34" charset="0"/>
              </a:rPr>
              <a:t>Data Concentrator</a:t>
            </a:r>
            <a:endParaRPr lang="en-US" b="1">
              <a:latin typeface="Calibri" pitchFamily="34" charset="0"/>
            </a:endParaRPr>
          </a:p>
        </p:txBody>
      </p:sp>
      <p:sp>
        <p:nvSpPr>
          <p:cNvPr id="2056" name="Line 8"/>
          <p:cNvSpPr>
            <a:spLocks noChangeShapeType="1"/>
          </p:cNvSpPr>
          <p:nvPr/>
        </p:nvSpPr>
        <p:spPr bwMode="auto">
          <a:xfrm>
            <a:off x="3186113" y="1406525"/>
            <a:ext cx="585787" cy="1319213"/>
          </a:xfrm>
          <a:prstGeom prst="line">
            <a:avLst/>
          </a:prstGeom>
          <a:noFill/>
          <a:ln w="38100" cmpd="dbl">
            <a:solidFill>
              <a:srgbClr val="000000"/>
            </a:solidFill>
            <a:round/>
            <a:headEnd/>
            <a:tailEnd/>
          </a:ln>
        </p:spPr>
        <p:txBody>
          <a:bodyPr/>
          <a:lstStyle/>
          <a:p>
            <a:endParaRPr lang="en-IN"/>
          </a:p>
        </p:txBody>
      </p:sp>
      <p:sp>
        <p:nvSpPr>
          <p:cNvPr id="2057" name="Line 9"/>
          <p:cNvSpPr>
            <a:spLocks noChangeShapeType="1"/>
          </p:cNvSpPr>
          <p:nvPr/>
        </p:nvSpPr>
        <p:spPr bwMode="auto">
          <a:xfrm>
            <a:off x="2081213" y="1511300"/>
            <a:ext cx="1609725" cy="1460500"/>
          </a:xfrm>
          <a:prstGeom prst="line">
            <a:avLst/>
          </a:prstGeom>
          <a:noFill/>
          <a:ln w="38100" cmpd="dbl">
            <a:solidFill>
              <a:srgbClr val="000000"/>
            </a:solidFill>
            <a:round/>
            <a:headEnd/>
            <a:tailEnd/>
          </a:ln>
        </p:spPr>
        <p:txBody>
          <a:bodyPr/>
          <a:lstStyle/>
          <a:p>
            <a:endParaRPr lang="en-IN"/>
          </a:p>
        </p:txBody>
      </p:sp>
      <p:sp>
        <p:nvSpPr>
          <p:cNvPr id="2058" name="Line 10"/>
          <p:cNvSpPr>
            <a:spLocks noChangeShapeType="1"/>
          </p:cNvSpPr>
          <p:nvPr/>
        </p:nvSpPr>
        <p:spPr bwMode="auto">
          <a:xfrm>
            <a:off x="2135188" y="2338388"/>
            <a:ext cx="1568450" cy="1055687"/>
          </a:xfrm>
          <a:prstGeom prst="line">
            <a:avLst/>
          </a:prstGeom>
          <a:noFill/>
          <a:ln w="38100" cmpd="dbl">
            <a:solidFill>
              <a:srgbClr val="000000"/>
            </a:solidFill>
            <a:round/>
            <a:headEnd/>
            <a:tailEnd/>
          </a:ln>
        </p:spPr>
        <p:txBody>
          <a:bodyPr/>
          <a:lstStyle/>
          <a:p>
            <a:endParaRPr lang="en-IN"/>
          </a:p>
        </p:txBody>
      </p:sp>
      <p:sp>
        <p:nvSpPr>
          <p:cNvPr id="2059" name="Line 11"/>
          <p:cNvSpPr>
            <a:spLocks noChangeShapeType="1"/>
          </p:cNvSpPr>
          <p:nvPr/>
        </p:nvSpPr>
        <p:spPr bwMode="auto">
          <a:xfrm flipV="1">
            <a:off x="2068513" y="3744913"/>
            <a:ext cx="1595437" cy="1019175"/>
          </a:xfrm>
          <a:prstGeom prst="line">
            <a:avLst/>
          </a:prstGeom>
          <a:noFill/>
          <a:ln w="38100" cmpd="dbl">
            <a:solidFill>
              <a:srgbClr val="000000"/>
            </a:solidFill>
            <a:round/>
            <a:headEnd/>
            <a:tailEnd/>
          </a:ln>
        </p:spPr>
        <p:txBody>
          <a:bodyPr/>
          <a:lstStyle/>
          <a:p>
            <a:endParaRPr lang="en-IN"/>
          </a:p>
        </p:txBody>
      </p:sp>
      <p:sp>
        <p:nvSpPr>
          <p:cNvPr id="2060" name="Line 12"/>
          <p:cNvSpPr>
            <a:spLocks noChangeShapeType="1"/>
          </p:cNvSpPr>
          <p:nvPr/>
        </p:nvSpPr>
        <p:spPr bwMode="auto">
          <a:xfrm flipH="1">
            <a:off x="5224463" y="1476375"/>
            <a:ext cx="1712912" cy="1222375"/>
          </a:xfrm>
          <a:prstGeom prst="line">
            <a:avLst/>
          </a:prstGeom>
          <a:noFill/>
          <a:ln w="38100" cmpd="dbl">
            <a:solidFill>
              <a:srgbClr val="000000"/>
            </a:solidFill>
            <a:round/>
            <a:headEnd/>
            <a:tailEnd/>
          </a:ln>
        </p:spPr>
        <p:txBody>
          <a:bodyPr/>
          <a:lstStyle/>
          <a:p>
            <a:endParaRPr lang="en-IN"/>
          </a:p>
        </p:txBody>
      </p:sp>
      <p:sp>
        <p:nvSpPr>
          <p:cNvPr id="2061" name="Rectangle 13"/>
          <p:cNvSpPr>
            <a:spLocks noChangeArrowheads="1"/>
          </p:cNvSpPr>
          <p:nvPr/>
        </p:nvSpPr>
        <p:spPr bwMode="auto">
          <a:xfrm>
            <a:off x="6896100" y="4606925"/>
            <a:ext cx="876300" cy="492125"/>
          </a:xfrm>
          <a:prstGeom prst="rect">
            <a:avLst/>
          </a:prstGeom>
          <a:solidFill>
            <a:srgbClr val="FFEFEB"/>
          </a:solidFill>
          <a:ln w="12700">
            <a:solidFill>
              <a:srgbClr val="000080"/>
            </a:solidFill>
            <a:miter lim="800000"/>
            <a:headEnd/>
            <a:tailEnd/>
          </a:ln>
        </p:spPr>
        <p:txBody>
          <a:bodyPr lIns="18288" tIns="18288" rIns="18288" bIns="18288"/>
          <a:lstStyle/>
          <a:p>
            <a:r>
              <a:rPr lang="en-US">
                <a:latin typeface="Calibri" pitchFamily="34" charset="0"/>
              </a:rPr>
              <a:t>CIM#68</a:t>
            </a:r>
          </a:p>
        </p:txBody>
      </p:sp>
      <p:sp>
        <p:nvSpPr>
          <p:cNvPr id="2062" name="Line 14"/>
          <p:cNvSpPr>
            <a:spLocks noChangeShapeType="1"/>
          </p:cNvSpPr>
          <p:nvPr/>
        </p:nvSpPr>
        <p:spPr bwMode="auto">
          <a:xfrm flipH="1" flipV="1">
            <a:off x="5416550" y="3889375"/>
            <a:ext cx="1520825" cy="717550"/>
          </a:xfrm>
          <a:prstGeom prst="line">
            <a:avLst/>
          </a:prstGeom>
          <a:noFill/>
          <a:ln w="38100" cmpd="dbl">
            <a:solidFill>
              <a:srgbClr val="000000"/>
            </a:solidFill>
            <a:round/>
            <a:headEnd/>
            <a:tailEnd/>
          </a:ln>
        </p:spPr>
        <p:txBody>
          <a:bodyPr/>
          <a:lstStyle/>
          <a:p>
            <a:endParaRPr lang="en-IN"/>
          </a:p>
        </p:txBody>
      </p:sp>
      <p:sp>
        <p:nvSpPr>
          <p:cNvPr id="2063" name="Text Box 15"/>
          <p:cNvSpPr txBox="1">
            <a:spLocks noChangeArrowheads="1"/>
          </p:cNvSpPr>
          <p:nvPr/>
        </p:nvSpPr>
        <p:spPr bwMode="auto">
          <a:xfrm>
            <a:off x="4038600" y="1365250"/>
            <a:ext cx="1685925" cy="796925"/>
          </a:xfrm>
          <a:prstGeom prst="rect">
            <a:avLst/>
          </a:prstGeom>
          <a:noFill/>
          <a:ln w="9525">
            <a:noFill/>
            <a:miter lim="800000"/>
            <a:headEnd/>
            <a:tailEnd/>
          </a:ln>
        </p:spPr>
        <p:txBody>
          <a:bodyPr lIns="0" tIns="0" rIns="0" bIns="0"/>
          <a:lstStyle/>
          <a:p>
            <a:r>
              <a:rPr lang="en-US">
                <a:latin typeface="Calibri" pitchFamily="34" charset="0"/>
              </a:rPr>
              <a:t>Data link</a:t>
            </a:r>
          </a:p>
          <a:p>
            <a:r>
              <a:rPr lang="en-US">
                <a:latin typeface="Calibri" pitchFamily="34" charset="0"/>
              </a:rPr>
              <a:t>differential pair LVDS)</a:t>
            </a:r>
          </a:p>
        </p:txBody>
      </p:sp>
      <p:sp>
        <p:nvSpPr>
          <p:cNvPr id="2064" name="Line 16"/>
          <p:cNvSpPr>
            <a:spLocks noChangeShapeType="1"/>
          </p:cNvSpPr>
          <p:nvPr/>
        </p:nvSpPr>
        <p:spPr bwMode="auto">
          <a:xfrm flipH="1">
            <a:off x="3471863" y="1863725"/>
            <a:ext cx="396875" cy="193675"/>
          </a:xfrm>
          <a:prstGeom prst="line">
            <a:avLst/>
          </a:prstGeom>
          <a:noFill/>
          <a:ln w="9525">
            <a:solidFill>
              <a:srgbClr val="000000"/>
            </a:solidFill>
            <a:round/>
            <a:headEnd/>
            <a:tailEnd type="triangle" w="sm" len="sm"/>
          </a:ln>
        </p:spPr>
        <p:txBody>
          <a:bodyPr/>
          <a:lstStyle/>
          <a:p>
            <a:endParaRPr lang="en-IN"/>
          </a:p>
        </p:txBody>
      </p:sp>
      <p:sp>
        <p:nvSpPr>
          <p:cNvPr id="2065" name="Line 17"/>
          <p:cNvSpPr>
            <a:spLocks noChangeShapeType="1"/>
          </p:cNvSpPr>
          <p:nvPr/>
        </p:nvSpPr>
        <p:spPr bwMode="auto">
          <a:xfrm flipH="1">
            <a:off x="3295650" y="1933575"/>
            <a:ext cx="708025" cy="615950"/>
          </a:xfrm>
          <a:prstGeom prst="line">
            <a:avLst/>
          </a:prstGeom>
          <a:noFill/>
          <a:ln w="9525">
            <a:solidFill>
              <a:srgbClr val="000000"/>
            </a:solidFill>
            <a:round/>
            <a:headEnd/>
            <a:tailEnd type="triangle" w="sm" len="sm"/>
          </a:ln>
        </p:spPr>
        <p:txBody>
          <a:bodyPr/>
          <a:lstStyle/>
          <a:p>
            <a:endParaRPr lang="en-IN"/>
          </a:p>
        </p:txBody>
      </p:sp>
      <p:sp>
        <p:nvSpPr>
          <p:cNvPr id="2066" name="Line 18"/>
          <p:cNvSpPr>
            <a:spLocks noChangeShapeType="1"/>
          </p:cNvSpPr>
          <p:nvPr/>
        </p:nvSpPr>
        <p:spPr bwMode="auto">
          <a:xfrm flipH="1">
            <a:off x="3090863" y="1987550"/>
            <a:ext cx="927100" cy="1019175"/>
          </a:xfrm>
          <a:prstGeom prst="line">
            <a:avLst/>
          </a:prstGeom>
          <a:noFill/>
          <a:ln w="9525">
            <a:solidFill>
              <a:srgbClr val="000000"/>
            </a:solidFill>
            <a:round/>
            <a:headEnd/>
            <a:tailEnd type="triangle" w="sm" len="sm"/>
          </a:ln>
        </p:spPr>
        <p:txBody>
          <a:bodyPr/>
          <a:lstStyle/>
          <a:p>
            <a:endParaRPr lang="en-IN"/>
          </a:p>
        </p:txBody>
      </p:sp>
      <p:sp>
        <p:nvSpPr>
          <p:cNvPr id="2067" name="Line 19"/>
          <p:cNvSpPr>
            <a:spLocks noChangeShapeType="1"/>
          </p:cNvSpPr>
          <p:nvPr/>
        </p:nvSpPr>
        <p:spPr bwMode="auto">
          <a:xfrm flipH="1">
            <a:off x="2971800" y="2074863"/>
            <a:ext cx="1087438" cy="2109787"/>
          </a:xfrm>
          <a:prstGeom prst="line">
            <a:avLst/>
          </a:prstGeom>
          <a:noFill/>
          <a:ln w="9525">
            <a:solidFill>
              <a:srgbClr val="000000"/>
            </a:solidFill>
            <a:round/>
            <a:headEnd/>
            <a:tailEnd type="triangle" w="sm" len="sm"/>
          </a:ln>
        </p:spPr>
        <p:txBody>
          <a:bodyPr/>
          <a:lstStyle/>
          <a:p>
            <a:endParaRPr lang="en-IN"/>
          </a:p>
        </p:txBody>
      </p:sp>
      <p:sp>
        <p:nvSpPr>
          <p:cNvPr id="2068" name="Line 20"/>
          <p:cNvSpPr>
            <a:spLocks noChangeShapeType="1"/>
          </p:cNvSpPr>
          <p:nvPr/>
        </p:nvSpPr>
        <p:spPr bwMode="auto">
          <a:xfrm>
            <a:off x="4876800" y="1898650"/>
            <a:ext cx="533400" cy="668338"/>
          </a:xfrm>
          <a:prstGeom prst="line">
            <a:avLst/>
          </a:prstGeom>
          <a:noFill/>
          <a:ln w="9525">
            <a:solidFill>
              <a:srgbClr val="000000"/>
            </a:solidFill>
            <a:round/>
            <a:headEnd/>
            <a:tailEnd type="triangle" w="sm" len="sm"/>
          </a:ln>
        </p:spPr>
        <p:txBody>
          <a:bodyPr/>
          <a:lstStyle/>
          <a:p>
            <a:endParaRPr lang="en-IN"/>
          </a:p>
        </p:txBody>
      </p:sp>
      <p:sp>
        <p:nvSpPr>
          <p:cNvPr id="2069" name="Line 21"/>
          <p:cNvSpPr>
            <a:spLocks noChangeShapeType="1"/>
          </p:cNvSpPr>
          <p:nvPr/>
        </p:nvSpPr>
        <p:spPr bwMode="auto">
          <a:xfrm>
            <a:off x="4454525" y="1987550"/>
            <a:ext cx="1184275" cy="1968500"/>
          </a:xfrm>
          <a:prstGeom prst="line">
            <a:avLst/>
          </a:prstGeom>
          <a:noFill/>
          <a:ln w="9525">
            <a:solidFill>
              <a:srgbClr val="000000"/>
            </a:solidFill>
            <a:round/>
            <a:headEnd/>
            <a:tailEnd type="triangle" w="sm" len="sm"/>
          </a:ln>
        </p:spPr>
        <p:txBody>
          <a:bodyPr/>
          <a:lstStyle/>
          <a:p>
            <a:endParaRPr lang="en-IN"/>
          </a:p>
        </p:txBody>
      </p:sp>
      <p:sp>
        <p:nvSpPr>
          <p:cNvPr id="2070" name="Line 22"/>
          <p:cNvSpPr>
            <a:spLocks noChangeShapeType="1"/>
          </p:cNvSpPr>
          <p:nvPr/>
        </p:nvSpPr>
        <p:spPr bwMode="auto">
          <a:xfrm flipH="1">
            <a:off x="5838825" y="1571625"/>
            <a:ext cx="663575" cy="512763"/>
          </a:xfrm>
          <a:prstGeom prst="line">
            <a:avLst/>
          </a:prstGeom>
          <a:noFill/>
          <a:ln w="9525">
            <a:solidFill>
              <a:srgbClr val="000000"/>
            </a:solidFill>
            <a:round/>
            <a:headEnd/>
            <a:tailEnd type="triangle" w="sm" len="sm"/>
          </a:ln>
        </p:spPr>
        <p:txBody>
          <a:bodyPr/>
          <a:lstStyle/>
          <a:p>
            <a:endParaRPr lang="en-IN"/>
          </a:p>
        </p:txBody>
      </p:sp>
      <p:sp>
        <p:nvSpPr>
          <p:cNvPr id="2071" name="Text Box 26"/>
          <p:cNvSpPr txBox="1">
            <a:spLocks noChangeArrowheads="1"/>
          </p:cNvSpPr>
          <p:nvPr/>
        </p:nvSpPr>
        <p:spPr bwMode="auto">
          <a:xfrm>
            <a:off x="1066800" y="381000"/>
            <a:ext cx="7772400" cy="523220"/>
          </a:xfrm>
          <a:prstGeom prst="rect">
            <a:avLst/>
          </a:prstGeom>
          <a:noFill/>
          <a:ln w="12700" cap="sq">
            <a:noFill/>
            <a:miter lim="800000"/>
            <a:headEnd type="none" w="sm" len="sm"/>
            <a:tailEnd type="none" w="sm" len="sm"/>
          </a:ln>
        </p:spPr>
        <p:txBody>
          <a:bodyPr>
            <a:spAutoFit/>
          </a:bodyPr>
          <a:lstStyle/>
          <a:p>
            <a:r>
              <a:rPr lang="en-GB" sz="2800" dirty="0">
                <a:solidFill>
                  <a:srgbClr val="002060"/>
                </a:solidFill>
              </a:rPr>
              <a:t>Point to Point Interconnections </a:t>
            </a:r>
            <a:r>
              <a:rPr lang="en-GB" sz="2400" dirty="0" smtClean="0">
                <a:solidFill>
                  <a:srgbClr val="002060"/>
                </a:solidFill>
                <a:latin typeface="Tahoma" pitchFamily="34" charset="0"/>
              </a:rPr>
              <a:t>for </a:t>
            </a:r>
            <a:r>
              <a:rPr lang="en-GB" sz="2400" dirty="0">
                <a:solidFill>
                  <a:srgbClr val="002060"/>
                </a:solidFill>
                <a:latin typeface="Tahoma" pitchFamily="34" charset="0"/>
              </a:rPr>
              <a:t>event acquisition</a:t>
            </a:r>
            <a:endParaRPr lang="en-US" sz="2400" i="1" dirty="0">
              <a:solidFill>
                <a:srgbClr val="002060"/>
              </a:solidFill>
              <a:latin typeface="Tahoma" pitchFamily="34" charset="0"/>
            </a:endParaRPr>
          </a:p>
        </p:txBody>
      </p:sp>
      <p:sp>
        <p:nvSpPr>
          <p:cNvPr id="2072" name="Line 14"/>
          <p:cNvSpPr>
            <a:spLocks noChangeShapeType="1"/>
          </p:cNvSpPr>
          <p:nvPr/>
        </p:nvSpPr>
        <p:spPr bwMode="auto">
          <a:xfrm flipV="1">
            <a:off x="4564063" y="3962400"/>
            <a:ext cx="46037" cy="1333500"/>
          </a:xfrm>
          <a:prstGeom prst="line">
            <a:avLst/>
          </a:prstGeom>
          <a:noFill/>
          <a:ln w="38100" cmpd="dbl">
            <a:solidFill>
              <a:srgbClr val="000000"/>
            </a:solidFill>
            <a:round/>
            <a:headEnd/>
            <a:tailEnd/>
          </a:ln>
        </p:spPr>
        <p:txBody>
          <a:bodyPr/>
          <a:lstStyle/>
          <a:p>
            <a:endParaRPr lang="en-IN"/>
          </a:p>
        </p:txBody>
      </p:sp>
      <p:sp>
        <p:nvSpPr>
          <p:cNvPr id="2073" name="Rectangle 13"/>
          <p:cNvSpPr>
            <a:spLocks noChangeArrowheads="1"/>
          </p:cNvSpPr>
          <p:nvPr/>
        </p:nvSpPr>
        <p:spPr bwMode="auto">
          <a:xfrm>
            <a:off x="3886200" y="5295900"/>
            <a:ext cx="1752600" cy="685800"/>
          </a:xfrm>
          <a:prstGeom prst="rect">
            <a:avLst/>
          </a:prstGeom>
          <a:noFill/>
          <a:ln w="12700">
            <a:solidFill>
              <a:srgbClr val="000080"/>
            </a:solidFill>
            <a:miter lim="800000"/>
            <a:headEnd/>
            <a:tailEnd/>
          </a:ln>
        </p:spPr>
        <p:txBody>
          <a:bodyPr lIns="18288" tIns="18288" rIns="18288" bIns="18288"/>
          <a:lstStyle/>
          <a:p>
            <a:r>
              <a:rPr lang="en-US">
                <a:latin typeface="Calibri" pitchFamily="34" charset="0"/>
              </a:rPr>
              <a:t>Data archive at ground station</a:t>
            </a:r>
          </a:p>
        </p:txBody>
      </p:sp>
      <p:sp>
        <p:nvSpPr>
          <p:cNvPr id="2074" name="Rectangle 13"/>
          <p:cNvSpPr>
            <a:spLocks noChangeArrowheads="1"/>
          </p:cNvSpPr>
          <p:nvPr/>
        </p:nvSpPr>
        <p:spPr bwMode="auto">
          <a:xfrm>
            <a:off x="4610100" y="4533900"/>
            <a:ext cx="1447800" cy="685800"/>
          </a:xfrm>
          <a:prstGeom prst="rect">
            <a:avLst/>
          </a:prstGeom>
          <a:noFill/>
          <a:ln w="12700">
            <a:noFill/>
            <a:miter lim="800000"/>
            <a:headEnd/>
            <a:tailEnd/>
          </a:ln>
        </p:spPr>
        <p:txBody>
          <a:bodyPr lIns="18288" tIns="18288" rIns="18288" bIns="18288"/>
          <a:lstStyle/>
          <a:p>
            <a:r>
              <a:rPr lang="en-US">
                <a:latin typeface="Calibri" pitchFamily="34" charset="0"/>
              </a:rPr>
              <a:t>Gigabit ethernet </a:t>
            </a:r>
          </a:p>
        </p:txBody>
      </p:sp>
      <p:sp>
        <p:nvSpPr>
          <p:cNvPr id="2075" name="Text Box 7"/>
          <p:cNvSpPr txBox="1">
            <a:spLocks noChangeArrowheads="1"/>
          </p:cNvSpPr>
          <p:nvPr/>
        </p:nvSpPr>
        <p:spPr bwMode="auto">
          <a:xfrm>
            <a:off x="6705600" y="2667000"/>
            <a:ext cx="1739900" cy="1266825"/>
          </a:xfrm>
          <a:prstGeom prst="rect">
            <a:avLst/>
          </a:prstGeom>
          <a:solidFill>
            <a:srgbClr val="FFCC99"/>
          </a:solidFill>
          <a:ln w="12700">
            <a:solidFill>
              <a:srgbClr val="800000"/>
            </a:solidFill>
            <a:miter lim="800000"/>
            <a:headEnd/>
            <a:tailEnd/>
          </a:ln>
        </p:spPr>
        <p:txBody>
          <a:bodyPr/>
          <a:lstStyle/>
          <a:p>
            <a:r>
              <a:rPr lang="en-US">
                <a:latin typeface="Calibri" pitchFamily="34" charset="0"/>
              </a:rPr>
              <a:t>Second Level Trigger Generator</a:t>
            </a:r>
            <a:endParaRPr lang="en-US" b="1">
              <a:latin typeface="Calibri" pitchFamily="34" charset="0"/>
            </a:endParaRPr>
          </a:p>
        </p:txBody>
      </p:sp>
      <p:sp>
        <p:nvSpPr>
          <p:cNvPr id="2076" name="Line 22"/>
          <p:cNvSpPr>
            <a:spLocks noChangeShapeType="1"/>
          </p:cNvSpPr>
          <p:nvPr/>
        </p:nvSpPr>
        <p:spPr bwMode="auto">
          <a:xfrm flipH="1" flipV="1">
            <a:off x="5410200" y="3560763"/>
            <a:ext cx="1295400" cy="46037"/>
          </a:xfrm>
          <a:prstGeom prst="line">
            <a:avLst/>
          </a:prstGeom>
          <a:noFill/>
          <a:ln w="15875">
            <a:solidFill>
              <a:srgbClr val="C00000"/>
            </a:solidFill>
            <a:round/>
            <a:headEnd/>
            <a:tailEnd type="triangle" w="sm" len="sm"/>
          </a:ln>
        </p:spPr>
        <p:txBody>
          <a:bodyPr/>
          <a:lstStyle/>
          <a:p>
            <a:endParaRPr lang="en-IN"/>
          </a:p>
        </p:txBody>
      </p:sp>
      <p:sp>
        <p:nvSpPr>
          <p:cNvPr id="2077" name="Rectangle 13"/>
          <p:cNvSpPr>
            <a:spLocks noChangeArrowheads="1"/>
          </p:cNvSpPr>
          <p:nvPr/>
        </p:nvSpPr>
        <p:spPr bwMode="auto">
          <a:xfrm>
            <a:off x="5638800" y="3314700"/>
            <a:ext cx="609600" cy="266700"/>
          </a:xfrm>
          <a:prstGeom prst="rect">
            <a:avLst/>
          </a:prstGeom>
          <a:noFill/>
          <a:ln w="12700">
            <a:noFill/>
            <a:miter lim="800000"/>
            <a:headEnd/>
            <a:tailEnd/>
          </a:ln>
        </p:spPr>
        <p:txBody>
          <a:bodyPr lIns="18288" tIns="18288" rIns="18288" bIns="18288"/>
          <a:lstStyle/>
          <a:p>
            <a:r>
              <a:rPr lang="en-US">
                <a:latin typeface="Calibri" pitchFamily="34" charset="0"/>
              </a:rPr>
              <a:t>SLT</a:t>
            </a:r>
          </a:p>
        </p:txBody>
      </p:sp>
      <p:sp>
        <p:nvSpPr>
          <p:cNvPr id="2078" name="Line 22"/>
          <p:cNvSpPr>
            <a:spLocks noChangeShapeType="1"/>
          </p:cNvSpPr>
          <p:nvPr/>
        </p:nvSpPr>
        <p:spPr bwMode="auto">
          <a:xfrm flipH="1" flipV="1">
            <a:off x="5410200" y="3162300"/>
            <a:ext cx="1295400" cy="46038"/>
          </a:xfrm>
          <a:prstGeom prst="line">
            <a:avLst/>
          </a:prstGeom>
          <a:noFill/>
          <a:ln w="15875">
            <a:solidFill>
              <a:srgbClr val="C00000"/>
            </a:solidFill>
            <a:round/>
            <a:headEnd type="triangle" w="med" len="med"/>
            <a:tailEnd type="none" w="sm" len="sm"/>
          </a:ln>
        </p:spPr>
        <p:txBody>
          <a:bodyPr/>
          <a:lstStyle/>
          <a:p>
            <a:endParaRPr lang="en-IN"/>
          </a:p>
        </p:txBody>
      </p:sp>
      <p:sp>
        <p:nvSpPr>
          <p:cNvPr id="2079" name="Rectangle 13"/>
          <p:cNvSpPr>
            <a:spLocks noChangeArrowheads="1"/>
          </p:cNvSpPr>
          <p:nvPr/>
        </p:nvSpPr>
        <p:spPr bwMode="auto">
          <a:xfrm>
            <a:off x="5448300" y="2933700"/>
            <a:ext cx="1219200" cy="266700"/>
          </a:xfrm>
          <a:prstGeom prst="rect">
            <a:avLst/>
          </a:prstGeom>
          <a:noFill/>
          <a:ln w="12700">
            <a:noFill/>
            <a:miter lim="800000"/>
            <a:headEnd/>
            <a:tailEnd/>
          </a:ln>
        </p:spPr>
        <p:txBody>
          <a:bodyPr lIns="18288" tIns="18288" rIns="18288" bIns="18288"/>
          <a:lstStyle/>
          <a:p>
            <a:r>
              <a:rPr lang="en-US">
                <a:latin typeface="Calibri" pitchFamily="34" charset="0"/>
              </a:rPr>
              <a:t>Block_SLT</a:t>
            </a:r>
          </a:p>
        </p:txBody>
      </p:sp>
      <p:sp>
        <p:nvSpPr>
          <p:cNvPr id="2" name="Date Placeholder 1"/>
          <p:cNvSpPr>
            <a:spLocks noGrp="1"/>
          </p:cNvSpPr>
          <p:nvPr>
            <p:ph type="dt" sz="half" idx="10"/>
          </p:nvPr>
        </p:nvSpPr>
        <p:spPr/>
        <p:txBody>
          <a:bodyPr/>
          <a:lstStyle/>
          <a:p>
            <a:r>
              <a:rPr lang="en-US" smtClean="0"/>
              <a:t>1/28/2020</a:t>
            </a:r>
            <a:endParaRPr lang="en-US"/>
          </a:p>
        </p:txBody>
      </p:sp>
      <p:sp>
        <p:nvSpPr>
          <p:cNvPr id="3" name="Footer Placeholder 2"/>
          <p:cNvSpPr>
            <a:spLocks noGrp="1"/>
          </p:cNvSpPr>
          <p:nvPr>
            <p:ph type="ftr" sz="quarter" idx="11"/>
          </p:nvPr>
        </p:nvSpPr>
        <p:spPr/>
        <p:txBody>
          <a:bodyPr/>
          <a:lstStyle/>
          <a:p>
            <a:r>
              <a:rPr lang="en-US" smtClean="0"/>
              <a:t>National Symposium for Commemorating 30-years of ADITYA Tokamak                                                             44</a:t>
            </a:r>
            <a:endParaRPr lang="en-US"/>
          </a:p>
        </p:txBody>
      </p:sp>
      <p:sp>
        <p:nvSpPr>
          <p:cNvPr id="4" name="Slide Number Placeholder 3"/>
          <p:cNvSpPr>
            <a:spLocks noGrp="1"/>
          </p:cNvSpPr>
          <p:nvPr>
            <p:ph type="sldNum" sz="quarter" idx="12"/>
          </p:nvPr>
        </p:nvSpPr>
        <p:spPr/>
        <p:txBody>
          <a:bodyPr/>
          <a:lstStyle/>
          <a:p>
            <a:fld id="{3DF43272-9AD5-4D08-827D-45809D0FA3A4}" type="slidenum">
              <a:rPr lang="en-US" smtClean="0"/>
              <a:t>17</a:t>
            </a:fld>
            <a:endParaRPr lang="en-US"/>
          </a:p>
        </p:txBody>
      </p:sp>
    </p:spTree>
    <p:extLst>
      <p:ext uri="{BB962C8B-B14F-4D97-AF65-F5344CB8AC3E}">
        <p14:creationId xmlns:p14="http://schemas.microsoft.com/office/powerpoint/2010/main" val="247677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384300" y="1676400"/>
            <a:ext cx="723900" cy="492125"/>
          </a:xfrm>
          <a:prstGeom prst="rect">
            <a:avLst/>
          </a:prstGeom>
          <a:solidFill>
            <a:srgbClr val="FFEFEB"/>
          </a:solidFill>
          <a:ln w="12700">
            <a:solidFill>
              <a:srgbClr val="000080"/>
            </a:solidFill>
            <a:miter lim="800000"/>
            <a:headEnd/>
            <a:tailEnd/>
          </a:ln>
        </p:spPr>
        <p:txBody>
          <a:bodyPr lIns="18288" tIns="18288" rIns="18288" bIns="18288"/>
          <a:lstStyle/>
          <a:p>
            <a:r>
              <a:rPr lang="en-US">
                <a:latin typeface="Calibri" pitchFamily="34" charset="0"/>
              </a:rPr>
              <a:t>CIM#1</a:t>
            </a:r>
          </a:p>
        </p:txBody>
      </p:sp>
      <p:sp>
        <p:nvSpPr>
          <p:cNvPr id="2051" name="Rectangle 3"/>
          <p:cNvSpPr>
            <a:spLocks noChangeArrowheads="1"/>
          </p:cNvSpPr>
          <p:nvPr/>
        </p:nvSpPr>
        <p:spPr bwMode="auto">
          <a:xfrm>
            <a:off x="2503488" y="1676400"/>
            <a:ext cx="723900" cy="492125"/>
          </a:xfrm>
          <a:prstGeom prst="rect">
            <a:avLst/>
          </a:prstGeom>
          <a:solidFill>
            <a:srgbClr val="FFEFEB"/>
          </a:solidFill>
          <a:ln w="12700">
            <a:solidFill>
              <a:srgbClr val="000080"/>
            </a:solidFill>
            <a:miter lim="800000"/>
            <a:headEnd/>
            <a:tailEnd/>
          </a:ln>
        </p:spPr>
        <p:txBody>
          <a:bodyPr lIns="18288" tIns="18288" rIns="18288" bIns="18288"/>
          <a:lstStyle/>
          <a:p>
            <a:r>
              <a:rPr lang="en-US">
                <a:latin typeface="Calibri" pitchFamily="34" charset="0"/>
              </a:rPr>
              <a:t>CIM</a:t>
            </a:r>
          </a:p>
        </p:txBody>
      </p:sp>
      <p:sp>
        <p:nvSpPr>
          <p:cNvPr id="2052" name="Rectangle 4"/>
          <p:cNvSpPr>
            <a:spLocks noChangeArrowheads="1"/>
          </p:cNvSpPr>
          <p:nvPr/>
        </p:nvSpPr>
        <p:spPr bwMode="auto">
          <a:xfrm>
            <a:off x="6883400" y="1693863"/>
            <a:ext cx="723900" cy="492125"/>
          </a:xfrm>
          <a:prstGeom prst="rect">
            <a:avLst/>
          </a:prstGeom>
          <a:solidFill>
            <a:srgbClr val="FFEFEB"/>
          </a:solidFill>
          <a:ln w="12700">
            <a:solidFill>
              <a:srgbClr val="000080"/>
            </a:solidFill>
            <a:miter lim="800000"/>
            <a:headEnd/>
            <a:tailEnd/>
          </a:ln>
        </p:spPr>
        <p:txBody>
          <a:bodyPr lIns="18288" tIns="18288" rIns="18288" bIns="18288"/>
          <a:lstStyle/>
          <a:p>
            <a:r>
              <a:rPr lang="en-US">
                <a:latin typeface="Calibri" pitchFamily="34" charset="0"/>
              </a:rPr>
              <a:t>CIM</a:t>
            </a:r>
          </a:p>
        </p:txBody>
      </p:sp>
      <p:sp>
        <p:nvSpPr>
          <p:cNvPr id="2053" name="Rectangle 5"/>
          <p:cNvSpPr>
            <a:spLocks noChangeArrowheads="1"/>
          </p:cNvSpPr>
          <p:nvPr/>
        </p:nvSpPr>
        <p:spPr bwMode="auto">
          <a:xfrm>
            <a:off x="1384300" y="2573338"/>
            <a:ext cx="723900" cy="492125"/>
          </a:xfrm>
          <a:prstGeom prst="rect">
            <a:avLst/>
          </a:prstGeom>
          <a:solidFill>
            <a:srgbClr val="FFEFEB"/>
          </a:solidFill>
          <a:ln w="12700">
            <a:solidFill>
              <a:srgbClr val="000080"/>
            </a:solidFill>
            <a:miter lim="800000"/>
            <a:headEnd/>
            <a:tailEnd/>
          </a:ln>
        </p:spPr>
        <p:txBody>
          <a:bodyPr lIns="18288" tIns="18288" rIns="18288" bIns="18288"/>
          <a:lstStyle/>
          <a:p>
            <a:r>
              <a:rPr lang="en-US">
                <a:latin typeface="Calibri" pitchFamily="34" charset="0"/>
              </a:rPr>
              <a:t>CIM</a:t>
            </a:r>
          </a:p>
        </p:txBody>
      </p:sp>
      <p:sp>
        <p:nvSpPr>
          <p:cNvPr id="2054" name="Rectangle 6"/>
          <p:cNvSpPr>
            <a:spLocks noChangeArrowheads="1"/>
          </p:cNvSpPr>
          <p:nvPr/>
        </p:nvSpPr>
        <p:spPr bwMode="auto">
          <a:xfrm>
            <a:off x="1371600" y="5299075"/>
            <a:ext cx="723900" cy="492125"/>
          </a:xfrm>
          <a:prstGeom prst="rect">
            <a:avLst/>
          </a:prstGeom>
          <a:solidFill>
            <a:srgbClr val="FFEFEB"/>
          </a:solidFill>
          <a:ln w="12700">
            <a:solidFill>
              <a:srgbClr val="000080"/>
            </a:solidFill>
            <a:miter lim="800000"/>
            <a:headEnd/>
            <a:tailEnd/>
          </a:ln>
        </p:spPr>
        <p:txBody>
          <a:bodyPr lIns="18288" tIns="18288" rIns="18288" bIns="18288"/>
          <a:lstStyle/>
          <a:p>
            <a:r>
              <a:rPr lang="en-US">
                <a:latin typeface="Calibri" pitchFamily="34" charset="0"/>
              </a:rPr>
              <a:t>CIM</a:t>
            </a:r>
          </a:p>
        </p:txBody>
      </p:sp>
      <p:sp>
        <p:nvSpPr>
          <p:cNvPr id="2055" name="Text Box 7"/>
          <p:cNvSpPr txBox="1">
            <a:spLocks noChangeArrowheads="1"/>
          </p:cNvSpPr>
          <p:nvPr/>
        </p:nvSpPr>
        <p:spPr bwMode="auto">
          <a:xfrm>
            <a:off x="3657600" y="3359150"/>
            <a:ext cx="1739900" cy="1266825"/>
          </a:xfrm>
          <a:prstGeom prst="rect">
            <a:avLst/>
          </a:prstGeom>
          <a:solidFill>
            <a:srgbClr val="FFCC99"/>
          </a:solidFill>
          <a:ln w="12700">
            <a:solidFill>
              <a:srgbClr val="800000"/>
            </a:solidFill>
            <a:miter lim="800000"/>
            <a:headEnd/>
            <a:tailEnd/>
          </a:ln>
        </p:spPr>
        <p:txBody>
          <a:bodyPr/>
          <a:lstStyle/>
          <a:p>
            <a:r>
              <a:rPr lang="en-US" dirty="0" smtClean="0">
                <a:latin typeface="Calibri" pitchFamily="34" charset="0"/>
              </a:rPr>
              <a:t>Second Level Trigger Generator</a:t>
            </a:r>
            <a:endParaRPr lang="en-US" b="1" dirty="0">
              <a:latin typeface="Calibri" pitchFamily="34" charset="0"/>
            </a:endParaRPr>
          </a:p>
        </p:txBody>
      </p:sp>
      <p:sp>
        <p:nvSpPr>
          <p:cNvPr id="2056" name="Line 8"/>
          <p:cNvSpPr>
            <a:spLocks noChangeShapeType="1"/>
          </p:cNvSpPr>
          <p:nvPr/>
        </p:nvSpPr>
        <p:spPr bwMode="auto">
          <a:xfrm>
            <a:off x="3186113" y="2098675"/>
            <a:ext cx="585787" cy="1319213"/>
          </a:xfrm>
          <a:prstGeom prst="line">
            <a:avLst/>
          </a:prstGeom>
          <a:noFill/>
          <a:ln w="38100" cmpd="dbl">
            <a:solidFill>
              <a:srgbClr val="000000"/>
            </a:solidFill>
            <a:round/>
            <a:headEnd/>
            <a:tailEnd/>
          </a:ln>
        </p:spPr>
        <p:txBody>
          <a:bodyPr/>
          <a:lstStyle/>
          <a:p>
            <a:endParaRPr lang="en-IN"/>
          </a:p>
        </p:txBody>
      </p:sp>
      <p:sp>
        <p:nvSpPr>
          <p:cNvPr id="2057" name="Line 9"/>
          <p:cNvSpPr>
            <a:spLocks noChangeShapeType="1"/>
          </p:cNvSpPr>
          <p:nvPr/>
        </p:nvSpPr>
        <p:spPr bwMode="auto">
          <a:xfrm>
            <a:off x="2081213" y="2203450"/>
            <a:ext cx="1609725" cy="1460500"/>
          </a:xfrm>
          <a:prstGeom prst="line">
            <a:avLst/>
          </a:prstGeom>
          <a:noFill/>
          <a:ln w="38100" cmpd="dbl">
            <a:solidFill>
              <a:srgbClr val="000000"/>
            </a:solidFill>
            <a:round/>
            <a:headEnd/>
            <a:tailEnd/>
          </a:ln>
        </p:spPr>
        <p:txBody>
          <a:bodyPr/>
          <a:lstStyle/>
          <a:p>
            <a:endParaRPr lang="en-IN"/>
          </a:p>
        </p:txBody>
      </p:sp>
      <p:sp>
        <p:nvSpPr>
          <p:cNvPr id="2058" name="Line 10"/>
          <p:cNvSpPr>
            <a:spLocks noChangeShapeType="1"/>
          </p:cNvSpPr>
          <p:nvPr/>
        </p:nvSpPr>
        <p:spPr bwMode="auto">
          <a:xfrm>
            <a:off x="2135188" y="3030538"/>
            <a:ext cx="1568450" cy="1055687"/>
          </a:xfrm>
          <a:prstGeom prst="line">
            <a:avLst/>
          </a:prstGeom>
          <a:noFill/>
          <a:ln w="38100" cmpd="dbl">
            <a:solidFill>
              <a:srgbClr val="000000"/>
            </a:solidFill>
            <a:round/>
            <a:headEnd/>
            <a:tailEnd/>
          </a:ln>
        </p:spPr>
        <p:txBody>
          <a:bodyPr/>
          <a:lstStyle/>
          <a:p>
            <a:endParaRPr lang="en-IN"/>
          </a:p>
        </p:txBody>
      </p:sp>
      <p:sp>
        <p:nvSpPr>
          <p:cNvPr id="2059" name="Line 11"/>
          <p:cNvSpPr>
            <a:spLocks noChangeShapeType="1"/>
          </p:cNvSpPr>
          <p:nvPr/>
        </p:nvSpPr>
        <p:spPr bwMode="auto">
          <a:xfrm flipV="1">
            <a:off x="2068513" y="4437063"/>
            <a:ext cx="1595437" cy="1019175"/>
          </a:xfrm>
          <a:prstGeom prst="line">
            <a:avLst/>
          </a:prstGeom>
          <a:noFill/>
          <a:ln w="38100" cmpd="dbl">
            <a:solidFill>
              <a:srgbClr val="000000"/>
            </a:solidFill>
            <a:round/>
            <a:headEnd/>
            <a:tailEnd/>
          </a:ln>
        </p:spPr>
        <p:txBody>
          <a:bodyPr/>
          <a:lstStyle/>
          <a:p>
            <a:endParaRPr lang="en-IN"/>
          </a:p>
        </p:txBody>
      </p:sp>
      <p:sp>
        <p:nvSpPr>
          <p:cNvPr id="2060" name="Line 12"/>
          <p:cNvSpPr>
            <a:spLocks noChangeShapeType="1"/>
          </p:cNvSpPr>
          <p:nvPr/>
        </p:nvSpPr>
        <p:spPr bwMode="auto">
          <a:xfrm flipH="1">
            <a:off x="5224463" y="2168525"/>
            <a:ext cx="1712912" cy="1222375"/>
          </a:xfrm>
          <a:prstGeom prst="line">
            <a:avLst/>
          </a:prstGeom>
          <a:noFill/>
          <a:ln w="38100" cmpd="dbl">
            <a:solidFill>
              <a:srgbClr val="000000"/>
            </a:solidFill>
            <a:round/>
            <a:headEnd/>
            <a:tailEnd/>
          </a:ln>
        </p:spPr>
        <p:txBody>
          <a:bodyPr/>
          <a:lstStyle/>
          <a:p>
            <a:endParaRPr lang="en-IN"/>
          </a:p>
        </p:txBody>
      </p:sp>
      <p:sp>
        <p:nvSpPr>
          <p:cNvPr id="2061" name="Rectangle 13"/>
          <p:cNvSpPr>
            <a:spLocks noChangeArrowheads="1"/>
          </p:cNvSpPr>
          <p:nvPr/>
        </p:nvSpPr>
        <p:spPr bwMode="auto">
          <a:xfrm>
            <a:off x="6896100" y="5299075"/>
            <a:ext cx="876300" cy="492125"/>
          </a:xfrm>
          <a:prstGeom prst="rect">
            <a:avLst/>
          </a:prstGeom>
          <a:solidFill>
            <a:srgbClr val="FFEFEB"/>
          </a:solidFill>
          <a:ln w="12700">
            <a:solidFill>
              <a:srgbClr val="000080"/>
            </a:solidFill>
            <a:miter lim="800000"/>
            <a:headEnd/>
            <a:tailEnd/>
          </a:ln>
        </p:spPr>
        <p:txBody>
          <a:bodyPr lIns="18288" tIns="18288" rIns="18288" bIns="18288"/>
          <a:lstStyle/>
          <a:p>
            <a:r>
              <a:rPr lang="en-US" dirty="0" smtClean="0">
                <a:latin typeface="Calibri" pitchFamily="34" charset="0"/>
              </a:rPr>
              <a:t>CIM#36</a:t>
            </a:r>
            <a:endParaRPr lang="en-US" dirty="0">
              <a:latin typeface="Calibri" pitchFamily="34" charset="0"/>
            </a:endParaRPr>
          </a:p>
        </p:txBody>
      </p:sp>
      <p:sp>
        <p:nvSpPr>
          <p:cNvPr id="2062" name="Line 14"/>
          <p:cNvSpPr>
            <a:spLocks noChangeShapeType="1"/>
          </p:cNvSpPr>
          <p:nvPr/>
        </p:nvSpPr>
        <p:spPr bwMode="auto">
          <a:xfrm flipH="1" flipV="1">
            <a:off x="5416550" y="4581525"/>
            <a:ext cx="1520825" cy="717550"/>
          </a:xfrm>
          <a:prstGeom prst="line">
            <a:avLst/>
          </a:prstGeom>
          <a:noFill/>
          <a:ln w="38100" cmpd="dbl">
            <a:solidFill>
              <a:srgbClr val="000000"/>
            </a:solidFill>
            <a:round/>
            <a:headEnd/>
            <a:tailEnd/>
          </a:ln>
        </p:spPr>
        <p:txBody>
          <a:bodyPr/>
          <a:lstStyle/>
          <a:p>
            <a:endParaRPr lang="en-IN"/>
          </a:p>
        </p:txBody>
      </p:sp>
      <p:sp>
        <p:nvSpPr>
          <p:cNvPr id="2063" name="Text Box 15"/>
          <p:cNvSpPr txBox="1">
            <a:spLocks noChangeArrowheads="1"/>
          </p:cNvSpPr>
          <p:nvPr/>
        </p:nvSpPr>
        <p:spPr bwMode="auto">
          <a:xfrm>
            <a:off x="4038600" y="2057400"/>
            <a:ext cx="1685925" cy="796925"/>
          </a:xfrm>
          <a:prstGeom prst="rect">
            <a:avLst/>
          </a:prstGeom>
          <a:noFill/>
          <a:ln w="9525">
            <a:noFill/>
            <a:miter lim="800000"/>
            <a:headEnd/>
            <a:tailEnd/>
          </a:ln>
        </p:spPr>
        <p:txBody>
          <a:bodyPr lIns="0" tIns="0" rIns="0" bIns="0"/>
          <a:lstStyle/>
          <a:p>
            <a:r>
              <a:rPr lang="en-US" dirty="0" smtClean="0">
                <a:latin typeface="Calibri" pitchFamily="34" charset="0"/>
              </a:rPr>
              <a:t>Trigger </a:t>
            </a:r>
            <a:r>
              <a:rPr lang="en-US" dirty="0">
                <a:latin typeface="Calibri" pitchFamily="34" charset="0"/>
              </a:rPr>
              <a:t>link</a:t>
            </a:r>
          </a:p>
          <a:p>
            <a:r>
              <a:rPr lang="en-US" dirty="0">
                <a:latin typeface="Calibri" pitchFamily="34" charset="0"/>
              </a:rPr>
              <a:t>differential pair </a:t>
            </a:r>
            <a:r>
              <a:rPr lang="en-US" dirty="0" smtClean="0">
                <a:latin typeface="Calibri" pitchFamily="34" charset="0"/>
              </a:rPr>
              <a:t>(LVDS</a:t>
            </a:r>
            <a:r>
              <a:rPr lang="en-US" dirty="0">
                <a:latin typeface="Calibri" pitchFamily="34" charset="0"/>
              </a:rPr>
              <a:t>)</a:t>
            </a:r>
          </a:p>
        </p:txBody>
      </p:sp>
      <p:sp>
        <p:nvSpPr>
          <p:cNvPr id="2064" name="Line 16"/>
          <p:cNvSpPr>
            <a:spLocks noChangeShapeType="1"/>
          </p:cNvSpPr>
          <p:nvPr/>
        </p:nvSpPr>
        <p:spPr bwMode="auto">
          <a:xfrm flipH="1">
            <a:off x="3471863" y="2555875"/>
            <a:ext cx="396875" cy="193675"/>
          </a:xfrm>
          <a:prstGeom prst="line">
            <a:avLst/>
          </a:prstGeom>
          <a:noFill/>
          <a:ln w="9525">
            <a:solidFill>
              <a:srgbClr val="000000"/>
            </a:solidFill>
            <a:round/>
            <a:headEnd/>
            <a:tailEnd type="triangle" w="sm" len="sm"/>
          </a:ln>
        </p:spPr>
        <p:txBody>
          <a:bodyPr/>
          <a:lstStyle/>
          <a:p>
            <a:endParaRPr lang="en-IN"/>
          </a:p>
        </p:txBody>
      </p:sp>
      <p:sp>
        <p:nvSpPr>
          <p:cNvPr id="2065" name="Line 17"/>
          <p:cNvSpPr>
            <a:spLocks noChangeShapeType="1"/>
          </p:cNvSpPr>
          <p:nvPr/>
        </p:nvSpPr>
        <p:spPr bwMode="auto">
          <a:xfrm flipH="1">
            <a:off x="3295650" y="2625725"/>
            <a:ext cx="708025" cy="615950"/>
          </a:xfrm>
          <a:prstGeom prst="line">
            <a:avLst/>
          </a:prstGeom>
          <a:noFill/>
          <a:ln w="9525">
            <a:solidFill>
              <a:srgbClr val="000000"/>
            </a:solidFill>
            <a:round/>
            <a:headEnd/>
            <a:tailEnd type="triangle" w="sm" len="sm"/>
          </a:ln>
        </p:spPr>
        <p:txBody>
          <a:bodyPr/>
          <a:lstStyle/>
          <a:p>
            <a:endParaRPr lang="en-IN"/>
          </a:p>
        </p:txBody>
      </p:sp>
      <p:sp>
        <p:nvSpPr>
          <p:cNvPr id="2066" name="Line 18"/>
          <p:cNvSpPr>
            <a:spLocks noChangeShapeType="1"/>
          </p:cNvSpPr>
          <p:nvPr/>
        </p:nvSpPr>
        <p:spPr bwMode="auto">
          <a:xfrm flipH="1">
            <a:off x="3090863" y="2679700"/>
            <a:ext cx="927100" cy="1019175"/>
          </a:xfrm>
          <a:prstGeom prst="line">
            <a:avLst/>
          </a:prstGeom>
          <a:noFill/>
          <a:ln w="9525">
            <a:solidFill>
              <a:srgbClr val="000000"/>
            </a:solidFill>
            <a:round/>
            <a:headEnd/>
            <a:tailEnd type="triangle" w="sm" len="sm"/>
          </a:ln>
        </p:spPr>
        <p:txBody>
          <a:bodyPr/>
          <a:lstStyle/>
          <a:p>
            <a:endParaRPr lang="en-IN"/>
          </a:p>
        </p:txBody>
      </p:sp>
      <p:sp>
        <p:nvSpPr>
          <p:cNvPr id="2067" name="Line 19"/>
          <p:cNvSpPr>
            <a:spLocks noChangeShapeType="1"/>
          </p:cNvSpPr>
          <p:nvPr/>
        </p:nvSpPr>
        <p:spPr bwMode="auto">
          <a:xfrm flipH="1">
            <a:off x="2971800" y="2767013"/>
            <a:ext cx="1087438" cy="2109787"/>
          </a:xfrm>
          <a:prstGeom prst="line">
            <a:avLst/>
          </a:prstGeom>
          <a:noFill/>
          <a:ln w="9525">
            <a:solidFill>
              <a:srgbClr val="000000"/>
            </a:solidFill>
            <a:round/>
            <a:headEnd/>
            <a:tailEnd type="triangle" w="sm" len="sm"/>
          </a:ln>
        </p:spPr>
        <p:txBody>
          <a:bodyPr/>
          <a:lstStyle/>
          <a:p>
            <a:endParaRPr lang="en-IN"/>
          </a:p>
        </p:txBody>
      </p:sp>
      <p:sp>
        <p:nvSpPr>
          <p:cNvPr id="2068" name="Line 20"/>
          <p:cNvSpPr>
            <a:spLocks noChangeShapeType="1"/>
          </p:cNvSpPr>
          <p:nvPr/>
        </p:nvSpPr>
        <p:spPr bwMode="auto">
          <a:xfrm>
            <a:off x="4876800" y="2590800"/>
            <a:ext cx="533400" cy="668338"/>
          </a:xfrm>
          <a:prstGeom prst="line">
            <a:avLst/>
          </a:prstGeom>
          <a:noFill/>
          <a:ln w="9525">
            <a:solidFill>
              <a:srgbClr val="000000"/>
            </a:solidFill>
            <a:round/>
            <a:headEnd/>
            <a:tailEnd type="triangle" w="sm" len="sm"/>
          </a:ln>
        </p:spPr>
        <p:txBody>
          <a:bodyPr/>
          <a:lstStyle/>
          <a:p>
            <a:endParaRPr lang="en-IN"/>
          </a:p>
        </p:txBody>
      </p:sp>
      <p:sp>
        <p:nvSpPr>
          <p:cNvPr id="2069" name="Line 21"/>
          <p:cNvSpPr>
            <a:spLocks noChangeShapeType="1"/>
          </p:cNvSpPr>
          <p:nvPr/>
        </p:nvSpPr>
        <p:spPr bwMode="auto">
          <a:xfrm>
            <a:off x="4454525" y="2679700"/>
            <a:ext cx="1184275" cy="1968500"/>
          </a:xfrm>
          <a:prstGeom prst="line">
            <a:avLst/>
          </a:prstGeom>
          <a:noFill/>
          <a:ln w="9525">
            <a:solidFill>
              <a:srgbClr val="000000"/>
            </a:solidFill>
            <a:round/>
            <a:headEnd/>
            <a:tailEnd type="triangle" w="sm" len="sm"/>
          </a:ln>
        </p:spPr>
        <p:txBody>
          <a:bodyPr/>
          <a:lstStyle/>
          <a:p>
            <a:endParaRPr lang="en-IN"/>
          </a:p>
        </p:txBody>
      </p:sp>
      <p:sp>
        <p:nvSpPr>
          <p:cNvPr id="2070" name="Line 22"/>
          <p:cNvSpPr>
            <a:spLocks noChangeShapeType="1"/>
          </p:cNvSpPr>
          <p:nvPr/>
        </p:nvSpPr>
        <p:spPr bwMode="auto">
          <a:xfrm flipH="1">
            <a:off x="5838825" y="2263775"/>
            <a:ext cx="663575" cy="512763"/>
          </a:xfrm>
          <a:prstGeom prst="line">
            <a:avLst/>
          </a:prstGeom>
          <a:noFill/>
          <a:ln w="9525">
            <a:solidFill>
              <a:srgbClr val="000000"/>
            </a:solidFill>
            <a:round/>
            <a:headEnd/>
            <a:tailEnd type="triangle" w="sm" len="sm"/>
          </a:ln>
        </p:spPr>
        <p:txBody>
          <a:bodyPr/>
          <a:lstStyle/>
          <a:p>
            <a:endParaRPr lang="en-IN"/>
          </a:p>
        </p:txBody>
      </p:sp>
      <p:sp>
        <p:nvSpPr>
          <p:cNvPr id="2071" name="Text Box 26"/>
          <p:cNvSpPr txBox="1">
            <a:spLocks noChangeArrowheads="1"/>
          </p:cNvSpPr>
          <p:nvPr/>
        </p:nvSpPr>
        <p:spPr bwMode="auto">
          <a:xfrm>
            <a:off x="1066800" y="381000"/>
            <a:ext cx="7772400" cy="519112"/>
          </a:xfrm>
          <a:prstGeom prst="rect">
            <a:avLst/>
          </a:prstGeom>
          <a:noFill/>
          <a:ln w="12700" cap="sq">
            <a:noFill/>
            <a:miter lim="800000"/>
            <a:headEnd type="none" w="sm" len="sm"/>
            <a:tailEnd type="none" w="sm" len="sm"/>
          </a:ln>
        </p:spPr>
        <p:txBody>
          <a:bodyPr>
            <a:spAutoFit/>
          </a:bodyPr>
          <a:lstStyle/>
          <a:p>
            <a:r>
              <a:rPr lang="en-GB" sz="2800" dirty="0" smtClean="0">
                <a:solidFill>
                  <a:srgbClr val="002060"/>
                </a:solidFill>
                <a:latin typeface="+mj-lt"/>
              </a:rPr>
              <a:t>Point to Point Interconnections </a:t>
            </a:r>
            <a:r>
              <a:rPr lang="en-GB" sz="2800" dirty="0" smtClean="0">
                <a:solidFill>
                  <a:srgbClr val="002060"/>
                </a:solidFill>
                <a:latin typeface="+mj-lt"/>
              </a:rPr>
              <a:t>for trigger detection</a:t>
            </a:r>
            <a:endParaRPr lang="en-US" sz="2000" i="1" dirty="0">
              <a:solidFill>
                <a:srgbClr val="002060"/>
              </a:solidFill>
              <a:latin typeface="+mj-lt"/>
            </a:endParaRPr>
          </a:p>
        </p:txBody>
      </p:sp>
      <p:sp>
        <p:nvSpPr>
          <p:cNvPr id="32" name="Line 22"/>
          <p:cNvSpPr>
            <a:spLocks noChangeShapeType="1"/>
          </p:cNvSpPr>
          <p:nvPr/>
        </p:nvSpPr>
        <p:spPr bwMode="auto">
          <a:xfrm flipV="1">
            <a:off x="5562601" y="2444750"/>
            <a:ext cx="1219200" cy="914400"/>
          </a:xfrm>
          <a:prstGeom prst="line">
            <a:avLst/>
          </a:prstGeom>
          <a:noFill/>
          <a:ln w="9525">
            <a:solidFill>
              <a:srgbClr val="000000"/>
            </a:solidFill>
            <a:round/>
            <a:headEnd/>
            <a:tailEnd type="triangle" w="sm" len="sm"/>
          </a:ln>
        </p:spPr>
        <p:txBody>
          <a:bodyPr/>
          <a:lstStyle/>
          <a:p>
            <a:endParaRPr lang="en-IN"/>
          </a:p>
        </p:txBody>
      </p:sp>
      <p:sp>
        <p:nvSpPr>
          <p:cNvPr id="33" name="Text Box 15"/>
          <p:cNvSpPr txBox="1">
            <a:spLocks noChangeArrowheads="1"/>
          </p:cNvSpPr>
          <p:nvPr/>
        </p:nvSpPr>
        <p:spPr bwMode="auto">
          <a:xfrm>
            <a:off x="5562600" y="2216150"/>
            <a:ext cx="1685925" cy="796925"/>
          </a:xfrm>
          <a:prstGeom prst="rect">
            <a:avLst/>
          </a:prstGeom>
          <a:noFill/>
          <a:ln w="9525">
            <a:noFill/>
            <a:miter lim="800000"/>
            <a:headEnd/>
            <a:tailEnd/>
          </a:ln>
        </p:spPr>
        <p:txBody>
          <a:bodyPr lIns="0" tIns="0" rIns="0" bIns="0"/>
          <a:lstStyle/>
          <a:p>
            <a:r>
              <a:rPr lang="en-US" dirty="0" smtClean="0">
                <a:latin typeface="Calibri" pitchFamily="34" charset="0"/>
              </a:rPr>
              <a:t>FLT group</a:t>
            </a:r>
            <a:endParaRPr lang="en-US" dirty="0">
              <a:latin typeface="Calibri" pitchFamily="34" charset="0"/>
            </a:endParaRPr>
          </a:p>
        </p:txBody>
      </p:sp>
      <p:sp>
        <p:nvSpPr>
          <p:cNvPr id="34" name="Text Box 15"/>
          <p:cNvSpPr txBox="1">
            <a:spLocks noChangeArrowheads="1"/>
          </p:cNvSpPr>
          <p:nvPr/>
        </p:nvSpPr>
        <p:spPr bwMode="auto">
          <a:xfrm>
            <a:off x="6400800" y="2673351"/>
            <a:ext cx="457200" cy="304800"/>
          </a:xfrm>
          <a:prstGeom prst="rect">
            <a:avLst/>
          </a:prstGeom>
          <a:noFill/>
          <a:ln w="9525">
            <a:noFill/>
            <a:miter lim="800000"/>
            <a:headEnd/>
            <a:tailEnd/>
          </a:ln>
        </p:spPr>
        <p:txBody>
          <a:bodyPr lIns="0" tIns="0" rIns="0" bIns="0"/>
          <a:lstStyle/>
          <a:p>
            <a:r>
              <a:rPr lang="en-US" dirty="0" smtClean="0">
                <a:latin typeface="Calibri" pitchFamily="34" charset="0"/>
              </a:rPr>
              <a:t>SLT</a:t>
            </a:r>
            <a:endParaRPr lang="en-US" dirty="0">
              <a:latin typeface="Calibri" pitchFamily="34" charset="0"/>
            </a:endParaRPr>
          </a:p>
        </p:txBody>
      </p:sp>
      <p:sp>
        <p:nvSpPr>
          <p:cNvPr id="2" name="Date Placeholder 1"/>
          <p:cNvSpPr>
            <a:spLocks noGrp="1"/>
          </p:cNvSpPr>
          <p:nvPr>
            <p:ph type="dt" sz="half" idx="10"/>
          </p:nvPr>
        </p:nvSpPr>
        <p:spPr/>
        <p:txBody>
          <a:bodyPr/>
          <a:lstStyle/>
          <a:p>
            <a:r>
              <a:rPr lang="en-US" smtClean="0"/>
              <a:t>1/28/2020</a:t>
            </a:r>
            <a:endParaRPr lang="en-US"/>
          </a:p>
        </p:txBody>
      </p:sp>
      <p:sp>
        <p:nvSpPr>
          <p:cNvPr id="3" name="Footer Placeholder 2"/>
          <p:cNvSpPr>
            <a:spLocks noGrp="1"/>
          </p:cNvSpPr>
          <p:nvPr>
            <p:ph type="ftr" sz="quarter" idx="11"/>
          </p:nvPr>
        </p:nvSpPr>
        <p:spPr/>
        <p:txBody>
          <a:bodyPr/>
          <a:lstStyle/>
          <a:p>
            <a:r>
              <a:rPr lang="en-US" smtClean="0"/>
              <a:t>National Symposium for Commemorating 30-years of ADITYA Tokamak                                                             44</a:t>
            </a:r>
            <a:endParaRPr lang="en-US"/>
          </a:p>
        </p:txBody>
      </p:sp>
      <p:sp>
        <p:nvSpPr>
          <p:cNvPr id="4" name="Slide Number Placeholder 3"/>
          <p:cNvSpPr>
            <a:spLocks noGrp="1"/>
          </p:cNvSpPr>
          <p:nvPr>
            <p:ph type="sldNum" sz="quarter" idx="12"/>
          </p:nvPr>
        </p:nvSpPr>
        <p:spPr/>
        <p:txBody>
          <a:bodyPr/>
          <a:lstStyle/>
          <a:p>
            <a:fld id="{3DF43272-9AD5-4D08-827D-45809D0FA3A4}" type="slidenum">
              <a:rPr lang="en-US" smtClean="0"/>
              <a:t>18</a:t>
            </a:fld>
            <a:endParaRPr lang="en-US"/>
          </a:p>
        </p:txBody>
      </p:sp>
    </p:spTree>
    <p:extLst>
      <p:ext uri="{BB962C8B-B14F-4D97-AF65-F5344CB8AC3E}">
        <p14:creationId xmlns:p14="http://schemas.microsoft.com/office/powerpoint/2010/main" val="3982872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639762"/>
          </a:xfrm>
        </p:spPr>
        <p:txBody>
          <a:bodyPr>
            <a:normAutofit/>
          </a:bodyPr>
          <a:lstStyle/>
          <a:p>
            <a:r>
              <a:rPr lang="en-US" sz="3200" dirty="0" smtClean="0">
                <a:solidFill>
                  <a:srgbClr val="002060"/>
                </a:solidFill>
              </a:rPr>
              <a:t>Front End Camera Integrated Module (CIM)</a:t>
            </a:r>
            <a:endParaRPr lang="en-IN" sz="3200" dirty="0">
              <a:solidFill>
                <a:srgbClr val="002060"/>
              </a:solidFill>
            </a:endParaRPr>
          </a:p>
        </p:txBody>
      </p:sp>
      <p:pic>
        <p:nvPicPr>
          <p:cNvPr id="4" name="Content Placeholder 3" descr="DSCN2371.JPG"/>
          <p:cNvPicPr>
            <a:picLocks noGrp="1" noChangeAspect="1"/>
          </p:cNvPicPr>
          <p:nvPr>
            <p:ph sz="quarter" idx="1"/>
          </p:nvPr>
        </p:nvPicPr>
        <p:blipFill>
          <a:blip r:embed="rId2" cstate="print"/>
          <a:stretch>
            <a:fillRect/>
          </a:stretch>
        </p:blipFill>
        <p:spPr>
          <a:xfrm>
            <a:off x="2057400" y="1447698"/>
            <a:ext cx="5690754" cy="4259265"/>
          </a:xfrm>
        </p:spPr>
      </p:pic>
      <p:sp>
        <p:nvSpPr>
          <p:cNvPr id="5" name="TextBox 4"/>
          <p:cNvSpPr txBox="1"/>
          <p:nvPr/>
        </p:nvSpPr>
        <p:spPr>
          <a:xfrm>
            <a:off x="1905000" y="5706963"/>
            <a:ext cx="6400800" cy="461665"/>
          </a:xfrm>
          <a:prstGeom prst="rect">
            <a:avLst/>
          </a:prstGeom>
          <a:noFill/>
        </p:spPr>
        <p:txBody>
          <a:bodyPr wrap="square" rtlCol="0">
            <a:spAutoFit/>
          </a:bodyPr>
          <a:lstStyle/>
          <a:p>
            <a:r>
              <a:rPr lang="en-US" sz="2400" b="1" dirty="0" smtClean="0"/>
              <a:t>Sixteen pixel Front End Data Acquisition Module</a:t>
            </a:r>
            <a:endParaRPr lang="en-IN" sz="2400" b="1" dirty="0"/>
          </a:p>
        </p:txBody>
      </p:sp>
      <p:sp>
        <p:nvSpPr>
          <p:cNvPr id="3" name="Footer Placeholder 2"/>
          <p:cNvSpPr>
            <a:spLocks noGrp="1"/>
          </p:cNvSpPr>
          <p:nvPr>
            <p:ph type="ftr" sz="quarter" idx="11"/>
          </p:nvPr>
        </p:nvSpPr>
        <p:spPr>
          <a:xfrm>
            <a:off x="914400" y="6172200"/>
            <a:ext cx="5410200" cy="457200"/>
          </a:xfrm>
        </p:spPr>
        <p:txBody>
          <a:bodyPr/>
          <a:lstStyle/>
          <a:p>
            <a:r>
              <a:rPr lang="en-US" smtClean="0"/>
              <a:t>National Symposium for Commemorating 30-years of ADITYA Tokamak                                                             44</a:t>
            </a:r>
            <a:endParaRPr lang="en-US" dirty="0"/>
          </a:p>
        </p:txBody>
      </p:sp>
      <p:sp>
        <p:nvSpPr>
          <p:cNvPr id="8" name="Date Placeholder 7"/>
          <p:cNvSpPr>
            <a:spLocks noGrp="1"/>
          </p:cNvSpPr>
          <p:nvPr>
            <p:ph type="dt" sz="half" idx="10"/>
          </p:nvPr>
        </p:nvSpPr>
        <p:spPr/>
        <p:txBody>
          <a:bodyPr/>
          <a:lstStyle/>
          <a:p>
            <a:r>
              <a:rPr lang="en-US" smtClean="0"/>
              <a:t>1/28/2020</a:t>
            </a:r>
            <a:endParaRPr lang="en-US"/>
          </a:p>
        </p:txBody>
      </p:sp>
      <p:sp>
        <p:nvSpPr>
          <p:cNvPr id="6" name="Slide Number Placeholder 5"/>
          <p:cNvSpPr>
            <a:spLocks noGrp="1"/>
          </p:cNvSpPr>
          <p:nvPr>
            <p:ph type="sldNum" sz="quarter" idx="12"/>
          </p:nvPr>
        </p:nvSpPr>
        <p:spPr/>
        <p:txBody>
          <a:bodyPr/>
          <a:lstStyle/>
          <a:p>
            <a:fld id="{3DF43272-9AD5-4D08-827D-45809D0FA3A4}" type="slidenum">
              <a:rPr lang="en-US" smtClean="0"/>
              <a:t>19</a:t>
            </a:fld>
            <a:endParaRPr lang="en-US"/>
          </a:p>
        </p:txBody>
      </p:sp>
    </p:spTree>
    <p:extLst>
      <p:ext uri="{BB962C8B-B14F-4D97-AF65-F5344CB8AC3E}">
        <p14:creationId xmlns:p14="http://schemas.microsoft.com/office/powerpoint/2010/main" val="936637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p:spPr>
        <p:txBody>
          <a:bodyPr>
            <a:normAutofit/>
          </a:bodyPr>
          <a:lstStyle/>
          <a:p>
            <a:pPr marL="0" indent="0">
              <a:buNone/>
            </a:pPr>
            <a:r>
              <a:rPr lang="en-US" sz="2800" b="1" dirty="0"/>
              <a:t>Outline:</a:t>
            </a:r>
            <a:r>
              <a:rPr lang="en-US" sz="2800" dirty="0"/>
              <a:t/>
            </a:r>
            <a:br>
              <a:rPr lang="en-US" sz="2800" dirty="0"/>
            </a:br>
            <a:endParaRPr lang="en-US" sz="2800" dirty="0" smtClean="0"/>
          </a:p>
          <a:p>
            <a:r>
              <a:rPr lang="en-US" sz="2800" dirty="0" smtClean="0"/>
              <a:t>Generic requirements of DAQ for Physics Experiments</a:t>
            </a:r>
          </a:p>
          <a:p>
            <a:r>
              <a:rPr lang="en-US" sz="2800" dirty="0" smtClean="0"/>
              <a:t>Event </a:t>
            </a:r>
            <a:r>
              <a:rPr lang="en-US" sz="2800" dirty="0"/>
              <a:t>Acquisition System for MACE </a:t>
            </a:r>
            <a:r>
              <a:rPr lang="en-US" sz="2800" dirty="0" smtClean="0"/>
              <a:t>Telescope</a:t>
            </a:r>
          </a:p>
          <a:p>
            <a:r>
              <a:rPr lang="en-US" sz="2800" dirty="0" smtClean="0"/>
              <a:t>Design approaches</a:t>
            </a:r>
          </a:p>
          <a:p>
            <a:r>
              <a:rPr lang="en-US" sz="2800" dirty="0" smtClean="0"/>
              <a:t>Features </a:t>
            </a:r>
            <a:r>
              <a:rPr lang="en-US" sz="2800" dirty="0"/>
              <a:t>and implementation </a:t>
            </a:r>
            <a:r>
              <a:rPr lang="en-US" sz="2800" dirty="0" smtClean="0"/>
              <a:t>details</a:t>
            </a:r>
          </a:p>
          <a:p>
            <a:r>
              <a:rPr lang="en-US" sz="2800" dirty="0" smtClean="0"/>
              <a:t>Conclusion</a:t>
            </a:r>
            <a:endParaRPr lang="en-US" sz="2800" dirty="0"/>
          </a:p>
        </p:txBody>
      </p:sp>
      <p:sp>
        <p:nvSpPr>
          <p:cNvPr id="5" name="Footer Placeholder 4"/>
          <p:cNvSpPr>
            <a:spLocks noGrp="1"/>
          </p:cNvSpPr>
          <p:nvPr>
            <p:ph type="ftr" sz="quarter" idx="11"/>
          </p:nvPr>
        </p:nvSpPr>
        <p:spPr>
          <a:xfrm>
            <a:off x="914400" y="6172200"/>
            <a:ext cx="6172200" cy="457200"/>
          </a:xfrm>
        </p:spPr>
        <p:txBody>
          <a:bodyPr/>
          <a:lstStyle/>
          <a:p>
            <a:r>
              <a:rPr lang="en-US" smtClean="0"/>
              <a:t>National Symposium for Commemorating 30-years of ADITYA Tokamak                                                             44</a:t>
            </a:r>
            <a:endParaRPr lang="en-US" dirty="0"/>
          </a:p>
        </p:txBody>
      </p:sp>
      <p:sp>
        <p:nvSpPr>
          <p:cNvPr id="6" name="Date Placeholder 5"/>
          <p:cNvSpPr>
            <a:spLocks noGrp="1"/>
          </p:cNvSpPr>
          <p:nvPr>
            <p:ph type="dt" sz="half" idx="10"/>
          </p:nvPr>
        </p:nvSpPr>
        <p:spPr/>
        <p:txBody>
          <a:bodyPr/>
          <a:lstStyle/>
          <a:p>
            <a:r>
              <a:rPr lang="en-US" smtClean="0"/>
              <a:t>1/28/2020</a:t>
            </a:r>
            <a:endParaRPr lang="en-US"/>
          </a:p>
        </p:txBody>
      </p:sp>
      <p:sp>
        <p:nvSpPr>
          <p:cNvPr id="2" name="Slide Number Placeholder 1"/>
          <p:cNvSpPr>
            <a:spLocks noGrp="1"/>
          </p:cNvSpPr>
          <p:nvPr>
            <p:ph type="sldNum" sz="quarter" idx="12"/>
          </p:nvPr>
        </p:nvSpPr>
        <p:spPr/>
        <p:txBody>
          <a:bodyPr/>
          <a:lstStyle/>
          <a:p>
            <a:fld id="{3DF43272-9AD5-4D08-827D-45809D0FA3A4}" type="slidenum">
              <a:rPr lang="en-US" smtClean="0"/>
              <a:t>2</a:t>
            </a:fld>
            <a:endParaRPr lang="en-US"/>
          </a:p>
        </p:txBody>
      </p:sp>
    </p:spTree>
    <p:extLst>
      <p:ext uri="{BB962C8B-B14F-4D97-AF65-F5344CB8AC3E}">
        <p14:creationId xmlns:p14="http://schemas.microsoft.com/office/powerpoint/2010/main" val="2309140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62400" y="1219200"/>
            <a:ext cx="4800600" cy="4343400"/>
          </a:xfrm>
          <a:prstGeom prst="rect">
            <a:avLst/>
          </a:prstGeom>
        </p:spPr>
        <p:txBody>
          <a:bodyPr anchor="ctr">
            <a:normAutofit lnSpcReduction="10000"/>
          </a:bodyPr>
          <a:lstStyle/>
          <a:p>
            <a:pPr fontAlgn="auto">
              <a:spcAft>
                <a:spcPts val="0"/>
              </a:spcAft>
              <a:defRPr/>
            </a:pPr>
            <a:r>
              <a:rPr lang="en-AU" sz="2400" dirty="0">
                <a:solidFill>
                  <a:srgbClr val="002060"/>
                </a:solidFill>
                <a:latin typeface="+mn-lt"/>
                <a:cs typeface="+mn-cs"/>
              </a:rPr>
              <a:t>Front-end electronics </a:t>
            </a:r>
            <a:r>
              <a:rPr lang="en-AU" sz="2400" dirty="0" smtClean="0">
                <a:solidFill>
                  <a:srgbClr val="002060"/>
                </a:solidFill>
                <a:latin typeface="+mn-lt"/>
                <a:cs typeface="+mn-cs"/>
              </a:rPr>
              <a:t>–</a:t>
            </a:r>
            <a:r>
              <a:rPr lang="en-US" sz="2400" dirty="0" smtClean="0">
                <a:solidFill>
                  <a:srgbClr val="002060"/>
                </a:solidFill>
              </a:rPr>
              <a:t>Camera Integrated Module (CIM)  </a:t>
            </a:r>
            <a:r>
              <a:rPr lang="en-AU" sz="2400" dirty="0" smtClean="0">
                <a:solidFill>
                  <a:srgbClr val="002060"/>
                </a:solidFill>
              </a:rPr>
              <a:t>for 16 PMTs:</a:t>
            </a:r>
          </a:p>
          <a:p>
            <a:pPr fontAlgn="auto">
              <a:spcAft>
                <a:spcPts val="0"/>
              </a:spcAft>
              <a:defRPr/>
            </a:pPr>
            <a:endParaRPr lang="en-AU" sz="2400" dirty="0" smtClean="0">
              <a:solidFill>
                <a:srgbClr val="002060"/>
              </a:solidFill>
            </a:endParaRPr>
          </a:p>
          <a:p>
            <a:pPr fontAlgn="auto">
              <a:spcAft>
                <a:spcPts val="0"/>
              </a:spcAft>
              <a:buFont typeface="Wingdings" pitchFamily="2" charset="2"/>
              <a:buChar char="ü"/>
              <a:defRPr/>
            </a:pPr>
            <a:r>
              <a:rPr lang="en-AU" sz="2400" dirty="0" smtClean="0">
                <a:solidFill>
                  <a:srgbClr val="002060"/>
                </a:solidFill>
                <a:latin typeface="+mn-lt"/>
                <a:cs typeface="+mn-cs"/>
              </a:rPr>
              <a:t>High </a:t>
            </a:r>
            <a:r>
              <a:rPr lang="en-AU" sz="2400" dirty="0">
                <a:solidFill>
                  <a:srgbClr val="002060"/>
                </a:solidFill>
                <a:latin typeface="+mn-lt"/>
                <a:cs typeface="+mn-cs"/>
              </a:rPr>
              <a:t>Voltage, </a:t>
            </a:r>
            <a:endParaRPr lang="en-AU" sz="2400" dirty="0" smtClean="0">
              <a:solidFill>
                <a:srgbClr val="002060"/>
              </a:solidFill>
              <a:latin typeface="+mn-lt"/>
              <a:cs typeface="+mn-cs"/>
            </a:endParaRPr>
          </a:p>
          <a:p>
            <a:pPr fontAlgn="auto">
              <a:spcAft>
                <a:spcPts val="0"/>
              </a:spcAft>
              <a:buFont typeface="Wingdings" pitchFamily="2" charset="2"/>
              <a:buChar char="ü"/>
              <a:defRPr/>
            </a:pPr>
            <a:r>
              <a:rPr lang="en-AU" sz="2400" dirty="0" smtClean="0">
                <a:solidFill>
                  <a:srgbClr val="002060"/>
                </a:solidFill>
                <a:latin typeface="+mn-lt"/>
                <a:cs typeface="+mn-cs"/>
              </a:rPr>
              <a:t>Voltage </a:t>
            </a:r>
            <a:r>
              <a:rPr lang="en-AU" sz="2400" dirty="0">
                <a:solidFill>
                  <a:srgbClr val="002060"/>
                </a:solidFill>
                <a:latin typeface="+mn-lt"/>
                <a:cs typeface="+mn-cs"/>
              </a:rPr>
              <a:t>Divider </a:t>
            </a:r>
            <a:r>
              <a:rPr lang="en-AU" sz="2400" dirty="0" smtClean="0">
                <a:solidFill>
                  <a:srgbClr val="002060"/>
                </a:solidFill>
                <a:latin typeface="+mn-lt"/>
                <a:cs typeface="+mn-cs"/>
              </a:rPr>
              <a:t>Network,</a:t>
            </a:r>
          </a:p>
          <a:p>
            <a:pPr fontAlgn="auto">
              <a:spcAft>
                <a:spcPts val="0"/>
              </a:spcAft>
              <a:buFont typeface="Wingdings" pitchFamily="2" charset="2"/>
              <a:buChar char="ü"/>
              <a:defRPr/>
            </a:pPr>
            <a:r>
              <a:rPr lang="en-AU" sz="2400" dirty="0" err="1" smtClean="0">
                <a:solidFill>
                  <a:srgbClr val="002060"/>
                </a:solidFill>
                <a:latin typeface="+mn-lt"/>
                <a:cs typeface="+mn-cs"/>
              </a:rPr>
              <a:t>PreAmplifier</a:t>
            </a:r>
            <a:r>
              <a:rPr lang="en-AU" sz="2400" dirty="0" smtClean="0">
                <a:solidFill>
                  <a:srgbClr val="002060"/>
                </a:solidFill>
                <a:latin typeface="+mn-lt"/>
                <a:cs typeface="+mn-cs"/>
              </a:rPr>
              <a:t>,  </a:t>
            </a:r>
          </a:p>
          <a:p>
            <a:pPr fontAlgn="auto">
              <a:spcAft>
                <a:spcPts val="0"/>
              </a:spcAft>
              <a:buFont typeface="Wingdings" pitchFamily="2" charset="2"/>
              <a:buChar char="ü"/>
              <a:defRPr/>
            </a:pPr>
            <a:r>
              <a:rPr lang="en-AU" sz="2400" dirty="0" smtClean="0">
                <a:solidFill>
                  <a:srgbClr val="002060"/>
                </a:solidFill>
                <a:latin typeface="+mn-lt"/>
                <a:cs typeface="+mn-cs"/>
              </a:rPr>
              <a:t>Main </a:t>
            </a:r>
            <a:r>
              <a:rPr lang="en-AU" sz="2400" dirty="0">
                <a:solidFill>
                  <a:srgbClr val="002060"/>
                </a:solidFill>
                <a:latin typeface="+mn-lt"/>
                <a:cs typeface="+mn-cs"/>
              </a:rPr>
              <a:t>amplifier, </a:t>
            </a:r>
            <a:endParaRPr lang="en-AU" sz="2400" dirty="0" smtClean="0">
              <a:solidFill>
                <a:srgbClr val="002060"/>
              </a:solidFill>
              <a:latin typeface="+mn-lt"/>
              <a:cs typeface="+mn-cs"/>
            </a:endParaRPr>
          </a:p>
          <a:p>
            <a:pPr fontAlgn="auto">
              <a:spcAft>
                <a:spcPts val="0"/>
              </a:spcAft>
              <a:buFont typeface="Wingdings" pitchFamily="2" charset="2"/>
              <a:buChar char="ü"/>
              <a:defRPr/>
            </a:pPr>
            <a:r>
              <a:rPr lang="en-AU" sz="2400" dirty="0" smtClean="0">
                <a:solidFill>
                  <a:srgbClr val="002060"/>
                </a:solidFill>
                <a:latin typeface="+mn-lt"/>
                <a:cs typeface="+mn-cs"/>
              </a:rPr>
              <a:t>Discriminator</a:t>
            </a:r>
            <a:r>
              <a:rPr lang="en-AU" sz="2400" dirty="0">
                <a:solidFill>
                  <a:srgbClr val="002060"/>
                </a:solidFill>
                <a:latin typeface="+mn-lt"/>
                <a:cs typeface="+mn-cs"/>
              </a:rPr>
              <a:t>, </a:t>
            </a:r>
            <a:endParaRPr lang="en-AU" sz="2400" dirty="0" smtClean="0">
              <a:solidFill>
                <a:srgbClr val="002060"/>
              </a:solidFill>
              <a:latin typeface="+mn-lt"/>
              <a:cs typeface="+mn-cs"/>
            </a:endParaRPr>
          </a:p>
          <a:p>
            <a:pPr fontAlgn="auto">
              <a:spcAft>
                <a:spcPts val="0"/>
              </a:spcAft>
              <a:buFont typeface="Wingdings" pitchFamily="2" charset="2"/>
              <a:buChar char="ü"/>
              <a:defRPr/>
            </a:pPr>
            <a:r>
              <a:rPr lang="en-AU" sz="2400" dirty="0" err="1" smtClean="0">
                <a:solidFill>
                  <a:srgbClr val="002060"/>
                </a:solidFill>
                <a:latin typeface="+mn-lt"/>
                <a:cs typeface="+mn-cs"/>
              </a:rPr>
              <a:t>Scaler</a:t>
            </a:r>
            <a:r>
              <a:rPr lang="en-AU" sz="2400" dirty="0">
                <a:solidFill>
                  <a:srgbClr val="002060"/>
                </a:solidFill>
                <a:latin typeface="+mn-lt"/>
                <a:cs typeface="+mn-cs"/>
              </a:rPr>
              <a:t>, </a:t>
            </a:r>
            <a:endParaRPr lang="en-AU" sz="2400" dirty="0" smtClean="0">
              <a:solidFill>
                <a:srgbClr val="002060"/>
              </a:solidFill>
              <a:latin typeface="+mn-lt"/>
              <a:cs typeface="+mn-cs"/>
            </a:endParaRPr>
          </a:p>
          <a:p>
            <a:pPr fontAlgn="auto">
              <a:spcAft>
                <a:spcPts val="0"/>
              </a:spcAft>
              <a:buFont typeface="Wingdings" pitchFamily="2" charset="2"/>
              <a:buChar char="ü"/>
              <a:defRPr/>
            </a:pPr>
            <a:r>
              <a:rPr lang="en-AU" sz="2400" dirty="0" smtClean="0">
                <a:solidFill>
                  <a:srgbClr val="002060"/>
                </a:solidFill>
                <a:latin typeface="+mn-lt"/>
                <a:cs typeface="+mn-cs"/>
              </a:rPr>
              <a:t>Local control &amp; monitoring, </a:t>
            </a:r>
          </a:p>
          <a:p>
            <a:pPr fontAlgn="auto">
              <a:spcAft>
                <a:spcPts val="0"/>
              </a:spcAft>
              <a:buFont typeface="Wingdings" pitchFamily="2" charset="2"/>
              <a:buChar char="ü"/>
              <a:defRPr/>
            </a:pPr>
            <a:r>
              <a:rPr lang="en-AU" sz="2400" dirty="0" smtClean="0">
                <a:solidFill>
                  <a:srgbClr val="002060"/>
                </a:solidFill>
                <a:latin typeface="+mn-lt"/>
                <a:cs typeface="+mn-cs"/>
              </a:rPr>
              <a:t>First </a:t>
            </a:r>
            <a:r>
              <a:rPr lang="en-AU" sz="2400" dirty="0">
                <a:solidFill>
                  <a:srgbClr val="002060"/>
                </a:solidFill>
                <a:latin typeface="+mn-lt"/>
                <a:cs typeface="+mn-cs"/>
              </a:rPr>
              <a:t>level trigger</a:t>
            </a:r>
            <a:endParaRPr lang="en-US" sz="2400" dirty="0">
              <a:solidFill>
                <a:srgbClr val="002060"/>
              </a:solidFill>
              <a:latin typeface="+mj-lt"/>
              <a:ea typeface="+mj-ea"/>
              <a:cs typeface="+mj-cs"/>
            </a:endParaRPr>
          </a:p>
        </p:txBody>
      </p:sp>
      <p:sp>
        <p:nvSpPr>
          <p:cNvPr id="3077" name="TextBox 7"/>
          <p:cNvSpPr txBox="1">
            <a:spLocks noChangeArrowheads="1"/>
          </p:cNvSpPr>
          <p:nvPr/>
        </p:nvSpPr>
        <p:spPr bwMode="auto">
          <a:xfrm>
            <a:off x="2133600" y="533400"/>
            <a:ext cx="5089525" cy="461963"/>
          </a:xfrm>
          <a:prstGeom prst="rect">
            <a:avLst/>
          </a:prstGeom>
          <a:noFill/>
          <a:ln w="9525">
            <a:noFill/>
            <a:miter lim="800000"/>
            <a:headEnd/>
            <a:tailEnd/>
          </a:ln>
        </p:spPr>
        <p:txBody>
          <a:bodyPr wrap="none">
            <a:spAutoFit/>
          </a:bodyPr>
          <a:lstStyle/>
          <a:p>
            <a:r>
              <a:rPr lang="en-US" sz="2400">
                <a:solidFill>
                  <a:srgbClr val="002060"/>
                </a:solidFill>
                <a:latin typeface="Calibri" pitchFamily="34" charset="0"/>
              </a:rPr>
              <a:t>Camera electronics for MACE telescope</a:t>
            </a:r>
          </a:p>
        </p:txBody>
      </p:sp>
      <p:pic>
        <p:nvPicPr>
          <p:cNvPr id="16385" name="Picture 1"/>
          <p:cNvPicPr>
            <a:picLocks noChangeAspect="1" noChangeArrowheads="1"/>
          </p:cNvPicPr>
          <p:nvPr/>
        </p:nvPicPr>
        <p:blipFill>
          <a:blip r:embed="rId2" cstate="print"/>
          <a:srcRect/>
          <a:stretch>
            <a:fillRect/>
          </a:stretch>
        </p:blipFill>
        <p:spPr bwMode="auto">
          <a:xfrm>
            <a:off x="762000" y="1371600"/>
            <a:ext cx="3040063" cy="3962400"/>
          </a:xfrm>
          <a:prstGeom prst="rect">
            <a:avLst/>
          </a:prstGeom>
          <a:noFill/>
          <a:ln w="9525">
            <a:noFill/>
            <a:miter lim="800000"/>
            <a:headEnd/>
            <a:tailEnd/>
          </a:ln>
          <a:effectLst/>
        </p:spPr>
      </p:pic>
      <p:sp>
        <p:nvSpPr>
          <p:cNvPr id="2" name="Footer Placeholder 1"/>
          <p:cNvSpPr>
            <a:spLocks noGrp="1"/>
          </p:cNvSpPr>
          <p:nvPr>
            <p:ph type="ftr" sz="quarter" idx="11"/>
          </p:nvPr>
        </p:nvSpPr>
        <p:spPr>
          <a:xfrm>
            <a:off x="914400" y="6172200"/>
            <a:ext cx="5448300" cy="457200"/>
          </a:xfrm>
        </p:spPr>
        <p:txBody>
          <a:bodyPr/>
          <a:lstStyle/>
          <a:p>
            <a:r>
              <a:rPr lang="en-US" smtClean="0"/>
              <a:t>National Symposium for Commemorating 30-years of ADITYA Tokamak                                                             44</a:t>
            </a:r>
            <a:endParaRPr lang="en-US" dirty="0"/>
          </a:p>
        </p:txBody>
      </p:sp>
      <p:sp>
        <p:nvSpPr>
          <p:cNvPr id="3" name="Date Placeholder 2"/>
          <p:cNvSpPr>
            <a:spLocks noGrp="1"/>
          </p:cNvSpPr>
          <p:nvPr>
            <p:ph type="dt" sz="half" idx="10"/>
          </p:nvPr>
        </p:nvSpPr>
        <p:spPr/>
        <p:txBody>
          <a:bodyPr/>
          <a:lstStyle/>
          <a:p>
            <a:r>
              <a:rPr lang="en-US" smtClean="0"/>
              <a:t>1/28/2020</a:t>
            </a:r>
            <a:endParaRPr lang="en-US"/>
          </a:p>
        </p:txBody>
      </p:sp>
      <p:sp>
        <p:nvSpPr>
          <p:cNvPr id="4" name="Slide Number Placeholder 3"/>
          <p:cNvSpPr>
            <a:spLocks noGrp="1"/>
          </p:cNvSpPr>
          <p:nvPr>
            <p:ph type="sldNum" sz="quarter" idx="12"/>
          </p:nvPr>
        </p:nvSpPr>
        <p:spPr/>
        <p:txBody>
          <a:bodyPr/>
          <a:lstStyle/>
          <a:p>
            <a:fld id="{3DF43272-9AD5-4D08-827D-45809D0FA3A4}" type="slidenum">
              <a:rPr lang="en-US" smtClean="0"/>
              <a:t>20</a:t>
            </a:fld>
            <a:endParaRPr lang="en-US"/>
          </a:p>
        </p:txBody>
      </p:sp>
    </p:spTree>
    <p:extLst>
      <p:ext uri="{BB962C8B-B14F-4D97-AF65-F5344CB8AC3E}">
        <p14:creationId xmlns:p14="http://schemas.microsoft.com/office/powerpoint/2010/main" val="4218154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83" y="318871"/>
            <a:ext cx="7498080" cy="519329"/>
          </a:xfrm>
        </p:spPr>
        <p:txBody>
          <a:bodyPr>
            <a:noAutofit/>
          </a:bodyPr>
          <a:lstStyle/>
          <a:p>
            <a:r>
              <a:rPr lang="en-US" sz="3200" dirty="0" smtClean="0">
                <a:solidFill>
                  <a:srgbClr val="002060"/>
                </a:solidFill>
              </a:rPr>
              <a:t>Block diagram Of Camera Electronics</a:t>
            </a:r>
            <a:endParaRPr lang="en-IN" sz="3200" dirty="0">
              <a:solidFill>
                <a:srgbClr val="002060"/>
              </a:solidFill>
            </a:endParaRPr>
          </a:p>
        </p:txBody>
      </p:sp>
      <p:sp>
        <p:nvSpPr>
          <p:cNvPr id="4" name="Title 3"/>
          <p:cNvSpPr txBox="1">
            <a:spLocks/>
          </p:cNvSpPr>
          <p:nvPr/>
        </p:nvSpPr>
        <p:spPr>
          <a:xfrm>
            <a:off x="457200" y="274638"/>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3000" b="1" i="0" u="none" strike="noStrike" kern="1200" cap="none" spc="0" normalizeH="0" baseline="0" noProof="0" dirty="0">
              <a:ln>
                <a:noFill/>
              </a:ln>
              <a:solidFill>
                <a:schemeClr val="tx1"/>
              </a:solidFill>
              <a:effectLst/>
              <a:uLnTx/>
              <a:uFillTx/>
              <a:latin typeface="+mj-lt"/>
              <a:ea typeface="+mj-ea"/>
              <a:cs typeface="+mj-cs"/>
            </a:endParaRPr>
          </a:p>
        </p:txBody>
      </p:sp>
      <p:sp>
        <p:nvSpPr>
          <p:cNvPr id="78" name="Rectangle 56"/>
          <p:cNvSpPr>
            <a:spLocks noChangeArrowheads="1"/>
          </p:cNvSpPr>
          <p:nvPr/>
        </p:nvSpPr>
        <p:spPr bwMode="auto">
          <a:xfrm>
            <a:off x="291004" y="990600"/>
            <a:ext cx="8607910" cy="4780694"/>
          </a:xfrm>
          <a:prstGeom prst="rect">
            <a:avLst/>
          </a:prstGeom>
          <a:solidFill>
            <a:srgbClr val="EFF4FB"/>
          </a:solidFill>
          <a:ln w="9525">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9" name="AutoShape 51"/>
          <p:cNvSpPr>
            <a:spLocks noChangeShapeType="1"/>
          </p:cNvSpPr>
          <p:nvPr/>
        </p:nvSpPr>
        <p:spPr bwMode="auto">
          <a:xfrm>
            <a:off x="7309444" y="2512644"/>
            <a:ext cx="954" cy="549019"/>
          </a:xfrm>
          <a:prstGeom prst="straightConnector1">
            <a:avLst/>
          </a:prstGeom>
          <a:noFill/>
          <a:ln w="25400">
            <a:solidFill>
              <a:srgbClr val="511A0F"/>
            </a:solidFill>
            <a:round/>
            <a:headEnd type="none" w="sm" len="sm"/>
            <a:tailEnd type="triangle" w="lg" len="med"/>
          </a:ln>
        </p:spPr>
        <p:txBody>
          <a:bodyPr vert="horz" wrap="square" lIns="91440" tIns="45720" rIns="91440" bIns="45720" numCol="1" anchor="t" anchorCtr="0" compatLnSpc="1">
            <a:prstTxWarp prst="textNoShape">
              <a:avLst/>
            </a:prstTxWarp>
          </a:bodyPr>
          <a:lstStyle/>
          <a:p>
            <a:endParaRPr lang="en-IN"/>
          </a:p>
        </p:txBody>
      </p:sp>
      <p:sp>
        <p:nvSpPr>
          <p:cNvPr id="80" name="AutoShape 50"/>
          <p:cNvSpPr>
            <a:spLocks noChangeShapeType="1"/>
          </p:cNvSpPr>
          <p:nvPr/>
        </p:nvSpPr>
        <p:spPr bwMode="auto">
          <a:xfrm>
            <a:off x="7320956" y="3345472"/>
            <a:ext cx="0" cy="352217"/>
          </a:xfrm>
          <a:prstGeom prst="straightConnector1">
            <a:avLst/>
          </a:prstGeom>
          <a:noFill/>
          <a:ln w="25400">
            <a:solidFill>
              <a:srgbClr val="511A0F"/>
            </a:solidFill>
            <a:round/>
            <a:headEnd type="none" w="sm" len="sm"/>
            <a:tailEnd type="triangle" w="lg" len="med"/>
          </a:ln>
        </p:spPr>
        <p:txBody>
          <a:bodyPr vert="horz" wrap="square" lIns="91440" tIns="45720" rIns="91440" bIns="45720" numCol="1" anchor="t" anchorCtr="0" compatLnSpc="1">
            <a:prstTxWarp prst="textNoShape">
              <a:avLst/>
            </a:prstTxWarp>
          </a:bodyPr>
          <a:lstStyle/>
          <a:p>
            <a:endParaRPr lang="en-IN"/>
          </a:p>
        </p:txBody>
      </p:sp>
      <p:sp>
        <p:nvSpPr>
          <p:cNvPr id="81" name="AutoShape 45"/>
          <p:cNvSpPr>
            <a:spLocks noChangeShapeType="1"/>
          </p:cNvSpPr>
          <p:nvPr/>
        </p:nvSpPr>
        <p:spPr bwMode="auto">
          <a:xfrm>
            <a:off x="7124406" y="2512644"/>
            <a:ext cx="954" cy="549019"/>
          </a:xfrm>
          <a:prstGeom prst="straightConnector1">
            <a:avLst/>
          </a:prstGeom>
          <a:noFill/>
          <a:ln w="25400">
            <a:solidFill>
              <a:srgbClr val="511A0F"/>
            </a:solidFill>
            <a:round/>
            <a:headEnd type="none" w="sm" len="sm"/>
            <a:tailEnd type="triangle" w="lg" len="med"/>
          </a:ln>
        </p:spPr>
        <p:txBody>
          <a:bodyPr vert="horz" wrap="square" lIns="91440" tIns="45720" rIns="91440" bIns="45720" numCol="1" anchor="t" anchorCtr="0" compatLnSpc="1">
            <a:prstTxWarp prst="textNoShape">
              <a:avLst/>
            </a:prstTxWarp>
          </a:bodyPr>
          <a:lstStyle/>
          <a:p>
            <a:endParaRPr lang="en-IN"/>
          </a:p>
        </p:txBody>
      </p:sp>
      <p:sp>
        <p:nvSpPr>
          <p:cNvPr id="82" name="AutoShape 44"/>
          <p:cNvSpPr>
            <a:spLocks noChangeShapeType="1"/>
          </p:cNvSpPr>
          <p:nvPr/>
        </p:nvSpPr>
        <p:spPr bwMode="auto">
          <a:xfrm>
            <a:off x="7132692" y="3345472"/>
            <a:ext cx="0" cy="352217"/>
          </a:xfrm>
          <a:prstGeom prst="straightConnector1">
            <a:avLst/>
          </a:prstGeom>
          <a:noFill/>
          <a:ln w="25400">
            <a:solidFill>
              <a:srgbClr val="511A0F"/>
            </a:solidFill>
            <a:round/>
            <a:headEnd type="none" w="sm" len="sm"/>
            <a:tailEnd type="triangle" w="lg" len="med"/>
          </a:ln>
        </p:spPr>
        <p:txBody>
          <a:bodyPr vert="horz" wrap="square" lIns="91440" tIns="45720" rIns="91440" bIns="45720" numCol="1" anchor="t" anchorCtr="0" compatLnSpc="1">
            <a:prstTxWarp prst="textNoShape">
              <a:avLst/>
            </a:prstTxWarp>
          </a:bodyPr>
          <a:lstStyle/>
          <a:p>
            <a:endParaRPr lang="en-IN"/>
          </a:p>
        </p:txBody>
      </p:sp>
      <p:sp>
        <p:nvSpPr>
          <p:cNvPr id="83" name="AutoShape 43"/>
          <p:cNvSpPr>
            <a:spLocks noChangeShapeType="1"/>
          </p:cNvSpPr>
          <p:nvPr/>
        </p:nvSpPr>
        <p:spPr bwMode="auto">
          <a:xfrm flipH="1" flipV="1">
            <a:off x="5976499" y="2552350"/>
            <a:ext cx="1015165" cy="1689"/>
          </a:xfrm>
          <a:prstGeom prst="straightConnector1">
            <a:avLst/>
          </a:prstGeom>
          <a:noFill/>
          <a:ln w="25400">
            <a:solidFill>
              <a:srgbClr val="00B050"/>
            </a:solidFill>
            <a:round/>
            <a:headEnd type="triangle" w="lg" len="med"/>
            <a:tailEnd type="triangle" w="lg" len="med"/>
          </a:ln>
        </p:spPr>
        <p:txBody>
          <a:bodyPr vert="horz" wrap="square" lIns="91440" tIns="45720" rIns="91440" bIns="45720" numCol="1" anchor="t" anchorCtr="0" compatLnSpc="1">
            <a:prstTxWarp prst="textNoShape">
              <a:avLst/>
            </a:prstTxWarp>
          </a:bodyPr>
          <a:lstStyle/>
          <a:p>
            <a:endParaRPr lang="en-IN"/>
          </a:p>
        </p:txBody>
      </p:sp>
      <p:sp>
        <p:nvSpPr>
          <p:cNvPr id="84" name="AutoShape 42"/>
          <p:cNvSpPr>
            <a:spLocks noChangeShapeType="1"/>
          </p:cNvSpPr>
          <p:nvPr/>
        </p:nvSpPr>
        <p:spPr bwMode="auto">
          <a:xfrm flipH="1">
            <a:off x="6493622" y="3697690"/>
            <a:ext cx="450336" cy="0"/>
          </a:xfrm>
          <a:prstGeom prst="straightConnector1">
            <a:avLst/>
          </a:prstGeom>
          <a:noFill/>
          <a:ln w="25400">
            <a:solidFill>
              <a:srgbClr val="00B050"/>
            </a:solidFill>
            <a:round/>
            <a:headEnd type="triangle" w="lg" len="med"/>
            <a:tailEnd type="none" w="lg" len="med"/>
          </a:ln>
        </p:spPr>
        <p:txBody>
          <a:bodyPr vert="horz" wrap="square" lIns="91440" tIns="45720" rIns="91440" bIns="45720" numCol="1" anchor="t" anchorCtr="0" compatLnSpc="1">
            <a:prstTxWarp prst="textNoShape">
              <a:avLst/>
            </a:prstTxWarp>
          </a:bodyPr>
          <a:lstStyle/>
          <a:p>
            <a:endParaRPr lang="en-IN"/>
          </a:p>
        </p:txBody>
      </p:sp>
      <p:sp>
        <p:nvSpPr>
          <p:cNvPr id="85" name="Text Box 40"/>
          <p:cNvSpPr txBox="1">
            <a:spLocks noChangeArrowheads="1"/>
          </p:cNvSpPr>
          <p:nvPr/>
        </p:nvSpPr>
        <p:spPr bwMode="auto">
          <a:xfrm>
            <a:off x="5976499" y="2605562"/>
            <a:ext cx="970322" cy="54901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Calibri" pitchFamily="34" charset="0"/>
                <a:ea typeface="Calibri" pitchFamily="34" charset="0"/>
                <a:cs typeface="Times New Roman" pitchFamily="18" charset="0"/>
              </a:rPr>
              <a:t>LVDS</a:t>
            </a:r>
            <a:endParaRPr kumimoji="0" lang="en-US"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Calibri" pitchFamily="34" charset="0"/>
                <a:ea typeface="Calibri" pitchFamily="34" charset="0"/>
                <a:cs typeface="Times New Roman" pitchFamily="18" charset="0"/>
              </a:rPr>
              <a:t>Trigger Link</a:t>
            </a:r>
            <a:endParaRPr kumimoji="0" lang="en-US" sz="1400" b="0" i="0" u="none" strike="noStrike" cap="none" normalizeH="0" baseline="0" dirty="0" smtClean="0">
              <a:ln>
                <a:noFill/>
              </a:ln>
              <a:effectLst/>
              <a:latin typeface="Arial" pitchFamily="34" charset="0"/>
              <a:cs typeface="Arial" pitchFamily="34" charset="0"/>
            </a:endParaRPr>
          </a:p>
        </p:txBody>
      </p:sp>
      <p:sp>
        <p:nvSpPr>
          <p:cNvPr id="86" name="AutoShape 39"/>
          <p:cNvSpPr>
            <a:spLocks noChangeShapeType="1"/>
          </p:cNvSpPr>
          <p:nvPr/>
        </p:nvSpPr>
        <p:spPr bwMode="auto">
          <a:xfrm>
            <a:off x="6681018" y="2711144"/>
            <a:ext cx="954" cy="1191795"/>
          </a:xfrm>
          <a:prstGeom prst="straightConnector1">
            <a:avLst/>
          </a:prstGeom>
          <a:noFill/>
          <a:ln w="25400">
            <a:solidFill>
              <a:srgbClr val="0070C0"/>
            </a:solidFill>
            <a:round/>
            <a:headEnd type="none" w="lg" len="med"/>
            <a:tailEnd type="none" w="lg" len="med"/>
          </a:ln>
        </p:spPr>
        <p:txBody>
          <a:bodyPr vert="horz" wrap="square" lIns="91440" tIns="45720" rIns="91440" bIns="45720" numCol="1" anchor="t" anchorCtr="0" compatLnSpc="1">
            <a:prstTxWarp prst="textNoShape">
              <a:avLst/>
            </a:prstTxWarp>
          </a:bodyPr>
          <a:lstStyle/>
          <a:p>
            <a:endParaRPr lang="en-IN"/>
          </a:p>
        </p:txBody>
      </p:sp>
      <p:sp>
        <p:nvSpPr>
          <p:cNvPr id="87" name="AutoShape 38"/>
          <p:cNvSpPr>
            <a:spLocks noChangeShapeType="1"/>
          </p:cNvSpPr>
          <p:nvPr/>
        </p:nvSpPr>
        <p:spPr bwMode="auto">
          <a:xfrm flipH="1">
            <a:off x="6091945" y="4308368"/>
            <a:ext cx="899719" cy="845"/>
          </a:xfrm>
          <a:prstGeom prst="straightConnector1">
            <a:avLst/>
          </a:prstGeom>
          <a:noFill/>
          <a:ln w="25400">
            <a:solidFill>
              <a:srgbClr val="0070C0"/>
            </a:solidFill>
            <a:round/>
            <a:headEnd type="none" w="lg" len="med"/>
            <a:tailEnd type="triangle" w="lg" len="med"/>
          </a:ln>
        </p:spPr>
        <p:txBody>
          <a:bodyPr vert="horz" wrap="square" lIns="91440" tIns="45720" rIns="91440" bIns="45720" numCol="1" anchor="t" anchorCtr="0" compatLnSpc="1">
            <a:prstTxWarp prst="textNoShape">
              <a:avLst/>
            </a:prstTxWarp>
          </a:bodyPr>
          <a:lstStyle/>
          <a:p>
            <a:endParaRPr lang="en-IN"/>
          </a:p>
        </p:txBody>
      </p:sp>
      <p:sp>
        <p:nvSpPr>
          <p:cNvPr id="88" name="Text Box 37"/>
          <p:cNvSpPr txBox="1">
            <a:spLocks noChangeArrowheads="1"/>
          </p:cNvSpPr>
          <p:nvPr/>
        </p:nvSpPr>
        <p:spPr bwMode="auto">
          <a:xfrm>
            <a:off x="6165257" y="3907648"/>
            <a:ext cx="707944" cy="355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Calibri" pitchFamily="34" charset="0"/>
                <a:ea typeface="Calibri" pitchFamily="34" charset="0"/>
                <a:cs typeface="Times New Roman" pitchFamily="18" charset="0"/>
              </a:rPr>
              <a:t>LVDS </a:t>
            </a:r>
            <a:endParaRPr kumimoji="0" lang="en-US"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Calibri" pitchFamily="34" charset="0"/>
                <a:ea typeface="Calibri" pitchFamily="34" charset="0"/>
                <a:cs typeface="Times New Roman" pitchFamily="18" charset="0"/>
              </a:rPr>
              <a:t>Data Link</a:t>
            </a:r>
            <a:endParaRPr kumimoji="0" lang="en-US" sz="1400" b="0" i="0" u="none" strike="noStrike" cap="none" normalizeH="0" baseline="0" dirty="0" smtClean="0">
              <a:ln>
                <a:noFill/>
              </a:ln>
              <a:effectLst/>
              <a:latin typeface="Arial" pitchFamily="34" charset="0"/>
              <a:cs typeface="Arial" pitchFamily="34" charset="0"/>
            </a:endParaRPr>
          </a:p>
        </p:txBody>
      </p:sp>
      <p:sp>
        <p:nvSpPr>
          <p:cNvPr id="89" name="AutoShape 36"/>
          <p:cNvSpPr>
            <a:spLocks noChangeShapeType="1"/>
          </p:cNvSpPr>
          <p:nvPr/>
        </p:nvSpPr>
        <p:spPr bwMode="auto">
          <a:xfrm flipH="1">
            <a:off x="6678745" y="2711144"/>
            <a:ext cx="367329" cy="0"/>
          </a:xfrm>
          <a:prstGeom prst="straightConnector1">
            <a:avLst/>
          </a:prstGeom>
          <a:noFill/>
          <a:ln w="25400">
            <a:solidFill>
              <a:srgbClr val="0070C0"/>
            </a:solidFill>
            <a:round/>
            <a:headEnd type="none" w="lg" len="med"/>
            <a:tailEnd type="none" w="lg" len="med"/>
          </a:ln>
        </p:spPr>
        <p:txBody>
          <a:bodyPr vert="horz" wrap="square" lIns="91440" tIns="45720" rIns="91440" bIns="45720" numCol="1" anchor="t" anchorCtr="0" compatLnSpc="1">
            <a:prstTxWarp prst="textNoShape">
              <a:avLst/>
            </a:prstTxWarp>
          </a:bodyPr>
          <a:lstStyle/>
          <a:p>
            <a:endParaRPr lang="en-IN"/>
          </a:p>
        </p:txBody>
      </p:sp>
      <p:sp>
        <p:nvSpPr>
          <p:cNvPr id="91" name="AutoShape 34"/>
          <p:cNvSpPr>
            <a:spLocks noChangeShapeType="1"/>
          </p:cNvSpPr>
          <p:nvPr/>
        </p:nvSpPr>
        <p:spPr bwMode="auto">
          <a:xfrm flipH="1">
            <a:off x="5976499" y="3043089"/>
            <a:ext cx="517124" cy="0"/>
          </a:xfrm>
          <a:prstGeom prst="straightConnector1">
            <a:avLst/>
          </a:prstGeom>
          <a:noFill/>
          <a:ln w="25400">
            <a:solidFill>
              <a:srgbClr val="00B050"/>
            </a:solidFill>
            <a:round/>
            <a:headEnd type="none" w="lg" len="med"/>
            <a:tailEnd type="triangle" w="lg" len="med"/>
          </a:ln>
        </p:spPr>
        <p:txBody>
          <a:bodyPr vert="horz" wrap="square" lIns="91440" tIns="45720" rIns="91440" bIns="45720" numCol="1" anchor="t" anchorCtr="0" compatLnSpc="1">
            <a:prstTxWarp prst="textNoShape">
              <a:avLst/>
            </a:prstTxWarp>
          </a:bodyPr>
          <a:lstStyle/>
          <a:p>
            <a:endParaRPr lang="en-IN"/>
          </a:p>
        </p:txBody>
      </p:sp>
      <p:sp>
        <p:nvSpPr>
          <p:cNvPr id="95" name="AutoShape 33"/>
          <p:cNvSpPr>
            <a:spLocks noChangeShapeType="1"/>
          </p:cNvSpPr>
          <p:nvPr/>
        </p:nvSpPr>
        <p:spPr bwMode="auto">
          <a:xfrm flipV="1">
            <a:off x="6493622" y="3041400"/>
            <a:ext cx="0" cy="656290"/>
          </a:xfrm>
          <a:prstGeom prst="straightConnector1">
            <a:avLst/>
          </a:prstGeom>
          <a:noFill/>
          <a:ln w="25400">
            <a:solidFill>
              <a:srgbClr val="00B050"/>
            </a:solidFill>
            <a:round/>
            <a:headEnd type="none" w="lg" len="med"/>
            <a:tailEnd type="none" w="lg" len="med"/>
          </a:ln>
        </p:spPr>
        <p:txBody>
          <a:bodyPr vert="horz" wrap="square" lIns="91440" tIns="45720" rIns="91440" bIns="45720" numCol="1" anchor="t" anchorCtr="0" compatLnSpc="1">
            <a:prstTxWarp prst="textNoShape">
              <a:avLst/>
            </a:prstTxWarp>
          </a:bodyPr>
          <a:lstStyle/>
          <a:p>
            <a:endParaRPr lang="en-IN"/>
          </a:p>
        </p:txBody>
      </p:sp>
      <p:sp>
        <p:nvSpPr>
          <p:cNvPr id="98" name="Text Box 27"/>
          <p:cNvSpPr txBox="1">
            <a:spLocks noChangeArrowheads="1"/>
          </p:cNvSpPr>
          <p:nvPr/>
        </p:nvSpPr>
        <p:spPr bwMode="auto">
          <a:xfrm>
            <a:off x="7692158" y="3013527"/>
            <a:ext cx="818791" cy="2260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Calibri" pitchFamily="34" charset="0"/>
                <a:ea typeface="Calibri" pitchFamily="34" charset="0"/>
                <a:cs typeface="Times New Roman" pitchFamily="18" charset="0"/>
              </a:rPr>
              <a:t>1 to 68 CIMs</a:t>
            </a:r>
            <a:endParaRPr kumimoji="0" lang="en-US" sz="1400" b="0" i="0" u="none" strike="noStrike" cap="none" normalizeH="0" baseline="0" dirty="0" smtClean="0">
              <a:ln>
                <a:noFill/>
              </a:ln>
              <a:effectLst/>
              <a:latin typeface="Arial" pitchFamily="34" charset="0"/>
              <a:cs typeface="Arial" pitchFamily="34" charset="0"/>
            </a:endParaRPr>
          </a:p>
        </p:txBody>
      </p:sp>
      <p:sp>
        <p:nvSpPr>
          <p:cNvPr id="99" name="Text Box 22"/>
          <p:cNvSpPr txBox="1">
            <a:spLocks noChangeArrowheads="1"/>
          </p:cNvSpPr>
          <p:nvPr/>
        </p:nvSpPr>
        <p:spPr bwMode="auto">
          <a:xfrm>
            <a:off x="3498891" y="1990866"/>
            <a:ext cx="2404337" cy="170534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endParaRPr lang="en-IN"/>
          </a:p>
        </p:txBody>
      </p:sp>
      <p:sp>
        <p:nvSpPr>
          <p:cNvPr id="100" name="Text Box 18"/>
          <p:cNvSpPr txBox="1">
            <a:spLocks noChangeArrowheads="1"/>
          </p:cNvSpPr>
          <p:nvPr/>
        </p:nvSpPr>
        <p:spPr bwMode="auto">
          <a:xfrm>
            <a:off x="6946062" y="1872616"/>
            <a:ext cx="1717384" cy="8809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endParaRPr lang="en-IN"/>
          </a:p>
        </p:txBody>
      </p:sp>
      <p:sp>
        <p:nvSpPr>
          <p:cNvPr id="101" name="Text Box 16"/>
          <p:cNvSpPr txBox="1">
            <a:spLocks noChangeArrowheads="1"/>
          </p:cNvSpPr>
          <p:nvPr/>
        </p:nvSpPr>
        <p:spPr bwMode="auto">
          <a:xfrm>
            <a:off x="6917439" y="3532345"/>
            <a:ext cx="1717384" cy="8809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endParaRPr lang="en-IN"/>
          </a:p>
        </p:txBody>
      </p:sp>
      <p:sp>
        <p:nvSpPr>
          <p:cNvPr id="102" name="Text Box 20"/>
          <p:cNvSpPr txBox="1">
            <a:spLocks noChangeArrowheads="1"/>
          </p:cNvSpPr>
          <p:nvPr/>
        </p:nvSpPr>
        <p:spPr bwMode="auto">
          <a:xfrm>
            <a:off x="3491258" y="3608363"/>
            <a:ext cx="2562718" cy="182950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endParaRPr lang="en-IN"/>
          </a:p>
        </p:txBody>
      </p:sp>
      <p:pic>
        <p:nvPicPr>
          <p:cNvPr id="103" name="Picture 19"/>
          <p:cNvPicPr>
            <a:picLocks noChangeAspect="1" noChangeArrowheads="1"/>
          </p:cNvPicPr>
          <p:nvPr/>
        </p:nvPicPr>
        <p:blipFill>
          <a:blip r:embed="rId2" cstate="print"/>
          <a:srcRect/>
          <a:stretch>
            <a:fillRect/>
          </a:stretch>
        </p:blipFill>
        <p:spPr bwMode="auto">
          <a:xfrm>
            <a:off x="6959089" y="3678193"/>
            <a:ext cx="1716342" cy="806873"/>
          </a:xfrm>
          <a:prstGeom prst="rect">
            <a:avLst/>
          </a:prstGeom>
          <a:noFill/>
        </p:spPr>
      </p:pic>
      <p:pic>
        <p:nvPicPr>
          <p:cNvPr id="104" name="Picture 15"/>
          <p:cNvPicPr>
            <a:picLocks noChangeAspect="1" noChangeArrowheads="1"/>
          </p:cNvPicPr>
          <p:nvPr/>
        </p:nvPicPr>
        <p:blipFill>
          <a:blip r:embed="rId3" cstate="print"/>
          <a:srcRect/>
          <a:stretch>
            <a:fillRect/>
          </a:stretch>
        </p:blipFill>
        <p:spPr bwMode="auto">
          <a:xfrm>
            <a:off x="529958" y="2812938"/>
            <a:ext cx="1828977" cy="1986834"/>
          </a:xfrm>
          <a:prstGeom prst="rect">
            <a:avLst/>
          </a:prstGeom>
          <a:noFill/>
        </p:spPr>
      </p:pic>
      <p:pic>
        <p:nvPicPr>
          <p:cNvPr id="105" name="Picture 21"/>
          <p:cNvPicPr>
            <a:picLocks noChangeAspect="1" noChangeArrowheads="1"/>
          </p:cNvPicPr>
          <p:nvPr/>
        </p:nvPicPr>
        <p:blipFill>
          <a:blip r:embed="rId4" cstate="print"/>
          <a:srcRect/>
          <a:stretch>
            <a:fillRect/>
          </a:stretch>
        </p:blipFill>
        <p:spPr bwMode="auto">
          <a:xfrm>
            <a:off x="3966218" y="2112727"/>
            <a:ext cx="1995248" cy="1245479"/>
          </a:xfrm>
          <a:prstGeom prst="rect">
            <a:avLst/>
          </a:prstGeom>
          <a:noFill/>
        </p:spPr>
      </p:pic>
      <p:pic>
        <p:nvPicPr>
          <p:cNvPr id="106" name="Picture 24"/>
          <p:cNvPicPr>
            <a:picLocks noChangeAspect="1" noChangeArrowheads="1"/>
          </p:cNvPicPr>
          <p:nvPr/>
        </p:nvPicPr>
        <p:blipFill>
          <a:blip r:embed="rId5" cstate="print"/>
          <a:srcRect/>
          <a:stretch>
            <a:fillRect/>
          </a:stretch>
        </p:blipFill>
        <p:spPr bwMode="auto">
          <a:xfrm>
            <a:off x="3910794" y="3654748"/>
            <a:ext cx="2161518" cy="1542020"/>
          </a:xfrm>
          <a:prstGeom prst="rect">
            <a:avLst/>
          </a:prstGeom>
          <a:noFill/>
        </p:spPr>
      </p:pic>
      <p:sp>
        <p:nvSpPr>
          <p:cNvPr id="107" name="Text Box 6"/>
          <p:cNvSpPr txBox="1">
            <a:spLocks noChangeArrowheads="1"/>
          </p:cNvSpPr>
          <p:nvPr/>
        </p:nvSpPr>
        <p:spPr bwMode="auto">
          <a:xfrm>
            <a:off x="365276" y="4809461"/>
            <a:ext cx="2622548" cy="884834"/>
          </a:xfrm>
          <a:prstGeom prst="rect">
            <a:avLst/>
          </a:prstGeom>
          <a:solidFill>
            <a:schemeClr val="bg1">
              <a:alpha val="48000"/>
            </a:scheme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Central camera Controller with Temperature and Lid Controllers </a:t>
            </a:r>
            <a:endParaRPr kumimoji="0" lang="en-US" b="0" i="0" u="none" strike="noStrike" cap="none" normalizeH="0" baseline="0" dirty="0" smtClean="0">
              <a:ln>
                <a:noFill/>
              </a:ln>
              <a:solidFill>
                <a:srgbClr val="002060"/>
              </a:solidFill>
              <a:effectLst/>
              <a:latin typeface="Arial" pitchFamily="34" charset="0"/>
              <a:cs typeface="Arial" pitchFamily="34" charset="0"/>
            </a:endParaRPr>
          </a:p>
        </p:txBody>
      </p:sp>
      <p:pic>
        <p:nvPicPr>
          <p:cNvPr id="108" name="Picture 19"/>
          <p:cNvPicPr>
            <a:picLocks noChangeAspect="1" noChangeArrowheads="1"/>
          </p:cNvPicPr>
          <p:nvPr/>
        </p:nvPicPr>
        <p:blipFill>
          <a:blip r:embed="rId2" cstate="print"/>
          <a:srcRect/>
          <a:stretch>
            <a:fillRect/>
          </a:stretch>
        </p:blipFill>
        <p:spPr bwMode="auto">
          <a:xfrm>
            <a:off x="6970261" y="2041465"/>
            <a:ext cx="1716342" cy="782964"/>
          </a:xfrm>
          <a:prstGeom prst="rect">
            <a:avLst/>
          </a:prstGeom>
          <a:noFill/>
        </p:spPr>
      </p:pic>
      <p:sp>
        <p:nvSpPr>
          <p:cNvPr id="109" name="Text Box 14"/>
          <p:cNvSpPr txBox="1">
            <a:spLocks noChangeArrowheads="1"/>
          </p:cNvSpPr>
          <p:nvPr/>
        </p:nvSpPr>
        <p:spPr bwMode="auto">
          <a:xfrm>
            <a:off x="307675" y="5890409"/>
            <a:ext cx="4264325" cy="3151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Calibri" pitchFamily="34" charset="0"/>
                <a:ea typeface="Calibri" pitchFamily="34" charset="0"/>
                <a:cs typeface="Times New Roman" pitchFamily="18" charset="0"/>
              </a:rPr>
              <a:t>Ethernet Communication links to Control room </a:t>
            </a:r>
            <a:endParaRPr kumimoji="0" lang="en-US" sz="1600" b="1" i="0" u="none" strike="noStrike" cap="none" normalizeH="0" baseline="0" dirty="0" smtClean="0">
              <a:ln>
                <a:noFill/>
              </a:ln>
              <a:effectLst/>
              <a:latin typeface="Arial" pitchFamily="34" charset="0"/>
              <a:cs typeface="Arial" pitchFamily="34" charset="0"/>
            </a:endParaRPr>
          </a:p>
        </p:txBody>
      </p:sp>
      <p:sp>
        <p:nvSpPr>
          <p:cNvPr id="110" name="Text Box 10"/>
          <p:cNvSpPr txBox="1">
            <a:spLocks noChangeArrowheads="1"/>
          </p:cNvSpPr>
          <p:nvPr/>
        </p:nvSpPr>
        <p:spPr bwMode="auto">
          <a:xfrm>
            <a:off x="5000628" y="5867357"/>
            <a:ext cx="3981522" cy="3547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mj-lt"/>
                <a:ea typeface="Calibri" pitchFamily="34" charset="0"/>
                <a:cs typeface="Arial" pitchFamily="34" charset="0"/>
              </a:rPr>
              <a:t>Time code from Master Clock in control room</a:t>
            </a:r>
            <a:endParaRPr kumimoji="0" lang="en-US" sz="1600" b="0" i="0" u="none" strike="noStrike" cap="none" normalizeH="0" baseline="0" dirty="0" smtClean="0">
              <a:ln>
                <a:noFill/>
              </a:ln>
              <a:effectLst/>
              <a:latin typeface="+mj-lt"/>
              <a:cs typeface="Arial" pitchFamily="34" charset="0"/>
            </a:endParaRPr>
          </a:p>
        </p:txBody>
      </p:sp>
      <p:cxnSp>
        <p:nvCxnSpPr>
          <p:cNvPr id="111" name="Straight Connector 110"/>
          <p:cNvCxnSpPr/>
          <p:nvPr/>
        </p:nvCxnSpPr>
        <p:spPr>
          <a:xfrm>
            <a:off x="2358935" y="2943046"/>
            <a:ext cx="1995248" cy="0"/>
          </a:xfrm>
          <a:prstGeom prst="line">
            <a:avLst/>
          </a:prstGeom>
          <a:ln w="57150">
            <a:solidFill>
              <a:srgbClr val="511A0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58935" y="4348187"/>
            <a:ext cx="1662707" cy="0"/>
          </a:xfrm>
          <a:prstGeom prst="line">
            <a:avLst/>
          </a:prstGeom>
          <a:ln w="57150">
            <a:solidFill>
              <a:srgbClr val="511A0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Text Box 4"/>
          <p:cNvSpPr txBox="1">
            <a:spLocks noChangeArrowheads="1"/>
          </p:cNvSpPr>
          <p:nvPr/>
        </p:nvSpPr>
        <p:spPr bwMode="auto">
          <a:xfrm>
            <a:off x="3692718" y="1727222"/>
            <a:ext cx="2986027" cy="416946"/>
          </a:xfrm>
          <a:prstGeom prst="rect">
            <a:avLst/>
          </a:prstGeom>
          <a:solidFill>
            <a:srgbClr val="EFF4FB">
              <a:alpha val="5300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Second Level Trigger generator</a:t>
            </a:r>
            <a:endParaRPr kumimoji="0" lang="en-US" b="0" i="0" u="none" strike="noStrike" cap="none" normalizeH="0" baseline="0" dirty="0" smtClean="0">
              <a:ln>
                <a:noFill/>
              </a:ln>
              <a:solidFill>
                <a:srgbClr val="002060"/>
              </a:solidFill>
              <a:effectLst/>
              <a:latin typeface="Arial" pitchFamily="34" charset="0"/>
              <a:cs typeface="Arial" pitchFamily="34" charset="0"/>
            </a:endParaRPr>
          </a:p>
        </p:txBody>
      </p:sp>
      <p:sp>
        <p:nvSpPr>
          <p:cNvPr id="116" name="Text Box 47"/>
          <p:cNvSpPr txBox="1">
            <a:spLocks noChangeArrowheads="1"/>
          </p:cNvSpPr>
          <p:nvPr/>
        </p:nvSpPr>
        <p:spPr bwMode="auto">
          <a:xfrm>
            <a:off x="1785918" y="1163792"/>
            <a:ext cx="1906801" cy="1901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0"/>
              </a:spcBef>
              <a:spcAft>
                <a:spcPct val="0"/>
              </a:spcAft>
            </a:pPr>
            <a:r>
              <a:rPr kumimoji="0" lang="en-US" sz="1600" b="1" i="0" u="none" strike="noStrike" cap="none" normalizeH="0" baseline="0" dirty="0" smtClean="0">
                <a:ln>
                  <a:noFill/>
                </a:ln>
                <a:effectLst/>
                <a:latin typeface="Calibri" pitchFamily="34" charset="0"/>
                <a:ea typeface="Calibri" pitchFamily="34" charset="0"/>
                <a:cs typeface="Times New Roman" pitchFamily="18" charset="0"/>
              </a:rPr>
              <a:t>Main control </a:t>
            </a:r>
            <a:r>
              <a:rPr lang="en-US" sz="1400" b="1" dirty="0" smtClean="0">
                <a:latin typeface="Calibri" pitchFamily="34" charset="0"/>
                <a:ea typeface="Calibri" pitchFamily="34" charset="0"/>
                <a:cs typeface="Times New Roman" pitchFamily="18" charset="0"/>
              </a:rPr>
              <a:t>link (I</a:t>
            </a:r>
            <a:r>
              <a:rPr lang="en-US" sz="1400" b="1" baseline="30000" dirty="0" smtClean="0">
                <a:latin typeface="Calibri" pitchFamily="34" charset="0"/>
                <a:ea typeface="Calibri" pitchFamily="34" charset="0"/>
                <a:cs typeface="Times New Roman" pitchFamily="18" charset="0"/>
              </a:rPr>
              <a:t>2</a:t>
            </a:r>
            <a:r>
              <a:rPr lang="en-US" sz="1400" b="1" dirty="0" smtClean="0">
                <a:latin typeface="Calibri" pitchFamily="34" charset="0"/>
                <a:ea typeface="Calibri" pitchFamily="34" charset="0"/>
                <a:cs typeface="Times New Roman" pitchFamily="18" charset="0"/>
              </a:rPr>
              <a:t>C )</a:t>
            </a:r>
            <a:endParaRPr kumimoji="0" lang="en-US" sz="1400" b="0" i="0" u="none" strike="noStrike" cap="none" normalizeH="0" baseline="0" dirty="0" smtClean="0">
              <a:ln>
                <a:noFill/>
              </a:ln>
              <a:effectLst/>
              <a:latin typeface="Arial" pitchFamily="34" charset="0"/>
              <a:cs typeface="Arial" pitchFamily="34" charset="0"/>
            </a:endParaRPr>
          </a:p>
        </p:txBody>
      </p:sp>
      <p:cxnSp>
        <p:nvCxnSpPr>
          <p:cNvPr id="118" name="Straight Connector 117"/>
          <p:cNvCxnSpPr/>
          <p:nvPr/>
        </p:nvCxnSpPr>
        <p:spPr>
          <a:xfrm>
            <a:off x="6072312" y="3899827"/>
            <a:ext cx="609659" cy="0"/>
          </a:xfrm>
          <a:prstGeom prst="line">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1084193" y="1401026"/>
            <a:ext cx="0" cy="1423403"/>
          </a:xfrm>
          <a:prstGeom prst="line">
            <a:avLst/>
          </a:prstGeom>
          <a:ln w="57150">
            <a:solidFill>
              <a:srgbClr val="511A0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062200" y="1401026"/>
            <a:ext cx="6262861" cy="0"/>
          </a:xfrm>
          <a:prstGeom prst="line">
            <a:avLst/>
          </a:prstGeom>
          <a:ln w="57150">
            <a:solidFill>
              <a:srgbClr val="511A0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313624" y="1401026"/>
            <a:ext cx="0" cy="652393"/>
          </a:xfrm>
          <a:prstGeom prst="line">
            <a:avLst/>
          </a:prstGeom>
          <a:ln w="57150">
            <a:solidFill>
              <a:srgbClr val="511A0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568748" y="2824429"/>
            <a:ext cx="0" cy="830319"/>
          </a:xfrm>
          <a:prstGeom prst="line">
            <a:avLst/>
          </a:prstGeom>
          <a:ln w="28575">
            <a:solidFill>
              <a:srgbClr val="511A0F"/>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6200000" flipV="1">
            <a:off x="1684120" y="5246519"/>
            <a:ext cx="1165836" cy="37895"/>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6200000" flipV="1">
            <a:off x="3515580" y="5220593"/>
            <a:ext cx="1244702" cy="10886"/>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65276" y="5848385"/>
            <a:ext cx="3804564" cy="100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5501105" y="5848385"/>
            <a:ext cx="3427058" cy="600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16200000" flipV="1">
            <a:off x="5039602" y="5360826"/>
            <a:ext cx="940218" cy="349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97" name="Text Box 29"/>
          <p:cNvSpPr txBox="1">
            <a:spLocks noChangeArrowheads="1"/>
          </p:cNvSpPr>
          <p:nvPr/>
        </p:nvSpPr>
        <p:spPr bwMode="auto">
          <a:xfrm>
            <a:off x="2327442" y="4063303"/>
            <a:ext cx="1714512" cy="3558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Calibri" pitchFamily="34" charset="0"/>
                <a:ea typeface="Calibri" pitchFamily="34" charset="0"/>
                <a:cs typeface="Times New Roman" pitchFamily="18" charset="0"/>
              </a:rPr>
              <a:t> RS232 command link</a:t>
            </a:r>
            <a:endParaRPr kumimoji="0" lang="en-US" sz="1400" b="0" i="0" u="none" strike="noStrike" cap="none" normalizeH="0" baseline="0" dirty="0" smtClean="0">
              <a:ln>
                <a:noFill/>
              </a:ln>
              <a:effectLst/>
              <a:latin typeface="Arial" pitchFamily="34" charset="0"/>
              <a:cs typeface="Arial" pitchFamily="34" charset="0"/>
            </a:endParaRPr>
          </a:p>
        </p:txBody>
      </p:sp>
      <p:sp>
        <p:nvSpPr>
          <p:cNvPr id="117" name="Text Box 5"/>
          <p:cNvSpPr txBox="1">
            <a:spLocks noChangeArrowheads="1"/>
          </p:cNvSpPr>
          <p:nvPr/>
        </p:nvSpPr>
        <p:spPr bwMode="auto">
          <a:xfrm>
            <a:off x="3912925" y="3375088"/>
            <a:ext cx="2464216" cy="303105"/>
          </a:xfrm>
          <a:prstGeom prst="rect">
            <a:avLst/>
          </a:prstGeom>
          <a:solidFill>
            <a:srgbClr val="EFF4FB">
              <a:alpha val="4900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Data  Concentrator</a:t>
            </a:r>
            <a:endParaRPr kumimoji="0" lang="en-US" b="0" i="0" u="none" strike="noStrike" cap="none" normalizeH="0" baseline="0" dirty="0" smtClean="0">
              <a:ln>
                <a:noFill/>
              </a:ln>
              <a:solidFill>
                <a:srgbClr val="002060"/>
              </a:solidFill>
              <a:effectLst/>
              <a:latin typeface="Arial" pitchFamily="34" charset="0"/>
              <a:cs typeface="Arial" pitchFamily="34" charset="0"/>
            </a:endParaRPr>
          </a:p>
        </p:txBody>
      </p:sp>
      <p:sp>
        <p:nvSpPr>
          <p:cNvPr id="96" name="Text Box 30"/>
          <p:cNvSpPr txBox="1">
            <a:spLocks noChangeArrowheads="1"/>
          </p:cNvSpPr>
          <p:nvPr/>
        </p:nvSpPr>
        <p:spPr bwMode="auto">
          <a:xfrm>
            <a:off x="2428860" y="2610754"/>
            <a:ext cx="1714512" cy="2372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Calibri" pitchFamily="34" charset="0"/>
                <a:ea typeface="Calibri" pitchFamily="34" charset="0"/>
                <a:cs typeface="Times New Roman" pitchFamily="18" charset="0"/>
              </a:rPr>
              <a:t>SPI  Status/control link</a:t>
            </a:r>
            <a:endParaRPr kumimoji="0" lang="en-US" sz="1400" b="0" i="0" u="none" strike="noStrike" cap="none" normalizeH="0" baseline="0" dirty="0" smtClean="0">
              <a:ln>
                <a:noFill/>
              </a:ln>
              <a:effectLst/>
              <a:latin typeface="Arial" pitchFamily="34" charset="0"/>
              <a:cs typeface="Arial" pitchFamily="34" charset="0"/>
            </a:endParaRPr>
          </a:p>
        </p:txBody>
      </p:sp>
      <p:sp>
        <p:nvSpPr>
          <p:cNvPr id="3" name="Footer Placeholder 2"/>
          <p:cNvSpPr>
            <a:spLocks noGrp="1"/>
          </p:cNvSpPr>
          <p:nvPr>
            <p:ph type="ftr" sz="quarter" idx="11"/>
          </p:nvPr>
        </p:nvSpPr>
        <p:spPr>
          <a:xfrm>
            <a:off x="862845" y="6193285"/>
            <a:ext cx="6010355" cy="457200"/>
          </a:xfrm>
        </p:spPr>
        <p:txBody>
          <a:bodyPr/>
          <a:lstStyle/>
          <a:p>
            <a:r>
              <a:rPr lang="en-US" smtClean="0"/>
              <a:t>National Symposium for Commemorating 30-years of ADITYA Tokamak                                                             44</a:t>
            </a:r>
            <a:endParaRPr lang="en-US" dirty="0"/>
          </a:p>
        </p:txBody>
      </p:sp>
      <p:sp>
        <p:nvSpPr>
          <p:cNvPr id="5" name="Date Placeholder 4"/>
          <p:cNvSpPr>
            <a:spLocks noGrp="1"/>
          </p:cNvSpPr>
          <p:nvPr>
            <p:ph type="dt" sz="half" idx="10"/>
          </p:nvPr>
        </p:nvSpPr>
        <p:spPr/>
        <p:txBody>
          <a:bodyPr/>
          <a:lstStyle/>
          <a:p>
            <a:r>
              <a:rPr lang="en-US" smtClean="0"/>
              <a:t>1/28/2020</a:t>
            </a:r>
            <a:endParaRPr lang="en-US"/>
          </a:p>
        </p:txBody>
      </p:sp>
      <p:sp>
        <p:nvSpPr>
          <p:cNvPr id="6" name="Slide Number Placeholder 5"/>
          <p:cNvSpPr>
            <a:spLocks noGrp="1"/>
          </p:cNvSpPr>
          <p:nvPr>
            <p:ph type="sldNum" sz="quarter" idx="12"/>
          </p:nvPr>
        </p:nvSpPr>
        <p:spPr/>
        <p:txBody>
          <a:bodyPr/>
          <a:lstStyle/>
          <a:p>
            <a:fld id="{3DF43272-9AD5-4D08-827D-45809D0FA3A4}" type="slidenum">
              <a:rPr lang="en-US" smtClean="0"/>
              <a:t>21</a:t>
            </a:fld>
            <a:endParaRPr lang="en-US"/>
          </a:p>
        </p:txBody>
      </p:sp>
    </p:spTree>
    <p:extLst>
      <p:ext uri="{BB962C8B-B14F-4D97-AF65-F5344CB8AC3E}">
        <p14:creationId xmlns:p14="http://schemas.microsoft.com/office/powerpoint/2010/main" val="2158028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9ADB6AFA-480B-4BAB-ACFE-9A7F8639EAFE}"/>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282620" y="1752601"/>
            <a:ext cx="3653286" cy="2057399"/>
          </a:xfrm>
          <a:prstGeom prst="rect">
            <a:avLst/>
          </a:prstGeom>
        </p:spPr>
      </p:pic>
      <p:sp>
        <p:nvSpPr>
          <p:cNvPr id="5" name="TextBox 4"/>
          <p:cNvSpPr txBox="1"/>
          <p:nvPr/>
        </p:nvSpPr>
        <p:spPr>
          <a:xfrm>
            <a:off x="1676400" y="5318800"/>
            <a:ext cx="5286412" cy="461665"/>
          </a:xfrm>
          <a:prstGeom prst="rect">
            <a:avLst/>
          </a:prstGeom>
          <a:noFill/>
        </p:spPr>
        <p:txBody>
          <a:bodyPr wrap="square" rtlCol="0">
            <a:spAutoFit/>
          </a:bodyPr>
          <a:lstStyle/>
          <a:p>
            <a:r>
              <a:rPr lang="en-US" sz="2400" b="1" dirty="0" smtClean="0"/>
              <a:t>Front view of Imaging Camera</a:t>
            </a:r>
            <a:endParaRPr lang="en-IN" sz="2400" b="1" dirty="0"/>
          </a:p>
        </p:txBody>
      </p:sp>
      <p:sp>
        <p:nvSpPr>
          <p:cNvPr id="3" name="Footer Placeholder 2"/>
          <p:cNvSpPr>
            <a:spLocks noGrp="1"/>
          </p:cNvSpPr>
          <p:nvPr>
            <p:ph type="ftr" sz="quarter" idx="11"/>
          </p:nvPr>
        </p:nvSpPr>
        <p:spPr>
          <a:xfrm>
            <a:off x="914400" y="6172200"/>
            <a:ext cx="5410200" cy="457200"/>
          </a:xfrm>
        </p:spPr>
        <p:txBody>
          <a:bodyPr/>
          <a:lstStyle/>
          <a:p>
            <a:r>
              <a:rPr lang="en-US" smtClean="0"/>
              <a:t>National Symposium for Commemorating 30-years of ADITYA Tokamak                                                             44</a:t>
            </a:r>
            <a:endParaRPr lang="en-US" dirty="0"/>
          </a:p>
        </p:txBody>
      </p:sp>
      <p:sp>
        <p:nvSpPr>
          <p:cNvPr id="7" name="Date Placeholder 6"/>
          <p:cNvSpPr>
            <a:spLocks noGrp="1"/>
          </p:cNvSpPr>
          <p:nvPr>
            <p:ph type="dt" sz="half" idx="10"/>
          </p:nvPr>
        </p:nvSpPr>
        <p:spPr/>
        <p:txBody>
          <a:bodyPr/>
          <a:lstStyle/>
          <a:p>
            <a:r>
              <a:rPr lang="en-US" smtClean="0"/>
              <a:t>1/28/2020</a:t>
            </a:r>
            <a:endParaRPr lang="en-US"/>
          </a:p>
        </p:txBody>
      </p:sp>
      <p:sp>
        <p:nvSpPr>
          <p:cNvPr id="6" name="Slide Number Placeholder 5"/>
          <p:cNvSpPr>
            <a:spLocks noGrp="1"/>
          </p:cNvSpPr>
          <p:nvPr>
            <p:ph type="sldNum" sz="quarter" idx="12"/>
          </p:nvPr>
        </p:nvSpPr>
        <p:spPr/>
        <p:txBody>
          <a:bodyPr/>
          <a:lstStyle/>
          <a:p>
            <a:fld id="{3DF43272-9AD5-4D08-827D-45809D0FA3A4}" type="slidenum">
              <a:rPr lang="en-US" smtClean="0"/>
              <a:t>22</a:t>
            </a:fld>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33331" y="762000"/>
            <a:ext cx="3268337" cy="3048000"/>
          </a:xfrm>
          <a:prstGeom prst="rect">
            <a:avLst/>
          </a:prstGeom>
        </p:spPr>
      </p:pic>
      <p:sp>
        <p:nvSpPr>
          <p:cNvPr id="9" name="TextBox 8"/>
          <p:cNvSpPr txBox="1"/>
          <p:nvPr/>
        </p:nvSpPr>
        <p:spPr>
          <a:xfrm>
            <a:off x="5257800" y="4038599"/>
            <a:ext cx="3200400" cy="461665"/>
          </a:xfrm>
          <a:prstGeom prst="rect">
            <a:avLst/>
          </a:prstGeom>
          <a:noFill/>
        </p:spPr>
        <p:txBody>
          <a:bodyPr wrap="square" rtlCol="0">
            <a:spAutoFit/>
          </a:bodyPr>
          <a:lstStyle/>
          <a:p>
            <a:r>
              <a:rPr lang="en-US" sz="2400" b="1" dirty="0" smtClean="0"/>
              <a:t>HESS</a:t>
            </a:r>
            <a:endParaRPr lang="en-IN" sz="2400" b="1" dirty="0"/>
          </a:p>
        </p:txBody>
      </p:sp>
      <p:sp>
        <p:nvSpPr>
          <p:cNvPr id="10" name="TextBox 9"/>
          <p:cNvSpPr txBox="1"/>
          <p:nvPr/>
        </p:nvSpPr>
        <p:spPr>
          <a:xfrm>
            <a:off x="1234391" y="4038600"/>
            <a:ext cx="2270809" cy="461665"/>
          </a:xfrm>
          <a:prstGeom prst="rect">
            <a:avLst/>
          </a:prstGeom>
          <a:noFill/>
        </p:spPr>
        <p:txBody>
          <a:bodyPr wrap="square" rtlCol="0">
            <a:spAutoFit/>
          </a:bodyPr>
          <a:lstStyle/>
          <a:p>
            <a:r>
              <a:rPr lang="en-US" sz="2400" b="1" dirty="0" smtClean="0"/>
              <a:t>MACE</a:t>
            </a:r>
            <a:endParaRPr lang="en-IN" sz="2400" b="1" dirty="0"/>
          </a:p>
        </p:txBody>
      </p:sp>
    </p:spTree>
    <p:extLst>
      <p:ext uri="{BB962C8B-B14F-4D97-AF65-F5344CB8AC3E}">
        <p14:creationId xmlns:p14="http://schemas.microsoft.com/office/powerpoint/2010/main" val="2896657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9A9233EE-C45F-4B8E-8871-9C4223B75C36}"/>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14400" y="1682473"/>
            <a:ext cx="3913119" cy="2203728"/>
          </a:xfrm>
          <a:prstGeom prst="rect">
            <a:avLst/>
          </a:prstGeom>
        </p:spPr>
      </p:pic>
      <p:sp>
        <p:nvSpPr>
          <p:cNvPr id="5" name="TextBox 4"/>
          <p:cNvSpPr txBox="1"/>
          <p:nvPr/>
        </p:nvSpPr>
        <p:spPr>
          <a:xfrm>
            <a:off x="1295400" y="5410200"/>
            <a:ext cx="4248150" cy="461665"/>
          </a:xfrm>
          <a:prstGeom prst="rect">
            <a:avLst/>
          </a:prstGeom>
          <a:noFill/>
        </p:spPr>
        <p:txBody>
          <a:bodyPr wrap="square" rtlCol="0">
            <a:spAutoFit/>
          </a:bodyPr>
          <a:lstStyle/>
          <a:p>
            <a:r>
              <a:rPr lang="en-US" sz="2400" b="1" dirty="0" smtClean="0"/>
              <a:t>Rear view of imaging Camera </a:t>
            </a:r>
            <a:endParaRPr lang="en-IN" sz="2400" b="1" dirty="0"/>
          </a:p>
        </p:txBody>
      </p:sp>
      <p:sp>
        <p:nvSpPr>
          <p:cNvPr id="3" name="Footer Placeholder 2"/>
          <p:cNvSpPr>
            <a:spLocks noGrp="1"/>
          </p:cNvSpPr>
          <p:nvPr>
            <p:ph type="ftr" sz="quarter" idx="11"/>
          </p:nvPr>
        </p:nvSpPr>
        <p:spPr>
          <a:xfrm>
            <a:off x="914400" y="6172200"/>
            <a:ext cx="5867400" cy="457200"/>
          </a:xfrm>
        </p:spPr>
        <p:txBody>
          <a:bodyPr/>
          <a:lstStyle/>
          <a:p>
            <a:r>
              <a:rPr lang="en-US" smtClean="0"/>
              <a:t>National Symposium for Commemorating 30-years of ADITYA Tokamak                                                             44</a:t>
            </a:r>
            <a:endParaRPr lang="en-US" dirty="0"/>
          </a:p>
        </p:txBody>
      </p:sp>
      <p:sp>
        <p:nvSpPr>
          <p:cNvPr id="7" name="Date Placeholder 6"/>
          <p:cNvSpPr>
            <a:spLocks noGrp="1"/>
          </p:cNvSpPr>
          <p:nvPr>
            <p:ph type="dt" sz="half" idx="10"/>
          </p:nvPr>
        </p:nvSpPr>
        <p:spPr/>
        <p:txBody>
          <a:bodyPr/>
          <a:lstStyle/>
          <a:p>
            <a:r>
              <a:rPr lang="en-US" smtClean="0"/>
              <a:t>1/28/2020</a:t>
            </a:r>
            <a:endParaRPr lang="en-US"/>
          </a:p>
        </p:txBody>
      </p:sp>
      <p:sp>
        <p:nvSpPr>
          <p:cNvPr id="6" name="Slide Number Placeholder 5"/>
          <p:cNvSpPr>
            <a:spLocks noGrp="1"/>
          </p:cNvSpPr>
          <p:nvPr>
            <p:ph type="sldNum" sz="quarter" idx="12"/>
          </p:nvPr>
        </p:nvSpPr>
        <p:spPr/>
        <p:txBody>
          <a:bodyPr/>
          <a:lstStyle/>
          <a:p>
            <a:fld id="{3DF43272-9AD5-4D08-827D-45809D0FA3A4}" type="slidenum">
              <a:rPr lang="en-US" smtClean="0"/>
              <a:t>23</a:t>
            </a:fld>
            <a:endParaRPr lang="en-US"/>
          </a:p>
        </p:txBody>
      </p:sp>
      <p:sp>
        <p:nvSpPr>
          <p:cNvPr id="8" name="TextBox 7"/>
          <p:cNvSpPr txBox="1"/>
          <p:nvPr/>
        </p:nvSpPr>
        <p:spPr>
          <a:xfrm>
            <a:off x="6248400" y="5029200"/>
            <a:ext cx="1143000" cy="461665"/>
          </a:xfrm>
          <a:prstGeom prst="rect">
            <a:avLst/>
          </a:prstGeom>
          <a:noFill/>
        </p:spPr>
        <p:txBody>
          <a:bodyPr wrap="square" rtlCol="0">
            <a:spAutoFit/>
          </a:bodyPr>
          <a:lstStyle/>
          <a:p>
            <a:r>
              <a:rPr lang="en-US" sz="2400" b="1" dirty="0" smtClean="0"/>
              <a:t>HESS</a:t>
            </a:r>
            <a:endParaRPr lang="en-IN" sz="2400" b="1" dirty="0"/>
          </a:p>
        </p:txBody>
      </p:sp>
      <p:sp>
        <p:nvSpPr>
          <p:cNvPr id="9" name="TextBox 8"/>
          <p:cNvSpPr txBox="1"/>
          <p:nvPr/>
        </p:nvSpPr>
        <p:spPr>
          <a:xfrm>
            <a:off x="1676400" y="3886200"/>
            <a:ext cx="1143000" cy="461665"/>
          </a:xfrm>
          <a:prstGeom prst="rect">
            <a:avLst/>
          </a:prstGeom>
          <a:noFill/>
        </p:spPr>
        <p:txBody>
          <a:bodyPr wrap="square" rtlCol="0">
            <a:spAutoFit/>
          </a:bodyPr>
          <a:lstStyle/>
          <a:p>
            <a:r>
              <a:rPr lang="en-US" sz="2400" b="1" dirty="0" smtClean="0"/>
              <a:t>MACE  </a:t>
            </a:r>
            <a:endParaRPr lang="en-IN" sz="2400" b="1" dirty="0"/>
          </a:p>
        </p:txBody>
      </p:sp>
      <p:pic>
        <p:nvPicPr>
          <p:cNvPr id="10" name="Picture 4" descr="t_telescope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1651000"/>
            <a:ext cx="2533650" cy="33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54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cstate="print"/>
          <a:srcRect/>
          <a:stretch>
            <a:fillRect/>
          </a:stretch>
        </p:blipFill>
        <p:spPr bwMode="auto">
          <a:xfrm>
            <a:off x="1038225" y="1143000"/>
            <a:ext cx="153988" cy="500063"/>
          </a:xfrm>
          <a:prstGeom prst="rect">
            <a:avLst/>
          </a:prstGeom>
          <a:noFill/>
          <a:ln w="9525">
            <a:noFill/>
            <a:miter lim="800000"/>
            <a:headEnd/>
            <a:tailEnd/>
          </a:ln>
        </p:spPr>
      </p:pic>
      <p:pic>
        <p:nvPicPr>
          <p:cNvPr id="5123" name="Picture 6"/>
          <p:cNvPicPr>
            <a:picLocks noChangeAspect="1" noChangeArrowheads="1"/>
          </p:cNvPicPr>
          <p:nvPr/>
        </p:nvPicPr>
        <p:blipFill>
          <a:blip r:embed="rId2" cstate="print"/>
          <a:srcRect/>
          <a:stretch>
            <a:fillRect/>
          </a:stretch>
        </p:blipFill>
        <p:spPr bwMode="auto">
          <a:xfrm>
            <a:off x="1884363" y="1719263"/>
            <a:ext cx="307975" cy="500062"/>
          </a:xfrm>
          <a:prstGeom prst="rect">
            <a:avLst/>
          </a:prstGeom>
          <a:noFill/>
          <a:ln w="9525">
            <a:noFill/>
            <a:miter lim="800000"/>
            <a:headEnd/>
            <a:tailEnd/>
          </a:ln>
        </p:spPr>
      </p:pic>
      <p:sp>
        <p:nvSpPr>
          <p:cNvPr id="5124" name="Line 8"/>
          <p:cNvSpPr>
            <a:spLocks noChangeShapeType="1"/>
          </p:cNvSpPr>
          <p:nvPr/>
        </p:nvSpPr>
        <p:spPr bwMode="auto">
          <a:xfrm>
            <a:off x="1154113" y="1603375"/>
            <a:ext cx="1689100" cy="0"/>
          </a:xfrm>
          <a:prstGeom prst="line">
            <a:avLst/>
          </a:prstGeom>
          <a:noFill/>
          <a:ln w="25400">
            <a:solidFill>
              <a:srgbClr val="008080"/>
            </a:solidFill>
            <a:round/>
            <a:headEnd/>
            <a:tailEnd/>
          </a:ln>
        </p:spPr>
        <p:txBody>
          <a:bodyPr/>
          <a:lstStyle/>
          <a:p>
            <a:endParaRPr lang="en-IN"/>
          </a:p>
        </p:txBody>
      </p:sp>
      <p:sp>
        <p:nvSpPr>
          <p:cNvPr id="5125" name="Line 9"/>
          <p:cNvSpPr>
            <a:spLocks noChangeShapeType="1"/>
          </p:cNvSpPr>
          <p:nvPr/>
        </p:nvSpPr>
        <p:spPr bwMode="auto">
          <a:xfrm>
            <a:off x="539750" y="1603375"/>
            <a:ext cx="498475" cy="1588"/>
          </a:xfrm>
          <a:prstGeom prst="line">
            <a:avLst/>
          </a:prstGeom>
          <a:noFill/>
          <a:ln w="25400">
            <a:solidFill>
              <a:srgbClr val="008080"/>
            </a:solidFill>
            <a:round/>
            <a:headEnd/>
            <a:tailEnd/>
          </a:ln>
        </p:spPr>
        <p:txBody>
          <a:bodyPr/>
          <a:lstStyle/>
          <a:p>
            <a:endParaRPr lang="en-IN"/>
          </a:p>
        </p:txBody>
      </p:sp>
      <p:sp>
        <p:nvSpPr>
          <p:cNvPr id="5126" name="Line 11"/>
          <p:cNvSpPr>
            <a:spLocks noChangeShapeType="1"/>
          </p:cNvSpPr>
          <p:nvPr/>
        </p:nvSpPr>
        <p:spPr bwMode="auto">
          <a:xfrm>
            <a:off x="2190750" y="2179638"/>
            <a:ext cx="1689100" cy="0"/>
          </a:xfrm>
          <a:prstGeom prst="line">
            <a:avLst/>
          </a:prstGeom>
          <a:noFill/>
          <a:ln w="25400">
            <a:solidFill>
              <a:srgbClr val="008080"/>
            </a:solidFill>
            <a:round/>
            <a:headEnd/>
            <a:tailEnd/>
          </a:ln>
        </p:spPr>
        <p:txBody>
          <a:bodyPr/>
          <a:lstStyle/>
          <a:p>
            <a:endParaRPr lang="en-IN"/>
          </a:p>
        </p:txBody>
      </p:sp>
      <p:sp>
        <p:nvSpPr>
          <p:cNvPr id="5127" name="Line 12"/>
          <p:cNvSpPr>
            <a:spLocks noChangeShapeType="1"/>
          </p:cNvSpPr>
          <p:nvPr/>
        </p:nvSpPr>
        <p:spPr bwMode="auto">
          <a:xfrm>
            <a:off x="1576388" y="2179638"/>
            <a:ext cx="306387" cy="0"/>
          </a:xfrm>
          <a:prstGeom prst="line">
            <a:avLst/>
          </a:prstGeom>
          <a:noFill/>
          <a:ln w="25400">
            <a:solidFill>
              <a:srgbClr val="008080"/>
            </a:solidFill>
            <a:round/>
            <a:headEnd/>
            <a:tailEnd/>
          </a:ln>
        </p:spPr>
        <p:txBody>
          <a:bodyPr/>
          <a:lstStyle/>
          <a:p>
            <a:endParaRPr lang="en-IN"/>
          </a:p>
        </p:txBody>
      </p:sp>
      <p:grpSp>
        <p:nvGrpSpPr>
          <p:cNvPr id="2" name="Group 15"/>
          <p:cNvGrpSpPr>
            <a:grpSpLocks/>
          </p:cNvGrpSpPr>
          <p:nvPr/>
        </p:nvGrpSpPr>
        <p:grpSpPr bwMode="auto">
          <a:xfrm>
            <a:off x="539750" y="2333625"/>
            <a:ext cx="2303463" cy="500063"/>
            <a:chOff x="340" y="1265"/>
            <a:chExt cx="1451" cy="315"/>
          </a:xfrm>
        </p:grpSpPr>
        <p:pic>
          <p:nvPicPr>
            <p:cNvPr id="6680" name="Picture 7"/>
            <p:cNvPicPr>
              <a:picLocks noChangeAspect="1" noChangeArrowheads="1"/>
            </p:cNvPicPr>
            <p:nvPr/>
          </p:nvPicPr>
          <p:blipFill>
            <a:blip r:embed="rId2" cstate="print"/>
            <a:srcRect/>
            <a:stretch>
              <a:fillRect/>
            </a:stretch>
          </p:blipFill>
          <p:spPr bwMode="auto">
            <a:xfrm>
              <a:off x="533" y="1265"/>
              <a:ext cx="194" cy="315"/>
            </a:xfrm>
            <a:prstGeom prst="rect">
              <a:avLst/>
            </a:prstGeom>
            <a:noFill/>
            <a:ln w="9525">
              <a:noFill/>
              <a:miter lim="800000"/>
              <a:headEnd/>
              <a:tailEnd/>
            </a:ln>
          </p:spPr>
        </p:pic>
        <p:sp>
          <p:nvSpPr>
            <p:cNvPr id="6681" name="Line 10"/>
            <p:cNvSpPr>
              <a:spLocks noChangeShapeType="1"/>
            </p:cNvSpPr>
            <p:nvPr/>
          </p:nvSpPr>
          <p:spPr bwMode="auto">
            <a:xfrm>
              <a:off x="727" y="1555"/>
              <a:ext cx="1064" cy="0"/>
            </a:xfrm>
            <a:prstGeom prst="line">
              <a:avLst/>
            </a:prstGeom>
            <a:noFill/>
            <a:ln w="25400">
              <a:solidFill>
                <a:srgbClr val="008080"/>
              </a:solidFill>
              <a:round/>
              <a:headEnd/>
              <a:tailEnd/>
            </a:ln>
          </p:spPr>
          <p:txBody>
            <a:bodyPr/>
            <a:lstStyle/>
            <a:p>
              <a:endParaRPr lang="en-IN"/>
            </a:p>
          </p:txBody>
        </p:sp>
        <p:sp>
          <p:nvSpPr>
            <p:cNvPr id="6682" name="Line 13"/>
            <p:cNvSpPr>
              <a:spLocks noChangeShapeType="1"/>
            </p:cNvSpPr>
            <p:nvPr/>
          </p:nvSpPr>
          <p:spPr bwMode="auto">
            <a:xfrm>
              <a:off x="340" y="1555"/>
              <a:ext cx="193" cy="0"/>
            </a:xfrm>
            <a:prstGeom prst="line">
              <a:avLst/>
            </a:prstGeom>
            <a:noFill/>
            <a:ln w="25400">
              <a:solidFill>
                <a:srgbClr val="008080"/>
              </a:solidFill>
              <a:round/>
              <a:headEnd/>
              <a:tailEnd/>
            </a:ln>
          </p:spPr>
          <p:txBody>
            <a:bodyPr/>
            <a:lstStyle/>
            <a:p>
              <a:endParaRPr lang="en-IN"/>
            </a:p>
          </p:txBody>
        </p:sp>
      </p:grpSp>
      <p:sp>
        <p:nvSpPr>
          <p:cNvPr id="5129" name="Line 14"/>
          <p:cNvSpPr>
            <a:spLocks noChangeShapeType="1"/>
          </p:cNvSpPr>
          <p:nvPr/>
        </p:nvSpPr>
        <p:spPr bwMode="auto">
          <a:xfrm>
            <a:off x="423863" y="2986088"/>
            <a:ext cx="0" cy="2457450"/>
          </a:xfrm>
          <a:prstGeom prst="line">
            <a:avLst/>
          </a:prstGeom>
          <a:noFill/>
          <a:ln w="9525">
            <a:solidFill>
              <a:schemeClr val="tx1"/>
            </a:solidFill>
            <a:prstDash val="dash"/>
            <a:round/>
            <a:headEnd/>
            <a:tailEnd/>
          </a:ln>
        </p:spPr>
        <p:txBody>
          <a:bodyPr/>
          <a:lstStyle/>
          <a:p>
            <a:endParaRPr lang="en-IN"/>
          </a:p>
        </p:txBody>
      </p:sp>
      <p:pic>
        <p:nvPicPr>
          <p:cNvPr id="5130" name="Picture 17"/>
          <p:cNvPicPr>
            <a:picLocks noChangeAspect="1" noChangeArrowheads="1"/>
          </p:cNvPicPr>
          <p:nvPr/>
        </p:nvPicPr>
        <p:blipFill>
          <a:blip r:embed="rId2" cstate="print"/>
          <a:srcRect/>
          <a:stretch>
            <a:fillRect/>
          </a:stretch>
        </p:blipFill>
        <p:spPr bwMode="auto">
          <a:xfrm>
            <a:off x="3533775" y="5291138"/>
            <a:ext cx="307975" cy="500062"/>
          </a:xfrm>
          <a:prstGeom prst="rect">
            <a:avLst/>
          </a:prstGeom>
          <a:noFill/>
          <a:ln w="9525">
            <a:noFill/>
            <a:miter lim="800000"/>
            <a:headEnd/>
            <a:tailEnd/>
          </a:ln>
        </p:spPr>
      </p:pic>
      <p:sp>
        <p:nvSpPr>
          <p:cNvPr id="5131" name="Line 18"/>
          <p:cNvSpPr>
            <a:spLocks noChangeShapeType="1"/>
          </p:cNvSpPr>
          <p:nvPr/>
        </p:nvSpPr>
        <p:spPr bwMode="auto">
          <a:xfrm>
            <a:off x="3841750" y="5751513"/>
            <a:ext cx="192088" cy="0"/>
          </a:xfrm>
          <a:prstGeom prst="line">
            <a:avLst/>
          </a:prstGeom>
          <a:noFill/>
          <a:ln w="25400">
            <a:solidFill>
              <a:srgbClr val="008080"/>
            </a:solidFill>
            <a:round/>
            <a:headEnd/>
            <a:tailEnd/>
          </a:ln>
        </p:spPr>
        <p:txBody>
          <a:bodyPr/>
          <a:lstStyle/>
          <a:p>
            <a:endParaRPr lang="en-IN"/>
          </a:p>
        </p:txBody>
      </p:sp>
      <p:sp>
        <p:nvSpPr>
          <p:cNvPr id="5132" name="Line 19"/>
          <p:cNvSpPr>
            <a:spLocks noChangeShapeType="1"/>
          </p:cNvSpPr>
          <p:nvPr/>
        </p:nvSpPr>
        <p:spPr bwMode="auto">
          <a:xfrm>
            <a:off x="654050" y="5751513"/>
            <a:ext cx="2879725" cy="0"/>
          </a:xfrm>
          <a:prstGeom prst="line">
            <a:avLst/>
          </a:prstGeom>
          <a:noFill/>
          <a:ln w="25400">
            <a:solidFill>
              <a:srgbClr val="008080"/>
            </a:solidFill>
            <a:round/>
            <a:headEnd/>
            <a:tailEnd/>
          </a:ln>
        </p:spPr>
        <p:txBody>
          <a:bodyPr/>
          <a:lstStyle/>
          <a:p>
            <a:endParaRPr lang="en-IN"/>
          </a:p>
        </p:txBody>
      </p:sp>
      <p:grpSp>
        <p:nvGrpSpPr>
          <p:cNvPr id="3" name="Group 20"/>
          <p:cNvGrpSpPr>
            <a:grpSpLocks/>
          </p:cNvGrpSpPr>
          <p:nvPr/>
        </p:nvGrpSpPr>
        <p:grpSpPr bwMode="auto">
          <a:xfrm>
            <a:off x="5486400" y="990600"/>
            <a:ext cx="3111500" cy="2655888"/>
            <a:chOff x="2686" y="684"/>
            <a:chExt cx="1960" cy="1673"/>
          </a:xfrm>
        </p:grpSpPr>
        <p:grpSp>
          <p:nvGrpSpPr>
            <p:cNvPr id="4" name="Group 21"/>
            <p:cNvGrpSpPr>
              <a:grpSpLocks noChangeAspect="1"/>
            </p:cNvGrpSpPr>
            <p:nvPr/>
          </p:nvGrpSpPr>
          <p:grpSpPr bwMode="auto">
            <a:xfrm>
              <a:off x="3079" y="684"/>
              <a:ext cx="211" cy="173"/>
              <a:chOff x="2904" y="2275"/>
              <a:chExt cx="774" cy="641"/>
            </a:xfrm>
          </p:grpSpPr>
          <p:sp>
            <p:nvSpPr>
              <p:cNvPr id="6664" name="AutoShape 22"/>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65" name="AutoShape 23"/>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66" name="AutoShape 24"/>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67" name="AutoShape 25"/>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68" name="AutoShape 26"/>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69" name="AutoShape 27"/>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70" name="AutoShape 28"/>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71" name="AutoShape 29"/>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72" name="AutoShape 30"/>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73" name="AutoShape 31"/>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74" name="AutoShape 32"/>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75" name="AutoShape 33"/>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76" name="AutoShape 34"/>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77" name="AutoShape 35"/>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78" name="AutoShape 36"/>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79" name="AutoShape 37"/>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 name="Group 38"/>
            <p:cNvGrpSpPr>
              <a:grpSpLocks noChangeAspect="1"/>
            </p:cNvGrpSpPr>
            <p:nvPr/>
          </p:nvGrpSpPr>
          <p:grpSpPr bwMode="auto">
            <a:xfrm>
              <a:off x="3273" y="684"/>
              <a:ext cx="211" cy="173"/>
              <a:chOff x="2904" y="2275"/>
              <a:chExt cx="774" cy="641"/>
            </a:xfrm>
          </p:grpSpPr>
          <p:sp>
            <p:nvSpPr>
              <p:cNvPr id="6648" name="AutoShape 39"/>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49" name="AutoShape 40"/>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50" name="AutoShape 41"/>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51" name="AutoShape 42"/>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52" name="AutoShape 43"/>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53" name="AutoShape 44"/>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54" name="AutoShape 45"/>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55" name="AutoShape 46"/>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56" name="AutoShape 47"/>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57" name="AutoShape 48"/>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58" name="AutoShape 49"/>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59" name="AutoShape 50"/>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60" name="AutoShape 51"/>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61" name="AutoShape 52"/>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62" name="AutoShape 53"/>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63" name="AutoShape 54"/>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6" name="Group 55"/>
            <p:cNvGrpSpPr>
              <a:grpSpLocks noChangeAspect="1"/>
            </p:cNvGrpSpPr>
            <p:nvPr/>
          </p:nvGrpSpPr>
          <p:grpSpPr bwMode="auto">
            <a:xfrm>
              <a:off x="3466" y="684"/>
              <a:ext cx="211" cy="173"/>
              <a:chOff x="2904" y="2275"/>
              <a:chExt cx="774" cy="641"/>
            </a:xfrm>
          </p:grpSpPr>
          <p:sp>
            <p:nvSpPr>
              <p:cNvPr id="6632" name="AutoShape 56"/>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33" name="AutoShape 57"/>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34" name="AutoShape 58"/>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35" name="AutoShape 59"/>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36" name="AutoShape 60"/>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37" name="AutoShape 61"/>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38" name="AutoShape 62"/>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39" name="AutoShape 63"/>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40" name="AutoShape 64"/>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41" name="AutoShape 65"/>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42" name="AutoShape 66"/>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43" name="AutoShape 67"/>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44" name="AutoShape 68"/>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45" name="AutoShape 69"/>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46" name="AutoShape 70"/>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47" name="AutoShape 71"/>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7" name="Group 72"/>
            <p:cNvGrpSpPr>
              <a:grpSpLocks noChangeAspect="1"/>
            </p:cNvGrpSpPr>
            <p:nvPr/>
          </p:nvGrpSpPr>
          <p:grpSpPr bwMode="auto">
            <a:xfrm>
              <a:off x="3660" y="684"/>
              <a:ext cx="211" cy="173"/>
              <a:chOff x="2904" y="2275"/>
              <a:chExt cx="774" cy="641"/>
            </a:xfrm>
          </p:grpSpPr>
          <p:sp>
            <p:nvSpPr>
              <p:cNvPr id="6616" name="AutoShape 73"/>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17" name="AutoShape 74"/>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18" name="AutoShape 75"/>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19" name="AutoShape 76"/>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20" name="AutoShape 77"/>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21" name="AutoShape 78"/>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22" name="AutoShape 79"/>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23" name="AutoShape 80"/>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24" name="AutoShape 81"/>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25" name="AutoShape 82"/>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26" name="AutoShape 83"/>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27" name="AutoShape 84"/>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28" name="AutoShape 85"/>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29" name="AutoShape 86"/>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30" name="AutoShape 87"/>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31" name="AutoShape 88"/>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8" name="Group 89"/>
            <p:cNvGrpSpPr>
              <a:grpSpLocks noChangeAspect="1"/>
            </p:cNvGrpSpPr>
            <p:nvPr/>
          </p:nvGrpSpPr>
          <p:grpSpPr bwMode="auto">
            <a:xfrm>
              <a:off x="3853" y="684"/>
              <a:ext cx="211" cy="173"/>
              <a:chOff x="2904" y="2275"/>
              <a:chExt cx="774" cy="641"/>
            </a:xfrm>
          </p:grpSpPr>
          <p:sp>
            <p:nvSpPr>
              <p:cNvPr id="6600" name="AutoShape 90"/>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01" name="AutoShape 91"/>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02" name="AutoShape 92"/>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03" name="AutoShape 93"/>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04" name="AutoShape 94"/>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05" name="AutoShape 95"/>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06" name="AutoShape 96"/>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07" name="AutoShape 97"/>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08" name="AutoShape 98"/>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09" name="AutoShape 99"/>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10" name="AutoShape 100"/>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11" name="AutoShape 101"/>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12" name="AutoShape 102"/>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13" name="AutoShape 103"/>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14" name="AutoShape 104"/>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615" name="AutoShape 105"/>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9" name="Group 106"/>
            <p:cNvGrpSpPr>
              <a:grpSpLocks noChangeAspect="1"/>
            </p:cNvGrpSpPr>
            <p:nvPr/>
          </p:nvGrpSpPr>
          <p:grpSpPr bwMode="auto">
            <a:xfrm>
              <a:off x="4047" y="684"/>
              <a:ext cx="211" cy="173"/>
              <a:chOff x="2904" y="2275"/>
              <a:chExt cx="774" cy="641"/>
            </a:xfrm>
          </p:grpSpPr>
          <p:sp>
            <p:nvSpPr>
              <p:cNvPr id="6584" name="AutoShape 107"/>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85" name="AutoShape 108"/>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86" name="AutoShape 109"/>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87" name="AutoShape 110"/>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88" name="AutoShape 111"/>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89" name="AutoShape 112"/>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90" name="AutoShape 113"/>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91" name="AutoShape 114"/>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92" name="AutoShape 115"/>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93" name="AutoShape 116"/>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94" name="AutoShape 117"/>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95" name="AutoShape 118"/>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96" name="AutoShape 119"/>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97" name="AutoShape 120"/>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98" name="AutoShape 121"/>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99" name="AutoShape 122"/>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0" name="Group 123"/>
            <p:cNvGrpSpPr>
              <a:grpSpLocks noChangeAspect="1"/>
            </p:cNvGrpSpPr>
            <p:nvPr/>
          </p:nvGrpSpPr>
          <p:grpSpPr bwMode="auto">
            <a:xfrm>
              <a:off x="3073" y="850"/>
              <a:ext cx="211" cy="173"/>
              <a:chOff x="2904" y="2275"/>
              <a:chExt cx="774" cy="641"/>
            </a:xfrm>
          </p:grpSpPr>
          <p:sp>
            <p:nvSpPr>
              <p:cNvPr id="6568" name="AutoShape 124"/>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69" name="AutoShape 125"/>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70" name="AutoShape 126"/>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71" name="AutoShape 127"/>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72" name="AutoShape 128"/>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73" name="AutoShape 129"/>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74" name="AutoShape 130"/>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75" name="AutoShape 131"/>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76" name="AutoShape 132"/>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77" name="AutoShape 133"/>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78" name="AutoShape 134"/>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79" name="AutoShape 135"/>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80" name="AutoShape 136"/>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81" name="AutoShape 137"/>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82" name="AutoShape 138"/>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83" name="AutoShape 139"/>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1" name="Group 140"/>
            <p:cNvGrpSpPr>
              <a:grpSpLocks noChangeAspect="1"/>
            </p:cNvGrpSpPr>
            <p:nvPr/>
          </p:nvGrpSpPr>
          <p:grpSpPr bwMode="auto">
            <a:xfrm>
              <a:off x="3267" y="850"/>
              <a:ext cx="211" cy="173"/>
              <a:chOff x="2904" y="2275"/>
              <a:chExt cx="774" cy="641"/>
            </a:xfrm>
          </p:grpSpPr>
          <p:sp>
            <p:nvSpPr>
              <p:cNvPr id="6552" name="AutoShape 141"/>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53" name="AutoShape 142"/>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54" name="AutoShape 143"/>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55" name="AutoShape 144"/>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56" name="AutoShape 145"/>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57" name="AutoShape 146"/>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58" name="AutoShape 147"/>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59" name="AutoShape 148"/>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60" name="AutoShape 149"/>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61" name="AutoShape 150"/>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62" name="AutoShape 151"/>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63" name="AutoShape 152"/>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64" name="AutoShape 153"/>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65" name="AutoShape 154"/>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66" name="AutoShape 155"/>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67" name="AutoShape 156"/>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2" name="Group 157"/>
            <p:cNvGrpSpPr>
              <a:grpSpLocks noChangeAspect="1"/>
            </p:cNvGrpSpPr>
            <p:nvPr/>
          </p:nvGrpSpPr>
          <p:grpSpPr bwMode="auto">
            <a:xfrm>
              <a:off x="3460" y="850"/>
              <a:ext cx="211" cy="173"/>
              <a:chOff x="2904" y="2275"/>
              <a:chExt cx="774" cy="641"/>
            </a:xfrm>
          </p:grpSpPr>
          <p:sp>
            <p:nvSpPr>
              <p:cNvPr id="6536" name="AutoShape 158"/>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37" name="AutoShape 159"/>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38" name="AutoShape 160"/>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39" name="AutoShape 161"/>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40" name="AutoShape 162"/>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41" name="AutoShape 163"/>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42" name="AutoShape 164"/>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43" name="AutoShape 165"/>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44" name="AutoShape 166"/>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45" name="AutoShape 167"/>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46" name="AutoShape 168"/>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47" name="AutoShape 169"/>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48" name="AutoShape 170"/>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49" name="AutoShape 171"/>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50" name="AutoShape 172"/>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51" name="AutoShape 173"/>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3" name="Group 174"/>
            <p:cNvGrpSpPr>
              <a:grpSpLocks noChangeAspect="1"/>
            </p:cNvGrpSpPr>
            <p:nvPr/>
          </p:nvGrpSpPr>
          <p:grpSpPr bwMode="auto">
            <a:xfrm>
              <a:off x="3654" y="850"/>
              <a:ext cx="211" cy="173"/>
              <a:chOff x="2904" y="2275"/>
              <a:chExt cx="774" cy="641"/>
            </a:xfrm>
          </p:grpSpPr>
          <p:sp>
            <p:nvSpPr>
              <p:cNvPr id="6520" name="AutoShape 175"/>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21" name="AutoShape 176"/>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22" name="AutoShape 177"/>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23" name="AutoShape 178"/>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24" name="AutoShape 179"/>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25" name="AutoShape 180"/>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26" name="AutoShape 181"/>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27" name="AutoShape 182"/>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28" name="AutoShape 183"/>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29" name="AutoShape 184"/>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30" name="AutoShape 185"/>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31" name="AutoShape 186"/>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32" name="AutoShape 187"/>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33" name="AutoShape 188"/>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34" name="AutoShape 189"/>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35" name="AutoShape 190"/>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4" name="Group 191"/>
            <p:cNvGrpSpPr>
              <a:grpSpLocks noChangeAspect="1"/>
            </p:cNvGrpSpPr>
            <p:nvPr/>
          </p:nvGrpSpPr>
          <p:grpSpPr bwMode="auto">
            <a:xfrm>
              <a:off x="3847" y="850"/>
              <a:ext cx="211" cy="173"/>
              <a:chOff x="2904" y="2275"/>
              <a:chExt cx="774" cy="641"/>
            </a:xfrm>
          </p:grpSpPr>
          <p:sp>
            <p:nvSpPr>
              <p:cNvPr id="6504" name="AutoShape 192"/>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05" name="AutoShape 193"/>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06" name="AutoShape 194"/>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07" name="AutoShape 195"/>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08" name="AutoShape 196"/>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09" name="AutoShape 197"/>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10" name="AutoShape 198"/>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11" name="AutoShape 199"/>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12" name="AutoShape 200"/>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13" name="AutoShape 201"/>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14" name="AutoShape 202"/>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15" name="AutoShape 203"/>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16" name="AutoShape 204"/>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17" name="AutoShape 205"/>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18" name="AutoShape 206"/>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19" name="AutoShape 207"/>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5" name="Group 208"/>
            <p:cNvGrpSpPr>
              <a:grpSpLocks noChangeAspect="1"/>
            </p:cNvGrpSpPr>
            <p:nvPr/>
          </p:nvGrpSpPr>
          <p:grpSpPr bwMode="auto">
            <a:xfrm>
              <a:off x="4041" y="850"/>
              <a:ext cx="211" cy="173"/>
              <a:chOff x="2904" y="2275"/>
              <a:chExt cx="774" cy="641"/>
            </a:xfrm>
          </p:grpSpPr>
          <p:sp>
            <p:nvSpPr>
              <p:cNvPr id="6488" name="AutoShape 209"/>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89" name="AutoShape 210"/>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90" name="AutoShape 211"/>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91" name="AutoShape 212"/>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92" name="AutoShape 213"/>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93" name="AutoShape 214"/>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94" name="AutoShape 215"/>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95" name="AutoShape 216"/>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96" name="AutoShape 217"/>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97" name="AutoShape 218"/>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98" name="AutoShape 219"/>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99" name="AutoShape 220"/>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00" name="AutoShape 221"/>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01" name="AutoShape 222"/>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02" name="AutoShape 223"/>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503" name="AutoShape 224"/>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6" name="Group 225"/>
            <p:cNvGrpSpPr>
              <a:grpSpLocks noChangeAspect="1"/>
            </p:cNvGrpSpPr>
            <p:nvPr/>
          </p:nvGrpSpPr>
          <p:grpSpPr bwMode="auto">
            <a:xfrm>
              <a:off x="4235" y="850"/>
              <a:ext cx="211" cy="173"/>
              <a:chOff x="2904" y="2275"/>
              <a:chExt cx="774" cy="641"/>
            </a:xfrm>
          </p:grpSpPr>
          <p:sp>
            <p:nvSpPr>
              <p:cNvPr id="6472" name="AutoShape 226"/>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73" name="AutoShape 227"/>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74" name="AutoShape 228"/>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75" name="AutoShape 229"/>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76" name="AutoShape 230"/>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77" name="AutoShape 231"/>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78" name="AutoShape 232"/>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79" name="AutoShape 233"/>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80" name="AutoShape 234"/>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81" name="AutoShape 235"/>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82" name="AutoShape 236"/>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83" name="AutoShape 237"/>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84" name="AutoShape 238"/>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85" name="AutoShape 239"/>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86" name="AutoShape 240"/>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87" name="AutoShape 241"/>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7" name="Group 242"/>
            <p:cNvGrpSpPr>
              <a:grpSpLocks noChangeAspect="1"/>
            </p:cNvGrpSpPr>
            <p:nvPr/>
          </p:nvGrpSpPr>
          <p:grpSpPr bwMode="auto">
            <a:xfrm>
              <a:off x="2880" y="850"/>
              <a:ext cx="211" cy="173"/>
              <a:chOff x="2904" y="2275"/>
              <a:chExt cx="774" cy="641"/>
            </a:xfrm>
          </p:grpSpPr>
          <p:sp>
            <p:nvSpPr>
              <p:cNvPr id="6456" name="AutoShape 243"/>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57" name="AutoShape 244"/>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58" name="AutoShape 245"/>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59" name="AutoShape 246"/>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60" name="AutoShape 247"/>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61" name="AutoShape 248"/>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62" name="AutoShape 249"/>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63" name="AutoShape 250"/>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64" name="AutoShape 251"/>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65" name="AutoShape 252"/>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66" name="AutoShape 253"/>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67" name="AutoShape 254"/>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68" name="AutoShape 255"/>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69" name="AutoShape 256"/>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70" name="AutoShape 257"/>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471" name="AutoShape 258"/>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8" name="Group 259"/>
            <p:cNvGrpSpPr>
              <a:grpSpLocks noChangeAspect="1"/>
            </p:cNvGrpSpPr>
            <p:nvPr/>
          </p:nvGrpSpPr>
          <p:grpSpPr bwMode="auto">
            <a:xfrm>
              <a:off x="3073" y="1019"/>
              <a:ext cx="211" cy="173"/>
              <a:chOff x="2904" y="2275"/>
              <a:chExt cx="774" cy="641"/>
            </a:xfrm>
          </p:grpSpPr>
          <p:sp>
            <p:nvSpPr>
              <p:cNvPr id="6440" name="AutoShape 260"/>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41" name="AutoShape 261"/>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42" name="AutoShape 262"/>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43" name="AutoShape 263"/>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44" name="AutoShape 264"/>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45" name="AutoShape 265"/>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46" name="AutoShape 266"/>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47" name="AutoShape 267"/>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48" name="AutoShape 268"/>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49" name="AutoShape 269"/>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50" name="AutoShape 270"/>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51" name="AutoShape 271"/>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52" name="AutoShape 272"/>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53" name="AutoShape 273"/>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54" name="AutoShape 274"/>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55" name="AutoShape 275"/>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9" name="Group 276"/>
            <p:cNvGrpSpPr>
              <a:grpSpLocks noChangeAspect="1"/>
            </p:cNvGrpSpPr>
            <p:nvPr/>
          </p:nvGrpSpPr>
          <p:grpSpPr bwMode="auto">
            <a:xfrm>
              <a:off x="3267" y="1019"/>
              <a:ext cx="211" cy="173"/>
              <a:chOff x="2904" y="2275"/>
              <a:chExt cx="774" cy="641"/>
            </a:xfrm>
          </p:grpSpPr>
          <p:sp>
            <p:nvSpPr>
              <p:cNvPr id="6424" name="AutoShape 277"/>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25" name="AutoShape 278"/>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26" name="AutoShape 279"/>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27" name="AutoShape 280"/>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28" name="AutoShape 281"/>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29" name="AutoShape 282"/>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30" name="AutoShape 283"/>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31" name="AutoShape 284"/>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32" name="AutoShape 285"/>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33" name="AutoShape 286"/>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34" name="AutoShape 287"/>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35" name="AutoShape 288"/>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36" name="AutoShape 289"/>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37" name="AutoShape 290"/>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38" name="AutoShape 291"/>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39" name="AutoShape 292"/>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20" name="Group 293"/>
            <p:cNvGrpSpPr>
              <a:grpSpLocks noChangeAspect="1"/>
            </p:cNvGrpSpPr>
            <p:nvPr/>
          </p:nvGrpSpPr>
          <p:grpSpPr bwMode="auto">
            <a:xfrm>
              <a:off x="3460" y="1019"/>
              <a:ext cx="211" cy="173"/>
              <a:chOff x="2904" y="2275"/>
              <a:chExt cx="774" cy="641"/>
            </a:xfrm>
          </p:grpSpPr>
          <p:sp>
            <p:nvSpPr>
              <p:cNvPr id="6408" name="AutoShape 294"/>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09" name="AutoShape 295"/>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10" name="AutoShape 296"/>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11" name="AutoShape 297"/>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12" name="AutoShape 298"/>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13" name="AutoShape 299"/>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14" name="AutoShape 300"/>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15" name="AutoShape 301"/>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16" name="AutoShape 302"/>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17" name="AutoShape 303"/>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18" name="AutoShape 304"/>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19" name="AutoShape 305"/>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20" name="AutoShape 306"/>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21" name="AutoShape 307"/>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22" name="AutoShape 308"/>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23" name="AutoShape 309"/>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21" name="Group 310"/>
            <p:cNvGrpSpPr>
              <a:grpSpLocks noChangeAspect="1"/>
            </p:cNvGrpSpPr>
            <p:nvPr/>
          </p:nvGrpSpPr>
          <p:grpSpPr bwMode="auto">
            <a:xfrm>
              <a:off x="3654" y="1019"/>
              <a:ext cx="211" cy="173"/>
              <a:chOff x="2904" y="2275"/>
              <a:chExt cx="774" cy="641"/>
            </a:xfrm>
          </p:grpSpPr>
          <p:sp>
            <p:nvSpPr>
              <p:cNvPr id="6392" name="AutoShape 311"/>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93" name="AutoShape 312"/>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94" name="AutoShape 313"/>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95" name="AutoShape 314"/>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96" name="AutoShape 315"/>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97" name="AutoShape 316"/>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98" name="AutoShape 317"/>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99" name="AutoShape 318"/>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00" name="AutoShape 319"/>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01" name="AutoShape 320"/>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02" name="AutoShape 321"/>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03" name="AutoShape 322"/>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04" name="AutoShape 323"/>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05" name="AutoShape 324"/>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06" name="AutoShape 325"/>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407" name="AutoShape 326"/>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22" name="Group 327"/>
            <p:cNvGrpSpPr>
              <a:grpSpLocks noChangeAspect="1"/>
            </p:cNvGrpSpPr>
            <p:nvPr/>
          </p:nvGrpSpPr>
          <p:grpSpPr bwMode="auto">
            <a:xfrm>
              <a:off x="3847" y="1019"/>
              <a:ext cx="211" cy="173"/>
              <a:chOff x="2904" y="2275"/>
              <a:chExt cx="774" cy="641"/>
            </a:xfrm>
          </p:grpSpPr>
          <p:sp>
            <p:nvSpPr>
              <p:cNvPr id="6376" name="AutoShape 328"/>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77" name="AutoShape 329"/>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78" name="AutoShape 330"/>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79" name="AutoShape 331"/>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80" name="AutoShape 332"/>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81" name="AutoShape 333"/>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82" name="AutoShape 334"/>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83" name="AutoShape 335"/>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84" name="AutoShape 336"/>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85" name="AutoShape 337"/>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86" name="AutoShape 338"/>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87" name="AutoShape 339"/>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88" name="AutoShape 340"/>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89" name="AutoShape 341"/>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90" name="AutoShape 342"/>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91" name="AutoShape 343"/>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23" name="Group 344"/>
            <p:cNvGrpSpPr>
              <a:grpSpLocks noChangeAspect="1"/>
            </p:cNvGrpSpPr>
            <p:nvPr/>
          </p:nvGrpSpPr>
          <p:grpSpPr bwMode="auto">
            <a:xfrm>
              <a:off x="4041" y="1019"/>
              <a:ext cx="211" cy="173"/>
              <a:chOff x="2904" y="2275"/>
              <a:chExt cx="774" cy="641"/>
            </a:xfrm>
          </p:grpSpPr>
          <p:sp>
            <p:nvSpPr>
              <p:cNvPr id="6360" name="AutoShape 345"/>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61" name="AutoShape 346"/>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62" name="AutoShape 347"/>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63" name="AutoShape 348"/>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64" name="AutoShape 349"/>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65" name="AutoShape 350"/>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66" name="AutoShape 351"/>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67" name="AutoShape 352"/>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68" name="AutoShape 353"/>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69" name="AutoShape 354"/>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70" name="AutoShape 355"/>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71" name="AutoShape 356"/>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72" name="AutoShape 357"/>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73" name="AutoShape 358"/>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74" name="AutoShape 359"/>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375" name="AutoShape 360"/>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24" name="Group 361"/>
            <p:cNvGrpSpPr>
              <a:grpSpLocks noChangeAspect="1"/>
            </p:cNvGrpSpPr>
            <p:nvPr/>
          </p:nvGrpSpPr>
          <p:grpSpPr bwMode="auto">
            <a:xfrm>
              <a:off x="4235" y="1019"/>
              <a:ext cx="211" cy="173"/>
              <a:chOff x="2904" y="2275"/>
              <a:chExt cx="774" cy="641"/>
            </a:xfrm>
          </p:grpSpPr>
          <p:sp>
            <p:nvSpPr>
              <p:cNvPr id="6344" name="AutoShape 362"/>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45" name="AutoShape 363"/>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46" name="AutoShape 364"/>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47" name="AutoShape 365"/>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48" name="AutoShape 366"/>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49" name="AutoShape 367"/>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50" name="AutoShape 368"/>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51" name="AutoShape 369"/>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52" name="AutoShape 370"/>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53" name="AutoShape 371"/>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54" name="AutoShape 372"/>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55" name="AutoShape 373"/>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56" name="AutoShape 374"/>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57" name="AutoShape 375"/>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58" name="AutoShape 376"/>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59" name="AutoShape 377"/>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25" name="Group 378"/>
            <p:cNvGrpSpPr>
              <a:grpSpLocks noChangeAspect="1"/>
            </p:cNvGrpSpPr>
            <p:nvPr/>
          </p:nvGrpSpPr>
          <p:grpSpPr bwMode="auto">
            <a:xfrm>
              <a:off x="4429" y="1019"/>
              <a:ext cx="211" cy="173"/>
              <a:chOff x="2904" y="2275"/>
              <a:chExt cx="774" cy="641"/>
            </a:xfrm>
          </p:grpSpPr>
          <p:sp>
            <p:nvSpPr>
              <p:cNvPr id="6328" name="AutoShape 379"/>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29" name="AutoShape 380"/>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30" name="AutoShape 381"/>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31" name="AutoShape 382"/>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32" name="AutoShape 383"/>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33" name="AutoShape 384"/>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34" name="AutoShape 385"/>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35" name="AutoShape 386"/>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36" name="AutoShape 387"/>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37" name="AutoShape 388"/>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38" name="AutoShape 389"/>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39" name="AutoShape 390"/>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40" name="AutoShape 391"/>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41" name="AutoShape 392"/>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42" name="AutoShape 393"/>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43" name="AutoShape 394"/>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26" name="Group 395"/>
            <p:cNvGrpSpPr>
              <a:grpSpLocks noChangeAspect="1"/>
            </p:cNvGrpSpPr>
            <p:nvPr/>
          </p:nvGrpSpPr>
          <p:grpSpPr bwMode="auto">
            <a:xfrm>
              <a:off x="2686" y="1019"/>
              <a:ext cx="211" cy="173"/>
              <a:chOff x="2904" y="2275"/>
              <a:chExt cx="774" cy="641"/>
            </a:xfrm>
          </p:grpSpPr>
          <p:sp>
            <p:nvSpPr>
              <p:cNvPr id="6312" name="AutoShape 396"/>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13" name="AutoShape 397"/>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14" name="AutoShape 398"/>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15" name="AutoShape 399"/>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16" name="AutoShape 400"/>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17" name="AutoShape 401"/>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18" name="AutoShape 402"/>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19" name="AutoShape 403"/>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20" name="AutoShape 404"/>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21" name="AutoShape 405"/>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22" name="AutoShape 406"/>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23" name="AutoShape 407"/>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24" name="AutoShape 408"/>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25" name="AutoShape 409"/>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26" name="AutoShape 410"/>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27" name="AutoShape 411"/>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27" name="Group 412"/>
            <p:cNvGrpSpPr>
              <a:grpSpLocks noChangeAspect="1"/>
            </p:cNvGrpSpPr>
            <p:nvPr/>
          </p:nvGrpSpPr>
          <p:grpSpPr bwMode="auto">
            <a:xfrm>
              <a:off x="2880" y="1019"/>
              <a:ext cx="211" cy="173"/>
              <a:chOff x="2904" y="2275"/>
              <a:chExt cx="774" cy="641"/>
            </a:xfrm>
          </p:grpSpPr>
          <p:sp>
            <p:nvSpPr>
              <p:cNvPr id="6296" name="AutoShape 413"/>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97" name="AutoShape 414"/>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98" name="AutoShape 415"/>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99" name="AutoShape 416"/>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00" name="AutoShape 417"/>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01" name="AutoShape 418"/>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02" name="AutoShape 419"/>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03" name="AutoShape 420"/>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04" name="AutoShape 421"/>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05" name="AutoShape 422"/>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06" name="AutoShape 423"/>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07" name="AutoShape 424"/>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08" name="AutoShape 425"/>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09" name="AutoShape 426"/>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10" name="AutoShape 427"/>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311" name="AutoShape 428"/>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28" name="Group 429"/>
            <p:cNvGrpSpPr>
              <a:grpSpLocks noChangeAspect="1"/>
            </p:cNvGrpSpPr>
            <p:nvPr/>
          </p:nvGrpSpPr>
          <p:grpSpPr bwMode="auto">
            <a:xfrm>
              <a:off x="3079" y="1192"/>
              <a:ext cx="211" cy="173"/>
              <a:chOff x="2904" y="2275"/>
              <a:chExt cx="774" cy="641"/>
            </a:xfrm>
          </p:grpSpPr>
          <p:sp>
            <p:nvSpPr>
              <p:cNvPr id="6280" name="AutoShape 430"/>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81" name="AutoShape 431"/>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82" name="AutoShape 432"/>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83" name="AutoShape 433"/>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84" name="AutoShape 434"/>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85" name="AutoShape 435"/>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86" name="AutoShape 436"/>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87" name="AutoShape 437"/>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88" name="AutoShape 438"/>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89" name="AutoShape 439"/>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90" name="AutoShape 440"/>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91" name="AutoShape 441"/>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92" name="AutoShape 442"/>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93" name="AutoShape 443"/>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94" name="AutoShape 444"/>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95" name="AutoShape 445"/>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29" name="Group 446"/>
            <p:cNvGrpSpPr>
              <a:grpSpLocks noChangeAspect="1"/>
            </p:cNvGrpSpPr>
            <p:nvPr/>
          </p:nvGrpSpPr>
          <p:grpSpPr bwMode="auto">
            <a:xfrm>
              <a:off x="3273" y="1192"/>
              <a:ext cx="211" cy="173"/>
              <a:chOff x="2904" y="2275"/>
              <a:chExt cx="774" cy="641"/>
            </a:xfrm>
          </p:grpSpPr>
          <p:sp>
            <p:nvSpPr>
              <p:cNvPr id="6264" name="AutoShape 447"/>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65" name="AutoShape 448"/>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66" name="AutoShape 449"/>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67" name="AutoShape 450"/>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68" name="AutoShape 451"/>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69" name="AutoShape 452"/>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70" name="AutoShape 453"/>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71" name="AutoShape 454"/>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72" name="AutoShape 455"/>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73" name="AutoShape 456"/>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74" name="AutoShape 457"/>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75" name="AutoShape 458"/>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76" name="AutoShape 459"/>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77" name="AutoShape 460"/>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78" name="AutoShape 461"/>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79" name="AutoShape 462"/>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30" name="Group 463"/>
            <p:cNvGrpSpPr>
              <a:grpSpLocks noChangeAspect="1"/>
            </p:cNvGrpSpPr>
            <p:nvPr/>
          </p:nvGrpSpPr>
          <p:grpSpPr bwMode="auto">
            <a:xfrm>
              <a:off x="3466" y="1192"/>
              <a:ext cx="211" cy="173"/>
              <a:chOff x="2904" y="2275"/>
              <a:chExt cx="774" cy="641"/>
            </a:xfrm>
          </p:grpSpPr>
          <p:sp>
            <p:nvSpPr>
              <p:cNvPr id="6248" name="AutoShape 464"/>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49" name="AutoShape 465"/>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50" name="AutoShape 466"/>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51" name="AutoShape 467"/>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52" name="AutoShape 468"/>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53" name="AutoShape 469"/>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54" name="AutoShape 470"/>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55" name="AutoShape 471"/>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56" name="AutoShape 472"/>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57" name="AutoShape 473"/>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58" name="AutoShape 474"/>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59" name="AutoShape 475"/>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60" name="AutoShape 476"/>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61" name="AutoShape 477"/>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62" name="AutoShape 478"/>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63" name="AutoShape 479"/>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31" name="Group 480"/>
            <p:cNvGrpSpPr>
              <a:grpSpLocks noChangeAspect="1"/>
            </p:cNvGrpSpPr>
            <p:nvPr/>
          </p:nvGrpSpPr>
          <p:grpSpPr bwMode="auto">
            <a:xfrm>
              <a:off x="3660" y="1192"/>
              <a:ext cx="211" cy="173"/>
              <a:chOff x="2904" y="2275"/>
              <a:chExt cx="774" cy="641"/>
            </a:xfrm>
          </p:grpSpPr>
          <p:sp>
            <p:nvSpPr>
              <p:cNvPr id="6232" name="AutoShape 481"/>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33" name="AutoShape 482"/>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34" name="AutoShape 483"/>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35" name="AutoShape 484"/>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36" name="AutoShape 485"/>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37" name="AutoShape 486"/>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38" name="AutoShape 487"/>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39" name="AutoShape 488"/>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40" name="AutoShape 489"/>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41" name="AutoShape 490"/>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42" name="AutoShape 491"/>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43" name="AutoShape 492"/>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44" name="AutoShape 493"/>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45" name="AutoShape 494"/>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46" name="AutoShape 495"/>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47" name="AutoShape 496"/>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sp>
          <p:nvSpPr>
            <p:cNvPr id="5213" name="AutoShape 497"/>
            <p:cNvSpPr>
              <a:spLocks noChangeAspect="1" noChangeArrowheads="1"/>
            </p:cNvSpPr>
            <p:nvPr/>
          </p:nvSpPr>
          <p:spPr bwMode="auto">
            <a:xfrm rot="5400000">
              <a:off x="3845" y="1195"/>
              <a:ext cx="54" cy="47"/>
            </a:xfrm>
            <a:prstGeom prst="hexagon">
              <a:avLst>
                <a:gd name="adj" fmla="val 28723"/>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214" name="AutoShape 498"/>
            <p:cNvSpPr>
              <a:spLocks noChangeAspect="1" noChangeArrowheads="1"/>
            </p:cNvSpPr>
            <p:nvPr/>
          </p:nvSpPr>
          <p:spPr bwMode="auto">
            <a:xfrm rot="5400000">
              <a:off x="3891" y="1195"/>
              <a:ext cx="54" cy="48"/>
            </a:xfrm>
            <a:prstGeom prst="hexagon">
              <a:avLst>
                <a:gd name="adj" fmla="val 28125"/>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215" name="AutoShape 499"/>
            <p:cNvSpPr>
              <a:spLocks noChangeAspect="1" noChangeArrowheads="1"/>
            </p:cNvSpPr>
            <p:nvPr/>
          </p:nvSpPr>
          <p:spPr bwMode="auto">
            <a:xfrm rot="5400000">
              <a:off x="3937" y="1195"/>
              <a:ext cx="54" cy="47"/>
            </a:xfrm>
            <a:prstGeom prst="hexagon">
              <a:avLst>
                <a:gd name="adj" fmla="val 28723"/>
                <a:gd name="vf" fmla="val 115470"/>
              </a:avLst>
            </a:prstGeom>
            <a:solidFill>
              <a:srgbClr val="990000"/>
            </a:solidFill>
            <a:ln w="9525">
              <a:solidFill>
                <a:schemeClr val="tx1"/>
              </a:solidFill>
              <a:miter lim="800000"/>
              <a:headEnd/>
              <a:tailEnd/>
            </a:ln>
          </p:spPr>
          <p:txBody>
            <a:bodyPr wrap="none" anchor="ctr"/>
            <a:lstStyle/>
            <a:p>
              <a:endParaRPr lang="en-US">
                <a:latin typeface="Calibri" pitchFamily="34" charset="0"/>
              </a:endParaRPr>
            </a:p>
          </p:txBody>
        </p:sp>
        <p:sp>
          <p:nvSpPr>
            <p:cNvPr id="5216" name="AutoShape 500"/>
            <p:cNvSpPr>
              <a:spLocks noChangeAspect="1" noChangeArrowheads="1"/>
            </p:cNvSpPr>
            <p:nvPr/>
          </p:nvSpPr>
          <p:spPr bwMode="auto">
            <a:xfrm rot="5400000">
              <a:off x="3983" y="1195"/>
              <a:ext cx="54" cy="48"/>
            </a:xfrm>
            <a:prstGeom prst="hexagon">
              <a:avLst>
                <a:gd name="adj" fmla="val 28125"/>
                <a:gd name="vf" fmla="val 115470"/>
              </a:avLst>
            </a:prstGeom>
            <a:solidFill>
              <a:srgbClr val="990000"/>
            </a:solidFill>
            <a:ln w="9525">
              <a:solidFill>
                <a:schemeClr val="tx1"/>
              </a:solidFill>
              <a:miter lim="800000"/>
              <a:headEnd/>
              <a:tailEnd/>
            </a:ln>
          </p:spPr>
          <p:txBody>
            <a:bodyPr wrap="none" anchor="ctr"/>
            <a:lstStyle/>
            <a:p>
              <a:endParaRPr lang="en-US">
                <a:latin typeface="Calibri" pitchFamily="34" charset="0"/>
              </a:endParaRPr>
            </a:p>
          </p:txBody>
        </p:sp>
        <p:sp>
          <p:nvSpPr>
            <p:cNvPr id="5217" name="AutoShape 501"/>
            <p:cNvSpPr>
              <a:spLocks noChangeAspect="1" noChangeArrowheads="1"/>
            </p:cNvSpPr>
            <p:nvPr/>
          </p:nvSpPr>
          <p:spPr bwMode="auto">
            <a:xfrm rot="5400000">
              <a:off x="3870" y="1236"/>
              <a:ext cx="54" cy="48"/>
            </a:xfrm>
            <a:prstGeom prst="hexagon">
              <a:avLst>
                <a:gd name="adj" fmla="val 28125"/>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218" name="AutoShape 502"/>
            <p:cNvSpPr>
              <a:spLocks noChangeAspect="1" noChangeArrowheads="1"/>
            </p:cNvSpPr>
            <p:nvPr/>
          </p:nvSpPr>
          <p:spPr bwMode="auto">
            <a:xfrm rot="5400000">
              <a:off x="3917" y="1236"/>
              <a:ext cx="54" cy="47"/>
            </a:xfrm>
            <a:prstGeom prst="hexagon">
              <a:avLst>
                <a:gd name="adj" fmla="val 28723"/>
                <a:gd name="vf" fmla="val 115470"/>
              </a:avLst>
            </a:prstGeom>
            <a:solidFill>
              <a:srgbClr val="990000"/>
            </a:solidFill>
            <a:ln w="9525">
              <a:solidFill>
                <a:schemeClr val="tx1"/>
              </a:solidFill>
              <a:miter lim="800000"/>
              <a:headEnd/>
              <a:tailEnd/>
            </a:ln>
          </p:spPr>
          <p:txBody>
            <a:bodyPr wrap="none" anchor="ctr"/>
            <a:lstStyle/>
            <a:p>
              <a:endParaRPr lang="en-US">
                <a:latin typeface="Calibri" pitchFamily="34" charset="0"/>
              </a:endParaRPr>
            </a:p>
          </p:txBody>
        </p:sp>
        <p:sp>
          <p:nvSpPr>
            <p:cNvPr id="5219" name="AutoShape 503"/>
            <p:cNvSpPr>
              <a:spLocks noChangeAspect="1" noChangeArrowheads="1"/>
            </p:cNvSpPr>
            <p:nvPr/>
          </p:nvSpPr>
          <p:spPr bwMode="auto">
            <a:xfrm rot="5400000">
              <a:off x="3962" y="1236"/>
              <a:ext cx="54" cy="48"/>
            </a:xfrm>
            <a:prstGeom prst="hexagon">
              <a:avLst>
                <a:gd name="adj" fmla="val 28125"/>
                <a:gd name="vf" fmla="val 115470"/>
              </a:avLst>
            </a:prstGeom>
            <a:solidFill>
              <a:srgbClr val="990000"/>
            </a:solidFill>
            <a:ln w="9525">
              <a:solidFill>
                <a:schemeClr val="tx1"/>
              </a:solidFill>
              <a:miter lim="800000"/>
              <a:headEnd/>
              <a:tailEnd/>
            </a:ln>
          </p:spPr>
          <p:txBody>
            <a:bodyPr wrap="none" anchor="ctr"/>
            <a:lstStyle/>
            <a:p>
              <a:endParaRPr lang="en-US">
                <a:latin typeface="Calibri" pitchFamily="34" charset="0"/>
              </a:endParaRPr>
            </a:p>
          </p:txBody>
        </p:sp>
        <p:sp>
          <p:nvSpPr>
            <p:cNvPr id="5220" name="AutoShape 504"/>
            <p:cNvSpPr>
              <a:spLocks noChangeAspect="1" noChangeArrowheads="1"/>
            </p:cNvSpPr>
            <p:nvPr/>
          </p:nvSpPr>
          <p:spPr bwMode="auto">
            <a:xfrm rot="5400000">
              <a:off x="4009" y="1236"/>
              <a:ext cx="54" cy="47"/>
            </a:xfrm>
            <a:prstGeom prst="hexagon">
              <a:avLst>
                <a:gd name="adj" fmla="val 28723"/>
                <a:gd name="vf" fmla="val 115470"/>
              </a:avLst>
            </a:prstGeom>
            <a:solidFill>
              <a:srgbClr val="990000"/>
            </a:solidFill>
            <a:ln w="9525">
              <a:solidFill>
                <a:schemeClr val="tx1"/>
              </a:solidFill>
              <a:miter lim="800000"/>
              <a:headEnd/>
              <a:tailEnd/>
            </a:ln>
          </p:spPr>
          <p:txBody>
            <a:bodyPr wrap="none" anchor="ctr"/>
            <a:lstStyle/>
            <a:p>
              <a:endParaRPr lang="en-US">
                <a:latin typeface="Calibri" pitchFamily="34" charset="0"/>
              </a:endParaRPr>
            </a:p>
          </p:txBody>
        </p:sp>
        <p:sp>
          <p:nvSpPr>
            <p:cNvPr id="5221" name="AutoShape 505"/>
            <p:cNvSpPr>
              <a:spLocks noChangeAspect="1" noChangeArrowheads="1"/>
            </p:cNvSpPr>
            <p:nvPr/>
          </p:nvSpPr>
          <p:spPr bwMode="auto">
            <a:xfrm rot="5400000">
              <a:off x="3845" y="1275"/>
              <a:ext cx="54" cy="47"/>
            </a:xfrm>
            <a:prstGeom prst="hexagon">
              <a:avLst>
                <a:gd name="adj" fmla="val 28723"/>
                <a:gd name="vf" fmla="val 115470"/>
              </a:avLst>
            </a:prstGeom>
            <a:solidFill>
              <a:srgbClr val="990000"/>
            </a:solidFill>
            <a:ln w="9525">
              <a:solidFill>
                <a:schemeClr val="tx1"/>
              </a:solidFill>
              <a:miter lim="800000"/>
              <a:headEnd/>
              <a:tailEnd/>
            </a:ln>
          </p:spPr>
          <p:txBody>
            <a:bodyPr wrap="none" anchor="ctr"/>
            <a:lstStyle/>
            <a:p>
              <a:endParaRPr lang="en-US">
                <a:latin typeface="Calibri" pitchFamily="34" charset="0"/>
              </a:endParaRPr>
            </a:p>
          </p:txBody>
        </p:sp>
        <p:sp>
          <p:nvSpPr>
            <p:cNvPr id="5222" name="AutoShape 506"/>
            <p:cNvSpPr>
              <a:spLocks noChangeAspect="1" noChangeArrowheads="1"/>
            </p:cNvSpPr>
            <p:nvPr/>
          </p:nvSpPr>
          <p:spPr bwMode="auto">
            <a:xfrm rot="5400000">
              <a:off x="3891" y="1275"/>
              <a:ext cx="54" cy="48"/>
            </a:xfrm>
            <a:prstGeom prst="hexagon">
              <a:avLst>
                <a:gd name="adj" fmla="val 28125"/>
                <a:gd name="vf" fmla="val 115470"/>
              </a:avLst>
            </a:prstGeom>
            <a:solidFill>
              <a:srgbClr val="990000"/>
            </a:solidFill>
            <a:ln w="9525">
              <a:solidFill>
                <a:schemeClr val="tx1"/>
              </a:solidFill>
              <a:miter lim="800000"/>
              <a:headEnd/>
              <a:tailEnd/>
            </a:ln>
          </p:spPr>
          <p:txBody>
            <a:bodyPr wrap="none" anchor="ctr"/>
            <a:lstStyle/>
            <a:p>
              <a:endParaRPr lang="en-US">
                <a:latin typeface="Calibri" pitchFamily="34" charset="0"/>
              </a:endParaRPr>
            </a:p>
          </p:txBody>
        </p:sp>
        <p:sp>
          <p:nvSpPr>
            <p:cNvPr id="5223" name="AutoShape 507"/>
            <p:cNvSpPr>
              <a:spLocks noChangeAspect="1" noChangeArrowheads="1"/>
            </p:cNvSpPr>
            <p:nvPr/>
          </p:nvSpPr>
          <p:spPr bwMode="auto">
            <a:xfrm rot="5400000">
              <a:off x="3937" y="1275"/>
              <a:ext cx="54" cy="47"/>
            </a:xfrm>
            <a:prstGeom prst="hexagon">
              <a:avLst>
                <a:gd name="adj" fmla="val 28723"/>
                <a:gd name="vf" fmla="val 115470"/>
              </a:avLst>
            </a:prstGeom>
            <a:solidFill>
              <a:srgbClr val="990000"/>
            </a:solidFill>
            <a:ln w="9525">
              <a:solidFill>
                <a:schemeClr val="tx1"/>
              </a:solidFill>
              <a:miter lim="800000"/>
              <a:headEnd/>
              <a:tailEnd/>
            </a:ln>
          </p:spPr>
          <p:txBody>
            <a:bodyPr wrap="none" anchor="ctr"/>
            <a:lstStyle/>
            <a:p>
              <a:endParaRPr lang="en-US">
                <a:latin typeface="Calibri" pitchFamily="34" charset="0"/>
              </a:endParaRPr>
            </a:p>
          </p:txBody>
        </p:sp>
        <p:sp>
          <p:nvSpPr>
            <p:cNvPr id="5224" name="AutoShape 508"/>
            <p:cNvSpPr>
              <a:spLocks noChangeAspect="1" noChangeArrowheads="1"/>
            </p:cNvSpPr>
            <p:nvPr/>
          </p:nvSpPr>
          <p:spPr bwMode="auto">
            <a:xfrm rot="5400000">
              <a:off x="3983" y="1275"/>
              <a:ext cx="54" cy="48"/>
            </a:xfrm>
            <a:prstGeom prst="hexagon">
              <a:avLst>
                <a:gd name="adj" fmla="val 28125"/>
                <a:gd name="vf" fmla="val 115470"/>
              </a:avLst>
            </a:prstGeom>
            <a:solidFill>
              <a:srgbClr val="990000"/>
            </a:solidFill>
            <a:ln w="9525">
              <a:solidFill>
                <a:schemeClr val="tx1"/>
              </a:solidFill>
              <a:miter lim="800000"/>
              <a:headEnd/>
              <a:tailEnd/>
            </a:ln>
          </p:spPr>
          <p:txBody>
            <a:bodyPr wrap="none" anchor="ctr"/>
            <a:lstStyle/>
            <a:p>
              <a:endParaRPr lang="en-US">
                <a:latin typeface="Calibri" pitchFamily="34" charset="0"/>
              </a:endParaRPr>
            </a:p>
          </p:txBody>
        </p:sp>
        <p:sp>
          <p:nvSpPr>
            <p:cNvPr id="5225" name="AutoShape 509"/>
            <p:cNvSpPr>
              <a:spLocks noChangeAspect="1" noChangeArrowheads="1"/>
            </p:cNvSpPr>
            <p:nvPr/>
          </p:nvSpPr>
          <p:spPr bwMode="auto">
            <a:xfrm rot="5400000">
              <a:off x="3870" y="1314"/>
              <a:ext cx="54" cy="48"/>
            </a:xfrm>
            <a:prstGeom prst="hexagon">
              <a:avLst>
                <a:gd name="adj" fmla="val 28125"/>
                <a:gd name="vf" fmla="val 115470"/>
              </a:avLst>
            </a:prstGeom>
            <a:solidFill>
              <a:srgbClr val="990000"/>
            </a:solidFill>
            <a:ln w="9525">
              <a:solidFill>
                <a:schemeClr val="tx1"/>
              </a:solidFill>
              <a:miter lim="800000"/>
              <a:headEnd/>
              <a:tailEnd/>
            </a:ln>
          </p:spPr>
          <p:txBody>
            <a:bodyPr wrap="none" anchor="ctr"/>
            <a:lstStyle/>
            <a:p>
              <a:endParaRPr lang="en-US">
                <a:latin typeface="Calibri" pitchFamily="34" charset="0"/>
              </a:endParaRPr>
            </a:p>
          </p:txBody>
        </p:sp>
        <p:sp>
          <p:nvSpPr>
            <p:cNvPr id="5226" name="AutoShape 510"/>
            <p:cNvSpPr>
              <a:spLocks noChangeAspect="1" noChangeArrowheads="1"/>
            </p:cNvSpPr>
            <p:nvPr/>
          </p:nvSpPr>
          <p:spPr bwMode="auto">
            <a:xfrm rot="5400000">
              <a:off x="3917" y="1314"/>
              <a:ext cx="54" cy="47"/>
            </a:xfrm>
            <a:prstGeom prst="hexagon">
              <a:avLst>
                <a:gd name="adj" fmla="val 28723"/>
                <a:gd name="vf" fmla="val 115470"/>
              </a:avLst>
            </a:prstGeom>
            <a:solidFill>
              <a:srgbClr val="990000"/>
            </a:solidFill>
            <a:ln w="9525">
              <a:solidFill>
                <a:schemeClr val="tx1"/>
              </a:solidFill>
              <a:miter lim="800000"/>
              <a:headEnd/>
              <a:tailEnd/>
            </a:ln>
          </p:spPr>
          <p:txBody>
            <a:bodyPr wrap="none" anchor="ctr"/>
            <a:lstStyle/>
            <a:p>
              <a:endParaRPr lang="en-US">
                <a:latin typeface="Calibri" pitchFamily="34" charset="0"/>
              </a:endParaRPr>
            </a:p>
          </p:txBody>
        </p:sp>
        <p:sp>
          <p:nvSpPr>
            <p:cNvPr id="5227" name="AutoShape 511"/>
            <p:cNvSpPr>
              <a:spLocks noChangeAspect="1" noChangeArrowheads="1"/>
            </p:cNvSpPr>
            <p:nvPr/>
          </p:nvSpPr>
          <p:spPr bwMode="auto">
            <a:xfrm rot="5400000">
              <a:off x="3962" y="1314"/>
              <a:ext cx="54" cy="48"/>
            </a:xfrm>
            <a:prstGeom prst="hexagon">
              <a:avLst>
                <a:gd name="adj" fmla="val 28125"/>
                <a:gd name="vf" fmla="val 115470"/>
              </a:avLst>
            </a:prstGeom>
            <a:solidFill>
              <a:srgbClr val="990000"/>
            </a:solidFill>
            <a:ln w="9525">
              <a:solidFill>
                <a:schemeClr val="tx1"/>
              </a:solidFill>
              <a:miter lim="800000"/>
              <a:headEnd/>
              <a:tailEnd/>
            </a:ln>
          </p:spPr>
          <p:txBody>
            <a:bodyPr wrap="none" anchor="ctr"/>
            <a:lstStyle/>
            <a:p>
              <a:endParaRPr lang="en-US">
                <a:latin typeface="Calibri" pitchFamily="34" charset="0"/>
              </a:endParaRPr>
            </a:p>
          </p:txBody>
        </p:sp>
        <p:sp>
          <p:nvSpPr>
            <p:cNvPr id="5228" name="AutoShape 512"/>
            <p:cNvSpPr>
              <a:spLocks noChangeAspect="1" noChangeArrowheads="1"/>
            </p:cNvSpPr>
            <p:nvPr/>
          </p:nvSpPr>
          <p:spPr bwMode="auto">
            <a:xfrm rot="5400000">
              <a:off x="4009" y="1314"/>
              <a:ext cx="54" cy="47"/>
            </a:xfrm>
            <a:prstGeom prst="hexagon">
              <a:avLst>
                <a:gd name="adj" fmla="val 28723"/>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nvGrpSpPr>
            <p:cNvPr id="5280" name="Group 513"/>
            <p:cNvGrpSpPr>
              <a:grpSpLocks noChangeAspect="1"/>
            </p:cNvGrpSpPr>
            <p:nvPr/>
          </p:nvGrpSpPr>
          <p:grpSpPr bwMode="auto">
            <a:xfrm>
              <a:off x="4041" y="1192"/>
              <a:ext cx="211" cy="173"/>
              <a:chOff x="2904" y="2275"/>
              <a:chExt cx="774" cy="641"/>
            </a:xfrm>
          </p:grpSpPr>
          <p:sp>
            <p:nvSpPr>
              <p:cNvPr id="6216" name="AutoShape 514"/>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17" name="AutoShape 515"/>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18" name="AutoShape 516"/>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19" name="AutoShape 517"/>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20" name="AutoShape 518"/>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21" name="AutoShape 519"/>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22" name="AutoShape 520"/>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23" name="AutoShape 521"/>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24" name="AutoShape 522"/>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25" name="AutoShape 523"/>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26" name="AutoShape 524"/>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27" name="AutoShape 525"/>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28" name="AutoShape 526"/>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29" name="AutoShape 527"/>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30" name="AutoShape 528"/>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231" name="AutoShape 529"/>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81" name="Group 530"/>
            <p:cNvGrpSpPr>
              <a:grpSpLocks noChangeAspect="1"/>
            </p:cNvGrpSpPr>
            <p:nvPr/>
          </p:nvGrpSpPr>
          <p:grpSpPr bwMode="auto">
            <a:xfrm>
              <a:off x="4241" y="1192"/>
              <a:ext cx="211" cy="173"/>
              <a:chOff x="2904" y="2275"/>
              <a:chExt cx="774" cy="641"/>
            </a:xfrm>
          </p:grpSpPr>
          <p:sp>
            <p:nvSpPr>
              <p:cNvPr id="6200" name="AutoShape 531"/>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01" name="AutoShape 532"/>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02" name="AutoShape 533"/>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03" name="AutoShape 534"/>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04" name="AutoShape 535"/>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05" name="AutoShape 536"/>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06" name="AutoShape 537"/>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07" name="AutoShape 538"/>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08" name="AutoShape 539"/>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09" name="AutoShape 540"/>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10" name="AutoShape 541"/>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11" name="AutoShape 542"/>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12" name="AutoShape 543"/>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13" name="AutoShape 544"/>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14" name="AutoShape 545"/>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15" name="AutoShape 546"/>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82" name="Group 547"/>
            <p:cNvGrpSpPr>
              <a:grpSpLocks noChangeAspect="1"/>
            </p:cNvGrpSpPr>
            <p:nvPr/>
          </p:nvGrpSpPr>
          <p:grpSpPr bwMode="auto">
            <a:xfrm>
              <a:off x="4435" y="1192"/>
              <a:ext cx="211" cy="173"/>
              <a:chOff x="2904" y="2275"/>
              <a:chExt cx="774" cy="641"/>
            </a:xfrm>
          </p:grpSpPr>
          <p:sp>
            <p:nvSpPr>
              <p:cNvPr id="6184" name="AutoShape 548"/>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85" name="AutoShape 549"/>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86" name="AutoShape 550"/>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87" name="AutoShape 551"/>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88" name="AutoShape 552"/>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89" name="AutoShape 553"/>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90" name="AutoShape 554"/>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91" name="AutoShape 555"/>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92" name="AutoShape 556"/>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93" name="AutoShape 557"/>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94" name="AutoShape 558"/>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95" name="AutoShape 559"/>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96" name="AutoShape 560"/>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97" name="AutoShape 561"/>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98" name="AutoShape 562"/>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99" name="AutoShape 563"/>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83" name="Group 564"/>
            <p:cNvGrpSpPr>
              <a:grpSpLocks noChangeAspect="1"/>
            </p:cNvGrpSpPr>
            <p:nvPr/>
          </p:nvGrpSpPr>
          <p:grpSpPr bwMode="auto">
            <a:xfrm>
              <a:off x="2692" y="1192"/>
              <a:ext cx="211" cy="173"/>
              <a:chOff x="2904" y="2275"/>
              <a:chExt cx="774" cy="641"/>
            </a:xfrm>
          </p:grpSpPr>
          <p:sp>
            <p:nvSpPr>
              <p:cNvPr id="6168" name="AutoShape 565"/>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69" name="AutoShape 566"/>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70" name="AutoShape 567"/>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71" name="AutoShape 568"/>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72" name="AutoShape 569"/>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73" name="AutoShape 570"/>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74" name="AutoShape 571"/>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75" name="AutoShape 572"/>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76" name="AutoShape 573"/>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77" name="AutoShape 574"/>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78" name="AutoShape 575"/>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79" name="AutoShape 576"/>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80" name="AutoShape 577"/>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81" name="AutoShape 578"/>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82" name="AutoShape 579"/>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83" name="AutoShape 580"/>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84" name="Group 581"/>
            <p:cNvGrpSpPr>
              <a:grpSpLocks noChangeAspect="1"/>
            </p:cNvGrpSpPr>
            <p:nvPr/>
          </p:nvGrpSpPr>
          <p:grpSpPr bwMode="auto">
            <a:xfrm>
              <a:off x="2886" y="1192"/>
              <a:ext cx="211" cy="173"/>
              <a:chOff x="2904" y="2275"/>
              <a:chExt cx="774" cy="641"/>
            </a:xfrm>
          </p:grpSpPr>
          <p:sp>
            <p:nvSpPr>
              <p:cNvPr id="6152" name="AutoShape 582"/>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53" name="AutoShape 583"/>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54" name="AutoShape 584"/>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55" name="AutoShape 585"/>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56" name="AutoShape 586"/>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57" name="AutoShape 587"/>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58" name="AutoShape 588"/>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59" name="AutoShape 589"/>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60" name="AutoShape 590"/>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61" name="AutoShape 591"/>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62" name="AutoShape 592"/>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63" name="AutoShape 593"/>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64" name="AutoShape 594"/>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65" name="AutoShape 595"/>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66" name="AutoShape 596"/>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167" name="AutoShape 597"/>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85" name="Group 598"/>
            <p:cNvGrpSpPr>
              <a:grpSpLocks noChangeAspect="1"/>
            </p:cNvGrpSpPr>
            <p:nvPr/>
          </p:nvGrpSpPr>
          <p:grpSpPr bwMode="auto">
            <a:xfrm>
              <a:off x="3073" y="1358"/>
              <a:ext cx="211" cy="173"/>
              <a:chOff x="2904" y="2275"/>
              <a:chExt cx="774" cy="641"/>
            </a:xfrm>
          </p:grpSpPr>
          <p:sp>
            <p:nvSpPr>
              <p:cNvPr id="6136" name="AutoShape 599"/>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37" name="AutoShape 600"/>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38" name="AutoShape 601"/>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39" name="AutoShape 602"/>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40" name="AutoShape 603"/>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41" name="AutoShape 604"/>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42" name="AutoShape 605"/>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43" name="AutoShape 606"/>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44" name="AutoShape 607"/>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45" name="AutoShape 608"/>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46" name="AutoShape 609"/>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47" name="AutoShape 610"/>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48" name="AutoShape 611"/>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49" name="AutoShape 612"/>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50" name="AutoShape 613"/>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51" name="AutoShape 614"/>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86" name="Group 615"/>
            <p:cNvGrpSpPr>
              <a:grpSpLocks noChangeAspect="1"/>
            </p:cNvGrpSpPr>
            <p:nvPr/>
          </p:nvGrpSpPr>
          <p:grpSpPr bwMode="auto">
            <a:xfrm>
              <a:off x="3267" y="1358"/>
              <a:ext cx="211" cy="173"/>
              <a:chOff x="2904" y="2275"/>
              <a:chExt cx="774" cy="641"/>
            </a:xfrm>
          </p:grpSpPr>
          <p:sp>
            <p:nvSpPr>
              <p:cNvPr id="6120" name="AutoShape 616"/>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21" name="AutoShape 617"/>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22" name="AutoShape 618"/>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23" name="AutoShape 619"/>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24" name="AutoShape 620"/>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25" name="AutoShape 621"/>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26" name="AutoShape 622"/>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27" name="AutoShape 623"/>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28" name="AutoShape 624"/>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29" name="AutoShape 625"/>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30" name="AutoShape 626"/>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31" name="AutoShape 627"/>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32" name="AutoShape 628"/>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33" name="AutoShape 629"/>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34" name="AutoShape 630"/>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35" name="AutoShape 631"/>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87" name="Group 632"/>
            <p:cNvGrpSpPr>
              <a:grpSpLocks noChangeAspect="1"/>
            </p:cNvGrpSpPr>
            <p:nvPr/>
          </p:nvGrpSpPr>
          <p:grpSpPr bwMode="auto">
            <a:xfrm>
              <a:off x="3460" y="1358"/>
              <a:ext cx="211" cy="173"/>
              <a:chOff x="2904" y="2275"/>
              <a:chExt cx="774" cy="641"/>
            </a:xfrm>
          </p:grpSpPr>
          <p:sp>
            <p:nvSpPr>
              <p:cNvPr id="6104" name="AutoShape 633"/>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05" name="AutoShape 634"/>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06" name="AutoShape 635"/>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07" name="AutoShape 636"/>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08" name="AutoShape 637"/>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09" name="AutoShape 638"/>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10" name="AutoShape 639"/>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11" name="AutoShape 640"/>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12" name="AutoShape 641"/>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13" name="AutoShape 642"/>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14" name="AutoShape 643"/>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15" name="AutoShape 644"/>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16" name="AutoShape 645"/>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17" name="AutoShape 646"/>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18" name="AutoShape 647"/>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19" name="AutoShape 648"/>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6683" name="Group 649"/>
            <p:cNvGrpSpPr>
              <a:grpSpLocks noChangeAspect="1"/>
            </p:cNvGrpSpPr>
            <p:nvPr/>
          </p:nvGrpSpPr>
          <p:grpSpPr bwMode="auto">
            <a:xfrm>
              <a:off x="3654" y="1358"/>
              <a:ext cx="211" cy="173"/>
              <a:chOff x="2904" y="2275"/>
              <a:chExt cx="774" cy="641"/>
            </a:xfrm>
          </p:grpSpPr>
          <p:sp>
            <p:nvSpPr>
              <p:cNvPr id="6088" name="AutoShape 650"/>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89" name="AutoShape 651"/>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90" name="AutoShape 652"/>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91" name="AutoShape 653"/>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92" name="AutoShape 654"/>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93" name="AutoShape 655"/>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94" name="AutoShape 656"/>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95" name="AutoShape 657"/>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96" name="AutoShape 658"/>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97" name="AutoShape 659"/>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98" name="AutoShape 660"/>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99" name="AutoShape 661"/>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00" name="AutoShape 662"/>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01" name="AutoShape 663"/>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02" name="AutoShape 664"/>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103" name="AutoShape 665"/>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6684" name="Group 666"/>
            <p:cNvGrpSpPr>
              <a:grpSpLocks noChangeAspect="1"/>
            </p:cNvGrpSpPr>
            <p:nvPr/>
          </p:nvGrpSpPr>
          <p:grpSpPr bwMode="auto">
            <a:xfrm>
              <a:off x="3847" y="1358"/>
              <a:ext cx="211" cy="173"/>
              <a:chOff x="2904" y="2275"/>
              <a:chExt cx="774" cy="641"/>
            </a:xfrm>
          </p:grpSpPr>
          <p:sp>
            <p:nvSpPr>
              <p:cNvPr id="6072" name="AutoShape 667"/>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73" name="AutoShape 668"/>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74" name="AutoShape 669"/>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75" name="AutoShape 670"/>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76" name="AutoShape 671"/>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77" name="AutoShape 672"/>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78" name="AutoShape 673"/>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79" name="AutoShape 674"/>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80" name="AutoShape 675"/>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81" name="AutoShape 676"/>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82" name="AutoShape 677"/>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83" name="AutoShape 678"/>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84" name="AutoShape 679"/>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85" name="AutoShape 680"/>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86" name="AutoShape 681"/>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87" name="AutoShape 682"/>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6685" name="Group 683"/>
            <p:cNvGrpSpPr>
              <a:grpSpLocks noChangeAspect="1"/>
            </p:cNvGrpSpPr>
            <p:nvPr/>
          </p:nvGrpSpPr>
          <p:grpSpPr bwMode="auto">
            <a:xfrm>
              <a:off x="4041" y="1358"/>
              <a:ext cx="211" cy="173"/>
              <a:chOff x="2904" y="2275"/>
              <a:chExt cx="774" cy="641"/>
            </a:xfrm>
          </p:grpSpPr>
          <p:sp>
            <p:nvSpPr>
              <p:cNvPr id="6056" name="AutoShape 684"/>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57" name="AutoShape 685"/>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58" name="AutoShape 686"/>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59" name="AutoShape 687"/>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60" name="AutoShape 688"/>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61" name="AutoShape 689"/>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62" name="AutoShape 690"/>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63" name="AutoShape 691"/>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64" name="AutoShape 692"/>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65" name="AutoShape 693"/>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66" name="AutoShape 694"/>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67" name="AutoShape 695"/>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68" name="AutoShape 696"/>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69" name="AutoShape 697"/>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70" name="AutoShape 698"/>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6071" name="AutoShape 699"/>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6686" name="Group 700"/>
            <p:cNvGrpSpPr>
              <a:grpSpLocks noChangeAspect="1"/>
            </p:cNvGrpSpPr>
            <p:nvPr/>
          </p:nvGrpSpPr>
          <p:grpSpPr bwMode="auto">
            <a:xfrm>
              <a:off x="4235" y="1358"/>
              <a:ext cx="211" cy="173"/>
              <a:chOff x="2904" y="2275"/>
              <a:chExt cx="774" cy="641"/>
            </a:xfrm>
          </p:grpSpPr>
          <p:sp>
            <p:nvSpPr>
              <p:cNvPr id="6040" name="AutoShape 701"/>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41" name="AutoShape 702"/>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42" name="AutoShape 703"/>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43" name="AutoShape 704"/>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44" name="AutoShape 705"/>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45" name="AutoShape 706"/>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46" name="AutoShape 707"/>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47" name="AutoShape 708"/>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48" name="AutoShape 709"/>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49" name="AutoShape 710"/>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50" name="AutoShape 711"/>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51" name="AutoShape 712"/>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52" name="AutoShape 713"/>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53" name="AutoShape 714"/>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54" name="AutoShape 715"/>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55" name="AutoShape 716"/>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6687" name="Group 717"/>
            <p:cNvGrpSpPr>
              <a:grpSpLocks noChangeAspect="1"/>
            </p:cNvGrpSpPr>
            <p:nvPr/>
          </p:nvGrpSpPr>
          <p:grpSpPr bwMode="auto">
            <a:xfrm>
              <a:off x="4429" y="1358"/>
              <a:ext cx="211" cy="173"/>
              <a:chOff x="2904" y="2275"/>
              <a:chExt cx="774" cy="641"/>
            </a:xfrm>
          </p:grpSpPr>
          <p:sp>
            <p:nvSpPr>
              <p:cNvPr id="6024" name="AutoShape 718"/>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25" name="AutoShape 719"/>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26" name="AutoShape 720"/>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27" name="AutoShape 721"/>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28" name="AutoShape 722"/>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29" name="AutoShape 723"/>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30" name="AutoShape 724"/>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31" name="AutoShape 725"/>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32" name="AutoShape 726"/>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33" name="AutoShape 727"/>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34" name="AutoShape 728"/>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35" name="AutoShape 729"/>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36" name="AutoShape 730"/>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37" name="AutoShape 731"/>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38" name="AutoShape 732"/>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39" name="AutoShape 733"/>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20" name="Group 734"/>
            <p:cNvGrpSpPr>
              <a:grpSpLocks noChangeAspect="1"/>
            </p:cNvGrpSpPr>
            <p:nvPr/>
          </p:nvGrpSpPr>
          <p:grpSpPr bwMode="auto">
            <a:xfrm>
              <a:off x="2686" y="1358"/>
              <a:ext cx="211" cy="173"/>
              <a:chOff x="2904" y="2275"/>
              <a:chExt cx="774" cy="641"/>
            </a:xfrm>
          </p:grpSpPr>
          <p:sp>
            <p:nvSpPr>
              <p:cNvPr id="6008" name="AutoShape 735"/>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09" name="AutoShape 736"/>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10" name="AutoShape 737"/>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11" name="AutoShape 738"/>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12" name="AutoShape 739"/>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13" name="AutoShape 740"/>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14" name="AutoShape 741"/>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15" name="AutoShape 742"/>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16" name="AutoShape 743"/>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17" name="AutoShape 744"/>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18" name="AutoShape 745"/>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19" name="AutoShape 746"/>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20" name="AutoShape 747"/>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21" name="AutoShape 748"/>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22" name="AutoShape 749"/>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23" name="AutoShape 750"/>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21" name="Group 751"/>
            <p:cNvGrpSpPr>
              <a:grpSpLocks noChangeAspect="1"/>
            </p:cNvGrpSpPr>
            <p:nvPr/>
          </p:nvGrpSpPr>
          <p:grpSpPr bwMode="auto">
            <a:xfrm>
              <a:off x="2880" y="1358"/>
              <a:ext cx="211" cy="173"/>
              <a:chOff x="2904" y="2275"/>
              <a:chExt cx="774" cy="641"/>
            </a:xfrm>
          </p:grpSpPr>
          <p:sp>
            <p:nvSpPr>
              <p:cNvPr id="5992" name="AutoShape 752"/>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993" name="AutoShape 753"/>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994" name="AutoShape 754"/>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995" name="AutoShape 755"/>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996" name="AutoShape 756"/>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997" name="AutoShape 757"/>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998" name="AutoShape 758"/>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999" name="AutoShape 759"/>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00" name="AutoShape 760"/>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01" name="AutoShape 761"/>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02" name="AutoShape 762"/>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03" name="AutoShape 763"/>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04" name="AutoShape 764"/>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05" name="AutoShape 765"/>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06" name="AutoShape 766"/>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007" name="AutoShape 767"/>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28" name="Group 768"/>
            <p:cNvGrpSpPr>
              <a:grpSpLocks noChangeAspect="1"/>
            </p:cNvGrpSpPr>
            <p:nvPr/>
          </p:nvGrpSpPr>
          <p:grpSpPr bwMode="auto">
            <a:xfrm>
              <a:off x="3073" y="1527"/>
              <a:ext cx="211" cy="173"/>
              <a:chOff x="2904" y="2275"/>
              <a:chExt cx="774" cy="641"/>
            </a:xfrm>
          </p:grpSpPr>
          <p:sp>
            <p:nvSpPr>
              <p:cNvPr id="5976" name="AutoShape 769"/>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77" name="AutoShape 770"/>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78" name="AutoShape 771"/>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79" name="AutoShape 772"/>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80" name="AutoShape 773"/>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81" name="AutoShape 774"/>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82" name="AutoShape 775"/>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83" name="AutoShape 776"/>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84" name="AutoShape 777"/>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85" name="AutoShape 778"/>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86" name="AutoShape 779"/>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87" name="AutoShape 780"/>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88" name="AutoShape 781"/>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89" name="AutoShape 782"/>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90" name="AutoShape 783"/>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91" name="AutoShape 784"/>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33" name="Group 785"/>
            <p:cNvGrpSpPr>
              <a:grpSpLocks noChangeAspect="1"/>
            </p:cNvGrpSpPr>
            <p:nvPr/>
          </p:nvGrpSpPr>
          <p:grpSpPr bwMode="auto">
            <a:xfrm>
              <a:off x="3267" y="1527"/>
              <a:ext cx="211" cy="173"/>
              <a:chOff x="2904" y="2275"/>
              <a:chExt cx="774" cy="641"/>
            </a:xfrm>
          </p:grpSpPr>
          <p:sp>
            <p:nvSpPr>
              <p:cNvPr id="5960" name="AutoShape 786"/>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61" name="AutoShape 787"/>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62" name="AutoShape 788"/>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63" name="AutoShape 789"/>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64" name="AutoShape 790"/>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65" name="AutoShape 791"/>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66" name="AutoShape 792"/>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67" name="AutoShape 793"/>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68" name="AutoShape 794"/>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69" name="AutoShape 795"/>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70" name="AutoShape 796"/>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71" name="AutoShape 797"/>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72" name="AutoShape 798"/>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73" name="AutoShape 799"/>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74" name="AutoShape 800"/>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75" name="AutoShape 801"/>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60" name="Group 802"/>
            <p:cNvGrpSpPr>
              <a:grpSpLocks noChangeAspect="1"/>
            </p:cNvGrpSpPr>
            <p:nvPr/>
          </p:nvGrpSpPr>
          <p:grpSpPr bwMode="auto">
            <a:xfrm>
              <a:off x="3460" y="1527"/>
              <a:ext cx="211" cy="173"/>
              <a:chOff x="2904" y="2275"/>
              <a:chExt cx="774" cy="641"/>
            </a:xfrm>
          </p:grpSpPr>
          <p:sp>
            <p:nvSpPr>
              <p:cNvPr id="5944" name="AutoShape 803"/>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45" name="AutoShape 804"/>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46" name="AutoShape 805"/>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47" name="AutoShape 806"/>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48" name="AutoShape 807"/>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49" name="AutoShape 808"/>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50" name="AutoShape 809"/>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51" name="AutoShape 810"/>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52" name="AutoShape 811"/>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53" name="AutoShape 812"/>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54" name="AutoShape 813"/>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55" name="AutoShape 814"/>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56" name="AutoShape 815"/>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57" name="AutoShape 816"/>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58" name="AutoShape 817"/>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59" name="AutoShape 818"/>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69" name="Group 819"/>
            <p:cNvGrpSpPr>
              <a:grpSpLocks noChangeAspect="1"/>
            </p:cNvGrpSpPr>
            <p:nvPr/>
          </p:nvGrpSpPr>
          <p:grpSpPr bwMode="auto">
            <a:xfrm>
              <a:off x="3654" y="1527"/>
              <a:ext cx="211" cy="173"/>
              <a:chOff x="2904" y="2275"/>
              <a:chExt cx="774" cy="641"/>
            </a:xfrm>
          </p:grpSpPr>
          <p:sp>
            <p:nvSpPr>
              <p:cNvPr id="5928" name="AutoShape 820"/>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29" name="AutoShape 821"/>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30" name="AutoShape 822"/>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31" name="AutoShape 823"/>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32" name="AutoShape 824"/>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33" name="AutoShape 825"/>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34" name="AutoShape 826"/>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35" name="AutoShape 827"/>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36" name="AutoShape 828"/>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37" name="AutoShape 829"/>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38" name="AutoShape 830"/>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39" name="AutoShape 831"/>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40" name="AutoShape 832"/>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41" name="AutoShape 833"/>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42" name="AutoShape 834"/>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43" name="AutoShape 835"/>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70" name="Group 836"/>
            <p:cNvGrpSpPr>
              <a:grpSpLocks noChangeAspect="1"/>
            </p:cNvGrpSpPr>
            <p:nvPr/>
          </p:nvGrpSpPr>
          <p:grpSpPr bwMode="auto">
            <a:xfrm>
              <a:off x="3847" y="1527"/>
              <a:ext cx="211" cy="173"/>
              <a:chOff x="2904" y="2275"/>
              <a:chExt cx="774" cy="641"/>
            </a:xfrm>
          </p:grpSpPr>
          <p:sp>
            <p:nvSpPr>
              <p:cNvPr id="5912" name="AutoShape 837"/>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13" name="AutoShape 838"/>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14" name="AutoShape 839"/>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15" name="AutoShape 840"/>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16" name="AutoShape 841"/>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17" name="AutoShape 842"/>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18" name="AutoShape 843"/>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19" name="AutoShape 844"/>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20" name="AutoShape 845"/>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21" name="AutoShape 846"/>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22" name="AutoShape 847"/>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23" name="AutoShape 848"/>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24" name="AutoShape 849"/>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25" name="AutoShape 850"/>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26" name="AutoShape 851"/>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27" name="AutoShape 852"/>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79" name="Group 853"/>
            <p:cNvGrpSpPr>
              <a:grpSpLocks noChangeAspect="1"/>
            </p:cNvGrpSpPr>
            <p:nvPr/>
          </p:nvGrpSpPr>
          <p:grpSpPr bwMode="auto">
            <a:xfrm>
              <a:off x="4041" y="1527"/>
              <a:ext cx="211" cy="173"/>
              <a:chOff x="2904" y="2275"/>
              <a:chExt cx="774" cy="641"/>
            </a:xfrm>
          </p:grpSpPr>
          <p:sp>
            <p:nvSpPr>
              <p:cNvPr id="5896" name="AutoShape 854"/>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97" name="AutoShape 855"/>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98" name="AutoShape 856"/>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99" name="AutoShape 857"/>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00" name="AutoShape 858"/>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01" name="AutoShape 859"/>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02" name="AutoShape 860"/>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03" name="AutoShape 861"/>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04" name="AutoShape 862"/>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05" name="AutoShape 863"/>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06" name="AutoShape 864"/>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07" name="AutoShape 865"/>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08" name="AutoShape 866"/>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09" name="AutoShape 867"/>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10" name="AutoShape 868"/>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11" name="AutoShape 869"/>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85" name="Group 870"/>
            <p:cNvGrpSpPr>
              <a:grpSpLocks noChangeAspect="1"/>
            </p:cNvGrpSpPr>
            <p:nvPr/>
          </p:nvGrpSpPr>
          <p:grpSpPr bwMode="auto">
            <a:xfrm>
              <a:off x="4235" y="1527"/>
              <a:ext cx="211" cy="173"/>
              <a:chOff x="2904" y="2275"/>
              <a:chExt cx="774" cy="641"/>
            </a:xfrm>
          </p:grpSpPr>
          <p:sp>
            <p:nvSpPr>
              <p:cNvPr id="5880" name="AutoShape 871"/>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81" name="AutoShape 872"/>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82" name="AutoShape 873"/>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83" name="AutoShape 874"/>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84" name="AutoShape 875"/>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85" name="AutoShape 876"/>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86" name="AutoShape 877"/>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87" name="AutoShape 878"/>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88" name="AutoShape 879"/>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89" name="AutoShape 880"/>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90" name="AutoShape 881"/>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91" name="AutoShape 882"/>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92" name="AutoShape 883"/>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93" name="AutoShape 884"/>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94" name="AutoShape 885"/>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95" name="AutoShape 886"/>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86" name="Group 887"/>
            <p:cNvGrpSpPr>
              <a:grpSpLocks noChangeAspect="1"/>
            </p:cNvGrpSpPr>
            <p:nvPr/>
          </p:nvGrpSpPr>
          <p:grpSpPr bwMode="auto">
            <a:xfrm>
              <a:off x="4429" y="1527"/>
              <a:ext cx="211" cy="173"/>
              <a:chOff x="2904" y="2275"/>
              <a:chExt cx="774" cy="641"/>
            </a:xfrm>
          </p:grpSpPr>
          <p:sp>
            <p:nvSpPr>
              <p:cNvPr id="5864" name="AutoShape 888"/>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65" name="AutoShape 889"/>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66" name="AutoShape 890"/>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67" name="AutoShape 891"/>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68" name="AutoShape 892"/>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69" name="AutoShape 893"/>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70" name="AutoShape 894"/>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71" name="AutoShape 895"/>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72" name="AutoShape 896"/>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73" name="AutoShape 897"/>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74" name="AutoShape 898"/>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75" name="AutoShape 899"/>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76" name="AutoShape 900"/>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77" name="AutoShape 901"/>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78" name="AutoShape 902"/>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79" name="AutoShape 903"/>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87" name="Group 904"/>
            <p:cNvGrpSpPr>
              <a:grpSpLocks noChangeAspect="1"/>
            </p:cNvGrpSpPr>
            <p:nvPr/>
          </p:nvGrpSpPr>
          <p:grpSpPr bwMode="auto">
            <a:xfrm>
              <a:off x="2686" y="1527"/>
              <a:ext cx="211" cy="173"/>
              <a:chOff x="2904" y="2275"/>
              <a:chExt cx="774" cy="641"/>
            </a:xfrm>
          </p:grpSpPr>
          <p:sp>
            <p:nvSpPr>
              <p:cNvPr id="5848" name="AutoShape 905"/>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49" name="AutoShape 906"/>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50" name="AutoShape 907"/>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51" name="AutoShape 908"/>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52" name="AutoShape 909"/>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53" name="AutoShape 910"/>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54" name="AutoShape 911"/>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55" name="AutoShape 912"/>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56" name="AutoShape 913"/>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57" name="AutoShape 914"/>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58" name="AutoShape 915"/>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59" name="AutoShape 916"/>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60" name="AutoShape 917"/>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61" name="AutoShape 918"/>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62" name="AutoShape 919"/>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63" name="AutoShape 920"/>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88" name="Group 921"/>
            <p:cNvGrpSpPr>
              <a:grpSpLocks noChangeAspect="1"/>
            </p:cNvGrpSpPr>
            <p:nvPr/>
          </p:nvGrpSpPr>
          <p:grpSpPr bwMode="auto">
            <a:xfrm>
              <a:off x="2880" y="1527"/>
              <a:ext cx="211" cy="173"/>
              <a:chOff x="2904" y="2275"/>
              <a:chExt cx="774" cy="641"/>
            </a:xfrm>
          </p:grpSpPr>
          <p:sp>
            <p:nvSpPr>
              <p:cNvPr id="5832" name="AutoShape 922"/>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33" name="AutoShape 923"/>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34" name="AutoShape 924"/>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35" name="AutoShape 925"/>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36" name="AutoShape 926"/>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37" name="AutoShape 927"/>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38" name="AutoShape 928"/>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39" name="AutoShape 929"/>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40" name="AutoShape 930"/>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41" name="AutoShape 931"/>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42" name="AutoShape 932"/>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43" name="AutoShape 933"/>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44" name="AutoShape 934"/>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45" name="AutoShape 935"/>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46" name="AutoShape 936"/>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847" name="AutoShape 937"/>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89" name="Group 938"/>
            <p:cNvGrpSpPr>
              <a:grpSpLocks noChangeAspect="1"/>
            </p:cNvGrpSpPr>
            <p:nvPr/>
          </p:nvGrpSpPr>
          <p:grpSpPr bwMode="auto">
            <a:xfrm>
              <a:off x="3079" y="1700"/>
              <a:ext cx="211" cy="173"/>
              <a:chOff x="2904" y="2275"/>
              <a:chExt cx="774" cy="641"/>
            </a:xfrm>
          </p:grpSpPr>
          <p:sp>
            <p:nvSpPr>
              <p:cNvPr id="5816" name="AutoShape 939"/>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17" name="AutoShape 940"/>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18" name="AutoShape 941"/>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19" name="AutoShape 942"/>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20" name="AutoShape 943"/>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21" name="AutoShape 944"/>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22" name="AutoShape 945"/>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23" name="AutoShape 946"/>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24" name="AutoShape 947"/>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25" name="AutoShape 948"/>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26" name="AutoShape 949"/>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27" name="AutoShape 950"/>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28" name="AutoShape 951"/>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29" name="AutoShape 952"/>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30" name="AutoShape 953"/>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31" name="AutoShape 954"/>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90" name="Group 955"/>
            <p:cNvGrpSpPr>
              <a:grpSpLocks noChangeAspect="1"/>
            </p:cNvGrpSpPr>
            <p:nvPr/>
          </p:nvGrpSpPr>
          <p:grpSpPr bwMode="auto">
            <a:xfrm>
              <a:off x="3273" y="1700"/>
              <a:ext cx="211" cy="173"/>
              <a:chOff x="2904" y="2275"/>
              <a:chExt cx="774" cy="641"/>
            </a:xfrm>
          </p:grpSpPr>
          <p:sp>
            <p:nvSpPr>
              <p:cNvPr id="5800" name="AutoShape 956"/>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01" name="AutoShape 957"/>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02" name="AutoShape 958"/>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03" name="AutoShape 959"/>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04" name="AutoShape 960"/>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05" name="AutoShape 961"/>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06" name="AutoShape 962"/>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07" name="AutoShape 963"/>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08" name="AutoShape 964"/>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09" name="AutoShape 965"/>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10" name="AutoShape 966"/>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11" name="AutoShape 967"/>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12" name="AutoShape 968"/>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13" name="AutoShape 969"/>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14" name="AutoShape 970"/>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815" name="AutoShape 971"/>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91" name="Group 972"/>
            <p:cNvGrpSpPr>
              <a:grpSpLocks noChangeAspect="1"/>
            </p:cNvGrpSpPr>
            <p:nvPr/>
          </p:nvGrpSpPr>
          <p:grpSpPr bwMode="auto">
            <a:xfrm>
              <a:off x="3466" y="1700"/>
              <a:ext cx="211" cy="173"/>
              <a:chOff x="2904" y="2275"/>
              <a:chExt cx="774" cy="641"/>
            </a:xfrm>
          </p:grpSpPr>
          <p:sp>
            <p:nvSpPr>
              <p:cNvPr id="5784" name="AutoShape 973"/>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85" name="AutoShape 974"/>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86" name="AutoShape 975"/>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87" name="AutoShape 976"/>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88" name="AutoShape 977"/>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89" name="AutoShape 978"/>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90" name="AutoShape 979"/>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91" name="AutoShape 980"/>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92" name="AutoShape 981"/>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93" name="AutoShape 982"/>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94" name="AutoShape 983"/>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95" name="AutoShape 984"/>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96" name="AutoShape 985"/>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97" name="AutoShape 986"/>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98" name="AutoShape 987"/>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99" name="AutoShape 988"/>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92" name="Group 989"/>
            <p:cNvGrpSpPr>
              <a:grpSpLocks noChangeAspect="1"/>
            </p:cNvGrpSpPr>
            <p:nvPr/>
          </p:nvGrpSpPr>
          <p:grpSpPr bwMode="auto">
            <a:xfrm>
              <a:off x="3660" y="1700"/>
              <a:ext cx="211" cy="173"/>
              <a:chOff x="2904" y="2275"/>
              <a:chExt cx="774" cy="641"/>
            </a:xfrm>
          </p:grpSpPr>
          <p:sp>
            <p:nvSpPr>
              <p:cNvPr id="5768" name="AutoShape 990"/>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69" name="AutoShape 991"/>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70" name="AutoShape 992"/>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71" name="AutoShape 993"/>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72" name="AutoShape 994"/>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73" name="AutoShape 995"/>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74" name="AutoShape 996"/>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75" name="AutoShape 997"/>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76" name="AutoShape 998"/>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77" name="AutoShape 999"/>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78" name="AutoShape 1000"/>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79" name="AutoShape 1001"/>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80" name="AutoShape 1002"/>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81" name="AutoShape 1003"/>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82" name="AutoShape 1004"/>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83" name="AutoShape 1005"/>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93" name="Group 1006"/>
            <p:cNvGrpSpPr>
              <a:grpSpLocks noChangeAspect="1"/>
            </p:cNvGrpSpPr>
            <p:nvPr/>
          </p:nvGrpSpPr>
          <p:grpSpPr bwMode="auto">
            <a:xfrm>
              <a:off x="3853" y="1700"/>
              <a:ext cx="211" cy="173"/>
              <a:chOff x="2904" y="2275"/>
              <a:chExt cx="774" cy="641"/>
            </a:xfrm>
          </p:grpSpPr>
          <p:sp>
            <p:nvSpPr>
              <p:cNvPr id="5752" name="AutoShape 1007"/>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53" name="AutoShape 1008"/>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54" name="AutoShape 1009"/>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55" name="AutoShape 1010"/>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56" name="AutoShape 1011"/>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57" name="AutoShape 1012"/>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58" name="AutoShape 1013"/>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59" name="AutoShape 1014"/>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60" name="AutoShape 1015"/>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61" name="AutoShape 1016"/>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62" name="AutoShape 1017"/>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63" name="AutoShape 1018"/>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64" name="AutoShape 1019"/>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65" name="AutoShape 1020"/>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66" name="AutoShape 1021"/>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67" name="AutoShape 1022"/>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94" name="Group 1023"/>
            <p:cNvGrpSpPr>
              <a:grpSpLocks noChangeAspect="1"/>
            </p:cNvGrpSpPr>
            <p:nvPr/>
          </p:nvGrpSpPr>
          <p:grpSpPr bwMode="auto">
            <a:xfrm>
              <a:off x="4047" y="1700"/>
              <a:ext cx="211" cy="173"/>
              <a:chOff x="2904" y="2275"/>
              <a:chExt cx="774" cy="641"/>
            </a:xfrm>
          </p:grpSpPr>
          <p:sp>
            <p:nvSpPr>
              <p:cNvPr id="5736" name="AutoShape 1024"/>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37" name="AutoShape 1025"/>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38" name="AutoShape 1026"/>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39" name="AutoShape 1027"/>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40" name="AutoShape 1028"/>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41" name="AutoShape 1029"/>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42" name="AutoShape 1030"/>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43" name="AutoShape 1031"/>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44" name="AutoShape 1032"/>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45" name="AutoShape 1033"/>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46" name="AutoShape 1034"/>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47" name="AutoShape 1035"/>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48" name="AutoShape 1036"/>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49" name="AutoShape 1037"/>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50" name="AutoShape 1038"/>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751" name="AutoShape 1039"/>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95" name="Group 1040"/>
            <p:cNvGrpSpPr>
              <a:grpSpLocks noChangeAspect="1"/>
            </p:cNvGrpSpPr>
            <p:nvPr/>
          </p:nvGrpSpPr>
          <p:grpSpPr bwMode="auto">
            <a:xfrm>
              <a:off x="4241" y="1700"/>
              <a:ext cx="211" cy="173"/>
              <a:chOff x="2904" y="2275"/>
              <a:chExt cx="774" cy="641"/>
            </a:xfrm>
          </p:grpSpPr>
          <p:sp>
            <p:nvSpPr>
              <p:cNvPr id="5720" name="AutoShape 1041"/>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21" name="AutoShape 1042"/>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22" name="AutoShape 1043"/>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23" name="AutoShape 1044"/>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24" name="AutoShape 1045"/>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25" name="AutoShape 1046"/>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26" name="AutoShape 1047"/>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27" name="AutoShape 1048"/>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28" name="AutoShape 1049"/>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29" name="AutoShape 1050"/>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30" name="AutoShape 1051"/>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31" name="AutoShape 1052"/>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32" name="AutoShape 1053"/>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33" name="AutoShape 1054"/>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34" name="AutoShape 1055"/>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35" name="AutoShape 1056"/>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96" name="Group 1057"/>
            <p:cNvGrpSpPr>
              <a:grpSpLocks noChangeAspect="1"/>
            </p:cNvGrpSpPr>
            <p:nvPr/>
          </p:nvGrpSpPr>
          <p:grpSpPr bwMode="auto">
            <a:xfrm>
              <a:off x="4435" y="1700"/>
              <a:ext cx="211" cy="173"/>
              <a:chOff x="2904" y="2275"/>
              <a:chExt cx="774" cy="641"/>
            </a:xfrm>
          </p:grpSpPr>
          <p:sp>
            <p:nvSpPr>
              <p:cNvPr id="5704" name="AutoShape 1058"/>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05" name="AutoShape 1059"/>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06" name="AutoShape 1060"/>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07" name="AutoShape 1061"/>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08" name="AutoShape 1062"/>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09" name="AutoShape 1063"/>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10" name="AutoShape 1064"/>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11" name="AutoShape 1065"/>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12" name="AutoShape 1066"/>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13" name="AutoShape 1067"/>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14" name="AutoShape 1068"/>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15" name="AutoShape 1069"/>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16" name="AutoShape 1070"/>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17" name="AutoShape 1071"/>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18" name="AutoShape 1072"/>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19" name="AutoShape 1073"/>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97" name="Group 1074"/>
            <p:cNvGrpSpPr>
              <a:grpSpLocks noChangeAspect="1"/>
            </p:cNvGrpSpPr>
            <p:nvPr/>
          </p:nvGrpSpPr>
          <p:grpSpPr bwMode="auto">
            <a:xfrm>
              <a:off x="2692" y="1700"/>
              <a:ext cx="211" cy="173"/>
              <a:chOff x="2904" y="2275"/>
              <a:chExt cx="774" cy="641"/>
            </a:xfrm>
          </p:grpSpPr>
          <p:sp>
            <p:nvSpPr>
              <p:cNvPr id="5688" name="AutoShape 1075"/>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89" name="AutoShape 1076"/>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90" name="AutoShape 1077"/>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91" name="AutoShape 1078"/>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92" name="AutoShape 1079"/>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93" name="AutoShape 1080"/>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94" name="AutoShape 1081"/>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95" name="AutoShape 1082"/>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96" name="AutoShape 1083"/>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97" name="AutoShape 1084"/>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98" name="AutoShape 1085"/>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99" name="AutoShape 1086"/>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00" name="AutoShape 1087"/>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01" name="AutoShape 1088"/>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02" name="AutoShape 1089"/>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703" name="AutoShape 1090"/>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98" name="Group 1091"/>
            <p:cNvGrpSpPr>
              <a:grpSpLocks noChangeAspect="1"/>
            </p:cNvGrpSpPr>
            <p:nvPr/>
          </p:nvGrpSpPr>
          <p:grpSpPr bwMode="auto">
            <a:xfrm>
              <a:off x="2886" y="1700"/>
              <a:ext cx="211" cy="173"/>
              <a:chOff x="2904" y="2275"/>
              <a:chExt cx="774" cy="641"/>
            </a:xfrm>
          </p:grpSpPr>
          <p:sp>
            <p:nvSpPr>
              <p:cNvPr id="5672" name="AutoShape 1092"/>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73" name="AutoShape 1093"/>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74" name="AutoShape 1094"/>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75" name="AutoShape 1095"/>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76" name="AutoShape 1096"/>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77" name="AutoShape 1097"/>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78" name="AutoShape 1098"/>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79" name="AutoShape 1099"/>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80" name="AutoShape 1100"/>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81" name="AutoShape 1101"/>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82" name="AutoShape 1102"/>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83" name="AutoShape 1103"/>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84" name="AutoShape 1104"/>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85" name="AutoShape 1105"/>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86" name="AutoShape 1106"/>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687" name="AutoShape 1107"/>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199" name="Group 1108"/>
            <p:cNvGrpSpPr>
              <a:grpSpLocks noChangeAspect="1"/>
            </p:cNvGrpSpPr>
            <p:nvPr/>
          </p:nvGrpSpPr>
          <p:grpSpPr bwMode="auto">
            <a:xfrm>
              <a:off x="3073" y="1866"/>
              <a:ext cx="211" cy="173"/>
              <a:chOff x="2904" y="2275"/>
              <a:chExt cx="774" cy="641"/>
            </a:xfrm>
          </p:grpSpPr>
          <p:sp>
            <p:nvSpPr>
              <p:cNvPr id="5656" name="AutoShape 1109"/>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57" name="AutoShape 1110"/>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58" name="AutoShape 1111"/>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59" name="AutoShape 1112"/>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60" name="AutoShape 1113"/>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61" name="AutoShape 1114"/>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62" name="AutoShape 1115"/>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63" name="AutoShape 1116"/>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64" name="AutoShape 1117"/>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65" name="AutoShape 1118"/>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66" name="AutoShape 1119"/>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67" name="AutoShape 1120"/>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68" name="AutoShape 1121"/>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69" name="AutoShape 1122"/>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70" name="AutoShape 1123"/>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71" name="AutoShape 1124"/>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00" name="Group 1125"/>
            <p:cNvGrpSpPr>
              <a:grpSpLocks noChangeAspect="1"/>
            </p:cNvGrpSpPr>
            <p:nvPr/>
          </p:nvGrpSpPr>
          <p:grpSpPr bwMode="auto">
            <a:xfrm>
              <a:off x="3267" y="1866"/>
              <a:ext cx="211" cy="173"/>
              <a:chOff x="2904" y="2275"/>
              <a:chExt cx="774" cy="641"/>
            </a:xfrm>
          </p:grpSpPr>
          <p:sp>
            <p:nvSpPr>
              <p:cNvPr id="5640" name="AutoShape 1126"/>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41" name="AutoShape 1127"/>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42" name="AutoShape 1128"/>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43" name="AutoShape 1129"/>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44" name="AutoShape 1130"/>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45" name="AutoShape 1131"/>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46" name="AutoShape 1132"/>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47" name="AutoShape 1133"/>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48" name="AutoShape 1134"/>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49" name="AutoShape 1135"/>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50" name="AutoShape 1136"/>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51" name="AutoShape 1137"/>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52" name="AutoShape 1138"/>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53" name="AutoShape 1139"/>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54" name="AutoShape 1140"/>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55" name="AutoShape 1141"/>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01" name="Group 1142"/>
            <p:cNvGrpSpPr>
              <a:grpSpLocks noChangeAspect="1"/>
            </p:cNvGrpSpPr>
            <p:nvPr/>
          </p:nvGrpSpPr>
          <p:grpSpPr bwMode="auto">
            <a:xfrm>
              <a:off x="3460" y="1866"/>
              <a:ext cx="211" cy="173"/>
              <a:chOff x="2904" y="2275"/>
              <a:chExt cx="774" cy="641"/>
            </a:xfrm>
          </p:grpSpPr>
          <p:sp>
            <p:nvSpPr>
              <p:cNvPr id="5624" name="AutoShape 1143"/>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25" name="AutoShape 1144"/>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26" name="AutoShape 1145"/>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27" name="AutoShape 1146"/>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28" name="AutoShape 1147"/>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29" name="AutoShape 1148"/>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30" name="AutoShape 1149"/>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31" name="AutoShape 1150"/>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32" name="AutoShape 1151"/>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33" name="AutoShape 1152"/>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34" name="AutoShape 1153"/>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35" name="AutoShape 1154"/>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36" name="AutoShape 1155"/>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37" name="AutoShape 1156"/>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38" name="AutoShape 1157"/>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39" name="AutoShape 1158"/>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02" name="Group 1159"/>
            <p:cNvGrpSpPr>
              <a:grpSpLocks noChangeAspect="1"/>
            </p:cNvGrpSpPr>
            <p:nvPr/>
          </p:nvGrpSpPr>
          <p:grpSpPr bwMode="auto">
            <a:xfrm>
              <a:off x="3654" y="1866"/>
              <a:ext cx="211" cy="173"/>
              <a:chOff x="2904" y="2275"/>
              <a:chExt cx="774" cy="641"/>
            </a:xfrm>
          </p:grpSpPr>
          <p:sp>
            <p:nvSpPr>
              <p:cNvPr id="5608" name="AutoShape 1160"/>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09" name="AutoShape 1161"/>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10" name="AutoShape 1162"/>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11" name="AutoShape 1163"/>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12" name="AutoShape 1164"/>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13" name="AutoShape 1165"/>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14" name="AutoShape 1166"/>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15" name="AutoShape 1167"/>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16" name="AutoShape 1168"/>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17" name="AutoShape 1169"/>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18" name="AutoShape 1170"/>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19" name="AutoShape 1171"/>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20" name="AutoShape 1172"/>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21" name="AutoShape 1173"/>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22" name="AutoShape 1174"/>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23" name="AutoShape 1175"/>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03" name="Group 1176"/>
            <p:cNvGrpSpPr>
              <a:grpSpLocks noChangeAspect="1"/>
            </p:cNvGrpSpPr>
            <p:nvPr/>
          </p:nvGrpSpPr>
          <p:grpSpPr bwMode="auto">
            <a:xfrm>
              <a:off x="3847" y="1866"/>
              <a:ext cx="211" cy="173"/>
              <a:chOff x="2904" y="2275"/>
              <a:chExt cx="774" cy="641"/>
            </a:xfrm>
          </p:grpSpPr>
          <p:sp>
            <p:nvSpPr>
              <p:cNvPr id="5592" name="AutoShape 1177"/>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93" name="AutoShape 1178"/>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94" name="AutoShape 1179"/>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95" name="AutoShape 1180"/>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96" name="AutoShape 1181"/>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97" name="AutoShape 1182"/>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98" name="AutoShape 1183"/>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99" name="AutoShape 1184"/>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00" name="AutoShape 1185"/>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01" name="AutoShape 1186"/>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02" name="AutoShape 1187"/>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03" name="AutoShape 1188"/>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04" name="AutoShape 1189"/>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05" name="AutoShape 1190"/>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06" name="AutoShape 1191"/>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607" name="AutoShape 1192"/>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04" name="Group 1193"/>
            <p:cNvGrpSpPr>
              <a:grpSpLocks noChangeAspect="1"/>
            </p:cNvGrpSpPr>
            <p:nvPr/>
          </p:nvGrpSpPr>
          <p:grpSpPr bwMode="auto">
            <a:xfrm>
              <a:off x="4041" y="1866"/>
              <a:ext cx="211" cy="173"/>
              <a:chOff x="2904" y="2275"/>
              <a:chExt cx="774" cy="641"/>
            </a:xfrm>
          </p:grpSpPr>
          <p:sp>
            <p:nvSpPr>
              <p:cNvPr id="5576" name="AutoShape 1194"/>
              <p:cNvSpPr>
                <a:spLocks noChangeAspect="1" noChangeArrowheads="1"/>
              </p:cNvSpPr>
              <p:nvPr/>
            </p:nvSpPr>
            <p:spPr bwMode="auto">
              <a:xfrm rot="5400000">
                <a:off x="289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77" name="AutoShape 1195"/>
              <p:cNvSpPr>
                <a:spLocks noChangeAspect="1" noChangeArrowheads="1"/>
              </p:cNvSpPr>
              <p:nvPr/>
            </p:nvSpPr>
            <p:spPr bwMode="auto">
              <a:xfrm rot="5400000">
                <a:off x="3061"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78" name="AutoShape 1196"/>
              <p:cNvSpPr>
                <a:spLocks noChangeAspect="1" noChangeArrowheads="1"/>
              </p:cNvSpPr>
              <p:nvPr/>
            </p:nvSpPr>
            <p:spPr bwMode="auto">
              <a:xfrm rot="5400000">
                <a:off x="322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79" name="AutoShape 1197"/>
              <p:cNvSpPr>
                <a:spLocks noChangeAspect="1" noChangeArrowheads="1"/>
              </p:cNvSpPr>
              <p:nvPr/>
            </p:nvSpPr>
            <p:spPr bwMode="auto">
              <a:xfrm rot="5400000">
                <a:off x="3399" y="2288"/>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80" name="AutoShape 1198"/>
              <p:cNvSpPr>
                <a:spLocks noChangeAspect="1" noChangeArrowheads="1"/>
              </p:cNvSpPr>
              <p:nvPr/>
            </p:nvSpPr>
            <p:spPr bwMode="auto">
              <a:xfrm rot="5400000">
                <a:off x="298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81" name="AutoShape 1199"/>
              <p:cNvSpPr>
                <a:spLocks noChangeAspect="1" noChangeArrowheads="1"/>
              </p:cNvSpPr>
              <p:nvPr/>
            </p:nvSpPr>
            <p:spPr bwMode="auto">
              <a:xfrm rot="5400000">
                <a:off x="3154"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82" name="AutoShape 1200"/>
              <p:cNvSpPr>
                <a:spLocks noChangeAspect="1" noChangeArrowheads="1"/>
              </p:cNvSpPr>
              <p:nvPr/>
            </p:nvSpPr>
            <p:spPr bwMode="auto">
              <a:xfrm rot="5400000">
                <a:off x="332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83" name="AutoShape 1201"/>
              <p:cNvSpPr>
                <a:spLocks noChangeAspect="1" noChangeArrowheads="1"/>
              </p:cNvSpPr>
              <p:nvPr/>
            </p:nvSpPr>
            <p:spPr bwMode="auto">
              <a:xfrm rot="5400000">
                <a:off x="3492" y="243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84" name="AutoShape 1202"/>
              <p:cNvSpPr>
                <a:spLocks noChangeAspect="1" noChangeArrowheads="1"/>
              </p:cNvSpPr>
              <p:nvPr/>
            </p:nvSpPr>
            <p:spPr bwMode="auto">
              <a:xfrm rot="5400000">
                <a:off x="289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85" name="AutoShape 1203"/>
              <p:cNvSpPr>
                <a:spLocks noChangeAspect="1" noChangeArrowheads="1"/>
              </p:cNvSpPr>
              <p:nvPr/>
            </p:nvSpPr>
            <p:spPr bwMode="auto">
              <a:xfrm rot="5400000">
                <a:off x="3061"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86" name="AutoShape 1204"/>
              <p:cNvSpPr>
                <a:spLocks noChangeAspect="1" noChangeArrowheads="1"/>
              </p:cNvSpPr>
              <p:nvPr/>
            </p:nvSpPr>
            <p:spPr bwMode="auto">
              <a:xfrm rot="5400000">
                <a:off x="322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87" name="AutoShape 1205"/>
              <p:cNvSpPr>
                <a:spLocks noChangeAspect="1" noChangeArrowheads="1"/>
              </p:cNvSpPr>
              <p:nvPr/>
            </p:nvSpPr>
            <p:spPr bwMode="auto">
              <a:xfrm rot="5400000">
                <a:off x="3399" y="2584"/>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88" name="AutoShape 1206"/>
              <p:cNvSpPr>
                <a:spLocks noChangeAspect="1" noChangeArrowheads="1"/>
              </p:cNvSpPr>
              <p:nvPr/>
            </p:nvSpPr>
            <p:spPr bwMode="auto">
              <a:xfrm rot="5400000">
                <a:off x="298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89" name="AutoShape 1207"/>
              <p:cNvSpPr>
                <a:spLocks noChangeAspect="1" noChangeArrowheads="1"/>
              </p:cNvSpPr>
              <p:nvPr/>
            </p:nvSpPr>
            <p:spPr bwMode="auto">
              <a:xfrm rot="5400000">
                <a:off x="3154"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90" name="AutoShape 1208"/>
              <p:cNvSpPr>
                <a:spLocks noChangeAspect="1" noChangeArrowheads="1"/>
              </p:cNvSpPr>
              <p:nvPr/>
            </p:nvSpPr>
            <p:spPr bwMode="auto">
              <a:xfrm rot="5400000">
                <a:off x="332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591" name="AutoShape 1209"/>
              <p:cNvSpPr>
                <a:spLocks noChangeAspect="1" noChangeArrowheads="1"/>
              </p:cNvSpPr>
              <p:nvPr/>
            </p:nvSpPr>
            <p:spPr bwMode="auto">
              <a:xfrm rot="5400000">
                <a:off x="3492" y="2729"/>
                <a:ext cx="200" cy="173"/>
              </a:xfrm>
              <a:prstGeom prst="hexagon">
                <a:avLst>
                  <a:gd name="adj" fmla="val 28902"/>
                  <a:gd name="vf" fmla="val 115470"/>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05" name="Group 1210"/>
            <p:cNvGrpSpPr>
              <a:grpSpLocks noChangeAspect="1"/>
            </p:cNvGrpSpPr>
            <p:nvPr/>
          </p:nvGrpSpPr>
          <p:grpSpPr bwMode="auto">
            <a:xfrm>
              <a:off x="4235" y="1866"/>
              <a:ext cx="211" cy="173"/>
              <a:chOff x="2904" y="2275"/>
              <a:chExt cx="774" cy="641"/>
            </a:xfrm>
          </p:grpSpPr>
          <p:sp>
            <p:nvSpPr>
              <p:cNvPr id="5560" name="AutoShape 1211"/>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61" name="AutoShape 1212"/>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62" name="AutoShape 1213"/>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63" name="AutoShape 1214"/>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64" name="AutoShape 1215"/>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65" name="AutoShape 1216"/>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66" name="AutoShape 1217"/>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67" name="AutoShape 1218"/>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68" name="AutoShape 1219"/>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69" name="AutoShape 1220"/>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70" name="AutoShape 1221"/>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71" name="AutoShape 1222"/>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72" name="AutoShape 1223"/>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73" name="AutoShape 1224"/>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74" name="AutoShape 1225"/>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75" name="AutoShape 1226"/>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06" name="Group 1227"/>
            <p:cNvGrpSpPr>
              <a:grpSpLocks noChangeAspect="1"/>
            </p:cNvGrpSpPr>
            <p:nvPr/>
          </p:nvGrpSpPr>
          <p:grpSpPr bwMode="auto">
            <a:xfrm>
              <a:off x="4429" y="1866"/>
              <a:ext cx="211" cy="173"/>
              <a:chOff x="2904" y="2275"/>
              <a:chExt cx="774" cy="641"/>
            </a:xfrm>
          </p:grpSpPr>
          <p:sp>
            <p:nvSpPr>
              <p:cNvPr id="5544" name="AutoShape 1228"/>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45" name="AutoShape 1229"/>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46" name="AutoShape 1230"/>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47" name="AutoShape 1231"/>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48" name="AutoShape 1232"/>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49" name="AutoShape 1233"/>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50" name="AutoShape 1234"/>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51" name="AutoShape 1235"/>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52" name="AutoShape 1236"/>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53" name="AutoShape 1237"/>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54" name="AutoShape 1238"/>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55" name="AutoShape 1239"/>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56" name="AutoShape 1240"/>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57" name="AutoShape 1241"/>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58" name="AutoShape 1242"/>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59" name="AutoShape 1243"/>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07" name="Group 1244"/>
            <p:cNvGrpSpPr>
              <a:grpSpLocks noChangeAspect="1"/>
            </p:cNvGrpSpPr>
            <p:nvPr/>
          </p:nvGrpSpPr>
          <p:grpSpPr bwMode="auto">
            <a:xfrm>
              <a:off x="2686" y="1866"/>
              <a:ext cx="211" cy="173"/>
              <a:chOff x="2904" y="2275"/>
              <a:chExt cx="774" cy="641"/>
            </a:xfrm>
          </p:grpSpPr>
          <p:sp>
            <p:nvSpPr>
              <p:cNvPr id="5528" name="AutoShape 1245"/>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29" name="AutoShape 1246"/>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30" name="AutoShape 1247"/>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31" name="AutoShape 1248"/>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32" name="AutoShape 1249"/>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33" name="AutoShape 1250"/>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34" name="AutoShape 1251"/>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35" name="AutoShape 1252"/>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36" name="AutoShape 1253"/>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37" name="AutoShape 1254"/>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38" name="AutoShape 1255"/>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39" name="AutoShape 1256"/>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40" name="AutoShape 1257"/>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41" name="AutoShape 1258"/>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42" name="AutoShape 1259"/>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43" name="AutoShape 1260"/>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08" name="Group 1261"/>
            <p:cNvGrpSpPr>
              <a:grpSpLocks noChangeAspect="1"/>
            </p:cNvGrpSpPr>
            <p:nvPr/>
          </p:nvGrpSpPr>
          <p:grpSpPr bwMode="auto">
            <a:xfrm>
              <a:off x="2880" y="1866"/>
              <a:ext cx="211" cy="173"/>
              <a:chOff x="2904" y="2275"/>
              <a:chExt cx="774" cy="641"/>
            </a:xfrm>
          </p:grpSpPr>
          <p:sp>
            <p:nvSpPr>
              <p:cNvPr id="5512" name="AutoShape 1262"/>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13" name="AutoShape 1263"/>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14" name="AutoShape 1264"/>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15" name="AutoShape 1265"/>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16" name="AutoShape 1266"/>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17" name="AutoShape 1267"/>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18" name="AutoShape 1268"/>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19" name="AutoShape 1269"/>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20" name="AutoShape 1270"/>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21" name="AutoShape 1271"/>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22" name="AutoShape 1272"/>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23" name="AutoShape 1273"/>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24" name="AutoShape 1274"/>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25" name="AutoShape 1275"/>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26" name="AutoShape 1276"/>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27" name="AutoShape 1277"/>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09" name="Group 1278"/>
            <p:cNvGrpSpPr>
              <a:grpSpLocks noChangeAspect="1"/>
            </p:cNvGrpSpPr>
            <p:nvPr/>
          </p:nvGrpSpPr>
          <p:grpSpPr bwMode="auto">
            <a:xfrm>
              <a:off x="3073" y="2035"/>
              <a:ext cx="211" cy="173"/>
              <a:chOff x="2904" y="2275"/>
              <a:chExt cx="774" cy="641"/>
            </a:xfrm>
          </p:grpSpPr>
          <p:sp>
            <p:nvSpPr>
              <p:cNvPr id="5496" name="AutoShape 1279"/>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97" name="AutoShape 1280"/>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98" name="AutoShape 1281"/>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99" name="AutoShape 1282"/>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00" name="AutoShape 1283"/>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01" name="AutoShape 1284"/>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02" name="AutoShape 1285"/>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03" name="AutoShape 1286"/>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04" name="AutoShape 1287"/>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05" name="AutoShape 1288"/>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06" name="AutoShape 1289"/>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07" name="AutoShape 1290"/>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08" name="AutoShape 1291"/>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09" name="AutoShape 1292"/>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10" name="AutoShape 1293"/>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511" name="AutoShape 1294"/>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10" name="Group 1295"/>
            <p:cNvGrpSpPr>
              <a:grpSpLocks noChangeAspect="1"/>
            </p:cNvGrpSpPr>
            <p:nvPr/>
          </p:nvGrpSpPr>
          <p:grpSpPr bwMode="auto">
            <a:xfrm>
              <a:off x="3267" y="2035"/>
              <a:ext cx="211" cy="173"/>
              <a:chOff x="2904" y="2275"/>
              <a:chExt cx="774" cy="641"/>
            </a:xfrm>
          </p:grpSpPr>
          <p:sp>
            <p:nvSpPr>
              <p:cNvPr id="5480" name="AutoShape 1296"/>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81" name="AutoShape 1297"/>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82" name="AutoShape 1298"/>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83" name="AutoShape 1299"/>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84" name="AutoShape 1300"/>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85" name="AutoShape 1301"/>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86" name="AutoShape 1302"/>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87" name="AutoShape 1303"/>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88" name="AutoShape 1304"/>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89" name="AutoShape 1305"/>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90" name="AutoShape 1306"/>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91" name="AutoShape 1307"/>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92" name="AutoShape 1308"/>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93" name="AutoShape 1309"/>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94" name="AutoShape 1310"/>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95" name="AutoShape 1311"/>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11" name="Group 1312"/>
            <p:cNvGrpSpPr>
              <a:grpSpLocks noChangeAspect="1"/>
            </p:cNvGrpSpPr>
            <p:nvPr/>
          </p:nvGrpSpPr>
          <p:grpSpPr bwMode="auto">
            <a:xfrm>
              <a:off x="3460" y="2035"/>
              <a:ext cx="211" cy="173"/>
              <a:chOff x="2904" y="2275"/>
              <a:chExt cx="774" cy="641"/>
            </a:xfrm>
          </p:grpSpPr>
          <p:sp>
            <p:nvSpPr>
              <p:cNvPr id="5464" name="AutoShape 1313"/>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65" name="AutoShape 1314"/>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66" name="AutoShape 1315"/>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67" name="AutoShape 1316"/>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68" name="AutoShape 1317"/>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69" name="AutoShape 1318"/>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70" name="AutoShape 1319"/>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71" name="AutoShape 1320"/>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72" name="AutoShape 1321"/>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73" name="AutoShape 1322"/>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74" name="AutoShape 1323"/>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75" name="AutoShape 1324"/>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76" name="AutoShape 1325"/>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77" name="AutoShape 1326"/>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78" name="AutoShape 1327"/>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79" name="AutoShape 1328"/>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12" name="Group 1329"/>
            <p:cNvGrpSpPr>
              <a:grpSpLocks noChangeAspect="1"/>
            </p:cNvGrpSpPr>
            <p:nvPr/>
          </p:nvGrpSpPr>
          <p:grpSpPr bwMode="auto">
            <a:xfrm>
              <a:off x="3654" y="2035"/>
              <a:ext cx="211" cy="173"/>
              <a:chOff x="2904" y="2275"/>
              <a:chExt cx="774" cy="641"/>
            </a:xfrm>
          </p:grpSpPr>
          <p:sp>
            <p:nvSpPr>
              <p:cNvPr id="5448" name="AutoShape 1330"/>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49" name="AutoShape 1331"/>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50" name="AutoShape 1332"/>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51" name="AutoShape 1333"/>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52" name="AutoShape 1334"/>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53" name="AutoShape 1335"/>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54" name="AutoShape 1336"/>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55" name="AutoShape 1337"/>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56" name="AutoShape 1338"/>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57" name="AutoShape 1339"/>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58" name="AutoShape 1340"/>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59" name="AutoShape 1341"/>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60" name="AutoShape 1342"/>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61" name="AutoShape 1343"/>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62" name="AutoShape 1344"/>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63" name="AutoShape 1345"/>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29" name="Group 1346"/>
            <p:cNvGrpSpPr>
              <a:grpSpLocks noChangeAspect="1"/>
            </p:cNvGrpSpPr>
            <p:nvPr/>
          </p:nvGrpSpPr>
          <p:grpSpPr bwMode="auto">
            <a:xfrm>
              <a:off x="3847" y="2035"/>
              <a:ext cx="211" cy="173"/>
              <a:chOff x="2904" y="2275"/>
              <a:chExt cx="774" cy="641"/>
            </a:xfrm>
          </p:grpSpPr>
          <p:sp>
            <p:nvSpPr>
              <p:cNvPr id="5432" name="AutoShape 1347"/>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33" name="AutoShape 1348"/>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34" name="AutoShape 1349"/>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35" name="AutoShape 1350"/>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36" name="AutoShape 1351"/>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37" name="AutoShape 1352"/>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38" name="AutoShape 1353"/>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39" name="AutoShape 1354"/>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40" name="AutoShape 1355"/>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41" name="AutoShape 1356"/>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42" name="AutoShape 1357"/>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43" name="AutoShape 1358"/>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44" name="AutoShape 1359"/>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45" name="AutoShape 1360"/>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46" name="AutoShape 1361"/>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47" name="AutoShape 1362"/>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30" name="Group 1363"/>
            <p:cNvGrpSpPr>
              <a:grpSpLocks noChangeAspect="1"/>
            </p:cNvGrpSpPr>
            <p:nvPr/>
          </p:nvGrpSpPr>
          <p:grpSpPr bwMode="auto">
            <a:xfrm>
              <a:off x="4041" y="2035"/>
              <a:ext cx="211" cy="173"/>
              <a:chOff x="2904" y="2275"/>
              <a:chExt cx="774" cy="641"/>
            </a:xfrm>
          </p:grpSpPr>
          <p:sp>
            <p:nvSpPr>
              <p:cNvPr id="5416" name="AutoShape 1364"/>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17" name="AutoShape 1365"/>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18" name="AutoShape 1366"/>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19" name="AutoShape 1367"/>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20" name="AutoShape 1368"/>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21" name="AutoShape 1369"/>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22" name="AutoShape 1370"/>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23" name="AutoShape 1371"/>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24" name="AutoShape 1372"/>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25" name="AutoShape 1373"/>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26" name="AutoShape 1374"/>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27" name="AutoShape 1375"/>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28" name="AutoShape 1376"/>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29" name="AutoShape 1377"/>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30" name="AutoShape 1378"/>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31" name="AutoShape 1379"/>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31" name="Group 1380"/>
            <p:cNvGrpSpPr>
              <a:grpSpLocks noChangeAspect="1"/>
            </p:cNvGrpSpPr>
            <p:nvPr/>
          </p:nvGrpSpPr>
          <p:grpSpPr bwMode="auto">
            <a:xfrm>
              <a:off x="4235" y="2035"/>
              <a:ext cx="211" cy="173"/>
              <a:chOff x="2904" y="2275"/>
              <a:chExt cx="774" cy="641"/>
            </a:xfrm>
          </p:grpSpPr>
          <p:sp>
            <p:nvSpPr>
              <p:cNvPr id="5400" name="AutoShape 1381"/>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01" name="AutoShape 1382"/>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02" name="AutoShape 1383"/>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03" name="AutoShape 1384"/>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04" name="AutoShape 1385"/>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05" name="AutoShape 1386"/>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06" name="AutoShape 1387"/>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07" name="AutoShape 1388"/>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08" name="AutoShape 1389"/>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09" name="AutoShape 1390"/>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10" name="AutoShape 1391"/>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11" name="AutoShape 1392"/>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12" name="AutoShape 1393"/>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13" name="AutoShape 1394"/>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14" name="AutoShape 1395"/>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415" name="AutoShape 1396"/>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32" name="Group 1397"/>
            <p:cNvGrpSpPr>
              <a:grpSpLocks noChangeAspect="1"/>
            </p:cNvGrpSpPr>
            <p:nvPr/>
          </p:nvGrpSpPr>
          <p:grpSpPr bwMode="auto">
            <a:xfrm>
              <a:off x="2880" y="2035"/>
              <a:ext cx="211" cy="173"/>
              <a:chOff x="2904" y="2275"/>
              <a:chExt cx="774" cy="641"/>
            </a:xfrm>
          </p:grpSpPr>
          <p:sp>
            <p:nvSpPr>
              <p:cNvPr id="5384" name="AutoShape 1398"/>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85" name="AutoShape 1399"/>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86" name="AutoShape 1400"/>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87" name="AutoShape 1401"/>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88" name="AutoShape 1402"/>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89" name="AutoShape 1403"/>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90" name="AutoShape 1404"/>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91" name="AutoShape 1405"/>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92" name="AutoShape 1406"/>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93" name="AutoShape 1407"/>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94" name="AutoShape 1408"/>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95" name="AutoShape 1409"/>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96" name="AutoShape 1410"/>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97" name="AutoShape 1411"/>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98" name="AutoShape 1412"/>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99" name="AutoShape 1413"/>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33" name="Group 1414"/>
            <p:cNvGrpSpPr>
              <a:grpSpLocks noChangeAspect="1"/>
            </p:cNvGrpSpPr>
            <p:nvPr/>
          </p:nvGrpSpPr>
          <p:grpSpPr bwMode="auto">
            <a:xfrm>
              <a:off x="3073" y="2184"/>
              <a:ext cx="211" cy="173"/>
              <a:chOff x="2904" y="2275"/>
              <a:chExt cx="774" cy="641"/>
            </a:xfrm>
          </p:grpSpPr>
          <p:sp>
            <p:nvSpPr>
              <p:cNvPr id="5368" name="AutoShape 1415"/>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69" name="AutoShape 1416"/>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70" name="AutoShape 1417"/>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71" name="AutoShape 1418"/>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72" name="AutoShape 1419"/>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73" name="AutoShape 1420"/>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74" name="AutoShape 1421"/>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75" name="AutoShape 1422"/>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76" name="AutoShape 1423"/>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77" name="AutoShape 1424"/>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78" name="AutoShape 1425"/>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79" name="AutoShape 1426"/>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80" name="AutoShape 1427"/>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81" name="AutoShape 1428"/>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82" name="AutoShape 1429"/>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83" name="AutoShape 1430"/>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34" name="Group 1431"/>
            <p:cNvGrpSpPr>
              <a:grpSpLocks noChangeAspect="1"/>
            </p:cNvGrpSpPr>
            <p:nvPr/>
          </p:nvGrpSpPr>
          <p:grpSpPr bwMode="auto">
            <a:xfrm>
              <a:off x="3267" y="2184"/>
              <a:ext cx="211" cy="173"/>
              <a:chOff x="2904" y="2275"/>
              <a:chExt cx="774" cy="641"/>
            </a:xfrm>
          </p:grpSpPr>
          <p:sp>
            <p:nvSpPr>
              <p:cNvPr id="5352" name="AutoShape 1432"/>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53" name="AutoShape 1433"/>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54" name="AutoShape 1434"/>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55" name="AutoShape 1435"/>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56" name="AutoShape 1436"/>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57" name="AutoShape 1437"/>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58" name="AutoShape 1438"/>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59" name="AutoShape 1439"/>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60" name="AutoShape 1440"/>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61" name="AutoShape 1441"/>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62" name="AutoShape 1442"/>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63" name="AutoShape 1443"/>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64" name="AutoShape 1444"/>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65" name="AutoShape 1445"/>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66" name="AutoShape 1446"/>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67" name="AutoShape 1447"/>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35" name="Group 1448"/>
            <p:cNvGrpSpPr>
              <a:grpSpLocks noChangeAspect="1"/>
            </p:cNvGrpSpPr>
            <p:nvPr/>
          </p:nvGrpSpPr>
          <p:grpSpPr bwMode="auto">
            <a:xfrm>
              <a:off x="3460" y="2184"/>
              <a:ext cx="211" cy="173"/>
              <a:chOff x="2904" y="2275"/>
              <a:chExt cx="774" cy="641"/>
            </a:xfrm>
          </p:grpSpPr>
          <p:sp>
            <p:nvSpPr>
              <p:cNvPr id="5336" name="AutoShape 1449"/>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37" name="AutoShape 1450"/>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38" name="AutoShape 1451"/>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39" name="AutoShape 1452"/>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40" name="AutoShape 1453"/>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41" name="AutoShape 1454"/>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42" name="AutoShape 1455"/>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43" name="AutoShape 1456"/>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44" name="AutoShape 1457"/>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45" name="AutoShape 1458"/>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46" name="AutoShape 1459"/>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47" name="AutoShape 1460"/>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48" name="AutoShape 1461"/>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49" name="AutoShape 1462"/>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50" name="AutoShape 1463"/>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51" name="AutoShape 1464"/>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36" name="Group 1465"/>
            <p:cNvGrpSpPr>
              <a:grpSpLocks noChangeAspect="1"/>
            </p:cNvGrpSpPr>
            <p:nvPr/>
          </p:nvGrpSpPr>
          <p:grpSpPr bwMode="auto">
            <a:xfrm>
              <a:off x="3654" y="2184"/>
              <a:ext cx="211" cy="173"/>
              <a:chOff x="2904" y="2275"/>
              <a:chExt cx="774" cy="641"/>
            </a:xfrm>
          </p:grpSpPr>
          <p:sp>
            <p:nvSpPr>
              <p:cNvPr id="5320" name="AutoShape 1466"/>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21" name="AutoShape 1467"/>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22" name="AutoShape 1468"/>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23" name="AutoShape 1469"/>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24" name="AutoShape 1470"/>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25" name="AutoShape 1471"/>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26" name="AutoShape 1472"/>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27" name="AutoShape 1473"/>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28" name="AutoShape 1474"/>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29" name="AutoShape 1475"/>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30" name="AutoShape 1476"/>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31" name="AutoShape 1477"/>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32" name="AutoShape 1478"/>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33" name="AutoShape 1479"/>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34" name="AutoShape 1480"/>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35" name="AutoShape 1481"/>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37" name="Group 1482"/>
            <p:cNvGrpSpPr>
              <a:grpSpLocks noChangeAspect="1"/>
            </p:cNvGrpSpPr>
            <p:nvPr/>
          </p:nvGrpSpPr>
          <p:grpSpPr bwMode="auto">
            <a:xfrm>
              <a:off x="3847" y="2184"/>
              <a:ext cx="211" cy="173"/>
              <a:chOff x="2904" y="2275"/>
              <a:chExt cx="774" cy="641"/>
            </a:xfrm>
          </p:grpSpPr>
          <p:sp>
            <p:nvSpPr>
              <p:cNvPr id="5304" name="AutoShape 1483"/>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05" name="AutoShape 1484"/>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06" name="AutoShape 1485"/>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07" name="AutoShape 1486"/>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08" name="AutoShape 1487"/>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09" name="AutoShape 1488"/>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10" name="AutoShape 1489"/>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11" name="AutoShape 1490"/>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12" name="AutoShape 1491"/>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13" name="AutoShape 1492"/>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14" name="AutoShape 1493"/>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15" name="AutoShape 1494"/>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16" name="AutoShape 1495"/>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17" name="AutoShape 1496"/>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18" name="AutoShape 1497"/>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19" name="AutoShape 1498"/>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5238" name="Group 1499"/>
            <p:cNvGrpSpPr>
              <a:grpSpLocks noChangeAspect="1"/>
            </p:cNvGrpSpPr>
            <p:nvPr/>
          </p:nvGrpSpPr>
          <p:grpSpPr bwMode="auto">
            <a:xfrm>
              <a:off x="4041" y="2184"/>
              <a:ext cx="211" cy="173"/>
              <a:chOff x="2904" y="2275"/>
              <a:chExt cx="774" cy="641"/>
            </a:xfrm>
          </p:grpSpPr>
          <p:sp>
            <p:nvSpPr>
              <p:cNvPr id="5288" name="AutoShape 1500"/>
              <p:cNvSpPr>
                <a:spLocks noChangeAspect="1" noChangeArrowheads="1"/>
              </p:cNvSpPr>
              <p:nvPr/>
            </p:nvSpPr>
            <p:spPr bwMode="auto">
              <a:xfrm rot="5400000">
                <a:off x="289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289" name="AutoShape 1501"/>
              <p:cNvSpPr>
                <a:spLocks noChangeAspect="1" noChangeArrowheads="1"/>
              </p:cNvSpPr>
              <p:nvPr/>
            </p:nvSpPr>
            <p:spPr bwMode="auto">
              <a:xfrm rot="5400000">
                <a:off x="3061"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290" name="AutoShape 1502"/>
              <p:cNvSpPr>
                <a:spLocks noChangeAspect="1" noChangeArrowheads="1"/>
              </p:cNvSpPr>
              <p:nvPr/>
            </p:nvSpPr>
            <p:spPr bwMode="auto">
              <a:xfrm rot="5400000">
                <a:off x="322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291" name="AutoShape 1503"/>
              <p:cNvSpPr>
                <a:spLocks noChangeAspect="1" noChangeArrowheads="1"/>
              </p:cNvSpPr>
              <p:nvPr/>
            </p:nvSpPr>
            <p:spPr bwMode="auto">
              <a:xfrm rot="5400000">
                <a:off x="3399" y="2288"/>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292" name="AutoShape 1504"/>
              <p:cNvSpPr>
                <a:spLocks noChangeAspect="1" noChangeArrowheads="1"/>
              </p:cNvSpPr>
              <p:nvPr/>
            </p:nvSpPr>
            <p:spPr bwMode="auto">
              <a:xfrm rot="5400000">
                <a:off x="298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293" name="AutoShape 1505"/>
              <p:cNvSpPr>
                <a:spLocks noChangeAspect="1" noChangeArrowheads="1"/>
              </p:cNvSpPr>
              <p:nvPr/>
            </p:nvSpPr>
            <p:spPr bwMode="auto">
              <a:xfrm rot="5400000">
                <a:off x="3154"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294" name="AutoShape 1506"/>
              <p:cNvSpPr>
                <a:spLocks noChangeAspect="1" noChangeArrowheads="1"/>
              </p:cNvSpPr>
              <p:nvPr/>
            </p:nvSpPr>
            <p:spPr bwMode="auto">
              <a:xfrm rot="5400000">
                <a:off x="332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295" name="AutoShape 1507"/>
              <p:cNvSpPr>
                <a:spLocks noChangeAspect="1" noChangeArrowheads="1"/>
              </p:cNvSpPr>
              <p:nvPr/>
            </p:nvSpPr>
            <p:spPr bwMode="auto">
              <a:xfrm rot="5400000">
                <a:off x="3492" y="243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296" name="AutoShape 1508"/>
              <p:cNvSpPr>
                <a:spLocks noChangeAspect="1" noChangeArrowheads="1"/>
              </p:cNvSpPr>
              <p:nvPr/>
            </p:nvSpPr>
            <p:spPr bwMode="auto">
              <a:xfrm rot="5400000">
                <a:off x="289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297" name="AutoShape 1509"/>
              <p:cNvSpPr>
                <a:spLocks noChangeAspect="1" noChangeArrowheads="1"/>
              </p:cNvSpPr>
              <p:nvPr/>
            </p:nvSpPr>
            <p:spPr bwMode="auto">
              <a:xfrm rot="5400000">
                <a:off x="3061"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298" name="AutoShape 1510"/>
              <p:cNvSpPr>
                <a:spLocks noChangeAspect="1" noChangeArrowheads="1"/>
              </p:cNvSpPr>
              <p:nvPr/>
            </p:nvSpPr>
            <p:spPr bwMode="auto">
              <a:xfrm rot="5400000">
                <a:off x="322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299" name="AutoShape 1511"/>
              <p:cNvSpPr>
                <a:spLocks noChangeAspect="1" noChangeArrowheads="1"/>
              </p:cNvSpPr>
              <p:nvPr/>
            </p:nvSpPr>
            <p:spPr bwMode="auto">
              <a:xfrm rot="5400000">
                <a:off x="3399" y="2584"/>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00" name="AutoShape 1512"/>
              <p:cNvSpPr>
                <a:spLocks noChangeAspect="1" noChangeArrowheads="1"/>
              </p:cNvSpPr>
              <p:nvPr/>
            </p:nvSpPr>
            <p:spPr bwMode="auto">
              <a:xfrm rot="5400000">
                <a:off x="298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01" name="AutoShape 1513"/>
              <p:cNvSpPr>
                <a:spLocks noChangeAspect="1" noChangeArrowheads="1"/>
              </p:cNvSpPr>
              <p:nvPr/>
            </p:nvSpPr>
            <p:spPr bwMode="auto">
              <a:xfrm rot="5400000">
                <a:off x="3154"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02" name="AutoShape 1514"/>
              <p:cNvSpPr>
                <a:spLocks noChangeAspect="1" noChangeArrowheads="1"/>
              </p:cNvSpPr>
              <p:nvPr/>
            </p:nvSpPr>
            <p:spPr bwMode="auto">
              <a:xfrm rot="5400000">
                <a:off x="332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5303" name="AutoShape 1515"/>
              <p:cNvSpPr>
                <a:spLocks noChangeAspect="1" noChangeArrowheads="1"/>
              </p:cNvSpPr>
              <p:nvPr/>
            </p:nvSpPr>
            <p:spPr bwMode="auto">
              <a:xfrm rot="5400000">
                <a:off x="3492" y="2729"/>
                <a:ext cx="200" cy="173"/>
              </a:xfrm>
              <a:prstGeom prst="hexagon">
                <a:avLst>
                  <a:gd name="adj" fmla="val 28902"/>
                  <a:gd name="vf" fmla="val 1154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sp>
        <p:nvSpPr>
          <p:cNvPr id="5134" name="Text Box 1516"/>
          <p:cNvSpPr txBox="1">
            <a:spLocks noChangeArrowheads="1"/>
          </p:cNvSpPr>
          <p:nvPr/>
        </p:nvSpPr>
        <p:spPr bwMode="auto">
          <a:xfrm>
            <a:off x="0" y="1257300"/>
            <a:ext cx="844550" cy="366713"/>
          </a:xfrm>
          <a:prstGeom prst="rect">
            <a:avLst/>
          </a:prstGeom>
          <a:noFill/>
          <a:ln w="9525">
            <a:noFill/>
            <a:miter lim="800000"/>
            <a:headEnd/>
            <a:tailEnd/>
          </a:ln>
        </p:spPr>
        <p:txBody>
          <a:bodyPr>
            <a:spAutoFit/>
          </a:bodyPr>
          <a:lstStyle/>
          <a:p>
            <a:r>
              <a:rPr lang="en-US">
                <a:latin typeface="Calibri" pitchFamily="34" charset="0"/>
              </a:rPr>
              <a:t>PMT1</a:t>
            </a:r>
          </a:p>
        </p:txBody>
      </p:sp>
      <p:sp>
        <p:nvSpPr>
          <p:cNvPr id="5135" name="Text Box 1517"/>
          <p:cNvSpPr txBox="1">
            <a:spLocks noChangeArrowheads="1"/>
          </p:cNvSpPr>
          <p:nvPr/>
        </p:nvSpPr>
        <p:spPr bwMode="auto">
          <a:xfrm>
            <a:off x="0" y="1833563"/>
            <a:ext cx="844550" cy="366712"/>
          </a:xfrm>
          <a:prstGeom prst="rect">
            <a:avLst/>
          </a:prstGeom>
          <a:noFill/>
          <a:ln w="9525">
            <a:noFill/>
            <a:miter lim="800000"/>
            <a:headEnd/>
            <a:tailEnd/>
          </a:ln>
        </p:spPr>
        <p:txBody>
          <a:bodyPr>
            <a:spAutoFit/>
          </a:bodyPr>
          <a:lstStyle/>
          <a:p>
            <a:r>
              <a:rPr lang="en-US">
                <a:latin typeface="Calibri" pitchFamily="34" charset="0"/>
              </a:rPr>
              <a:t>PMT2</a:t>
            </a:r>
          </a:p>
        </p:txBody>
      </p:sp>
      <p:sp>
        <p:nvSpPr>
          <p:cNvPr id="5136" name="Text Box 1518"/>
          <p:cNvSpPr txBox="1">
            <a:spLocks noChangeArrowheads="1"/>
          </p:cNvSpPr>
          <p:nvPr/>
        </p:nvSpPr>
        <p:spPr bwMode="auto">
          <a:xfrm>
            <a:off x="0" y="2447925"/>
            <a:ext cx="844550" cy="366713"/>
          </a:xfrm>
          <a:prstGeom prst="rect">
            <a:avLst/>
          </a:prstGeom>
          <a:noFill/>
          <a:ln w="9525">
            <a:noFill/>
            <a:miter lim="800000"/>
            <a:headEnd/>
            <a:tailEnd/>
          </a:ln>
        </p:spPr>
        <p:txBody>
          <a:bodyPr>
            <a:spAutoFit/>
          </a:bodyPr>
          <a:lstStyle/>
          <a:p>
            <a:r>
              <a:rPr lang="en-US">
                <a:latin typeface="Calibri" pitchFamily="34" charset="0"/>
              </a:rPr>
              <a:t>PMT3</a:t>
            </a:r>
          </a:p>
        </p:txBody>
      </p:sp>
      <p:sp>
        <p:nvSpPr>
          <p:cNvPr id="5137" name="Text Box 1519"/>
          <p:cNvSpPr txBox="1">
            <a:spLocks noChangeArrowheads="1"/>
          </p:cNvSpPr>
          <p:nvPr/>
        </p:nvSpPr>
        <p:spPr bwMode="auto">
          <a:xfrm>
            <a:off x="0" y="5367338"/>
            <a:ext cx="1152525" cy="366712"/>
          </a:xfrm>
          <a:prstGeom prst="rect">
            <a:avLst/>
          </a:prstGeom>
          <a:noFill/>
          <a:ln w="9525">
            <a:noFill/>
            <a:miter lim="800000"/>
            <a:headEnd/>
            <a:tailEnd/>
          </a:ln>
        </p:spPr>
        <p:txBody>
          <a:bodyPr>
            <a:spAutoFit/>
          </a:bodyPr>
          <a:lstStyle/>
          <a:p>
            <a:r>
              <a:rPr lang="en-US">
                <a:latin typeface="Calibri" pitchFamily="34" charset="0"/>
              </a:rPr>
              <a:t>PMT576</a:t>
            </a:r>
          </a:p>
        </p:txBody>
      </p:sp>
      <p:sp>
        <p:nvSpPr>
          <p:cNvPr id="5138" name="Text Box 1520"/>
          <p:cNvSpPr txBox="1">
            <a:spLocks noChangeArrowheads="1"/>
          </p:cNvSpPr>
          <p:nvPr/>
        </p:nvSpPr>
        <p:spPr bwMode="auto">
          <a:xfrm>
            <a:off x="231775" y="817563"/>
            <a:ext cx="2419350" cy="366712"/>
          </a:xfrm>
          <a:prstGeom prst="rect">
            <a:avLst/>
          </a:prstGeom>
          <a:noFill/>
          <a:ln w="9525">
            <a:noFill/>
            <a:miter lim="800000"/>
            <a:headEnd/>
            <a:tailEnd/>
          </a:ln>
        </p:spPr>
        <p:txBody>
          <a:bodyPr>
            <a:spAutoFit/>
          </a:bodyPr>
          <a:lstStyle/>
          <a:p>
            <a:r>
              <a:rPr lang="en-US">
                <a:latin typeface="Calibri" pitchFamily="34" charset="0"/>
              </a:rPr>
              <a:t>Singles rate ~ 1MHz </a:t>
            </a:r>
          </a:p>
        </p:txBody>
      </p:sp>
      <p:sp>
        <p:nvSpPr>
          <p:cNvPr id="5139" name="Line 1521"/>
          <p:cNvSpPr>
            <a:spLocks noChangeShapeType="1"/>
          </p:cNvSpPr>
          <p:nvPr/>
        </p:nvSpPr>
        <p:spPr bwMode="auto">
          <a:xfrm>
            <a:off x="1884363" y="1219200"/>
            <a:ext cx="0" cy="4878388"/>
          </a:xfrm>
          <a:prstGeom prst="line">
            <a:avLst/>
          </a:prstGeom>
          <a:noFill/>
          <a:ln w="9525">
            <a:solidFill>
              <a:schemeClr val="tx1"/>
            </a:solidFill>
            <a:prstDash val="lgDash"/>
            <a:round/>
            <a:headEnd/>
            <a:tailEnd/>
          </a:ln>
        </p:spPr>
        <p:txBody>
          <a:bodyPr/>
          <a:lstStyle/>
          <a:p>
            <a:endParaRPr lang="en-IN"/>
          </a:p>
        </p:txBody>
      </p:sp>
      <p:sp>
        <p:nvSpPr>
          <p:cNvPr id="5140" name="Line 1522"/>
          <p:cNvSpPr>
            <a:spLocks noChangeShapeType="1"/>
          </p:cNvSpPr>
          <p:nvPr/>
        </p:nvSpPr>
        <p:spPr bwMode="auto">
          <a:xfrm>
            <a:off x="2074863" y="1219200"/>
            <a:ext cx="0" cy="4878388"/>
          </a:xfrm>
          <a:prstGeom prst="line">
            <a:avLst/>
          </a:prstGeom>
          <a:noFill/>
          <a:ln w="9525">
            <a:solidFill>
              <a:schemeClr val="tx1"/>
            </a:solidFill>
            <a:prstDash val="lgDash"/>
            <a:round/>
            <a:headEnd/>
            <a:tailEnd/>
          </a:ln>
        </p:spPr>
        <p:txBody>
          <a:bodyPr/>
          <a:lstStyle/>
          <a:p>
            <a:endParaRPr lang="en-IN"/>
          </a:p>
        </p:txBody>
      </p:sp>
      <p:sp>
        <p:nvSpPr>
          <p:cNvPr id="5141" name="Text Box 1524"/>
          <p:cNvSpPr txBox="1">
            <a:spLocks noChangeArrowheads="1"/>
          </p:cNvSpPr>
          <p:nvPr/>
        </p:nvSpPr>
        <p:spPr bwMode="auto">
          <a:xfrm>
            <a:off x="536575" y="6168002"/>
            <a:ext cx="1538288" cy="366712"/>
          </a:xfrm>
          <a:prstGeom prst="rect">
            <a:avLst/>
          </a:prstGeom>
          <a:noFill/>
          <a:ln w="9525">
            <a:noFill/>
            <a:miter lim="800000"/>
            <a:headEnd/>
            <a:tailEnd/>
          </a:ln>
        </p:spPr>
        <p:txBody>
          <a:bodyPr>
            <a:spAutoFit/>
          </a:bodyPr>
          <a:lstStyle/>
          <a:p>
            <a:r>
              <a:rPr lang="en-US" dirty="0">
                <a:latin typeface="Calibri" pitchFamily="34" charset="0"/>
              </a:rPr>
              <a:t>Final Trigger  </a:t>
            </a:r>
          </a:p>
        </p:txBody>
      </p:sp>
      <p:sp>
        <p:nvSpPr>
          <p:cNvPr id="5142" name="Line 1525"/>
          <p:cNvSpPr>
            <a:spLocks noChangeShapeType="1"/>
          </p:cNvSpPr>
          <p:nvPr/>
        </p:nvSpPr>
        <p:spPr bwMode="auto">
          <a:xfrm>
            <a:off x="693738" y="6519863"/>
            <a:ext cx="2303462" cy="0"/>
          </a:xfrm>
          <a:prstGeom prst="line">
            <a:avLst/>
          </a:prstGeom>
          <a:noFill/>
          <a:ln w="25400">
            <a:solidFill>
              <a:srgbClr val="008080"/>
            </a:solidFill>
            <a:round/>
            <a:headEnd/>
            <a:tailEnd/>
          </a:ln>
        </p:spPr>
        <p:txBody>
          <a:bodyPr/>
          <a:lstStyle/>
          <a:p>
            <a:endParaRPr lang="en-IN"/>
          </a:p>
        </p:txBody>
      </p:sp>
      <p:sp>
        <p:nvSpPr>
          <p:cNvPr id="5143" name="Line 1526"/>
          <p:cNvSpPr>
            <a:spLocks noChangeShapeType="1"/>
          </p:cNvSpPr>
          <p:nvPr/>
        </p:nvSpPr>
        <p:spPr bwMode="auto">
          <a:xfrm>
            <a:off x="2959100" y="6135688"/>
            <a:ext cx="0" cy="384175"/>
          </a:xfrm>
          <a:prstGeom prst="line">
            <a:avLst/>
          </a:prstGeom>
          <a:noFill/>
          <a:ln w="19050">
            <a:solidFill>
              <a:srgbClr val="008080"/>
            </a:solidFill>
            <a:round/>
            <a:headEnd/>
            <a:tailEnd/>
          </a:ln>
        </p:spPr>
        <p:txBody>
          <a:bodyPr/>
          <a:lstStyle/>
          <a:p>
            <a:endParaRPr lang="en-IN"/>
          </a:p>
        </p:txBody>
      </p:sp>
      <p:sp>
        <p:nvSpPr>
          <p:cNvPr id="5144" name="Line 1527"/>
          <p:cNvSpPr>
            <a:spLocks noChangeShapeType="1"/>
          </p:cNvSpPr>
          <p:nvPr/>
        </p:nvSpPr>
        <p:spPr bwMode="auto">
          <a:xfrm>
            <a:off x="3151188" y="6135688"/>
            <a:ext cx="0" cy="384175"/>
          </a:xfrm>
          <a:prstGeom prst="line">
            <a:avLst/>
          </a:prstGeom>
          <a:noFill/>
          <a:ln w="19050">
            <a:solidFill>
              <a:srgbClr val="008080"/>
            </a:solidFill>
            <a:round/>
            <a:headEnd/>
            <a:tailEnd/>
          </a:ln>
        </p:spPr>
        <p:txBody>
          <a:bodyPr/>
          <a:lstStyle/>
          <a:p>
            <a:endParaRPr lang="en-IN"/>
          </a:p>
        </p:txBody>
      </p:sp>
      <p:sp>
        <p:nvSpPr>
          <p:cNvPr id="5145" name="Line 1528"/>
          <p:cNvSpPr>
            <a:spLocks noChangeShapeType="1"/>
          </p:cNvSpPr>
          <p:nvPr/>
        </p:nvSpPr>
        <p:spPr bwMode="auto">
          <a:xfrm>
            <a:off x="3151188" y="6519863"/>
            <a:ext cx="2303462" cy="0"/>
          </a:xfrm>
          <a:prstGeom prst="line">
            <a:avLst/>
          </a:prstGeom>
          <a:noFill/>
          <a:ln w="25400">
            <a:solidFill>
              <a:srgbClr val="008080"/>
            </a:solidFill>
            <a:round/>
            <a:headEnd/>
            <a:tailEnd/>
          </a:ln>
        </p:spPr>
        <p:txBody>
          <a:bodyPr/>
          <a:lstStyle/>
          <a:p>
            <a:endParaRPr lang="en-IN"/>
          </a:p>
        </p:txBody>
      </p:sp>
      <p:sp>
        <p:nvSpPr>
          <p:cNvPr id="5146" name="Line 1529"/>
          <p:cNvSpPr>
            <a:spLocks noChangeShapeType="1"/>
          </p:cNvSpPr>
          <p:nvPr/>
        </p:nvSpPr>
        <p:spPr bwMode="auto">
          <a:xfrm>
            <a:off x="2959100" y="6135688"/>
            <a:ext cx="192088" cy="0"/>
          </a:xfrm>
          <a:prstGeom prst="line">
            <a:avLst/>
          </a:prstGeom>
          <a:noFill/>
          <a:ln w="19050">
            <a:solidFill>
              <a:srgbClr val="008080"/>
            </a:solidFill>
            <a:round/>
            <a:headEnd/>
            <a:tailEnd/>
          </a:ln>
        </p:spPr>
        <p:txBody>
          <a:bodyPr/>
          <a:lstStyle/>
          <a:p>
            <a:endParaRPr lang="en-IN"/>
          </a:p>
        </p:txBody>
      </p:sp>
      <p:sp>
        <p:nvSpPr>
          <p:cNvPr id="5147" name="Text Box 1530"/>
          <p:cNvSpPr txBox="1">
            <a:spLocks noChangeArrowheads="1"/>
          </p:cNvSpPr>
          <p:nvPr/>
        </p:nvSpPr>
        <p:spPr bwMode="auto">
          <a:xfrm>
            <a:off x="3113088" y="5886450"/>
            <a:ext cx="3457575" cy="611188"/>
          </a:xfrm>
          <a:prstGeom prst="rect">
            <a:avLst/>
          </a:prstGeom>
          <a:noFill/>
          <a:ln w="9525">
            <a:noFill/>
            <a:miter lim="800000"/>
            <a:headEnd/>
            <a:tailEnd/>
          </a:ln>
        </p:spPr>
        <p:txBody>
          <a:bodyPr>
            <a:spAutoFit/>
          </a:bodyPr>
          <a:lstStyle/>
          <a:p>
            <a:r>
              <a:rPr lang="en-US" sz="1600" b="1" dirty="0">
                <a:latin typeface="Calibri" pitchFamily="34" charset="0"/>
              </a:rPr>
              <a:t>Stops sampling of PMT signal and starts digitization</a:t>
            </a:r>
            <a:r>
              <a:rPr lang="en-US" dirty="0">
                <a:latin typeface="Calibri" pitchFamily="34" charset="0"/>
              </a:rPr>
              <a:t>  </a:t>
            </a:r>
          </a:p>
        </p:txBody>
      </p:sp>
      <p:sp>
        <p:nvSpPr>
          <p:cNvPr id="5148" name="Line 1531"/>
          <p:cNvSpPr>
            <a:spLocks noChangeShapeType="1"/>
          </p:cNvSpPr>
          <p:nvPr/>
        </p:nvSpPr>
        <p:spPr bwMode="auto">
          <a:xfrm>
            <a:off x="2959100" y="1296988"/>
            <a:ext cx="0" cy="4838700"/>
          </a:xfrm>
          <a:prstGeom prst="line">
            <a:avLst/>
          </a:prstGeom>
          <a:noFill/>
          <a:ln w="9525">
            <a:solidFill>
              <a:schemeClr val="tx1"/>
            </a:solidFill>
            <a:prstDash val="lgDash"/>
            <a:round/>
            <a:headEnd/>
            <a:tailEnd/>
          </a:ln>
        </p:spPr>
        <p:txBody>
          <a:bodyPr/>
          <a:lstStyle/>
          <a:p>
            <a:endParaRPr lang="en-IN"/>
          </a:p>
        </p:txBody>
      </p:sp>
      <p:sp>
        <p:nvSpPr>
          <p:cNvPr id="5149" name="Line 1532"/>
          <p:cNvSpPr>
            <a:spLocks noChangeShapeType="1"/>
          </p:cNvSpPr>
          <p:nvPr/>
        </p:nvSpPr>
        <p:spPr bwMode="auto">
          <a:xfrm>
            <a:off x="1884363" y="5060950"/>
            <a:ext cx="1074737" cy="0"/>
          </a:xfrm>
          <a:prstGeom prst="line">
            <a:avLst/>
          </a:prstGeom>
          <a:noFill/>
          <a:ln w="3175">
            <a:solidFill>
              <a:schemeClr val="tx1"/>
            </a:solidFill>
            <a:round/>
            <a:headEnd type="triangle" w="med" len="med"/>
            <a:tailEnd type="triangle" w="med" len="med"/>
          </a:ln>
        </p:spPr>
        <p:txBody>
          <a:bodyPr/>
          <a:lstStyle/>
          <a:p>
            <a:endParaRPr lang="en-IN"/>
          </a:p>
        </p:txBody>
      </p:sp>
      <p:sp>
        <p:nvSpPr>
          <p:cNvPr id="5150" name="Line 1533"/>
          <p:cNvSpPr>
            <a:spLocks noChangeShapeType="1"/>
          </p:cNvSpPr>
          <p:nvPr/>
        </p:nvSpPr>
        <p:spPr bwMode="auto">
          <a:xfrm>
            <a:off x="2921000" y="6135688"/>
            <a:ext cx="0" cy="384175"/>
          </a:xfrm>
          <a:prstGeom prst="line">
            <a:avLst/>
          </a:prstGeom>
          <a:noFill/>
          <a:ln w="19050">
            <a:solidFill>
              <a:srgbClr val="008080"/>
            </a:solidFill>
            <a:round/>
            <a:headEnd/>
            <a:tailEnd/>
          </a:ln>
        </p:spPr>
        <p:txBody>
          <a:bodyPr/>
          <a:lstStyle/>
          <a:p>
            <a:endParaRPr lang="en-IN"/>
          </a:p>
        </p:txBody>
      </p:sp>
      <p:sp>
        <p:nvSpPr>
          <p:cNvPr id="5151" name="Line 1534"/>
          <p:cNvSpPr>
            <a:spLocks noChangeShapeType="1"/>
          </p:cNvSpPr>
          <p:nvPr/>
        </p:nvSpPr>
        <p:spPr bwMode="auto">
          <a:xfrm>
            <a:off x="2882900" y="6135688"/>
            <a:ext cx="0" cy="384175"/>
          </a:xfrm>
          <a:prstGeom prst="line">
            <a:avLst/>
          </a:prstGeom>
          <a:noFill/>
          <a:ln w="19050">
            <a:solidFill>
              <a:srgbClr val="008080"/>
            </a:solidFill>
            <a:round/>
            <a:headEnd/>
            <a:tailEnd/>
          </a:ln>
        </p:spPr>
        <p:txBody>
          <a:bodyPr/>
          <a:lstStyle/>
          <a:p>
            <a:endParaRPr lang="en-IN"/>
          </a:p>
        </p:txBody>
      </p:sp>
      <p:sp>
        <p:nvSpPr>
          <p:cNvPr id="5152" name="Line 1535"/>
          <p:cNvSpPr>
            <a:spLocks noChangeShapeType="1"/>
          </p:cNvSpPr>
          <p:nvPr/>
        </p:nvSpPr>
        <p:spPr bwMode="auto">
          <a:xfrm>
            <a:off x="3113088" y="6135688"/>
            <a:ext cx="0" cy="384175"/>
          </a:xfrm>
          <a:prstGeom prst="line">
            <a:avLst/>
          </a:prstGeom>
          <a:noFill/>
          <a:ln w="19050">
            <a:solidFill>
              <a:srgbClr val="008080"/>
            </a:solidFill>
            <a:round/>
            <a:headEnd/>
            <a:tailEnd/>
          </a:ln>
        </p:spPr>
        <p:txBody>
          <a:bodyPr/>
          <a:lstStyle/>
          <a:p>
            <a:endParaRPr lang="en-IN"/>
          </a:p>
        </p:txBody>
      </p:sp>
      <p:sp>
        <p:nvSpPr>
          <p:cNvPr id="5153" name="Line 1536"/>
          <p:cNvSpPr>
            <a:spLocks noChangeShapeType="1"/>
          </p:cNvSpPr>
          <p:nvPr/>
        </p:nvSpPr>
        <p:spPr bwMode="auto">
          <a:xfrm>
            <a:off x="3073400" y="6135688"/>
            <a:ext cx="0" cy="384175"/>
          </a:xfrm>
          <a:prstGeom prst="line">
            <a:avLst/>
          </a:prstGeom>
          <a:noFill/>
          <a:ln w="19050">
            <a:solidFill>
              <a:srgbClr val="008080"/>
            </a:solidFill>
            <a:round/>
            <a:headEnd/>
            <a:tailEnd/>
          </a:ln>
        </p:spPr>
        <p:txBody>
          <a:bodyPr/>
          <a:lstStyle/>
          <a:p>
            <a:endParaRPr lang="en-IN"/>
          </a:p>
        </p:txBody>
      </p:sp>
      <p:sp>
        <p:nvSpPr>
          <p:cNvPr id="5154" name="Line 1537"/>
          <p:cNvSpPr>
            <a:spLocks noChangeShapeType="1"/>
          </p:cNvSpPr>
          <p:nvPr/>
        </p:nvSpPr>
        <p:spPr bwMode="auto">
          <a:xfrm>
            <a:off x="2843213" y="1335088"/>
            <a:ext cx="0" cy="4838700"/>
          </a:xfrm>
          <a:prstGeom prst="line">
            <a:avLst/>
          </a:prstGeom>
          <a:noFill/>
          <a:ln w="9525">
            <a:solidFill>
              <a:schemeClr val="tx1"/>
            </a:solidFill>
            <a:prstDash val="lgDash"/>
            <a:round/>
            <a:headEnd/>
            <a:tailEnd/>
          </a:ln>
        </p:spPr>
        <p:txBody>
          <a:bodyPr/>
          <a:lstStyle/>
          <a:p>
            <a:endParaRPr lang="en-IN"/>
          </a:p>
        </p:txBody>
      </p:sp>
      <p:sp>
        <p:nvSpPr>
          <p:cNvPr id="5155" name="Text Box 1539"/>
          <p:cNvSpPr txBox="1">
            <a:spLocks noChangeArrowheads="1"/>
          </p:cNvSpPr>
          <p:nvPr/>
        </p:nvSpPr>
        <p:spPr bwMode="auto">
          <a:xfrm>
            <a:off x="1884363" y="4445000"/>
            <a:ext cx="1882775" cy="855663"/>
          </a:xfrm>
          <a:prstGeom prst="rect">
            <a:avLst/>
          </a:prstGeom>
          <a:noFill/>
          <a:ln w="9525">
            <a:noFill/>
            <a:miter lim="800000"/>
            <a:headEnd/>
            <a:tailEnd/>
          </a:ln>
        </p:spPr>
        <p:txBody>
          <a:bodyPr>
            <a:spAutoFit/>
          </a:bodyPr>
          <a:lstStyle/>
          <a:p>
            <a:r>
              <a:rPr lang="en-US" sz="1600" b="1">
                <a:latin typeface="Calibri" pitchFamily="34" charset="0"/>
              </a:rPr>
              <a:t>Trigger generation time with </a:t>
            </a:r>
            <a:r>
              <a:rPr lang="en-US" sz="1600" b="1">
                <a:latin typeface="Symbol" pitchFamily="18" charset="2"/>
              </a:rPr>
              <a:t>d</a:t>
            </a:r>
            <a:r>
              <a:rPr lang="en-US" sz="1600" b="1">
                <a:latin typeface="Calibri" pitchFamily="34" charset="0"/>
              </a:rPr>
              <a:t>T jitter</a:t>
            </a:r>
            <a:r>
              <a:rPr lang="en-US">
                <a:latin typeface="Calibri" pitchFamily="34" charset="0"/>
              </a:rPr>
              <a:t> </a:t>
            </a:r>
          </a:p>
        </p:txBody>
      </p:sp>
      <p:sp>
        <p:nvSpPr>
          <p:cNvPr id="5156" name="Text Box 1540"/>
          <p:cNvSpPr txBox="1">
            <a:spLocks noChangeArrowheads="1"/>
          </p:cNvSpPr>
          <p:nvPr/>
        </p:nvSpPr>
        <p:spPr bwMode="auto">
          <a:xfrm>
            <a:off x="2690813" y="3395663"/>
            <a:ext cx="436562" cy="366712"/>
          </a:xfrm>
          <a:prstGeom prst="rect">
            <a:avLst/>
          </a:prstGeom>
          <a:noFill/>
          <a:ln w="9525">
            <a:noFill/>
            <a:miter lim="800000"/>
            <a:headEnd/>
            <a:tailEnd/>
          </a:ln>
        </p:spPr>
        <p:txBody>
          <a:bodyPr wrap="none">
            <a:spAutoFit/>
          </a:bodyPr>
          <a:lstStyle/>
          <a:p>
            <a:r>
              <a:rPr lang="en-US" b="1">
                <a:latin typeface="Symbol" pitchFamily="18" charset="2"/>
              </a:rPr>
              <a:t>d</a:t>
            </a:r>
            <a:r>
              <a:rPr lang="en-US">
                <a:latin typeface="Calibri" pitchFamily="34" charset="0"/>
              </a:rPr>
              <a:t>T</a:t>
            </a:r>
          </a:p>
        </p:txBody>
      </p:sp>
      <p:sp>
        <p:nvSpPr>
          <p:cNvPr id="5157" name="Line 1541"/>
          <p:cNvSpPr>
            <a:spLocks noChangeShapeType="1"/>
          </p:cNvSpPr>
          <p:nvPr/>
        </p:nvSpPr>
        <p:spPr bwMode="auto">
          <a:xfrm>
            <a:off x="2843213" y="3830638"/>
            <a:ext cx="115887" cy="0"/>
          </a:xfrm>
          <a:prstGeom prst="line">
            <a:avLst/>
          </a:prstGeom>
          <a:noFill/>
          <a:ln w="3175">
            <a:solidFill>
              <a:schemeClr val="tx1"/>
            </a:solidFill>
            <a:round/>
            <a:headEnd type="triangle" w="med" len="med"/>
            <a:tailEnd type="triangle" w="med" len="med"/>
          </a:ln>
        </p:spPr>
        <p:txBody>
          <a:bodyPr/>
          <a:lstStyle/>
          <a:p>
            <a:endParaRPr lang="en-IN"/>
          </a:p>
        </p:txBody>
      </p:sp>
      <p:sp>
        <p:nvSpPr>
          <p:cNvPr id="5158" name="Text Box 1542"/>
          <p:cNvSpPr txBox="1">
            <a:spLocks noChangeArrowheads="1"/>
          </p:cNvSpPr>
          <p:nvPr/>
        </p:nvSpPr>
        <p:spPr bwMode="auto">
          <a:xfrm>
            <a:off x="1038225" y="3216275"/>
            <a:ext cx="1447800" cy="581025"/>
          </a:xfrm>
          <a:prstGeom prst="rect">
            <a:avLst/>
          </a:prstGeom>
          <a:noFill/>
          <a:ln w="9525">
            <a:noFill/>
            <a:miter lim="800000"/>
            <a:headEnd/>
            <a:tailEnd/>
          </a:ln>
        </p:spPr>
        <p:txBody>
          <a:bodyPr wrap="none">
            <a:spAutoFit/>
          </a:bodyPr>
          <a:lstStyle/>
          <a:p>
            <a:r>
              <a:rPr lang="en-US" sz="1600" b="1">
                <a:latin typeface="Calibri" pitchFamily="34" charset="0"/>
              </a:rPr>
              <a:t>Coincidence </a:t>
            </a:r>
          </a:p>
          <a:p>
            <a:r>
              <a:rPr lang="en-US" sz="1600" b="1">
                <a:latin typeface="Calibri" pitchFamily="34" charset="0"/>
              </a:rPr>
              <a:t>window</a:t>
            </a:r>
          </a:p>
        </p:txBody>
      </p:sp>
      <p:sp>
        <p:nvSpPr>
          <p:cNvPr id="5159" name="Line 1543"/>
          <p:cNvSpPr>
            <a:spLocks noChangeShapeType="1"/>
          </p:cNvSpPr>
          <p:nvPr/>
        </p:nvSpPr>
        <p:spPr bwMode="auto">
          <a:xfrm>
            <a:off x="1884363" y="3638550"/>
            <a:ext cx="190500" cy="0"/>
          </a:xfrm>
          <a:prstGeom prst="line">
            <a:avLst/>
          </a:prstGeom>
          <a:noFill/>
          <a:ln w="3175">
            <a:solidFill>
              <a:schemeClr val="tx1"/>
            </a:solidFill>
            <a:round/>
            <a:headEnd type="triangle" w="med" len="med"/>
            <a:tailEnd type="triangle" w="med" len="med"/>
          </a:ln>
        </p:spPr>
        <p:txBody>
          <a:bodyPr/>
          <a:lstStyle/>
          <a:p>
            <a:endParaRPr lang="en-IN"/>
          </a:p>
        </p:txBody>
      </p:sp>
      <p:grpSp>
        <p:nvGrpSpPr>
          <p:cNvPr id="5239" name="Group 1876"/>
          <p:cNvGrpSpPr>
            <a:grpSpLocks/>
          </p:cNvGrpSpPr>
          <p:nvPr/>
        </p:nvGrpSpPr>
        <p:grpSpPr bwMode="auto">
          <a:xfrm>
            <a:off x="3886200" y="2057400"/>
            <a:ext cx="2227263" cy="3443288"/>
            <a:chOff x="509" y="1749"/>
            <a:chExt cx="1403" cy="2169"/>
          </a:xfrm>
        </p:grpSpPr>
        <p:sp>
          <p:nvSpPr>
            <p:cNvPr id="5164" name="Line 4"/>
            <p:cNvSpPr>
              <a:spLocks noChangeShapeType="1"/>
            </p:cNvSpPr>
            <p:nvPr/>
          </p:nvSpPr>
          <p:spPr bwMode="auto">
            <a:xfrm>
              <a:off x="1162" y="1749"/>
              <a:ext cx="0" cy="363"/>
            </a:xfrm>
            <a:prstGeom prst="line">
              <a:avLst/>
            </a:prstGeom>
            <a:noFill/>
            <a:ln w="9525">
              <a:solidFill>
                <a:schemeClr val="tx1"/>
              </a:solidFill>
              <a:round/>
              <a:headEnd/>
              <a:tailEnd type="triangle" w="med" len="med"/>
            </a:ln>
          </p:spPr>
          <p:txBody>
            <a:bodyPr/>
            <a:lstStyle/>
            <a:p>
              <a:endParaRPr lang="en-IN"/>
            </a:p>
          </p:txBody>
        </p:sp>
        <p:sp>
          <p:nvSpPr>
            <p:cNvPr id="5165" name="Line 5"/>
            <p:cNvSpPr>
              <a:spLocks noChangeShapeType="1"/>
            </p:cNvSpPr>
            <p:nvPr/>
          </p:nvSpPr>
          <p:spPr bwMode="auto">
            <a:xfrm flipH="1">
              <a:off x="1138" y="2103"/>
              <a:ext cx="24" cy="339"/>
            </a:xfrm>
            <a:prstGeom prst="line">
              <a:avLst/>
            </a:prstGeom>
            <a:noFill/>
            <a:ln w="9525">
              <a:solidFill>
                <a:schemeClr val="tx1"/>
              </a:solidFill>
              <a:prstDash val="sysDot"/>
              <a:round/>
              <a:headEnd/>
              <a:tailEnd/>
            </a:ln>
          </p:spPr>
          <p:txBody>
            <a:bodyPr/>
            <a:lstStyle/>
            <a:p>
              <a:endParaRPr lang="en-IN"/>
            </a:p>
          </p:txBody>
        </p:sp>
        <p:sp>
          <p:nvSpPr>
            <p:cNvPr id="5166" name="Line 6"/>
            <p:cNvSpPr>
              <a:spLocks noChangeShapeType="1"/>
            </p:cNvSpPr>
            <p:nvPr/>
          </p:nvSpPr>
          <p:spPr bwMode="auto">
            <a:xfrm>
              <a:off x="1162" y="2103"/>
              <a:ext cx="49" cy="338"/>
            </a:xfrm>
            <a:prstGeom prst="line">
              <a:avLst/>
            </a:prstGeom>
            <a:noFill/>
            <a:ln w="9525">
              <a:solidFill>
                <a:schemeClr val="tx1"/>
              </a:solidFill>
              <a:prstDash val="sysDot"/>
              <a:round/>
              <a:headEnd/>
              <a:tailEnd/>
            </a:ln>
          </p:spPr>
          <p:txBody>
            <a:bodyPr/>
            <a:lstStyle/>
            <a:p>
              <a:endParaRPr lang="en-IN"/>
            </a:p>
          </p:txBody>
        </p:sp>
        <p:sp>
          <p:nvSpPr>
            <p:cNvPr id="5167" name="Line 8"/>
            <p:cNvSpPr>
              <a:spLocks noChangeShapeType="1"/>
            </p:cNvSpPr>
            <p:nvPr/>
          </p:nvSpPr>
          <p:spPr bwMode="auto">
            <a:xfrm flipH="1">
              <a:off x="509" y="2442"/>
              <a:ext cx="653" cy="1282"/>
            </a:xfrm>
            <a:prstGeom prst="line">
              <a:avLst/>
            </a:prstGeom>
            <a:noFill/>
            <a:ln w="9525">
              <a:solidFill>
                <a:schemeClr val="tx1"/>
              </a:solidFill>
              <a:round/>
              <a:headEnd/>
              <a:tailEnd/>
            </a:ln>
          </p:spPr>
          <p:txBody>
            <a:bodyPr/>
            <a:lstStyle/>
            <a:p>
              <a:endParaRPr lang="en-IN"/>
            </a:p>
          </p:txBody>
        </p:sp>
        <p:sp>
          <p:nvSpPr>
            <p:cNvPr id="5168" name="Line 9"/>
            <p:cNvSpPr>
              <a:spLocks noChangeShapeType="1"/>
            </p:cNvSpPr>
            <p:nvPr/>
          </p:nvSpPr>
          <p:spPr bwMode="auto">
            <a:xfrm>
              <a:off x="1187" y="2466"/>
              <a:ext cx="701" cy="1234"/>
            </a:xfrm>
            <a:prstGeom prst="line">
              <a:avLst/>
            </a:prstGeom>
            <a:noFill/>
            <a:ln w="9525">
              <a:solidFill>
                <a:schemeClr val="tx1"/>
              </a:solidFill>
              <a:round/>
              <a:headEnd/>
              <a:tailEnd/>
            </a:ln>
          </p:spPr>
          <p:txBody>
            <a:bodyPr/>
            <a:lstStyle/>
            <a:p>
              <a:endParaRPr lang="en-IN"/>
            </a:p>
          </p:txBody>
        </p:sp>
        <p:grpSp>
          <p:nvGrpSpPr>
            <p:cNvPr id="5240" name="Group 11"/>
            <p:cNvGrpSpPr>
              <a:grpSpLocks/>
            </p:cNvGrpSpPr>
            <p:nvPr/>
          </p:nvGrpSpPr>
          <p:grpSpPr bwMode="auto">
            <a:xfrm>
              <a:off x="1437" y="3423"/>
              <a:ext cx="192" cy="251"/>
              <a:chOff x="3594" y="4088"/>
              <a:chExt cx="212" cy="283"/>
            </a:xfrm>
          </p:grpSpPr>
          <p:sp>
            <p:nvSpPr>
              <p:cNvPr id="5176" name="Oval 12"/>
              <p:cNvSpPr>
                <a:spLocks noChangeArrowheads="1"/>
              </p:cNvSpPr>
              <p:nvPr/>
            </p:nvSpPr>
            <p:spPr bwMode="auto">
              <a:xfrm rot="-60000">
                <a:off x="3633" y="4342"/>
                <a:ext cx="143" cy="29"/>
              </a:xfrm>
              <a:prstGeom prst="ellipse">
                <a:avLst/>
              </a:prstGeom>
              <a:solidFill>
                <a:srgbClr val="FFFFFF"/>
              </a:solidFill>
              <a:ln w="9360">
                <a:solidFill>
                  <a:srgbClr val="000000"/>
                </a:solidFill>
                <a:round/>
                <a:headEnd/>
                <a:tailEnd/>
              </a:ln>
            </p:spPr>
            <p:txBody>
              <a:bodyPr wrap="none" anchor="ctr"/>
              <a:lstStyle/>
              <a:p>
                <a:endParaRPr lang="en-US">
                  <a:latin typeface="Calibri" pitchFamily="34" charset="0"/>
                </a:endParaRPr>
              </a:p>
            </p:txBody>
          </p:sp>
          <p:sp>
            <p:nvSpPr>
              <p:cNvPr id="5177" name="Oval 13"/>
              <p:cNvSpPr>
                <a:spLocks noChangeArrowheads="1"/>
              </p:cNvSpPr>
              <p:nvPr/>
            </p:nvSpPr>
            <p:spPr bwMode="auto">
              <a:xfrm rot="-60000">
                <a:off x="3612" y="4323"/>
                <a:ext cx="182" cy="40"/>
              </a:xfrm>
              <a:prstGeom prst="ellipse">
                <a:avLst/>
              </a:prstGeom>
              <a:solidFill>
                <a:srgbClr val="FFFFFF"/>
              </a:solidFill>
              <a:ln w="9360">
                <a:solidFill>
                  <a:srgbClr val="000000"/>
                </a:solidFill>
                <a:round/>
                <a:headEnd/>
                <a:tailEnd/>
              </a:ln>
            </p:spPr>
            <p:txBody>
              <a:bodyPr wrap="none" anchor="ctr"/>
              <a:lstStyle/>
              <a:p>
                <a:endParaRPr lang="en-US">
                  <a:latin typeface="Calibri" pitchFamily="34" charset="0"/>
                </a:endParaRPr>
              </a:p>
            </p:txBody>
          </p:sp>
          <p:sp>
            <p:nvSpPr>
              <p:cNvPr id="5178" name="Oval 14"/>
              <p:cNvSpPr>
                <a:spLocks noChangeArrowheads="1"/>
              </p:cNvSpPr>
              <p:nvPr/>
            </p:nvSpPr>
            <p:spPr bwMode="auto">
              <a:xfrm rot="-60000">
                <a:off x="3596" y="4318"/>
                <a:ext cx="210" cy="35"/>
              </a:xfrm>
              <a:prstGeom prst="ellipse">
                <a:avLst/>
              </a:prstGeom>
              <a:solidFill>
                <a:srgbClr val="FFFFFF"/>
              </a:solidFill>
              <a:ln w="9360">
                <a:solidFill>
                  <a:srgbClr val="000000"/>
                </a:solidFill>
                <a:round/>
                <a:headEnd/>
                <a:tailEnd/>
              </a:ln>
            </p:spPr>
            <p:txBody>
              <a:bodyPr wrap="none" anchor="ctr"/>
              <a:lstStyle/>
              <a:p>
                <a:endParaRPr lang="en-US">
                  <a:latin typeface="Calibri" pitchFamily="34" charset="0"/>
                </a:endParaRPr>
              </a:p>
            </p:txBody>
          </p:sp>
          <p:grpSp>
            <p:nvGrpSpPr>
              <p:cNvPr id="5241" name="Group 15"/>
              <p:cNvGrpSpPr>
                <a:grpSpLocks/>
              </p:cNvGrpSpPr>
              <p:nvPr/>
            </p:nvGrpSpPr>
            <p:grpSpPr bwMode="auto">
              <a:xfrm>
                <a:off x="3686" y="4088"/>
                <a:ext cx="37" cy="47"/>
                <a:chOff x="3686" y="4088"/>
                <a:chExt cx="37" cy="47"/>
              </a:xfrm>
            </p:grpSpPr>
            <p:sp>
              <p:nvSpPr>
                <p:cNvPr id="5183" name="Freeform 16"/>
                <p:cNvSpPr>
                  <a:spLocks noChangeArrowheads="1"/>
                </p:cNvSpPr>
                <p:nvPr/>
              </p:nvSpPr>
              <p:spPr bwMode="auto">
                <a:xfrm>
                  <a:off x="3687" y="4088"/>
                  <a:ext cx="36" cy="47"/>
                </a:xfrm>
                <a:custGeom>
                  <a:avLst/>
                  <a:gdLst>
                    <a:gd name="T0" fmla="*/ 78 w 158"/>
                    <a:gd name="T1" fmla="*/ 0 h 206"/>
                    <a:gd name="T2" fmla="*/ 0 w 158"/>
                    <a:gd name="T3" fmla="*/ 28 h 206"/>
                    <a:gd name="T4" fmla="*/ 3 w 158"/>
                    <a:gd name="T5" fmla="*/ 180 h 206"/>
                    <a:gd name="T6" fmla="*/ 81 w 158"/>
                    <a:gd name="T7" fmla="*/ 203 h 206"/>
                    <a:gd name="T8" fmla="*/ 157 w 158"/>
                    <a:gd name="T9" fmla="*/ 176 h 206"/>
                    <a:gd name="T10" fmla="*/ 153 w 158"/>
                    <a:gd name="T11" fmla="*/ 25 h 206"/>
                    <a:gd name="T12" fmla="*/ 78 w 158"/>
                    <a:gd name="T13" fmla="*/ 0 h 206"/>
                    <a:gd name="T14" fmla="*/ 0 60000 65536"/>
                    <a:gd name="T15" fmla="*/ 0 60000 65536"/>
                    <a:gd name="T16" fmla="*/ 0 60000 65536"/>
                    <a:gd name="T17" fmla="*/ 0 60000 65536"/>
                    <a:gd name="T18" fmla="*/ 0 60000 65536"/>
                    <a:gd name="T19" fmla="*/ 0 60000 65536"/>
                    <a:gd name="T20" fmla="*/ 0 60000 65536"/>
                    <a:gd name="T21" fmla="*/ 0 w 158"/>
                    <a:gd name="T22" fmla="*/ 0 h 206"/>
                    <a:gd name="T23" fmla="*/ 158 w 158"/>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206">
                      <a:moveTo>
                        <a:pt x="78" y="0"/>
                      </a:moveTo>
                      <a:cubicBezTo>
                        <a:pt x="37" y="2"/>
                        <a:pt x="2" y="15"/>
                        <a:pt x="0" y="28"/>
                      </a:cubicBezTo>
                      <a:lnTo>
                        <a:pt x="3" y="180"/>
                      </a:lnTo>
                      <a:cubicBezTo>
                        <a:pt x="3" y="194"/>
                        <a:pt x="39" y="205"/>
                        <a:pt x="81" y="203"/>
                      </a:cubicBezTo>
                      <a:cubicBezTo>
                        <a:pt x="123" y="202"/>
                        <a:pt x="157" y="190"/>
                        <a:pt x="157" y="176"/>
                      </a:cubicBezTo>
                      <a:lnTo>
                        <a:pt x="153" y="25"/>
                      </a:lnTo>
                      <a:cubicBezTo>
                        <a:pt x="155" y="11"/>
                        <a:pt x="121" y="2"/>
                        <a:pt x="78" y="0"/>
                      </a:cubicBezTo>
                    </a:path>
                  </a:pathLst>
                </a:custGeom>
                <a:solidFill>
                  <a:srgbClr val="FFFFFF"/>
                </a:solidFill>
                <a:ln w="9360">
                  <a:solidFill>
                    <a:srgbClr val="000000"/>
                  </a:solidFill>
                  <a:round/>
                  <a:headEnd/>
                  <a:tailEnd/>
                </a:ln>
              </p:spPr>
              <p:txBody>
                <a:bodyPr wrap="none" anchor="ctr"/>
                <a:lstStyle/>
                <a:p>
                  <a:endParaRPr lang="en-US">
                    <a:latin typeface="Calibri" pitchFamily="34" charset="0"/>
                  </a:endParaRPr>
                </a:p>
              </p:txBody>
            </p:sp>
            <p:sp>
              <p:nvSpPr>
                <p:cNvPr id="5184" name="Freeform 17"/>
                <p:cNvSpPr>
                  <a:spLocks noChangeArrowheads="1"/>
                </p:cNvSpPr>
                <p:nvPr/>
              </p:nvSpPr>
              <p:spPr bwMode="auto">
                <a:xfrm>
                  <a:off x="3686" y="4088"/>
                  <a:ext cx="35" cy="12"/>
                </a:xfrm>
                <a:custGeom>
                  <a:avLst/>
                  <a:gdLst>
                    <a:gd name="T0" fmla="*/ 80 w 156"/>
                    <a:gd name="T1" fmla="*/ 0 h 55"/>
                    <a:gd name="T2" fmla="*/ 2 w 156"/>
                    <a:gd name="T3" fmla="*/ 28 h 55"/>
                    <a:gd name="T4" fmla="*/ 80 w 156"/>
                    <a:gd name="T5" fmla="*/ 52 h 55"/>
                    <a:gd name="T6" fmla="*/ 155 w 156"/>
                    <a:gd name="T7" fmla="*/ 25 h 55"/>
                    <a:gd name="T8" fmla="*/ 80 w 156"/>
                    <a:gd name="T9" fmla="*/ 0 h 55"/>
                    <a:gd name="T10" fmla="*/ 0 60000 65536"/>
                    <a:gd name="T11" fmla="*/ 0 60000 65536"/>
                    <a:gd name="T12" fmla="*/ 0 60000 65536"/>
                    <a:gd name="T13" fmla="*/ 0 60000 65536"/>
                    <a:gd name="T14" fmla="*/ 0 60000 65536"/>
                    <a:gd name="T15" fmla="*/ 0 w 156"/>
                    <a:gd name="T16" fmla="*/ 0 h 55"/>
                    <a:gd name="T17" fmla="*/ 156 w 156"/>
                    <a:gd name="T18" fmla="*/ 55 h 55"/>
                  </a:gdLst>
                  <a:ahLst/>
                  <a:cxnLst>
                    <a:cxn ang="T10">
                      <a:pos x="T0" y="T1"/>
                    </a:cxn>
                    <a:cxn ang="T11">
                      <a:pos x="T2" y="T3"/>
                    </a:cxn>
                    <a:cxn ang="T12">
                      <a:pos x="T4" y="T5"/>
                    </a:cxn>
                    <a:cxn ang="T13">
                      <a:pos x="T6" y="T7"/>
                    </a:cxn>
                    <a:cxn ang="T14">
                      <a:pos x="T8" y="T9"/>
                    </a:cxn>
                  </a:cxnLst>
                  <a:rect l="T15" t="T16" r="T17" b="T18"/>
                  <a:pathLst>
                    <a:path w="156" h="55">
                      <a:moveTo>
                        <a:pt x="80" y="0"/>
                      </a:moveTo>
                      <a:cubicBezTo>
                        <a:pt x="39" y="2"/>
                        <a:pt x="4" y="15"/>
                        <a:pt x="2" y="28"/>
                      </a:cubicBezTo>
                      <a:cubicBezTo>
                        <a:pt x="0" y="41"/>
                        <a:pt x="39" y="54"/>
                        <a:pt x="80" y="52"/>
                      </a:cubicBezTo>
                      <a:cubicBezTo>
                        <a:pt x="121" y="51"/>
                        <a:pt x="155" y="39"/>
                        <a:pt x="155" y="25"/>
                      </a:cubicBezTo>
                      <a:cubicBezTo>
                        <a:pt x="155" y="11"/>
                        <a:pt x="123" y="2"/>
                        <a:pt x="80" y="0"/>
                      </a:cubicBezTo>
                    </a:path>
                  </a:pathLst>
                </a:custGeom>
                <a:solidFill>
                  <a:srgbClr val="FFFFFF"/>
                </a:solidFill>
                <a:ln w="9360">
                  <a:solidFill>
                    <a:srgbClr val="000000"/>
                  </a:solidFill>
                  <a:round/>
                  <a:headEnd/>
                  <a:tailEnd/>
                </a:ln>
              </p:spPr>
              <p:txBody>
                <a:bodyPr wrap="none" anchor="ctr"/>
                <a:lstStyle/>
                <a:p>
                  <a:endParaRPr lang="en-US">
                    <a:latin typeface="Calibri" pitchFamily="34" charset="0"/>
                  </a:endParaRPr>
                </a:p>
              </p:txBody>
            </p:sp>
          </p:grpSp>
          <p:sp>
            <p:nvSpPr>
              <p:cNvPr id="5180" name="Line 18"/>
              <p:cNvSpPr>
                <a:spLocks noChangeShapeType="1"/>
              </p:cNvSpPr>
              <p:nvPr/>
            </p:nvSpPr>
            <p:spPr bwMode="auto">
              <a:xfrm flipV="1">
                <a:off x="3594" y="4111"/>
                <a:ext cx="91" cy="226"/>
              </a:xfrm>
              <a:prstGeom prst="line">
                <a:avLst/>
              </a:prstGeom>
              <a:noFill/>
              <a:ln w="9360">
                <a:solidFill>
                  <a:srgbClr val="000000"/>
                </a:solidFill>
                <a:round/>
                <a:headEnd/>
                <a:tailEnd/>
              </a:ln>
            </p:spPr>
            <p:txBody>
              <a:bodyPr/>
              <a:lstStyle/>
              <a:p>
                <a:endParaRPr lang="en-IN"/>
              </a:p>
            </p:txBody>
          </p:sp>
          <p:sp>
            <p:nvSpPr>
              <p:cNvPr id="5181" name="Line 19"/>
              <p:cNvSpPr>
                <a:spLocks noChangeShapeType="1"/>
              </p:cNvSpPr>
              <p:nvPr/>
            </p:nvSpPr>
            <p:spPr bwMode="auto">
              <a:xfrm flipH="1" flipV="1">
                <a:off x="3700" y="4113"/>
                <a:ext cx="5" cy="241"/>
              </a:xfrm>
              <a:prstGeom prst="line">
                <a:avLst/>
              </a:prstGeom>
              <a:noFill/>
              <a:ln w="9360">
                <a:solidFill>
                  <a:srgbClr val="000000"/>
                </a:solidFill>
                <a:round/>
                <a:headEnd/>
                <a:tailEnd/>
              </a:ln>
            </p:spPr>
            <p:txBody>
              <a:bodyPr/>
              <a:lstStyle/>
              <a:p>
                <a:endParaRPr lang="en-IN"/>
              </a:p>
            </p:txBody>
          </p:sp>
          <p:sp>
            <p:nvSpPr>
              <p:cNvPr id="5182" name="Line 20"/>
              <p:cNvSpPr>
                <a:spLocks noChangeShapeType="1"/>
              </p:cNvSpPr>
              <p:nvPr/>
            </p:nvSpPr>
            <p:spPr bwMode="auto">
              <a:xfrm flipH="1" flipV="1">
                <a:off x="3719" y="4108"/>
                <a:ext cx="86" cy="224"/>
              </a:xfrm>
              <a:prstGeom prst="line">
                <a:avLst/>
              </a:prstGeom>
              <a:noFill/>
              <a:ln w="9360">
                <a:solidFill>
                  <a:srgbClr val="000000"/>
                </a:solidFill>
                <a:round/>
                <a:headEnd/>
                <a:tailEnd/>
              </a:ln>
            </p:spPr>
            <p:txBody>
              <a:bodyPr/>
              <a:lstStyle/>
              <a:p>
                <a:endParaRPr lang="en-IN"/>
              </a:p>
            </p:txBody>
          </p:sp>
        </p:grpSp>
        <p:grpSp>
          <p:nvGrpSpPr>
            <p:cNvPr id="5242" name="Group 21"/>
            <p:cNvGrpSpPr>
              <a:grpSpLocks/>
            </p:cNvGrpSpPr>
            <p:nvPr/>
          </p:nvGrpSpPr>
          <p:grpSpPr bwMode="auto">
            <a:xfrm>
              <a:off x="1482" y="3797"/>
              <a:ext cx="151" cy="53"/>
              <a:chOff x="3624" y="4402"/>
              <a:chExt cx="165" cy="58"/>
            </a:xfrm>
          </p:grpSpPr>
          <p:sp>
            <p:nvSpPr>
              <p:cNvPr id="5174" name="Freeform 22"/>
              <p:cNvSpPr>
                <a:spLocks noChangeArrowheads="1"/>
              </p:cNvSpPr>
              <p:nvPr/>
            </p:nvSpPr>
            <p:spPr bwMode="auto">
              <a:xfrm>
                <a:off x="3624" y="4402"/>
                <a:ext cx="165" cy="58"/>
              </a:xfrm>
              <a:custGeom>
                <a:avLst/>
                <a:gdLst>
                  <a:gd name="T0" fmla="*/ 364 w 729"/>
                  <a:gd name="T1" fmla="*/ 0 h 257"/>
                  <a:gd name="T2" fmla="*/ 0 w 729"/>
                  <a:gd name="T3" fmla="*/ 64 h 257"/>
                  <a:gd name="T4" fmla="*/ 0 w 729"/>
                  <a:gd name="T5" fmla="*/ 192 h 257"/>
                  <a:gd name="T6" fmla="*/ 364 w 729"/>
                  <a:gd name="T7" fmla="*/ 256 h 257"/>
                  <a:gd name="T8" fmla="*/ 728 w 729"/>
                  <a:gd name="T9" fmla="*/ 192 h 257"/>
                  <a:gd name="T10" fmla="*/ 728 w 729"/>
                  <a:gd name="T11" fmla="*/ 64 h 257"/>
                  <a:gd name="T12" fmla="*/ 364 w 729"/>
                  <a:gd name="T13" fmla="*/ 0 h 257"/>
                  <a:gd name="T14" fmla="*/ 0 60000 65536"/>
                  <a:gd name="T15" fmla="*/ 0 60000 65536"/>
                  <a:gd name="T16" fmla="*/ 0 60000 65536"/>
                  <a:gd name="T17" fmla="*/ 0 60000 65536"/>
                  <a:gd name="T18" fmla="*/ 0 60000 65536"/>
                  <a:gd name="T19" fmla="*/ 0 60000 65536"/>
                  <a:gd name="T20" fmla="*/ 0 60000 65536"/>
                  <a:gd name="T21" fmla="*/ 0 w 729"/>
                  <a:gd name="T22" fmla="*/ 0 h 257"/>
                  <a:gd name="T23" fmla="*/ 729 w 729"/>
                  <a:gd name="T24" fmla="*/ 257 h 2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9" h="257">
                    <a:moveTo>
                      <a:pt x="364" y="0"/>
                    </a:moveTo>
                    <a:cubicBezTo>
                      <a:pt x="166" y="0"/>
                      <a:pt x="0" y="29"/>
                      <a:pt x="0" y="64"/>
                    </a:cubicBezTo>
                    <a:lnTo>
                      <a:pt x="0" y="192"/>
                    </a:lnTo>
                    <a:cubicBezTo>
                      <a:pt x="0" y="227"/>
                      <a:pt x="166" y="256"/>
                      <a:pt x="364" y="256"/>
                    </a:cubicBezTo>
                    <a:cubicBezTo>
                      <a:pt x="562" y="256"/>
                      <a:pt x="728" y="227"/>
                      <a:pt x="728" y="192"/>
                    </a:cubicBezTo>
                    <a:lnTo>
                      <a:pt x="728" y="64"/>
                    </a:lnTo>
                    <a:cubicBezTo>
                      <a:pt x="728" y="29"/>
                      <a:pt x="563" y="0"/>
                      <a:pt x="364" y="0"/>
                    </a:cubicBezTo>
                  </a:path>
                </a:pathLst>
              </a:custGeom>
              <a:solidFill>
                <a:srgbClr val="FFFFFF"/>
              </a:solidFill>
              <a:ln w="9360">
                <a:solidFill>
                  <a:srgbClr val="000000"/>
                </a:solidFill>
                <a:round/>
                <a:headEnd/>
                <a:tailEnd/>
              </a:ln>
            </p:spPr>
            <p:txBody>
              <a:bodyPr wrap="none" anchor="ctr"/>
              <a:lstStyle/>
              <a:p>
                <a:endParaRPr lang="en-US">
                  <a:latin typeface="Calibri" pitchFamily="34" charset="0"/>
                </a:endParaRPr>
              </a:p>
            </p:txBody>
          </p:sp>
          <p:sp>
            <p:nvSpPr>
              <p:cNvPr id="5175" name="Freeform 23"/>
              <p:cNvSpPr>
                <a:spLocks noChangeArrowheads="1"/>
              </p:cNvSpPr>
              <p:nvPr/>
            </p:nvSpPr>
            <p:spPr bwMode="auto">
              <a:xfrm>
                <a:off x="3624" y="4402"/>
                <a:ext cx="165" cy="29"/>
              </a:xfrm>
              <a:custGeom>
                <a:avLst/>
                <a:gdLst>
                  <a:gd name="T0" fmla="*/ 364 w 729"/>
                  <a:gd name="T1" fmla="*/ 0 h 129"/>
                  <a:gd name="T2" fmla="*/ 0 w 729"/>
                  <a:gd name="T3" fmla="*/ 64 h 129"/>
                  <a:gd name="T4" fmla="*/ 364 w 729"/>
                  <a:gd name="T5" fmla="*/ 128 h 129"/>
                  <a:gd name="T6" fmla="*/ 728 w 729"/>
                  <a:gd name="T7" fmla="*/ 64 h 129"/>
                  <a:gd name="T8" fmla="*/ 364 w 729"/>
                  <a:gd name="T9" fmla="*/ 0 h 129"/>
                  <a:gd name="T10" fmla="*/ 0 60000 65536"/>
                  <a:gd name="T11" fmla="*/ 0 60000 65536"/>
                  <a:gd name="T12" fmla="*/ 0 60000 65536"/>
                  <a:gd name="T13" fmla="*/ 0 60000 65536"/>
                  <a:gd name="T14" fmla="*/ 0 60000 65536"/>
                  <a:gd name="T15" fmla="*/ 0 w 729"/>
                  <a:gd name="T16" fmla="*/ 0 h 129"/>
                  <a:gd name="T17" fmla="*/ 729 w 729"/>
                  <a:gd name="T18" fmla="*/ 129 h 129"/>
                </a:gdLst>
                <a:ahLst/>
                <a:cxnLst>
                  <a:cxn ang="T10">
                    <a:pos x="T0" y="T1"/>
                  </a:cxn>
                  <a:cxn ang="T11">
                    <a:pos x="T2" y="T3"/>
                  </a:cxn>
                  <a:cxn ang="T12">
                    <a:pos x="T4" y="T5"/>
                  </a:cxn>
                  <a:cxn ang="T13">
                    <a:pos x="T6" y="T7"/>
                  </a:cxn>
                  <a:cxn ang="T14">
                    <a:pos x="T8" y="T9"/>
                  </a:cxn>
                </a:cxnLst>
                <a:rect l="T15" t="T16" r="T17" b="T18"/>
                <a:pathLst>
                  <a:path w="729" h="129">
                    <a:moveTo>
                      <a:pt x="364" y="0"/>
                    </a:moveTo>
                    <a:cubicBezTo>
                      <a:pt x="166" y="0"/>
                      <a:pt x="0" y="29"/>
                      <a:pt x="0" y="64"/>
                    </a:cubicBezTo>
                    <a:cubicBezTo>
                      <a:pt x="0" y="99"/>
                      <a:pt x="166" y="128"/>
                      <a:pt x="364" y="128"/>
                    </a:cubicBezTo>
                    <a:cubicBezTo>
                      <a:pt x="562" y="128"/>
                      <a:pt x="728" y="99"/>
                      <a:pt x="728" y="64"/>
                    </a:cubicBezTo>
                    <a:cubicBezTo>
                      <a:pt x="728" y="29"/>
                      <a:pt x="563" y="0"/>
                      <a:pt x="364" y="0"/>
                    </a:cubicBezTo>
                  </a:path>
                </a:pathLst>
              </a:custGeom>
              <a:solidFill>
                <a:srgbClr val="FFFFFF"/>
              </a:solidFill>
              <a:ln w="9360">
                <a:solidFill>
                  <a:srgbClr val="000000"/>
                </a:solidFill>
                <a:round/>
                <a:headEnd/>
                <a:tailEnd/>
              </a:ln>
            </p:spPr>
            <p:txBody>
              <a:bodyPr wrap="none" anchor="ctr"/>
              <a:lstStyle/>
              <a:p>
                <a:endParaRPr lang="en-US">
                  <a:latin typeface="Calibri" pitchFamily="34" charset="0"/>
                </a:endParaRPr>
              </a:p>
            </p:txBody>
          </p:sp>
        </p:grpSp>
        <p:sp>
          <p:nvSpPr>
            <p:cNvPr id="5171" name="Line 24"/>
            <p:cNvSpPr>
              <a:spLocks noChangeShapeType="1"/>
            </p:cNvSpPr>
            <p:nvPr/>
          </p:nvSpPr>
          <p:spPr bwMode="auto">
            <a:xfrm flipV="1">
              <a:off x="1521" y="3750"/>
              <a:ext cx="33" cy="67"/>
            </a:xfrm>
            <a:prstGeom prst="line">
              <a:avLst/>
            </a:prstGeom>
            <a:noFill/>
            <a:ln w="9360">
              <a:solidFill>
                <a:srgbClr val="000000"/>
              </a:solidFill>
              <a:round/>
              <a:headEnd/>
              <a:tailEnd/>
            </a:ln>
          </p:spPr>
          <p:txBody>
            <a:bodyPr/>
            <a:lstStyle/>
            <a:p>
              <a:endParaRPr lang="en-IN"/>
            </a:p>
          </p:txBody>
        </p:sp>
        <p:sp>
          <p:nvSpPr>
            <p:cNvPr id="5172" name="Line 27"/>
            <p:cNvSpPr>
              <a:spLocks noChangeShapeType="1"/>
            </p:cNvSpPr>
            <p:nvPr/>
          </p:nvSpPr>
          <p:spPr bwMode="auto">
            <a:xfrm flipH="1" flipV="1">
              <a:off x="1573" y="3755"/>
              <a:ext cx="20" cy="33"/>
            </a:xfrm>
            <a:prstGeom prst="line">
              <a:avLst/>
            </a:prstGeom>
            <a:noFill/>
            <a:ln w="9360">
              <a:solidFill>
                <a:srgbClr val="000000"/>
              </a:solidFill>
              <a:round/>
              <a:headEnd/>
              <a:tailEnd/>
            </a:ln>
          </p:spPr>
          <p:txBody>
            <a:bodyPr/>
            <a:lstStyle/>
            <a:p>
              <a:endParaRPr lang="en-IN"/>
            </a:p>
          </p:txBody>
        </p:sp>
        <p:sp>
          <p:nvSpPr>
            <p:cNvPr id="5173" name="Oval 28"/>
            <p:cNvSpPr>
              <a:spLocks noChangeArrowheads="1"/>
            </p:cNvSpPr>
            <p:nvPr/>
          </p:nvSpPr>
          <p:spPr bwMode="auto">
            <a:xfrm>
              <a:off x="509" y="3579"/>
              <a:ext cx="1403" cy="339"/>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grpSp>
      <p:sp>
        <p:nvSpPr>
          <p:cNvPr id="5161" name="Line 1823"/>
          <p:cNvSpPr>
            <a:spLocks noChangeShapeType="1"/>
          </p:cNvSpPr>
          <p:nvPr/>
        </p:nvSpPr>
        <p:spPr bwMode="auto">
          <a:xfrm flipV="1">
            <a:off x="5440363" y="2286000"/>
            <a:ext cx="46037" cy="2362200"/>
          </a:xfrm>
          <a:prstGeom prst="line">
            <a:avLst/>
          </a:prstGeom>
          <a:noFill/>
          <a:ln w="9525">
            <a:solidFill>
              <a:schemeClr val="tx1"/>
            </a:solidFill>
            <a:prstDash val="dashDot"/>
            <a:round/>
            <a:headEnd/>
            <a:tailEnd/>
          </a:ln>
        </p:spPr>
        <p:txBody>
          <a:bodyPr/>
          <a:lstStyle/>
          <a:p>
            <a:endParaRPr lang="en-IN"/>
          </a:p>
        </p:txBody>
      </p:sp>
      <p:sp>
        <p:nvSpPr>
          <p:cNvPr id="5162" name="Line 1824"/>
          <p:cNvSpPr>
            <a:spLocks noChangeShapeType="1"/>
          </p:cNvSpPr>
          <p:nvPr/>
        </p:nvSpPr>
        <p:spPr bwMode="auto">
          <a:xfrm flipV="1">
            <a:off x="5715000" y="3581400"/>
            <a:ext cx="2438400" cy="1066800"/>
          </a:xfrm>
          <a:prstGeom prst="line">
            <a:avLst/>
          </a:prstGeom>
          <a:noFill/>
          <a:ln w="9525">
            <a:solidFill>
              <a:schemeClr val="tx1"/>
            </a:solidFill>
            <a:prstDash val="dashDot"/>
            <a:round/>
            <a:headEnd/>
            <a:tailEnd/>
          </a:ln>
        </p:spPr>
        <p:txBody>
          <a:bodyPr/>
          <a:lstStyle/>
          <a:p>
            <a:endParaRPr lang="en-IN"/>
          </a:p>
        </p:txBody>
      </p:sp>
      <p:sp>
        <p:nvSpPr>
          <p:cNvPr id="5163" name="Text Box 1874"/>
          <p:cNvSpPr txBox="1">
            <a:spLocks noChangeArrowheads="1"/>
          </p:cNvSpPr>
          <p:nvPr/>
        </p:nvSpPr>
        <p:spPr bwMode="auto">
          <a:xfrm>
            <a:off x="5504196" y="3598862"/>
            <a:ext cx="3260725" cy="396875"/>
          </a:xfrm>
          <a:prstGeom prst="rect">
            <a:avLst/>
          </a:prstGeom>
          <a:noFill/>
          <a:ln w="9525">
            <a:noFill/>
            <a:miter lim="800000"/>
            <a:headEnd/>
            <a:tailEnd/>
          </a:ln>
        </p:spPr>
        <p:txBody>
          <a:bodyPr wrap="none">
            <a:spAutoFit/>
          </a:bodyPr>
          <a:lstStyle/>
          <a:p>
            <a:r>
              <a:rPr lang="en-US" sz="2000" dirty="0">
                <a:solidFill>
                  <a:srgbClr val="990000"/>
                </a:solidFill>
                <a:latin typeface="Calibri" pitchFamily="34" charset="0"/>
              </a:rPr>
              <a:t>Trigger region of 576 pixels</a:t>
            </a:r>
          </a:p>
        </p:txBody>
      </p:sp>
      <p:sp>
        <p:nvSpPr>
          <p:cNvPr id="1563" name="Text Box 1874"/>
          <p:cNvSpPr txBox="1">
            <a:spLocks noChangeArrowheads="1"/>
          </p:cNvSpPr>
          <p:nvPr/>
        </p:nvSpPr>
        <p:spPr bwMode="auto">
          <a:xfrm>
            <a:off x="1576388" y="107376"/>
            <a:ext cx="6376988" cy="523220"/>
          </a:xfrm>
          <a:prstGeom prst="rect">
            <a:avLst/>
          </a:prstGeom>
          <a:noFill/>
          <a:ln w="9525">
            <a:noFill/>
            <a:miter lim="800000"/>
            <a:headEnd/>
            <a:tailEnd/>
          </a:ln>
        </p:spPr>
        <p:txBody>
          <a:bodyPr wrap="square">
            <a:spAutoFit/>
          </a:bodyPr>
          <a:lstStyle/>
          <a:p>
            <a:r>
              <a:rPr lang="en-US" sz="2800" dirty="0" smtClean="0">
                <a:solidFill>
                  <a:srgbClr val="990000"/>
                </a:solidFill>
                <a:latin typeface="Calibri" pitchFamily="34" charset="0"/>
              </a:rPr>
              <a:t>Event Detection – Trigger generation</a:t>
            </a:r>
            <a:endParaRPr lang="en-US" sz="2800" dirty="0">
              <a:solidFill>
                <a:srgbClr val="990000"/>
              </a:solidFill>
              <a:latin typeface="Calibri" pitchFamily="34" charset="0"/>
            </a:endParaRPr>
          </a:p>
        </p:txBody>
      </p:sp>
      <p:sp>
        <p:nvSpPr>
          <p:cNvPr id="33" name="Date Placeholder 32"/>
          <p:cNvSpPr>
            <a:spLocks noGrp="1"/>
          </p:cNvSpPr>
          <p:nvPr>
            <p:ph type="dt" sz="half" idx="10"/>
          </p:nvPr>
        </p:nvSpPr>
        <p:spPr/>
        <p:txBody>
          <a:bodyPr/>
          <a:lstStyle/>
          <a:p>
            <a:r>
              <a:rPr lang="en-US" smtClean="0"/>
              <a:t>1/28/2020</a:t>
            </a:r>
            <a:endParaRPr lang="en-US"/>
          </a:p>
        </p:txBody>
      </p:sp>
      <p:sp>
        <p:nvSpPr>
          <p:cNvPr id="34" name="Slide Number Placeholder 33"/>
          <p:cNvSpPr>
            <a:spLocks noGrp="1"/>
          </p:cNvSpPr>
          <p:nvPr>
            <p:ph type="sldNum" sz="quarter" idx="12"/>
          </p:nvPr>
        </p:nvSpPr>
        <p:spPr/>
        <p:txBody>
          <a:bodyPr/>
          <a:lstStyle/>
          <a:p>
            <a:fld id="{3DF43272-9AD5-4D08-827D-45809D0FA3A4}" type="slidenum">
              <a:rPr lang="en-US" smtClean="0"/>
              <a:t>24</a:t>
            </a:fld>
            <a:endParaRPr lang="en-US"/>
          </a:p>
        </p:txBody>
      </p:sp>
      <p:sp>
        <p:nvSpPr>
          <p:cNvPr id="35" name="Footer Placeholder 34"/>
          <p:cNvSpPr>
            <a:spLocks noGrp="1"/>
          </p:cNvSpPr>
          <p:nvPr>
            <p:ph type="ftr" sz="quarter" idx="11"/>
          </p:nvPr>
        </p:nvSpPr>
        <p:spPr/>
        <p:txBody>
          <a:bodyPr/>
          <a:lstStyle/>
          <a:p>
            <a:r>
              <a:rPr lang="en-US" smtClean="0"/>
              <a:t>National Symposium for Commemorating 30-years of ADITYA Tokamak                                                             44</a:t>
            </a:r>
            <a:endParaRPr lang="en-US"/>
          </a:p>
        </p:txBody>
      </p:sp>
    </p:spTree>
    <p:extLst>
      <p:ext uri="{BB962C8B-B14F-4D97-AF65-F5344CB8AC3E}">
        <p14:creationId xmlns:p14="http://schemas.microsoft.com/office/powerpoint/2010/main" val="15811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US" sz="3600" dirty="0" smtClean="0">
                <a:solidFill>
                  <a:srgbClr val="002060"/>
                </a:solidFill>
              </a:rPr>
              <a:t>Basic philosophy of trigger generation</a:t>
            </a:r>
            <a:endParaRPr lang="en-US" sz="3600" dirty="0">
              <a:solidFill>
                <a:srgbClr val="002060"/>
              </a:solidFill>
            </a:endParaRPr>
          </a:p>
        </p:txBody>
      </p:sp>
      <p:sp>
        <p:nvSpPr>
          <p:cNvPr id="3" name="Content Placeholder 2"/>
          <p:cNvSpPr>
            <a:spLocks noGrp="1"/>
          </p:cNvSpPr>
          <p:nvPr>
            <p:ph sz="quarter" idx="1"/>
          </p:nvPr>
        </p:nvSpPr>
        <p:spPr>
          <a:xfrm>
            <a:off x="457200" y="1219200"/>
            <a:ext cx="8229600" cy="5334000"/>
          </a:xfrm>
        </p:spPr>
        <p:txBody>
          <a:bodyPr>
            <a:normAutofit/>
          </a:bodyPr>
          <a:lstStyle/>
          <a:p>
            <a:pPr>
              <a:buFont typeface="Wingdings" pitchFamily="2" charset="2"/>
              <a:buChar char="v"/>
            </a:pPr>
            <a:r>
              <a:rPr lang="en-US" sz="2400" dirty="0" smtClean="0"/>
              <a:t>space-time correlation among detectors in a close cluster of neighboring detectors</a:t>
            </a:r>
          </a:p>
          <a:p>
            <a:pPr marL="0" indent="0">
              <a:buNone/>
            </a:pPr>
            <a:endParaRPr lang="en-US" sz="2400" dirty="0" smtClean="0"/>
          </a:p>
          <a:p>
            <a:pPr>
              <a:buFont typeface="Wingdings" pitchFamily="2" charset="2"/>
              <a:buChar char="v"/>
            </a:pPr>
            <a:r>
              <a:rPr lang="en-US" sz="2400" dirty="0" smtClean="0"/>
              <a:t>Apart from genuine event occurrence, all the detector channels experience random excitations due to detector dark current and background noise. There are some spurious triggers generated due to pure chance coincidence of such random excitations.</a:t>
            </a:r>
          </a:p>
          <a:p>
            <a:pPr>
              <a:buFont typeface="Wingdings" pitchFamily="2" charset="2"/>
              <a:buChar char="v"/>
            </a:pPr>
            <a:endParaRPr lang="en-US" sz="2400" dirty="0" smtClean="0"/>
          </a:p>
          <a:p>
            <a:pPr>
              <a:buFont typeface="Wingdings" pitchFamily="2" charset="2"/>
              <a:buChar char="v"/>
            </a:pPr>
            <a:r>
              <a:rPr lang="en-US" sz="2400" dirty="0" smtClean="0"/>
              <a:t>The choice of cluster size and geometry is a tradeoff between event detection efficiency and spurious trigger rejection.</a:t>
            </a:r>
          </a:p>
          <a:p>
            <a:pPr>
              <a:buFont typeface="Wingdings" pitchFamily="2" charset="2"/>
              <a:buChar char="v"/>
            </a:pPr>
            <a:endParaRPr lang="en-US" sz="2000" dirty="0" smtClean="0">
              <a:solidFill>
                <a:schemeClr val="tx2"/>
              </a:solidFill>
            </a:endParaRPr>
          </a:p>
          <a:p>
            <a:pPr>
              <a:buFont typeface="Wingdings" pitchFamily="2" charset="2"/>
              <a:buChar char="v"/>
            </a:pPr>
            <a:endParaRPr lang="en-US" sz="2400" dirty="0" smtClean="0"/>
          </a:p>
          <a:p>
            <a:endParaRPr lang="en-US" sz="2400" dirty="0"/>
          </a:p>
        </p:txBody>
      </p:sp>
      <p:sp>
        <p:nvSpPr>
          <p:cNvPr id="4" name="Footer Placeholder 3"/>
          <p:cNvSpPr>
            <a:spLocks noGrp="1"/>
          </p:cNvSpPr>
          <p:nvPr>
            <p:ph type="ftr" sz="quarter" idx="11"/>
          </p:nvPr>
        </p:nvSpPr>
        <p:spPr>
          <a:xfrm>
            <a:off x="914400" y="6172200"/>
            <a:ext cx="5715000" cy="457200"/>
          </a:xfrm>
        </p:spPr>
        <p:txBody>
          <a:bodyPr/>
          <a:lstStyle/>
          <a:p>
            <a:r>
              <a:rPr lang="en-US" smtClean="0"/>
              <a:t>National Symposium for Commemorating 30-years of ADITYA Tokamak                                                             44</a:t>
            </a:r>
            <a:endParaRPr lang="en-US" dirty="0"/>
          </a:p>
        </p:txBody>
      </p:sp>
      <p:sp>
        <p:nvSpPr>
          <p:cNvPr id="5" name="Date Placeholder 4"/>
          <p:cNvSpPr>
            <a:spLocks noGrp="1"/>
          </p:cNvSpPr>
          <p:nvPr>
            <p:ph type="dt" sz="half" idx="10"/>
          </p:nvPr>
        </p:nvSpPr>
        <p:spPr/>
        <p:txBody>
          <a:bodyPr/>
          <a:lstStyle/>
          <a:p>
            <a:r>
              <a:rPr lang="en-US" smtClean="0"/>
              <a:t>1/28/2020</a:t>
            </a:r>
            <a:endParaRPr lang="en-US"/>
          </a:p>
        </p:txBody>
      </p:sp>
      <p:sp>
        <p:nvSpPr>
          <p:cNvPr id="6" name="Slide Number Placeholder 5"/>
          <p:cNvSpPr>
            <a:spLocks noGrp="1"/>
          </p:cNvSpPr>
          <p:nvPr>
            <p:ph type="sldNum" sz="quarter" idx="12"/>
          </p:nvPr>
        </p:nvSpPr>
        <p:spPr/>
        <p:txBody>
          <a:bodyPr/>
          <a:lstStyle/>
          <a:p>
            <a:fld id="{3DF43272-9AD5-4D08-827D-45809D0FA3A4}" type="slidenum">
              <a:rPr lang="en-US" smtClean="0"/>
              <a:t>25</a:t>
            </a:fld>
            <a:endParaRPr lang="en-US"/>
          </a:p>
        </p:txBody>
      </p:sp>
    </p:spTree>
    <p:extLst>
      <p:ext uri="{BB962C8B-B14F-4D97-AF65-F5344CB8AC3E}">
        <p14:creationId xmlns:p14="http://schemas.microsoft.com/office/powerpoint/2010/main" val="3687509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smtClean="0">
                <a:solidFill>
                  <a:srgbClr val="002060"/>
                </a:solidFill>
              </a:rPr>
              <a:t>Chance coincidence rate expression</a:t>
            </a:r>
            <a:endParaRPr lang="en-US" dirty="0">
              <a:solidFill>
                <a:srgbClr val="002060"/>
              </a:solidFill>
            </a:endParaRPr>
          </a:p>
        </p:txBody>
      </p:sp>
      <p:sp>
        <p:nvSpPr>
          <p:cNvPr id="4" name="Content Placeholder 2"/>
          <p:cNvSpPr>
            <a:spLocks noGrp="1"/>
          </p:cNvSpPr>
          <p:nvPr>
            <p:ph sz="quarter" idx="1"/>
          </p:nvPr>
        </p:nvSpPr>
        <p:spPr>
          <a:xfrm>
            <a:off x="381000" y="914400"/>
            <a:ext cx="8229600" cy="4800600"/>
          </a:xfrm>
        </p:spPr>
        <p:txBody>
          <a:bodyPr>
            <a:normAutofit lnSpcReduction="10000"/>
          </a:bodyPr>
          <a:lstStyle/>
          <a:p>
            <a:pPr>
              <a:buFont typeface="Wingdings" pitchFamily="2" charset="2"/>
              <a:buChar char="v"/>
            </a:pPr>
            <a:r>
              <a:rPr lang="en-US" sz="2400" dirty="0" smtClean="0"/>
              <a:t>The chance coincidence rate (CCR) is given by</a:t>
            </a:r>
          </a:p>
          <a:p>
            <a:pPr>
              <a:buFont typeface="Wingdings" pitchFamily="2" charset="2"/>
              <a:buChar char="v"/>
            </a:pPr>
            <a:endParaRPr lang="en-US" sz="2400" dirty="0" smtClean="0"/>
          </a:p>
          <a:p>
            <a:pPr marL="320040" lvl="1" indent="0">
              <a:buNone/>
            </a:pPr>
            <a:r>
              <a:rPr lang="en-US" dirty="0" smtClean="0"/>
              <a:t>where </a:t>
            </a:r>
          </a:p>
          <a:p>
            <a:pPr lvl="1">
              <a:buFont typeface="Wingdings" pitchFamily="2" charset="2"/>
              <a:buChar char="v"/>
            </a:pPr>
            <a:r>
              <a:rPr lang="en-US" dirty="0" smtClean="0"/>
              <a:t>r = single channel rate for each channel (SCR)</a:t>
            </a:r>
          </a:p>
          <a:p>
            <a:pPr lvl="1">
              <a:buFont typeface="Wingdings" pitchFamily="2" charset="2"/>
              <a:buChar char="v"/>
            </a:pPr>
            <a:r>
              <a:rPr lang="el-GR" dirty="0" smtClean="0"/>
              <a:t>τ</a:t>
            </a:r>
            <a:r>
              <a:rPr lang="en-US" dirty="0" smtClean="0"/>
              <a:t> = coincidence time window </a:t>
            </a:r>
          </a:p>
          <a:p>
            <a:pPr lvl="1">
              <a:buFont typeface="Wingdings" pitchFamily="2" charset="2"/>
              <a:buChar char="v"/>
            </a:pPr>
            <a:r>
              <a:rPr lang="en-US" dirty="0" smtClean="0"/>
              <a:t>N= Number of channels among which coincidence happens</a:t>
            </a:r>
          </a:p>
          <a:p>
            <a:pPr lvl="1">
              <a:buFont typeface="Wingdings" pitchFamily="2" charset="2"/>
              <a:buChar char="v"/>
            </a:pPr>
            <a:r>
              <a:rPr lang="en-US" dirty="0" smtClean="0"/>
              <a:t>k = number of ways N channels can be chosen in the detector array</a:t>
            </a:r>
          </a:p>
          <a:p>
            <a:pPr marL="457200" lvl="1" indent="0">
              <a:buNone/>
            </a:pPr>
            <a:endParaRPr lang="en-US" dirty="0" smtClean="0"/>
          </a:p>
          <a:p>
            <a:pPr>
              <a:buFont typeface="Wingdings" pitchFamily="2" charset="2"/>
              <a:buChar char="v"/>
            </a:pPr>
            <a:r>
              <a:rPr lang="en-US" sz="2400" dirty="0" smtClean="0"/>
              <a:t>Optimization – low </a:t>
            </a:r>
            <a:r>
              <a:rPr lang="el-GR" sz="2400" dirty="0" smtClean="0"/>
              <a:t>τ</a:t>
            </a:r>
            <a:r>
              <a:rPr lang="en-US" sz="2400" dirty="0" smtClean="0"/>
              <a:t> , low r,  high N (for r*</a:t>
            </a:r>
            <a:r>
              <a:rPr lang="el-GR" sz="2400" dirty="0" smtClean="0"/>
              <a:t>τ</a:t>
            </a:r>
            <a:r>
              <a:rPr lang="en-US" sz="2400" dirty="0" smtClean="0"/>
              <a:t> &lt;&lt; N)</a:t>
            </a:r>
          </a:p>
          <a:p>
            <a:pPr lvl="1">
              <a:buFont typeface="Wingdings" pitchFamily="2" charset="2"/>
              <a:buChar char="v"/>
            </a:pPr>
            <a:r>
              <a:rPr lang="en-US" dirty="0" smtClean="0"/>
              <a:t>to reduce the chance trigger rate </a:t>
            </a:r>
          </a:p>
          <a:p>
            <a:pPr lvl="1">
              <a:buFont typeface="Wingdings" pitchFamily="2" charset="2"/>
              <a:buChar char="v"/>
            </a:pPr>
            <a:r>
              <a:rPr lang="en-US" dirty="0" smtClean="0"/>
              <a:t>detect all genuine events</a:t>
            </a:r>
          </a:p>
          <a:p>
            <a:endParaRPr lang="en-US" sz="2400" dirty="0"/>
          </a:p>
        </p:txBody>
      </p:sp>
      <p:graphicFrame>
        <p:nvGraphicFramePr>
          <p:cNvPr id="16386" name="Object 2"/>
          <p:cNvGraphicFramePr>
            <a:graphicFrameLocks noChangeAspect="1"/>
          </p:cNvGraphicFramePr>
          <p:nvPr>
            <p:extLst>
              <p:ext uri="{D42A27DB-BD31-4B8C-83A1-F6EECF244321}">
                <p14:modId xmlns:p14="http://schemas.microsoft.com/office/powerpoint/2010/main" val="4043240636"/>
              </p:ext>
            </p:extLst>
          </p:nvPr>
        </p:nvGraphicFramePr>
        <p:xfrm>
          <a:off x="2590800" y="1447800"/>
          <a:ext cx="2497138" cy="533400"/>
        </p:xfrm>
        <a:graphic>
          <a:graphicData uri="http://schemas.openxmlformats.org/presentationml/2006/ole">
            <mc:AlternateContent xmlns:mc="http://schemas.openxmlformats.org/markup-compatibility/2006">
              <mc:Choice xmlns:v="urn:schemas-microsoft-com:vml" Requires="v">
                <p:oleObj spid="_x0000_s5203" name="Equation" r:id="rId3" imgW="1130040" imgH="241200" progId="Equation.3">
                  <p:embed/>
                </p:oleObj>
              </mc:Choice>
              <mc:Fallback>
                <p:oleObj name="Equation" r:id="rId3" imgW="11300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447800"/>
                        <a:ext cx="24971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a:xfrm>
            <a:off x="838200" y="6172200"/>
            <a:ext cx="5791200" cy="457200"/>
          </a:xfrm>
        </p:spPr>
        <p:txBody>
          <a:bodyPr/>
          <a:lstStyle/>
          <a:p>
            <a:r>
              <a:rPr lang="en-US" smtClean="0"/>
              <a:t>National Symposium for Commemorating 30-years of ADITYA Tokamak                                                             44</a:t>
            </a:r>
            <a:endParaRPr lang="en-US" dirty="0"/>
          </a:p>
        </p:txBody>
      </p:sp>
      <p:sp>
        <p:nvSpPr>
          <p:cNvPr id="5" name="Date Placeholder 4"/>
          <p:cNvSpPr>
            <a:spLocks noGrp="1"/>
          </p:cNvSpPr>
          <p:nvPr>
            <p:ph type="dt" sz="half" idx="10"/>
          </p:nvPr>
        </p:nvSpPr>
        <p:spPr/>
        <p:txBody>
          <a:bodyPr/>
          <a:lstStyle/>
          <a:p>
            <a:r>
              <a:rPr lang="en-US" smtClean="0"/>
              <a:t>1/28/2020</a:t>
            </a:r>
            <a:endParaRPr lang="en-US"/>
          </a:p>
        </p:txBody>
      </p:sp>
      <p:sp>
        <p:nvSpPr>
          <p:cNvPr id="6" name="Slide Number Placeholder 5"/>
          <p:cNvSpPr>
            <a:spLocks noGrp="1"/>
          </p:cNvSpPr>
          <p:nvPr>
            <p:ph type="sldNum" sz="quarter" idx="12"/>
          </p:nvPr>
        </p:nvSpPr>
        <p:spPr/>
        <p:txBody>
          <a:bodyPr/>
          <a:lstStyle/>
          <a:p>
            <a:fld id="{3DF43272-9AD5-4D08-827D-45809D0FA3A4}" type="slidenum">
              <a:rPr lang="en-US" smtClean="0"/>
              <a:t>26</a:t>
            </a:fld>
            <a:endParaRPr lang="en-US"/>
          </a:p>
        </p:txBody>
      </p:sp>
    </p:spTree>
    <p:extLst>
      <p:ext uri="{BB962C8B-B14F-4D97-AF65-F5344CB8AC3E}">
        <p14:creationId xmlns:p14="http://schemas.microsoft.com/office/powerpoint/2010/main" val="3473394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002060"/>
                </a:solidFill>
              </a:rPr>
              <a:t>Effect of coincidence window on CCR</a:t>
            </a:r>
            <a:endParaRPr lang="en-US" dirty="0">
              <a:solidFill>
                <a:srgbClr val="002060"/>
              </a:solidFill>
            </a:endParaRPr>
          </a:p>
        </p:txBody>
      </p:sp>
      <p:pic>
        <p:nvPicPr>
          <p:cNvPr id="4" name="Picture 3" descr="ccr2ch.jpg"/>
          <p:cNvPicPr>
            <a:picLocks noChangeAspect="1"/>
          </p:cNvPicPr>
          <p:nvPr/>
        </p:nvPicPr>
        <p:blipFill>
          <a:blip r:embed="rId2"/>
          <a:stretch>
            <a:fillRect/>
          </a:stretch>
        </p:blipFill>
        <p:spPr>
          <a:xfrm>
            <a:off x="914400" y="990600"/>
            <a:ext cx="7620000" cy="5010916"/>
          </a:xfrm>
          <a:prstGeom prst="rect">
            <a:avLst/>
          </a:prstGeom>
        </p:spPr>
      </p:pic>
      <p:sp>
        <p:nvSpPr>
          <p:cNvPr id="5" name="TextBox 4"/>
          <p:cNvSpPr txBox="1"/>
          <p:nvPr/>
        </p:nvSpPr>
        <p:spPr>
          <a:xfrm>
            <a:off x="856635" y="5816850"/>
            <a:ext cx="7735529" cy="369332"/>
          </a:xfrm>
          <a:prstGeom prst="rect">
            <a:avLst/>
          </a:prstGeom>
          <a:noFill/>
        </p:spPr>
        <p:txBody>
          <a:bodyPr wrap="square" rtlCol="0">
            <a:spAutoFit/>
          </a:bodyPr>
          <a:lstStyle/>
          <a:p>
            <a:r>
              <a:rPr lang="en-US" b="1" i="1" dirty="0" smtClean="0"/>
              <a:t>Shorter coincidence window helps to achieve lower chance trigger rates.</a:t>
            </a:r>
          </a:p>
        </p:txBody>
      </p:sp>
      <p:cxnSp>
        <p:nvCxnSpPr>
          <p:cNvPr id="6" name="Straight Connector 5"/>
          <p:cNvCxnSpPr/>
          <p:nvPr/>
        </p:nvCxnSpPr>
        <p:spPr>
          <a:xfrm flipV="1">
            <a:off x="914400" y="3160931"/>
            <a:ext cx="76200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77000" y="2895600"/>
            <a:ext cx="1752600" cy="646331"/>
          </a:xfrm>
          <a:prstGeom prst="rect">
            <a:avLst/>
          </a:prstGeom>
          <a:noFill/>
        </p:spPr>
        <p:txBody>
          <a:bodyPr wrap="square" rtlCol="0">
            <a:spAutoFit/>
          </a:bodyPr>
          <a:lstStyle/>
          <a:p>
            <a:r>
              <a:rPr lang="en-US" b="1" i="1" dirty="0" smtClean="0"/>
              <a:t>chance trigger rate of 20</a:t>
            </a:r>
          </a:p>
        </p:txBody>
      </p:sp>
      <p:sp>
        <p:nvSpPr>
          <p:cNvPr id="10" name="Footer Placeholder 9"/>
          <p:cNvSpPr>
            <a:spLocks noGrp="1"/>
          </p:cNvSpPr>
          <p:nvPr>
            <p:ph type="ftr" sz="quarter" idx="11"/>
          </p:nvPr>
        </p:nvSpPr>
        <p:spPr>
          <a:xfrm>
            <a:off x="914400" y="6172200"/>
            <a:ext cx="5562600" cy="457200"/>
          </a:xfrm>
        </p:spPr>
        <p:txBody>
          <a:bodyPr/>
          <a:lstStyle/>
          <a:p>
            <a:r>
              <a:rPr lang="en-US" smtClean="0"/>
              <a:t>National Symposium for Commemorating 30-years of ADITYA Tokamak                                                             44</a:t>
            </a:r>
            <a:endParaRPr lang="en-US" dirty="0"/>
          </a:p>
        </p:txBody>
      </p:sp>
      <p:sp>
        <p:nvSpPr>
          <p:cNvPr id="11" name="Date Placeholder 10"/>
          <p:cNvSpPr>
            <a:spLocks noGrp="1"/>
          </p:cNvSpPr>
          <p:nvPr>
            <p:ph type="dt" sz="half" idx="10"/>
          </p:nvPr>
        </p:nvSpPr>
        <p:spPr/>
        <p:txBody>
          <a:bodyPr/>
          <a:lstStyle/>
          <a:p>
            <a:r>
              <a:rPr lang="en-US" smtClean="0"/>
              <a:t>1/28/2020</a:t>
            </a:r>
            <a:endParaRPr lang="en-US"/>
          </a:p>
        </p:txBody>
      </p:sp>
      <p:sp>
        <p:nvSpPr>
          <p:cNvPr id="3" name="Slide Number Placeholder 2"/>
          <p:cNvSpPr>
            <a:spLocks noGrp="1"/>
          </p:cNvSpPr>
          <p:nvPr>
            <p:ph type="sldNum" sz="quarter" idx="12"/>
          </p:nvPr>
        </p:nvSpPr>
        <p:spPr/>
        <p:txBody>
          <a:bodyPr/>
          <a:lstStyle/>
          <a:p>
            <a:fld id="{3DF43272-9AD5-4D08-827D-45809D0FA3A4}" type="slidenum">
              <a:rPr lang="en-US" smtClean="0"/>
              <a:t>27</a:t>
            </a:fld>
            <a:endParaRPr lang="en-US"/>
          </a:p>
        </p:txBody>
      </p:sp>
    </p:spTree>
    <p:extLst>
      <p:ext uri="{BB962C8B-B14F-4D97-AF65-F5344CB8AC3E}">
        <p14:creationId xmlns:p14="http://schemas.microsoft.com/office/powerpoint/2010/main" val="3291785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sz="4000" dirty="0" smtClean="0">
                <a:solidFill>
                  <a:srgbClr val="002060"/>
                </a:solidFill>
              </a:rPr>
              <a:t>Effect of multiplicity on CCR</a:t>
            </a:r>
            <a:endParaRPr lang="en-US" sz="4000" dirty="0">
              <a:solidFill>
                <a:srgbClr val="002060"/>
              </a:solidFill>
            </a:endParaRPr>
          </a:p>
        </p:txBody>
      </p:sp>
      <p:pic>
        <p:nvPicPr>
          <p:cNvPr id="4" name="Picture 3" descr="ccr_more_channels.jpg"/>
          <p:cNvPicPr>
            <a:picLocks noChangeAspect="1"/>
          </p:cNvPicPr>
          <p:nvPr/>
        </p:nvPicPr>
        <p:blipFill>
          <a:blip r:embed="rId2"/>
          <a:stretch>
            <a:fillRect/>
          </a:stretch>
        </p:blipFill>
        <p:spPr>
          <a:xfrm>
            <a:off x="0" y="990600"/>
            <a:ext cx="8763000" cy="4953000"/>
          </a:xfrm>
          <a:prstGeom prst="rect">
            <a:avLst/>
          </a:prstGeom>
        </p:spPr>
      </p:pic>
      <p:sp>
        <p:nvSpPr>
          <p:cNvPr id="5" name="TextBox 4"/>
          <p:cNvSpPr txBox="1"/>
          <p:nvPr/>
        </p:nvSpPr>
        <p:spPr>
          <a:xfrm>
            <a:off x="687439" y="5817927"/>
            <a:ext cx="7950200" cy="369332"/>
          </a:xfrm>
          <a:prstGeom prst="rect">
            <a:avLst/>
          </a:prstGeom>
          <a:noFill/>
        </p:spPr>
        <p:txBody>
          <a:bodyPr wrap="square" rtlCol="0">
            <a:spAutoFit/>
          </a:bodyPr>
          <a:lstStyle/>
          <a:p>
            <a:r>
              <a:rPr lang="en-US" b="1" i="1" dirty="0" smtClean="0"/>
              <a:t>Bigger cluster size reduces the chance trigger rate</a:t>
            </a:r>
            <a:endParaRPr lang="en-US" b="1" i="1" dirty="0"/>
          </a:p>
        </p:txBody>
      </p:sp>
      <p:cxnSp>
        <p:nvCxnSpPr>
          <p:cNvPr id="6" name="Straight Connector 5"/>
          <p:cNvCxnSpPr/>
          <p:nvPr/>
        </p:nvCxnSpPr>
        <p:spPr>
          <a:xfrm flipV="1">
            <a:off x="304800" y="2057400"/>
            <a:ext cx="76200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867400" y="1792069"/>
            <a:ext cx="1752600" cy="646331"/>
          </a:xfrm>
          <a:prstGeom prst="rect">
            <a:avLst/>
          </a:prstGeom>
          <a:noFill/>
        </p:spPr>
        <p:txBody>
          <a:bodyPr wrap="square" rtlCol="0">
            <a:spAutoFit/>
          </a:bodyPr>
          <a:lstStyle/>
          <a:p>
            <a:r>
              <a:rPr lang="en-US" b="1" i="1" dirty="0" smtClean="0"/>
              <a:t>chance trigger rate of 20</a:t>
            </a:r>
          </a:p>
        </p:txBody>
      </p:sp>
      <p:sp>
        <p:nvSpPr>
          <p:cNvPr id="3" name="Footer Placeholder 2"/>
          <p:cNvSpPr>
            <a:spLocks noGrp="1"/>
          </p:cNvSpPr>
          <p:nvPr>
            <p:ph type="ftr" sz="quarter" idx="11"/>
          </p:nvPr>
        </p:nvSpPr>
        <p:spPr>
          <a:xfrm>
            <a:off x="914400" y="6172200"/>
            <a:ext cx="6096000" cy="457200"/>
          </a:xfrm>
        </p:spPr>
        <p:txBody>
          <a:bodyPr/>
          <a:lstStyle/>
          <a:p>
            <a:r>
              <a:rPr lang="en-US" smtClean="0"/>
              <a:t>National Symposium for Commemorating 30-years of ADITYA Tokamak                                                             44</a:t>
            </a:r>
            <a:endParaRPr lang="en-US" dirty="0"/>
          </a:p>
        </p:txBody>
      </p:sp>
      <p:sp>
        <p:nvSpPr>
          <p:cNvPr id="8" name="Date Placeholder 7"/>
          <p:cNvSpPr>
            <a:spLocks noGrp="1"/>
          </p:cNvSpPr>
          <p:nvPr>
            <p:ph type="dt" sz="half" idx="10"/>
          </p:nvPr>
        </p:nvSpPr>
        <p:spPr/>
        <p:txBody>
          <a:bodyPr/>
          <a:lstStyle/>
          <a:p>
            <a:r>
              <a:rPr lang="en-US" smtClean="0"/>
              <a:t>1/28/2020</a:t>
            </a:r>
            <a:endParaRPr lang="en-US"/>
          </a:p>
        </p:txBody>
      </p:sp>
      <p:sp>
        <p:nvSpPr>
          <p:cNvPr id="9" name="Slide Number Placeholder 8"/>
          <p:cNvSpPr>
            <a:spLocks noGrp="1"/>
          </p:cNvSpPr>
          <p:nvPr>
            <p:ph type="sldNum" sz="quarter" idx="12"/>
          </p:nvPr>
        </p:nvSpPr>
        <p:spPr/>
        <p:txBody>
          <a:bodyPr/>
          <a:lstStyle/>
          <a:p>
            <a:fld id="{3DF43272-9AD5-4D08-827D-45809D0FA3A4}" type="slidenum">
              <a:rPr lang="en-US" smtClean="0"/>
              <a:t>28</a:t>
            </a:fld>
            <a:endParaRPr lang="en-US"/>
          </a:p>
        </p:txBody>
      </p:sp>
    </p:spTree>
    <p:extLst>
      <p:ext uri="{BB962C8B-B14F-4D97-AF65-F5344CB8AC3E}">
        <p14:creationId xmlns:p14="http://schemas.microsoft.com/office/powerpoint/2010/main" val="2221948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rtlCol="0">
            <a:normAutofit fontScale="90000"/>
          </a:bodyPr>
          <a:lstStyle/>
          <a:p>
            <a:pPr eaLnBrk="1" fontAlgn="auto" hangingPunct="1">
              <a:spcAft>
                <a:spcPts val="0"/>
              </a:spcAft>
              <a:defRPr/>
            </a:pPr>
            <a:r>
              <a:rPr lang="en-US" sz="2800" dirty="0" smtClean="0">
                <a:solidFill>
                  <a:srgbClr val="002060"/>
                </a:solidFill>
              </a:rPr>
              <a:t>ACR v/s SCR and operating point for telescope for 4NN</a:t>
            </a:r>
            <a:br>
              <a:rPr lang="en-US" sz="2800" dirty="0" smtClean="0">
                <a:solidFill>
                  <a:srgbClr val="002060"/>
                </a:solidFill>
              </a:rPr>
            </a:br>
            <a:r>
              <a:rPr lang="en-US" sz="2800" dirty="0" smtClean="0">
                <a:solidFill>
                  <a:srgbClr val="002060"/>
                </a:solidFill>
              </a:rPr>
              <a:t>FLT 5ns, SLT 10ns</a:t>
            </a:r>
            <a:endParaRPr lang="en-US" sz="2800" dirty="0">
              <a:solidFill>
                <a:srgbClr val="002060"/>
              </a:solidFill>
            </a:endParaRPr>
          </a:p>
        </p:txBody>
      </p:sp>
      <p:graphicFrame>
        <p:nvGraphicFramePr>
          <p:cNvPr id="8" name="Chart 7"/>
          <p:cNvGraphicFramePr/>
          <p:nvPr>
            <p:extLst>
              <p:ext uri="{D42A27DB-BD31-4B8C-83A1-F6EECF244321}">
                <p14:modId xmlns:p14="http://schemas.microsoft.com/office/powerpoint/2010/main" val="2689726461"/>
              </p:ext>
            </p:extLst>
          </p:nvPr>
        </p:nvGraphicFramePr>
        <p:xfrm>
          <a:off x="1066800" y="1600200"/>
          <a:ext cx="7162800" cy="3886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Connector 12"/>
          <p:cNvCxnSpPr/>
          <p:nvPr/>
        </p:nvCxnSpPr>
        <p:spPr>
          <a:xfrm rot="5400000">
            <a:off x="4400729" y="3670275"/>
            <a:ext cx="2743200" cy="1588"/>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4347" name="TextBox 10"/>
          <p:cNvSpPr txBox="1">
            <a:spLocks noChangeArrowheads="1"/>
          </p:cNvSpPr>
          <p:nvPr/>
        </p:nvSpPr>
        <p:spPr bwMode="auto">
          <a:xfrm>
            <a:off x="3659393" y="1922206"/>
            <a:ext cx="2472343" cy="369332"/>
          </a:xfrm>
          <a:prstGeom prst="rect">
            <a:avLst/>
          </a:prstGeom>
          <a:noFill/>
          <a:ln w="9525">
            <a:noFill/>
            <a:miter lim="800000"/>
            <a:headEnd/>
            <a:tailEnd/>
          </a:ln>
        </p:spPr>
        <p:txBody>
          <a:bodyPr wrap="none">
            <a:spAutoFit/>
          </a:bodyPr>
          <a:lstStyle/>
          <a:p>
            <a:r>
              <a:rPr lang="en-US" b="1" dirty="0">
                <a:solidFill>
                  <a:srgbClr val="C00000"/>
                </a:solidFill>
              </a:rPr>
              <a:t>Total 4NN combinations</a:t>
            </a:r>
          </a:p>
        </p:txBody>
      </p:sp>
      <p:sp>
        <p:nvSpPr>
          <p:cNvPr id="3" name="Footer Placeholder 2"/>
          <p:cNvSpPr>
            <a:spLocks noGrp="1"/>
          </p:cNvSpPr>
          <p:nvPr>
            <p:ph type="ftr" sz="quarter" idx="11"/>
          </p:nvPr>
        </p:nvSpPr>
        <p:spPr>
          <a:xfrm>
            <a:off x="914400" y="6172200"/>
            <a:ext cx="5638800" cy="457200"/>
          </a:xfrm>
        </p:spPr>
        <p:txBody>
          <a:bodyPr/>
          <a:lstStyle/>
          <a:p>
            <a:r>
              <a:rPr lang="en-US" smtClean="0"/>
              <a:t>National Symposium for Commemorating 30-years of ADITYA Tokamak                                                             44</a:t>
            </a:r>
            <a:endParaRPr lang="en-US" dirty="0"/>
          </a:p>
        </p:txBody>
      </p:sp>
      <p:sp>
        <p:nvSpPr>
          <p:cNvPr id="5" name="Date Placeholder 4"/>
          <p:cNvSpPr>
            <a:spLocks noGrp="1"/>
          </p:cNvSpPr>
          <p:nvPr>
            <p:ph type="dt" sz="half" idx="10"/>
          </p:nvPr>
        </p:nvSpPr>
        <p:spPr/>
        <p:txBody>
          <a:bodyPr/>
          <a:lstStyle/>
          <a:p>
            <a:r>
              <a:rPr lang="en-US" smtClean="0"/>
              <a:t>1/28/2020</a:t>
            </a:r>
            <a:endParaRPr lang="en-US"/>
          </a:p>
        </p:txBody>
      </p:sp>
      <p:sp>
        <p:nvSpPr>
          <p:cNvPr id="4" name="Slide Number Placeholder 3"/>
          <p:cNvSpPr>
            <a:spLocks noGrp="1"/>
          </p:cNvSpPr>
          <p:nvPr>
            <p:ph type="sldNum" sz="quarter" idx="12"/>
          </p:nvPr>
        </p:nvSpPr>
        <p:spPr/>
        <p:txBody>
          <a:bodyPr/>
          <a:lstStyle/>
          <a:p>
            <a:fld id="{3DF43272-9AD5-4D08-827D-45809D0FA3A4}" type="slidenum">
              <a:rPr lang="en-US" smtClean="0"/>
              <a:t>29</a:t>
            </a:fld>
            <a:endParaRPr lang="en-US"/>
          </a:p>
        </p:txBody>
      </p:sp>
    </p:spTree>
    <p:extLst>
      <p:ext uri="{BB962C8B-B14F-4D97-AF65-F5344CB8AC3E}">
        <p14:creationId xmlns:p14="http://schemas.microsoft.com/office/powerpoint/2010/main" val="2609814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10200"/>
          </a:xfrm>
        </p:spPr>
        <p:txBody>
          <a:bodyPr>
            <a:normAutofit fontScale="62500" lnSpcReduction="20000"/>
          </a:bodyPr>
          <a:lstStyle/>
          <a:p>
            <a:pPr marL="0" indent="0">
              <a:lnSpc>
                <a:spcPct val="170000"/>
              </a:lnSpc>
              <a:buNone/>
            </a:pPr>
            <a:r>
              <a:rPr lang="en-US" sz="3200" b="1" dirty="0"/>
              <a:t>Aim of a </a:t>
            </a:r>
            <a:r>
              <a:rPr lang="en-US" sz="3200" b="1" dirty="0" smtClean="0"/>
              <a:t>physics </a:t>
            </a:r>
            <a:r>
              <a:rPr lang="en-US" sz="3200" b="1" dirty="0"/>
              <a:t>experiment:</a:t>
            </a:r>
            <a:r>
              <a:rPr lang="en-US" sz="3200" dirty="0"/>
              <a:t/>
            </a:r>
            <a:br>
              <a:rPr lang="en-US" sz="3200" dirty="0"/>
            </a:br>
            <a:r>
              <a:rPr lang="en-US" sz="3200" b="1" dirty="0" smtClean="0">
                <a:solidFill>
                  <a:srgbClr val="002060"/>
                </a:solidFill>
              </a:rPr>
              <a:t>Acquire</a:t>
            </a:r>
            <a:r>
              <a:rPr lang="en-US" sz="3200" dirty="0" smtClean="0">
                <a:solidFill>
                  <a:srgbClr val="002060"/>
                </a:solidFill>
              </a:rPr>
              <a:t> </a:t>
            </a:r>
            <a:r>
              <a:rPr lang="en-US" sz="3200" dirty="0">
                <a:solidFill>
                  <a:srgbClr val="002060"/>
                </a:solidFill>
              </a:rPr>
              <a:t>signals from detectors </a:t>
            </a:r>
            <a:br>
              <a:rPr lang="en-US" sz="3200" dirty="0">
                <a:solidFill>
                  <a:srgbClr val="002060"/>
                </a:solidFill>
              </a:rPr>
            </a:br>
            <a:r>
              <a:rPr lang="en-US" sz="3200" b="1" dirty="0">
                <a:solidFill>
                  <a:srgbClr val="002060"/>
                </a:solidFill>
              </a:rPr>
              <a:t>Process</a:t>
            </a:r>
            <a:r>
              <a:rPr lang="en-US" sz="3200" dirty="0">
                <a:solidFill>
                  <a:srgbClr val="002060"/>
                </a:solidFill>
              </a:rPr>
              <a:t> the signal to extract Pulse amplitude, charge, pulse shape, time of occurrence, time of flight </a:t>
            </a:r>
            <a:br>
              <a:rPr lang="en-US" sz="3200" dirty="0">
                <a:solidFill>
                  <a:srgbClr val="002060"/>
                </a:solidFill>
              </a:rPr>
            </a:br>
            <a:r>
              <a:rPr lang="en-US" sz="3200" b="1" dirty="0">
                <a:solidFill>
                  <a:srgbClr val="002060"/>
                </a:solidFill>
              </a:rPr>
              <a:t>Collect</a:t>
            </a:r>
            <a:r>
              <a:rPr lang="en-US" sz="3200" dirty="0">
                <a:solidFill>
                  <a:srgbClr val="002060"/>
                </a:solidFill>
              </a:rPr>
              <a:t> and </a:t>
            </a:r>
            <a:r>
              <a:rPr lang="en-US" sz="3200" b="1" dirty="0">
                <a:solidFill>
                  <a:srgbClr val="002060"/>
                </a:solidFill>
              </a:rPr>
              <a:t>integrate </a:t>
            </a:r>
            <a:r>
              <a:rPr lang="en-US" sz="3200" dirty="0">
                <a:solidFill>
                  <a:srgbClr val="002060"/>
                </a:solidFill>
              </a:rPr>
              <a:t>data from all detectors</a:t>
            </a:r>
            <a:br>
              <a:rPr lang="en-US" sz="3200" dirty="0">
                <a:solidFill>
                  <a:srgbClr val="002060"/>
                </a:solidFill>
              </a:rPr>
            </a:br>
            <a:r>
              <a:rPr lang="en-US" sz="3200" b="1" dirty="0">
                <a:solidFill>
                  <a:srgbClr val="002060"/>
                </a:solidFill>
              </a:rPr>
              <a:t>Analyze</a:t>
            </a:r>
            <a:r>
              <a:rPr lang="en-US" sz="3200" dirty="0">
                <a:solidFill>
                  <a:srgbClr val="002060"/>
                </a:solidFill>
              </a:rPr>
              <a:t> and filter out unwanted </a:t>
            </a:r>
            <a:r>
              <a:rPr lang="en-US" sz="3200" dirty="0" smtClean="0">
                <a:solidFill>
                  <a:srgbClr val="002060"/>
                </a:solidFill>
              </a:rPr>
              <a:t>events</a:t>
            </a:r>
            <a:r>
              <a:rPr lang="en-US" sz="3200" dirty="0">
                <a:solidFill>
                  <a:srgbClr val="002060"/>
                </a:solidFill>
              </a:rPr>
              <a:t/>
            </a:r>
            <a:br>
              <a:rPr lang="en-US" sz="3200" dirty="0">
                <a:solidFill>
                  <a:srgbClr val="002060"/>
                </a:solidFill>
              </a:rPr>
            </a:br>
            <a:r>
              <a:rPr lang="en-US" sz="3200" b="1" dirty="0">
                <a:solidFill>
                  <a:srgbClr val="002060"/>
                </a:solidFill>
              </a:rPr>
              <a:t>Store</a:t>
            </a:r>
            <a:r>
              <a:rPr lang="en-US" sz="3200" dirty="0">
                <a:solidFill>
                  <a:srgbClr val="002060"/>
                </a:solidFill>
              </a:rPr>
              <a:t> for later detailed </a:t>
            </a:r>
            <a:r>
              <a:rPr lang="en-US" sz="3200" dirty="0" smtClean="0">
                <a:solidFill>
                  <a:srgbClr val="002060"/>
                </a:solidFill>
              </a:rPr>
              <a:t>analysis</a:t>
            </a:r>
          </a:p>
          <a:p>
            <a:pPr marL="0" indent="0">
              <a:lnSpc>
                <a:spcPct val="170000"/>
              </a:lnSpc>
              <a:buNone/>
            </a:pPr>
            <a:r>
              <a:rPr lang="en-US" sz="3200" b="1" i="1" dirty="0" smtClean="0">
                <a:solidFill>
                  <a:srgbClr val="00B050"/>
                </a:solidFill>
              </a:rPr>
              <a:t>Configure </a:t>
            </a:r>
            <a:r>
              <a:rPr lang="en-US" sz="3200" b="1" i="1" dirty="0">
                <a:solidFill>
                  <a:srgbClr val="00B050"/>
                </a:solidFill>
              </a:rPr>
              <a:t>and control </a:t>
            </a:r>
            <a:r>
              <a:rPr lang="en-US" sz="3200" b="1" i="1" dirty="0" smtClean="0">
                <a:solidFill>
                  <a:srgbClr val="00B050"/>
                </a:solidFill>
              </a:rPr>
              <a:t>experiments</a:t>
            </a:r>
          </a:p>
          <a:p>
            <a:pPr marL="0" indent="0">
              <a:lnSpc>
                <a:spcPct val="170000"/>
              </a:lnSpc>
              <a:buNone/>
            </a:pPr>
            <a:r>
              <a:rPr lang="en-US" sz="3200" b="1" i="1" dirty="0" smtClean="0">
                <a:solidFill>
                  <a:srgbClr val="00B050"/>
                </a:solidFill>
              </a:rPr>
              <a:t>Monitor </a:t>
            </a:r>
            <a:r>
              <a:rPr lang="en-US" sz="3200" b="1" i="1" dirty="0">
                <a:solidFill>
                  <a:srgbClr val="00B050"/>
                </a:solidFill>
              </a:rPr>
              <a:t>detectors/hardware to ensure safety </a:t>
            </a:r>
            <a:r>
              <a:rPr lang="en-US" sz="3200" b="1" i="1" dirty="0" smtClean="0">
                <a:solidFill>
                  <a:srgbClr val="00B050"/>
                </a:solidFill>
              </a:rPr>
              <a:t>and </a:t>
            </a:r>
            <a:r>
              <a:rPr lang="en-US" sz="3200" b="1" i="1" dirty="0">
                <a:solidFill>
                  <a:srgbClr val="00B050"/>
                </a:solidFill>
              </a:rPr>
              <a:t>stability of operating </a:t>
            </a:r>
            <a:r>
              <a:rPr lang="en-US" sz="3200" b="1" i="1" dirty="0" smtClean="0">
                <a:solidFill>
                  <a:srgbClr val="00B050"/>
                </a:solidFill>
              </a:rPr>
              <a:t>parameters</a:t>
            </a:r>
          </a:p>
          <a:p>
            <a:pPr marL="0" indent="0">
              <a:lnSpc>
                <a:spcPct val="170000"/>
              </a:lnSpc>
              <a:buNone/>
            </a:pPr>
            <a:r>
              <a:rPr lang="en-US" sz="3200" b="1" i="1" dirty="0">
                <a:solidFill>
                  <a:srgbClr val="00B050"/>
                </a:solidFill>
              </a:rPr>
              <a:t>Monitor data to ensure quality</a:t>
            </a:r>
          </a:p>
        </p:txBody>
      </p:sp>
      <p:sp>
        <p:nvSpPr>
          <p:cNvPr id="5" name="Footer Placeholder 4"/>
          <p:cNvSpPr>
            <a:spLocks noGrp="1"/>
          </p:cNvSpPr>
          <p:nvPr>
            <p:ph type="ftr" sz="quarter" idx="11"/>
          </p:nvPr>
        </p:nvSpPr>
        <p:spPr>
          <a:xfrm>
            <a:off x="914400" y="6172200"/>
            <a:ext cx="6248400" cy="457200"/>
          </a:xfrm>
        </p:spPr>
        <p:txBody>
          <a:bodyPr/>
          <a:lstStyle/>
          <a:p>
            <a:r>
              <a:rPr lang="en-US" smtClean="0"/>
              <a:t>National Symposium for Commemorating 30-years of ADITYA Tokamak                                                             44</a:t>
            </a:r>
            <a:endParaRPr lang="en-US" dirty="0"/>
          </a:p>
        </p:txBody>
      </p:sp>
      <p:sp>
        <p:nvSpPr>
          <p:cNvPr id="6" name="Date Placeholder 5"/>
          <p:cNvSpPr>
            <a:spLocks noGrp="1"/>
          </p:cNvSpPr>
          <p:nvPr>
            <p:ph type="dt" sz="half" idx="10"/>
          </p:nvPr>
        </p:nvSpPr>
        <p:spPr/>
        <p:txBody>
          <a:bodyPr/>
          <a:lstStyle/>
          <a:p>
            <a:r>
              <a:rPr lang="en-US" smtClean="0"/>
              <a:t>1/28/2020</a:t>
            </a:r>
            <a:endParaRPr lang="en-US"/>
          </a:p>
        </p:txBody>
      </p:sp>
      <p:sp>
        <p:nvSpPr>
          <p:cNvPr id="2" name="Slide Number Placeholder 1"/>
          <p:cNvSpPr>
            <a:spLocks noGrp="1"/>
          </p:cNvSpPr>
          <p:nvPr>
            <p:ph type="sldNum" sz="quarter" idx="12"/>
          </p:nvPr>
        </p:nvSpPr>
        <p:spPr/>
        <p:txBody>
          <a:bodyPr/>
          <a:lstStyle/>
          <a:p>
            <a:fld id="{3DF43272-9AD5-4D08-827D-45809D0FA3A4}" type="slidenum">
              <a:rPr lang="en-US" smtClean="0"/>
              <a:t>3</a:t>
            </a:fld>
            <a:endParaRPr lang="en-US"/>
          </a:p>
        </p:txBody>
      </p:sp>
    </p:spTree>
    <p:extLst>
      <p:ext uri="{BB962C8B-B14F-4D97-AF65-F5344CB8AC3E}">
        <p14:creationId xmlns:p14="http://schemas.microsoft.com/office/powerpoint/2010/main" val="2309140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747387" y="2209800"/>
            <a:ext cx="1143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dirty="0">
              <a:solidFill>
                <a:schemeClr val="bg1"/>
              </a:solidFill>
            </a:endParaRPr>
          </a:p>
        </p:txBody>
      </p:sp>
      <p:sp>
        <p:nvSpPr>
          <p:cNvPr id="2" name="Title 1"/>
          <p:cNvSpPr>
            <a:spLocks noGrp="1"/>
          </p:cNvSpPr>
          <p:nvPr>
            <p:ph type="title"/>
          </p:nvPr>
        </p:nvSpPr>
        <p:spPr>
          <a:xfrm>
            <a:off x="609600" y="381000"/>
            <a:ext cx="8229600" cy="990600"/>
          </a:xfrm>
        </p:spPr>
        <p:txBody>
          <a:bodyPr>
            <a:normAutofit/>
          </a:bodyPr>
          <a:lstStyle/>
          <a:p>
            <a:r>
              <a:rPr lang="en-US" sz="2800" dirty="0" smtClean="0">
                <a:solidFill>
                  <a:srgbClr val="002060"/>
                </a:solidFill>
              </a:rPr>
              <a:t>Trigger generation, MACE telescope </a:t>
            </a:r>
            <a:br>
              <a:rPr lang="en-US" sz="2800" dirty="0" smtClean="0">
                <a:solidFill>
                  <a:srgbClr val="002060"/>
                </a:solidFill>
              </a:rPr>
            </a:br>
            <a:r>
              <a:rPr lang="en-US" sz="2800" dirty="0" smtClean="0">
                <a:solidFill>
                  <a:srgbClr val="002060"/>
                </a:solidFill>
              </a:rPr>
              <a:t>– two stage, two phase pattern based coincidence</a:t>
            </a:r>
            <a:endParaRPr lang="en-IN" sz="2800" dirty="0">
              <a:solidFill>
                <a:srgbClr val="002060"/>
              </a:solidFill>
            </a:endParaRPr>
          </a:p>
        </p:txBody>
      </p:sp>
      <p:sp>
        <p:nvSpPr>
          <p:cNvPr id="27" name="Rectangle 26"/>
          <p:cNvSpPr/>
          <p:nvPr/>
        </p:nvSpPr>
        <p:spPr>
          <a:xfrm>
            <a:off x="4038600" y="1981200"/>
            <a:ext cx="1143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dirty="0">
              <a:solidFill>
                <a:schemeClr val="bg1"/>
              </a:solidFill>
            </a:endParaRPr>
          </a:p>
        </p:txBody>
      </p:sp>
      <p:sp>
        <p:nvSpPr>
          <p:cNvPr id="4" name="Isosceles Triangle 3"/>
          <p:cNvSpPr/>
          <p:nvPr/>
        </p:nvSpPr>
        <p:spPr>
          <a:xfrm rot="5400000">
            <a:off x="2057400" y="2057400"/>
            <a:ext cx="606552" cy="460248"/>
          </a:xfrm>
          <a:prstGeom prst="triangle">
            <a:avLst>
              <a:gd name="adj" fmla="val 51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cxnSp>
        <p:nvCxnSpPr>
          <p:cNvPr id="6" name="Straight Arrow Connector 5"/>
          <p:cNvCxnSpPr/>
          <p:nvPr/>
        </p:nvCxnSpPr>
        <p:spPr>
          <a:xfrm>
            <a:off x="1295400" y="2133600"/>
            <a:ext cx="8382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2438400"/>
            <a:ext cx="8382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152400" y="1905000"/>
            <a:ext cx="22860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70C0"/>
                </a:solidFill>
                <a:effectLst/>
                <a:uLnTx/>
                <a:uFillTx/>
                <a:latin typeface="+mj-lt"/>
                <a:ea typeface="+mj-ea"/>
                <a:cs typeface="+mj-cs"/>
              </a:rPr>
              <a:t>from amplifier</a:t>
            </a:r>
            <a:endParaRPr kumimoji="0" lang="en-IN" sz="2000" b="1" i="0" u="none" strike="noStrike" kern="1200" cap="none" spc="0" normalizeH="0" baseline="0" noProof="0" dirty="0">
              <a:ln>
                <a:noFill/>
              </a:ln>
              <a:solidFill>
                <a:srgbClr val="0070C0"/>
              </a:solidFill>
              <a:effectLst/>
              <a:uLnTx/>
              <a:uFillTx/>
              <a:latin typeface="+mj-lt"/>
              <a:ea typeface="+mj-ea"/>
              <a:cs typeface="+mj-cs"/>
            </a:endParaRPr>
          </a:p>
        </p:txBody>
      </p:sp>
      <p:sp>
        <p:nvSpPr>
          <p:cNvPr id="10" name="Title 1"/>
          <p:cNvSpPr txBox="1">
            <a:spLocks/>
          </p:cNvSpPr>
          <p:nvPr/>
        </p:nvSpPr>
        <p:spPr bwMode="auto">
          <a:xfrm>
            <a:off x="381000" y="2514600"/>
            <a:ext cx="2286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70C0"/>
                </a:solidFill>
                <a:effectLst/>
                <a:uLnTx/>
                <a:uFillTx/>
                <a:latin typeface="+mj-lt"/>
                <a:ea typeface="+mj-ea"/>
                <a:cs typeface="+mj-cs"/>
              </a:rPr>
              <a:t>Photo-electron programmable threshold, </a:t>
            </a:r>
            <a:r>
              <a:rPr kumimoji="0" lang="en-US" sz="2000" b="1" i="0" u="none" strike="noStrike" kern="1200" cap="none" spc="0" normalizeH="0" baseline="0" noProof="0" dirty="0" err="1" smtClean="0">
                <a:ln>
                  <a:noFill/>
                </a:ln>
                <a:solidFill>
                  <a:srgbClr val="0070C0"/>
                </a:solidFill>
                <a:effectLst/>
                <a:uLnTx/>
                <a:uFillTx/>
                <a:latin typeface="+mj-lt"/>
                <a:ea typeface="+mj-ea"/>
                <a:cs typeface="+mj-cs"/>
              </a:rPr>
              <a:t>pe</a:t>
            </a:r>
            <a:endParaRPr kumimoji="0" lang="en-IN" sz="2000" b="1" i="0" u="none" strike="noStrike" kern="1200" cap="none" spc="0" normalizeH="0" baseline="0" noProof="0" dirty="0">
              <a:ln>
                <a:noFill/>
              </a:ln>
              <a:solidFill>
                <a:srgbClr val="0070C0"/>
              </a:solidFill>
              <a:effectLst/>
              <a:uLnTx/>
              <a:uFillTx/>
              <a:latin typeface="+mj-lt"/>
              <a:ea typeface="+mj-ea"/>
              <a:cs typeface="+mj-cs"/>
            </a:endParaRPr>
          </a:p>
        </p:txBody>
      </p:sp>
      <p:cxnSp>
        <p:nvCxnSpPr>
          <p:cNvPr id="11" name="Straight Arrow Connector 10"/>
          <p:cNvCxnSpPr/>
          <p:nvPr/>
        </p:nvCxnSpPr>
        <p:spPr>
          <a:xfrm>
            <a:off x="2590800" y="2286000"/>
            <a:ext cx="14478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bwMode="auto">
          <a:xfrm>
            <a:off x="2438400" y="2209800"/>
            <a:ext cx="15240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70C0"/>
                </a:solidFill>
                <a:effectLst/>
                <a:uLnTx/>
                <a:uFillTx/>
                <a:latin typeface="+mj-lt"/>
                <a:ea typeface="+mj-ea"/>
                <a:cs typeface="+mj-cs"/>
              </a:rPr>
              <a:t>L0_Ch#1</a:t>
            </a:r>
            <a:endParaRPr kumimoji="0" lang="en-IN" sz="2000" b="1" i="0" u="none" strike="noStrike" kern="1200" cap="none" spc="0" normalizeH="0" baseline="0" noProof="0" dirty="0">
              <a:ln>
                <a:noFill/>
              </a:ln>
              <a:solidFill>
                <a:srgbClr val="0070C0"/>
              </a:solidFill>
              <a:effectLst/>
              <a:uLnTx/>
              <a:uFillTx/>
              <a:latin typeface="+mj-lt"/>
              <a:ea typeface="+mj-ea"/>
              <a:cs typeface="+mj-cs"/>
            </a:endParaRPr>
          </a:p>
        </p:txBody>
      </p:sp>
      <p:cxnSp>
        <p:nvCxnSpPr>
          <p:cNvPr id="15" name="Straight Arrow Connector 14"/>
          <p:cNvCxnSpPr/>
          <p:nvPr/>
        </p:nvCxnSpPr>
        <p:spPr>
          <a:xfrm>
            <a:off x="2590800" y="3048000"/>
            <a:ext cx="14478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438400" y="3048000"/>
            <a:ext cx="15240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70C0"/>
                </a:solidFill>
                <a:effectLst/>
                <a:uLnTx/>
                <a:uFillTx/>
                <a:latin typeface="+mj-lt"/>
                <a:ea typeface="+mj-ea"/>
                <a:cs typeface="+mj-cs"/>
              </a:rPr>
              <a:t>L0_Ch#16</a:t>
            </a:r>
            <a:endParaRPr kumimoji="0" lang="en-IN" sz="2000" b="1" i="0" u="none" strike="noStrike" kern="1200" cap="none" spc="0" normalizeH="0" baseline="0" noProof="0" dirty="0">
              <a:ln>
                <a:noFill/>
              </a:ln>
              <a:solidFill>
                <a:srgbClr val="0070C0"/>
              </a:solidFill>
              <a:effectLst/>
              <a:uLnTx/>
              <a:uFillTx/>
              <a:latin typeface="+mj-lt"/>
              <a:ea typeface="+mj-ea"/>
              <a:cs typeface="+mj-cs"/>
            </a:endParaRPr>
          </a:p>
        </p:txBody>
      </p:sp>
      <p:sp>
        <p:nvSpPr>
          <p:cNvPr id="17" name="Title 1"/>
          <p:cNvSpPr txBox="1">
            <a:spLocks/>
          </p:cNvSpPr>
          <p:nvPr/>
        </p:nvSpPr>
        <p:spPr bwMode="auto">
          <a:xfrm>
            <a:off x="6341806" y="4495800"/>
            <a:ext cx="1295400"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FLT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 Nearest neighbor patterns)</a:t>
            </a:r>
            <a:endParaRPr kumimoji="0" lang="en-IN" sz="2000" b="1" i="0" u="none" strike="noStrike" kern="1200" cap="none" spc="0" normalizeH="0" baseline="0" noProof="0" dirty="0">
              <a:ln>
                <a:noFill/>
              </a:ln>
              <a:solidFill>
                <a:schemeClr val="bg1"/>
              </a:solidFill>
              <a:effectLst/>
              <a:uLnTx/>
              <a:uFillTx/>
              <a:latin typeface="+mj-lt"/>
              <a:ea typeface="+mj-ea"/>
              <a:cs typeface="+mj-cs"/>
            </a:endParaRPr>
          </a:p>
        </p:txBody>
      </p:sp>
      <p:cxnSp>
        <p:nvCxnSpPr>
          <p:cNvPr id="18" name="Straight Arrow Connector 17"/>
          <p:cNvCxnSpPr/>
          <p:nvPr/>
        </p:nvCxnSpPr>
        <p:spPr>
          <a:xfrm>
            <a:off x="5223387" y="2728452"/>
            <a:ext cx="15240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4" name="Title 1"/>
          <p:cNvSpPr txBox="1">
            <a:spLocks/>
          </p:cNvSpPr>
          <p:nvPr/>
        </p:nvSpPr>
        <p:spPr bwMode="auto">
          <a:xfrm>
            <a:off x="2133600" y="1905000"/>
            <a:ext cx="19050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mj-lt"/>
                <a:ea typeface="+mj-ea"/>
                <a:cs typeface="+mj-cs"/>
              </a:rPr>
              <a:t>Discriminator</a:t>
            </a:r>
            <a:endParaRPr kumimoji="0" lang="en-IN" sz="2000" b="1" i="0" u="none" strike="noStrike" kern="1200" cap="none" spc="0" normalizeH="0" baseline="0" noProof="0" dirty="0">
              <a:ln>
                <a:noFill/>
              </a:ln>
              <a:solidFill>
                <a:srgbClr val="002060"/>
              </a:solidFill>
              <a:effectLst/>
              <a:uLnTx/>
              <a:uFillTx/>
              <a:latin typeface="+mj-lt"/>
              <a:ea typeface="+mj-ea"/>
              <a:cs typeface="+mj-cs"/>
            </a:endParaRPr>
          </a:p>
        </p:txBody>
      </p:sp>
      <p:cxnSp>
        <p:nvCxnSpPr>
          <p:cNvPr id="44" name="Straight Arrow Connector 43"/>
          <p:cNvCxnSpPr/>
          <p:nvPr/>
        </p:nvCxnSpPr>
        <p:spPr>
          <a:xfrm>
            <a:off x="7890387" y="3002526"/>
            <a:ext cx="5334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324600" y="3124200"/>
            <a:ext cx="3810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8" name="Title 1"/>
          <p:cNvSpPr txBox="1">
            <a:spLocks/>
          </p:cNvSpPr>
          <p:nvPr/>
        </p:nvSpPr>
        <p:spPr bwMode="auto">
          <a:xfrm>
            <a:off x="5181600" y="2362200"/>
            <a:ext cx="15240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70C0"/>
                </a:solidFill>
                <a:effectLst/>
                <a:uLnTx/>
                <a:uFillTx/>
                <a:latin typeface="+mj-lt"/>
                <a:ea typeface="+mj-ea"/>
                <a:cs typeface="+mj-cs"/>
              </a:rPr>
              <a:t>L1_CIM#1</a:t>
            </a:r>
            <a:endParaRPr kumimoji="0" lang="en-IN" sz="2000" b="1" i="0" u="none" strike="noStrike" kern="1200" cap="none" spc="0" normalizeH="0" baseline="0" noProof="0" dirty="0">
              <a:ln>
                <a:noFill/>
              </a:ln>
              <a:solidFill>
                <a:srgbClr val="0070C0"/>
              </a:solidFill>
              <a:effectLst/>
              <a:uLnTx/>
              <a:uFillTx/>
              <a:latin typeface="+mj-lt"/>
              <a:ea typeface="+mj-ea"/>
              <a:cs typeface="+mj-cs"/>
            </a:endParaRPr>
          </a:p>
        </p:txBody>
      </p:sp>
      <p:sp>
        <p:nvSpPr>
          <p:cNvPr id="49" name="Title 1"/>
          <p:cNvSpPr txBox="1">
            <a:spLocks/>
          </p:cNvSpPr>
          <p:nvPr/>
        </p:nvSpPr>
        <p:spPr bwMode="auto">
          <a:xfrm>
            <a:off x="5320481" y="2949676"/>
            <a:ext cx="1080319" cy="4031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70C0"/>
                </a:solidFill>
                <a:effectLst/>
                <a:uLnTx/>
                <a:uFillTx/>
                <a:latin typeface="+mj-lt"/>
                <a:ea typeface="+mj-ea"/>
                <a:cs typeface="+mj-cs"/>
              </a:rPr>
              <a:t>L2_CIM#36</a:t>
            </a:r>
            <a:endParaRPr kumimoji="0" lang="en-IN" sz="2000" b="1" i="0" u="none" strike="noStrike" kern="1200" cap="none" spc="0" normalizeH="0" baseline="0" noProof="0" dirty="0">
              <a:ln>
                <a:noFill/>
              </a:ln>
              <a:solidFill>
                <a:srgbClr val="0070C0"/>
              </a:solidFill>
              <a:effectLst/>
              <a:uLnTx/>
              <a:uFillTx/>
              <a:latin typeface="+mj-lt"/>
              <a:ea typeface="+mj-ea"/>
              <a:cs typeface="+mj-cs"/>
            </a:endParaRPr>
          </a:p>
        </p:txBody>
      </p:sp>
      <p:sp>
        <p:nvSpPr>
          <p:cNvPr id="53" name="Title 1"/>
          <p:cNvSpPr txBox="1">
            <a:spLocks/>
          </p:cNvSpPr>
          <p:nvPr/>
        </p:nvSpPr>
        <p:spPr bwMode="auto">
          <a:xfrm>
            <a:off x="6705598" y="2286000"/>
            <a:ext cx="1295401"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SLT </a:t>
            </a:r>
            <a:r>
              <a:rPr kumimoji="0" lang="en-US" sz="2000" b="1" i="0" u="none" strike="noStrike" kern="1200" cap="none" spc="0" normalizeH="0" noProof="0" dirty="0" smtClean="0">
                <a:ln>
                  <a:noFill/>
                </a:ln>
                <a:solidFill>
                  <a:schemeClr val="bg1"/>
                </a:solidFill>
                <a:effectLst/>
                <a:uLnTx/>
                <a:uFillTx/>
                <a:latin typeface="+mj-lt"/>
                <a:ea typeface="+mj-ea"/>
                <a:cs typeface="+mj-cs"/>
              </a:rPr>
              <a:t> with border resolution</a:t>
            </a:r>
            <a:r>
              <a:rPr kumimoji="0" lang="en-US" sz="2000" b="1" i="0" u="none" strike="noStrike" kern="1200" cap="none" spc="0" normalizeH="0" baseline="0" noProof="0" dirty="0" smtClean="0">
                <a:ln>
                  <a:noFill/>
                </a:ln>
                <a:solidFill>
                  <a:schemeClr val="bg1"/>
                </a:solidFill>
                <a:effectLst/>
                <a:uLnTx/>
                <a:uFillTx/>
                <a:latin typeface="+mj-lt"/>
                <a:ea typeface="+mj-ea"/>
                <a:cs typeface="+mj-cs"/>
              </a:rPr>
              <a:t> </a:t>
            </a:r>
            <a:endParaRPr kumimoji="0" lang="en-IN" sz="2000" b="1" i="0" u="none" strike="noStrike" kern="1200" cap="none" spc="0" normalizeH="0" baseline="0" noProof="0" dirty="0">
              <a:ln>
                <a:noFill/>
              </a:ln>
              <a:solidFill>
                <a:schemeClr val="bg1"/>
              </a:solidFill>
              <a:effectLst/>
              <a:uLnTx/>
              <a:uFillTx/>
              <a:latin typeface="+mj-lt"/>
              <a:ea typeface="+mj-ea"/>
              <a:cs typeface="+mj-cs"/>
            </a:endParaRPr>
          </a:p>
        </p:txBody>
      </p:sp>
      <p:sp>
        <p:nvSpPr>
          <p:cNvPr id="54" name="Title 1"/>
          <p:cNvSpPr txBox="1">
            <a:spLocks/>
          </p:cNvSpPr>
          <p:nvPr/>
        </p:nvSpPr>
        <p:spPr bwMode="auto">
          <a:xfrm>
            <a:off x="457200" y="3886200"/>
            <a:ext cx="8229600" cy="2057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IN" sz="2400" dirty="0" smtClean="0">
                <a:solidFill>
                  <a:srgbClr val="002060"/>
                </a:solidFill>
                <a:latin typeface="+mj-lt"/>
              </a:rPr>
              <a:t>	</a:t>
            </a:r>
            <a:r>
              <a:rPr lang="en-IN" sz="2400" b="1" dirty="0" smtClean="0">
                <a:solidFill>
                  <a:srgbClr val="002060"/>
                </a:solidFill>
                <a:latin typeface="+mj-lt"/>
              </a:rPr>
              <a:t>FLT =&gt; ~ 5 ns 	SLT =&gt; ~ 8ns</a:t>
            </a:r>
          </a:p>
          <a:p>
            <a:r>
              <a:rPr lang="en-IN" sz="2400" b="1" dirty="0" smtClean="0">
                <a:solidFill>
                  <a:srgbClr val="002060"/>
                </a:solidFill>
                <a:latin typeface="+mj-lt"/>
              </a:rPr>
              <a:t>Tight cluster pattern of 3 to 5 pixels at </a:t>
            </a:r>
            <a:r>
              <a:rPr lang="en-US" sz="2400" b="1" dirty="0" smtClean="0">
                <a:solidFill>
                  <a:srgbClr val="002060"/>
                </a:solidFill>
                <a:latin typeface="+mj-lt"/>
              </a:rPr>
              <a:t>threshold ~ 3 to 5 	photo-electrons</a:t>
            </a:r>
          </a:p>
          <a:p>
            <a:endParaRPr lang="en-US" sz="2400" b="1" dirty="0">
              <a:solidFill>
                <a:srgbClr val="002060"/>
              </a:solidFill>
              <a:latin typeface="+mj-lt"/>
            </a:endParaRPr>
          </a:p>
        </p:txBody>
      </p:sp>
      <p:sp>
        <p:nvSpPr>
          <p:cNvPr id="26" name="Title 1"/>
          <p:cNvSpPr txBox="1">
            <a:spLocks/>
          </p:cNvSpPr>
          <p:nvPr/>
        </p:nvSpPr>
        <p:spPr bwMode="auto">
          <a:xfrm>
            <a:off x="4002958" y="2057400"/>
            <a:ext cx="1295400"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FLT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 Nearest neighbor patterns)</a:t>
            </a:r>
            <a:endParaRPr kumimoji="0" lang="en-IN" sz="2000" b="1" i="0" u="none" strike="noStrike" kern="1200" cap="none" spc="0" normalizeH="0" baseline="0" noProof="0" dirty="0">
              <a:ln>
                <a:noFill/>
              </a:ln>
              <a:solidFill>
                <a:schemeClr val="bg1"/>
              </a:solidFill>
              <a:effectLst/>
              <a:uLnTx/>
              <a:uFillTx/>
              <a:latin typeface="+mj-lt"/>
              <a:ea typeface="+mj-ea"/>
              <a:cs typeface="+mj-cs"/>
            </a:endParaRPr>
          </a:p>
        </p:txBody>
      </p:sp>
      <p:sp>
        <p:nvSpPr>
          <p:cNvPr id="30" name="Title 1"/>
          <p:cNvSpPr txBox="1">
            <a:spLocks/>
          </p:cNvSpPr>
          <p:nvPr/>
        </p:nvSpPr>
        <p:spPr bwMode="auto">
          <a:xfrm>
            <a:off x="7755193" y="2209800"/>
            <a:ext cx="1236407" cy="9217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70C0"/>
                </a:solidFill>
                <a:effectLst/>
                <a:uLnTx/>
                <a:uFillTx/>
                <a:latin typeface="+mj-lt"/>
                <a:ea typeface="+mj-ea"/>
                <a:cs typeface="+mj-cs"/>
              </a:rPr>
              <a:t>System wide global</a:t>
            </a:r>
            <a:r>
              <a:rPr kumimoji="0" lang="en-US" sz="2000" b="1" i="0" u="none" strike="noStrike" kern="1200" cap="none" spc="0" normalizeH="0" noProof="0" dirty="0" smtClean="0">
                <a:ln>
                  <a:noFill/>
                </a:ln>
                <a:solidFill>
                  <a:srgbClr val="0070C0"/>
                </a:solidFill>
                <a:effectLst/>
                <a:uLnTx/>
                <a:uFillTx/>
                <a:latin typeface="+mj-lt"/>
                <a:ea typeface="+mj-ea"/>
                <a:cs typeface="+mj-cs"/>
              </a:rPr>
              <a:t> trigger</a:t>
            </a:r>
            <a:endParaRPr kumimoji="0" lang="en-IN" sz="20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Footer Placeholder 6"/>
          <p:cNvSpPr>
            <a:spLocks noGrp="1"/>
          </p:cNvSpPr>
          <p:nvPr>
            <p:ph type="ftr" sz="quarter" idx="11"/>
          </p:nvPr>
        </p:nvSpPr>
        <p:spPr>
          <a:xfrm>
            <a:off x="914400" y="6172200"/>
            <a:ext cx="5791200" cy="457200"/>
          </a:xfrm>
        </p:spPr>
        <p:txBody>
          <a:bodyPr/>
          <a:lstStyle/>
          <a:p>
            <a:r>
              <a:rPr lang="en-US" smtClean="0"/>
              <a:t>National Symposium for Commemorating 30-years of ADITYA Tokamak                                                             44</a:t>
            </a:r>
            <a:endParaRPr lang="en-US" dirty="0"/>
          </a:p>
        </p:txBody>
      </p:sp>
      <p:sp>
        <p:nvSpPr>
          <p:cNvPr id="13" name="Date Placeholder 12"/>
          <p:cNvSpPr>
            <a:spLocks noGrp="1"/>
          </p:cNvSpPr>
          <p:nvPr>
            <p:ph type="dt" sz="half" idx="10"/>
          </p:nvPr>
        </p:nvSpPr>
        <p:spPr/>
        <p:txBody>
          <a:bodyPr/>
          <a:lstStyle/>
          <a:p>
            <a:r>
              <a:rPr lang="en-US" smtClean="0"/>
              <a:t>1/28/2020</a:t>
            </a:r>
            <a:endParaRPr lang="en-US"/>
          </a:p>
        </p:txBody>
      </p:sp>
      <p:sp>
        <p:nvSpPr>
          <p:cNvPr id="3" name="Slide Number Placeholder 2"/>
          <p:cNvSpPr>
            <a:spLocks noGrp="1"/>
          </p:cNvSpPr>
          <p:nvPr>
            <p:ph type="sldNum" sz="quarter" idx="12"/>
          </p:nvPr>
        </p:nvSpPr>
        <p:spPr/>
        <p:txBody>
          <a:bodyPr/>
          <a:lstStyle/>
          <a:p>
            <a:fld id="{3DF43272-9AD5-4D08-827D-45809D0FA3A4}" type="slidenum">
              <a:rPr lang="en-US" smtClean="0"/>
              <a:t>30</a:t>
            </a:fld>
            <a:endParaRPr lang="en-US"/>
          </a:p>
        </p:txBody>
      </p:sp>
    </p:spTree>
    <p:extLst>
      <p:ext uri="{BB962C8B-B14F-4D97-AF65-F5344CB8AC3E}">
        <p14:creationId xmlns:p14="http://schemas.microsoft.com/office/powerpoint/2010/main" val="3765950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144" y="381000"/>
            <a:ext cx="8077200" cy="715962"/>
          </a:xfrm>
        </p:spPr>
        <p:txBody>
          <a:bodyPr>
            <a:normAutofit fontScale="90000"/>
          </a:bodyPr>
          <a:lstStyle/>
          <a:p>
            <a:r>
              <a:rPr lang="en-IN" dirty="0" smtClean="0">
                <a:solidFill>
                  <a:srgbClr val="002060"/>
                </a:solidFill>
              </a:rPr>
              <a:t>Holding signal till trigger decision arrives:</a:t>
            </a:r>
            <a:endParaRPr lang="en-IN" dirty="0">
              <a:solidFill>
                <a:srgbClr val="002060"/>
              </a:solidFill>
            </a:endParaRPr>
          </a:p>
        </p:txBody>
      </p:sp>
      <p:sp>
        <p:nvSpPr>
          <p:cNvPr id="3" name="Content Placeholder 2"/>
          <p:cNvSpPr>
            <a:spLocks noGrp="1"/>
          </p:cNvSpPr>
          <p:nvPr>
            <p:ph sz="quarter" idx="1"/>
          </p:nvPr>
        </p:nvSpPr>
        <p:spPr>
          <a:xfrm>
            <a:off x="474639" y="1524000"/>
            <a:ext cx="8229600" cy="4525963"/>
          </a:xfrm>
        </p:spPr>
        <p:txBody>
          <a:bodyPr/>
          <a:lstStyle/>
          <a:p>
            <a:r>
              <a:rPr lang="en-IN" sz="2400" dirty="0" smtClean="0">
                <a:solidFill>
                  <a:srgbClr val="00467A"/>
                </a:solidFill>
              </a:rPr>
              <a:t>Traditional </a:t>
            </a:r>
          </a:p>
          <a:p>
            <a:endParaRPr lang="en-IN" dirty="0" smtClean="0">
              <a:solidFill>
                <a:srgbClr val="00467A"/>
              </a:solidFill>
            </a:endParaRPr>
          </a:p>
          <a:p>
            <a:endParaRPr lang="en-IN" sz="2400" dirty="0" smtClean="0">
              <a:solidFill>
                <a:srgbClr val="00467A"/>
              </a:solidFill>
            </a:endParaRPr>
          </a:p>
          <a:p>
            <a:r>
              <a:rPr lang="en-IN" sz="2400" b="1" dirty="0" err="1" smtClean="0">
                <a:solidFill>
                  <a:srgbClr val="00467A"/>
                </a:solidFill>
              </a:rPr>
              <a:t>Analog</a:t>
            </a:r>
            <a:r>
              <a:rPr lang="en-IN" sz="2400" b="1" dirty="0" smtClean="0">
                <a:solidFill>
                  <a:srgbClr val="00467A"/>
                </a:solidFill>
              </a:rPr>
              <a:t> delay (low power, low footprint) </a:t>
            </a:r>
          </a:p>
          <a:p>
            <a:endParaRPr lang="en-IN" dirty="0" smtClean="0">
              <a:solidFill>
                <a:srgbClr val="00467A"/>
              </a:solidFill>
            </a:endParaRPr>
          </a:p>
          <a:p>
            <a:endParaRPr lang="en-IN" dirty="0">
              <a:solidFill>
                <a:srgbClr val="00467A"/>
              </a:solidFill>
            </a:endParaRPr>
          </a:p>
          <a:p>
            <a:r>
              <a:rPr lang="en-IN" sz="2400" dirty="0" smtClean="0">
                <a:solidFill>
                  <a:srgbClr val="00467A"/>
                </a:solidFill>
              </a:rPr>
              <a:t>Digital delay</a:t>
            </a:r>
          </a:p>
          <a:p>
            <a:endParaRPr lang="en-IN" dirty="0" smtClean="0"/>
          </a:p>
        </p:txBody>
      </p:sp>
      <p:grpSp>
        <p:nvGrpSpPr>
          <p:cNvPr id="19" name="Group 18"/>
          <p:cNvGrpSpPr/>
          <p:nvPr/>
        </p:nvGrpSpPr>
        <p:grpSpPr>
          <a:xfrm>
            <a:off x="1980933" y="3581400"/>
            <a:ext cx="5995643" cy="369332"/>
            <a:chOff x="2357422" y="2143116"/>
            <a:chExt cx="5995643" cy="369332"/>
          </a:xfrm>
          <a:solidFill>
            <a:schemeClr val="bg1"/>
          </a:solidFill>
        </p:grpSpPr>
        <p:grpSp>
          <p:nvGrpSpPr>
            <p:cNvPr id="5" name="Group 4"/>
            <p:cNvGrpSpPr/>
            <p:nvPr/>
          </p:nvGrpSpPr>
          <p:grpSpPr>
            <a:xfrm>
              <a:off x="2357422" y="2143116"/>
              <a:ext cx="1480656" cy="369332"/>
              <a:chOff x="1571604" y="1928802"/>
              <a:chExt cx="1480656" cy="369332"/>
            </a:xfrm>
            <a:grpFill/>
          </p:grpSpPr>
          <p:sp>
            <p:nvSpPr>
              <p:cNvPr id="6" name="TextBox 5"/>
              <p:cNvSpPr txBox="1"/>
              <p:nvPr/>
            </p:nvSpPr>
            <p:spPr>
              <a:xfrm>
                <a:off x="1571604" y="1928802"/>
                <a:ext cx="1051891" cy="369332"/>
              </a:xfrm>
              <a:prstGeom prst="rect">
                <a:avLst/>
              </a:prstGeom>
              <a:grpFill/>
              <a:ln>
                <a:solidFill>
                  <a:srgbClr val="003258"/>
                </a:solidFill>
              </a:ln>
            </p:spPr>
            <p:txBody>
              <a:bodyPr wrap="none" rtlCol="0">
                <a:spAutoFit/>
              </a:bodyPr>
              <a:lstStyle/>
              <a:p>
                <a:r>
                  <a:rPr lang="en-IN" b="1" dirty="0" smtClean="0"/>
                  <a:t>Detector</a:t>
                </a:r>
                <a:endParaRPr lang="en-IN" b="1" dirty="0"/>
              </a:p>
            </p:txBody>
          </p:sp>
          <p:sp>
            <p:nvSpPr>
              <p:cNvPr id="7" name="TextBox 6"/>
              <p:cNvSpPr txBox="1"/>
              <p:nvPr/>
            </p:nvSpPr>
            <p:spPr>
              <a:xfrm>
                <a:off x="2643174" y="1928802"/>
                <a:ext cx="409086" cy="369332"/>
              </a:xfrm>
              <a:prstGeom prst="rect">
                <a:avLst/>
              </a:prstGeom>
              <a:grpFill/>
              <a:ln>
                <a:solidFill>
                  <a:srgbClr val="003258"/>
                </a:solidFill>
              </a:ln>
            </p:spPr>
            <p:txBody>
              <a:bodyPr wrap="none" rtlCol="0">
                <a:spAutoFit/>
              </a:bodyPr>
              <a:lstStyle/>
              <a:p>
                <a:r>
                  <a:rPr lang="en-IN" b="1" dirty="0" smtClean="0"/>
                  <a:t>FE</a:t>
                </a:r>
                <a:endParaRPr lang="en-IN" b="1" dirty="0"/>
              </a:p>
            </p:txBody>
          </p:sp>
        </p:grpSp>
        <p:sp>
          <p:nvSpPr>
            <p:cNvPr id="8" name="TextBox 7"/>
            <p:cNvSpPr txBox="1"/>
            <p:nvPr/>
          </p:nvSpPr>
          <p:spPr>
            <a:xfrm>
              <a:off x="4071934" y="2143116"/>
              <a:ext cx="1708545" cy="369332"/>
            </a:xfrm>
            <a:prstGeom prst="rect">
              <a:avLst/>
            </a:prstGeom>
            <a:grpFill/>
            <a:ln>
              <a:solidFill>
                <a:schemeClr val="tx1"/>
              </a:solidFill>
            </a:ln>
          </p:spPr>
          <p:txBody>
            <a:bodyPr wrap="none" rtlCol="0">
              <a:spAutoFit/>
            </a:bodyPr>
            <a:lstStyle/>
            <a:p>
              <a:r>
                <a:rPr lang="en-US" b="1" dirty="0" smtClean="0"/>
                <a:t>Analog memory</a:t>
              </a:r>
              <a:endParaRPr lang="en-US" b="1" dirty="0"/>
            </a:p>
          </p:txBody>
        </p:sp>
        <p:cxnSp>
          <p:nvCxnSpPr>
            <p:cNvPr id="10" name="Straight Arrow Connector 9"/>
            <p:cNvCxnSpPr>
              <a:stCxn id="7" idx="3"/>
            </p:cNvCxnSpPr>
            <p:nvPr/>
          </p:nvCxnSpPr>
          <p:spPr>
            <a:xfrm>
              <a:off x="3838078" y="2327782"/>
              <a:ext cx="233856" cy="2964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86446" y="2285992"/>
              <a:ext cx="214314" cy="158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00760" y="2143116"/>
              <a:ext cx="591829" cy="369332"/>
            </a:xfrm>
            <a:prstGeom prst="rect">
              <a:avLst/>
            </a:prstGeom>
            <a:grpFill/>
            <a:ln>
              <a:solidFill>
                <a:schemeClr val="tx1"/>
              </a:solidFill>
            </a:ln>
          </p:spPr>
          <p:txBody>
            <a:bodyPr wrap="none" rtlCol="0">
              <a:spAutoFit/>
            </a:bodyPr>
            <a:lstStyle/>
            <a:p>
              <a:r>
                <a:rPr lang="en-US" b="1" dirty="0" smtClean="0"/>
                <a:t>ADC</a:t>
              </a:r>
              <a:endParaRPr lang="en-US" b="1" dirty="0"/>
            </a:p>
          </p:txBody>
        </p:sp>
        <p:cxnSp>
          <p:nvCxnSpPr>
            <p:cNvPr id="13" name="Straight Arrow Connector 12"/>
            <p:cNvCxnSpPr/>
            <p:nvPr/>
          </p:nvCxnSpPr>
          <p:spPr>
            <a:xfrm>
              <a:off x="6715140" y="2285992"/>
              <a:ext cx="376732" cy="158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72330" y="2143116"/>
              <a:ext cx="1280735" cy="369332"/>
            </a:xfrm>
            <a:prstGeom prst="rect">
              <a:avLst/>
            </a:prstGeom>
            <a:grpFill/>
            <a:ln>
              <a:solidFill>
                <a:schemeClr val="tx1"/>
              </a:solidFill>
            </a:ln>
          </p:spPr>
          <p:txBody>
            <a:bodyPr wrap="none" rtlCol="0">
              <a:spAutoFit/>
            </a:bodyPr>
            <a:lstStyle/>
            <a:p>
              <a:r>
                <a:rPr lang="en-US" b="1" dirty="0" smtClean="0"/>
                <a:t>Data Buffer</a:t>
              </a:r>
              <a:endParaRPr lang="en-US" b="1" dirty="0"/>
            </a:p>
          </p:txBody>
        </p:sp>
      </p:grpSp>
      <p:grpSp>
        <p:nvGrpSpPr>
          <p:cNvPr id="9" name="Group 8"/>
          <p:cNvGrpSpPr/>
          <p:nvPr/>
        </p:nvGrpSpPr>
        <p:grpSpPr>
          <a:xfrm>
            <a:off x="1832909" y="5012777"/>
            <a:ext cx="6143667" cy="1217835"/>
            <a:chOff x="2285984" y="5000636"/>
            <a:chExt cx="6143667" cy="1217835"/>
          </a:xfrm>
        </p:grpSpPr>
        <p:grpSp>
          <p:nvGrpSpPr>
            <p:cNvPr id="22" name="Group 4"/>
            <p:cNvGrpSpPr/>
            <p:nvPr/>
          </p:nvGrpSpPr>
          <p:grpSpPr>
            <a:xfrm>
              <a:off x="2285984" y="5214950"/>
              <a:ext cx="1480656" cy="369332"/>
              <a:chOff x="1571604" y="1928802"/>
              <a:chExt cx="1480656" cy="369332"/>
            </a:xfrm>
          </p:grpSpPr>
          <p:sp>
            <p:nvSpPr>
              <p:cNvPr id="29" name="TextBox 28"/>
              <p:cNvSpPr txBox="1"/>
              <p:nvPr/>
            </p:nvSpPr>
            <p:spPr>
              <a:xfrm>
                <a:off x="1571604" y="1928802"/>
                <a:ext cx="1051891" cy="369332"/>
              </a:xfrm>
              <a:prstGeom prst="rect">
                <a:avLst/>
              </a:prstGeom>
              <a:noFill/>
              <a:ln>
                <a:solidFill>
                  <a:srgbClr val="003258"/>
                </a:solidFill>
              </a:ln>
            </p:spPr>
            <p:txBody>
              <a:bodyPr wrap="none" rtlCol="0">
                <a:spAutoFit/>
              </a:bodyPr>
              <a:lstStyle/>
              <a:p>
                <a:r>
                  <a:rPr lang="en-IN" dirty="0" smtClean="0"/>
                  <a:t>Detector</a:t>
                </a:r>
                <a:endParaRPr lang="en-IN" dirty="0"/>
              </a:p>
            </p:txBody>
          </p:sp>
          <p:sp>
            <p:nvSpPr>
              <p:cNvPr id="30" name="TextBox 29"/>
              <p:cNvSpPr txBox="1"/>
              <p:nvPr/>
            </p:nvSpPr>
            <p:spPr>
              <a:xfrm>
                <a:off x="2643174" y="1928802"/>
                <a:ext cx="409086" cy="369332"/>
              </a:xfrm>
              <a:prstGeom prst="rect">
                <a:avLst/>
              </a:prstGeom>
              <a:noFill/>
              <a:ln>
                <a:solidFill>
                  <a:srgbClr val="003258"/>
                </a:solidFill>
              </a:ln>
            </p:spPr>
            <p:txBody>
              <a:bodyPr wrap="none" rtlCol="0">
                <a:spAutoFit/>
              </a:bodyPr>
              <a:lstStyle/>
              <a:p>
                <a:r>
                  <a:rPr lang="en-IN" dirty="0" smtClean="0"/>
                  <a:t>FE</a:t>
                </a:r>
                <a:endParaRPr lang="en-IN" dirty="0"/>
              </a:p>
            </p:txBody>
          </p:sp>
        </p:grpSp>
        <p:sp>
          <p:nvSpPr>
            <p:cNvPr id="23" name="TextBox 22"/>
            <p:cNvSpPr txBox="1"/>
            <p:nvPr/>
          </p:nvSpPr>
          <p:spPr>
            <a:xfrm>
              <a:off x="5429256" y="5000636"/>
              <a:ext cx="1640642" cy="646331"/>
            </a:xfrm>
            <a:prstGeom prst="rect">
              <a:avLst/>
            </a:prstGeom>
            <a:noFill/>
            <a:ln>
              <a:solidFill>
                <a:schemeClr val="tx1"/>
              </a:solidFill>
            </a:ln>
          </p:spPr>
          <p:txBody>
            <a:bodyPr wrap="square" rtlCol="0">
              <a:spAutoFit/>
            </a:bodyPr>
            <a:lstStyle/>
            <a:p>
              <a:r>
                <a:rPr lang="en-US" dirty="0" smtClean="0"/>
                <a:t>Digital memory</a:t>
              </a:r>
            </a:p>
            <a:p>
              <a:r>
                <a:rPr lang="en-US" dirty="0" smtClean="0"/>
                <a:t>(FIFO)</a:t>
              </a:r>
              <a:endParaRPr lang="en-US" dirty="0"/>
            </a:p>
          </p:txBody>
        </p:sp>
        <p:cxnSp>
          <p:nvCxnSpPr>
            <p:cNvPr id="24" name="Straight Arrow Connector 23"/>
            <p:cNvCxnSpPr>
              <a:stCxn id="30" idx="3"/>
            </p:cNvCxnSpPr>
            <p:nvPr/>
          </p:nvCxnSpPr>
          <p:spPr>
            <a:xfrm>
              <a:off x="3766640" y="5399616"/>
              <a:ext cx="233856" cy="29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6" idx="3"/>
            </p:cNvCxnSpPr>
            <p:nvPr/>
          </p:nvCxnSpPr>
          <p:spPr>
            <a:xfrm flipV="1">
              <a:off x="5178383" y="5359414"/>
              <a:ext cx="250873" cy="40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00496" y="5214950"/>
              <a:ext cx="1177887" cy="369332"/>
            </a:xfrm>
            <a:prstGeom prst="rect">
              <a:avLst/>
            </a:prstGeom>
            <a:noFill/>
            <a:ln>
              <a:solidFill>
                <a:schemeClr val="tx1"/>
              </a:solidFill>
            </a:ln>
          </p:spPr>
          <p:txBody>
            <a:bodyPr wrap="none" rtlCol="0">
              <a:spAutoFit/>
            </a:bodyPr>
            <a:lstStyle/>
            <a:p>
              <a:r>
                <a:rPr lang="en-US" dirty="0" smtClean="0"/>
                <a:t>Flash ADC</a:t>
              </a:r>
              <a:endParaRPr lang="en-US" dirty="0"/>
            </a:p>
          </p:txBody>
        </p:sp>
        <p:cxnSp>
          <p:nvCxnSpPr>
            <p:cNvPr id="27" name="Straight Arrow Connector 26"/>
            <p:cNvCxnSpPr>
              <a:endCxn id="28" idx="0"/>
            </p:cNvCxnSpPr>
            <p:nvPr/>
          </p:nvCxnSpPr>
          <p:spPr>
            <a:xfrm>
              <a:off x="7072330" y="5357826"/>
              <a:ext cx="750099"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215206" y="5572140"/>
              <a:ext cx="1214445" cy="646331"/>
            </a:xfrm>
            <a:prstGeom prst="rect">
              <a:avLst/>
            </a:prstGeom>
            <a:noFill/>
            <a:ln>
              <a:solidFill>
                <a:schemeClr val="tx1"/>
              </a:solidFill>
            </a:ln>
          </p:spPr>
          <p:txBody>
            <a:bodyPr wrap="square" rtlCol="0">
              <a:spAutoFit/>
            </a:bodyPr>
            <a:lstStyle/>
            <a:p>
              <a:r>
                <a:rPr lang="en-US" dirty="0" smtClean="0"/>
                <a:t>Event Data Buffer</a:t>
              </a:r>
              <a:endParaRPr lang="en-US" dirty="0"/>
            </a:p>
          </p:txBody>
        </p:sp>
      </p:grpSp>
      <p:grpSp>
        <p:nvGrpSpPr>
          <p:cNvPr id="4" name="Group 3"/>
          <p:cNvGrpSpPr/>
          <p:nvPr/>
        </p:nvGrpSpPr>
        <p:grpSpPr>
          <a:xfrm>
            <a:off x="1920986" y="1773783"/>
            <a:ext cx="6119443" cy="1083712"/>
            <a:chOff x="2357422" y="2428868"/>
            <a:chExt cx="6119443" cy="1083712"/>
          </a:xfrm>
        </p:grpSpPr>
        <p:grpSp>
          <p:nvGrpSpPr>
            <p:cNvPr id="34" name="Group 4"/>
            <p:cNvGrpSpPr/>
            <p:nvPr/>
          </p:nvGrpSpPr>
          <p:grpSpPr>
            <a:xfrm>
              <a:off x="2357422" y="2571744"/>
              <a:ext cx="1480656" cy="369332"/>
              <a:chOff x="1571604" y="1928802"/>
              <a:chExt cx="1480656" cy="369332"/>
            </a:xfrm>
          </p:grpSpPr>
          <p:sp>
            <p:nvSpPr>
              <p:cNvPr id="41" name="TextBox 40"/>
              <p:cNvSpPr txBox="1"/>
              <p:nvPr/>
            </p:nvSpPr>
            <p:spPr>
              <a:xfrm>
                <a:off x="1571604" y="1928802"/>
                <a:ext cx="1051891" cy="369332"/>
              </a:xfrm>
              <a:prstGeom prst="rect">
                <a:avLst/>
              </a:prstGeom>
              <a:noFill/>
              <a:ln>
                <a:solidFill>
                  <a:srgbClr val="003258"/>
                </a:solidFill>
              </a:ln>
            </p:spPr>
            <p:txBody>
              <a:bodyPr wrap="none" rtlCol="0">
                <a:spAutoFit/>
              </a:bodyPr>
              <a:lstStyle/>
              <a:p>
                <a:r>
                  <a:rPr lang="en-IN" dirty="0" smtClean="0"/>
                  <a:t>Detector</a:t>
                </a:r>
                <a:endParaRPr lang="en-IN" dirty="0"/>
              </a:p>
            </p:txBody>
          </p:sp>
          <p:sp>
            <p:nvSpPr>
              <p:cNvPr id="42" name="TextBox 41"/>
              <p:cNvSpPr txBox="1"/>
              <p:nvPr/>
            </p:nvSpPr>
            <p:spPr>
              <a:xfrm>
                <a:off x="2643174" y="1928802"/>
                <a:ext cx="409086" cy="369332"/>
              </a:xfrm>
              <a:prstGeom prst="rect">
                <a:avLst/>
              </a:prstGeom>
              <a:noFill/>
              <a:ln>
                <a:solidFill>
                  <a:srgbClr val="003258"/>
                </a:solidFill>
              </a:ln>
            </p:spPr>
            <p:txBody>
              <a:bodyPr wrap="none" rtlCol="0">
                <a:spAutoFit/>
              </a:bodyPr>
              <a:lstStyle/>
              <a:p>
                <a:r>
                  <a:rPr lang="en-IN" dirty="0" smtClean="0"/>
                  <a:t>FE</a:t>
                </a:r>
                <a:endParaRPr lang="en-IN" dirty="0"/>
              </a:p>
            </p:txBody>
          </p:sp>
        </p:grpSp>
        <p:sp>
          <p:nvSpPr>
            <p:cNvPr id="35" name="TextBox 34"/>
            <p:cNvSpPr txBox="1"/>
            <p:nvPr/>
          </p:nvSpPr>
          <p:spPr>
            <a:xfrm>
              <a:off x="4071934" y="2571744"/>
              <a:ext cx="1255857" cy="369332"/>
            </a:xfrm>
            <a:prstGeom prst="rect">
              <a:avLst/>
            </a:prstGeom>
            <a:noFill/>
            <a:ln>
              <a:solidFill>
                <a:schemeClr val="tx1"/>
              </a:solidFill>
            </a:ln>
          </p:spPr>
          <p:txBody>
            <a:bodyPr wrap="none" rtlCol="0">
              <a:spAutoFit/>
            </a:bodyPr>
            <a:lstStyle/>
            <a:p>
              <a:r>
                <a:rPr lang="en-US" dirty="0" smtClean="0"/>
                <a:t>Cable delay</a:t>
              </a:r>
              <a:endParaRPr lang="en-US" dirty="0"/>
            </a:p>
          </p:txBody>
        </p:sp>
        <p:cxnSp>
          <p:nvCxnSpPr>
            <p:cNvPr id="36" name="Straight Arrow Connector 35"/>
            <p:cNvCxnSpPr>
              <a:stCxn id="42" idx="3"/>
            </p:cNvCxnSpPr>
            <p:nvPr/>
          </p:nvCxnSpPr>
          <p:spPr>
            <a:xfrm>
              <a:off x="3838078" y="2756410"/>
              <a:ext cx="233856" cy="29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357818" y="271462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572132" y="2428868"/>
              <a:ext cx="1000132" cy="646331"/>
            </a:xfrm>
            <a:prstGeom prst="rect">
              <a:avLst/>
            </a:prstGeom>
            <a:noFill/>
            <a:ln>
              <a:solidFill>
                <a:schemeClr val="tx1"/>
              </a:solidFill>
            </a:ln>
          </p:spPr>
          <p:txBody>
            <a:bodyPr wrap="square" rtlCol="0">
              <a:spAutoFit/>
            </a:bodyPr>
            <a:lstStyle/>
            <a:p>
              <a:r>
                <a:rPr lang="en-US" dirty="0" smtClean="0"/>
                <a:t>ADC / CDC</a:t>
              </a:r>
              <a:endParaRPr lang="en-US" dirty="0"/>
            </a:p>
          </p:txBody>
        </p:sp>
        <p:cxnSp>
          <p:nvCxnSpPr>
            <p:cNvPr id="39" name="Straight Arrow Connector 38"/>
            <p:cNvCxnSpPr/>
            <p:nvPr/>
          </p:nvCxnSpPr>
          <p:spPr>
            <a:xfrm>
              <a:off x="6572264" y="2714620"/>
              <a:ext cx="3767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929454" y="2571744"/>
              <a:ext cx="1547411" cy="369332"/>
            </a:xfrm>
            <a:prstGeom prst="rect">
              <a:avLst/>
            </a:prstGeom>
            <a:noFill/>
            <a:ln>
              <a:solidFill>
                <a:schemeClr val="tx1"/>
              </a:solidFill>
            </a:ln>
          </p:spPr>
          <p:txBody>
            <a:bodyPr wrap="none" rtlCol="0">
              <a:spAutoFit/>
            </a:bodyPr>
            <a:lstStyle/>
            <a:p>
              <a:r>
                <a:rPr lang="en-US" dirty="0" smtClean="0"/>
                <a:t>Event Readout</a:t>
              </a:r>
              <a:endParaRPr lang="en-US" dirty="0"/>
            </a:p>
          </p:txBody>
        </p:sp>
        <p:cxnSp>
          <p:nvCxnSpPr>
            <p:cNvPr id="43" name="Straight Arrow Connector 42"/>
            <p:cNvCxnSpPr>
              <a:endCxn id="44" idx="1"/>
            </p:cNvCxnSpPr>
            <p:nvPr/>
          </p:nvCxnSpPr>
          <p:spPr>
            <a:xfrm rot="16200000" flipH="1">
              <a:off x="3729568" y="2985548"/>
              <a:ext cx="47041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71934" y="3143248"/>
              <a:ext cx="857256" cy="369332"/>
            </a:xfrm>
            <a:prstGeom prst="rect">
              <a:avLst/>
            </a:prstGeom>
            <a:noFill/>
            <a:ln>
              <a:solidFill>
                <a:schemeClr val="tx1"/>
              </a:solidFill>
            </a:ln>
          </p:spPr>
          <p:txBody>
            <a:bodyPr wrap="square" rtlCol="0">
              <a:spAutoFit/>
            </a:bodyPr>
            <a:lstStyle/>
            <a:p>
              <a:r>
                <a:rPr lang="en-US" dirty="0" smtClean="0"/>
                <a:t>Trigger </a:t>
              </a:r>
              <a:endParaRPr lang="en-US" dirty="0"/>
            </a:p>
          </p:txBody>
        </p:sp>
        <p:cxnSp>
          <p:nvCxnSpPr>
            <p:cNvPr id="47" name="Straight Arrow Connector 46"/>
            <p:cNvCxnSpPr/>
            <p:nvPr/>
          </p:nvCxnSpPr>
          <p:spPr>
            <a:xfrm flipV="1">
              <a:off x="5857884" y="3071810"/>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143504" y="3143248"/>
              <a:ext cx="714380" cy="369332"/>
            </a:xfrm>
            <a:prstGeom prst="rect">
              <a:avLst/>
            </a:prstGeom>
            <a:noFill/>
            <a:ln>
              <a:solidFill>
                <a:schemeClr val="tx1"/>
              </a:solidFill>
            </a:ln>
          </p:spPr>
          <p:txBody>
            <a:bodyPr wrap="square" rtlCol="0">
              <a:spAutoFit/>
            </a:bodyPr>
            <a:lstStyle/>
            <a:p>
              <a:r>
                <a:rPr lang="en-US" dirty="0" smtClean="0"/>
                <a:t>Gate </a:t>
              </a:r>
              <a:endParaRPr lang="en-US" dirty="0"/>
            </a:p>
          </p:txBody>
        </p:sp>
        <p:cxnSp>
          <p:nvCxnSpPr>
            <p:cNvPr id="53" name="Straight Arrow Connector 52"/>
            <p:cNvCxnSpPr>
              <a:endCxn id="52" idx="1"/>
            </p:cNvCxnSpPr>
            <p:nvPr/>
          </p:nvCxnSpPr>
          <p:spPr>
            <a:xfrm flipV="1">
              <a:off x="4929190" y="3327914"/>
              <a:ext cx="214314" cy="29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4" name="Footer Placeholder 13"/>
          <p:cNvSpPr>
            <a:spLocks noGrp="1"/>
          </p:cNvSpPr>
          <p:nvPr>
            <p:ph type="ftr" sz="quarter" idx="11"/>
          </p:nvPr>
        </p:nvSpPr>
        <p:spPr>
          <a:xfrm>
            <a:off x="914400" y="6172200"/>
            <a:ext cx="5578618" cy="457200"/>
          </a:xfrm>
        </p:spPr>
        <p:txBody>
          <a:bodyPr/>
          <a:lstStyle/>
          <a:p>
            <a:r>
              <a:rPr lang="en-US" smtClean="0"/>
              <a:t>National Symposium for Commemorating 30-years of ADITYA Tokamak                                                             44</a:t>
            </a:r>
            <a:endParaRPr lang="en-US" dirty="0"/>
          </a:p>
        </p:txBody>
      </p:sp>
      <p:sp>
        <p:nvSpPr>
          <p:cNvPr id="15" name="Date Placeholder 14"/>
          <p:cNvSpPr>
            <a:spLocks noGrp="1"/>
          </p:cNvSpPr>
          <p:nvPr>
            <p:ph type="dt" sz="half" idx="10"/>
          </p:nvPr>
        </p:nvSpPr>
        <p:spPr/>
        <p:txBody>
          <a:bodyPr/>
          <a:lstStyle/>
          <a:p>
            <a:r>
              <a:rPr lang="en-US" smtClean="0"/>
              <a:t>1/28/2020</a:t>
            </a:r>
            <a:endParaRPr lang="en-US"/>
          </a:p>
        </p:txBody>
      </p:sp>
      <p:sp>
        <p:nvSpPr>
          <p:cNvPr id="16" name="Slide Number Placeholder 15"/>
          <p:cNvSpPr>
            <a:spLocks noGrp="1"/>
          </p:cNvSpPr>
          <p:nvPr>
            <p:ph type="sldNum" sz="quarter" idx="12"/>
          </p:nvPr>
        </p:nvSpPr>
        <p:spPr/>
        <p:txBody>
          <a:bodyPr/>
          <a:lstStyle/>
          <a:p>
            <a:fld id="{3DF43272-9AD5-4D08-827D-45809D0FA3A4}" type="slidenum">
              <a:rPr lang="en-US" smtClean="0"/>
              <a:t>31</a:t>
            </a:fld>
            <a:endParaRPr lang="en-US"/>
          </a:p>
        </p:txBody>
      </p:sp>
    </p:spTree>
    <p:extLst>
      <p:ext uri="{BB962C8B-B14F-4D97-AF65-F5344CB8AC3E}">
        <p14:creationId xmlns:p14="http://schemas.microsoft.com/office/powerpoint/2010/main" val="421240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066800"/>
          </a:xfrm>
        </p:spPr>
        <p:txBody>
          <a:bodyPr>
            <a:normAutofit/>
          </a:bodyPr>
          <a:lstStyle/>
          <a:p>
            <a:r>
              <a:rPr lang="en-US" sz="4000" dirty="0" smtClean="0"/>
              <a:t>Event Data Flow (MACE Camera)</a:t>
            </a:r>
            <a:endParaRPr lang="en-IN" sz="4000" dirty="0"/>
          </a:p>
        </p:txBody>
      </p:sp>
      <p:sp>
        <p:nvSpPr>
          <p:cNvPr id="3" name="Rectangle 2"/>
          <p:cNvSpPr/>
          <p:nvPr/>
        </p:nvSpPr>
        <p:spPr>
          <a:xfrm>
            <a:off x="762000" y="1371600"/>
            <a:ext cx="762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CIM 1</a:t>
            </a:r>
            <a:endParaRPr lang="en-IN" dirty="0">
              <a:solidFill>
                <a:schemeClr val="tx1"/>
              </a:solidFill>
            </a:endParaRPr>
          </a:p>
        </p:txBody>
      </p:sp>
      <p:sp>
        <p:nvSpPr>
          <p:cNvPr id="6" name="Rectangle 5"/>
          <p:cNvSpPr/>
          <p:nvPr/>
        </p:nvSpPr>
        <p:spPr>
          <a:xfrm>
            <a:off x="762000" y="2057400"/>
            <a:ext cx="762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CIM 2</a:t>
            </a:r>
            <a:endParaRPr lang="en-IN" dirty="0">
              <a:solidFill>
                <a:schemeClr val="tx1"/>
              </a:solidFill>
            </a:endParaRPr>
          </a:p>
        </p:txBody>
      </p:sp>
      <p:sp>
        <p:nvSpPr>
          <p:cNvPr id="7" name="Rectangle 6"/>
          <p:cNvSpPr/>
          <p:nvPr/>
        </p:nvSpPr>
        <p:spPr>
          <a:xfrm>
            <a:off x="762000" y="2743200"/>
            <a:ext cx="762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CIM 3</a:t>
            </a:r>
            <a:endParaRPr lang="en-IN" dirty="0">
              <a:solidFill>
                <a:schemeClr val="tx1"/>
              </a:solidFill>
            </a:endParaRPr>
          </a:p>
        </p:txBody>
      </p:sp>
      <p:sp>
        <p:nvSpPr>
          <p:cNvPr id="8" name="Rectangle 7"/>
          <p:cNvSpPr/>
          <p:nvPr/>
        </p:nvSpPr>
        <p:spPr>
          <a:xfrm>
            <a:off x="762000" y="3429000"/>
            <a:ext cx="762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CIM 4</a:t>
            </a:r>
            <a:endParaRPr lang="en-IN" dirty="0">
              <a:solidFill>
                <a:schemeClr val="tx1"/>
              </a:solidFill>
            </a:endParaRPr>
          </a:p>
        </p:txBody>
      </p:sp>
      <p:sp>
        <p:nvSpPr>
          <p:cNvPr id="10" name="Rectangle 9"/>
          <p:cNvSpPr/>
          <p:nvPr/>
        </p:nvSpPr>
        <p:spPr>
          <a:xfrm>
            <a:off x="762000" y="4876800"/>
            <a:ext cx="762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solidFill>
                  <a:schemeClr val="tx1"/>
                </a:solidFill>
              </a:rPr>
              <a:t>CIM 67</a:t>
            </a:r>
            <a:endParaRPr lang="en-IN" dirty="0">
              <a:solidFill>
                <a:schemeClr val="tx1"/>
              </a:solidFill>
            </a:endParaRPr>
          </a:p>
        </p:txBody>
      </p:sp>
      <p:sp>
        <p:nvSpPr>
          <p:cNvPr id="11" name="Rectangle 10"/>
          <p:cNvSpPr/>
          <p:nvPr/>
        </p:nvSpPr>
        <p:spPr>
          <a:xfrm>
            <a:off x="762000" y="5562600"/>
            <a:ext cx="762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solidFill>
                  <a:schemeClr val="tx1"/>
                </a:solidFill>
              </a:rPr>
              <a:t>CIM 68</a:t>
            </a:r>
            <a:endParaRPr lang="en-IN" dirty="0">
              <a:solidFill>
                <a:schemeClr val="tx1"/>
              </a:solidFill>
            </a:endParaRPr>
          </a:p>
        </p:txBody>
      </p:sp>
      <p:sp>
        <p:nvSpPr>
          <p:cNvPr id="12" name="Rectangle 11"/>
          <p:cNvSpPr/>
          <p:nvPr/>
        </p:nvSpPr>
        <p:spPr>
          <a:xfrm>
            <a:off x="2971800" y="1371600"/>
            <a:ext cx="16764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 Concentrator</a:t>
            </a:r>
            <a:endParaRPr lang="en-IN" dirty="0">
              <a:solidFill>
                <a:schemeClr val="tx1"/>
              </a:solidFill>
            </a:endParaRPr>
          </a:p>
        </p:txBody>
      </p:sp>
      <p:sp>
        <p:nvSpPr>
          <p:cNvPr id="17" name="Rectangle 16"/>
          <p:cNvSpPr/>
          <p:nvPr/>
        </p:nvSpPr>
        <p:spPr>
          <a:xfrm>
            <a:off x="2971800" y="3124200"/>
            <a:ext cx="16764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Central Camera Controller</a:t>
            </a:r>
            <a:endParaRPr lang="en-IN" dirty="0">
              <a:solidFill>
                <a:schemeClr val="tx1"/>
              </a:solidFill>
            </a:endParaRPr>
          </a:p>
        </p:txBody>
      </p:sp>
      <p:sp>
        <p:nvSpPr>
          <p:cNvPr id="18" name="Rectangle 17"/>
          <p:cNvSpPr/>
          <p:nvPr/>
        </p:nvSpPr>
        <p:spPr>
          <a:xfrm>
            <a:off x="2971800" y="4876800"/>
            <a:ext cx="16764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Second Level Trigger Generator</a:t>
            </a:r>
            <a:endParaRPr lang="en-IN" dirty="0">
              <a:solidFill>
                <a:schemeClr val="tx1"/>
              </a:solidFill>
            </a:endParaRPr>
          </a:p>
        </p:txBody>
      </p:sp>
      <p:sp>
        <p:nvSpPr>
          <p:cNvPr id="19" name="Rectangle 18"/>
          <p:cNvSpPr/>
          <p:nvPr/>
        </p:nvSpPr>
        <p:spPr>
          <a:xfrm>
            <a:off x="6019800" y="1371600"/>
            <a:ext cx="16764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 </a:t>
            </a:r>
            <a:r>
              <a:rPr lang="en-US" dirty="0" err="1" smtClean="0">
                <a:solidFill>
                  <a:schemeClr val="tx1"/>
                </a:solidFill>
              </a:rPr>
              <a:t>Archiver</a:t>
            </a:r>
            <a:r>
              <a:rPr lang="en-US" dirty="0" smtClean="0">
                <a:solidFill>
                  <a:schemeClr val="tx1"/>
                </a:solidFill>
              </a:rPr>
              <a:t> (Server)</a:t>
            </a:r>
            <a:endParaRPr lang="en-IN" dirty="0">
              <a:solidFill>
                <a:schemeClr val="tx1"/>
              </a:solidFill>
            </a:endParaRPr>
          </a:p>
        </p:txBody>
      </p:sp>
      <p:sp>
        <p:nvSpPr>
          <p:cNvPr id="20" name="Rectangle 19"/>
          <p:cNvSpPr/>
          <p:nvPr/>
        </p:nvSpPr>
        <p:spPr>
          <a:xfrm>
            <a:off x="6019800" y="3124200"/>
            <a:ext cx="16764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MACE CAMERA (Operator Console)</a:t>
            </a:r>
            <a:endParaRPr lang="en-IN" dirty="0">
              <a:solidFill>
                <a:schemeClr val="tx1"/>
              </a:solidFill>
            </a:endParaRPr>
          </a:p>
        </p:txBody>
      </p:sp>
      <p:sp>
        <p:nvSpPr>
          <p:cNvPr id="14" name="Left-Right Arrow 13"/>
          <p:cNvSpPr/>
          <p:nvPr/>
        </p:nvSpPr>
        <p:spPr>
          <a:xfrm>
            <a:off x="4648200" y="3657600"/>
            <a:ext cx="1371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Up-Down Arrow 14"/>
          <p:cNvSpPr/>
          <p:nvPr/>
        </p:nvSpPr>
        <p:spPr>
          <a:xfrm>
            <a:off x="6858000" y="2514600"/>
            <a:ext cx="76200" cy="609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Up-Down Arrow 15"/>
          <p:cNvSpPr/>
          <p:nvPr/>
        </p:nvSpPr>
        <p:spPr>
          <a:xfrm>
            <a:off x="3733800" y="2514600"/>
            <a:ext cx="45719" cy="609600"/>
          </a:xfrm>
          <a:prstGeom prst="upDown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Up-Down Arrow 20"/>
          <p:cNvSpPr/>
          <p:nvPr/>
        </p:nvSpPr>
        <p:spPr>
          <a:xfrm>
            <a:off x="3733800" y="4267200"/>
            <a:ext cx="45719" cy="609600"/>
          </a:xfrm>
          <a:prstGeom prst="upDown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 name="Group 26"/>
          <p:cNvGrpSpPr/>
          <p:nvPr/>
        </p:nvGrpSpPr>
        <p:grpSpPr>
          <a:xfrm>
            <a:off x="1524000" y="1751806"/>
            <a:ext cx="229394" cy="381794"/>
            <a:chOff x="1524000" y="1752600"/>
            <a:chExt cx="229394" cy="381794"/>
          </a:xfrm>
        </p:grpSpPr>
        <p:cxnSp>
          <p:nvCxnSpPr>
            <p:cNvPr id="23" name="Straight Arrow Connector 22"/>
            <p:cNvCxnSpPr/>
            <p:nvPr/>
          </p:nvCxnSpPr>
          <p:spPr>
            <a:xfrm rot="10800000">
              <a:off x="1524000" y="1752600"/>
              <a:ext cx="228600"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1524001" y="2132011"/>
              <a:ext cx="228600"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562100" y="1943100"/>
              <a:ext cx="381000" cy="158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 27"/>
          <p:cNvGrpSpPr/>
          <p:nvPr/>
        </p:nvGrpSpPr>
        <p:grpSpPr>
          <a:xfrm>
            <a:off x="1524000" y="2438400"/>
            <a:ext cx="229394" cy="381794"/>
            <a:chOff x="1524000" y="1752600"/>
            <a:chExt cx="229394" cy="381794"/>
          </a:xfrm>
        </p:grpSpPr>
        <p:cxnSp>
          <p:nvCxnSpPr>
            <p:cNvPr id="29" name="Straight Arrow Connector 28"/>
            <p:cNvCxnSpPr/>
            <p:nvPr/>
          </p:nvCxnSpPr>
          <p:spPr>
            <a:xfrm rot="10800000">
              <a:off x="1524000" y="1752600"/>
              <a:ext cx="228600"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1524001" y="2132011"/>
              <a:ext cx="228600"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62100" y="1943100"/>
              <a:ext cx="381000" cy="158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 31"/>
          <p:cNvGrpSpPr/>
          <p:nvPr/>
        </p:nvGrpSpPr>
        <p:grpSpPr>
          <a:xfrm>
            <a:off x="1524000" y="3123406"/>
            <a:ext cx="229394" cy="381794"/>
            <a:chOff x="1524000" y="1752600"/>
            <a:chExt cx="229394" cy="381794"/>
          </a:xfrm>
        </p:grpSpPr>
        <p:cxnSp>
          <p:nvCxnSpPr>
            <p:cNvPr id="33" name="Straight Arrow Connector 32"/>
            <p:cNvCxnSpPr/>
            <p:nvPr/>
          </p:nvCxnSpPr>
          <p:spPr>
            <a:xfrm rot="10800000">
              <a:off x="1524000" y="1752600"/>
              <a:ext cx="228600"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1524001" y="2132011"/>
              <a:ext cx="228600"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562100" y="1943100"/>
              <a:ext cx="381000" cy="158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 35"/>
          <p:cNvGrpSpPr/>
          <p:nvPr/>
        </p:nvGrpSpPr>
        <p:grpSpPr>
          <a:xfrm>
            <a:off x="1524000" y="5257006"/>
            <a:ext cx="229394" cy="381794"/>
            <a:chOff x="1524000" y="1752600"/>
            <a:chExt cx="229394" cy="381794"/>
          </a:xfrm>
        </p:grpSpPr>
        <p:cxnSp>
          <p:nvCxnSpPr>
            <p:cNvPr id="37" name="Straight Arrow Connector 36"/>
            <p:cNvCxnSpPr/>
            <p:nvPr/>
          </p:nvCxnSpPr>
          <p:spPr>
            <a:xfrm rot="10800000">
              <a:off x="1524000" y="1752600"/>
              <a:ext cx="228600"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524001" y="2132011"/>
              <a:ext cx="228600"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562100" y="1943100"/>
              <a:ext cx="381000" cy="158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1" name="Straight Arrow Connector 40"/>
          <p:cNvCxnSpPr/>
          <p:nvPr/>
        </p:nvCxnSpPr>
        <p:spPr>
          <a:xfrm rot="10800000">
            <a:off x="1524000" y="5942806"/>
            <a:ext cx="381000" cy="79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799703" y="4838303"/>
            <a:ext cx="2210594" cy="158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905000" y="3733800"/>
            <a:ext cx="1066800" cy="158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419100" y="3162300"/>
            <a:ext cx="3124200" cy="1588"/>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902099" y="3491310"/>
            <a:ext cx="2312191" cy="1588"/>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359299" y="3796110"/>
            <a:ext cx="1550191" cy="1588"/>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1785930" y="4074679"/>
            <a:ext cx="852486" cy="4746"/>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0800000">
            <a:off x="1524000" y="1600200"/>
            <a:ext cx="457200" cy="1588"/>
          </a:xfrm>
          <a:prstGeom prst="straightConnector1">
            <a:avLst/>
          </a:prstGeom>
          <a:ln w="15875">
            <a:solidFill>
              <a:schemeClr val="accent3">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a:off x="1524002" y="2338382"/>
            <a:ext cx="533399" cy="1588"/>
          </a:xfrm>
          <a:prstGeom prst="straightConnector1">
            <a:avLst/>
          </a:prstGeom>
          <a:ln w="15875">
            <a:solidFill>
              <a:schemeClr val="accent3">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a:off x="1524002" y="3024982"/>
            <a:ext cx="609599" cy="1588"/>
          </a:xfrm>
          <a:prstGeom prst="straightConnector1">
            <a:avLst/>
          </a:prstGeom>
          <a:ln w="15875">
            <a:solidFill>
              <a:schemeClr val="accent3">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0800000">
            <a:off x="1531497" y="3658304"/>
            <a:ext cx="685799" cy="1589"/>
          </a:xfrm>
          <a:prstGeom prst="straightConnector1">
            <a:avLst/>
          </a:prstGeom>
          <a:ln w="15875">
            <a:solidFill>
              <a:schemeClr val="accent3">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524000" y="5143496"/>
            <a:ext cx="1447800" cy="1588"/>
          </a:xfrm>
          <a:prstGeom prst="straightConnector1">
            <a:avLst/>
          </a:prstGeom>
          <a:ln w="15875">
            <a:solidFill>
              <a:schemeClr val="accent3">
                <a:lumMod val="7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524000" y="5829296"/>
            <a:ext cx="1447800" cy="1588"/>
          </a:xfrm>
          <a:prstGeom prst="straightConnector1">
            <a:avLst/>
          </a:prstGeom>
          <a:ln w="15875">
            <a:solidFill>
              <a:schemeClr val="accent3">
                <a:lumMod val="7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209800" y="4495800"/>
            <a:ext cx="1371600" cy="1588"/>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133600" y="4572000"/>
            <a:ext cx="1371600" cy="1588"/>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057400" y="4648200"/>
            <a:ext cx="1371600" cy="1588"/>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981200" y="4722812"/>
            <a:ext cx="1371600" cy="1588"/>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3276600" y="4800600"/>
            <a:ext cx="152400" cy="1588"/>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3314700" y="4762500"/>
            <a:ext cx="228600" cy="1588"/>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3352800" y="4724400"/>
            <a:ext cx="304800" cy="1588"/>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3390900" y="4686300"/>
            <a:ext cx="381000" cy="1588"/>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915194" y="4114006"/>
            <a:ext cx="3200400" cy="1588"/>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1129906" y="3746896"/>
            <a:ext cx="2616989" cy="1588"/>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1753393" y="2971007"/>
            <a:ext cx="1219202" cy="1588"/>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1981200" y="2590800"/>
            <a:ext cx="609600" cy="1588"/>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524000" y="5713412"/>
            <a:ext cx="990600" cy="1588"/>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524000" y="3581400"/>
            <a:ext cx="838200" cy="1588"/>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524000" y="5045075"/>
            <a:ext cx="914400" cy="1588"/>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524000" y="2894012"/>
            <a:ext cx="762000" cy="1588"/>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2286000" y="2286000"/>
            <a:ext cx="685800" cy="1588"/>
          </a:xfrm>
          <a:prstGeom prst="straightConnector1">
            <a:avLst/>
          </a:prstGeom>
          <a:ln w="158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2362200" y="2362200"/>
            <a:ext cx="609600" cy="1588"/>
          </a:xfrm>
          <a:prstGeom prst="straightConnector1">
            <a:avLst/>
          </a:prstGeom>
          <a:ln w="158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2438400" y="2438400"/>
            <a:ext cx="533400" cy="1588"/>
          </a:xfrm>
          <a:prstGeom prst="straightConnector1">
            <a:avLst/>
          </a:prstGeom>
          <a:ln w="158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2514600" y="2514600"/>
            <a:ext cx="457200" cy="1588"/>
          </a:xfrm>
          <a:prstGeom prst="straightConnector1">
            <a:avLst/>
          </a:prstGeom>
          <a:ln w="158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1524000" y="1447800"/>
            <a:ext cx="1447800" cy="1588"/>
          </a:xfrm>
          <a:prstGeom prst="straightConnector1">
            <a:avLst/>
          </a:prstGeom>
          <a:ln w="158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1524000" y="2209800"/>
            <a:ext cx="1447800" cy="1588"/>
          </a:xfrm>
          <a:prstGeom prst="straightConnector1">
            <a:avLst/>
          </a:prstGeom>
          <a:ln w="158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97" name="Group 396"/>
          <p:cNvGrpSpPr/>
          <p:nvPr/>
        </p:nvGrpSpPr>
        <p:grpSpPr>
          <a:xfrm>
            <a:off x="4648200" y="2362994"/>
            <a:ext cx="229394" cy="2743200"/>
            <a:chOff x="4648200" y="2362994"/>
            <a:chExt cx="229394" cy="2743200"/>
          </a:xfrm>
        </p:grpSpPr>
        <p:cxnSp>
          <p:nvCxnSpPr>
            <p:cNvPr id="162" name="Straight Connector 161"/>
            <p:cNvCxnSpPr/>
            <p:nvPr/>
          </p:nvCxnSpPr>
          <p:spPr>
            <a:xfrm rot="5400000">
              <a:off x="3505200" y="3733800"/>
              <a:ext cx="2743200"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10800000">
              <a:off x="4648200" y="2363780"/>
              <a:ext cx="228600" cy="1588"/>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648200" y="5099061"/>
              <a:ext cx="228600"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2" name="Group 68"/>
          <p:cNvGrpSpPr>
            <a:grpSpLocks/>
          </p:cNvGrpSpPr>
          <p:nvPr/>
        </p:nvGrpSpPr>
        <p:grpSpPr bwMode="auto">
          <a:xfrm>
            <a:off x="0" y="4495800"/>
            <a:ext cx="676275" cy="500063"/>
            <a:chOff x="96" y="2085"/>
            <a:chExt cx="426" cy="315"/>
          </a:xfrm>
        </p:grpSpPr>
        <p:pic>
          <p:nvPicPr>
            <p:cNvPr id="184" name="Picture 58"/>
            <p:cNvPicPr>
              <a:picLocks noChangeAspect="1" noChangeArrowheads="1"/>
            </p:cNvPicPr>
            <p:nvPr/>
          </p:nvPicPr>
          <p:blipFill>
            <a:blip r:embed="rId3"/>
            <a:srcRect/>
            <a:stretch>
              <a:fillRect/>
            </a:stretch>
          </p:blipFill>
          <p:spPr bwMode="auto">
            <a:xfrm>
              <a:off x="425" y="2085"/>
              <a:ext cx="97" cy="315"/>
            </a:xfrm>
            <a:prstGeom prst="rect">
              <a:avLst/>
            </a:prstGeom>
            <a:noFill/>
            <a:ln w="9525">
              <a:noFill/>
              <a:miter lim="800000"/>
              <a:headEnd/>
              <a:tailEnd/>
            </a:ln>
          </p:spPr>
        </p:pic>
        <p:sp>
          <p:nvSpPr>
            <p:cNvPr id="185" name="Line 59"/>
            <p:cNvSpPr>
              <a:spLocks noChangeShapeType="1"/>
            </p:cNvSpPr>
            <p:nvPr/>
          </p:nvSpPr>
          <p:spPr bwMode="auto">
            <a:xfrm>
              <a:off x="96" y="2386"/>
              <a:ext cx="314" cy="1"/>
            </a:xfrm>
            <a:prstGeom prst="line">
              <a:avLst/>
            </a:prstGeom>
            <a:noFill/>
            <a:ln w="25400">
              <a:solidFill>
                <a:srgbClr val="008080"/>
              </a:solidFill>
              <a:round/>
              <a:headEnd/>
              <a:tailEnd/>
            </a:ln>
          </p:spPr>
          <p:txBody>
            <a:bodyPr/>
            <a:lstStyle/>
            <a:p>
              <a:endParaRPr lang="en-US"/>
            </a:p>
          </p:txBody>
        </p:sp>
      </p:grpSp>
      <p:grpSp>
        <p:nvGrpSpPr>
          <p:cNvPr id="25" name="Group 69"/>
          <p:cNvGrpSpPr>
            <a:grpSpLocks/>
          </p:cNvGrpSpPr>
          <p:nvPr/>
        </p:nvGrpSpPr>
        <p:grpSpPr bwMode="auto">
          <a:xfrm>
            <a:off x="0" y="2438400"/>
            <a:ext cx="676275" cy="500063"/>
            <a:chOff x="110" y="1488"/>
            <a:chExt cx="426" cy="315"/>
          </a:xfrm>
        </p:grpSpPr>
        <p:pic>
          <p:nvPicPr>
            <p:cNvPr id="187" name="Picture 60"/>
            <p:cNvPicPr>
              <a:picLocks noChangeAspect="1" noChangeArrowheads="1"/>
            </p:cNvPicPr>
            <p:nvPr/>
          </p:nvPicPr>
          <p:blipFill>
            <a:blip r:embed="rId3"/>
            <a:srcRect/>
            <a:stretch>
              <a:fillRect/>
            </a:stretch>
          </p:blipFill>
          <p:spPr bwMode="auto">
            <a:xfrm>
              <a:off x="439" y="1488"/>
              <a:ext cx="97" cy="315"/>
            </a:xfrm>
            <a:prstGeom prst="rect">
              <a:avLst/>
            </a:prstGeom>
            <a:noFill/>
            <a:ln w="9525">
              <a:noFill/>
              <a:miter lim="800000"/>
              <a:headEnd/>
              <a:tailEnd/>
            </a:ln>
          </p:spPr>
        </p:pic>
        <p:sp>
          <p:nvSpPr>
            <p:cNvPr id="188" name="Line 61"/>
            <p:cNvSpPr>
              <a:spLocks noChangeShapeType="1"/>
            </p:cNvSpPr>
            <p:nvPr/>
          </p:nvSpPr>
          <p:spPr bwMode="auto">
            <a:xfrm>
              <a:off x="110" y="1789"/>
              <a:ext cx="314" cy="1"/>
            </a:xfrm>
            <a:prstGeom prst="line">
              <a:avLst/>
            </a:prstGeom>
            <a:noFill/>
            <a:ln w="25400">
              <a:solidFill>
                <a:srgbClr val="008080"/>
              </a:solidFill>
              <a:round/>
              <a:headEnd/>
              <a:tailEnd/>
            </a:ln>
          </p:spPr>
          <p:txBody>
            <a:bodyPr/>
            <a:lstStyle/>
            <a:p>
              <a:endParaRPr lang="en-US"/>
            </a:p>
          </p:txBody>
        </p:sp>
      </p:grpSp>
      <p:grpSp>
        <p:nvGrpSpPr>
          <p:cNvPr id="27" name="Group 67"/>
          <p:cNvGrpSpPr>
            <a:grpSpLocks/>
          </p:cNvGrpSpPr>
          <p:nvPr/>
        </p:nvGrpSpPr>
        <p:grpSpPr bwMode="auto">
          <a:xfrm>
            <a:off x="0" y="5486400"/>
            <a:ext cx="676275" cy="500063"/>
            <a:chOff x="294" y="3141"/>
            <a:chExt cx="426" cy="315"/>
          </a:xfrm>
        </p:grpSpPr>
        <p:pic>
          <p:nvPicPr>
            <p:cNvPr id="190" name="Picture 62"/>
            <p:cNvPicPr>
              <a:picLocks noChangeAspect="1" noChangeArrowheads="1"/>
            </p:cNvPicPr>
            <p:nvPr/>
          </p:nvPicPr>
          <p:blipFill>
            <a:blip r:embed="rId3"/>
            <a:srcRect/>
            <a:stretch>
              <a:fillRect/>
            </a:stretch>
          </p:blipFill>
          <p:spPr bwMode="auto">
            <a:xfrm>
              <a:off x="623" y="3141"/>
              <a:ext cx="97" cy="315"/>
            </a:xfrm>
            <a:prstGeom prst="rect">
              <a:avLst/>
            </a:prstGeom>
            <a:noFill/>
            <a:ln w="9525">
              <a:noFill/>
              <a:miter lim="800000"/>
              <a:headEnd/>
              <a:tailEnd/>
            </a:ln>
          </p:spPr>
        </p:pic>
        <p:sp>
          <p:nvSpPr>
            <p:cNvPr id="191" name="Line 63"/>
            <p:cNvSpPr>
              <a:spLocks noChangeShapeType="1"/>
            </p:cNvSpPr>
            <p:nvPr/>
          </p:nvSpPr>
          <p:spPr bwMode="auto">
            <a:xfrm>
              <a:off x="294" y="3442"/>
              <a:ext cx="314" cy="1"/>
            </a:xfrm>
            <a:prstGeom prst="line">
              <a:avLst/>
            </a:prstGeom>
            <a:noFill/>
            <a:ln w="25400">
              <a:solidFill>
                <a:srgbClr val="008080"/>
              </a:solidFill>
              <a:round/>
              <a:headEnd/>
              <a:tailEnd/>
            </a:ln>
          </p:spPr>
          <p:txBody>
            <a:bodyPr/>
            <a:lstStyle/>
            <a:p>
              <a:endParaRPr lang="en-US"/>
            </a:p>
          </p:txBody>
        </p:sp>
      </p:grpSp>
      <p:grpSp>
        <p:nvGrpSpPr>
          <p:cNvPr id="28" name="Group 67"/>
          <p:cNvGrpSpPr>
            <a:grpSpLocks/>
          </p:cNvGrpSpPr>
          <p:nvPr/>
        </p:nvGrpSpPr>
        <p:grpSpPr bwMode="auto">
          <a:xfrm>
            <a:off x="0" y="3276600"/>
            <a:ext cx="676275" cy="500062"/>
            <a:chOff x="294" y="3141"/>
            <a:chExt cx="426" cy="315"/>
          </a:xfrm>
        </p:grpSpPr>
        <p:pic>
          <p:nvPicPr>
            <p:cNvPr id="193" name="Picture 62"/>
            <p:cNvPicPr>
              <a:picLocks noChangeAspect="1" noChangeArrowheads="1"/>
            </p:cNvPicPr>
            <p:nvPr/>
          </p:nvPicPr>
          <p:blipFill>
            <a:blip r:embed="rId3"/>
            <a:srcRect/>
            <a:stretch>
              <a:fillRect/>
            </a:stretch>
          </p:blipFill>
          <p:spPr bwMode="auto">
            <a:xfrm>
              <a:off x="623" y="3141"/>
              <a:ext cx="97" cy="315"/>
            </a:xfrm>
            <a:prstGeom prst="rect">
              <a:avLst/>
            </a:prstGeom>
            <a:noFill/>
            <a:ln w="9525">
              <a:noFill/>
              <a:miter lim="800000"/>
              <a:headEnd/>
              <a:tailEnd/>
            </a:ln>
          </p:spPr>
        </p:pic>
        <p:sp>
          <p:nvSpPr>
            <p:cNvPr id="194" name="Line 63"/>
            <p:cNvSpPr>
              <a:spLocks noChangeShapeType="1"/>
            </p:cNvSpPr>
            <p:nvPr/>
          </p:nvSpPr>
          <p:spPr bwMode="auto">
            <a:xfrm>
              <a:off x="294" y="3442"/>
              <a:ext cx="314" cy="1"/>
            </a:xfrm>
            <a:prstGeom prst="line">
              <a:avLst/>
            </a:prstGeom>
            <a:noFill/>
            <a:ln w="25400">
              <a:solidFill>
                <a:srgbClr val="008080"/>
              </a:solidFill>
              <a:round/>
              <a:headEnd/>
              <a:tailEnd/>
            </a:ln>
          </p:spPr>
          <p:txBody>
            <a:bodyPr/>
            <a:lstStyle/>
            <a:p>
              <a:endParaRPr lang="en-US"/>
            </a:p>
          </p:txBody>
        </p:sp>
      </p:grpSp>
      <p:grpSp>
        <p:nvGrpSpPr>
          <p:cNvPr id="32" name="Group 67"/>
          <p:cNvGrpSpPr>
            <a:grpSpLocks/>
          </p:cNvGrpSpPr>
          <p:nvPr/>
        </p:nvGrpSpPr>
        <p:grpSpPr bwMode="auto">
          <a:xfrm>
            <a:off x="0" y="1295400"/>
            <a:ext cx="676275" cy="500062"/>
            <a:chOff x="294" y="3141"/>
            <a:chExt cx="426" cy="315"/>
          </a:xfrm>
        </p:grpSpPr>
        <p:pic>
          <p:nvPicPr>
            <p:cNvPr id="196" name="Picture 62"/>
            <p:cNvPicPr>
              <a:picLocks noChangeAspect="1" noChangeArrowheads="1"/>
            </p:cNvPicPr>
            <p:nvPr/>
          </p:nvPicPr>
          <p:blipFill>
            <a:blip r:embed="rId3"/>
            <a:srcRect/>
            <a:stretch>
              <a:fillRect/>
            </a:stretch>
          </p:blipFill>
          <p:spPr bwMode="auto">
            <a:xfrm>
              <a:off x="623" y="3141"/>
              <a:ext cx="97" cy="315"/>
            </a:xfrm>
            <a:prstGeom prst="rect">
              <a:avLst/>
            </a:prstGeom>
            <a:noFill/>
            <a:ln w="9525">
              <a:noFill/>
              <a:miter lim="800000"/>
              <a:headEnd/>
              <a:tailEnd/>
            </a:ln>
          </p:spPr>
        </p:pic>
        <p:sp>
          <p:nvSpPr>
            <p:cNvPr id="197" name="Line 63"/>
            <p:cNvSpPr>
              <a:spLocks noChangeShapeType="1"/>
            </p:cNvSpPr>
            <p:nvPr/>
          </p:nvSpPr>
          <p:spPr bwMode="auto">
            <a:xfrm>
              <a:off x="294" y="3442"/>
              <a:ext cx="314" cy="1"/>
            </a:xfrm>
            <a:prstGeom prst="line">
              <a:avLst/>
            </a:prstGeom>
            <a:noFill/>
            <a:ln w="25400">
              <a:solidFill>
                <a:srgbClr val="008080"/>
              </a:solidFill>
              <a:round/>
              <a:headEnd/>
              <a:tailEnd/>
            </a:ln>
          </p:spPr>
          <p:txBody>
            <a:bodyPr/>
            <a:lstStyle/>
            <a:p>
              <a:endParaRPr lang="en-US"/>
            </a:p>
          </p:txBody>
        </p:sp>
      </p:grpSp>
      <p:sp>
        <p:nvSpPr>
          <p:cNvPr id="90" name="Right Arrow 89"/>
          <p:cNvSpPr/>
          <p:nvPr/>
        </p:nvSpPr>
        <p:spPr>
          <a:xfrm>
            <a:off x="4648200" y="1905000"/>
            <a:ext cx="1371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27" name="Group 326"/>
          <p:cNvGrpSpPr/>
          <p:nvPr/>
        </p:nvGrpSpPr>
        <p:grpSpPr>
          <a:xfrm>
            <a:off x="1524000" y="3786198"/>
            <a:ext cx="228601" cy="1143000"/>
            <a:chOff x="1524000" y="3810000"/>
            <a:chExt cx="228601" cy="1143000"/>
          </a:xfrm>
        </p:grpSpPr>
        <p:cxnSp>
          <p:nvCxnSpPr>
            <p:cNvPr id="328" name="Straight Arrow Connector 327"/>
            <p:cNvCxnSpPr/>
            <p:nvPr/>
          </p:nvCxnSpPr>
          <p:spPr>
            <a:xfrm rot="10800000">
              <a:off x="1524000" y="3810000"/>
              <a:ext cx="228600"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10800000">
              <a:off x="1524001" y="4950617"/>
              <a:ext cx="228600"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5400000">
              <a:off x="1180703" y="4381103"/>
              <a:ext cx="1143000" cy="794"/>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336" name="Straight Arrow Connector 335"/>
          <p:cNvCxnSpPr>
            <a:endCxn id="11" idx="3"/>
          </p:cNvCxnSpPr>
          <p:nvPr/>
        </p:nvCxnSpPr>
        <p:spPr>
          <a:xfrm rot="10800000" flipV="1">
            <a:off x="1524000" y="5786454"/>
            <a:ext cx="1476364" cy="4746"/>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rot="10800000" flipV="1">
            <a:off x="1500167" y="5067328"/>
            <a:ext cx="1476364" cy="4746"/>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396" name="Group 395"/>
          <p:cNvGrpSpPr/>
          <p:nvPr/>
        </p:nvGrpSpPr>
        <p:grpSpPr>
          <a:xfrm>
            <a:off x="1508632" y="1643050"/>
            <a:ext cx="2024339" cy="3227417"/>
            <a:chOff x="1508632" y="1643050"/>
            <a:chExt cx="2024339" cy="3227417"/>
          </a:xfrm>
        </p:grpSpPr>
        <p:cxnSp>
          <p:nvCxnSpPr>
            <p:cNvPr id="338" name="Straight Connector 337"/>
            <p:cNvCxnSpPr/>
            <p:nvPr/>
          </p:nvCxnSpPr>
          <p:spPr>
            <a:xfrm>
              <a:off x="2157394" y="4530550"/>
              <a:ext cx="1371600"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2081194" y="4606750"/>
              <a:ext cx="1371600"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2004994" y="4682950"/>
              <a:ext cx="1371600"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1928794" y="4757562"/>
              <a:ext cx="1371600"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rot="5400000">
              <a:off x="367488" y="3204356"/>
              <a:ext cx="3124200"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rot="5400000">
              <a:off x="850487" y="3533366"/>
              <a:ext cx="2312191"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rot="5400000">
              <a:off x="1307687" y="3838166"/>
              <a:ext cx="1550191"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5400000">
              <a:off x="1734318" y="4116735"/>
              <a:ext cx="852486" cy="474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rot="10800000">
              <a:off x="1508634" y="1647283"/>
              <a:ext cx="428627" cy="1588"/>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rot="10800000">
              <a:off x="1515157" y="2376653"/>
              <a:ext cx="500066" cy="1588"/>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p:nvPr/>
          </p:nvCxnSpPr>
          <p:spPr>
            <a:xfrm rot="10800000">
              <a:off x="1508632" y="3067577"/>
              <a:ext cx="571504" cy="1588"/>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rot="10800000">
              <a:off x="1529797" y="3698261"/>
              <a:ext cx="642942" cy="1588"/>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395" name="Group 394"/>
            <p:cNvGrpSpPr/>
            <p:nvPr/>
          </p:nvGrpSpPr>
          <p:grpSpPr>
            <a:xfrm>
              <a:off x="3295640" y="4532317"/>
              <a:ext cx="237331" cy="338150"/>
              <a:chOff x="3295640" y="4532317"/>
              <a:chExt cx="237331" cy="338150"/>
            </a:xfrm>
          </p:grpSpPr>
          <p:cxnSp>
            <p:nvCxnSpPr>
              <p:cNvPr id="366" name="Straight Connector 365"/>
              <p:cNvCxnSpPr/>
              <p:nvPr/>
            </p:nvCxnSpPr>
            <p:spPr>
              <a:xfrm rot="5400000">
                <a:off x="3261906" y="4798619"/>
                <a:ext cx="72232" cy="2"/>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5400000">
                <a:off x="3341677" y="4714086"/>
                <a:ext cx="214314"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rot="5400000">
                <a:off x="3389301" y="4674399"/>
                <a:ext cx="285752"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rot="5400000">
                <a:off x="3305958" y="4754567"/>
                <a:ext cx="142876"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rot="5400000">
                <a:off x="3260715" y="4830771"/>
                <a:ext cx="71438"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rot="5400000">
                <a:off x="3339296" y="4833922"/>
                <a:ext cx="71438"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rot="5400000">
                <a:off x="3413115" y="4833938"/>
                <a:ext cx="71438"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rot="5400000">
                <a:off x="3494878" y="4833954"/>
                <a:ext cx="71438" cy="158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398" name="Group 397"/>
          <p:cNvGrpSpPr>
            <a:grpSpLocks noChangeAspect="1"/>
          </p:cNvGrpSpPr>
          <p:nvPr/>
        </p:nvGrpSpPr>
        <p:grpSpPr>
          <a:xfrm>
            <a:off x="6500826" y="4714884"/>
            <a:ext cx="1507618" cy="1785950"/>
            <a:chOff x="4685832" y="646543"/>
            <a:chExt cx="3392513" cy="4018824"/>
          </a:xfrm>
        </p:grpSpPr>
        <p:grpSp>
          <p:nvGrpSpPr>
            <p:cNvPr id="399" name="Group 180"/>
            <p:cNvGrpSpPr/>
            <p:nvPr/>
          </p:nvGrpSpPr>
          <p:grpSpPr>
            <a:xfrm>
              <a:off x="4695577" y="3775909"/>
              <a:ext cx="3345045" cy="889458"/>
              <a:chOff x="366453" y="3433822"/>
              <a:chExt cx="3345045" cy="889458"/>
            </a:xfrm>
          </p:grpSpPr>
          <p:sp>
            <p:nvSpPr>
              <p:cNvPr id="455" name="Oval 454"/>
              <p:cNvSpPr/>
              <p:nvPr/>
            </p:nvSpPr>
            <p:spPr>
              <a:xfrm>
                <a:off x="366453" y="3662632"/>
                <a:ext cx="953904" cy="501042"/>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919801" y="3433822"/>
                <a:ext cx="2196800" cy="889458"/>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2760522" y="3657600"/>
                <a:ext cx="950976" cy="50292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0" name="Rounded Rectangle 36"/>
            <p:cNvSpPr/>
            <p:nvPr/>
          </p:nvSpPr>
          <p:spPr>
            <a:xfrm rot="5400000">
              <a:off x="6132029" y="988388"/>
              <a:ext cx="500119" cy="274320"/>
            </a:xfrm>
            <a:custGeom>
              <a:avLst/>
              <a:gdLst/>
              <a:ahLst/>
              <a:cxnLst/>
              <a:rect l="l" t="t" r="r" b="b"/>
              <a:pathLst>
                <a:path w="500119" h="274320">
                  <a:moveTo>
                    <a:pt x="0" y="237744"/>
                  </a:moveTo>
                  <a:lnTo>
                    <a:pt x="0" y="36576"/>
                  </a:lnTo>
                  <a:cubicBezTo>
                    <a:pt x="0" y="16376"/>
                    <a:pt x="16376" y="0"/>
                    <a:pt x="36576" y="0"/>
                  </a:cubicBezTo>
                  <a:cubicBezTo>
                    <a:pt x="56776" y="0"/>
                    <a:pt x="73152" y="16376"/>
                    <a:pt x="73152" y="36576"/>
                  </a:cubicBezTo>
                  <a:lnTo>
                    <a:pt x="73152" y="132588"/>
                  </a:lnTo>
                  <a:lnTo>
                    <a:pt x="495547" y="132588"/>
                  </a:lnTo>
                  <a:cubicBezTo>
                    <a:pt x="498062" y="132588"/>
                    <a:pt x="500119" y="134636"/>
                    <a:pt x="500119" y="137160"/>
                  </a:cubicBezTo>
                  <a:cubicBezTo>
                    <a:pt x="500119" y="139685"/>
                    <a:pt x="498062" y="141732"/>
                    <a:pt x="495547" y="141732"/>
                  </a:cubicBezTo>
                  <a:lnTo>
                    <a:pt x="73152" y="141732"/>
                  </a:lnTo>
                  <a:lnTo>
                    <a:pt x="73152" y="237744"/>
                  </a:lnTo>
                  <a:cubicBezTo>
                    <a:pt x="73152" y="257944"/>
                    <a:pt x="56776" y="274320"/>
                    <a:pt x="36576" y="274320"/>
                  </a:cubicBezTo>
                  <a:cubicBezTo>
                    <a:pt x="16376" y="274320"/>
                    <a:pt x="0" y="257944"/>
                    <a:pt x="0" y="237744"/>
                  </a:cubicBezTo>
                  <a:close/>
                </a:path>
              </a:pathLst>
            </a:custGeom>
            <a:solidFill>
              <a:schemeClr val="tx1">
                <a:lumMod val="50000"/>
                <a:lumOff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ed Rectangle 400"/>
            <p:cNvSpPr/>
            <p:nvPr/>
          </p:nvSpPr>
          <p:spPr>
            <a:xfrm rot="3780000">
              <a:off x="5208956" y="1204462"/>
              <a:ext cx="640080" cy="54864"/>
            </a:xfrm>
            <a:prstGeom prst="roundRect">
              <a:avLst>
                <a:gd name="adj" fmla="val 50000"/>
              </a:avLst>
            </a:prstGeom>
            <a:solidFill>
              <a:schemeClr val="tx1">
                <a:lumMod val="50000"/>
                <a:lumOff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rot="17820000" flipH="1">
              <a:off x="6929339" y="1249067"/>
              <a:ext cx="640080" cy="54864"/>
            </a:xfrm>
            <a:prstGeom prst="roundRect">
              <a:avLst>
                <a:gd name="adj" fmla="val 50000"/>
              </a:avLst>
            </a:prstGeom>
            <a:solidFill>
              <a:schemeClr val="tx1">
                <a:lumMod val="50000"/>
                <a:lumOff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rot="3600000">
              <a:off x="7065500" y="3903652"/>
              <a:ext cx="731520" cy="137160"/>
            </a:xfrm>
            <a:prstGeom prst="roundRect">
              <a:avLst>
                <a:gd name="adj" fmla="val 50000"/>
              </a:avLst>
            </a:prstGeom>
            <a:gradFill>
              <a:gsLst>
                <a:gs pos="100000">
                  <a:schemeClr val="tx1">
                    <a:lumMod val="75000"/>
                    <a:lumOff val="25000"/>
                  </a:schemeClr>
                </a:gs>
                <a:gs pos="0">
                  <a:schemeClr val="bg1"/>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18000000" flipH="1">
              <a:off x="4967157" y="3903652"/>
              <a:ext cx="731520" cy="137160"/>
            </a:xfrm>
            <a:prstGeom prst="roundRect">
              <a:avLst>
                <a:gd name="adj" fmla="val 50000"/>
              </a:avLst>
            </a:prstGeom>
            <a:gradFill>
              <a:gsLst>
                <a:gs pos="100000">
                  <a:schemeClr val="tx1">
                    <a:lumMod val="75000"/>
                    <a:lumOff val="25000"/>
                  </a:schemeClr>
                </a:gs>
                <a:gs pos="0">
                  <a:schemeClr val="bg1"/>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5012763" y="1342604"/>
              <a:ext cx="2738650" cy="2738650"/>
            </a:xfrm>
            <a:prstGeom prst="ellipse">
              <a:avLst/>
            </a:prstGeom>
            <a:gradFill>
              <a:gsLst>
                <a:gs pos="100000">
                  <a:srgbClr val="002A4C"/>
                </a:gs>
                <a:gs pos="0">
                  <a:srgbClr val="0072D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6" name="Group 187"/>
            <p:cNvGrpSpPr/>
            <p:nvPr/>
          </p:nvGrpSpPr>
          <p:grpSpPr>
            <a:xfrm rot="21420000">
              <a:off x="6706745" y="646543"/>
              <a:ext cx="1371600" cy="793811"/>
              <a:chOff x="5100509" y="1253961"/>
              <a:chExt cx="1371600" cy="793811"/>
            </a:xfrm>
          </p:grpSpPr>
          <p:sp>
            <p:nvSpPr>
              <p:cNvPr id="453" name="Oval 10"/>
              <p:cNvSpPr/>
              <p:nvPr/>
            </p:nvSpPr>
            <p:spPr>
              <a:xfrm rot="1649537">
                <a:off x="5100509" y="1253961"/>
                <a:ext cx="1371600" cy="685800"/>
              </a:xfrm>
              <a:custGeom>
                <a:avLst/>
                <a:gdLst/>
                <a:ahLst/>
                <a:cxnLst/>
                <a:rect l="l" t="t" r="r" b="b"/>
                <a:pathLst>
                  <a:path w="1371600" h="685800">
                    <a:moveTo>
                      <a:pt x="685800" y="0"/>
                    </a:moveTo>
                    <a:cubicBezTo>
                      <a:pt x="1064557" y="0"/>
                      <a:pt x="1371600" y="307043"/>
                      <a:pt x="1371600" y="685800"/>
                    </a:cubicBezTo>
                    <a:lnTo>
                      <a:pt x="0" y="685800"/>
                    </a:lnTo>
                    <a:cubicBezTo>
                      <a:pt x="0" y="307043"/>
                      <a:pt x="307043" y="0"/>
                      <a:pt x="685800" y="0"/>
                    </a:cubicBezTo>
                    <a:close/>
                  </a:path>
                </a:pathLst>
              </a:custGeom>
              <a:gradFill flip="none" rotWithShape="1">
                <a:gsLst>
                  <a:gs pos="100000">
                    <a:schemeClr val="bg1">
                      <a:lumMod val="50000"/>
                    </a:schemeClr>
                  </a:gs>
                  <a:gs pos="0">
                    <a:schemeClr val="bg1">
                      <a:lumMod val="95000"/>
                    </a:schemeClr>
                  </a:gs>
                </a:gsLst>
                <a:lin ang="0" scaled="1"/>
                <a:tileRect/>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17"/>
              <p:cNvSpPr/>
              <p:nvPr/>
            </p:nvSpPr>
            <p:spPr>
              <a:xfrm rot="1620000">
                <a:off x="5608010" y="1385521"/>
                <a:ext cx="802123" cy="662251"/>
              </a:xfrm>
              <a:custGeom>
                <a:avLst/>
                <a:gdLst/>
                <a:ahLst/>
                <a:cxnLst/>
                <a:rect l="l" t="t" r="r" b="b"/>
                <a:pathLst>
                  <a:path w="802123" h="662251">
                    <a:moveTo>
                      <a:pt x="0" y="16730"/>
                    </a:moveTo>
                    <a:cubicBezTo>
                      <a:pt x="45843" y="5456"/>
                      <a:pt x="93699" y="0"/>
                      <a:pt x="142807" y="0"/>
                    </a:cubicBezTo>
                    <a:cubicBezTo>
                      <a:pt x="504246" y="0"/>
                      <a:pt x="797854" y="295596"/>
                      <a:pt x="802123" y="662251"/>
                    </a:cubicBezTo>
                    <a:lnTo>
                      <a:pt x="707795" y="662251"/>
                    </a:lnTo>
                    <a:cubicBezTo>
                      <a:pt x="698565" y="300977"/>
                      <a:pt x="407362" y="11624"/>
                      <a:pt x="49760" y="11624"/>
                    </a:cubicBezTo>
                    <a:cubicBezTo>
                      <a:pt x="32937" y="11625"/>
                      <a:pt x="16262" y="12265"/>
                      <a:pt x="0" y="16730"/>
                    </a:cubicBezTo>
                    <a:close/>
                  </a:path>
                </a:pathLst>
              </a:custGeom>
              <a:gradFill>
                <a:gsLst>
                  <a:gs pos="66000">
                    <a:srgbClr val="FFFFFF">
                      <a:alpha val="73000"/>
                    </a:srgbClr>
                  </a:gs>
                  <a:gs pos="100000">
                    <a:schemeClr val="bg1">
                      <a:alpha val="0"/>
                    </a:schemeClr>
                  </a:gs>
                  <a:gs pos="0">
                    <a:schemeClr val="bg1">
                      <a:alpha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188"/>
            <p:cNvGrpSpPr/>
            <p:nvPr/>
          </p:nvGrpSpPr>
          <p:grpSpPr>
            <a:xfrm rot="180000">
              <a:off x="4685832" y="646543"/>
              <a:ext cx="1371600" cy="793811"/>
              <a:chOff x="3124200" y="1253961"/>
              <a:chExt cx="1371600" cy="793811"/>
            </a:xfrm>
          </p:grpSpPr>
          <p:sp>
            <p:nvSpPr>
              <p:cNvPr id="451" name="Oval 10"/>
              <p:cNvSpPr/>
              <p:nvPr/>
            </p:nvSpPr>
            <p:spPr>
              <a:xfrm rot="19950463" flipH="1">
                <a:off x="3124200" y="1253961"/>
                <a:ext cx="1371600" cy="685800"/>
              </a:xfrm>
              <a:custGeom>
                <a:avLst/>
                <a:gdLst/>
                <a:ahLst/>
                <a:cxnLst/>
                <a:rect l="l" t="t" r="r" b="b"/>
                <a:pathLst>
                  <a:path w="1371600" h="685800">
                    <a:moveTo>
                      <a:pt x="685800" y="0"/>
                    </a:moveTo>
                    <a:cubicBezTo>
                      <a:pt x="1064557" y="0"/>
                      <a:pt x="1371600" y="307043"/>
                      <a:pt x="1371600" y="685800"/>
                    </a:cubicBezTo>
                    <a:lnTo>
                      <a:pt x="0" y="685800"/>
                    </a:lnTo>
                    <a:cubicBezTo>
                      <a:pt x="0" y="307043"/>
                      <a:pt x="307043" y="0"/>
                      <a:pt x="685800" y="0"/>
                    </a:cubicBezTo>
                    <a:close/>
                  </a:path>
                </a:pathLst>
              </a:custGeom>
              <a:gradFill flip="none" rotWithShape="1">
                <a:gsLst>
                  <a:gs pos="100000">
                    <a:schemeClr val="bg1">
                      <a:lumMod val="50000"/>
                    </a:schemeClr>
                  </a:gs>
                  <a:gs pos="0">
                    <a:schemeClr val="bg1">
                      <a:lumMod val="95000"/>
                    </a:schemeClr>
                  </a:gs>
                </a:gsLst>
                <a:lin ang="0" scaled="1"/>
                <a:tileRect/>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17"/>
              <p:cNvSpPr/>
              <p:nvPr/>
            </p:nvSpPr>
            <p:spPr>
              <a:xfrm rot="19980000" flipH="1">
                <a:off x="3186176" y="1385521"/>
                <a:ext cx="802123" cy="662251"/>
              </a:xfrm>
              <a:custGeom>
                <a:avLst/>
                <a:gdLst/>
                <a:ahLst/>
                <a:cxnLst/>
                <a:rect l="l" t="t" r="r" b="b"/>
                <a:pathLst>
                  <a:path w="802123" h="662251">
                    <a:moveTo>
                      <a:pt x="0" y="16730"/>
                    </a:moveTo>
                    <a:cubicBezTo>
                      <a:pt x="45843" y="5456"/>
                      <a:pt x="93699" y="0"/>
                      <a:pt x="142807" y="0"/>
                    </a:cubicBezTo>
                    <a:cubicBezTo>
                      <a:pt x="504246" y="0"/>
                      <a:pt x="797854" y="295596"/>
                      <a:pt x="802123" y="662251"/>
                    </a:cubicBezTo>
                    <a:lnTo>
                      <a:pt x="707795" y="662251"/>
                    </a:lnTo>
                    <a:cubicBezTo>
                      <a:pt x="698565" y="300977"/>
                      <a:pt x="407362" y="11624"/>
                      <a:pt x="49760" y="11624"/>
                    </a:cubicBezTo>
                    <a:cubicBezTo>
                      <a:pt x="32937" y="11625"/>
                      <a:pt x="16262" y="12265"/>
                      <a:pt x="0" y="16730"/>
                    </a:cubicBezTo>
                    <a:close/>
                  </a:path>
                </a:pathLst>
              </a:custGeom>
              <a:gradFill>
                <a:gsLst>
                  <a:gs pos="66000">
                    <a:srgbClr val="FFFFFF">
                      <a:alpha val="73000"/>
                    </a:srgbClr>
                  </a:gs>
                  <a:gs pos="100000">
                    <a:schemeClr val="bg1">
                      <a:alpha val="0"/>
                    </a:schemeClr>
                  </a:gs>
                  <a:gs pos="0">
                    <a:schemeClr val="bg1">
                      <a:alpha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189"/>
            <p:cNvGrpSpPr/>
            <p:nvPr/>
          </p:nvGrpSpPr>
          <p:grpSpPr>
            <a:xfrm>
              <a:off x="5015209" y="1340107"/>
              <a:ext cx="2738650" cy="2738872"/>
              <a:chOff x="3431275" y="1969827"/>
              <a:chExt cx="2738650" cy="2738872"/>
            </a:xfrm>
          </p:grpSpPr>
          <p:grpSp>
            <p:nvGrpSpPr>
              <p:cNvPr id="433" name="Group 214"/>
              <p:cNvGrpSpPr/>
              <p:nvPr/>
            </p:nvGrpSpPr>
            <p:grpSpPr>
              <a:xfrm>
                <a:off x="4800600" y="1970049"/>
                <a:ext cx="0" cy="2738650"/>
                <a:chOff x="4798154" y="1972324"/>
                <a:chExt cx="0" cy="2738650"/>
              </a:xfrm>
            </p:grpSpPr>
            <p:cxnSp>
              <p:nvCxnSpPr>
                <p:cNvPr id="449" name="Straight Connector 448"/>
                <p:cNvCxnSpPr/>
                <p:nvPr/>
              </p:nvCxnSpPr>
              <p:spPr>
                <a:xfrm>
                  <a:off x="4798154" y="197232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a:off x="4798154" y="439093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4" name="Group 215"/>
              <p:cNvGrpSpPr/>
              <p:nvPr/>
            </p:nvGrpSpPr>
            <p:grpSpPr>
              <a:xfrm rot="9000000">
                <a:off x="4800602" y="1970049"/>
                <a:ext cx="0" cy="2738650"/>
                <a:chOff x="4798154" y="1972324"/>
                <a:chExt cx="0" cy="2738650"/>
              </a:xfrm>
            </p:grpSpPr>
            <p:cxnSp>
              <p:nvCxnSpPr>
                <p:cNvPr id="447" name="Straight Connector 446"/>
                <p:cNvCxnSpPr/>
                <p:nvPr/>
              </p:nvCxnSpPr>
              <p:spPr>
                <a:xfrm>
                  <a:off x="4798154" y="197232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a:off x="4798154" y="439093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5" name="Group 216"/>
              <p:cNvGrpSpPr/>
              <p:nvPr/>
            </p:nvGrpSpPr>
            <p:grpSpPr>
              <a:xfrm rot="7200000">
                <a:off x="4800600" y="1970049"/>
                <a:ext cx="0" cy="2738650"/>
                <a:chOff x="4798154" y="1972324"/>
                <a:chExt cx="0" cy="2738650"/>
              </a:xfrm>
            </p:grpSpPr>
            <p:cxnSp>
              <p:nvCxnSpPr>
                <p:cNvPr id="445" name="Straight Connector 444"/>
                <p:cNvCxnSpPr/>
                <p:nvPr/>
              </p:nvCxnSpPr>
              <p:spPr>
                <a:xfrm>
                  <a:off x="4798154" y="197232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4798154" y="439093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6" name="Group 217"/>
              <p:cNvGrpSpPr/>
              <p:nvPr/>
            </p:nvGrpSpPr>
            <p:grpSpPr>
              <a:xfrm rot="5400000">
                <a:off x="4800600" y="1970049"/>
                <a:ext cx="0" cy="2738650"/>
                <a:chOff x="4798154" y="1972324"/>
                <a:chExt cx="0" cy="2738650"/>
              </a:xfrm>
            </p:grpSpPr>
            <p:cxnSp>
              <p:nvCxnSpPr>
                <p:cNvPr id="443" name="Straight Connector 442"/>
                <p:cNvCxnSpPr/>
                <p:nvPr/>
              </p:nvCxnSpPr>
              <p:spPr>
                <a:xfrm>
                  <a:off x="4798154" y="197232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a:off x="4798154" y="439093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7" name="Group 218"/>
              <p:cNvGrpSpPr/>
              <p:nvPr/>
            </p:nvGrpSpPr>
            <p:grpSpPr>
              <a:xfrm rot="3600000">
                <a:off x="4800600" y="1970051"/>
                <a:ext cx="0" cy="2738650"/>
                <a:chOff x="4798154" y="1972324"/>
                <a:chExt cx="0" cy="2738650"/>
              </a:xfrm>
            </p:grpSpPr>
            <p:cxnSp>
              <p:nvCxnSpPr>
                <p:cNvPr id="441" name="Straight Connector 440"/>
                <p:cNvCxnSpPr/>
                <p:nvPr/>
              </p:nvCxnSpPr>
              <p:spPr>
                <a:xfrm>
                  <a:off x="4798154" y="197232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a:off x="4798154" y="439093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8" name="Group 219"/>
              <p:cNvGrpSpPr/>
              <p:nvPr/>
            </p:nvGrpSpPr>
            <p:grpSpPr>
              <a:xfrm rot="1800000">
                <a:off x="4798156" y="1969827"/>
                <a:ext cx="0" cy="2738650"/>
                <a:chOff x="4798154" y="1972324"/>
                <a:chExt cx="0" cy="2738650"/>
              </a:xfrm>
            </p:grpSpPr>
            <p:cxnSp>
              <p:nvCxnSpPr>
                <p:cNvPr id="439" name="Straight Connector 438"/>
                <p:cNvCxnSpPr/>
                <p:nvPr/>
              </p:nvCxnSpPr>
              <p:spPr>
                <a:xfrm>
                  <a:off x="4798154" y="197232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a:off x="4798154" y="4390934"/>
                  <a:ext cx="0" cy="32004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09" name="Group 190"/>
            <p:cNvGrpSpPr/>
            <p:nvPr/>
          </p:nvGrpSpPr>
          <p:grpSpPr>
            <a:xfrm>
              <a:off x="5025449" y="1341643"/>
              <a:ext cx="2735579" cy="2735579"/>
              <a:chOff x="3441515" y="1971363"/>
              <a:chExt cx="2735579" cy="2735579"/>
            </a:xfrm>
          </p:grpSpPr>
          <p:grpSp>
            <p:nvGrpSpPr>
              <p:cNvPr id="415" name="Group 196"/>
              <p:cNvGrpSpPr/>
              <p:nvPr/>
            </p:nvGrpSpPr>
            <p:grpSpPr>
              <a:xfrm rot="-900000">
                <a:off x="4809305" y="1971363"/>
                <a:ext cx="0" cy="2735579"/>
                <a:chOff x="4800600" y="1972324"/>
                <a:chExt cx="0" cy="2735579"/>
              </a:xfrm>
            </p:grpSpPr>
            <p:cxnSp>
              <p:nvCxnSpPr>
                <p:cNvPr id="431" name="Straight Connector 430"/>
                <p:cNvCxnSpPr/>
                <p:nvPr/>
              </p:nvCxnSpPr>
              <p:spPr>
                <a:xfrm>
                  <a:off x="4800600" y="1972324"/>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a:off x="4800600" y="4525023"/>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6" name="Group 197"/>
              <p:cNvGrpSpPr/>
              <p:nvPr/>
            </p:nvGrpSpPr>
            <p:grpSpPr>
              <a:xfrm rot="8100000">
                <a:off x="4809305" y="1971363"/>
                <a:ext cx="0" cy="2735579"/>
                <a:chOff x="4800600" y="1972324"/>
                <a:chExt cx="0" cy="2735579"/>
              </a:xfrm>
            </p:grpSpPr>
            <p:cxnSp>
              <p:nvCxnSpPr>
                <p:cNvPr id="429" name="Straight Connector 428"/>
                <p:cNvCxnSpPr/>
                <p:nvPr/>
              </p:nvCxnSpPr>
              <p:spPr>
                <a:xfrm>
                  <a:off x="4800600" y="1972324"/>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4800600" y="4525023"/>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7" name="Group 198"/>
              <p:cNvGrpSpPr/>
              <p:nvPr/>
            </p:nvGrpSpPr>
            <p:grpSpPr>
              <a:xfrm rot="4500000">
                <a:off x="4809305" y="1971363"/>
                <a:ext cx="0" cy="2735579"/>
                <a:chOff x="4800600" y="1972324"/>
                <a:chExt cx="0" cy="2735579"/>
              </a:xfrm>
            </p:grpSpPr>
            <p:cxnSp>
              <p:nvCxnSpPr>
                <p:cNvPr id="427" name="Straight Connector 426"/>
                <p:cNvCxnSpPr/>
                <p:nvPr/>
              </p:nvCxnSpPr>
              <p:spPr>
                <a:xfrm>
                  <a:off x="4800600" y="1972324"/>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a:off x="4800600" y="4525023"/>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8" name="Group 199"/>
              <p:cNvGrpSpPr/>
              <p:nvPr/>
            </p:nvGrpSpPr>
            <p:grpSpPr>
              <a:xfrm rot="6300000">
                <a:off x="4809305" y="1971363"/>
                <a:ext cx="0" cy="2735579"/>
                <a:chOff x="4800600" y="1972324"/>
                <a:chExt cx="0" cy="2735579"/>
              </a:xfrm>
            </p:grpSpPr>
            <p:cxnSp>
              <p:nvCxnSpPr>
                <p:cNvPr id="425" name="Straight Connector 424"/>
                <p:cNvCxnSpPr/>
                <p:nvPr/>
              </p:nvCxnSpPr>
              <p:spPr>
                <a:xfrm>
                  <a:off x="4800600" y="1972324"/>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4800600" y="4525023"/>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9" name="Group 200"/>
              <p:cNvGrpSpPr/>
              <p:nvPr/>
            </p:nvGrpSpPr>
            <p:grpSpPr>
              <a:xfrm rot="2700000">
                <a:off x="4809305" y="1971363"/>
                <a:ext cx="0" cy="2735579"/>
                <a:chOff x="4800600" y="1972324"/>
                <a:chExt cx="0" cy="2735579"/>
              </a:xfrm>
            </p:grpSpPr>
            <p:cxnSp>
              <p:nvCxnSpPr>
                <p:cNvPr id="423" name="Straight Connector 422"/>
                <p:cNvCxnSpPr/>
                <p:nvPr/>
              </p:nvCxnSpPr>
              <p:spPr>
                <a:xfrm>
                  <a:off x="4800600" y="1972324"/>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a:off x="4800600" y="4525023"/>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20" name="Group 201"/>
              <p:cNvGrpSpPr/>
              <p:nvPr/>
            </p:nvGrpSpPr>
            <p:grpSpPr>
              <a:xfrm rot="900000">
                <a:off x="4809305" y="1971363"/>
                <a:ext cx="0" cy="2735579"/>
                <a:chOff x="4800600" y="1972324"/>
                <a:chExt cx="0" cy="2735579"/>
              </a:xfrm>
            </p:grpSpPr>
            <p:cxnSp>
              <p:nvCxnSpPr>
                <p:cNvPr id="421" name="Straight Connector 420"/>
                <p:cNvCxnSpPr/>
                <p:nvPr/>
              </p:nvCxnSpPr>
              <p:spPr>
                <a:xfrm>
                  <a:off x="4800600" y="1972324"/>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4800600" y="4525023"/>
                  <a:ext cx="0"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410" name="Rectangle 409"/>
            <p:cNvSpPr/>
            <p:nvPr/>
          </p:nvSpPr>
          <p:spPr>
            <a:xfrm rot="19380000">
              <a:off x="6309750" y="2450543"/>
              <a:ext cx="735287" cy="73152"/>
            </a:xfrm>
            <a:prstGeom prst="rect">
              <a:avLst/>
            </a:prstGeom>
            <a:solidFill>
              <a:schemeClr val="tx1">
                <a:lumMod val="95000"/>
                <a:lumOff val="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p:cNvSpPr/>
            <p:nvPr/>
          </p:nvSpPr>
          <p:spPr>
            <a:xfrm rot="240000" flipH="1">
              <a:off x="5175753" y="2648019"/>
              <a:ext cx="1208482" cy="45720"/>
            </a:xfrm>
            <a:prstGeom prst="rect">
              <a:avLst/>
            </a:prstGeom>
            <a:solidFill>
              <a:schemeClr val="tx1">
                <a:lumMod val="95000"/>
                <a:lumOff val="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6290648" y="2620489"/>
              <a:ext cx="182880" cy="182880"/>
            </a:xfrm>
            <a:prstGeom prst="ellipse">
              <a:avLst/>
            </a:prstGeom>
            <a:gradFill>
              <a:gsLst>
                <a:gs pos="100000">
                  <a:schemeClr val="tx1">
                    <a:lumMod val="75000"/>
                    <a:lumOff val="25000"/>
                  </a:schemeClr>
                </a:gs>
                <a:gs pos="0">
                  <a:schemeClr val="bg1"/>
                </a:gs>
              </a:gsLst>
              <a:lin ang="5400000" scaled="0"/>
            </a:gra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5324683" y="1388249"/>
              <a:ext cx="2109136" cy="1846047"/>
            </a:xfrm>
            <a:prstGeom prst="ellipse">
              <a:avLst/>
            </a:prstGeom>
            <a:gradFill>
              <a:gsLst>
                <a:gs pos="100000">
                  <a:schemeClr val="bg1">
                    <a:alpha val="0"/>
                  </a:schemeClr>
                </a:gs>
                <a:gs pos="54000">
                  <a:srgbClr val="FFFFFF">
                    <a:alpha val="20000"/>
                  </a:srgbClr>
                </a:gs>
                <a:gs pos="0">
                  <a:schemeClr val="bg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3"/>
            <p:cNvSpPr/>
            <p:nvPr/>
          </p:nvSpPr>
          <p:spPr>
            <a:xfrm>
              <a:off x="4827608" y="1154952"/>
              <a:ext cx="3108960" cy="3108960"/>
            </a:xfrm>
            <a:custGeom>
              <a:avLst/>
              <a:gdLst/>
              <a:ahLst/>
              <a:cxnLst/>
              <a:rect l="l" t="t" r="r" b="b"/>
              <a:pathLst>
                <a:path w="3108960" h="3108960">
                  <a:moveTo>
                    <a:pt x="1554480" y="185155"/>
                  </a:moveTo>
                  <a:cubicBezTo>
                    <a:pt x="798223" y="185155"/>
                    <a:pt x="185155" y="798223"/>
                    <a:pt x="185155" y="1554480"/>
                  </a:cubicBezTo>
                  <a:cubicBezTo>
                    <a:pt x="185155" y="2310737"/>
                    <a:pt x="798223" y="2923805"/>
                    <a:pt x="1554480" y="2923805"/>
                  </a:cubicBezTo>
                  <a:cubicBezTo>
                    <a:pt x="2310737" y="2923805"/>
                    <a:pt x="2923805" y="2310737"/>
                    <a:pt x="2923805" y="1554480"/>
                  </a:cubicBezTo>
                  <a:cubicBezTo>
                    <a:pt x="2923805" y="798223"/>
                    <a:pt x="2310737" y="185155"/>
                    <a:pt x="1554480" y="185155"/>
                  </a:cubicBezTo>
                  <a:close/>
                  <a:moveTo>
                    <a:pt x="1554480" y="0"/>
                  </a:moveTo>
                  <a:cubicBezTo>
                    <a:pt x="2412996" y="0"/>
                    <a:pt x="3108960" y="695964"/>
                    <a:pt x="3108960" y="1554480"/>
                  </a:cubicBezTo>
                  <a:cubicBezTo>
                    <a:pt x="3108960" y="2412996"/>
                    <a:pt x="2412996" y="3108960"/>
                    <a:pt x="1554480" y="3108960"/>
                  </a:cubicBezTo>
                  <a:cubicBezTo>
                    <a:pt x="695964" y="3108960"/>
                    <a:pt x="0" y="2412996"/>
                    <a:pt x="0" y="1554480"/>
                  </a:cubicBezTo>
                  <a:cubicBezTo>
                    <a:pt x="0" y="695964"/>
                    <a:pt x="695964" y="0"/>
                    <a:pt x="1554480" y="0"/>
                  </a:cubicBezTo>
                  <a:close/>
                </a:path>
              </a:pathLst>
            </a:custGeom>
            <a:gradFill flip="none" rotWithShape="1">
              <a:gsLst>
                <a:gs pos="0">
                  <a:srgbClr val="CBCBCB"/>
                </a:gs>
                <a:gs pos="13000">
                  <a:srgbClr val="5F5F5F"/>
                </a:gs>
                <a:gs pos="21001">
                  <a:srgbClr val="5F5F5F"/>
                </a:gs>
                <a:gs pos="63000">
                  <a:srgbClr val="FFFFFF"/>
                </a:gs>
                <a:gs pos="67000">
                  <a:srgbClr val="B2B2B2"/>
                </a:gs>
                <a:gs pos="79000">
                  <a:schemeClr val="tx1">
                    <a:lumMod val="50000"/>
                    <a:lumOff val="50000"/>
                  </a:schemeClr>
                </a:gs>
                <a:gs pos="89000">
                  <a:srgbClr val="777777"/>
                </a:gs>
                <a:gs pos="100000">
                  <a:srgbClr val="EAEAEA"/>
                </a:gs>
              </a:gsLst>
              <a:lin ang="2700000" scaled="1"/>
              <a:tileRect/>
            </a:gradFill>
            <a:ln w="19050">
              <a:solidFill>
                <a:schemeClr val="bg1">
                  <a:lumMod val="50000"/>
                </a:schemeClr>
              </a:solidFill>
            </a:ln>
            <a:effectLst>
              <a:outerShdw blurRad="88900" dist="50800" dir="5400000" algn="t" rotWithShape="0">
                <a:prstClr val="black">
                  <a:alpha val="9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469"/>
          <p:cNvGrpSpPr/>
          <p:nvPr/>
        </p:nvGrpSpPr>
        <p:grpSpPr>
          <a:xfrm>
            <a:off x="5357818" y="4985105"/>
            <a:ext cx="685800" cy="1015663"/>
            <a:chOff x="1718083" y="3782228"/>
            <a:chExt cx="685800" cy="1015663"/>
          </a:xfrm>
        </p:grpSpPr>
        <p:sp>
          <p:nvSpPr>
            <p:cNvPr id="471" name="Rounded Rectangle 470"/>
            <p:cNvSpPr/>
            <p:nvPr/>
          </p:nvSpPr>
          <p:spPr>
            <a:xfrm>
              <a:off x="1718083"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472" name="Rectangle 471"/>
            <p:cNvSpPr/>
            <p:nvPr/>
          </p:nvSpPr>
          <p:spPr>
            <a:xfrm>
              <a:off x="1771480"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a:solidFill>
                    <a:prstClr val="white"/>
                  </a:solidFill>
                  <a:latin typeface="Myriad Pro" pitchFamily="34" charset="0"/>
                  <a:ea typeface="Adobe Fan Heiti Std B" pitchFamily="34" charset="-128"/>
                </a:rPr>
                <a:t>0</a:t>
              </a:r>
              <a:endParaRPr lang="en-US" dirty="0"/>
            </a:p>
          </p:txBody>
        </p:sp>
        <p:cxnSp>
          <p:nvCxnSpPr>
            <p:cNvPr id="473" name="Straight Connector 472"/>
            <p:cNvCxnSpPr/>
            <p:nvPr/>
          </p:nvCxnSpPr>
          <p:spPr>
            <a:xfrm>
              <a:off x="1747579"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74" name="Group 473"/>
          <p:cNvGrpSpPr/>
          <p:nvPr/>
        </p:nvGrpSpPr>
        <p:grpSpPr>
          <a:xfrm>
            <a:off x="6091193" y="4985105"/>
            <a:ext cx="685800" cy="1015663"/>
            <a:chOff x="2451458" y="3782228"/>
            <a:chExt cx="685800" cy="1015663"/>
          </a:xfrm>
        </p:grpSpPr>
        <p:sp>
          <p:nvSpPr>
            <p:cNvPr id="475" name="Rounded Rectangle 474"/>
            <p:cNvSpPr/>
            <p:nvPr/>
          </p:nvSpPr>
          <p:spPr>
            <a:xfrm>
              <a:off x="2451458"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476" name="Rectangle 475"/>
            <p:cNvSpPr/>
            <p:nvPr/>
          </p:nvSpPr>
          <p:spPr>
            <a:xfrm>
              <a:off x="2511491"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0</a:t>
              </a:r>
              <a:endParaRPr lang="en-US" dirty="0"/>
            </a:p>
          </p:txBody>
        </p:sp>
        <p:cxnSp>
          <p:nvCxnSpPr>
            <p:cNvPr id="477" name="Straight Connector 476"/>
            <p:cNvCxnSpPr/>
            <p:nvPr/>
          </p:nvCxnSpPr>
          <p:spPr>
            <a:xfrm>
              <a:off x="2480954"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78" name="Group 477"/>
          <p:cNvGrpSpPr/>
          <p:nvPr/>
        </p:nvGrpSpPr>
        <p:grpSpPr>
          <a:xfrm>
            <a:off x="6824567" y="4985105"/>
            <a:ext cx="685800" cy="1015663"/>
            <a:chOff x="3184832" y="3782228"/>
            <a:chExt cx="685800" cy="1015663"/>
          </a:xfrm>
        </p:grpSpPr>
        <p:sp>
          <p:nvSpPr>
            <p:cNvPr id="479" name="Rounded Rectangle 478"/>
            <p:cNvSpPr/>
            <p:nvPr/>
          </p:nvSpPr>
          <p:spPr>
            <a:xfrm>
              <a:off x="3184832"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480" name="Rectangle 479"/>
            <p:cNvSpPr/>
            <p:nvPr/>
          </p:nvSpPr>
          <p:spPr>
            <a:xfrm>
              <a:off x="3244865"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0</a:t>
              </a:r>
              <a:endParaRPr lang="en-US" dirty="0"/>
            </a:p>
          </p:txBody>
        </p:sp>
        <p:cxnSp>
          <p:nvCxnSpPr>
            <p:cNvPr id="481" name="Straight Connector 480"/>
            <p:cNvCxnSpPr/>
            <p:nvPr/>
          </p:nvCxnSpPr>
          <p:spPr>
            <a:xfrm>
              <a:off x="3214328"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82" name="Group 481"/>
          <p:cNvGrpSpPr/>
          <p:nvPr/>
        </p:nvGrpSpPr>
        <p:grpSpPr>
          <a:xfrm>
            <a:off x="8305771" y="4985105"/>
            <a:ext cx="746203" cy="1015663"/>
            <a:chOff x="4798090" y="3782228"/>
            <a:chExt cx="746203" cy="1015663"/>
          </a:xfrm>
        </p:grpSpPr>
        <p:sp>
          <p:nvSpPr>
            <p:cNvPr id="483" name="Rounded Rectangle 482"/>
            <p:cNvSpPr/>
            <p:nvPr/>
          </p:nvSpPr>
          <p:spPr>
            <a:xfrm>
              <a:off x="4798090"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484" name="Rectangle 483"/>
            <p:cNvSpPr/>
            <p:nvPr/>
          </p:nvSpPr>
          <p:spPr>
            <a:xfrm>
              <a:off x="4846665" y="3782228"/>
              <a:ext cx="69762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S</a:t>
              </a:r>
              <a:endParaRPr lang="en-US" dirty="0"/>
            </a:p>
          </p:txBody>
        </p:sp>
        <p:cxnSp>
          <p:nvCxnSpPr>
            <p:cNvPr id="485" name="Straight Connector 484"/>
            <p:cNvCxnSpPr/>
            <p:nvPr/>
          </p:nvCxnSpPr>
          <p:spPr>
            <a:xfrm>
              <a:off x="4827586"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86" name="Group 485"/>
          <p:cNvGrpSpPr/>
          <p:nvPr/>
        </p:nvGrpSpPr>
        <p:grpSpPr>
          <a:xfrm>
            <a:off x="7572396" y="4985105"/>
            <a:ext cx="685800" cy="1015663"/>
            <a:chOff x="4064715" y="3782228"/>
            <a:chExt cx="685800" cy="1015663"/>
          </a:xfrm>
        </p:grpSpPr>
        <p:sp>
          <p:nvSpPr>
            <p:cNvPr id="487" name="Rounded Rectangle 486"/>
            <p:cNvSpPr/>
            <p:nvPr/>
          </p:nvSpPr>
          <p:spPr>
            <a:xfrm>
              <a:off x="4064715"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488" name="Rectangle 487"/>
            <p:cNvSpPr/>
            <p:nvPr/>
          </p:nvSpPr>
          <p:spPr>
            <a:xfrm>
              <a:off x="4106654"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n</a:t>
              </a:r>
              <a:endParaRPr lang="en-US" dirty="0"/>
            </a:p>
          </p:txBody>
        </p:sp>
        <p:cxnSp>
          <p:nvCxnSpPr>
            <p:cNvPr id="489" name="Straight Connector 488"/>
            <p:cNvCxnSpPr/>
            <p:nvPr/>
          </p:nvCxnSpPr>
          <p:spPr>
            <a:xfrm>
              <a:off x="4094211"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0" name="Group 489"/>
          <p:cNvGrpSpPr/>
          <p:nvPr/>
        </p:nvGrpSpPr>
        <p:grpSpPr>
          <a:xfrm>
            <a:off x="5357818" y="4985105"/>
            <a:ext cx="685800" cy="1015663"/>
            <a:chOff x="1718083" y="3782228"/>
            <a:chExt cx="685800" cy="1015663"/>
          </a:xfrm>
        </p:grpSpPr>
        <p:sp>
          <p:nvSpPr>
            <p:cNvPr id="491" name="Rounded Rectangle 490"/>
            <p:cNvSpPr/>
            <p:nvPr/>
          </p:nvSpPr>
          <p:spPr>
            <a:xfrm>
              <a:off x="1718083"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492" name="Rectangle 491"/>
            <p:cNvSpPr/>
            <p:nvPr/>
          </p:nvSpPr>
          <p:spPr>
            <a:xfrm>
              <a:off x="1771480"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a:solidFill>
                    <a:prstClr val="white"/>
                  </a:solidFill>
                  <a:latin typeface="Myriad Pro" pitchFamily="34" charset="0"/>
                  <a:ea typeface="Adobe Fan Heiti Std B" pitchFamily="34" charset="-128"/>
                </a:rPr>
                <a:t>0</a:t>
              </a:r>
              <a:endParaRPr lang="en-US" dirty="0"/>
            </a:p>
          </p:txBody>
        </p:sp>
        <p:cxnSp>
          <p:nvCxnSpPr>
            <p:cNvPr id="493" name="Straight Connector 492"/>
            <p:cNvCxnSpPr/>
            <p:nvPr/>
          </p:nvCxnSpPr>
          <p:spPr>
            <a:xfrm>
              <a:off x="1747579"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4" name="Group 493"/>
          <p:cNvGrpSpPr/>
          <p:nvPr/>
        </p:nvGrpSpPr>
        <p:grpSpPr>
          <a:xfrm>
            <a:off x="6091193" y="4985105"/>
            <a:ext cx="685800" cy="1015663"/>
            <a:chOff x="2451458" y="3782228"/>
            <a:chExt cx="685800" cy="1015663"/>
          </a:xfrm>
        </p:grpSpPr>
        <p:sp>
          <p:nvSpPr>
            <p:cNvPr id="495" name="Rounded Rectangle 494"/>
            <p:cNvSpPr/>
            <p:nvPr/>
          </p:nvSpPr>
          <p:spPr>
            <a:xfrm>
              <a:off x="2451458"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496" name="Rectangle 495"/>
            <p:cNvSpPr/>
            <p:nvPr/>
          </p:nvSpPr>
          <p:spPr>
            <a:xfrm>
              <a:off x="2511491"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3</a:t>
              </a:r>
              <a:endParaRPr lang="en-US" dirty="0"/>
            </a:p>
          </p:txBody>
        </p:sp>
        <p:cxnSp>
          <p:nvCxnSpPr>
            <p:cNvPr id="497" name="Straight Connector 496"/>
            <p:cNvCxnSpPr/>
            <p:nvPr/>
          </p:nvCxnSpPr>
          <p:spPr>
            <a:xfrm>
              <a:off x="2480954"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8" name="Group 497"/>
          <p:cNvGrpSpPr/>
          <p:nvPr/>
        </p:nvGrpSpPr>
        <p:grpSpPr>
          <a:xfrm>
            <a:off x="6824567" y="4985105"/>
            <a:ext cx="685800" cy="1015663"/>
            <a:chOff x="3184832" y="3782228"/>
            <a:chExt cx="685800" cy="1015663"/>
          </a:xfrm>
        </p:grpSpPr>
        <p:sp>
          <p:nvSpPr>
            <p:cNvPr id="499" name="Rounded Rectangle 498"/>
            <p:cNvSpPr/>
            <p:nvPr/>
          </p:nvSpPr>
          <p:spPr>
            <a:xfrm>
              <a:off x="3184832"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00" name="Rectangle 499"/>
            <p:cNvSpPr/>
            <p:nvPr/>
          </p:nvSpPr>
          <p:spPr>
            <a:xfrm>
              <a:off x="3244865"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0</a:t>
              </a:r>
              <a:endParaRPr lang="en-US" dirty="0"/>
            </a:p>
          </p:txBody>
        </p:sp>
        <p:cxnSp>
          <p:nvCxnSpPr>
            <p:cNvPr id="501" name="Straight Connector 500"/>
            <p:cNvCxnSpPr/>
            <p:nvPr/>
          </p:nvCxnSpPr>
          <p:spPr>
            <a:xfrm>
              <a:off x="3214328"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2" name="Group 501"/>
          <p:cNvGrpSpPr/>
          <p:nvPr/>
        </p:nvGrpSpPr>
        <p:grpSpPr>
          <a:xfrm>
            <a:off x="8305771" y="4985105"/>
            <a:ext cx="746203" cy="1015663"/>
            <a:chOff x="4798090" y="3782228"/>
            <a:chExt cx="746203" cy="1015663"/>
          </a:xfrm>
        </p:grpSpPr>
        <p:sp>
          <p:nvSpPr>
            <p:cNvPr id="503" name="Rounded Rectangle 502"/>
            <p:cNvSpPr/>
            <p:nvPr/>
          </p:nvSpPr>
          <p:spPr>
            <a:xfrm>
              <a:off x="4798090"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04" name="Rectangle 503"/>
            <p:cNvSpPr/>
            <p:nvPr/>
          </p:nvSpPr>
          <p:spPr>
            <a:xfrm>
              <a:off x="4846665" y="3782228"/>
              <a:ext cx="69762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S</a:t>
              </a:r>
              <a:endParaRPr lang="en-US" dirty="0"/>
            </a:p>
          </p:txBody>
        </p:sp>
        <p:cxnSp>
          <p:nvCxnSpPr>
            <p:cNvPr id="505" name="Straight Connector 504"/>
            <p:cNvCxnSpPr/>
            <p:nvPr/>
          </p:nvCxnSpPr>
          <p:spPr>
            <a:xfrm>
              <a:off x="4827586"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6" name="Group 505"/>
          <p:cNvGrpSpPr/>
          <p:nvPr/>
        </p:nvGrpSpPr>
        <p:grpSpPr>
          <a:xfrm>
            <a:off x="7572396" y="4985105"/>
            <a:ext cx="685800" cy="1015663"/>
            <a:chOff x="4064715" y="3782228"/>
            <a:chExt cx="685800" cy="1015663"/>
          </a:xfrm>
        </p:grpSpPr>
        <p:sp>
          <p:nvSpPr>
            <p:cNvPr id="507" name="Rounded Rectangle 506"/>
            <p:cNvSpPr/>
            <p:nvPr/>
          </p:nvSpPr>
          <p:spPr>
            <a:xfrm>
              <a:off x="4064715"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08" name="Rectangle 507"/>
            <p:cNvSpPr/>
            <p:nvPr/>
          </p:nvSpPr>
          <p:spPr>
            <a:xfrm>
              <a:off x="4106654"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n</a:t>
              </a:r>
              <a:endParaRPr lang="en-US" dirty="0"/>
            </a:p>
          </p:txBody>
        </p:sp>
        <p:cxnSp>
          <p:nvCxnSpPr>
            <p:cNvPr id="509" name="Straight Connector 508"/>
            <p:cNvCxnSpPr/>
            <p:nvPr/>
          </p:nvCxnSpPr>
          <p:spPr>
            <a:xfrm>
              <a:off x="4094211"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0" name="Group 509"/>
          <p:cNvGrpSpPr/>
          <p:nvPr/>
        </p:nvGrpSpPr>
        <p:grpSpPr>
          <a:xfrm>
            <a:off x="5357818" y="4985105"/>
            <a:ext cx="685800" cy="1015663"/>
            <a:chOff x="1718083" y="3782228"/>
            <a:chExt cx="685800" cy="1015663"/>
          </a:xfrm>
        </p:grpSpPr>
        <p:sp>
          <p:nvSpPr>
            <p:cNvPr id="511" name="Rounded Rectangle 510"/>
            <p:cNvSpPr/>
            <p:nvPr/>
          </p:nvSpPr>
          <p:spPr>
            <a:xfrm>
              <a:off x="1718083"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12" name="Rectangle 511"/>
            <p:cNvSpPr/>
            <p:nvPr/>
          </p:nvSpPr>
          <p:spPr>
            <a:xfrm>
              <a:off x="1771480"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1</a:t>
              </a:r>
              <a:endParaRPr lang="en-US" dirty="0"/>
            </a:p>
          </p:txBody>
        </p:sp>
        <p:cxnSp>
          <p:nvCxnSpPr>
            <p:cNvPr id="513" name="Straight Connector 512"/>
            <p:cNvCxnSpPr/>
            <p:nvPr/>
          </p:nvCxnSpPr>
          <p:spPr>
            <a:xfrm>
              <a:off x="1747579"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4" name="Group 513"/>
          <p:cNvGrpSpPr/>
          <p:nvPr/>
        </p:nvGrpSpPr>
        <p:grpSpPr>
          <a:xfrm>
            <a:off x="6091193" y="4985105"/>
            <a:ext cx="685800" cy="1015663"/>
            <a:chOff x="2451458" y="3782228"/>
            <a:chExt cx="685800" cy="1015663"/>
          </a:xfrm>
        </p:grpSpPr>
        <p:sp>
          <p:nvSpPr>
            <p:cNvPr id="515" name="Rounded Rectangle 514"/>
            <p:cNvSpPr/>
            <p:nvPr/>
          </p:nvSpPr>
          <p:spPr>
            <a:xfrm>
              <a:off x="2451458"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16" name="Rectangle 515"/>
            <p:cNvSpPr/>
            <p:nvPr/>
          </p:nvSpPr>
          <p:spPr>
            <a:xfrm>
              <a:off x="2511491"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0</a:t>
              </a:r>
              <a:endParaRPr lang="en-US" dirty="0"/>
            </a:p>
          </p:txBody>
        </p:sp>
        <p:cxnSp>
          <p:nvCxnSpPr>
            <p:cNvPr id="517" name="Straight Connector 516"/>
            <p:cNvCxnSpPr/>
            <p:nvPr/>
          </p:nvCxnSpPr>
          <p:spPr>
            <a:xfrm>
              <a:off x="2480954"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8" name="Group 517"/>
          <p:cNvGrpSpPr/>
          <p:nvPr/>
        </p:nvGrpSpPr>
        <p:grpSpPr>
          <a:xfrm>
            <a:off x="6824567" y="4985105"/>
            <a:ext cx="685800" cy="1015663"/>
            <a:chOff x="3184832" y="3782228"/>
            <a:chExt cx="685800" cy="1015663"/>
          </a:xfrm>
        </p:grpSpPr>
        <p:sp>
          <p:nvSpPr>
            <p:cNvPr id="519" name="Rounded Rectangle 518"/>
            <p:cNvSpPr/>
            <p:nvPr/>
          </p:nvSpPr>
          <p:spPr>
            <a:xfrm>
              <a:off x="3184832"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20" name="Rectangle 519"/>
            <p:cNvSpPr/>
            <p:nvPr/>
          </p:nvSpPr>
          <p:spPr>
            <a:xfrm>
              <a:off x="3244865"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0</a:t>
              </a:r>
              <a:endParaRPr lang="en-US" dirty="0"/>
            </a:p>
          </p:txBody>
        </p:sp>
        <p:cxnSp>
          <p:nvCxnSpPr>
            <p:cNvPr id="521" name="Straight Connector 520"/>
            <p:cNvCxnSpPr/>
            <p:nvPr/>
          </p:nvCxnSpPr>
          <p:spPr>
            <a:xfrm>
              <a:off x="3214328"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22" name="Group 521"/>
          <p:cNvGrpSpPr/>
          <p:nvPr/>
        </p:nvGrpSpPr>
        <p:grpSpPr>
          <a:xfrm>
            <a:off x="8305771" y="4985105"/>
            <a:ext cx="746203" cy="1015663"/>
            <a:chOff x="4798090" y="3782228"/>
            <a:chExt cx="746203" cy="1015663"/>
          </a:xfrm>
        </p:grpSpPr>
        <p:sp>
          <p:nvSpPr>
            <p:cNvPr id="523" name="Rounded Rectangle 522"/>
            <p:cNvSpPr/>
            <p:nvPr/>
          </p:nvSpPr>
          <p:spPr>
            <a:xfrm>
              <a:off x="4798090"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24" name="Rectangle 523"/>
            <p:cNvSpPr/>
            <p:nvPr/>
          </p:nvSpPr>
          <p:spPr>
            <a:xfrm>
              <a:off x="4846665" y="3782228"/>
              <a:ext cx="69762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S</a:t>
              </a:r>
              <a:endParaRPr lang="en-US" dirty="0"/>
            </a:p>
          </p:txBody>
        </p:sp>
        <p:cxnSp>
          <p:nvCxnSpPr>
            <p:cNvPr id="525" name="Straight Connector 524"/>
            <p:cNvCxnSpPr/>
            <p:nvPr/>
          </p:nvCxnSpPr>
          <p:spPr>
            <a:xfrm>
              <a:off x="4827586"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26" name="Group 525"/>
          <p:cNvGrpSpPr/>
          <p:nvPr/>
        </p:nvGrpSpPr>
        <p:grpSpPr>
          <a:xfrm>
            <a:off x="7572396" y="4985105"/>
            <a:ext cx="685800" cy="1015663"/>
            <a:chOff x="4064715" y="3782228"/>
            <a:chExt cx="685800" cy="1015663"/>
          </a:xfrm>
        </p:grpSpPr>
        <p:sp>
          <p:nvSpPr>
            <p:cNvPr id="527" name="Rounded Rectangle 526"/>
            <p:cNvSpPr/>
            <p:nvPr/>
          </p:nvSpPr>
          <p:spPr>
            <a:xfrm>
              <a:off x="4064715"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28" name="Rectangle 527"/>
            <p:cNvSpPr/>
            <p:nvPr/>
          </p:nvSpPr>
          <p:spPr>
            <a:xfrm>
              <a:off x="4106654"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n</a:t>
              </a:r>
              <a:endParaRPr lang="en-US" dirty="0"/>
            </a:p>
          </p:txBody>
        </p:sp>
        <p:cxnSp>
          <p:nvCxnSpPr>
            <p:cNvPr id="529" name="Straight Connector 528"/>
            <p:cNvCxnSpPr/>
            <p:nvPr/>
          </p:nvCxnSpPr>
          <p:spPr>
            <a:xfrm>
              <a:off x="4094211"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30" name="Group 529"/>
          <p:cNvGrpSpPr/>
          <p:nvPr/>
        </p:nvGrpSpPr>
        <p:grpSpPr>
          <a:xfrm>
            <a:off x="5357818" y="4985105"/>
            <a:ext cx="685800" cy="1015663"/>
            <a:chOff x="1718083" y="3782228"/>
            <a:chExt cx="685800" cy="1015663"/>
          </a:xfrm>
        </p:grpSpPr>
        <p:sp>
          <p:nvSpPr>
            <p:cNvPr id="531" name="Rounded Rectangle 530"/>
            <p:cNvSpPr/>
            <p:nvPr/>
          </p:nvSpPr>
          <p:spPr>
            <a:xfrm>
              <a:off x="1718083"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32" name="Rectangle 531"/>
            <p:cNvSpPr/>
            <p:nvPr/>
          </p:nvSpPr>
          <p:spPr>
            <a:xfrm>
              <a:off x="1771480"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3</a:t>
              </a:r>
              <a:endParaRPr lang="en-US" dirty="0"/>
            </a:p>
          </p:txBody>
        </p:sp>
        <p:cxnSp>
          <p:nvCxnSpPr>
            <p:cNvPr id="533" name="Straight Connector 532"/>
            <p:cNvCxnSpPr/>
            <p:nvPr/>
          </p:nvCxnSpPr>
          <p:spPr>
            <a:xfrm>
              <a:off x="1747579"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34" name="Group 533"/>
          <p:cNvGrpSpPr/>
          <p:nvPr/>
        </p:nvGrpSpPr>
        <p:grpSpPr>
          <a:xfrm>
            <a:off x="6091193" y="4985105"/>
            <a:ext cx="685800" cy="1015663"/>
            <a:chOff x="2451458" y="3782228"/>
            <a:chExt cx="685800" cy="1015663"/>
          </a:xfrm>
        </p:grpSpPr>
        <p:sp>
          <p:nvSpPr>
            <p:cNvPr id="535" name="Rounded Rectangle 534"/>
            <p:cNvSpPr/>
            <p:nvPr/>
          </p:nvSpPr>
          <p:spPr>
            <a:xfrm>
              <a:off x="2451458"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36" name="Rectangle 535"/>
            <p:cNvSpPr/>
            <p:nvPr/>
          </p:nvSpPr>
          <p:spPr>
            <a:xfrm>
              <a:off x="2511491"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5</a:t>
              </a:r>
              <a:endParaRPr lang="en-US" dirty="0"/>
            </a:p>
          </p:txBody>
        </p:sp>
        <p:cxnSp>
          <p:nvCxnSpPr>
            <p:cNvPr id="537" name="Straight Connector 536"/>
            <p:cNvCxnSpPr/>
            <p:nvPr/>
          </p:nvCxnSpPr>
          <p:spPr>
            <a:xfrm>
              <a:off x="2480954"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38" name="Group 537"/>
          <p:cNvGrpSpPr/>
          <p:nvPr/>
        </p:nvGrpSpPr>
        <p:grpSpPr>
          <a:xfrm>
            <a:off x="6824567" y="4985105"/>
            <a:ext cx="685800" cy="1015663"/>
            <a:chOff x="3184832" y="3782228"/>
            <a:chExt cx="685800" cy="1015663"/>
          </a:xfrm>
        </p:grpSpPr>
        <p:sp>
          <p:nvSpPr>
            <p:cNvPr id="539" name="Rounded Rectangle 538"/>
            <p:cNvSpPr/>
            <p:nvPr/>
          </p:nvSpPr>
          <p:spPr>
            <a:xfrm>
              <a:off x="3184832"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40" name="Rectangle 539"/>
            <p:cNvSpPr/>
            <p:nvPr/>
          </p:nvSpPr>
          <p:spPr>
            <a:xfrm>
              <a:off x="3244865"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0</a:t>
              </a:r>
              <a:endParaRPr lang="en-US" dirty="0"/>
            </a:p>
          </p:txBody>
        </p:sp>
        <p:cxnSp>
          <p:nvCxnSpPr>
            <p:cNvPr id="541" name="Straight Connector 540"/>
            <p:cNvCxnSpPr/>
            <p:nvPr/>
          </p:nvCxnSpPr>
          <p:spPr>
            <a:xfrm>
              <a:off x="3214328"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42" name="Group 541"/>
          <p:cNvGrpSpPr/>
          <p:nvPr/>
        </p:nvGrpSpPr>
        <p:grpSpPr>
          <a:xfrm>
            <a:off x="8305771" y="4985105"/>
            <a:ext cx="746203" cy="1015663"/>
            <a:chOff x="4798090" y="3782228"/>
            <a:chExt cx="746203" cy="1015663"/>
          </a:xfrm>
        </p:grpSpPr>
        <p:sp>
          <p:nvSpPr>
            <p:cNvPr id="543" name="Rounded Rectangle 542"/>
            <p:cNvSpPr/>
            <p:nvPr/>
          </p:nvSpPr>
          <p:spPr>
            <a:xfrm>
              <a:off x="4798090"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44" name="Rectangle 543"/>
            <p:cNvSpPr/>
            <p:nvPr/>
          </p:nvSpPr>
          <p:spPr>
            <a:xfrm>
              <a:off x="4846665" y="3782228"/>
              <a:ext cx="69762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S</a:t>
              </a:r>
              <a:endParaRPr lang="en-US" dirty="0"/>
            </a:p>
          </p:txBody>
        </p:sp>
        <p:cxnSp>
          <p:nvCxnSpPr>
            <p:cNvPr id="545" name="Straight Connector 544"/>
            <p:cNvCxnSpPr/>
            <p:nvPr/>
          </p:nvCxnSpPr>
          <p:spPr>
            <a:xfrm>
              <a:off x="4827586"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46" name="Group 545"/>
          <p:cNvGrpSpPr/>
          <p:nvPr/>
        </p:nvGrpSpPr>
        <p:grpSpPr>
          <a:xfrm>
            <a:off x="7572396" y="4985105"/>
            <a:ext cx="685800" cy="1015663"/>
            <a:chOff x="4064715" y="3782228"/>
            <a:chExt cx="685800" cy="1015663"/>
          </a:xfrm>
        </p:grpSpPr>
        <p:sp>
          <p:nvSpPr>
            <p:cNvPr id="547" name="Rounded Rectangle 546"/>
            <p:cNvSpPr/>
            <p:nvPr/>
          </p:nvSpPr>
          <p:spPr>
            <a:xfrm>
              <a:off x="4064715"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48" name="Rectangle 547"/>
            <p:cNvSpPr/>
            <p:nvPr/>
          </p:nvSpPr>
          <p:spPr>
            <a:xfrm>
              <a:off x="4106654" y="3782228"/>
              <a:ext cx="62869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µ</a:t>
              </a:r>
              <a:endParaRPr lang="en-US" dirty="0"/>
            </a:p>
          </p:txBody>
        </p:sp>
        <p:cxnSp>
          <p:nvCxnSpPr>
            <p:cNvPr id="549" name="Straight Connector 548"/>
            <p:cNvCxnSpPr/>
            <p:nvPr/>
          </p:nvCxnSpPr>
          <p:spPr>
            <a:xfrm>
              <a:off x="4094211"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50" name="Group 549"/>
          <p:cNvGrpSpPr/>
          <p:nvPr/>
        </p:nvGrpSpPr>
        <p:grpSpPr>
          <a:xfrm>
            <a:off x="5357818" y="4985105"/>
            <a:ext cx="685800" cy="1015663"/>
            <a:chOff x="1718083" y="3782228"/>
            <a:chExt cx="685800" cy="1015663"/>
          </a:xfrm>
        </p:grpSpPr>
        <p:sp>
          <p:nvSpPr>
            <p:cNvPr id="551" name="Rounded Rectangle 550"/>
            <p:cNvSpPr/>
            <p:nvPr/>
          </p:nvSpPr>
          <p:spPr>
            <a:xfrm>
              <a:off x="1718083"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52" name="Rectangle 551"/>
            <p:cNvSpPr/>
            <p:nvPr/>
          </p:nvSpPr>
          <p:spPr>
            <a:xfrm>
              <a:off x="1771480"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5</a:t>
              </a:r>
              <a:endParaRPr lang="en-US" dirty="0"/>
            </a:p>
          </p:txBody>
        </p:sp>
        <p:cxnSp>
          <p:nvCxnSpPr>
            <p:cNvPr id="553" name="Straight Connector 552"/>
            <p:cNvCxnSpPr/>
            <p:nvPr/>
          </p:nvCxnSpPr>
          <p:spPr>
            <a:xfrm>
              <a:off x="1747579"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54" name="Group 553"/>
          <p:cNvGrpSpPr/>
          <p:nvPr/>
        </p:nvGrpSpPr>
        <p:grpSpPr>
          <a:xfrm>
            <a:off x="6091193" y="4985105"/>
            <a:ext cx="685800" cy="1015663"/>
            <a:chOff x="2451458" y="3782228"/>
            <a:chExt cx="685800" cy="1015663"/>
          </a:xfrm>
        </p:grpSpPr>
        <p:sp>
          <p:nvSpPr>
            <p:cNvPr id="555" name="Rounded Rectangle 554"/>
            <p:cNvSpPr/>
            <p:nvPr/>
          </p:nvSpPr>
          <p:spPr>
            <a:xfrm>
              <a:off x="2451458"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56" name="Rectangle 555"/>
            <p:cNvSpPr/>
            <p:nvPr/>
          </p:nvSpPr>
          <p:spPr>
            <a:xfrm>
              <a:off x="2511491"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0</a:t>
              </a:r>
              <a:endParaRPr lang="en-US" dirty="0"/>
            </a:p>
          </p:txBody>
        </p:sp>
        <p:cxnSp>
          <p:nvCxnSpPr>
            <p:cNvPr id="557" name="Straight Connector 556"/>
            <p:cNvCxnSpPr/>
            <p:nvPr/>
          </p:nvCxnSpPr>
          <p:spPr>
            <a:xfrm>
              <a:off x="2480954"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58" name="Group 557"/>
          <p:cNvGrpSpPr/>
          <p:nvPr/>
        </p:nvGrpSpPr>
        <p:grpSpPr>
          <a:xfrm>
            <a:off x="6824567" y="4985105"/>
            <a:ext cx="685800" cy="1015663"/>
            <a:chOff x="3184832" y="3782228"/>
            <a:chExt cx="685800" cy="1015663"/>
          </a:xfrm>
        </p:grpSpPr>
        <p:sp>
          <p:nvSpPr>
            <p:cNvPr id="559" name="Rounded Rectangle 558"/>
            <p:cNvSpPr/>
            <p:nvPr/>
          </p:nvSpPr>
          <p:spPr>
            <a:xfrm>
              <a:off x="3184832"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60" name="Rectangle 559"/>
            <p:cNvSpPr/>
            <p:nvPr/>
          </p:nvSpPr>
          <p:spPr>
            <a:xfrm>
              <a:off x="3244865" y="3782228"/>
              <a:ext cx="61266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0</a:t>
              </a:r>
              <a:endParaRPr lang="en-US" dirty="0"/>
            </a:p>
          </p:txBody>
        </p:sp>
        <p:cxnSp>
          <p:nvCxnSpPr>
            <p:cNvPr id="561" name="Straight Connector 560"/>
            <p:cNvCxnSpPr/>
            <p:nvPr/>
          </p:nvCxnSpPr>
          <p:spPr>
            <a:xfrm>
              <a:off x="3214328"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62" name="Group 561"/>
          <p:cNvGrpSpPr/>
          <p:nvPr/>
        </p:nvGrpSpPr>
        <p:grpSpPr>
          <a:xfrm>
            <a:off x="8305771" y="4985105"/>
            <a:ext cx="746203" cy="1015663"/>
            <a:chOff x="4798090" y="3782228"/>
            <a:chExt cx="746203" cy="1015663"/>
          </a:xfrm>
        </p:grpSpPr>
        <p:sp>
          <p:nvSpPr>
            <p:cNvPr id="563" name="Rounded Rectangle 562"/>
            <p:cNvSpPr/>
            <p:nvPr/>
          </p:nvSpPr>
          <p:spPr>
            <a:xfrm>
              <a:off x="4798090"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64" name="Rectangle 563"/>
            <p:cNvSpPr/>
            <p:nvPr/>
          </p:nvSpPr>
          <p:spPr>
            <a:xfrm>
              <a:off x="4846665" y="3782228"/>
              <a:ext cx="69762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S</a:t>
              </a:r>
              <a:endParaRPr lang="en-US" dirty="0"/>
            </a:p>
          </p:txBody>
        </p:sp>
        <p:cxnSp>
          <p:nvCxnSpPr>
            <p:cNvPr id="565" name="Straight Connector 564"/>
            <p:cNvCxnSpPr/>
            <p:nvPr/>
          </p:nvCxnSpPr>
          <p:spPr>
            <a:xfrm>
              <a:off x="4827586"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66" name="Group 565"/>
          <p:cNvGrpSpPr/>
          <p:nvPr/>
        </p:nvGrpSpPr>
        <p:grpSpPr>
          <a:xfrm>
            <a:off x="7572396" y="4985105"/>
            <a:ext cx="685800" cy="1015663"/>
            <a:chOff x="4064715" y="3782228"/>
            <a:chExt cx="685800" cy="1015663"/>
          </a:xfrm>
        </p:grpSpPr>
        <p:sp>
          <p:nvSpPr>
            <p:cNvPr id="567" name="Rounded Rectangle 566"/>
            <p:cNvSpPr/>
            <p:nvPr/>
          </p:nvSpPr>
          <p:spPr>
            <a:xfrm>
              <a:off x="4064715" y="3810000"/>
              <a:ext cx="685800" cy="960120"/>
            </a:xfrm>
            <a:prstGeom prst="roundRect">
              <a:avLst>
                <a:gd name="adj" fmla="val 8526"/>
              </a:avLst>
            </a:prstGeom>
            <a:gradFill flip="none" rotWithShape="1">
              <a:gsLst>
                <a:gs pos="70000">
                  <a:srgbClr val="0F0F0F"/>
                </a:gs>
                <a:gs pos="0">
                  <a:srgbClr val="494949"/>
                </a:gs>
                <a:gs pos="100000">
                  <a:schemeClr val="tx1"/>
                </a:gs>
              </a:gsLst>
              <a:lin ang="5400000" scaled="1"/>
              <a:tileRect/>
            </a:gradFill>
            <a:ln>
              <a:noFill/>
            </a:ln>
            <a:effectLst>
              <a:reflection blurRad="6350" stA="400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Myriad Pro" pitchFamily="34" charset="0"/>
                <a:ea typeface="Adobe Fan Heiti Std B" pitchFamily="34" charset="-128"/>
              </a:endParaRPr>
            </a:p>
          </p:txBody>
        </p:sp>
        <p:sp>
          <p:nvSpPr>
            <p:cNvPr id="568" name="Rectangle 567"/>
            <p:cNvSpPr/>
            <p:nvPr/>
          </p:nvSpPr>
          <p:spPr>
            <a:xfrm>
              <a:off x="4106654" y="3782228"/>
              <a:ext cx="628698" cy="1015663"/>
            </a:xfrm>
            <a:prstGeom prst="rect">
              <a:avLst/>
            </a:prstGeom>
            <a:scene3d>
              <a:camera prst="orthographicFront"/>
              <a:lightRig rig="threePt" dir="t"/>
            </a:scene3d>
            <a:sp3d>
              <a:bevelT/>
            </a:sp3d>
          </p:spPr>
          <p:txBody>
            <a:bodyPr wrap="none" anchor="ctr">
              <a:spAutoFit/>
            </a:bodyPr>
            <a:lstStyle/>
            <a:p>
              <a:pPr algn="ctr"/>
              <a:r>
                <a:rPr lang="en-US" sz="6000" dirty="0" smtClean="0">
                  <a:solidFill>
                    <a:prstClr val="white"/>
                  </a:solidFill>
                  <a:latin typeface="Myriad Pro" pitchFamily="34" charset="0"/>
                  <a:ea typeface="Adobe Fan Heiti Std B" pitchFamily="34" charset="-128"/>
                </a:rPr>
                <a:t>µ</a:t>
              </a:r>
              <a:endParaRPr lang="en-US" dirty="0"/>
            </a:p>
          </p:txBody>
        </p:sp>
        <p:cxnSp>
          <p:nvCxnSpPr>
            <p:cNvPr id="569" name="Straight Connector 568"/>
            <p:cNvCxnSpPr/>
            <p:nvPr/>
          </p:nvCxnSpPr>
          <p:spPr>
            <a:xfrm>
              <a:off x="4094211" y="4290060"/>
              <a:ext cx="640080" cy="0"/>
            </a:xfrm>
            <a:prstGeom prst="line">
              <a:avLst/>
            </a:prstGeom>
            <a:ln w="25400">
              <a:solidFill>
                <a:schemeClr val="tx1">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36" name="Footer Placeholder 35"/>
          <p:cNvSpPr>
            <a:spLocks noGrp="1"/>
          </p:cNvSpPr>
          <p:nvPr>
            <p:ph type="ftr" sz="quarter" idx="11"/>
          </p:nvPr>
        </p:nvSpPr>
        <p:spPr>
          <a:xfrm>
            <a:off x="914399" y="6172200"/>
            <a:ext cx="5981701" cy="457200"/>
          </a:xfrm>
        </p:spPr>
        <p:txBody>
          <a:bodyPr/>
          <a:lstStyle/>
          <a:p>
            <a:r>
              <a:rPr lang="en-US" smtClean="0"/>
              <a:t>National Symposium for Commemorating 30-years of ADITYA Tokamak                                                             44</a:t>
            </a:r>
            <a:endParaRPr lang="en-US" dirty="0"/>
          </a:p>
        </p:txBody>
      </p:sp>
      <p:sp>
        <p:nvSpPr>
          <p:cNvPr id="40" name="Date Placeholder 39"/>
          <p:cNvSpPr>
            <a:spLocks noGrp="1"/>
          </p:cNvSpPr>
          <p:nvPr>
            <p:ph type="dt" sz="half" idx="10"/>
          </p:nvPr>
        </p:nvSpPr>
        <p:spPr/>
        <p:txBody>
          <a:bodyPr/>
          <a:lstStyle/>
          <a:p>
            <a:r>
              <a:rPr lang="en-US" smtClean="0"/>
              <a:t>1/28/2020</a:t>
            </a:r>
            <a:endParaRPr lang="en-US"/>
          </a:p>
        </p:txBody>
      </p:sp>
      <p:sp>
        <p:nvSpPr>
          <p:cNvPr id="42" name="Slide Number Placeholder 41"/>
          <p:cNvSpPr>
            <a:spLocks noGrp="1"/>
          </p:cNvSpPr>
          <p:nvPr>
            <p:ph type="sldNum" sz="quarter" idx="12"/>
          </p:nvPr>
        </p:nvSpPr>
        <p:spPr/>
        <p:txBody>
          <a:bodyPr/>
          <a:lstStyle/>
          <a:p>
            <a:fld id="{3DF43272-9AD5-4D08-827D-45809D0FA3A4}" type="slidenum">
              <a:rPr lang="en-US" smtClean="0"/>
              <a:t>32</a:t>
            </a:fld>
            <a:endParaRPr lang="en-US"/>
          </a:p>
        </p:txBody>
      </p:sp>
    </p:spTree>
    <p:extLst>
      <p:ext uri="{BB962C8B-B14F-4D97-AF65-F5344CB8AC3E}">
        <p14:creationId xmlns:p14="http://schemas.microsoft.com/office/powerpoint/2010/main" val="174557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2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7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9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9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1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2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2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93"/>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8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4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0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0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0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0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57"/>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3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3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34"/>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44"/>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3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1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2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12"/>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3"/>
                                        </p:tgtEl>
                                        <p:attrNameLst>
                                          <p:attrName>style.visibility</p:attrName>
                                        </p:attrNameLst>
                                      </p:cBhvr>
                                      <p:to>
                                        <p:strVal val="hidden"/>
                                      </p:to>
                                    </p:set>
                                  </p:childTnLst>
                                </p:cTn>
                              </p:par>
                              <p:par>
                                <p:cTn id="83" presetID="1" presetClass="exit" presetSubtype="0" fill="hold" grpId="0" nodeType="withEffect" nodePh="1">
                                  <p:stCondLst>
                                    <p:cond delay="0"/>
                                  </p:stCondLst>
                                  <p:endCondLst>
                                    <p:cond evt="begin" delay="0">
                                      <p:tn val="83"/>
                                    </p:cond>
                                  </p:endCondLst>
                                  <p:childTnLst>
                                    <p:set>
                                      <p:cBhvr>
                                        <p:cTn id="84" dur="1" fill="hold">
                                          <p:stCondLst>
                                            <p:cond delay="0"/>
                                          </p:stCondLst>
                                        </p:cTn>
                                        <p:tgtEl>
                                          <p:spTgt spid="15">
                                            <p:txEl>
                                              <p:charRg st="4294967295" end="4294967295"/>
                                            </p:txEl>
                                          </p:spTgt>
                                        </p:tgtEl>
                                        <p:attrNameLst>
                                          <p:attrName>style.visibility</p:attrName>
                                        </p:attrNameLst>
                                      </p:cBhvr>
                                      <p:to>
                                        <p:strVal val="hidden"/>
                                      </p:to>
                                    </p:set>
                                  </p:childTnLst>
                                </p:cTn>
                              </p:par>
                              <p:par>
                                <p:cTn id="85" presetID="1" presetClass="exit" presetSubtype="0" fill="hold" grpId="0" nodeType="withEffect" nodePh="1">
                                  <p:stCondLst>
                                    <p:cond delay="0"/>
                                  </p:stCondLst>
                                  <p:endCondLst>
                                    <p:cond evt="begin" delay="0">
                                      <p:tn val="85"/>
                                    </p:cond>
                                  </p:endCondLst>
                                  <p:childTnLst>
                                    <p:set>
                                      <p:cBhvr>
                                        <p:cTn id="86" dur="1" fill="hold">
                                          <p:stCondLst>
                                            <p:cond delay="0"/>
                                          </p:stCondLst>
                                        </p:cTn>
                                        <p:tgtEl>
                                          <p:spTgt spid="14">
                                            <p:txEl>
                                              <p:charRg st="4294967295" end="4294967295"/>
                                            </p:txEl>
                                          </p:spTgt>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1"/>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6"/>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2"/>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28"/>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5"/>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32"/>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mph" presetSubtype="2" fill="hold" nodeType="clickEffect">
                                  <p:stCondLst>
                                    <p:cond delay="0"/>
                                  </p:stCondLst>
                                  <p:childTnLst>
                                    <p:animClr clrSpc="rgb" dir="cw">
                                      <p:cBhvr>
                                        <p:cTn id="104" dur="2000" fill="hold"/>
                                        <p:tgtEl>
                                          <p:spTgt spid="20"/>
                                        </p:tgtEl>
                                        <p:attrNameLst>
                                          <p:attrName>fillcolor</p:attrName>
                                        </p:attrNameLst>
                                      </p:cBhvr>
                                      <p:to>
                                        <a:schemeClr val="accent2"/>
                                      </p:to>
                                    </p:animClr>
                                    <p:set>
                                      <p:cBhvr>
                                        <p:cTn id="105" dur="2000" fill="hold"/>
                                        <p:tgtEl>
                                          <p:spTgt spid="20"/>
                                        </p:tgtEl>
                                        <p:attrNameLst>
                                          <p:attrName>fill.type</p:attrName>
                                        </p:attrNameLst>
                                      </p:cBhvr>
                                      <p:to>
                                        <p:strVal val="solid"/>
                                      </p:to>
                                    </p:set>
                                    <p:set>
                                      <p:cBhvr>
                                        <p:cTn id="106" dur="2000" fill="hold"/>
                                        <p:tgtEl>
                                          <p:spTgt spid="20"/>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1" presetClass="emph" presetSubtype="2" fill="hold" nodeType="clickEffect">
                                  <p:stCondLst>
                                    <p:cond delay="0"/>
                                  </p:stCondLst>
                                  <p:childTnLst>
                                    <p:animClr clrSpc="rgb" dir="cw">
                                      <p:cBhvr>
                                        <p:cTn id="110" dur="2000" fill="hold"/>
                                        <p:tgtEl>
                                          <p:spTgt spid="17"/>
                                        </p:tgtEl>
                                        <p:attrNameLst>
                                          <p:attrName>fillcolor</p:attrName>
                                        </p:attrNameLst>
                                      </p:cBhvr>
                                      <p:to>
                                        <a:srgbClr val="F41ACA"/>
                                      </p:to>
                                    </p:animClr>
                                    <p:set>
                                      <p:cBhvr>
                                        <p:cTn id="111" dur="2000" fill="hold"/>
                                        <p:tgtEl>
                                          <p:spTgt spid="17"/>
                                        </p:tgtEl>
                                        <p:attrNameLst>
                                          <p:attrName>fill.type</p:attrName>
                                        </p:attrNameLst>
                                      </p:cBhvr>
                                      <p:to>
                                        <p:strVal val="solid"/>
                                      </p:to>
                                    </p:set>
                                    <p:set>
                                      <p:cBhvr>
                                        <p:cTn id="112" dur="2000" fill="hold"/>
                                        <p:tgtEl>
                                          <p:spTgt spid="17"/>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2000" fill="hold"/>
                                        <p:tgtEl>
                                          <p:spTgt spid="19"/>
                                        </p:tgtEl>
                                        <p:attrNameLst>
                                          <p:attrName>fillcolor</p:attrName>
                                        </p:attrNameLst>
                                      </p:cBhvr>
                                      <p:to>
                                        <a:srgbClr val="E925A3"/>
                                      </p:to>
                                    </p:animClr>
                                    <p:set>
                                      <p:cBhvr>
                                        <p:cTn id="115" dur="2000" fill="hold"/>
                                        <p:tgtEl>
                                          <p:spTgt spid="19"/>
                                        </p:tgtEl>
                                        <p:attrNameLst>
                                          <p:attrName>fill.type</p:attrName>
                                        </p:attrNameLst>
                                      </p:cBhvr>
                                      <p:to>
                                        <p:strVal val="solid"/>
                                      </p:to>
                                    </p:set>
                                    <p:set>
                                      <p:cBhvr>
                                        <p:cTn id="116" dur="2000" fill="hold"/>
                                        <p:tgtEl>
                                          <p:spTgt spid="19"/>
                                        </p:tgtEl>
                                        <p:attrNameLst>
                                          <p:attrName>fill.on</p:attrName>
                                        </p:attrNameLst>
                                      </p:cBhvr>
                                      <p:to>
                                        <p:strVal val="true"/>
                                      </p:to>
                                    </p:set>
                                  </p:childTnLst>
                                </p:cTn>
                              </p:par>
                            </p:childTnLst>
                          </p:cTn>
                        </p:par>
                        <p:par>
                          <p:cTn id="117" fill="hold">
                            <p:stCondLst>
                              <p:cond delay="2000"/>
                            </p:stCondLst>
                            <p:childTnLst>
                              <p:par>
                                <p:cTn id="118" presetID="3" presetClass="entr" presetSubtype="10" fill="hold" grpId="2"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blinds(horizontal)">
                                      <p:cBhvr>
                                        <p:cTn id="120" dur="500"/>
                                        <p:tgtEl>
                                          <p:spTgt spid="16"/>
                                        </p:tgtEl>
                                      </p:cBhvr>
                                    </p:animEffect>
                                  </p:childTnLst>
                                </p:cTn>
                              </p:par>
                              <p:par>
                                <p:cTn id="121" presetID="3" presetClass="entr" presetSubtype="10" fill="hold" grpId="2"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blinds(horizontal)">
                                      <p:cBhvr>
                                        <p:cTn id="123" dur="500"/>
                                        <p:tgtEl>
                                          <p:spTgt spid="21"/>
                                        </p:tgtEl>
                                      </p:cBhvr>
                                    </p:animEffect>
                                  </p:childTnLst>
                                </p:cTn>
                              </p:par>
                            </p:childTnLst>
                          </p:cTn>
                        </p:par>
                        <p:par>
                          <p:cTn id="124" fill="hold">
                            <p:stCondLst>
                              <p:cond delay="2500"/>
                            </p:stCondLst>
                            <p:childTnLst>
                              <p:par>
                                <p:cTn id="125" presetID="35" presetClass="emph" presetSubtype="0" fill="hold" grpId="0" nodeType="afterEffect">
                                  <p:stCondLst>
                                    <p:cond delay="0"/>
                                  </p:stCondLst>
                                  <p:childTnLst>
                                    <p:anim calcmode="discrete" valueType="str">
                                      <p:cBhvr>
                                        <p:cTn id="126" dur="1000" fill="hold"/>
                                        <p:tgtEl>
                                          <p:spTgt spid="16"/>
                                        </p:tgtEl>
                                        <p:attrNameLst>
                                          <p:attrName>style.visibility</p:attrName>
                                        </p:attrNameLst>
                                      </p:cBhvr>
                                      <p:tavLst>
                                        <p:tav tm="0">
                                          <p:val>
                                            <p:strVal val="hidden"/>
                                          </p:val>
                                        </p:tav>
                                        <p:tav tm="50000">
                                          <p:val>
                                            <p:strVal val="visible"/>
                                          </p:val>
                                        </p:tav>
                                      </p:tavLst>
                                    </p:anim>
                                  </p:childTnLst>
                                </p:cTn>
                              </p:par>
                              <p:par>
                                <p:cTn id="127" presetID="35" presetClass="emph" presetSubtype="0" fill="hold" grpId="0" nodeType="withEffect">
                                  <p:stCondLst>
                                    <p:cond delay="0"/>
                                  </p:stCondLst>
                                  <p:childTnLst>
                                    <p:anim calcmode="discrete" valueType="str">
                                      <p:cBhvr>
                                        <p:cTn id="128" dur="1000" fill="hold"/>
                                        <p:tgtEl>
                                          <p:spTgt spid="21"/>
                                        </p:tgtEl>
                                        <p:attrNameLst>
                                          <p:attrName>style.visibility</p:attrName>
                                        </p:attrNameLst>
                                      </p:cBhvr>
                                      <p:tavLst>
                                        <p:tav tm="0">
                                          <p:val>
                                            <p:strVal val="hidden"/>
                                          </p:val>
                                        </p:tav>
                                        <p:tav tm="50000">
                                          <p:val>
                                            <p:strVal val="visible"/>
                                          </p:val>
                                        </p:tav>
                                      </p:tavLst>
                                    </p:anim>
                                  </p:childTnLst>
                                </p:cTn>
                              </p:par>
                            </p:childTnLst>
                          </p:cTn>
                        </p:par>
                        <p:par>
                          <p:cTn id="129" fill="hold">
                            <p:stCondLst>
                              <p:cond delay="3500"/>
                            </p:stCondLst>
                            <p:childTnLst>
                              <p:par>
                                <p:cTn id="130" presetID="35" presetClass="emph" presetSubtype="0" fill="hold" nodeType="afterEffect">
                                  <p:stCondLst>
                                    <p:cond delay="0"/>
                                  </p:stCondLst>
                                  <p:childTnLst>
                                    <p:anim calcmode="discrete" valueType="str">
                                      <p:cBhvr>
                                        <p:cTn id="131" dur="2000" fill="hold"/>
                                        <p:tgtEl>
                                          <p:spTgt spid="41"/>
                                        </p:tgtEl>
                                        <p:attrNameLst>
                                          <p:attrName>style.visibility</p:attrName>
                                        </p:attrNameLst>
                                      </p:cBhvr>
                                      <p:tavLst>
                                        <p:tav tm="0">
                                          <p:val>
                                            <p:strVal val="hidden"/>
                                          </p:val>
                                        </p:tav>
                                        <p:tav tm="50000">
                                          <p:val>
                                            <p:strVal val="visible"/>
                                          </p:val>
                                        </p:tav>
                                      </p:tavLst>
                                    </p:anim>
                                  </p:childTnLst>
                                </p:cTn>
                              </p:par>
                              <p:par>
                                <p:cTn id="132" presetID="35" presetClass="emph" presetSubtype="0" fill="hold" nodeType="withEffect">
                                  <p:stCondLst>
                                    <p:cond delay="0"/>
                                  </p:stCondLst>
                                  <p:childTnLst>
                                    <p:anim calcmode="discrete" valueType="str">
                                      <p:cBhvr>
                                        <p:cTn id="133" dur="1000" fill="hold"/>
                                        <p:tgtEl>
                                          <p:spTgt spid="45"/>
                                        </p:tgtEl>
                                        <p:attrNameLst>
                                          <p:attrName>style.visibility</p:attrName>
                                        </p:attrNameLst>
                                      </p:cBhvr>
                                      <p:tavLst>
                                        <p:tav tm="0">
                                          <p:val>
                                            <p:strVal val="hidden"/>
                                          </p:val>
                                        </p:tav>
                                        <p:tav tm="50000">
                                          <p:val>
                                            <p:strVal val="visible"/>
                                          </p:val>
                                        </p:tav>
                                      </p:tavLst>
                                    </p:anim>
                                  </p:childTnLst>
                                </p:cTn>
                              </p:par>
                              <p:par>
                                <p:cTn id="134" presetID="35" presetClass="emph" presetSubtype="0" fill="hold" nodeType="withEffect">
                                  <p:stCondLst>
                                    <p:cond delay="0"/>
                                  </p:stCondLst>
                                  <p:childTnLst>
                                    <p:anim calcmode="discrete" valueType="str">
                                      <p:cBhvr>
                                        <p:cTn id="135" dur="1000" fill="hold"/>
                                        <p:tgtEl>
                                          <p:spTgt spid="13"/>
                                        </p:tgtEl>
                                        <p:attrNameLst>
                                          <p:attrName>style.visibility</p:attrName>
                                        </p:attrNameLst>
                                      </p:cBhvr>
                                      <p:tavLst>
                                        <p:tav tm="0">
                                          <p:val>
                                            <p:strVal val="hidden"/>
                                          </p:val>
                                        </p:tav>
                                        <p:tav tm="50000">
                                          <p:val>
                                            <p:strVal val="visible"/>
                                          </p:val>
                                        </p:tav>
                                      </p:tavLst>
                                    </p:anim>
                                  </p:childTnLst>
                                </p:cTn>
                              </p:par>
                              <p:par>
                                <p:cTn id="136" presetID="35" presetClass="emph" presetSubtype="0" fill="hold" nodeType="withEffect">
                                  <p:stCondLst>
                                    <p:cond delay="0"/>
                                  </p:stCondLst>
                                  <p:childTnLst>
                                    <p:anim calcmode="discrete" valueType="str">
                                      <p:cBhvr>
                                        <p:cTn id="137" dur="1000" fill="hold"/>
                                        <p:tgtEl>
                                          <p:spTgt spid="57"/>
                                        </p:tgtEl>
                                        <p:attrNameLst>
                                          <p:attrName>style.visibility</p:attrName>
                                        </p:attrNameLst>
                                      </p:cBhvr>
                                      <p:tavLst>
                                        <p:tav tm="0">
                                          <p:val>
                                            <p:strVal val="hidden"/>
                                          </p:val>
                                        </p:tav>
                                        <p:tav tm="50000">
                                          <p:val>
                                            <p:strVal val="visible"/>
                                          </p:val>
                                        </p:tav>
                                      </p:tavLst>
                                    </p:anim>
                                  </p:childTnLst>
                                </p:cTn>
                              </p:par>
                              <p:par>
                                <p:cTn id="138" presetID="35" presetClass="emph" presetSubtype="0" fill="hold" nodeType="withEffect">
                                  <p:stCondLst>
                                    <p:cond delay="0"/>
                                  </p:stCondLst>
                                  <p:childTnLst>
                                    <p:anim calcmode="discrete" valueType="str">
                                      <p:cBhvr>
                                        <p:cTn id="139" dur="1000" fill="hold"/>
                                        <p:tgtEl>
                                          <p:spTgt spid="9"/>
                                        </p:tgtEl>
                                        <p:attrNameLst>
                                          <p:attrName>style.visibility</p:attrName>
                                        </p:attrNameLst>
                                      </p:cBhvr>
                                      <p:tavLst>
                                        <p:tav tm="0">
                                          <p:val>
                                            <p:strVal val="hidden"/>
                                          </p:val>
                                        </p:tav>
                                        <p:tav tm="50000">
                                          <p:val>
                                            <p:strVal val="visible"/>
                                          </p:val>
                                        </p:tav>
                                      </p:tavLst>
                                    </p:anim>
                                  </p:childTnLst>
                                </p:cTn>
                              </p:par>
                              <p:par>
                                <p:cTn id="140" presetID="35" presetClass="emph" presetSubtype="0" fill="hold" nodeType="withEffect">
                                  <p:stCondLst>
                                    <p:cond delay="0"/>
                                  </p:stCondLst>
                                  <p:childTnLst>
                                    <p:anim calcmode="discrete" valueType="str">
                                      <p:cBhvr>
                                        <p:cTn id="141" dur="1000" fill="hold"/>
                                        <p:tgtEl>
                                          <p:spTgt spid="5"/>
                                        </p:tgtEl>
                                        <p:attrNameLst>
                                          <p:attrName>style.visibility</p:attrName>
                                        </p:attrNameLst>
                                      </p:cBhvr>
                                      <p:tavLst>
                                        <p:tav tm="0">
                                          <p:val>
                                            <p:strVal val="hidden"/>
                                          </p:val>
                                        </p:tav>
                                        <p:tav tm="50000">
                                          <p:val>
                                            <p:strVal val="visible"/>
                                          </p:val>
                                        </p:tav>
                                      </p:tavLst>
                                    </p:anim>
                                  </p:childTnLst>
                                </p:cTn>
                              </p:par>
                              <p:par>
                                <p:cTn id="142" presetID="35" presetClass="emph" presetSubtype="0" fill="hold" nodeType="withEffect">
                                  <p:stCondLst>
                                    <p:cond delay="0"/>
                                  </p:stCondLst>
                                  <p:childTnLst>
                                    <p:anim calcmode="discrete" valueType="str">
                                      <p:cBhvr>
                                        <p:cTn id="143" dur="1000" fill="hold"/>
                                        <p:tgtEl>
                                          <p:spTgt spid="2"/>
                                        </p:tgtEl>
                                        <p:attrNameLst>
                                          <p:attrName>style.visibility</p:attrName>
                                        </p:attrNameLst>
                                      </p:cBhvr>
                                      <p:tavLst>
                                        <p:tav tm="0">
                                          <p:val>
                                            <p:strVal val="hidden"/>
                                          </p:val>
                                        </p:tav>
                                        <p:tav tm="50000">
                                          <p:val>
                                            <p:strVal val="visible"/>
                                          </p:val>
                                        </p:tav>
                                      </p:tavLst>
                                    </p:anim>
                                  </p:childTnLst>
                                </p:cTn>
                              </p:par>
                              <p:par>
                                <p:cTn id="144" presetID="3" presetClass="entr" presetSubtype="10" fill="hold" nodeType="withEffect">
                                  <p:stCondLst>
                                    <p:cond delay="0"/>
                                  </p:stCondLst>
                                  <p:childTnLst>
                                    <p:set>
                                      <p:cBhvr>
                                        <p:cTn id="145" dur="1" fill="hold">
                                          <p:stCondLst>
                                            <p:cond delay="0"/>
                                          </p:stCondLst>
                                        </p:cTn>
                                        <p:tgtEl>
                                          <p:spTgt spid="327"/>
                                        </p:tgtEl>
                                        <p:attrNameLst>
                                          <p:attrName>style.visibility</p:attrName>
                                        </p:attrNameLst>
                                      </p:cBhvr>
                                      <p:to>
                                        <p:strVal val="visible"/>
                                      </p:to>
                                    </p:set>
                                    <p:animEffect transition="in" filter="blinds(horizontal)">
                                      <p:cBhvr>
                                        <p:cTn id="146" dur="500"/>
                                        <p:tgtEl>
                                          <p:spTgt spid="327"/>
                                        </p:tgtEl>
                                      </p:cBhvr>
                                    </p:animEffect>
                                  </p:childTnLst>
                                </p:cTn>
                              </p:par>
                            </p:childTnLst>
                          </p:cTn>
                        </p:par>
                      </p:childTnLst>
                    </p:cTn>
                  </p:par>
                  <p:par>
                    <p:cTn id="147" fill="hold">
                      <p:stCondLst>
                        <p:cond delay="indefinite"/>
                      </p:stCondLst>
                      <p:childTnLst>
                        <p:par>
                          <p:cTn id="148" fill="hold">
                            <p:stCondLst>
                              <p:cond delay="0"/>
                            </p:stCondLst>
                            <p:childTnLst>
                              <p:par>
                                <p:cTn id="149" presetID="1" presetClass="emph" presetSubtype="2" fill="hold" nodeType="clickEffect">
                                  <p:stCondLst>
                                    <p:cond delay="0"/>
                                  </p:stCondLst>
                                  <p:iterate type="lt">
                                    <p:tmPct val="0"/>
                                  </p:iterate>
                                  <p:childTnLst>
                                    <p:animClr clrSpc="rgb" dir="cw">
                                      <p:cBhvr>
                                        <p:cTn id="150" dur="2000" fill="hold"/>
                                        <p:tgtEl>
                                          <p:spTgt spid="3"/>
                                        </p:tgtEl>
                                        <p:attrNameLst>
                                          <p:attrName>fillcolor</p:attrName>
                                        </p:attrNameLst>
                                      </p:cBhvr>
                                      <p:to>
                                        <a:srgbClr val="29E1E5"/>
                                      </p:to>
                                    </p:animClr>
                                    <p:set>
                                      <p:cBhvr>
                                        <p:cTn id="151" dur="2000" fill="hold"/>
                                        <p:tgtEl>
                                          <p:spTgt spid="3"/>
                                        </p:tgtEl>
                                        <p:attrNameLst>
                                          <p:attrName>fill.type</p:attrName>
                                        </p:attrNameLst>
                                      </p:cBhvr>
                                      <p:to>
                                        <p:strVal val="solid"/>
                                      </p:to>
                                    </p:set>
                                    <p:set>
                                      <p:cBhvr>
                                        <p:cTn id="152" dur="2000" fill="hold"/>
                                        <p:tgtEl>
                                          <p:spTgt spid="3"/>
                                        </p:tgtEl>
                                        <p:attrNameLst>
                                          <p:attrName>fill.on</p:attrName>
                                        </p:attrNameLst>
                                      </p:cBhvr>
                                      <p:to>
                                        <p:strVal val="true"/>
                                      </p:to>
                                    </p:set>
                                  </p:childTnLst>
                                </p:cTn>
                              </p:par>
                              <p:par>
                                <p:cTn id="153" presetID="1" presetClass="emph" presetSubtype="2" fill="hold" nodeType="withEffect">
                                  <p:stCondLst>
                                    <p:cond delay="0"/>
                                  </p:stCondLst>
                                  <p:iterate type="lt">
                                    <p:tmPct val="0"/>
                                  </p:iterate>
                                  <p:childTnLst>
                                    <p:animClr clrSpc="rgb" dir="cw">
                                      <p:cBhvr>
                                        <p:cTn id="154" dur="2000" fill="hold"/>
                                        <p:tgtEl>
                                          <p:spTgt spid="6"/>
                                        </p:tgtEl>
                                        <p:attrNameLst>
                                          <p:attrName>fillcolor</p:attrName>
                                        </p:attrNameLst>
                                      </p:cBhvr>
                                      <p:to>
                                        <a:srgbClr val="29E1E5"/>
                                      </p:to>
                                    </p:animClr>
                                    <p:set>
                                      <p:cBhvr>
                                        <p:cTn id="155" dur="2000" fill="hold"/>
                                        <p:tgtEl>
                                          <p:spTgt spid="6"/>
                                        </p:tgtEl>
                                        <p:attrNameLst>
                                          <p:attrName>fill.type</p:attrName>
                                        </p:attrNameLst>
                                      </p:cBhvr>
                                      <p:to>
                                        <p:strVal val="solid"/>
                                      </p:to>
                                    </p:set>
                                    <p:set>
                                      <p:cBhvr>
                                        <p:cTn id="156" dur="2000" fill="hold"/>
                                        <p:tgtEl>
                                          <p:spTgt spid="6"/>
                                        </p:tgtEl>
                                        <p:attrNameLst>
                                          <p:attrName>fill.on</p:attrName>
                                        </p:attrNameLst>
                                      </p:cBhvr>
                                      <p:to>
                                        <p:strVal val="true"/>
                                      </p:to>
                                    </p:set>
                                  </p:childTnLst>
                                </p:cTn>
                              </p:par>
                              <p:par>
                                <p:cTn id="157" presetID="1" presetClass="emph" presetSubtype="2" fill="hold" nodeType="withEffect">
                                  <p:stCondLst>
                                    <p:cond delay="0"/>
                                  </p:stCondLst>
                                  <p:iterate type="lt">
                                    <p:tmPct val="0"/>
                                  </p:iterate>
                                  <p:childTnLst>
                                    <p:animClr clrSpc="rgb" dir="cw">
                                      <p:cBhvr>
                                        <p:cTn id="158" dur="2000" fill="hold"/>
                                        <p:tgtEl>
                                          <p:spTgt spid="7"/>
                                        </p:tgtEl>
                                        <p:attrNameLst>
                                          <p:attrName>fillcolor</p:attrName>
                                        </p:attrNameLst>
                                      </p:cBhvr>
                                      <p:to>
                                        <a:srgbClr val="29E1E5"/>
                                      </p:to>
                                    </p:animClr>
                                    <p:set>
                                      <p:cBhvr>
                                        <p:cTn id="159" dur="2000" fill="hold"/>
                                        <p:tgtEl>
                                          <p:spTgt spid="7"/>
                                        </p:tgtEl>
                                        <p:attrNameLst>
                                          <p:attrName>fill.type</p:attrName>
                                        </p:attrNameLst>
                                      </p:cBhvr>
                                      <p:to>
                                        <p:strVal val="solid"/>
                                      </p:to>
                                    </p:set>
                                    <p:set>
                                      <p:cBhvr>
                                        <p:cTn id="160" dur="2000" fill="hold"/>
                                        <p:tgtEl>
                                          <p:spTgt spid="7"/>
                                        </p:tgtEl>
                                        <p:attrNameLst>
                                          <p:attrName>fill.on</p:attrName>
                                        </p:attrNameLst>
                                      </p:cBhvr>
                                      <p:to>
                                        <p:strVal val="true"/>
                                      </p:to>
                                    </p:set>
                                  </p:childTnLst>
                                </p:cTn>
                              </p:par>
                              <p:par>
                                <p:cTn id="161" presetID="1" presetClass="emph" presetSubtype="2" fill="hold" nodeType="withEffect">
                                  <p:stCondLst>
                                    <p:cond delay="0"/>
                                  </p:stCondLst>
                                  <p:iterate type="lt">
                                    <p:tmPct val="0"/>
                                  </p:iterate>
                                  <p:childTnLst>
                                    <p:animClr clrSpc="rgb" dir="cw">
                                      <p:cBhvr>
                                        <p:cTn id="162" dur="2000" fill="hold"/>
                                        <p:tgtEl>
                                          <p:spTgt spid="8"/>
                                        </p:tgtEl>
                                        <p:attrNameLst>
                                          <p:attrName>fillcolor</p:attrName>
                                        </p:attrNameLst>
                                      </p:cBhvr>
                                      <p:to>
                                        <a:srgbClr val="29E1E5"/>
                                      </p:to>
                                    </p:animClr>
                                    <p:set>
                                      <p:cBhvr>
                                        <p:cTn id="163" dur="2000" fill="hold"/>
                                        <p:tgtEl>
                                          <p:spTgt spid="8"/>
                                        </p:tgtEl>
                                        <p:attrNameLst>
                                          <p:attrName>fill.type</p:attrName>
                                        </p:attrNameLst>
                                      </p:cBhvr>
                                      <p:to>
                                        <p:strVal val="solid"/>
                                      </p:to>
                                    </p:set>
                                    <p:set>
                                      <p:cBhvr>
                                        <p:cTn id="164" dur="2000" fill="hold"/>
                                        <p:tgtEl>
                                          <p:spTgt spid="8"/>
                                        </p:tgtEl>
                                        <p:attrNameLst>
                                          <p:attrName>fill.on</p:attrName>
                                        </p:attrNameLst>
                                      </p:cBhvr>
                                      <p:to>
                                        <p:strVal val="true"/>
                                      </p:to>
                                    </p:set>
                                  </p:childTnLst>
                                </p:cTn>
                              </p:par>
                              <p:par>
                                <p:cTn id="165" presetID="1" presetClass="emph" presetSubtype="2" fill="hold" nodeType="withEffect">
                                  <p:stCondLst>
                                    <p:cond delay="0"/>
                                  </p:stCondLst>
                                  <p:iterate type="lt">
                                    <p:tmPct val="0"/>
                                  </p:iterate>
                                  <p:childTnLst>
                                    <p:animClr clrSpc="rgb" dir="cw">
                                      <p:cBhvr>
                                        <p:cTn id="166" dur="2000" fill="hold"/>
                                        <p:tgtEl>
                                          <p:spTgt spid="10"/>
                                        </p:tgtEl>
                                        <p:attrNameLst>
                                          <p:attrName>fillcolor</p:attrName>
                                        </p:attrNameLst>
                                      </p:cBhvr>
                                      <p:to>
                                        <a:srgbClr val="29E1E5"/>
                                      </p:to>
                                    </p:animClr>
                                    <p:set>
                                      <p:cBhvr>
                                        <p:cTn id="167" dur="2000" fill="hold"/>
                                        <p:tgtEl>
                                          <p:spTgt spid="10"/>
                                        </p:tgtEl>
                                        <p:attrNameLst>
                                          <p:attrName>fill.type</p:attrName>
                                        </p:attrNameLst>
                                      </p:cBhvr>
                                      <p:to>
                                        <p:strVal val="solid"/>
                                      </p:to>
                                    </p:set>
                                    <p:set>
                                      <p:cBhvr>
                                        <p:cTn id="168" dur="2000" fill="hold"/>
                                        <p:tgtEl>
                                          <p:spTgt spid="10"/>
                                        </p:tgtEl>
                                        <p:attrNameLst>
                                          <p:attrName>fill.on</p:attrName>
                                        </p:attrNameLst>
                                      </p:cBhvr>
                                      <p:to>
                                        <p:strVal val="true"/>
                                      </p:to>
                                    </p:set>
                                  </p:childTnLst>
                                </p:cTn>
                              </p:par>
                              <p:par>
                                <p:cTn id="169" presetID="1" presetClass="emph" presetSubtype="2" fill="hold" nodeType="withEffect">
                                  <p:stCondLst>
                                    <p:cond delay="0"/>
                                  </p:stCondLst>
                                  <p:iterate type="lt">
                                    <p:tmPct val="0"/>
                                  </p:iterate>
                                  <p:childTnLst>
                                    <p:animClr clrSpc="rgb" dir="cw">
                                      <p:cBhvr>
                                        <p:cTn id="170" dur="2000" fill="hold"/>
                                        <p:tgtEl>
                                          <p:spTgt spid="11"/>
                                        </p:tgtEl>
                                        <p:attrNameLst>
                                          <p:attrName>fillcolor</p:attrName>
                                        </p:attrNameLst>
                                      </p:cBhvr>
                                      <p:to>
                                        <a:srgbClr val="29E1E5"/>
                                      </p:to>
                                    </p:animClr>
                                    <p:set>
                                      <p:cBhvr>
                                        <p:cTn id="171" dur="2000" fill="hold"/>
                                        <p:tgtEl>
                                          <p:spTgt spid="11"/>
                                        </p:tgtEl>
                                        <p:attrNameLst>
                                          <p:attrName>fill.type</p:attrName>
                                        </p:attrNameLst>
                                      </p:cBhvr>
                                      <p:to>
                                        <p:strVal val="solid"/>
                                      </p:to>
                                    </p:set>
                                    <p:set>
                                      <p:cBhvr>
                                        <p:cTn id="172" dur="2000" fill="hold"/>
                                        <p:tgtEl>
                                          <p:spTgt spid="11"/>
                                        </p:tgtEl>
                                        <p:attrNameLst>
                                          <p:attrName>fill.on</p:attrName>
                                        </p:attrNameLst>
                                      </p:cBhvr>
                                      <p:to>
                                        <p:strVal val="true"/>
                                      </p:to>
                                    </p:set>
                                  </p:childTnLst>
                                </p:cTn>
                              </p:par>
                              <p:par>
                                <p:cTn id="173" presetID="1" presetClass="emph" presetSubtype="2" fill="hold" nodeType="withEffect">
                                  <p:stCondLst>
                                    <p:cond delay="0"/>
                                  </p:stCondLst>
                                  <p:iterate type="lt">
                                    <p:tmPct val="0"/>
                                  </p:iterate>
                                  <p:childTnLst>
                                    <p:animClr clrSpc="rgb" dir="cw">
                                      <p:cBhvr>
                                        <p:cTn id="174" dur="2000" fill="hold"/>
                                        <p:tgtEl>
                                          <p:spTgt spid="12"/>
                                        </p:tgtEl>
                                        <p:attrNameLst>
                                          <p:attrName>fillcolor</p:attrName>
                                        </p:attrNameLst>
                                      </p:cBhvr>
                                      <p:to>
                                        <a:srgbClr val="29E1E5"/>
                                      </p:to>
                                    </p:animClr>
                                    <p:set>
                                      <p:cBhvr>
                                        <p:cTn id="175" dur="2000" fill="hold"/>
                                        <p:tgtEl>
                                          <p:spTgt spid="12"/>
                                        </p:tgtEl>
                                        <p:attrNameLst>
                                          <p:attrName>fill.type</p:attrName>
                                        </p:attrNameLst>
                                      </p:cBhvr>
                                      <p:to>
                                        <p:strVal val="solid"/>
                                      </p:to>
                                    </p:set>
                                    <p:set>
                                      <p:cBhvr>
                                        <p:cTn id="176" dur="2000" fill="hold"/>
                                        <p:tgtEl>
                                          <p:spTgt spid="12"/>
                                        </p:tgtEl>
                                        <p:attrNameLst>
                                          <p:attrName>fill.on</p:attrName>
                                        </p:attrNameLst>
                                      </p:cBhvr>
                                      <p:to>
                                        <p:strVal val="true"/>
                                      </p:to>
                                    </p:set>
                                  </p:childTnLst>
                                </p:cTn>
                              </p:par>
                              <p:par>
                                <p:cTn id="177" presetID="1" presetClass="emph" presetSubtype="2" fill="hold" nodeType="withEffect">
                                  <p:stCondLst>
                                    <p:cond delay="0"/>
                                  </p:stCondLst>
                                  <p:iterate type="lt">
                                    <p:tmPct val="0"/>
                                  </p:iterate>
                                  <p:childTnLst>
                                    <p:animClr clrSpc="rgb" dir="cw">
                                      <p:cBhvr>
                                        <p:cTn id="178" dur="2000" fill="hold"/>
                                        <p:tgtEl>
                                          <p:spTgt spid="18"/>
                                        </p:tgtEl>
                                        <p:attrNameLst>
                                          <p:attrName>fillcolor</p:attrName>
                                        </p:attrNameLst>
                                      </p:cBhvr>
                                      <p:to>
                                        <a:srgbClr val="29E1E5"/>
                                      </p:to>
                                    </p:animClr>
                                    <p:set>
                                      <p:cBhvr>
                                        <p:cTn id="179" dur="2000" fill="hold"/>
                                        <p:tgtEl>
                                          <p:spTgt spid="18"/>
                                        </p:tgtEl>
                                        <p:attrNameLst>
                                          <p:attrName>fill.type</p:attrName>
                                        </p:attrNameLst>
                                      </p:cBhvr>
                                      <p:to>
                                        <p:strVal val="solid"/>
                                      </p:to>
                                    </p:set>
                                    <p:set>
                                      <p:cBhvr>
                                        <p:cTn id="180" dur="2000" fill="hold"/>
                                        <p:tgtEl>
                                          <p:spTgt spid="18"/>
                                        </p:tgtEl>
                                        <p:attrNameLst>
                                          <p:attrName>fill.on</p:attrName>
                                        </p:attrNameLst>
                                      </p:cBhvr>
                                      <p:to>
                                        <p:strVal val="true"/>
                                      </p:to>
                                    </p:set>
                                  </p:childTnLst>
                                </p:cTn>
                              </p:par>
                            </p:childTnLst>
                          </p:cTn>
                        </p:par>
                        <p:par>
                          <p:cTn id="181" fill="hold">
                            <p:stCondLst>
                              <p:cond delay="2000"/>
                            </p:stCondLst>
                            <p:childTnLst>
                              <p:par>
                                <p:cTn id="182" presetID="5" presetClass="emph" presetSubtype="1" grpId="0" nodeType="afterEffect">
                                  <p:stCondLst>
                                    <p:cond delay="0"/>
                                  </p:stCondLst>
                                  <p:childTnLst>
                                    <p:set>
                                      <p:cBhvr override="childStyle">
                                        <p:cTn id="183" dur="indefinite"/>
                                        <p:tgtEl>
                                          <p:spTgt spid="12"/>
                                        </p:tgtEl>
                                        <p:attrNameLst>
                                          <p:attrName>style.fontStyle</p:attrName>
                                        </p:attrNameLst>
                                      </p:cBhvr>
                                      <p:to>
                                        <p:strVal val="normal"/>
                                      </p:to>
                                    </p:set>
                                    <p:set>
                                      <p:cBhvr override="childStyle">
                                        <p:cTn id="184" dur="indefinite"/>
                                        <p:tgtEl>
                                          <p:spTgt spid="12"/>
                                        </p:tgtEl>
                                        <p:attrNameLst>
                                          <p:attrName>style.fontWeight</p:attrName>
                                        </p:attrNameLst>
                                      </p:cBhvr>
                                      <p:to>
                                        <p:strVal val="bold"/>
                                      </p:to>
                                    </p:set>
                                    <p:set>
                                      <p:cBhvr override="childStyle">
                                        <p:cTn id="185" dur="indefinite"/>
                                        <p:tgtEl>
                                          <p:spTgt spid="12"/>
                                        </p:tgtEl>
                                        <p:attrNameLst>
                                          <p:attrName>style.textDecorationUnderline</p:attrName>
                                        </p:attrNameLst>
                                      </p:cBhvr>
                                      <p:to>
                                        <p:strVal val="false"/>
                                      </p:to>
                                    </p:set>
                                  </p:childTnLst>
                                </p:cTn>
                              </p:par>
                              <p:par>
                                <p:cTn id="186" presetID="5" presetClass="emph" presetSubtype="1" grpId="0" nodeType="withEffect">
                                  <p:stCondLst>
                                    <p:cond delay="0"/>
                                  </p:stCondLst>
                                  <p:childTnLst>
                                    <p:set>
                                      <p:cBhvr override="childStyle">
                                        <p:cTn id="187" dur="indefinite"/>
                                        <p:tgtEl>
                                          <p:spTgt spid="18"/>
                                        </p:tgtEl>
                                        <p:attrNameLst>
                                          <p:attrName>style.fontStyle</p:attrName>
                                        </p:attrNameLst>
                                      </p:cBhvr>
                                      <p:to>
                                        <p:strVal val="normal"/>
                                      </p:to>
                                    </p:set>
                                    <p:set>
                                      <p:cBhvr override="childStyle">
                                        <p:cTn id="188" dur="indefinite"/>
                                        <p:tgtEl>
                                          <p:spTgt spid="18"/>
                                        </p:tgtEl>
                                        <p:attrNameLst>
                                          <p:attrName>style.fontWeight</p:attrName>
                                        </p:attrNameLst>
                                      </p:cBhvr>
                                      <p:to>
                                        <p:strVal val="bold"/>
                                      </p:to>
                                    </p:set>
                                    <p:set>
                                      <p:cBhvr override="childStyle">
                                        <p:cTn id="189" dur="indefinite"/>
                                        <p:tgtEl>
                                          <p:spTgt spid="18"/>
                                        </p:tgtEl>
                                        <p:attrNameLst>
                                          <p:attrName>style.textDecorationUnderline</p:attrName>
                                        </p:attrNameLst>
                                      </p:cBhvr>
                                      <p:to>
                                        <p:strVal val="false"/>
                                      </p:to>
                                    </p:set>
                                  </p:childTnLst>
                                </p:cTn>
                              </p:par>
                              <p:par>
                                <p:cTn id="190" presetID="5" presetClass="emph" presetSubtype="1" grpId="0" nodeType="withEffect">
                                  <p:stCondLst>
                                    <p:cond delay="0"/>
                                  </p:stCondLst>
                                  <p:childTnLst>
                                    <p:set>
                                      <p:cBhvr override="childStyle">
                                        <p:cTn id="191" dur="indefinite"/>
                                        <p:tgtEl>
                                          <p:spTgt spid="11"/>
                                        </p:tgtEl>
                                        <p:attrNameLst>
                                          <p:attrName>style.fontStyle</p:attrName>
                                        </p:attrNameLst>
                                      </p:cBhvr>
                                      <p:to>
                                        <p:strVal val="normal"/>
                                      </p:to>
                                    </p:set>
                                    <p:set>
                                      <p:cBhvr override="childStyle">
                                        <p:cTn id="192" dur="indefinite"/>
                                        <p:tgtEl>
                                          <p:spTgt spid="11"/>
                                        </p:tgtEl>
                                        <p:attrNameLst>
                                          <p:attrName>style.fontWeight</p:attrName>
                                        </p:attrNameLst>
                                      </p:cBhvr>
                                      <p:to>
                                        <p:strVal val="bold"/>
                                      </p:to>
                                    </p:set>
                                    <p:set>
                                      <p:cBhvr override="childStyle">
                                        <p:cTn id="193" dur="indefinite"/>
                                        <p:tgtEl>
                                          <p:spTgt spid="11"/>
                                        </p:tgtEl>
                                        <p:attrNameLst>
                                          <p:attrName>style.textDecorationUnderline</p:attrName>
                                        </p:attrNameLst>
                                      </p:cBhvr>
                                      <p:to>
                                        <p:strVal val="false"/>
                                      </p:to>
                                    </p:set>
                                  </p:childTnLst>
                                </p:cTn>
                              </p:par>
                              <p:par>
                                <p:cTn id="194" presetID="5" presetClass="emph" presetSubtype="1" grpId="0" nodeType="withEffect">
                                  <p:stCondLst>
                                    <p:cond delay="0"/>
                                  </p:stCondLst>
                                  <p:childTnLst>
                                    <p:set>
                                      <p:cBhvr override="childStyle">
                                        <p:cTn id="195" dur="indefinite"/>
                                        <p:tgtEl>
                                          <p:spTgt spid="10"/>
                                        </p:tgtEl>
                                        <p:attrNameLst>
                                          <p:attrName>style.fontStyle</p:attrName>
                                        </p:attrNameLst>
                                      </p:cBhvr>
                                      <p:to>
                                        <p:strVal val="normal"/>
                                      </p:to>
                                    </p:set>
                                    <p:set>
                                      <p:cBhvr override="childStyle">
                                        <p:cTn id="196" dur="indefinite"/>
                                        <p:tgtEl>
                                          <p:spTgt spid="10"/>
                                        </p:tgtEl>
                                        <p:attrNameLst>
                                          <p:attrName>style.fontWeight</p:attrName>
                                        </p:attrNameLst>
                                      </p:cBhvr>
                                      <p:to>
                                        <p:strVal val="bold"/>
                                      </p:to>
                                    </p:set>
                                    <p:set>
                                      <p:cBhvr override="childStyle">
                                        <p:cTn id="197" dur="indefinite"/>
                                        <p:tgtEl>
                                          <p:spTgt spid="10"/>
                                        </p:tgtEl>
                                        <p:attrNameLst>
                                          <p:attrName>style.textDecorationUnderline</p:attrName>
                                        </p:attrNameLst>
                                      </p:cBhvr>
                                      <p:to>
                                        <p:strVal val="false"/>
                                      </p:to>
                                    </p:set>
                                  </p:childTnLst>
                                </p:cTn>
                              </p:par>
                              <p:par>
                                <p:cTn id="198" presetID="5" presetClass="emph" presetSubtype="1" grpId="0" nodeType="withEffect">
                                  <p:stCondLst>
                                    <p:cond delay="0"/>
                                  </p:stCondLst>
                                  <p:childTnLst>
                                    <p:set>
                                      <p:cBhvr override="childStyle">
                                        <p:cTn id="199" dur="indefinite"/>
                                        <p:tgtEl>
                                          <p:spTgt spid="8"/>
                                        </p:tgtEl>
                                        <p:attrNameLst>
                                          <p:attrName>style.fontStyle</p:attrName>
                                        </p:attrNameLst>
                                      </p:cBhvr>
                                      <p:to>
                                        <p:strVal val="normal"/>
                                      </p:to>
                                    </p:set>
                                    <p:set>
                                      <p:cBhvr override="childStyle">
                                        <p:cTn id="200" dur="indefinite"/>
                                        <p:tgtEl>
                                          <p:spTgt spid="8"/>
                                        </p:tgtEl>
                                        <p:attrNameLst>
                                          <p:attrName>style.fontWeight</p:attrName>
                                        </p:attrNameLst>
                                      </p:cBhvr>
                                      <p:to>
                                        <p:strVal val="bold"/>
                                      </p:to>
                                    </p:set>
                                    <p:set>
                                      <p:cBhvr override="childStyle">
                                        <p:cTn id="201" dur="indefinite"/>
                                        <p:tgtEl>
                                          <p:spTgt spid="8"/>
                                        </p:tgtEl>
                                        <p:attrNameLst>
                                          <p:attrName>style.textDecorationUnderline</p:attrName>
                                        </p:attrNameLst>
                                      </p:cBhvr>
                                      <p:to>
                                        <p:strVal val="false"/>
                                      </p:to>
                                    </p:set>
                                  </p:childTnLst>
                                </p:cTn>
                              </p:par>
                              <p:par>
                                <p:cTn id="202" presetID="5" presetClass="emph" presetSubtype="1" grpId="0" nodeType="withEffect">
                                  <p:stCondLst>
                                    <p:cond delay="0"/>
                                  </p:stCondLst>
                                  <p:childTnLst>
                                    <p:set>
                                      <p:cBhvr override="childStyle">
                                        <p:cTn id="203" dur="indefinite"/>
                                        <p:tgtEl>
                                          <p:spTgt spid="7"/>
                                        </p:tgtEl>
                                        <p:attrNameLst>
                                          <p:attrName>style.fontStyle</p:attrName>
                                        </p:attrNameLst>
                                      </p:cBhvr>
                                      <p:to>
                                        <p:strVal val="normal"/>
                                      </p:to>
                                    </p:set>
                                    <p:set>
                                      <p:cBhvr override="childStyle">
                                        <p:cTn id="204" dur="indefinite"/>
                                        <p:tgtEl>
                                          <p:spTgt spid="7"/>
                                        </p:tgtEl>
                                        <p:attrNameLst>
                                          <p:attrName>style.fontWeight</p:attrName>
                                        </p:attrNameLst>
                                      </p:cBhvr>
                                      <p:to>
                                        <p:strVal val="bold"/>
                                      </p:to>
                                    </p:set>
                                    <p:set>
                                      <p:cBhvr override="childStyle">
                                        <p:cTn id="205" dur="indefinite"/>
                                        <p:tgtEl>
                                          <p:spTgt spid="7"/>
                                        </p:tgtEl>
                                        <p:attrNameLst>
                                          <p:attrName>style.textDecorationUnderline</p:attrName>
                                        </p:attrNameLst>
                                      </p:cBhvr>
                                      <p:to>
                                        <p:strVal val="false"/>
                                      </p:to>
                                    </p:set>
                                  </p:childTnLst>
                                </p:cTn>
                              </p:par>
                              <p:par>
                                <p:cTn id="206" presetID="5" presetClass="emph" presetSubtype="1" grpId="0" nodeType="withEffect">
                                  <p:stCondLst>
                                    <p:cond delay="0"/>
                                  </p:stCondLst>
                                  <p:childTnLst>
                                    <p:set>
                                      <p:cBhvr override="childStyle">
                                        <p:cTn id="207" dur="indefinite"/>
                                        <p:tgtEl>
                                          <p:spTgt spid="6"/>
                                        </p:tgtEl>
                                        <p:attrNameLst>
                                          <p:attrName>style.fontStyle</p:attrName>
                                        </p:attrNameLst>
                                      </p:cBhvr>
                                      <p:to>
                                        <p:strVal val="normal"/>
                                      </p:to>
                                    </p:set>
                                    <p:set>
                                      <p:cBhvr override="childStyle">
                                        <p:cTn id="208" dur="indefinite"/>
                                        <p:tgtEl>
                                          <p:spTgt spid="6"/>
                                        </p:tgtEl>
                                        <p:attrNameLst>
                                          <p:attrName>style.fontWeight</p:attrName>
                                        </p:attrNameLst>
                                      </p:cBhvr>
                                      <p:to>
                                        <p:strVal val="bold"/>
                                      </p:to>
                                    </p:set>
                                    <p:set>
                                      <p:cBhvr override="childStyle">
                                        <p:cTn id="209" dur="indefinite"/>
                                        <p:tgtEl>
                                          <p:spTgt spid="6"/>
                                        </p:tgtEl>
                                        <p:attrNameLst>
                                          <p:attrName>style.textDecorationUnderline</p:attrName>
                                        </p:attrNameLst>
                                      </p:cBhvr>
                                      <p:to>
                                        <p:strVal val="false"/>
                                      </p:to>
                                    </p:set>
                                  </p:childTnLst>
                                </p:cTn>
                              </p:par>
                              <p:par>
                                <p:cTn id="210" presetID="5" presetClass="emph" presetSubtype="1" grpId="0" nodeType="withEffect">
                                  <p:stCondLst>
                                    <p:cond delay="0"/>
                                  </p:stCondLst>
                                  <p:childTnLst>
                                    <p:set>
                                      <p:cBhvr override="childStyle">
                                        <p:cTn id="211" dur="indefinite"/>
                                        <p:tgtEl>
                                          <p:spTgt spid="3"/>
                                        </p:tgtEl>
                                        <p:attrNameLst>
                                          <p:attrName>style.fontStyle</p:attrName>
                                        </p:attrNameLst>
                                      </p:cBhvr>
                                      <p:to>
                                        <p:strVal val="normal"/>
                                      </p:to>
                                    </p:set>
                                    <p:set>
                                      <p:cBhvr override="childStyle">
                                        <p:cTn id="212" dur="indefinite"/>
                                        <p:tgtEl>
                                          <p:spTgt spid="3"/>
                                        </p:tgtEl>
                                        <p:attrNameLst>
                                          <p:attrName>style.fontWeight</p:attrName>
                                        </p:attrNameLst>
                                      </p:cBhvr>
                                      <p:to>
                                        <p:strVal val="bold"/>
                                      </p:to>
                                    </p:set>
                                    <p:set>
                                      <p:cBhvr override="childStyle">
                                        <p:cTn id="213" dur="indefinite"/>
                                        <p:tgtEl>
                                          <p:spTgt spid="3"/>
                                        </p:tgtEl>
                                        <p:attrNameLst>
                                          <p:attrName>style.textDecorationUnderline</p:attrName>
                                        </p:attrNameLst>
                                      </p:cBhvr>
                                      <p:to>
                                        <p:strVal val="false"/>
                                      </p:to>
                                    </p:set>
                                  </p:childTnLst>
                                </p:cTn>
                              </p:par>
                              <p:par>
                                <p:cTn id="214" presetID="3" presetClass="exit" presetSubtype="10" fill="hold" nodeType="withEffect">
                                  <p:stCondLst>
                                    <p:cond delay="0"/>
                                  </p:stCondLst>
                                  <p:childTnLst>
                                    <p:animEffect transition="out" filter="blinds(horizontal)">
                                      <p:cBhvr>
                                        <p:cTn id="215" dur="500"/>
                                        <p:tgtEl>
                                          <p:spTgt spid="398"/>
                                        </p:tgtEl>
                                      </p:cBhvr>
                                    </p:animEffect>
                                    <p:set>
                                      <p:cBhvr>
                                        <p:cTn id="216" dur="1" fill="hold">
                                          <p:stCondLst>
                                            <p:cond delay="499"/>
                                          </p:stCondLst>
                                        </p:cTn>
                                        <p:tgtEl>
                                          <p:spTgt spid="398"/>
                                        </p:tgtEl>
                                        <p:attrNameLst>
                                          <p:attrName>style.visibility</p:attrName>
                                        </p:attrNameLst>
                                      </p:cBhvr>
                                      <p:to>
                                        <p:strVal val="hidden"/>
                                      </p:to>
                                    </p:set>
                                  </p:childTnLst>
                                </p:cTn>
                              </p:par>
                              <p:par>
                                <p:cTn id="217" presetID="3" presetClass="entr" presetSubtype="10" fill="hold" nodeType="withEffect">
                                  <p:stCondLst>
                                    <p:cond delay="0"/>
                                  </p:stCondLst>
                                  <p:childTnLst>
                                    <p:set>
                                      <p:cBhvr>
                                        <p:cTn id="218" dur="1" fill="hold">
                                          <p:stCondLst>
                                            <p:cond delay="0"/>
                                          </p:stCondLst>
                                        </p:cTn>
                                        <p:tgtEl>
                                          <p:spTgt spid="482"/>
                                        </p:tgtEl>
                                        <p:attrNameLst>
                                          <p:attrName>style.visibility</p:attrName>
                                        </p:attrNameLst>
                                      </p:cBhvr>
                                      <p:to>
                                        <p:strVal val="visible"/>
                                      </p:to>
                                    </p:set>
                                    <p:animEffect transition="in" filter="blinds(horizontal)">
                                      <p:cBhvr>
                                        <p:cTn id="219" dur="500"/>
                                        <p:tgtEl>
                                          <p:spTgt spid="482"/>
                                        </p:tgtEl>
                                      </p:cBhvr>
                                    </p:animEffect>
                                  </p:childTnLst>
                                </p:cTn>
                              </p:par>
                              <p:par>
                                <p:cTn id="220" presetID="3" presetClass="entr" presetSubtype="10" fill="hold" nodeType="withEffect">
                                  <p:stCondLst>
                                    <p:cond delay="0"/>
                                  </p:stCondLst>
                                  <p:childTnLst>
                                    <p:set>
                                      <p:cBhvr>
                                        <p:cTn id="221" dur="1" fill="hold">
                                          <p:stCondLst>
                                            <p:cond delay="0"/>
                                          </p:stCondLst>
                                        </p:cTn>
                                        <p:tgtEl>
                                          <p:spTgt spid="486"/>
                                        </p:tgtEl>
                                        <p:attrNameLst>
                                          <p:attrName>style.visibility</p:attrName>
                                        </p:attrNameLst>
                                      </p:cBhvr>
                                      <p:to>
                                        <p:strVal val="visible"/>
                                      </p:to>
                                    </p:set>
                                    <p:animEffect transition="in" filter="blinds(horizontal)">
                                      <p:cBhvr>
                                        <p:cTn id="222" dur="500"/>
                                        <p:tgtEl>
                                          <p:spTgt spid="486"/>
                                        </p:tgtEl>
                                      </p:cBhvr>
                                    </p:animEffect>
                                  </p:childTnLst>
                                </p:cTn>
                              </p:par>
                              <p:par>
                                <p:cTn id="223" presetID="3" presetClass="entr" presetSubtype="10" fill="hold" nodeType="withEffect">
                                  <p:stCondLst>
                                    <p:cond delay="0"/>
                                  </p:stCondLst>
                                  <p:childTnLst>
                                    <p:set>
                                      <p:cBhvr>
                                        <p:cTn id="224" dur="1" fill="hold">
                                          <p:stCondLst>
                                            <p:cond delay="0"/>
                                          </p:stCondLst>
                                        </p:cTn>
                                        <p:tgtEl>
                                          <p:spTgt spid="478"/>
                                        </p:tgtEl>
                                        <p:attrNameLst>
                                          <p:attrName>style.visibility</p:attrName>
                                        </p:attrNameLst>
                                      </p:cBhvr>
                                      <p:to>
                                        <p:strVal val="visible"/>
                                      </p:to>
                                    </p:set>
                                    <p:animEffect transition="in" filter="blinds(horizontal)">
                                      <p:cBhvr>
                                        <p:cTn id="225" dur="500"/>
                                        <p:tgtEl>
                                          <p:spTgt spid="478"/>
                                        </p:tgtEl>
                                      </p:cBhvr>
                                    </p:animEffect>
                                  </p:childTnLst>
                                </p:cTn>
                              </p:par>
                              <p:par>
                                <p:cTn id="226" presetID="3" presetClass="entr" presetSubtype="10" fill="hold" nodeType="withEffect">
                                  <p:stCondLst>
                                    <p:cond delay="0"/>
                                  </p:stCondLst>
                                  <p:childTnLst>
                                    <p:set>
                                      <p:cBhvr>
                                        <p:cTn id="227" dur="1" fill="hold">
                                          <p:stCondLst>
                                            <p:cond delay="0"/>
                                          </p:stCondLst>
                                        </p:cTn>
                                        <p:tgtEl>
                                          <p:spTgt spid="474"/>
                                        </p:tgtEl>
                                        <p:attrNameLst>
                                          <p:attrName>style.visibility</p:attrName>
                                        </p:attrNameLst>
                                      </p:cBhvr>
                                      <p:to>
                                        <p:strVal val="visible"/>
                                      </p:to>
                                    </p:set>
                                    <p:animEffect transition="in" filter="blinds(horizontal)">
                                      <p:cBhvr>
                                        <p:cTn id="228" dur="500"/>
                                        <p:tgtEl>
                                          <p:spTgt spid="474"/>
                                        </p:tgtEl>
                                      </p:cBhvr>
                                    </p:animEffect>
                                  </p:childTnLst>
                                </p:cTn>
                              </p:par>
                              <p:par>
                                <p:cTn id="229" presetID="3" presetClass="entr" presetSubtype="10" fill="hold" nodeType="withEffect">
                                  <p:stCondLst>
                                    <p:cond delay="0"/>
                                  </p:stCondLst>
                                  <p:childTnLst>
                                    <p:set>
                                      <p:cBhvr>
                                        <p:cTn id="230" dur="1" fill="hold">
                                          <p:stCondLst>
                                            <p:cond delay="0"/>
                                          </p:stCondLst>
                                        </p:cTn>
                                        <p:tgtEl>
                                          <p:spTgt spid="470"/>
                                        </p:tgtEl>
                                        <p:attrNameLst>
                                          <p:attrName>style.visibility</p:attrName>
                                        </p:attrNameLst>
                                      </p:cBhvr>
                                      <p:to>
                                        <p:strVal val="visible"/>
                                      </p:to>
                                    </p:set>
                                    <p:animEffect transition="in" filter="blinds(horizontal)">
                                      <p:cBhvr>
                                        <p:cTn id="231" dur="500"/>
                                        <p:tgtEl>
                                          <p:spTgt spid="470"/>
                                        </p:tgtEl>
                                      </p:cBhvr>
                                    </p:animEffect>
                                  </p:childTnLst>
                                </p:cTn>
                              </p:par>
                            </p:childTnLst>
                          </p:cTn>
                        </p:par>
                      </p:childTnLst>
                    </p:cTn>
                  </p:par>
                  <p:par>
                    <p:cTn id="232" fill="hold">
                      <p:stCondLst>
                        <p:cond delay="indefinite"/>
                      </p:stCondLst>
                      <p:childTnLst>
                        <p:par>
                          <p:cTn id="233" fill="hold">
                            <p:stCondLst>
                              <p:cond delay="0"/>
                            </p:stCondLst>
                            <p:childTnLst>
                              <p:par>
                                <p:cTn id="234" presetID="2" presetClass="entr" presetSubtype="8" fill="hold" nodeType="clickEffect">
                                  <p:stCondLst>
                                    <p:cond delay="0"/>
                                  </p:stCondLst>
                                  <p:childTnLst>
                                    <p:set>
                                      <p:cBhvr>
                                        <p:cTn id="235" dur="1" fill="hold">
                                          <p:stCondLst>
                                            <p:cond delay="0"/>
                                          </p:stCondLst>
                                        </p:cTn>
                                        <p:tgtEl>
                                          <p:spTgt spid="22"/>
                                        </p:tgtEl>
                                        <p:attrNameLst>
                                          <p:attrName>style.visibility</p:attrName>
                                        </p:attrNameLst>
                                      </p:cBhvr>
                                      <p:to>
                                        <p:strVal val="visible"/>
                                      </p:to>
                                    </p:set>
                                    <p:anim calcmode="lin" valueType="num">
                                      <p:cBhvr additive="base">
                                        <p:cTn id="236" dur="500" fill="hold"/>
                                        <p:tgtEl>
                                          <p:spTgt spid="22"/>
                                        </p:tgtEl>
                                        <p:attrNameLst>
                                          <p:attrName>ppt_x</p:attrName>
                                        </p:attrNameLst>
                                      </p:cBhvr>
                                      <p:tavLst>
                                        <p:tav tm="0">
                                          <p:val>
                                            <p:strVal val="0-#ppt_w/2"/>
                                          </p:val>
                                        </p:tav>
                                        <p:tav tm="100000">
                                          <p:val>
                                            <p:strVal val="#ppt_x"/>
                                          </p:val>
                                        </p:tav>
                                      </p:tavLst>
                                    </p:anim>
                                    <p:anim calcmode="lin" valueType="num">
                                      <p:cBhvr additive="base">
                                        <p:cTn id="237" dur="500" fill="hold"/>
                                        <p:tgtEl>
                                          <p:spTgt spid="22"/>
                                        </p:tgtEl>
                                        <p:attrNameLst>
                                          <p:attrName>ppt_y</p:attrName>
                                        </p:attrNameLst>
                                      </p:cBhvr>
                                      <p:tavLst>
                                        <p:tav tm="0">
                                          <p:val>
                                            <p:strVal val="#ppt_y"/>
                                          </p:val>
                                        </p:tav>
                                        <p:tav tm="100000">
                                          <p:val>
                                            <p:strVal val="#ppt_y"/>
                                          </p:val>
                                        </p:tav>
                                      </p:tavLst>
                                    </p:anim>
                                  </p:childTnLst>
                                </p:cTn>
                              </p:par>
                              <p:par>
                                <p:cTn id="238" presetID="2" presetClass="entr" presetSubtype="8" fill="hold" nodeType="withEffect">
                                  <p:stCondLst>
                                    <p:cond delay="0"/>
                                  </p:stCondLst>
                                  <p:childTnLst>
                                    <p:set>
                                      <p:cBhvr>
                                        <p:cTn id="239" dur="1" fill="hold">
                                          <p:stCondLst>
                                            <p:cond delay="0"/>
                                          </p:stCondLst>
                                        </p:cTn>
                                        <p:tgtEl>
                                          <p:spTgt spid="25"/>
                                        </p:tgtEl>
                                        <p:attrNameLst>
                                          <p:attrName>style.visibility</p:attrName>
                                        </p:attrNameLst>
                                      </p:cBhvr>
                                      <p:to>
                                        <p:strVal val="visible"/>
                                      </p:to>
                                    </p:set>
                                    <p:anim calcmode="lin" valueType="num">
                                      <p:cBhvr additive="base">
                                        <p:cTn id="240" dur="500" fill="hold"/>
                                        <p:tgtEl>
                                          <p:spTgt spid="25"/>
                                        </p:tgtEl>
                                        <p:attrNameLst>
                                          <p:attrName>ppt_x</p:attrName>
                                        </p:attrNameLst>
                                      </p:cBhvr>
                                      <p:tavLst>
                                        <p:tav tm="0">
                                          <p:val>
                                            <p:strVal val="0-#ppt_w/2"/>
                                          </p:val>
                                        </p:tav>
                                        <p:tav tm="100000">
                                          <p:val>
                                            <p:strVal val="#ppt_x"/>
                                          </p:val>
                                        </p:tav>
                                      </p:tavLst>
                                    </p:anim>
                                    <p:anim calcmode="lin" valueType="num">
                                      <p:cBhvr additive="base">
                                        <p:cTn id="241" dur="500" fill="hold"/>
                                        <p:tgtEl>
                                          <p:spTgt spid="25"/>
                                        </p:tgtEl>
                                        <p:attrNameLst>
                                          <p:attrName>ppt_y</p:attrName>
                                        </p:attrNameLst>
                                      </p:cBhvr>
                                      <p:tavLst>
                                        <p:tav tm="0">
                                          <p:val>
                                            <p:strVal val="#ppt_y"/>
                                          </p:val>
                                        </p:tav>
                                        <p:tav tm="100000">
                                          <p:val>
                                            <p:strVal val="#ppt_y"/>
                                          </p:val>
                                        </p:tav>
                                      </p:tavLst>
                                    </p:anim>
                                  </p:childTnLst>
                                </p:cTn>
                              </p:par>
                              <p:par>
                                <p:cTn id="242" presetID="2" presetClass="entr" presetSubtype="8" fill="hold" nodeType="withEffect">
                                  <p:stCondLst>
                                    <p:cond delay="0"/>
                                  </p:stCondLst>
                                  <p:childTnLst>
                                    <p:set>
                                      <p:cBhvr>
                                        <p:cTn id="243" dur="1" fill="hold">
                                          <p:stCondLst>
                                            <p:cond delay="0"/>
                                          </p:stCondLst>
                                        </p:cTn>
                                        <p:tgtEl>
                                          <p:spTgt spid="27"/>
                                        </p:tgtEl>
                                        <p:attrNameLst>
                                          <p:attrName>style.visibility</p:attrName>
                                        </p:attrNameLst>
                                      </p:cBhvr>
                                      <p:to>
                                        <p:strVal val="visible"/>
                                      </p:to>
                                    </p:set>
                                    <p:anim calcmode="lin" valueType="num">
                                      <p:cBhvr additive="base">
                                        <p:cTn id="244" dur="500" fill="hold"/>
                                        <p:tgtEl>
                                          <p:spTgt spid="27"/>
                                        </p:tgtEl>
                                        <p:attrNameLst>
                                          <p:attrName>ppt_x</p:attrName>
                                        </p:attrNameLst>
                                      </p:cBhvr>
                                      <p:tavLst>
                                        <p:tav tm="0">
                                          <p:val>
                                            <p:strVal val="0-#ppt_w/2"/>
                                          </p:val>
                                        </p:tav>
                                        <p:tav tm="100000">
                                          <p:val>
                                            <p:strVal val="#ppt_x"/>
                                          </p:val>
                                        </p:tav>
                                      </p:tavLst>
                                    </p:anim>
                                    <p:anim calcmode="lin" valueType="num">
                                      <p:cBhvr additive="base">
                                        <p:cTn id="245" dur="500" fill="hold"/>
                                        <p:tgtEl>
                                          <p:spTgt spid="27"/>
                                        </p:tgtEl>
                                        <p:attrNameLst>
                                          <p:attrName>ppt_y</p:attrName>
                                        </p:attrNameLst>
                                      </p:cBhvr>
                                      <p:tavLst>
                                        <p:tav tm="0">
                                          <p:val>
                                            <p:strVal val="#ppt_y"/>
                                          </p:val>
                                        </p:tav>
                                        <p:tav tm="100000">
                                          <p:val>
                                            <p:strVal val="#ppt_y"/>
                                          </p:val>
                                        </p:tav>
                                      </p:tavLst>
                                    </p:anim>
                                  </p:childTnLst>
                                </p:cTn>
                              </p:par>
                              <p:par>
                                <p:cTn id="246" presetID="2" presetClass="entr" presetSubtype="8" fill="hold" nodeType="withEffect">
                                  <p:stCondLst>
                                    <p:cond delay="0"/>
                                  </p:stCondLst>
                                  <p:childTnLst>
                                    <p:set>
                                      <p:cBhvr>
                                        <p:cTn id="247" dur="1" fill="hold">
                                          <p:stCondLst>
                                            <p:cond delay="0"/>
                                          </p:stCondLst>
                                        </p:cTn>
                                        <p:tgtEl>
                                          <p:spTgt spid="28"/>
                                        </p:tgtEl>
                                        <p:attrNameLst>
                                          <p:attrName>style.visibility</p:attrName>
                                        </p:attrNameLst>
                                      </p:cBhvr>
                                      <p:to>
                                        <p:strVal val="visible"/>
                                      </p:to>
                                    </p:set>
                                    <p:anim calcmode="lin" valueType="num">
                                      <p:cBhvr additive="base">
                                        <p:cTn id="248" dur="500" fill="hold"/>
                                        <p:tgtEl>
                                          <p:spTgt spid="28"/>
                                        </p:tgtEl>
                                        <p:attrNameLst>
                                          <p:attrName>ppt_x</p:attrName>
                                        </p:attrNameLst>
                                      </p:cBhvr>
                                      <p:tavLst>
                                        <p:tav tm="0">
                                          <p:val>
                                            <p:strVal val="0-#ppt_w/2"/>
                                          </p:val>
                                        </p:tav>
                                        <p:tav tm="100000">
                                          <p:val>
                                            <p:strVal val="#ppt_x"/>
                                          </p:val>
                                        </p:tav>
                                      </p:tavLst>
                                    </p:anim>
                                    <p:anim calcmode="lin" valueType="num">
                                      <p:cBhvr additive="base">
                                        <p:cTn id="249" dur="500" fill="hold"/>
                                        <p:tgtEl>
                                          <p:spTgt spid="28"/>
                                        </p:tgtEl>
                                        <p:attrNameLst>
                                          <p:attrName>ppt_y</p:attrName>
                                        </p:attrNameLst>
                                      </p:cBhvr>
                                      <p:tavLst>
                                        <p:tav tm="0">
                                          <p:val>
                                            <p:strVal val="#ppt_y"/>
                                          </p:val>
                                        </p:tav>
                                        <p:tav tm="100000">
                                          <p:val>
                                            <p:strVal val="#ppt_y"/>
                                          </p:val>
                                        </p:tav>
                                      </p:tavLst>
                                    </p:anim>
                                  </p:childTnLst>
                                </p:cTn>
                              </p:par>
                              <p:par>
                                <p:cTn id="250" presetID="2" presetClass="entr" presetSubtype="8" fill="hold" nodeType="withEffect">
                                  <p:stCondLst>
                                    <p:cond delay="0"/>
                                  </p:stCondLst>
                                  <p:childTnLst>
                                    <p:set>
                                      <p:cBhvr>
                                        <p:cTn id="251" dur="1" fill="hold">
                                          <p:stCondLst>
                                            <p:cond delay="0"/>
                                          </p:stCondLst>
                                        </p:cTn>
                                        <p:tgtEl>
                                          <p:spTgt spid="32"/>
                                        </p:tgtEl>
                                        <p:attrNameLst>
                                          <p:attrName>style.visibility</p:attrName>
                                        </p:attrNameLst>
                                      </p:cBhvr>
                                      <p:to>
                                        <p:strVal val="visible"/>
                                      </p:to>
                                    </p:set>
                                    <p:anim calcmode="lin" valueType="num">
                                      <p:cBhvr additive="base">
                                        <p:cTn id="252" dur="500" fill="hold"/>
                                        <p:tgtEl>
                                          <p:spTgt spid="32"/>
                                        </p:tgtEl>
                                        <p:attrNameLst>
                                          <p:attrName>ppt_x</p:attrName>
                                        </p:attrNameLst>
                                      </p:cBhvr>
                                      <p:tavLst>
                                        <p:tav tm="0">
                                          <p:val>
                                            <p:strVal val="0-#ppt_w/2"/>
                                          </p:val>
                                        </p:tav>
                                        <p:tav tm="100000">
                                          <p:val>
                                            <p:strVal val="#ppt_x"/>
                                          </p:val>
                                        </p:tav>
                                      </p:tavLst>
                                    </p:anim>
                                    <p:anim calcmode="lin" valueType="num">
                                      <p:cBhvr additive="base">
                                        <p:cTn id="253" dur="500" fill="hold"/>
                                        <p:tgtEl>
                                          <p:spTgt spid="32"/>
                                        </p:tgtEl>
                                        <p:attrNameLst>
                                          <p:attrName>ppt_y</p:attrName>
                                        </p:attrNameLst>
                                      </p:cBhvr>
                                      <p:tavLst>
                                        <p:tav tm="0">
                                          <p:val>
                                            <p:strVal val="#ppt_y"/>
                                          </p:val>
                                        </p:tav>
                                        <p:tav tm="100000">
                                          <p:val>
                                            <p:strVal val="#ppt_y"/>
                                          </p:val>
                                        </p:tav>
                                      </p:tavLst>
                                    </p:anim>
                                  </p:childTnLst>
                                </p:cTn>
                              </p:par>
                            </p:childTnLst>
                          </p:cTn>
                        </p:par>
                        <p:par>
                          <p:cTn id="254" fill="hold">
                            <p:stCondLst>
                              <p:cond delay="500"/>
                            </p:stCondLst>
                            <p:childTnLst>
                              <p:par>
                                <p:cTn id="255" presetID="3" presetClass="entr" presetSubtype="10" fill="hold" nodeType="afterEffect">
                                  <p:stCondLst>
                                    <p:cond delay="1000"/>
                                  </p:stCondLst>
                                  <p:childTnLst>
                                    <p:set>
                                      <p:cBhvr>
                                        <p:cTn id="256" dur="1" fill="hold">
                                          <p:stCondLst>
                                            <p:cond delay="0"/>
                                          </p:stCondLst>
                                        </p:cTn>
                                        <p:tgtEl>
                                          <p:spTgt spid="106"/>
                                        </p:tgtEl>
                                        <p:attrNameLst>
                                          <p:attrName>style.visibility</p:attrName>
                                        </p:attrNameLst>
                                      </p:cBhvr>
                                      <p:to>
                                        <p:strVal val="visible"/>
                                      </p:to>
                                    </p:set>
                                    <p:animEffect transition="in" filter="blinds(horizontal)">
                                      <p:cBhvr>
                                        <p:cTn id="257" dur="500"/>
                                        <p:tgtEl>
                                          <p:spTgt spid="106"/>
                                        </p:tgtEl>
                                      </p:cBhvr>
                                    </p:animEffect>
                                  </p:childTnLst>
                                </p:cTn>
                              </p:par>
                              <p:par>
                                <p:cTn id="258" presetID="3" presetClass="entr" presetSubtype="10" fill="hold" nodeType="withEffect">
                                  <p:stCondLst>
                                    <p:cond delay="0"/>
                                  </p:stCondLst>
                                  <p:childTnLst>
                                    <p:set>
                                      <p:cBhvr>
                                        <p:cTn id="259" dur="1" fill="hold">
                                          <p:stCondLst>
                                            <p:cond delay="0"/>
                                          </p:stCondLst>
                                        </p:cTn>
                                        <p:tgtEl>
                                          <p:spTgt spid="104"/>
                                        </p:tgtEl>
                                        <p:attrNameLst>
                                          <p:attrName>style.visibility</p:attrName>
                                        </p:attrNameLst>
                                      </p:cBhvr>
                                      <p:to>
                                        <p:strVal val="visible"/>
                                      </p:to>
                                    </p:set>
                                    <p:animEffect transition="in" filter="blinds(horizontal)">
                                      <p:cBhvr>
                                        <p:cTn id="260" dur="500"/>
                                        <p:tgtEl>
                                          <p:spTgt spid="104"/>
                                        </p:tgtEl>
                                      </p:cBhvr>
                                    </p:animEffect>
                                  </p:childTnLst>
                                </p:cTn>
                              </p:par>
                              <p:par>
                                <p:cTn id="261" presetID="3" presetClass="entr" presetSubtype="10" fill="hold" nodeType="withEffect">
                                  <p:stCondLst>
                                    <p:cond delay="0"/>
                                  </p:stCondLst>
                                  <p:childTnLst>
                                    <p:set>
                                      <p:cBhvr>
                                        <p:cTn id="262" dur="1" fill="hold">
                                          <p:stCondLst>
                                            <p:cond delay="0"/>
                                          </p:stCondLst>
                                        </p:cTn>
                                        <p:tgtEl>
                                          <p:spTgt spid="102"/>
                                        </p:tgtEl>
                                        <p:attrNameLst>
                                          <p:attrName>style.visibility</p:attrName>
                                        </p:attrNameLst>
                                      </p:cBhvr>
                                      <p:to>
                                        <p:strVal val="visible"/>
                                      </p:to>
                                    </p:set>
                                    <p:animEffect transition="in" filter="blinds(horizontal)">
                                      <p:cBhvr>
                                        <p:cTn id="263" dur="500"/>
                                        <p:tgtEl>
                                          <p:spTgt spid="102"/>
                                        </p:tgtEl>
                                      </p:cBhvr>
                                    </p:animEffect>
                                  </p:childTnLst>
                                </p:cTn>
                              </p:par>
                              <p:par>
                                <p:cTn id="264" presetID="3" presetClass="entr" presetSubtype="10" fill="hold" nodeType="withEffect">
                                  <p:stCondLst>
                                    <p:cond delay="0"/>
                                  </p:stCondLst>
                                  <p:childTnLst>
                                    <p:set>
                                      <p:cBhvr>
                                        <p:cTn id="265" dur="1" fill="hold">
                                          <p:stCondLst>
                                            <p:cond delay="0"/>
                                          </p:stCondLst>
                                        </p:cTn>
                                        <p:tgtEl>
                                          <p:spTgt spid="100"/>
                                        </p:tgtEl>
                                        <p:attrNameLst>
                                          <p:attrName>style.visibility</p:attrName>
                                        </p:attrNameLst>
                                      </p:cBhvr>
                                      <p:to>
                                        <p:strVal val="visible"/>
                                      </p:to>
                                    </p:set>
                                    <p:animEffect transition="in" filter="blinds(horizontal)">
                                      <p:cBhvr>
                                        <p:cTn id="266" dur="500"/>
                                        <p:tgtEl>
                                          <p:spTgt spid="100"/>
                                        </p:tgtEl>
                                      </p:cBhvr>
                                    </p:animEffect>
                                  </p:childTnLst>
                                </p:cTn>
                              </p:par>
                              <p:par>
                                <p:cTn id="267" presetID="3" presetClass="entr" presetSubtype="10" fill="hold" nodeType="withEffect">
                                  <p:stCondLst>
                                    <p:cond delay="0"/>
                                  </p:stCondLst>
                                  <p:childTnLst>
                                    <p:set>
                                      <p:cBhvr>
                                        <p:cTn id="268" dur="1" fill="hold">
                                          <p:stCondLst>
                                            <p:cond delay="0"/>
                                          </p:stCondLst>
                                        </p:cTn>
                                        <p:tgtEl>
                                          <p:spTgt spid="98"/>
                                        </p:tgtEl>
                                        <p:attrNameLst>
                                          <p:attrName>style.visibility</p:attrName>
                                        </p:attrNameLst>
                                      </p:cBhvr>
                                      <p:to>
                                        <p:strVal val="visible"/>
                                      </p:to>
                                    </p:set>
                                    <p:animEffect transition="in" filter="blinds(horizontal)">
                                      <p:cBhvr>
                                        <p:cTn id="269" dur="500"/>
                                        <p:tgtEl>
                                          <p:spTgt spid="98"/>
                                        </p:tgtEl>
                                      </p:cBhvr>
                                    </p:animEffect>
                                  </p:childTnLst>
                                </p:cTn>
                              </p:par>
                              <p:par>
                                <p:cTn id="270" presetID="3" presetClass="entr" presetSubtype="10" fill="hold" nodeType="withEffect">
                                  <p:stCondLst>
                                    <p:cond delay="0"/>
                                  </p:stCondLst>
                                  <p:childTnLst>
                                    <p:set>
                                      <p:cBhvr>
                                        <p:cTn id="271" dur="1" fill="hold">
                                          <p:stCondLst>
                                            <p:cond delay="0"/>
                                          </p:stCondLst>
                                        </p:cTn>
                                        <p:tgtEl>
                                          <p:spTgt spid="97"/>
                                        </p:tgtEl>
                                        <p:attrNameLst>
                                          <p:attrName>style.visibility</p:attrName>
                                        </p:attrNameLst>
                                      </p:cBhvr>
                                      <p:to>
                                        <p:strVal val="visible"/>
                                      </p:to>
                                    </p:set>
                                    <p:animEffect transition="in" filter="blinds(horizontal)">
                                      <p:cBhvr>
                                        <p:cTn id="272" dur="500"/>
                                        <p:tgtEl>
                                          <p:spTgt spid="97"/>
                                        </p:tgtEl>
                                      </p:cBhvr>
                                    </p:animEffect>
                                  </p:childTnLst>
                                </p:cTn>
                              </p:par>
                              <p:par>
                                <p:cTn id="273" presetID="3" presetClass="entr" presetSubtype="10" fill="hold" nodeType="withEffect">
                                  <p:stCondLst>
                                    <p:cond delay="0"/>
                                  </p:stCondLst>
                                  <p:childTnLst>
                                    <p:set>
                                      <p:cBhvr>
                                        <p:cTn id="274" dur="1" fill="hold">
                                          <p:stCondLst>
                                            <p:cond delay="0"/>
                                          </p:stCondLst>
                                        </p:cTn>
                                        <p:tgtEl>
                                          <p:spTgt spid="96"/>
                                        </p:tgtEl>
                                        <p:attrNameLst>
                                          <p:attrName>style.visibility</p:attrName>
                                        </p:attrNameLst>
                                      </p:cBhvr>
                                      <p:to>
                                        <p:strVal val="visible"/>
                                      </p:to>
                                    </p:set>
                                    <p:animEffect transition="in" filter="blinds(horizontal)">
                                      <p:cBhvr>
                                        <p:cTn id="275" dur="500"/>
                                        <p:tgtEl>
                                          <p:spTgt spid="96"/>
                                        </p:tgtEl>
                                      </p:cBhvr>
                                    </p:animEffect>
                                  </p:childTnLst>
                                </p:cTn>
                              </p:par>
                              <p:par>
                                <p:cTn id="276" presetID="3" presetClass="entr" presetSubtype="10" fill="hold" nodeType="withEffect">
                                  <p:stCondLst>
                                    <p:cond delay="0"/>
                                  </p:stCondLst>
                                  <p:childTnLst>
                                    <p:set>
                                      <p:cBhvr>
                                        <p:cTn id="277" dur="1" fill="hold">
                                          <p:stCondLst>
                                            <p:cond delay="0"/>
                                          </p:stCondLst>
                                        </p:cTn>
                                        <p:tgtEl>
                                          <p:spTgt spid="95"/>
                                        </p:tgtEl>
                                        <p:attrNameLst>
                                          <p:attrName>style.visibility</p:attrName>
                                        </p:attrNameLst>
                                      </p:cBhvr>
                                      <p:to>
                                        <p:strVal val="visible"/>
                                      </p:to>
                                    </p:set>
                                    <p:animEffect transition="in" filter="blinds(horizontal)">
                                      <p:cBhvr>
                                        <p:cTn id="278" dur="500"/>
                                        <p:tgtEl>
                                          <p:spTgt spid="95"/>
                                        </p:tgtEl>
                                      </p:cBhvr>
                                    </p:animEffect>
                                  </p:childTnLst>
                                </p:cTn>
                              </p:par>
                              <p:par>
                                <p:cTn id="279" presetID="3" presetClass="entr" presetSubtype="10" fill="hold" nodeType="withEffect">
                                  <p:stCondLst>
                                    <p:cond delay="0"/>
                                  </p:stCondLst>
                                  <p:childTnLst>
                                    <p:set>
                                      <p:cBhvr>
                                        <p:cTn id="280" dur="1" fill="hold">
                                          <p:stCondLst>
                                            <p:cond delay="0"/>
                                          </p:stCondLst>
                                        </p:cTn>
                                        <p:tgtEl>
                                          <p:spTgt spid="87"/>
                                        </p:tgtEl>
                                        <p:attrNameLst>
                                          <p:attrName>style.visibility</p:attrName>
                                        </p:attrNameLst>
                                      </p:cBhvr>
                                      <p:to>
                                        <p:strVal val="visible"/>
                                      </p:to>
                                    </p:set>
                                    <p:animEffect transition="in" filter="blinds(horizontal)">
                                      <p:cBhvr>
                                        <p:cTn id="281" dur="500"/>
                                        <p:tgtEl>
                                          <p:spTgt spid="87"/>
                                        </p:tgtEl>
                                      </p:cBhvr>
                                    </p:animEffect>
                                  </p:childTnLst>
                                </p:cTn>
                              </p:par>
                              <p:par>
                                <p:cTn id="282" presetID="3" presetClass="entr" presetSubtype="10" fill="hold" nodeType="withEffect">
                                  <p:stCondLst>
                                    <p:cond delay="0"/>
                                  </p:stCondLst>
                                  <p:childTnLst>
                                    <p:set>
                                      <p:cBhvr>
                                        <p:cTn id="283" dur="1" fill="hold">
                                          <p:stCondLst>
                                            <p:cond delay="0"/>
                                          </p:stCondLst>
                                        </p:cTn>
                                        <p:tgtEl>
                                          <p:spTgt spid="93"/>
                                        </p:tgtEl>
                                        <p:attrNameLst>
                                          <p:attrName>style.visibility</p:attrName>
                                        </p:attrNameLst>
                                      </p:cBhvr>
                                      <p:to>
                                        <p:strVal val="visible"/>
                                      </p:to>
                                    </p:set>
                                    <p:animEffect transition="in" filter="blinds(horizontal)">
                                      <p:cBhvr>
                                        <p:cTn id="284" dur="500"/>
                                        <p:tgtEl>
                                          <p:spTgt spid="93"/>
                                        </p:tgtEl>
                                      </p:cBhvr>
                                    </p:animEffect>
                                  </p:childTnLst>
                                </p:cTn>
                              </p:par>
                              <p:par>
                                <p:cTn id="285" presetID="3" presetClass="entr" presetSubtype="10" fill="hold" nodeType="withEffect">
                                  <p:stCondLst>
                                    <p:cond delay="0"/>
                                  </p:stCondLst>
                                  <p:childTnLst>
                                    <p:set>
                                      <p:cBhvr>
                                        <p:cTn id="286" dur="1" fill="hold">
                                          <p:stCondLst>
                                            <p:cond delay="0"/>
                                          </p:stCondLst>
                                        </p:cTn>
                                        <p:tgtEl>
                                          <p:spTgt spid="64"/>
                                        </p:tgtEl>
                                        <p:attrNameLst>
                                          <p:attrName>style.visibility</p:attrName>
                                        </p:attrNameLst>
                                      </p:cBhvr>
                                      <p:to>
                                        <p:strVal val="visible"/>
                                      </p:to>
                                    </p:set>
                                    <p:animEffect transition="in" filter="blinds(horizontal)">
                                      <p:cBhvr>
                                        <p:cTn id="287" dur="500"/>
                                        <p:tgtEl>
                                          <p:spTgt spid="64"/>
                                        </p:tgtEl>
                                      </p:cBhvr>
                                    </p:animEffect>
                                  </p:childTnLst>
                                </p:cTn>
                              </p:par>
                              <p:par>
                                <p:cTn id="288" presetID="3" presetClass="entr" presetSubtype="10" fill="hold" nodeType="withEffect">
                                  <p:stCondLst>
                                    <p:cond delay="0"/>
                                  </p:stCondLst>
                                  <p:childTnLst>
                                    <p:set>
                                      <p:cBhvr>
                                        <p:cTn id="289" dur="1" fill="hold">
                                          <p:stCondLst>
                                            <p:cond delay="0"/>
                                          </p:stCondLst>
                                        </p:cTn>
                                        <p:tgtEl>
                                          <p:spTgt spid="63"/>
                                        </p:tgtEl>
                                        <p:attrNameLst>
                                          <p:attrName>style.visibility</p:attrName>
                                        </p:attrNameLst>
                                      </p:cBhvr>
                                      <p:to>
                                        <p:strVal val="visible"/>
                                      </p:to>
                                    </p:set>
                                    <p:animEffect transition="in" filter="blinds(horizontal)">
                                      <p:cBhvr>
                                        <p:cTn id="290" dur="500"/>
                                        <p:tgtEl>
                                          <p:spTgt spid="63"/>
                                        </p:tgtEl>
                                      </p:cBhvr>
                                    </p:animEffect>
                                  </p:childTnLst>
                                </p:cTn>
                              </p:par>
                              <p:par>
                                <p:cTn id="291" presetID="3" presetClass="entr" presetSubtype="10" fill="hold" nodeType="withEffect">
                                  <p:stCondLst>
                                    <p:cond delay="0"/>
                                  </p:stCondLst>
                                  <p:childTnLst>
                                    <p:set>
                                      <p:cBhvr>
                                        <p:cTn id="292" dur="1" fill="hold">
                                          <p:stCondLst>
                                            <p:cond delay="0"/>
                                          </p:stCondLst>
                                        </p:cTn>
                                        <p:tgtEl>
                                          <p:spTgt spid="62"/>
                                        </p:tgtEl>
                                        <p:attrNameLst>
                                          <p:attrName>style.visibility</p:attrName>
                                        </p:attrNameLst>
                                      </p:cBhvr>
                                      <p:to>
                                        <p:strVal val="visible"/>
                                      </p:to>
                                    </p:set>
                                    <p:animEffect transition="in" filter="blinds(horizontal)">
                                      <p:cBhvr>
                                        <p:cTn id="293" dur="500"/>
                                        <p:tgtEl>
                                          <p:spTgt spid="62"/>
                                        </p:tgtEl>
                                      </p:cBhvr>
                                    </p:animEffect>
                                  </p:childTnLst>
                                </p:cTn>
                              </p:par>
                              <p:par>
                                <p:cTn id="294" presetID="3" presetClass="entr" presetSubtype="10" fill="hold" nodeType="withEffect">
                                  <p:stCondLst>
                                    <p:cond delay="0"/>
                                  </p:stCondLst>
                                  <p:childTnLst>
                                    <p:set>
                                      <p:cBhvr>
                                        <p:cTn id="295" dur="1" fill="hold">
                                          <p:stCondLst>
                                            <p:cond delay="0"/>
                                          </p:stCondLst>
                                        </p:cTn>
                                        <p:tgtEl>
                                          <p:spTgt spid="61"/>
                                        </p:tgtEl>
                                        <p:attrNameLst>
                                          <p:attrName>style.visibility</p:attrName>
                                        </p:attrNameLst>
                                      </p:cBhvr>
                                      <p:to>
                                        <p:strVal val="visible"/>
                                      </p:to>
                                    </p:set>
                                    <p:animEffect transition="in" filter="blinds(horizontal)">
                                      <p:cBhvr>
                                        <p:cTn id="296" dur="500"/>
                                        <p:tgtEl>
                                          <p:spTgt spid="61"/>
                                        </p:tgtEl>
                                      </p:cBhvr>
                                    </p:animEffect>
                                  </p:childTnLst>
                                </p:cTn>
                              </p:par>
                              <p:par>
                                <p:cTn id="297" presetID="3" presetClass="entr" presetSubtype="10" fill="hold" nodeType="withEffect">
                                  <p:stCondLst>
                                    <p:cond delay="0"/>
                                  </p:stCondLst>
                                  <p:childTnLst>
                                    <p:set>
                                      <p:cBhvr>
                                        <p:cTn id="298" dur="1" fill="hold">
                                          <p:stCondLst>
                                            <p:cond delay="0"/>
                                          </p:stCondLst>
                                        </p:cTn>
                                        <p:tgtEl>
                                          <p:spTgt spid="77"/>
                                        </p:tgtEl>
                                        <p:attrNameLst>
                                          <p:attrName>style.visibility</p:attrName>
                                        </p:attrNameLst>
                                      </p:cBhvr>
                                      <p:to>
                                        <p:strVal val="visible"/>
                                      </p:to>
                                    </p:set>
                                    <p:animEffect transition="in" filter="blinds(horizontal)">
                                      <p:cBhvr>
                                        <p:cTn id="299" dur="500"/>
                                        <p:tgtEl>
                                          <p:spTgt spid="77"/>
                                        </p:tgtEl>
                                      </p:cBhvr>
                                    </p:animEffect>
                                  </p:childTnLst>
                                </p:cTn>
                              </p:par>
                              <p:par>
                                <p:cTn id="300" presetID="3" presetClass="entr" presetSubtype="10" fill="hold" nodeType="withEffect">
                                  <p:stCondLst>
                                    <p:cond delay="0"/>
                                  </p:stCondLst>
                                  <p:childTnLst>
                                    <p:set>
                                      <p:cBhvr>
                                        <p:cTn id="301" dur="1" fill="hold">
                                          <p:stCondLst>
                                            <p:cond delay="0"/>
                                          </p:stCondLst>
                                        </p:cTn>
                                        <p:tgtEl>
                                          <p:spTgt spid="72"/>
                                        </p:tgtEl>
                                        <p:attrNameLst>
                                          <p:attrName>style.visibility</p:attrName>
                                        </p:attrNameLst>
                                      </p:cBhvr>
                                      <p:to>
                                        <p:strVal val="visible"/>
                                      </p:to>
                                    </p:set>
                                    <p:animEffect transition="in" filter="blinds(horizontal)">
                                      <p:cBhvr>
                                        <p:cTn id="302" dur="500"/>
                                        <p:tgtEl>
                                          <p:spTgt spid="72"/>
                                        </p:tgtEl>
                                      </p:cBhvr>
                                    </p:animEffect>
                                  </p:childTnLst>
                                </p:cTn>
                              </p:par>
                              <p:par>
                                <p:cTn id="303" presetID="3" presetClass="entr" presetSubtype="10" fill="hold" nodeType="withEffect">
                                  <p:stCondLst>
                                    <p:cond delay="0"/>
                                  </p:stCondLst>
                                  <p:childTnLst>
                                    <p:set>
                                      <p:cBhvr>
                                        <p:cTn id="304" dur="1" fill="hold">
                                          <p:stCondLst>
                                            <p:cond delay="0"/>
                                          </p:stCondLst>
                                        </p:cTn>
                                        <p:tgtEl>
                                          <p:spTgt spid="70"/>
                                        </p:tgtEl>
                                        <p:attrNameLst>
                                          <p:attrName>style.visibility</p:attrName>
                                        </p:attrNameLst>
                                      </p:cBhvr>
                                      <p:to>
                                        <p:strVal val="visible"/>
                                      </p:to>
                                    </p:set>
                                    <p:animEffect transition="in" filter="blinds(horizontal)">
                                      <p:cBhvr>
                                        <p:cTn id="305" dur="500"/>
                                        <p:tgtEl>
                                          <p:spTgt spid="70"/>
                                        </p:tgtEl>
                                      </p:cBhvr>
                                    </p:animEffect>
                                  </p:childTnLst>
                                </p:cTn>
                              </p:par>
                              <p:par>
                                <p:cTn id="306" presetID="3" presetClass="entr" presetSubtype="10" fill="hold" nodeType="withEffect">
                                  <p:stCondLst>
                                    <p:cond delay="0"/>
                                  </p:stCondLst>
                                  <p:childTnLst>
                                    <p:set>
                                      <p:cBhvr>
                                        <p:cTn id="307" dur="1" fill="hold">
                                          <p:stCondLst>
                                            <p:cond delay="0"/>
                                          </p:stCondLst>
                                        </p:cTn>
                                        <p:tgtEl>
                                          <p:spTgt spid="68"/>
                                        </p:tgtEl>
                                        <p:attrNameLst>
                                          <p:attrName>style.visibility</p:attrName>
                                        </p:attrNameLst>
                                      </p:cBhvr>
                                      <p:to>
                                        <p:strVal val="visible"/>
                                      </p:to>
                                    </p:set>
                                    <p:animEffect transition="in" filter="blinds(horizontal)">
                                      <p:cBhvr>
                                        <p:cTn id="308" dur="500"/>
                                        <p:tgtEl>
                                          <p:spTgt spid="68"/>
                                        </p:tgtEl>
                                      </p:cBhvr>
                                    </p:animEffect>
                                  </p:childTnLst>
                                </p:cTn>
                              </p:par>
                              <p:par>
                                <p:cTn id="309" presetID="3" presetClass="exit" presetSubtype="10" fill="hold" nodeType="withEffect">
                                  <p:stCondLst>
                                    <p:cond delay="0"/>
                                  </p:stCondLst>
                                  <p:childTnLst>
                                    <p:animEffect transition="out" filter="blinds(horizontal)">
                                      <p:cBhvr>
                                        <p:cTn id="310" dur="500"/>
                                        <p:tgtEl>
                                          <p:spTgt spid="482"/>
                                        </p:tgtEl>
                                      </p:cBhvr>
                                    </p:animEffect>
                                    <p:set>
                                      <p:cBhvr>
                                        <p:cTn id="311" dur="1" fill="hold">
                                          <p:stCondLst>
                                            <p:cond delay="499"/>
                                          </p:stCondLst>
                                        </p:cTn>
                                        <p:tgtEl>
                                          <p:spTgt spid="482"/>
                                        </p:tgtEl>
                                        <p:attrNameLst>
                                          <p:attrName>style.visibility</p:attrName>
                                        </p:attrNameLst>
                                      </p:cBhvr>
                                      <p:to>
                                        <p:strVal val="hidden"/>
                                      </p:to>
                                    </p:set>
                                  </p:childTnLst>
                                </p:cTn>
                              </p:par>
                              <p:par>
                                <p:cTn id="312" presetID="3" presetClass="exit" presetSubtype="10" fill="hold" nodeType="withEffect">
                                  <p:stCondLst>
                                    <p:cond delay="0"/>
                                  </p:stCondLst>
                                  <p:childTnLst>
                                    <p:animEffect transition="out" filter="blinds(horizontal)">
                                      <p:cBhvr>
                                        <p:cTn id="313" dur="500"/>
                                        <p:tgtEl>
                                          <p:spTgt spid="486"/>
                                        </p:tgtEl>
                                      </p:cBhvr>
                                    </p:animEffect>
                                    <p:set>
                                      <p:cBhvr>
                                        <p:cTn id="314" dur="1" fill="hold">
                                          <p:stCondLst>
                                            <p:cond delay="499"/>
                                          </p:stCondLst>
                                        </p:cTn>
                                        <p:tgtEl>
                                          <p:spTgt spid="486"/>
                                        </p:tgtEl>
                                        <p:attrNameLst>
                                          <p:attrName>style.visibility</p:attrName>
                                        </p:attrNameLst>
                                      </p:cBhvr>
                                      <p:to>
                                        <p:strVal val="hidden"/>
                                      </p:to>
                                    </p:set>
                                  </p:childTnLst>
                                </p:cTn>
                              </p:par>
                              <p:par>
                                <p:cTn id="315" presetID="3" presetClass="exit" presetSubtype="10" fill="hold" nodeType="withEffect">
                                  <p:stCondLst>
                                    <p:cond delay="0"/>
                                  </p:stCondLst>
                                  <p:childTnLst>
                                    <p:animEffect transition="out" filter="blinds(horizontal)">
                                      <p:cBhvr>
                                        <p:cTn id="316" dur="500"/>
                                        <p:tgtEl>
                                          <p:spTgt spid="478"/>
                                        </p:tgtEl>
                                      </p:cBhvr>
                                    </p:animEffect>
                                    <p:set>
                                      <p:cBhvr>
                                        <p:cTn id="317" dur="1" fill="hold">
                                          <p:stCondLst>
                                            <p:cond delay="499"/>
                                          </p:stCondLst>
                                        </p:cTn>
                                        <p:tgtEl>
                                          <p:spTgt spid="478"/>
                                        </p:tgtEl>
                                        <p:attrNameLst>
                                          <p:attrName>style.visibility</p:attrName>
                                        </p:attrNameLst>
                                      </p:cBhvr>
                                      <p:to>
                                        <p:strVal val="hidden"/>
                                      </p:to>
                                    </p:set>
                                  </p:childTnLst>
                                </p:cTn>
                              </p:par>
                              <p:par>
                                <p:cTn id="318" presetID="3" presetClass="exit" presetSubtype="10" fill="hold" nodeType="withEffect">
                                  <p:stCondLst>
                                    <p:cond delay="0"/>
                                  </p:stCondLst>
                                  <p:childTnLst>
                                    <p:animEffect transition="out" filter="blinds(horizontal)">
                                      <p:cBhvr>
                                        <p:cTn id="319" dur="500"/>
                                        <p:tgtEl>
                                          <p:spTgt spid="474"/>
                                        </p:tgtEl>
                                      </p:cBhvr>
                                    </p:animEffect>
                                    <p:set>
                                      <p:cBhvr>
                                        <p:cTn id="320" dur="1" fill="hold">
                                          <p:stCondLst>
                                            <p:cond delay="499"/>
                                          </p:stCondLst>
                                        </p:cTn>
                                        <p:tgtEl>
                                          <p:spTgt spid="474"/>
                                        </p:tgtEl>
                                        <p:attrNameLst>
                                          <p:attrName>style.visibility</p:attrName>
                                        </p:attrNameLst>
                                      </p:cBhvr>
                                      <p:to>
                                        <p:strVal val="hidden"/>
                                      </p:to>
                                    </p:set>
                                  </p:childTnLst>
                                </p:cTn>
                              </p:par>
                              <p:par>
                                <p:cTn id="321" presetID="3" presetClass="exit" presetSubtype="10" fill="hold" nodeType="withEffect">
                                  <p:stCondLst>
                                    <p:cond delay="0"/>
                                  </p:stCondLst>
                                  <p:childTnLst>
                                    <p:animEffect transition="out" filter="blinds(horizontal)">
                                      <p:cBhvr>
                                        <p:cTn id="322" dur="500"/>
                                        <p:tgtEl>
                                          <p:spTgt spid="470"/>
                                        </p:tgtEl>
                                      </p:cBhvr>
                                    </p:animEffect>
                                    <p:set>
                                      <p:cBhvr>
                                        <p:cTn id="323" dur="1" fill="hold">
                                          <p:stCondLst>
                                            <p:cond delay="499"/>
                                          </p:stCondLst>
                                        </p:cTn>
                                        <p:tgtEl>
                                          <p:spTgt spid="470"/>
                                        </p:tgtEl>
                                        <p:attrNameLst>
                                          <p:attrName>style.visibility</p:attrName>
                                        </p:attrNameLst>
                                      </p:cBhvr>
                                      <p:to>
                                        <p:strVal val="hidden"/>
                                      </p:to>
                                    </p:set>
                                  </p:childTnLst>
                                </p:cTn>
                              </p:par>
                              <p:par>
                                <p:cTn id="324" presetID="3" presetClass="entr" presetSubtype="10" fill="hold" nodeType="withEffect">
                                  <p:stCondLst>
                                    <p:cond delay="0"/>
                                  </p:stCondLst>
                                  <p:childTnLst>
                                    <p:set>
                                      <p:cBhvr>
                                        <p:cTn id="325" dur="1" fill="hold">
                                          <p:stCondLst>
                                            <p:cond delay="0"/>
                                          </p:stCondLst>
                                        </p:cTn>
                                        <p:tgtEl>
                                          <p:spTgt spid="502"/>
                                        </p:tgtEl>
                                        <p:attrNameLst>
                                          <p:attrName>style.visibility</p:attrName>
                                        </p:attrNameLst>
                                      </p:cBhvr>
                                      <p:to>
                                        <p:strVal val="visible"/>
                                      </p:to>
                                    </p:set>
                                    <p:animEffect transition="in" filter="blinds(horizontal)">
                                      <p:cBhvr>
                                        <p:cTn id="326" dur="500"/>
                                        <p:tgtEl>
                                          <p:spTgt spid="502"/>
                                        </p:tgtEl>
                                      </p:cBhvr>
                                    </p:animEffect>
                                  </p:childTnLst>
                                </p:cTn>
                              </p:par>
                              <p:par>
                                <p:cTn id="327" presetID="3" presetClass="entr" presetSubtype="10" fill="hold" nodeType="withEffect">
                                  <p:stCondLst>
                                    <p:cond delay="0"/>
                                  </p:stCondLst>
                                  <p:childTnLst>
                                    <p:set>
                                      <p:cBhvr>
                                        <p:cTn id="328" dur="1" fill="hold">
                                          <p:stCondLst>
                                            <p:cond delay="0"/>
                                          </p:stCondLst>
                                        </p:cTn>
                                        <p:tgtEl>
                                          <p:spTgt spid="506"/>
                                        </p:tgtEl>
                                        <p:attrNameLst>
                                          <p:attrName>style.visibility</p:attrName>
                                        </p:attrNameLst>
                                      </p:cBhvr>
                                      <p:to>
                                        <p:strVal val="visible"/>
                                      </p:to>
                                    </p:set>
                                    <p:animEffect transition="in" filter="blinds(horizontal)">
                                      <p:cBhvr>
                                        <p:cTn id="329" dur="500"/>
                                        <p:tgtEl>
                                          <p:spTgt spid="506"/>
                                        </p:tgtEl>
                                      </p:cBhvr>
                                    </p:animEffect>
                                  </p:childTnLst>
                                </p:cTn>
                              </p:par>
                              <p:par>
                                <p:cTn id="330" presetID="3" presetClass="entr" presetSubtype="10" fill="hold" nodeType="withEffect">
                                  <p:stCondLst>
                                    <p:cond delay="0"/>
                                  </p:stCondLst>
                                  <p:childTnLst>
                                    <p:set>
                                      <p:cBhvr>
                                        <p:cTn id="331" dur="1" fill="hold">
                                          <p:stCondLst>
                                            <p:cond delay="0"/>
                                          </p:stCondLst>
                                        </p:cTn>
                                        <p:tgtEl>
                                          <p:spTgt spid="498"/>
                                        </p:tgtEl>
                                        <p:attrNameLst>
                                          <p:attrName>style.visibility</p:attrName>
                                        </p:attrNameLst>
                                      </p:cBhvr>
                                      <p:to>
                                        <p:strVal val="visible"/>
                                      </p:to>
                                    </p:set>
                                    <p:animEffect transition="in" filter="blinds(horizontal)">
                                      <p:cBhvr>
                                        <p:cTn id="332" dur="500"/>
                                        <p:tgtEl>
                                          <p:spTgt spid="498"/>
                                        </p:tgtEl>
                                      </p:cBhvr>
                                    </p:animEffect>
                                  </p:childTnLst>
                                </p:cTn>
                              </p:par>
                              <p:par>
                                <p:cTn id="333" presetID="3" presetClass="entr" presetSubtype="10" fill="hold" nodeType="withEffect">
                                  <p:stCondLst>
                                    <p:cond delay="0"/>
                                  </p:stCondLst>
                                  <p:childTnLst>
                                    <p:set>
                                      <p:cBhvr>
                                        <p:cTn id="334" dur="1" fill="hold">
                                          <p:stCondLst>
                                            <p:cond delay="0"/>
                                          </p:stCondLst>
                                        </p:cTn>
                                        <p:tgtEl>
                                          <p:spTgt spid="494"/>
                                        </p:tgtEl>
                                        <p:attrNameLst>
                                          <p:attrName>style.visibility</p:attrName>
                                        </p:attrNameLst>
                                      </p:cBhvr>
                                      <p:to>
                                        <p:strVal val="visible"/>
                                      </p:to>
                                    </p:set>
                                    <p:animEffect transition="in" filter="blinds(horizontal)">
                                      <p:cBhvr>
                                        <p:cTn id="335" dur="500"/>
                                        <p:tgtEl>
                                          <p:spTgt spid="494"/>
                                        </p:tgtEl>
                                      </p:cBhvr>
                                    </p:animEffect>
                                  </p:childTnLst>
                                </p:cTn>
                              </p:par>
                              <p:par>
                                <p:cTn id="336" presetID="3" presetClass="entr" presetSubtype="10" fill="hold" nodeType="withEffect">
                                  <p:stCondLst>
                                    <p:cond delay="0"/>
                                  </p:stCondLst>
                                  <p:childTnLst>
                                    <p:set>
                                      <p:cBhvr>
                                        <p:cTn id="337" dur="1" fill="hold">
                                          <p:stCondLst>
                                            <p:cond delay="0"/>
                                          </p:stCondLst>
                                        </p:cTn>
                                        <p:tgtEl>
                                          <p:spTgt spid="490"/>
                                        </p:tgtEl>
                                        <p:attrNameLst>
                                          <p:attrName>style.visibility</p:attrName>
                                        </p:attrNameLst>
                                      </p:cBhvr>
                                      <p:to>
                                        <p:strVal val="visible"/>
                                      </p:to>
                                    </p:set>
                                    <p:animEffect transition="in" filter="blinds(horizontal)">
                                      <p:cBhvr>
                                        <p:cTn id="338" dur="500"/>
                                        <p:tgtEl>
                                          <p:spTgt spid="490"/>
                                        </p:tgtEl>
                                      </p:cBhvr>
                                    </p:animEffect>
                                  </p:childTnLst>
                                </p:cTn>
                              </p:par>
                            </p:childTnLst>
                          </p:cTn>
                        </p:par>
                      </p:childTnLst>
                    </p:cTn>
                  </p:par>
                  <p:par>
                    <p:cTn id="339" fill="hold">
                      <p:stCondLst>
                        <p:cond delay="indefinite"/>
                      </p:stCondLst>
                      <p:childTnLst>
                        <p:par>
                          <p:cTn id="340" fill="hold">
                            <p:stCondLst>
                              <p:cond delay="0"/>
                            </p:stCondLst>
                            <p:childTnLst>
                              <p:par>
                                <p:cTn id="341" presetID="1" presetClass="exit" presetSubtype="0" fill="hold" nodeType="clickEffect">
                                  <p:stCondLst>
                                    <p:cond delay="0"/>
                                  </p:stCondLst>
                                  <p:childTnLst>
                                    <p:set>
                                      <p:cBhvr>
                                        <p:cTn id="342" dur="1" fill="hold">
                                          <p:stCondLst>
                                            <p:cond delay="0"/>
                                          </p:stCondLst>
                                        </p:cTn>
                                        <p:tgtEl>
                                          <p:spTgt spid="106"/>
                                        </p:tgtEl>
                                        <p:attrNameLst>
                                          <p:attrName>style.visibility</p:attrName>
                                        </p:attrNameLst>
                                      </p:cBhvr>
                                      <p:to>
                                        <p:strVal val="hidden"/>
                                      </p:to>
                                    </p:set>
                                  </p:childTnLst>
                                </p:cTn>
                              </p:par>
                              <p:par>
                                <p:cTn id="343" presetID="1" presetClass="exit" presetSubtype="0" fill="hold" nodeType="withEffect">
                                  <p:stCondLst>
                                    <p:cond delay="0"/>
                                  </p:stCondLst>
                                  <p:childTnLst>
                                    <p:set>
                                      <p:cBhvr>
                                        <p:cTn id="344" dur="1" fill="hold">
                                          <p:stCondLst>
                                            <p:cond delay="0"/>
                                          </p:stCondLst>
                                        </p:cTn>
                                        <p:tgtEl>
                                          <p:spTgt spid="104"/>
                                        </p:tgtEl>
                                        <p:attrNameLst>
                                          <p:attrName>style.visibility</p:attrName>
                                        </p:attrNameLst>
                                      </p:cBhvr>
                                      <p:to>
                                        <p:strVal val="hidden"/>
                                      </p:to>
                                    </p:set>
                                  </p:childTnLst>
                                </p:cTn>
                              </p:par>
                              <p:par>
                                <p:cTn id="345" presetID="1" presetClass="exit" presetSubtype="0" fill="hold" nodeType="withEffect">
                                  <p:stCondLst>
                                    <p:cond delay="0"/>
                                  </p:stCondLst>
                                  <p:childTnLst>
                                    <p:set>
                                      <p:cBhvr>
                                        <p:cTn id="346" dur="1" fill="hold">
                                          <p:stCondLst>
                                            <p:cond delay="0"/>
                                          </p:stCondLst>
                                        </p:cTn>
                                        <p:tgtEl>
                                          <p:spTgt spid="102"/>
                                        </p:tgtEl>
                                        <p:attrNameLst>
                                          <p:attrName>style.visibility</p:attrName>
                                        </p:attrNameLst>
                                      </p:cBhvr>
                                      <p:to>
                                        <p:strVal val="hidden"/>
                                      </p:to>
                                    </p:set>
                                  </p:childTnLst>
                                </p:cTn>
                              </p:par>
                              <p:par>
                                <p:cTn id="347" presetID="1" presetClass="exit" presetSubtype="0" fill="hold" nodeType="withEffect">
                                  <p:stCondLst>
                                    <p:cond delay="0"/>
                                  </p:stCondLst>
                                  <p:childTnLst>
                                    <p:set>
                                      <p:cBhvr>
                                        <p:cTn id="348" dur="1" fill="hold">
                                          <p:stCondLst>
                                            <p:cond delay="0"/>
                                          </p:stCondLst>
                                        </p:cTn>
                                        <p:tgtEl>
                                          <p:spTgt spid="100"/>
                                        </p:tgtEl>
                                        <p:attrNameLst>
                                          <p:attrName>style.visibility</p:attrName>
                                        </p:attrNameLst>
                                      </p:cBhvr>
                                      <p:to>
                                        <p:strVal val="hidden"/>
                                      </p:to>
                                    </p:set>
                                  </p:childTnLst>
                                </p:cTn>
                              </p:par>
                              <p:par>
                                <p:cTn id="349" presetID="1" presetClass="exit" presetSubtype="0" fill="hold" nodeType="withEffect">
                                  <p:stCondLst>
                                    <p:cond delay="0"/>
                                  </p:stCondLst>
                                  <p:childTnLst>
                                    <p:set>
                                      <p:cBhvr>
                                        <p:cTn id="350" dur="1" fill="hold">
                                          <p:stCondLst>
                                            <p:cond delay="0"/>
                                          </p:stCondLst>
                                        </p:cTn>
                                        <p:tgtEl>
                                          <p:spTgt spid="98"/>
                                        </p:tgtEl>
                                        <p:attrNameLst>
                                          <p:attrName>style.visibility</p:attrName>
                                        </p:attrNameLst>
                                      </p:cBhvr>
                                      <p:to>
                                        <p:strVal val="hidden"/>
                                      </p:to>
                                    </p:set>
                                  </p:childTnLst>
                                </p:cTn>
                              </p:par>
                              <p:par>
                                <p:cTn id="351" presetID="1" presetClass="exit" presetSubtype="0" fill="hold" nodeType="withEffect">
                                  <p:stCondLst>
                                    <p:cond delay="0"/>
                                  </p:stCondLst>
                                  <p:childTnLst>
                                    <p:set>
                                      <p:cBhvr>
                                        <p:cTn id="352" dur="1" fill="hold">
                                          <p:stCondLst>
                                            <p:cond delay="0"/>
                                          </p:stCondLst>
                                        </p:cTn>
                                        <p:tgtEl>
                                          <p:spTgt spid="97"/>
                                        </p:tgtEl>
                                        <p:attrNameLst>
                                          <p:attrName>style.visibility</p:attrName>
                                        </p:attrNameLst>
                                      </p:cBhvr>
                                      <p:to>
                                        <p:strVal val="hidden"/>
                                      </p:to>
                                    </p:set>
                                  </p:childTnLst>
                                </p:cTn>
                              </p:par>
                              <p:par>
                                <p:cTn id="353" presetID="1" presetClass="exit" presetSubtype="0" fill="hold" nodeType="withEffect">
                                  <p:stCondLst>
                                    <p:cond delay="0"/>
                                  </p:stCondLst>
                                  <p:childTnLst>
                                    <p:set>
                                      <p:cBhvr>
                                        <p:cTn id="354" dur="1" fill="hold">
                                          <p:stCondLst>
                                            <p:cond delay="0"/>
                                          </p:stCondLst>
                                        </p:cTn>
                                        <p:tgtEl>
                                          <p:spTgt spid="96"/>
                                        </p:tgtEl>
                                        <p:attrNameLst>
                                          <p:attrName>style.visibility</p:attrName>
                                        </p:attrNameLst>
                                      </p:cBhvr>
                                      <p:to>
                                        <p:strVal val="hidden"/>
                                      </p:to>
                                    </p:set>
                                  </p:childTnLst>
                                </p:cTn>
                              </p:par>
                              <p:par>
                                <p:cTn id="355" presetID="1" presetClass="exit" presetSubtype="0" fill="hold" nodeType="withEffect">
                                  <p:stCondLst>
                                    <p:cond delay="0"/>
                                  </p:stCondLst>
                                  <p:childTnLst>
                                    <p:set>
                                      <p:cBhvr>
                                        <p:cTn id="356" dur="1" fill="hold">
                                          <p:stCondLst>
                                            <p:cond delay="0"/>
                                          </p:stCondLst>
                                        </p:cTn>
                                        <p:tgtEl>
                                          <p:spTgt spid="95"/>
                                        </p:tgtEl>
                                        <p:attrNameLst>
                                          <p:attrName>style.visibility</p:attrName>
                                        </p:attrNameLst>
                                      </p:cBhvr>
                                      <p:to>
                                        <p:strVal val="hidden"/>
                                      </p:to>
                                    </p:set>
                                  </p:childTnLst>
                                </p:cTn>
                              </p:par>
                              <p:par>
                                <p:cTn id="357" presetID="1" presetClass="exit" presetSubtype="0" fill="hold" nodeType="withEffect">
                                  <p:stCondLst>
                                    <p:cond delay="0"/>
                                  </p:stCondLst>
                                  <p:childTnLst>
                                    <p:set>
                                      <p:cBhvr>
                                        <p:cTn id="358" dur="1" fill="hold">
                                          <p:stCondLst>
                                            <p:cond delay="0"/>
                                          </p:stCondLst>
                                        </p:cTn>
                                        <p:tgtEl>
                                          <p:spTgt spid="87"/>
                                        </p:tgtEl>
                                        <p:attrNameLst>
                                          <p:attrName>style.visibility</p:attrName>
                                        </p:attrNameLst>
                                      </p:cBhvr>
                                      <p:to>
                                        <p:strVal val="hidden"/>
                                      </p:to>
                                    </p:set>
                                  </p:childTnLst>
                                </p:cTn>
                              </p:par>
                              <p:par>
                                <p:cTn id="359" presetID="1" presetClass="exit" presetSubtype="0" fill="hold" nodeType="withEffect">
                                  <p:stCondLst>
                                    <p:cond delay="0"/>
                                  </p:stCondLst>
                                  <p:childTnLst>
                                    <p:set>
                                      <p:cBhvr>
                                        <p:cTn id="360" dur="1" fill="hold">
                                          <p:stCondLst>
                                            <p:cond delay="0"/>
                                          </p:stCondLst>
                                        </p:cTn>
                                        <p:tgtEl>
                                          <p:spTgt spid="93"/>
                                        </p:tgtEl>
                                        <p:attrNameLst>
                                          <p:attrName>style.visibility</p:attrName>
                                        </p:attrNameLst>
                                      </p:cBhvr>
                                      <p:to>
                                        <p:strVal val="hidden"/>
                                      </p:to>
                                    </p:set>
                                  </p:childTnLst>
                                </p:cTn>
                              </p:par>
                              <p:par>
                                <p:cTn id="361" presetID="1" presetClass="exit" presetSubtype="0" fill="hold" nodeType="withEffect">
                                  <p:stCondLst>
                                    <p:cond delay="0"/>
                                  </p:stCondLst>
                                  <p:childTnLst>
                                    <p:set>
                                      <p:cBhvr>
                                        <p:cTn id="362" dur="1" fill="hold">
                                          <p:stCondLst>
                                            <p:cond delay="0"/>
                                          </p:stCondLst>
                                        </p:cTn>
                                        <p:tgtEl>
                                          <p:spTgt spid="64"/>
                                        </p:tgtEl>
                                        <p:attrNameLst>
                                          <p:attrName>style.visibility</p:attrName>
                                        </p:attrNameLst>
                                      </p:cBhvr>
                                      <p:to>
                                        <p:strVal val="hidden"/>
                                      </p:to>
                                    </p:set>
                                  </p:childTnLst>
                                </p:cTn>
                              </p:par>
                              <p:par>
                                <p:cTn id="363" presetID="1" presetClass="exit" presetSubtype="0" fill="hold" nodeType="withEffect">
                                  <p:stCondLst>
                                    <p:cond delay="0"/>
                                  </p:stCondLst>
                                  <p:childTnLst>
                                    <p:set>
                                      <p:cBhvr>
                                        <p:cTn id="364" dur="1" fill="hold">
                                          <p:stCondLst>
                                            <p:cond delay="0"/>
                                          </p:stCondLst>
                                        </p:cTn>
                                        <p:tgtEl>
                                          <p:spTgt spid="63"/>
                                        </p:tgtEl>
                                        <p:attrNameLst>
                                          <p:attrName>style.visibility</p:attrName>
                                        </p:attrNameLst>
                                      </p:cBhvr>
                                      <p:to>
                                        <p:strVal val="hidden"/>
                                      </p:to>
                                    </p:set>
                                  </p:childTnLst>
                                </p:cTn>
                              </p:par>
                              <p:par>
                                <p:cTn id="365" presetID="1" presetClass="exit" presetSubtype="0" fill="hold" nodeType="withEffect">
                                  <p:stCondLst>
                                    <p:cond delay="0"/>
                                  </p:stCondLst>
                                  <p:childTnLst>
                                    <p:set>
                                      <p:cBhvr>
                                        <p:cTn id="366" dur="1" fill="hold">
                                          <p:stCondLst>
                                            <p:cond delay="0"/>
                                          </p:stCondLst>
                                        </p:cTn>
                                        <p:tgtEl>
                                          <p:spTgt spid="62"/>
                                        </p:tgtEl>
                                        <p:attrNameLst>
                                          <p:attrName>style.visibility</p:attrName>
                                        </p:attrNameLst>
                                      </p:cBhvr>
                                      <p:to>
                                        <p:strVal val="hidden"/>
                                      </p:to>
                                    </p:set>
                                  </p:childTnLst>
                                </p:cTn>
                              </p:par>
                              <p:par>
                                <p:cTn id="367" presetID="1" presetClass="exit" presetSubtype="0" fill="hold" nodeType="withEffect">
                                  <p:stCondLst>
                                    <p:cond delay="0"/>
                                  </p:stCondLst>
                                  <p:childTnLst>
                                    <p:set>
                                      <p:cBhvr>
                                        <p:cTn id="368" dur="1" fill="hold">
                                          <p:stCondLst>
                                            <p:cond delay="0"/>
                                          </p:stCondLst>
                                        </p:cTn>
                                        <p:tgtEl>
                                          <p:spTgt spid="61"/>
                                        </p:tgtEl>
                                        <p:attrNameLst>
                                          <p:attrName>style.visibility</p:attrName>
                                        </p:attrNameLst>
                                      </p:cBhvr>
                                      <p:to>
                                        <p:strVal val="hidden"/>
                                      </p:to>
                                    </p:set>
                                  </p:childTnLst>
                                </p:cTn>
                              </p:par>
                              <p:par>
                                <p:cTn id="369" presetID="1" presetClass="exit" presetSubtype="0" fill="hold" nodeType="withEffect">
                                  <p:stCondLst>
                                    <p:cond delay="0"/>
                                  </p:stCondLst>
                                  <p:childTnLst>
                                    <p:set>
                                      <p:cBhvr>
                                        <p:cTn id="370" dur="1" fill="hold">
                                          <p:stCondLst>
                                            <p:cond delay="0"/>
                                          </p:stCondLst>
                                        </p:cTn>
                                        <p:tgtEl>
                                          <p:spTgt spid="77"/>
                                        </p:tgtEl>
                                        <p:attrNameLst>
                                          <p:attrName>style.visibility</p:attrName>
                                        </p:attrNameLst>
                                      </p:cBhvr>
                                      <p:to>
                                        <p:strVal val="hidden"/>
                                      </p:to>
                                    </p:set>
                                  </p:childTnLst>
                                </p:cTn>
                              </p:par>
                              <p:par>
                                <p:cTn id="371" presetID="1" presetClass="exit" presetSubtype="0" fill="hold" nodeType="withEffect">
                                  <p:stCondLst>
                                    <p:cond delay="0"/>
                                  </p:stCondLst>
                                  <p:childTnLst>
                                    <p:set>
                                      <p:cBhvr>
                                        <p:cTn id="372" dur="1" fill="hold">
                                          <p:stCondLst>
                                            <p:cond delay="0"/>
                                          </p:stCondLst>
                                        </p:cTn>
                                        <p:tgtEl>
                                          <p:spTgt spid="72"/>
                                        </p:tgtEl>
                                        <p:attrNameLst>
                                          <p:attrName>style.visibility</p:attrName>
                                        </p:attrNameLst>
                                      </p:cBhvr>
                                      <p:to>
                                        <p:strVal val="hidden"/>
                                      </p:to>
                                    </p:set>
                                  </p:childTnLst>
                                </p:cTn>
                              </p:par>
                              <p:par>
                                <p:cTn id="373" presetID="1" presetClass="exit" presetSubtype="0" fill="hold" nodeType="withEffect">
                                  <p:stCondLst>
                                    <p:cond delay="0"/>
                                  </p:stCondLst>
                                  <p:childTnLst>
                                    <p:set>
                                      <p:cBhvr>
                                        <p:cTn id="374" dur="1" fill="hold">
                                          <p:stCondLst>
                                            <p:cond delay="0"/>
                                          </p:stCondLst>
                                        </p:cTn>
                                        <p:tgtEl>
                                          <p:spTgt spid="70"/>
                                        </p:tgtEl>
                                        <p:attrNameLst>
                                          <p:attrName>style.visibility</p:attrName>
                                        </p:attrNameLst>
                                      </p:cBhvr>
                                      <p:to>
                                        <p:strVal val="hidden"/>
                                      </p:to>
                                    </p:set>
                                  </p:childTnLst>
                                </p:cTn>
                              </p:par>
                              <p:par>
                                <p:cTn id="375" presetID="1" presetClass="exit" presetSubtype="0" fill="hold" nodeType="withEffect">
                                  <p:stCondLst>
                                    <p:cond delay="0"/>
                                  </p:stCondLst>
                                  <p:childTnLst>
                                    <p:set>
                                      <p:cBhvr>
                                        <p:cTn id="376" dur="1" fill="hold">
                                          <p:stCondLst>
                                            <p:cond delay="0"/>
                                          </p:stCondLst>
                                        </p:cTn>
                                        <p:tgtEl>
                                          <p:spTgt spid="68"/>
                                        </p:tgtEl>
                                        <p:attrNameLst>
                                          <p:attrName>style.visibility</p:attrName>
                                        </p:attrNameLst>
                                      </p:cBhvr>
                                      <p:to>
                                        <p:strVal val="hidden"/>
                                      </p:to>
                                    </p:set>
                                  </p:childTnLst>
                                </p:cTn>
                              </p:par>
                            </p:childTnLst>
                          </p:cTn>
                        </p:par>
                        <p:par>
                          <p:cTn id="377" fill="hold">
                            <p:stCondLst>
                              <p:cond delay="0"/>
                            </p:stCondLst>
                            <p:childTnLst>
                              <p:par>
                                <p:cTn id="378" presetID="3" presetClass="entr" presetSubtype="10" fill="hold" nodeType="afterEffect">
                                  <p:stCondLst>
                                    <p:cond delay="0"/>
                                  </p:stCondLst>
                                  <p:childTnLst>
                                    <p:set>
                                      <p:cBhvr>
                                        <p:cTn id="379" dur="1" fill="hold">
                                          <p:stCondLst>
                                            <p:cond delay="0"/>
                                          </p:stCondLst>
                                        </p:cTn>
                                        <p:tgtEl>
                                          <p:spTgt spid="337"/>
                                        </p:tgtEl>
                                        <p:attrNameLst>
                                          <p:attrName>style.visibility</p:attrName>
                                        </p:attrNameLst>
                                      </p:cBhvr>
                                      <p:to>
                                        <p:strVal val="visible"/>
                                      </p:to>
                                    </p:set>
                                    <p:animEffect transition="in" filter="blinds(horizontal)">
                                      <p:cBhvr>
                                        <p:cTn id="380" dur="500"/>
                                        <p:tgtEl>
                                          <p:spTgt spid="337"/>
                                        </p:tgtEl>
                                      </p:cBhvr>
                                    </p:animEffect>
                                  </p:childTnLst>
                                </p:cTn>
                              </p:par>
                              <p:par>
                                <p:cTn id="381" presetID="3" presetClass="entr" presetSubtype="10" fill="hold" nodeType="withEffect">
                                  <p:stCondLst>
                                    <p:cond delay="0"/>
                                  </p:stCondLst>
                                  <p:childTnLst>
                                    <p:set>
                                      <p:cBhvr>
                                        <p:cTn id="382" dur="1" fill="hold">
                                          <p:stCondLst>
                                            <p:cond delay="0"/>
                                          </p:stCondLst>
                                        </p:cTn>
                                        <p:tgtEl>
                                          <p:spTgt spid="336"/>
                                        </p:tgtEl>
                                        <p:attrNameLst>
                                          <p:attrName>style.visibility</p:attrName>
                                        </p:attrNameLst>
                                      </p:cBhvr>
                                      <p:to>
                                        <p:strVal val="visible"/>
                                      </p:to>
                                    </p:set>
                                    <p:animEffect transition="in" filter="blinds(horizontal)">
                                      <p:cBhvr>
                                        <p:cTn id="383" dur="500"/>
                                        <p:tgtEl>
                                          <p:spTgt spid="336"/>
                                        </p:tgtEl>
                                      </p:cBhvr>
                                    </p:animEffect>
                                  </p:childTnLst>
                                </p:cTn>
                              </p:par>
                              <p:par>
                                <p:cTn id="384" presetID="3" presetClass="entr" presetSubtype="10" fill="hold" nodeType="withEffect">
                                  <p:stCondLst>
                                    <p:cond delay="0"/>
                                  </p:stCondLst>
                                  <p:childTnLst>
                                    <p:set>
                                      <p:cBhvr>
                                        <p:cTn id="385" dur="1" fill="hold">
                                          <p:stCondLst>
                                            <p:cond delay="0"/>
                                          </p:stCondLst>
                                        </p:cTn>
                                        <p:tgtEl>
                                          <p:spTgt spid="396"/>
                                        </p:tgtEl>
                                        <p:attrNameLst>
                                          <p:attrName>style.visibility</p:attrName>
                                        </p:attrNameLst>
                                      </p:cBhvr>
                                      <p:to>
                                        <p:strVal val="visible"/>
                                      </p:to>
                                    </p:set>
                                    <p:animEffect transition="in" filter="blinds(horizontal)">
                                      <p:cBhvr>
                                        <p:cTn id="386" dur="500"/>
                                        <p:tgtEl>
                                          <p:spTgt spid="396"/>
                                        </p:tgtEl>
                                      </p:cBhvr>
                                    </p:animEffect>
                                  </p:childTnLst>
                                </p:cTn>
                              </p:par>
                              <p:par>
                                <p:cTn id="387" presetID="3" presetClass="entr" presetSubtype="10" fill="hold" nodeType="withEffect">
                                  <p:stCondLst>
                                    <p:cond delay="0"/>
                                  </p:stCondLst>
                                  <p:childTnLst>
                                    <p:set>
                                      <p:cBhvr>
                                        <p:cTn id="388" dur="1" fill="hold">
                                          <p:stCondLst>
                                            <p:cond delay="0"/>
                                          </p:stCondLst>
                                        </p:cTn>
                                        <p:tgtEl>
                                          <p:spTgt spid="397"/>
                                        </p:tgtEl>
                                        <p:attrNameLst>
                                          <p:attrName>style.visibility</p:attrName>
                                        </p:attrNameLst>
                                      </p:cBhvr>
                                      <p:to>
                                        <p:strVal val="visible"/>
                                      </p:to>
                                    </p:set>
                                    <p:animEffect transition="in" filter="blinds(horizontal)">
                                      <p:cBhvr>
                                        <p:cTn id="389" dur="500"/>
                                        <p:tgtEl>
                                          <p:spTgt spid="397"/>
                                        </p:tgtEl>
                                      </p:cBhvr>
                                    </p:animEffect>
                                  </p:childTnLst>
                                </p:cTn>
                              </p:par>
                              <p:par>
                                <p:cTn id="390" presetID="3" presetClass="exit" presetSubtype="10" fill="hold" nodeType="withEffect">
                                  <p:stCondLst>
                                    <p:cond delay="0"/>
                                  </p:stCondLst>
                                  <p:childTnLst>
                                    <p:animEffect transition="out" filter="blinds(horizontal)">
                                      <p:cBhvr>
                                        <p:cTn id="391" dur="500"/>
                                        <p:tgtEl>
                                          <p:spTgt spid="490"/>
                                        </p:tgtEl>
                                      </p:cBhvr>
                                    </p:animEffect>
                                    <p:set>
                                      <p:cBhvr>
                                        <p:cTn id="392" dur="1" fill="hold">
                                          <p:stCondLst>
                                            <p:cond delay="499"/>
                                          </p:stCondLst>
                                        </p:cTn>
                                        <p:tgtEl>
                                          <p:spTgt spid="490"/>
                                        </p:tgtEl>
                                        <p:attrNameLst>
                                          <p:attrName>style.visibility</p:attrName>
                                        </p:attrNameLst>
                                      </p:cBhvr>
                                      <p:to>
                                        <p:strVal val="hidden"/>
                                      </p:to>
                                    </p:set>
                                  </p:childTnLst>
                                </p:cTn>
                              </p:par>
                              <p:par>
                                <p:cTn id="393" presetID="3" presetClass="exit" presetSubtype="10" fill="hold" nodeType="withEffect">
                                  <p:stCondLst>
                                    <p:cond delay="0"/>
                                  </p:stCondLst>
                                  <p:childTnLst>
                                    <p:animEffect transition="out" filter="blinds(horizontal)">
                                      <p:cBhvr>
                                        <p:cTn id="394" dur="500"/>
                                        <p:tgtEl>
                                          <p:spTgt spid="494"/>
                                        </p:tgtEl>
                                      </p:cBhvr>
                                    </p:animEffect>
                                    <p:set>
                                      <p:cBhvr>
                                        <p:cTn id="395" dur="1" fill="hold">
                                          <p:stCondLst>
                                            <p:cond delay="499"/>
                                          </p:stCondLst>
                                        </p:cTn>
                                        <p:tgtEl>
                                          <p:spTgt spid="494"/>
                                        </p:tgtEl>
                                        <p:attrNameLst>
                                          <p:attrName>style.visibility</p:attrName>
                                        </p:attrNameLst>
                                      </p:cBhvr>
                                      <p:to>
                                        <p:strVal val="hidden"/>
                                      </p:to>
                                    </p:set>
                                  </p:childTnLst>
                                </p:cTn>
                              </p:par>
                              <p:par>
                                <p:cTn id="396" presetID="3" presetClass="exit" presetSubtype="10" fill="hold" nodeType="withEffect">
                                  <p:stCondLst>
                                    <p:cond delay="0"/>
                                  </p:stCondLst>
                                  <p:childTnLst>
                                    <p:animEffect transition="out" filter="blinds(horizontal)">
                                      <p:cBhvr>
                                        <p:cTn id="397" dur="500"/>
                                        <p:tgtEl>
                                          <p:spTgt spid="498"/>
                                        </p:tgtEl>
                                      </p:cBhvr>
                                    </p:animEffect>
                                    <p:set>
                                      <p:cBhvr>
                                        <p:cTn id="398" dur="1" fill="hold">
                                          <p:stCondLst>
                                            <p:cond delay="499"/>
                                          </p:stCondLst>
                                        </p:cTn>
                                        <p:tgtEl>
                                          <p:spTgt spid="498"/>
                                        </p:tgtEl>
                                        <p:attrNameLst>
                                          <p:attrName>style.visibility</p:attrName>
                                        </p:attrNameLst>
                                      </p:cBhvr>
                                      <p:to>
                                        <p:strVal val="hidden"/>
                                      </p:to>
                                    </p:set>
                                  </p:childTnLst>
                                </p:cTn>
                              </p:par>
                              <p:par>
                                <p:cTn id="399" presetID="3" presetClass="exit" presetSubtype="10" fill="hold" nodeType="withEffect">
                                  <p:stCondLst>
                                    <p:cond delay="0"/>
                                  </p:stCondLst>
                                  <p:childTnLst>
                                    <p:animEffect transition="out" filter="blinds(horizontal)">
                                      <p:cBhvr>
                                        <p:cTn id="400" dur="500"/>
                                        <p:tgtEl>
                                          <p:spTgt spid="506"/>
                                        </p:tgtEl>
                                      </p:cBhvr>
                                    </p:animEffect>
                                    <p:set>
                                      <p:cBhvr>
                                        <p:cTn id="401" dur="1" fill="hold">
                                          <p:stCondLst>
                                            <p:cond delay="499"/>
                                          </p:stCondLst>
                                        </p:cTn>
                                        <p:tgtEl>
                                          <p:spTgt spid="506"/>
                                        </p:tgtEl>
                                        <p:attrNameLst>
                                          <p:attrName>style.visibility</p:attrName>
                                        </p:attrNameLst>
                                      </p:cBhvr>
                                      <p:to>
                                        <p:strVal val="hidden"/>
                                      </p:to>
                                    </p:set>
                                  </p:childTnLst>
                                </p:cTn>
                              </p:par>
                              <p:par>
                                <p:cTn id="402" presetID="3" presetClass="exit" presetSubtype="10" fill="hold" nodeType="withEffect">
                                  <p:stCondLst>
                                    <p:cond delay="0"/>
                                  </p:stCondLst>
                                  <p:childTnLst>
                                    <p:animEffect transition="out" filter="blinds(horizontal)">
                                      <p:cBhvr>
                                        <p:cTn id="403" dur="500"/>
                                        <p:tgtEl>
                                          <p:spTgt spid="502"/>
                                        </p:tgtEl>
                                      </p:cBhvr>
                                    </p:animEffect>
                                    <p:set>
                                      <p:cBhvr>
                                        <p:cTn id="404" dur="1" fill="hold">
                                          <p:stCondLst>
                                            <p:cond delay="499"/>
                                          </p:stCondLst>
                                        </p:cTn>
                                        <p:tgtEl>
                                          <p:spTgt spid="502"/>
                                        </p:tgtEl>
                                        <p:attrNameLst>
                                          <p:attrName>style.visibility</p:attrName>
                                        </p:attrNameLst>
                                      </p:cBhvr>
                                      <p:to>
                                        <p:strVal val="hidden"/>
                                      </p:to>
                                    </p:set>
                                  </p:childTnLst>
                                </p:cTn>
                              </p:par>
                              <p:par>
                                <p:cTn id="405" presetID="3" presetClass="entr" presetSubtype="10" fill="hold" nodeType="withEffect">
                                  <p:stCondLst>
                                    <p:cond delay="0"/>
                                  </p:stCondLst>
                                  <p:childTnLst>
                                    <p:set>
                                      <p:cBhvr>
                                        <p:cTn id="406" dur="1" fill="hold">
                                          <p:stCondLst>
                                            <p:cond delay="0"/>
                                          </p:stCondLst>
                                        </p:cTn>
                                        <p:tgtEl>
                                          <p:spTgt spid="522"/>
                                        </p:tgtEl>
                                        <p:attrNameLst>
                                          <p:attrName>style.visibility</p:attrName>
                                        </p:attrNameLst>
                                      </p:cBhvr>
                                      <p:to>
                                        <p:strVal val="visible"/>
                                      </p:to>
                                    </p:set>
                                    <p:animEffect transition="in" filter="blinds(horizontal)">
                                      <p:cBhvr>
                                        <p:cTn id="407" dur="500"/>
                                        <p:tgtEl>
                                          <p:spTgt spid="522"/>
                                        </p:tgtEl>
                                      </p:cBhvr>
                                    </p:animEffect>
                                  </p:childTnLst>
                                </p:cTn>
                              </p:par>
                              <p:par>
                                <p:cTn id="408" presetID="3" presetClass="entr" presetSubtype="10" fill="hold" nodeType="withEffect">
                                  <p:stCondLst>
                                    <p:cond delay="0"/>
                                  </p:stCondLst>
                                  <p:childTnLst>
                                    <p:set>
                                      <p:cBhvr>
                                        <p:cTn id="409" dur="1" fill="hold">
                                          <p:stCondLst>
                                            <p:cond delay="0"/>
                                          </p:stCondLst>
                                        </p:cTn>
                                        <p:tgtEl>
                                          <p:spTgt spid="526"/>
                                        </p:tgtEl>
                                        <p:attrNameLst>
                                          <p:attrName>style.visibility</p:attrName>
                                        </p:attrNameLst>
                                      </p:cBhvr>
                                      <p:to>
                                        <p:strVal val="visible"/>
                                      </p:to>
                                    </p:set>
                                    <p:animEffect transition="in" filter="blinds(horizontal)">
                                      <p:cBhvr>
                                        <p:cTn id="410" dur="500"/>
                                        <p:tgtEl>
                                          <p:spTgt spid="526"/>
                                        </p:tgtEl>
                                      </p:cBhvr>
                                    </p:animEffect>
                                  </p:childTnLst>
                                </p:cTn>
                              </p:par>
                              <p:par>
                                <p:cTn id="411" presetID="3" presetClass="entr" presetSubtype="10" fill="hold" nodeType="withEffect">
                                  <p:stCondLst>
                                    <p:cond delay="0"/>
                                  </p:stCondLst>
                                  <p:childTnLst>
                                    <p:set>
                                      <p:cBhvr>
                                        <p:cTn id="412" dur="1" fill="hold">
                                          <p:stCondLst>
                                            <p:cond delay="0"/>
                                          </p:stCondLst>
                                        </p:cTn>
                                        <p:tgtEl>
                                          <p:spTgt spid="518"/>
                                        </p:tgtEl>
                                        <p:attrNameLst>
                                          <p:attrName>style.visibility</p:attrName>
                                        </p:attrNameLst>
                                      </p:cBhvr>
                                      <p:to>
                                        <p:strVal val="visible"/>
                                      </p:to>
                                    </p:set>
                                    <p:animEffect transition="in" filter="blinds(horizontal)">
                                      <p:cBhvr>
                                        <p:cTn id="413" dur="500"/>
                                        <p:tgtEl>
                                          <p:spTgt spid="518"/>
                                        </p:tgtEl>
                                      </p:cBhvr>
                                    </p:animEffect>
                                  </p:childTnLst>
                                </p:cTn>
                              </p:par>
                              <p:par>
                                <p:cTn id="414" presetID="3" presetClass="entr" presetSubtype="10" fill="hold" nodeType="withEffect">
                                  <p:stCondLst>
                                    <p:cond delay="0"/>
                                  </p:stCondLst>
                                  <p:childTnLst>
                                    <p:set>
                                      <p:cBhvr>
                                        <p:cTn id="415" dur="1" fill="hold">
                                          <p:stCondLst>
                                            <p:cond delay="0"/>
                                          </p:stCondLst>
                                        </p:cTn>
                                        <p:tgtEl>
                                          <p:spTgt spid="514"/>
                                        </p:tgtEl>
                                        <p:attrNameLst>
                                          <p:attrName>style.visibility</p:attrName>
                                        </p:attrNameLst>
                                      </p:cBhvr>
                                      <p:to>
                                        <p:strVal val="visible"/>
                                      </p:to>
                                    </p:set>
                                    <p:animEffect transition="in" filter="blinds(horizontal)">
                                      <p:cBhvr>
                                        <p:cTn id="416" dur="500"/>
                                        <p:tgtEl>
                                          <p:spTgt spid="514"/>
                                        </p:tgtEl>
                                      </p:cBhvr>
                                    </p:animEffect>
                                  </p:childTnLst>
                                </p:cTn>
                              </p:par>
                              <p:par>
                                <p:cTn id="417" presetID="3" presetClass="entr" presetSubtype="10" fill="hold" nodeType="withEffect">
                                  <p:stCondLst>
                                    <p:cond delay="0"/>
                                  </p:stCondLst>
                                  <p:childTnLst>
                                    <p:set>
                                      <p:cBhvr>
                                        <p:cTn id="418" dur="1" fill="hold">
                                          <p:stCondLst>
                                            <p:cond delay="0"/>
                                          </p:stCondLst>
                                        </p:cTn>
                                        <p:tgtEl>
                                          <p:spTgt spid="510"/>
                                        </p:tgtEl>
                                        <p:attrNameLst>
                                          <p:attrName>style.visibility</p:attrName>
                                        </p:attrNameLst>
                                      </p:cBhvr>
                                      <p:to>
                                        <p:strVal val="visible"/>
                                      </p:to>
                                    </p:set>
                                    <p:animEffect transition="in" filter="blinds(horizontal)">
                                      <p:cBhvr>
                                        <p:cTn id="419" dur="500"/>
                                        <p:tgtEl>
                                          <p:spTgt spid="510"/>
                                        </p:tgtEl>
                                      </p:cBhvr>
                                    </p:animEffect>
                                  </p:childTnLst>
                                </p:cTn>
                              </p:par>
                            </p:childTnLst>
                          </p:cTn>
                        </p:par>
                      </p:childTnLst>
                    </p:cTn>
                  </p:par>
                  <p:par>
                    <p:cTn id="420" fill="hold">
                      <p:stCondLst>
                        <p:cond delay="indefinite"/>
                      </p:stCondLst>
                      <p:childTnLst>
                        <p:par>
                          <p:cTn id="421" fill="hold">
                            <p:stCondLst>
                              <p:cond delay="0"/>
                            </p:stCondLst>
                            <p:childTnLst>
                              <p:par>
                                <p:cTn id="422" presetID="3" presetClass="exit" presetSubtype="10" fill="hold" nodeType="clickEffect">
                                  <p:stCondLst>
                                    <p:cond delay="0"/>
                                  </p:stCondLst>
                                  <p:childTnLst>
                                    <p:animEffect transition="out" filter="blinds(horizontal)">
                                      <p:cBhvr>
                                        <p:cTn id="423" dur="500"/>
                                        <p:tgtEl>
                                          <p:spTgt spid="336"/>
                                        </p:tgtEl>
                                      </p:cBhvr>
                                    </p:animEffect>
                                    <p:set>
                                      <p:cBhvr>
                                        <p:cTn id="424" dur="1" fill="hold">
                                          <p:stCondLst>
                                            <p:cond delay="499"/>
                                          </p:stCondLst>
                                        </p:cTn>
                                        <p:tgtEl>
                                          <p:spTgt spid="336"/>
                                        </p:tgtEl>
                                        <p:attrNameLst>
                                          <p:attrName>style.visibility</p:attrName>
                                        </p:attrNameLst>
                                      </p:cBhvr>
                                      <p:to>
                                        <p:strVal val="hidden"/>
                                      </p:to>
                                    </p:set>
                                  </p:childTnLst>
                                </p:cTn>
                              </p:par>
                              <p:par>
                                <p:cTn id="425" presetID="3" presetClass="exit" presetSubtype="10" fill="hold" nodeType="withEffect">
                                  <p:stCondLst>
                                    <p:cond delay="0"/>
                                  </p:stCondLst>
                                  <p:childTnLst>
                                    <p:animEffect transition="out" filter="blinds(horizontal)">
                                      <p:cBhvr>
                                        <p:cTn id="426" dur="500"/>
                                        <p:tgtEl>
                                          <p:spTgt spid="337"/>
                                        </p:tgtEl>
                                      </p:cBhvr>
                                    </p:animEffect>
                                    <p:set>
                                      <p:cBhvr>
                                        <p:cTn id="427" dur="1" fill="hold">
                                          <p:stCondLst>
                                            <p:cond delay="499"/>
                                          </p:stCondLst>
                                        </p:cTn>
                                        <p:tgtEl>
                                          <p:spTgt spid="337"/>
                                        </p:tgtEl>
                                        <p:attrNameLst>
                                          <p:attrName>style.visibility</p:attrName>
                                        </p:attrNameLst>
                                      </p:cBhvr>
                                      <p:to>
                                        <p:strVal val="hidden"/>
                                      </p:to>
                                    </p:set>
                                  </p:childTnLst>
                                </p:cTn>
                              </p:par>
                              <p:par>
                                <p:cTn id="428" presetID="3" presetClass="exit" presetSubtype="10" fill="hold" nodeType="withEffect">
                                  <p:stCondLst>
                                    <p:cond delay="0"/>
                                  </p:stCondLst>
                                  <p:childTnLst>
                                    <p:animEffect transition="out" filter="blinds(horizontal)">
                                      <p:cBhvr>
                                        <p:cTn id="429" dur="500"/>
                                        <p:tgtEl>
                                          <p:spTgt spid="396"/>
                                        </p:tgtEl>
                                      </p:cBhvr>
                                    </p:animEffect>
                                    <p:set>
                                      <p:cBhvr>
                                        <p:cTn id="430" dur="1" fill="hold">
                                          <p:stCondLst>
                                            <p:cond delay="499"/>
                                          </p:stCondLst>
                                        </p:cTn>
                                        <p:tgtEl>
                                          <p:spTgt spid="396"/>
                                        </p:tgtEl>
                                        <p:attrNameLst>
                                          <p:attrName>style.visibility</p:attrName>
                                        </p:attrNameLst>
                                      </p:cBhvr>
                                      <p:to>
                                        <p:strVal val="hidden"/>
                                      </p:to>
                                    </p:set>
                                  </p:childTnLst>
                                </p:cTn>
                              </p:par>
                              <p:par>
                                <p:cTn id="431" presetID="3" presetClass="exit" presetSubtype="10" fill="hold" nodeType="withEffect">
                                  <p:stCondLst>
                                    <p:cond delay="0"/>
                                  </p:stCondLst>
                                  <p:childTnLst>
                                    <p:animEffect transition="out" filter="blinds(horizontal)">
                                      <p:cBhvr>
                                        <p:cTn id="432" dur="500"/>
                                        <p:tgtEl>
                                          <p:spTgt spid="397"/>
                                        </p:tgtEl>
                                      </p:cBhvr>
                                    </p:animEffect>
                                    <p:set>
                                      <p:cBhvr>
                                        <p:cTn id="433" dur="1" fill="hold">
                                          <p:stCondLst>
                                            <p:cond delay="499"/>
                                          </p:stCondLst>
                                        </p:cTn>
                                        <p:tgtEl>
                                          <p:spTgt spid="397"/>
                                        </p:tgtEl>
                                        <p:attrNameLst>
                                          <p:attrName>style.visibility</p:attrName>
                                        </p:attrNameLst>
                                      </p:cBhvr>
                                      <p:to>
                                        <p:strVal val="hidden"/>
                                      </p:to>
                                    </p:set>
                                  </p:childTnLst>
                                </p:cTn>
                              </p:par>
                            </p:childTnLst>
                          </p:cTn>
                        </p:par>
                        <p:par>
                          <p:cTn id="434" fill="hold">
                            <p:stCondLst>
                              <p:cond delay="500"/>
                            </p:stCondLst>
                            <p:childTnLst>
                              <p:par>
                                <p:cTn id="435" presetID="1" presetClass="entr" presetSubtype="0" fill="hold" nodeType="afterEffect">
                                  <p:stCondLst>
                                    <p:cond delay="0"/>
                                  </p:stCondLst>
                                  <p:childTnLst>
                                    <p:set>
                                      <p:cBhvr>
                                        <p:cTn id="436" dur="1" fill="hold">
                                          <p:stCondLst>
                                            <p:cond delay="0"/>
                                          </p:stCondLst>
                                        </p:cTn>
                                        <p:tgtEl>
                                          <p:spTgt spid="124"/>
                                        </p:tgtEl>
                                        <p:attrNameLst>
                                          <p:attrName>style.visibility</p:attrName>
                                        </p:attrNameLst>
                                      </p:cBhvr>
                                      <p:to>
                                        <p:strVal val="visible"/>
                                      </p:to>
                                    </p:set>
                                  </p:childTnLst>
                                </p:cTn>
                              </p:par>
                              <p:par>
                                <p:cTn id="437" presetID="1" presetClass="entr" presetSubtype="0" fill="hold" nodeType="withEffect">
                                  <p:stCondLst>
                                    <p:cond delay="0"/>
                                  </p:stCondLst>
                                  <p:childTnLst>
                                    <p:set>
                                      <p:cBhvr>
                                        <p:cTn id="438" dur="1" fill="hold">
                                          <p:stCondLst>
                                            <p:cond delay="0"/>
                                          </p:stCondLst>
                                        </p:cTn>
                                        <p:tgtEl>
                                          <p:spTgt spid="110"/>
                                        </p:tgtEl>
                                        <p:attrNameLst>
                                          <p:attrName>style.visibility</p:attrName>
                                        </p:attrNameLst>
                                      </p:cBhvr>
                                      <p:to>
                                        <p:strVal val="visible"/>
                                      </p:to>
                                    </p:set>
                                  </p:childTnLst>
                                </p:cTn>
                              </p:par>
                              <p:par>
                                <p:cTn id="439" presetID="1" presetClass="entr" presetSubtype="0" fill="hold" nodeType="withEffect">
                                  <p:stCondLst>
                                    <p:cond delay="0"/>
                                  </p:stCondLst>
                                  <p:childTnLst>
                                    <p:set>
                                      <p:cBhvr>
                                        <p:cTn id="440" dur="1" fill="hold">
                                          <p:stCondLst>
                                            <p:cond delay="0"/>
                                          </p:stCondLst>
                                        </p:cTn>
                                        <p:tgtEl>
                                          <p:spTgt spid="128"/>
                                        </p:tgtEl>
                                        <p:attrNameLst>
                                          <p:attrName>style.visibility</p:attrName>
                                        </p:attrNameLst>
                                      </p:cBhvr>
                                      <p:to>
                                        <p:strVal val="visible"/>
                                      </p:to>
                                    </p:set>
                                  </p:childTnLst>
                                </p:cTn>
                              </p:par>
                              <p:par>
                                <p:cTn id="441" presetID="1" presetClass="entr" presetSubtype="0" fill="hold" nodeType="withEffect">
                                  <p:stCondLst>
                                    <p:cond delay="0"/>
                                  </p:stCondLst>
                                  <p:childTnLst>
                                    <p:set>
                                      <p:cBhvr>
                                        <p:cTn id="442" dur="1" fill="hold">
                                          <p:stCondLst>
                                            <p:cond delay="0"/>
                                          </p:stCondLst>
                                        </p:cTn>
                                        <p:tgtEl>
                                          <p:spTgt spid="111"/>
                                        </p:tgtEl>
                                        <p:attrNameLst>
                                          <p:attrName>style.visibility</p:attrName>
                                        </p:attrNameLst>
                                      </p:cBhvr>
                                      <p:to>
                                        <p:strVal val="visible"/>
                                      </p:to>
                                    </p:set>
                                  </p:childTnLst>
                                </p:cTn>
                              </p:par>
                              <p:par>
                                <p:cTn id="443" presetID="1" presetClass="entr" presetSubtype="0" fill="hold" nodeType="withEffect">
                                  <p:stCondLst>
                                    <p:cond delay="0"/>
                                  </p:stCondLst>
                                  <p:childTnLst>
                                    <p:set>
                                      <p:cBhvr>
                                        <p:cTn id="444" dur="1" fill="hold">
                                          <p:stCondLst>
                                            <p:cond delay="0"/>
                                          </p:stCondLst>
                                        </p:cTn>
                                        <p:tgtEl>
                                          <p:spTgt spid="138"/>
                                        </p:tgtEl>
                                        <p:attrNameLst>
                                          <p:attrName>style.visibility</p:attrName>
                                        </p:attrNameLst>
                                      </p:cBhvr>
                                      <p:to>
                                        <p:strVal val="visible"/>
                                      </p:to>
                                    </p:set>
                                  </p:childTnLst>
                                </p:cTn>
                              </p:par>
                              <p:par>
                                <p:cTn id="445" presetID="1" presetClass="entr" presetSubtype="0" fill="hold" nodeType="withEffect">
                                  <p:stCondLst>
                                    <p:cond delay="0"/>
                                  </p:stCondLst>
                                  <p:childTnLst>
                                    <p:set>
                                      <p:cBhvr>
                                        <p:cTn id="446" dur="1" fill="hold">
                                          <p:stCondLst>
                                            <p:cond delay="0"/>
                                          </p:stCondLst>
                                        </p:cTn>
                                        <p:tgtEl>
                                          <p:spTgt spid="136"/>
                                        </p:tgtEl>
                                        <p:attrNameLst>
                                          <p:attrName>style.visibility</p:attrName>
                                        </p:attrNameLst>
                                      </p:cBhvr>
                                      <p:to>
                                        <p:strVal val="visible"/>
                                      </p:to>
                                    </p:set>
                                  </p:childTnLst>
                                </p:cTn>
                              </p:par>
                              <p:par>
                                <p:cTn id="447" presetID="1" presetClass="entr" presetSubtype="0" fill="hold" nodeType="withEffect">
                                  <p:stCondLst>
                                    <p:cond delay="0"/>
                                  </p:stCondLst>
                                  <p:childTnLst>
                                    <p:set>
                                      <p:cBhvr>
                                        <p:cTn id="448" dur="1" fill="hold">
                                          <p:stCondLst>
                                            <p:cond delay="0"/>
                                          </p:stCondLst>
                                        </p:cTn>
                                        <p:tgtEl>
                                          <p:spTgt spid="126"/>
                                        </p:tgtEl>
                                        <p:attrNameLst>
                                          <p:attrName>style.visibility</p:attrName>
                                        </p:attrNameLst>
                                      </p:cBhvr>
                                      <p:to>
                                        <p:strVal val="visible"/>
                                      </p:to>
                                    </p:set>
                                  </p:childTnLst>
                                </p:cTn>
                              </p:par>
                              <p:par>
                                <p:cTn id="449" presetID="1" presetClass="entr" presetSubtype="0" fill="hold" nodeType="withEffect">
                                  <p:stCondLst>
                                    <p:cond delay="0"/>
                                  </p:stCondLst>
                                  <p:childTnLst>
                                    <p:set>
                                      <p:cBhvr>
                                        <p:cTn id="450" dur="1" fill="hold">
                                          <p:stCondLst>
                                            <p:cond delay="0"/>
                                          </p:stCondLst>
                                        </p:cTn>
                                        <p:tgtEl>
                                          <p:spTgt spid="112"/>
                                        </p:tgtEl>
                                        <p:attrNameLst>
                                          <p:attrName>style.visibility</p:attrName>
                                        </p:attrNameLst>
                                      </p:cBhvr>
                                      <p:to>
                                        <p:strVal val="visible"/>
                                      </p:to>
                                    </p:set>
                                  </p:childTnLst>
                                </p:cTn>
                              </p:par>
                              <p:par>
                                <p:cTn id="451" presetID="1" presetClass="entr" presetSubtype="0" fill="hold" nodeType="withEffect">
                                  <p:stCondLst>
                                    <p:cond delay="0"/>
                                  </p:stCondLst>
                                  <p:childTnLst>
                                    <p:set>
                                      <p:cBhvr>
                                        <p:cTn id="452" dur="1" fill="hold">
                                          <p:stCondLst>
                                            <p:cond delay="0"/>
                                          </p:stCondLst>
                                        </p:cTn>
                                        <p:tgtEl>
                                          <p:spTgt spid="129"/>
                                        </p:tgtEl>
                                        <p:attrNameLst>
                                          <p:attrName>style.visibility</p:attrName>
                                        </p:attrNameLst>
                                      </p:cBhvr>
                                      <p:to>
                                        <p:strVal val="visible"/>
                                      </p:to>
                                    </p:set>
                                  </p:childTnLst>
                                </p:cTn>
                              </p:par>
                              <p:par>
                                <p:cTn id="453" presetID="1" presetClass="entr" presetSubtype="0" fill="hold" nodeType="withEffect">
                                  <p:stCondLst>
                                    <p:cond delay="0"/>
                                  </p:stCondLst>
                                  <p:childTnLst>
                                    <p:set>
                                      <p:cBhvr>
                                        <p:cTn id="454" dur="1" fill="hold">
                                          <p:stCondLst>
                                            <p:cond delay="0"/>
                                          </p:stCondLst>
                                        </p:cTn>
                                        <p:tgtEl>
                                          <p:spTgt spid="113"/>
                                        </p:tgtEl>
                                        <p:attrNameLst>
                                          <p:attrName>style.visibility</p:attrName>
                                        </p:attrNameLst>
                                      </p:cBhvr>
                                      <p:to>
                                        <p:strVal val="visible"/>
                                      </p:to>
                                    </p:set>
                                  </p:childTnLst>
                                </p:cTn>
                              </p:par>
                              <p:par>
                                <p:cTn id="455" presetID="1" presetClass="entr" presetSubtype="0" fill="hold" nodeType="withEffect">
                                  <p:stCondLst>
                                    <p:cond delay="0"/>
                                  </p:stCondLst>
                                  <p:childTnLst>
                                    <p:set>
                                      <p:cBhvr>
                                        <p:cTn id="456" dur="1" fill="hold">
                                          <p:stCondLst>
                                            <p:cond delay="0"/>
                                          </p:stCondLst>
                                        </p:cTn>
                                        <p:tgtEl>
                                          <p:spTgt spid="132"/>
                                        </p:tgtEl>
                                        <p:attrNameLst>
                                          <p:attrName>style.visibility</p:attrName>
                                        </p:attrNameLst>
                                      </p:cBhvr>
                                      <p:to>
                                        <p:strVal val="visible"/>
                                      </p:to>
                                    </p:set>
                                  </p:childTnLst>
                                </p:cTn>
                              </p:par>
                              <p:par>
                                <p:cTn id="457" presetID="1" presetClass="entr" presetSubtype="0" fill="hold" nodeType="withEffect">
                                  <p:stCondLst>
                                    <p:cond delay="0"/>
                                  </p:stCondLst>
                                  <p:childTnLst>
                                    <p:set>
                                      <p:cBhvr>
                                        <p:cTn id="458" dur="1" fill="hold">
                                          <p:stCondLst>
                                            <p:cond delay="0"/>
                                          </p:stCondLst>
                                        </p:cTn>
                                        <p:tgtEl>
                                          <p:spTgt spid="134"/>
                                        </p:tgtEl>
                                        <p:attrNameLst>
                                          <p:attrName>style.visibility</p:attrName>
                                        </p:attrNameLst>
                                      </p:cBhvr>
                                      <p:to>
                                        <p:strVal val="visible"/>
                                      </p:to>
                                    </p:set>
                                  </p:childTnLst>
                                </p:cTn>
                              </p:par>
                              <p:par>
                                <p:cTn id="459" presetID="1" presetClass="entr" presetSubtype="0" fill="hold" nodeType="withEffect">
                                  <p:stCondLst>
                                    <p:cond delay="0"/>
                                  </p:stCondLst>
                                  <p:childTnLst>
                                    <p:set>
                                      <p:cBhvr>
                                        <p:cTn id="460" dur="1" fill="hold">
                                          <p:stCondLst>
                                            <p:cond delay="0"/>
                                          </p:stCondLst>
                                        </p:cTn>
                                        <p:tgtEl>
                                          <p:spTgt spid="144"/>
                                        </p:tgtEl>
                                        <p:attrNameLst>
                                          <p:attrName>style.visibility</p:attrName>
                                        </p:attrNameLst>
                                      </p:cBhvr>
                                      <p:to>
                                        <p:strVal val="visible"/>
                                      </p:to>
                                    </p:set>
                                  </p:childTnLst>
                                </p:cTn>
                              </p:par>
                              <p:par>
                                <p:cTn id="461" presetID="1" presetClass="entr" presetSubtype="0" fill="hold" nodeType="withEffect">
                                  <p:stCondLst>
                                    <p:cond delay="0"/>
                                  </p:stCondLst>
                                  <p:childTnLst>
                                    <p:set>
                                      <p:cBhvr>
                                        <p:cTn id="462" dur="1" fill="hold">
                                          <p:stCondLst>
                                            <p:cond delay="0"/>
                                          </p:stCondLst>
                                        </p:cTn>
                                        <p:tgtEl>
                                          <p:spTgt spid="142"/>
                                        </p:tgtEl>
                                        <p:attrNameLst>
                                          <p:attrName>style.visibility</p:attrName>
                                        </p:attrNameLst>
                                      </p:cBhvr>
                                      <p:to>
                                        <p:strVal val="visible"/>
                                      </p:to>
                                    </p:set>
                                  </p:childTnLst>
                                </p:cTn>
                              </p:par>
                              <p:par>
                                <p:cTn id="463" presetID="3" presetClass="exit" presetSubtype="10" fill="hold" nodeType="withEffect">
                                  <p:stCondLst>
                                    <p:cond delay="0"/>
                                  </p:stCondLst>
                                  <p:childTnLst>
                                    <p:animEffect transition="out" filter="blinds(horizontal)">
                                      <p:cBhvr>
                                        <p:cTn id="464" dur="500"/>
                                        <p:tgtEl>
                                          <p:spTgt spid="510"/>
                                        </p:tgtEl>
                                      </p:cBhvr>
                                    </p:animEffect>
                                    <p:set>
                                      <p:cBhvr>
                                        <p:cTn id="465" dur="1" fill="hold">
                                          <p:stCondLst>
                                            <p:cond delay="499"/>
                                          </p:stCondLst>
                                        </p:cTn>
                                        <p:tgtEl>
                                          <p:spTgt spid="510"/>
                                        </p:tgtEl>
                                        <p:attrNameLst>
                                          <p:attrName>style.visibility</p:attrName>
                                        </p:attrNameLst>
                                      </p:cBhvr>
                                      <p:to>
                                        <p:strVal val="hidden"/>
                                      </p:to>
                                    </p:set>
                                  </p:childTnLst>
                                </p:cTn>
                              </p:par>
                              <p:par>
                                <p:cTn id="466" presetID="3" presetClass="exit" presetSubtype="10" fill="hold" nodeType="withEffect">
                                  <p:stCondLst>
                                    <p:cond delay="0"/>
                                  </p:stCondLst>
                                  <p:childTnLst>
                                    <p:animEffect transition="out" filter="blinds(horizontal)">
                                      <p:cBhvr>
                                        <p:cTn id="467" dur="500"/>
                                        <p:tgtEl>
                                          <p:spTgt spid="514"/>
                                        </p:tgtEl>
                                      </p:cBhvr>
                                    </p:animEffect>
                                    <p:set>
                                      <p:cBhvr>
                                        <p:cTn id="468" dur="1" fill="hold">
                                          <p:stCondLst>
                                            <p:cond delay="499"/>
                                          </p:stCondLst>
                                        </p:cTn>
                                        <p:tgtEl>
                                          <p:spTgt spid="514"/>
                                        </p:tgtEl>
                                        <p:attrNameLst>
                                          <p:attrName>style.visibility</p:attrName>
                                        </p:attrNameLst>
                                      </p:cBhvr>
                                      <p:to>
                                        <p:strVal val="hidden"/>
                                      </p:to>
                                    </p:set>
                                  </p:childTnLst>
                                </p:cTn>
                              </p:par>
                              <p:par>
                                <p:cTn id="469" presetID="3" presetClass="exit" presetSubtype="10" fill="hold" nodeType="withEffect">
                                  <p:stCondLst>
                                    <p:cond delay="0"/>
                                  </p:stCondLst>
                                  <p:childTnLst>
                                    <p:animEffect transition="out" filter="blinds(horizontal)">
                                      <p:cBhvr>
                                        <p:cTn id="470" dur="500"/>
                                        <p:tgtEl>
                                          <p:spTgt spid="518"/>
                                        </p:tgtEl>
                                      </p:cBhvr>
                                    </p:animEffect>
                                    <p:set>
                                      <p:cBhvr>
                                        <p:cTn id="471" dur="1" fill="hold">
                                          <p:stCondLst>
                                            <p:cond delay="499"/>
                                          </p:stCondLst>
                                        </p:cTn>
                                        <p:tgtEl>
                                          <p:spTgt spid="518"/>
                                        </p:tgtEl>
                                        <p:attrNameLst>
                                          <p:attrName>style.visibility</p:attrName>
                                        </p:attrNameLst>
                                      </p:cBhvr>
                                      <p:to>
                                        <p:strVal val="hidden"/>
                                      </p:to>
                                    </p:set>
                                  </p:childTnLst>
                                </p:cTn>
                              </p:par>
                              <p:par>
                                <p:cTn id="472" presetID="3" presetClass="exit" presetSubtype="10" fill="hold" nodeType="withEffect">
                                  <p:stCondLst>
                                    <p:cond delay="0"/>
                                  </p:stCondLst>
                                  <p:childTnLst>
                                    <p:animEffect transition="out" filter="blinds(horizontal)">
                                      <p:cBhvr>
                                        <p:cTn id="473" dur="500"/>
                                        <p:tgtEl>
                                          <p:spTgt spid="526"/>
                                        </p:tgtEl>
                                      </p:cBhvr>
                                    </p:animEffect>
                                    <p:set>
                                      <p:cBhvr>
                                        <p:cTn id="474" dur="1" fill="hold">
                                          <p:stCondLst>
                                            <p:cond delay="499"/>
                                          </p:stCondLst>
                                        </p:cTn>
                                        <p:tgtEl>
                                          <p:spTgt spid="526"/>
                                        </p:tgtEl>
                                        <p:attrNameLst>
                                          <p:attrName>style.visibility</p:attrName>
                                        </p:attrNameLst>
                                      </p:cBhvr>
                                      <p:to>
                                        <p:strVal val="hidden"/>
                                      </p:to>
                                    </p:set>
                                  </p:childTnLst>
                                </p:cTn>
                              </p:par>
                              <p:par>
                                <p:cTn id="475" presetID="3" presetClass="exit" presetSubtype="10" fill="hold" nodeType="withEffect">
                                  <p:stCondLst>
                                    <p:cond delay="0"/>
                                  </p:stCondLst>
                                  <p:childTnLst>
                                    <p:animEffect transition="out" filter="blinds(horizontal)">
                                      <p:cBhvr>
                                        <p:cTn id="476" dur="500"/>
                                        <p:tgtEl>
                                          <p:spTgt spid="522"/>
                                        </p:tgtEl>
                                      </p:cBhvr>
                                    </p:animEffect>
                                    <p:set>
                                      <p:cBhvr>
                                        <p:cTn id="477" dur="1" fill="hold">
                                          <p:stCondLst>
                                            <p:cond delay="499"/>
                                          </p:stCondLst>
                                        </p:cTn>
                                        <p:tgtEl>
                                          <p:spTgt spid="522"/>
                                        </p:tgtEl>
                                        <p:attrNameLst>
                                          <p:attrName>style.visibility</p:attrName>
                                        </p:attrNameLst>
                                      </p:cBhvr>
                                      <p:to>
                                        <p:strVal val="hidden"/>
                                      </p:to>
                                    </p:set>
                                  </p:childTnLst>
                                </p:cTn>
                              </p:par>
                              <p:par>
                                <p:cTn id="478" presetID="3" presetClass="entr" presetSubtype="10" fill="hold" nodeType="withEffect">
                                  <p:stCondLst>
                                    <p:cond delay="0"/>
                                  </p:stCondLst>
                                  <p:childTnLst>
                                    <p:set>
                                      <p:cBhvr>
                                        <p:cTn id="479" dur="1" fill="hold">
                                          <p:stCondLst>
                                            <p:cond delay="0"/>
                                          </p:stCondLst>
                                        </p:cTn>
                                        <p:tgtEl>
                                          <p:spTgt spid="542"/>
                                        </p:tgtEl>
                                        <p:attrNameLst>
                                          <p:attrName>style.visibility</p:attrName>
                                        </p:attrNameLst>
                                      </p:cBhvr>
                                      <p:to>
                                        <p:strVal val="visible"/>
                                      </p:to>
                                    </p:set>
                                    <p:animEffect transition="in" filter="blinds(horizontal)">
                                      <p:cBhvr>
                                        <p:cTn id="480" dur="500"/>
                                        <p:tgtEl>
                                          <p:spTgt spid="542"/>
                                        </p:tgtEl>
                                      </p:cBhvr>
                                    </p:animEffect>
                                  </p:childTnLst>
                                </p:cTn>
                              </p:par>
                              <p:par>
                                <p:cTn id="481" presetID="3" presetClass="entr" presetSubtype="10" fill="hold" nodeType="withEffect">
                                  <p:stCondLst>
                                    <p:cond delay="0"/>
                                  </p:stCondLst>
                                  <p:childTnLst>
                                    <p:set>
                                      <p:cBhvr>
                                        <p:cTn id="482" dur="1" fill="hold">
                                          <p:stCondLst>
                                            <p:cond delay="0"/>
                                          </p:stCondLst>
                                        </p:cTn>
                                        <p:tgtEl>
                                          <p:spTgt spid="546"/>
                                        </p:tgtEl>
                                        <p:attrNameLst>
                                          <p:attrName>style.visibility</p:attrName>
                                        </p:attrNameLst>
                                      </p:cBhvr>
                                      <p:to>
                                        <p:strVal val="visible"/>
                                      </p:to>
                                    </p:set>
                                    <p:animEffect transition="in" filter="blinds(horizontal)">
                                      <p:cBhvr>
                                        <p:cTn id="483" dur="500"/>
                                        <p:tgtEl>
                                          <p:spTgt spid="546"/>
                                        </p:tgtEl>
                                      </p:cBhvr>
                                    </p:animEffect>
                                  </p:childTnLst>
                                </p:cTn>
                              </p:par>
                              <p:par>
                                <p:cTn id="484" presetID="3" presetClass="entr" presetSubtype="10" fill="hold" nodeType="withEffect">
                                  <p:stCondLst>
                                    <p:cond delay="0"/>
                                  </p:stCondLst>
                                  <p:childTnLst>
                                    <p:set>
                                      <p:cBhvr>
                                        <p:cTn id="485" dur="1" fill="hold">
                                          <p:stCondLst>
                                            <p:cond delay="0"/>
                                          </p:stCondLst>
                                        </p:cTn>
                                        <p:tgtEl>
                                          <p:spTgt spid="538"/>
                                        </p:tgtEl>
                                        <p:attrNameLst>
                                          <p:attrName>style.visibility</p:attrName>
                                        </p:attrNameLst>
                                      </p:cBhvr>
                                      <p:to>
                                        <p:strVal val="visible"/>
                                      </p:to>
                                    </p:set>
                                    <p:animEffect transition="in" filter="blinds(horizontal)">
                                      <p:cBhvr>
                                        <p:cTn id="486" dur="500"/>
                                        <p:tgtEl>
                                          <p:spTgt spid="538"/>
                                        </p:tgtEl>
                                      </p:cBhvr>
                                    </p:animEffect>
                                  </p:childTnLst>
                                </p:cTn>
                              </p:par>
                              <p:par>
                                <p:cTn id="487" presetID="3" presetClass="entr" presetSubtype="10" fill="hold" nodeType="withEffect">
                                  <p:stCondLst>
                                    <p:cond delay="0"/>
                                  </p:stCondLst>
                                  <p:childTnLst>
                                    <p:set>
                                      <p:cBhvr>
                                        <p:cTn id="488" dur="1" fill="hold">
                                          <p:stCondLst>
                                            <p:cond delay="0"/>
                                          </p:stCondLst>
                                        </p:cTn>
                                        <p:tgtEl>
                                          <p:spTgt spid="534"/>
                                        </p:tgtEl>
                                        <p:attrNameLst>
                                          <p:attrName>style.visibility</p:attrName>
                                        </p:attrNameLst>
                                      </p:cBhvr>
                                      <p:to>
                                        <p:strVal val="visible"/>
                                      </p:to>
                                    </p:set>
                                    <p:animEffect transition="in" filter="blinds(horizontal)">
                                      <p:cBhvr>
                                        <p:cTn id="489" dur="500"/>
                                        <p:tgtEl>
                                          <p:spTgt spid="534"/>
                                        </p:tgtEl>
                                      </p:cBhvr>
                                    </p:animEffect>
                                  </p:childTnLst>
                                </p:cTn>
                              </p:par>
                              <p:par>
                                <p:cTn id="490" presetID="3" presetClass="entr" presetSubtype="10" fill="hold" nodeType="withEffect">
                                  <p:stCondLst>
                                    <p:cond delay="0"/>
                                  </p:stCondLst>
                                  <p:childTnLst>
                                    <p:set>
                                      <p:cBhvr>
                                        <p:cTn id="491" dur="1" fill="hold">
                                          <p:stCondLst>
                                            <p:cond delay="0"/>
                                          </p:stCondLst>
                                        </p:cTn>
                                        <p:tgtEl>
                                          <p:spTgt spid="530"/>
                                        </p:tgtEl>
                                        <p:attrNameLst>
                                          <p:attrName>style.visibility</p:attrName>
                                        </p:attrNameLst>
                                      </p:cBhvr>
                                      <p:to>
                                        <p:strVal val="visible"/>
                                      </p:to>
                                    </p:set>
                                    <p:animEffect transition="in" filter="blinds(horizontal)">
                                      <p:cBhvr>
                                        <p:cTn id="492" dur="500"/>
                                        <p:tgtEl>
                                          <p:spTgt spid="530"/>
                                        </p:tgtEl>
                                      </p:cBhvr>
                                    </p:animEffect>
                                  </p:childTnLst>
                                </p:cTn>
                              </p:par>
                            </p:childTnLst>
                          </p:cTn>
                        </p:par>
                      </p:childTnLst>
                    </p:cTn>
                  </p:par>
                  <p:par>
                    <p:cTn id="493" fill="hold">
                      <p:stCondLst>
                        <p:cond delay="indefinite"/>
                      </p:stCondLst>
                      <p:childTnLst>
                        <p:par>
                          <p:cTn id="494" fill="hold">
                            <p:stCondLst>
                              <p:cond delay="0"/>
                            </p:stCondLst>
                            <p:childTnLst>
                              <p:par>
                                <p:cTn id="495" presetID="3" presetClass="exit" presetSubtype="10" fill="hold" nodeType="clickEffect">
                                  <p:stCondLst>
                                    <p:cond delay="0"/>
                                  </p:stCondLst>
                                  <p:childTnLst>
                                    <p:animEffect transition="out" filter="blinds(horizontal)">
                                      <p:cBhvr>
                                        <p:cTn id="496" dur="500"/>
                                        <p:tgtEl>
                                          <p:spTgt spid="530"/>
                                        </p:tgtEl>
                                      </p:cBhvr>
                                    </p:animEffect>
                                    <p:set>
                                      <p:cBhvr>
                                        <p:cTn id="497" dur="1" fill="hold">
                                          <p:stCondLst>
                                            <p:cond delay="499"/>
                                          </p:stCondLst>
                                        </p:cTn>
                                        <p:tgtEl>
                                          <p:spTgt spid="530"/>
                                        </p:tgtEl>
                                        <p:attrNameLst>
                                          <p:attrName>style.visibility</p:attrName>
                                        </p:attrNameLst>
                                      </p:cBhvr>
                                      <p:to>
                                        <p:strVal val="hidden"/>
                                      </p:to>
                                    </p:set>
                                  </p:childTnLst>
                                </p:cTn>
                              </p:par>
                              <p:par>
                                <p:cTn id="498" presetID="3" presetClass="exit" presetSubtype="10" fill="hold" nodeType="withEffect">
                                  <p:stCondLst>
                                    <p:cond delay="0"/>
                                  </p:stCondLst>
                                  <p:childTnLst>
                                    <p:animEffect transition="out" filter="blinds(horizontal)">
                                      <p:cBhvr>
                                        <p:cTn id="499" dur="500"/>
                                        <p:tgtEl>
                                          <p:spTgt spid="534"/>
                                        </p:tgtEl>
                                      </p:cBhvr>
                                    </p:animEffect>
                                    <p:set>
                                      <p:cBhvr>
                                        <p:cTn id="500" dur="1" fill="hold">
                                          <p:stCondLst>
                                            <p:cond delay="499"/>
                                          </p:stCondLst>
                                        </p:cTn>
                                        <p:tgtEl>
                                          <p:spTgt spid="534"/>
                                        </p:tgtEl>
                                        <p:attrNameLst>
                                          <p:attrName>style.visibility</p:attrName>
                                        </p:attrNameLst>
                                      </p:cBhvr>
                                      <p:to>
                                        <p:strVal val="hidden"/>
                                      </p:to>
                                    </p:set>
                                  </p:childTnLst>
                                </p:cTn>
                              </p:par>
                              <p:par>
                                <p:cTn id="501" presetID="3" presetClass="exit" presetSubtype="10" fill="hold" nodeType="withEffect">
                                  <p:stCondLst>
                                    <p:cond delay="0"/>
                                  </p:stCondLst>
                                  <p:childTnLst>
                                    <p:animEffect transition="out" filter="blinds(horizontal)">
                                      <p:cBhvr>
                                        <p:cTn id="502" dur="500"/>
                                        <p:tgtEl>
                                          <p:spTgt spid="538"/>
                                        </p:tgtEl>
                                      </p:cBhvr>
                                    </p:animEffect>
                                    <p:set>
                                      <p:cBhvr>
                                        <p:cTn id="503" dur="1" fill="hold">
                                          <p:stCondLst>
                                            <p:cond delay="499"/>
                                          </p:stCondLst>
                                        </p:cTn>
                                        <p:tgtEl>
                                          <p:spTgt spid="538"/>
                                        </p:tgtEl>
                                        <p:attrNameLst>
                                          <p:attrName>style.visibility</p:attrName>
                                        </p:attrNameLst>
                                      </p:cBhvr>
                                      <p:to>
                                        <p:strVal val="hidden"/>
                                      </p:to>
                                    </p:set>
                                  </p:childTnLst>
                                </p:cTn>
                              </p:par>
                              <p:par>
                                <p:cTn id="504" presetID="3" presetClass="exit" presetSubtype="10" fill="hold" nodeType="withEffect">
                                  <p:stCondLst>
                                    <p:cond delay="0"/>
                                  </p:stCondLst>
                                  <p:childTnLst>
                                    <p:animEffect transition="out" filter="blinds(horizontal)">
                                      <p:cBhvr>
                                        <p:cTn id="505" dur="500"/>
                                        <p:tgtEl>
                                          <p:spTgt spid="546"/>
                                        </p:tgtEl>
                                      </p:cBhvr>
                                    </p:animEffect>
                                    <p:set>
                                      <p:cBhvr>
                                        <p:cTn id="506" dur="1" fill="hold">
                                          <p:stCondLst>
                                            <p:cond delay="499"/>
                                          </p:stCondLst>
                                        </p:cTn>
                                        <p:tgtEl>
                                          <p:spTgt spid="546"/>
                                        </p:tgtEl>
                                        <p:attrNameLst>
                                          <p:attrName>style.visibility</p:attrName>
                                        </p:attrNameLst>
                                      </p:cBhvr>
                                      <p:to>
                                        <p:strVal val="hidden"/>
                                      </p:to>
                                    </p:set>
                                  </p:childTnLst>
                                </p:cTn>
                              </p:par>
                              <p:par>
                                <p:cTn id="507" presetID="3" presetClass="exit" presetSubtype="10" fill="hold" nodeType="withEffect">
                                  <p:stCondLst>
                                    <p:cond delay="0"/>
                                  </p:stCondLst>
                                  <p:childTnLst>
                                    <p:animEffect transition="out" filter="blinds(horizontal)">
                                      <p:cBhvr>
                                        <p:cTn id="508" dur="500"/>
                                        <p:tgtEl>
                                          <p:spTgt spid="542"/>
                                        </p:tgtEl>
                                      </p:cBhvr>
                                    </p:animEffect>
                                    <p:set>
                                      <p:cBhvr>
                                        <p:cTn id="509" dur="1" fill="hold">
                                          <p:stCondLst>
                                            <p:cond delay="499"/>
                                          </p:stCondLst>
                                        </p:cTn>
                                        <p:tgtEl>
                                          <p:spTgt spid="542"/>
                                        </p:tgtEl>
                                        <p:attrNameLst>
                                          <p:attrName>style.visibility</p:attrName>
                                        </p:attrNameLst>
                                      </p:cBhvr>
                                      <p:to>
                                        <p:strVal val="hidden"/>
                                      </p:to>
                                    </p:set>
                                  </p:childTnLst>
                                </p:cTn>
                              </p:par>
                              <p:par>
                                <p:cTn id="510" presetID="3" presetClass="entr" presetSubtype="10" fill="hold" nodeType="withEffect">
                                  <p:stCondLst>
                                    <p:cond delay="0"/>
                                  </p:stCondLst>
                                  <p:childTnLst>
                                    <p:set>
                                      <p:cBhvr>
                                        <p:cTn id="511" dur="1" fill="hold">
                                          <p:stCondLst>
                                            <p:cond delay="0"/>
                                          </p:stCondLst>
                                        </p:cTn>
                                        <p:tgtEl>
                                          <p:spTgt spid="562"/>
                                        </p:tgtEl>
                                        <p:attrNameLst>
                                          <p:attrName>style.visibility</p:attrName>
                                        </p:attrNameLst>
                                      </p:cBhvr>
                                      <p:to>
                                        <p:strVal val="visible"/>
                                      </p:to>
                                    </p:set>
                                    <p:animEffect transition="in" filter="blinds(horizontal)">
                                      <p:cBhvr>
                                        <p:cTn id="512" dur="500"/>
                                        <p:tgtEl>
                                          <p:spTgt spid="562"/>
                                        </p:tgtEl>
                                      </p:cBhvr>
                                    </p:animEffect>
                                  </p:childTnLst>
                                </p:cTn>
                              </p:par>
                              <p:par>
                                <p:cTn id="513" presetID="3" presetClass="entr" presetSubtype="10" fill="hold" nodeType="withEffect">
                                  <p:stCondLst>
                                    <p:cond delay="0"/>
                                  </p:stCondLst>
                                  <p:childTnLst>
                                    <p:set>
                                      <p:cBhvr>
                                        <p:cTn id="514" dur="1" fill="hold">
                                          <p:stCondLst>
                                            <p:cond delay="0"/>
                                          </p:stCondLst>
                                        </p:cTn>
                                        <p:tgtEl>
                                          <p:spTgt spid="566"/>
                                        </p:tgtEl>
                                        <p:attrNameLst>
                                          <p:attrName>style.visibility</p:attrName>
                                        </p:attrNameLst>
                                      </p:cBhvr>
                                      <p:to>
                                        <p:strVal val="visible"/>
                                      </p:to>
                                    </p:set>
                                    <p:animEffect transition="in" filter="blinds(horizontal)">
                                      <p:cBhvr>
                                        <p:cTn id="515" dur="500"/>
                                        <p:tgtEl>
                                          <p:spTgt spid="566"/>
                                        </p:tgtEl>
                                      </p:cBhvr>
                                    </p:animEffect>
                                  </p:childTnLst>
                                </p:cTn>
                              </p:par>
                              <p:par>
                                <p:cTn id="516" presetID="3" presetClass="entr" presetSubtype="10" fill="hold" nodeType="withEffect">
                                  <p:stCondLst>
                                    <p:cond delay="0"/>
                                  </p:stCondLst>
                                  <p:childTnLst>
                                    <p:set>
                                      <p:cBhvr>
                                        <p:cTn id="517" dur="1" fill="hold">
                                          <p:stCondLst>
                                            <p:cond delay="0"/>
                                          </p:stCondLst>
                                        </p:cTn>
                                        <p:tgtEl>
                                          <p:spTgt spid="558"/>
                                        </p:tgtEl>
                                        <p:attrNameLst>
                                          <p:attrName>style.visibility</p:attrName>
                                        </p:attrNameLst>
                                      </p:cBhvr>
                                      <p:to>
                                        <p:strVal val="visible"/>
                                      </p:to>
                                    </p:set>
                                    <p:animEffect transition="in" filter="blinds(horizontal)">
                                      <p:cBhvr>
                                        <p:cTn id="518" dur="500"/>
                                        <p:tgtEl>
                                          <p:spTgt spid="558"/>
                                        </p:tgtEl>
                                      </p:cBhvr>
                                    </p:animEffect>
                                  </p:childTnLst>
                                </p:cTn>
                              </p:par>
                              <p:par>
                                <p:cTn id="519" presetID="3" presetClass="entr" presetSubtype="10" fill="hold" nodeType="withEffect">
                                  <p:stCondLst>
                                    <p:cond delay="0"/>
                                  </p:stCondLst>
                                  <p:childTnLst>
                                    <p:set>
                                      <p:cBhvr>
                                        <p:cTn id="520" dur="1" fill="hold">
                                          <p:stCondLst>
                                            <p:cond delay="0"/>
                                          </p:stCondLst>
                                        </p:cTn>
                                        <p:tgtEl>
                                          <p:spTgt spid="554"/>
                                        </p:tgtEl>
                                        <p:attrNameLst>
                                          <p:attrName>style.visibility</p:attrName>
                                        </p:attrNameLst>
                                      </p:cBhvr>
                                      <p:to>
                                        <p:strVal val="visible"/>
                                      </p:to>
                                    </p:set>
                                    <p:animEffect transition="in" filter="blinds(horizontal)">
                                      <p:cBhvr>
                                        <p:cTn id="521" dur="500"/>
                                        <p:tgtEl>
                                          <p:spTgt spid="554"/>
                                        </p:tgtEl>
                                      </p:cBhvr>
                                    </p:animEffect>
                                  </p:childTnLst>
                                </p:cTn>
                              </p:par>
                              <p:par>
                                <p:cTn id="522" presetID="3" presetClass="entr" presetSubtype="10" fill="hold" nodeType="withEffect">
                                  <p:stCondLst>
                                    <p:cond delay="0"/>
                                  </p:stCondLst>
                                  <p:childTnLst>
                                    <p:set>
                                      <p:cBhvr>
                                        <p:cTn id="523" dur="1" fill="hold">
                                          <p:stCondLst>
                                            <p:cond delay="0"/>
                                          </p:stCondLst>
                                        </p:cTn>
                                        <p:tgtEl>
                                          <p:spTgt spid="550"/>
                                        </p:tgtEl>
                                        <p:attrNameLst>
                                          <p:attrName>style.visibility</p:attrName>
                                        </p:attrNameLst>
                                      </p:cBhvr>
                                      <p:to>
                                        <p:strVal val="visible"/>
                                      </p:to>
                                    </p:set>
                                    <p:animEffect transition="in" filter="blinds(horizontal)">
                                      <p:cBhvr>
                                        <p:cTn id="524" dur="500"/>
                                        <p:tgtEl>
                                          <p:spTgt spid="550"/>
                                        </p:tgtEl>
                                      </p:cBhvr>
                                    </p:animEffect>
                                  </p:childTnLst>
                                </p:cTn>
                              </p:par>
                              <p:par>
                                <p:cTn id="525" presetID="3" presetClass="entr" presetSubtype="10" fill="hold" grpId="0" nodeType="withEffect">
                                  <p:stCondLst>
                                    <p:cond delay="0"/>
                                  </p:stCondLst>
                                  <p:childTnLst>
                                    <p:set>
                                      <p:cBhvr>
                                        <p:cTn id="526" dur="1" fill="hold">
                                          <p:stCondLst>
                                            <p:cond delay="0"/>
                                          </p:stCondLst>
                                        </p:cTn>
                                        <p:tgtEl>
                                          <p:spTgt spid="90"/>
                                        </p:tgtEl>
                                        <p:attrNameLst>
                                          <p:attrName>style.visibility</p:attrName>
                                        </p:attrNameLst>
                                      </p:cBhvr>
                                      <p:to>
                                        <p:strVal val="visible"/>
                                      </p:to>
                                    </p:set>
                                    <p:animEffect transition="in" filter="blinds(horizontal)">
                                      <p:cBhvr>
                                        <p:cTn id="5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0" grpId="0" animBg="1"/>
      <p:bldP spid="11" grpId="0" animBg="1"/>
      <p:bldP spid="12" grpId="0" animBg="1"/>
      <p:bldP spid="18" grpId="0" animBg="1"/>
      <p:bldP spid="14" grpId="0"/>
      <p:bldP spid="15" grpId="0"/>
      <p:bldP spid="16" grpId="0" animBg="1"/>
      <p:bldP spid="16" grpId="1" animBg="1"/>
      <p:bldP spid="16" grpId="2" animBg="1"/>
      <p:bldP spid="21" grpId="0" animBg="1"/>
      <p:bldP spid="21" grpId="1" animBg="1"/>
      <p:bldP spid="21" grpId="2" animBg="1"/>
      <p:bldP spid="9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41768" cy="1143000"/>
          </a:xfrm>
        </p:spPr>
        <p:txBody>
          <a:bodyPr>
            <a:normAutofit/>
          </a:bodyPr>
          <a:lstStyle/>
          <a:p>
            <a:r>
              <a:rPr lang="en-IN" sz="2800" dirty="0" smtClean="0">
                <a:solidFill>
                  <a:srgbClr val="002060"/>
                </a:solidFill>
              </a:rPr>
              <a:t>Dead-time – loss of events when system / detector is not available</a:t>
            </a:r>
            <a:endParaRPr lang="en-IN" sz="2800" dirty="0">
              <a:solidFill>
                <a:srgbClr val="002060"/>
              </a:solidFill>
            </a:endParaRPr>
          </a:p>
        </p:txBody>
      </p:sp>
      <p:sp>
        <p:nvSpPr>
          <p:cNvPr id="3" name="Content Placeholder 2"/>
          <p:cNvSpPr>
            <a:spLocks noGrp="1"/>
          </p:cNvSpPr>
          <p:nvPr>
            <p:ph sz="quarter" idx="1"/>
          </p:nvPr>
        </p:nvSpPr>
        <p:spPr>
          <a:xfrm>
            <a:off x="1214414" y="1357298"/>
            <a:ext cx="7498080" cy="4891102"/>
          </a:xfrm>
        </p:spPr>
        <p:txBody>
          <a:bodyPr>
            <a:normAutofit fontScale="92500" lnSpcReduction="20000"/>
          </a:bodyPr>
          <a:lstStyle/>
          <a:p>
            <a:r>
              <a:rPr lang="en-IN" sz="2400" dirty="0" smtClean="0">
                <a:solidFill>
                  <a:srgbClr val="00467A"/>
                </a:solidFill>
              </a:rPr>
              <a:t>Many factors and may levels</a:t>
            </a:r>
          </a:p>
          <a:p>
            <a:pPr lvl="1"/>
            <a:r>
              <a:rPr lang="en-IN" sz="2400" dirty="0" smtClean="0">
                <a:solidFill>
                  <a:srgbClr val="00467A"/>
                </a:solidFill>
              </a:rPr>
              <a:t>System busy : few us – ms</a:t>
            </a:r>
          </a:p>
          <a:p>
            <a:pPr lvl="1"/>
            <a:r>
              <a:rPr lang="en-IN" sz="2400" dirty="0" smtClean="0">
                <a:solidFill>
                  <a:srgbClr val="00467A"/>
                </a:solidFill>
              </a:rPr>
              <a:t>Subsystem hang : few ms – sec</a:t>
            </a:r>
          </a:p>
          <a:p>
            <a:pPr lvl="1"/>
            <a:r>
              <a:rPr lang="en-IN" sz="2400" dirty="0" smtClean="0">
                <a:solidFill>
                  <a:srgbClr val="00467A"/>
                </a:solidFill>
              </a:rPr>
              <a:t>System hang : few sec – min</a:t>
            </a:r>
          </a:p>
          <a:p>
            <a:pPr lvl="1"/>
            <a:endParaRPr lang="en-IN" sz="2400" dirty="0" smtClean="0">
              <a:solidFill>
                <a:srgbClr val="00467A"/>
              </a:solidFill>
            </a:endParaRPr>
          </a:p>
          <a:p>
            <a:pPr lvl="1"/>
            <a:r>
              <a:rPr lang="en-IN" sz="2400" dirty="0" smtClean="0">
                <a:solidFill>
                  <a:srgbClr val="00467A"/>
                </a:solidFill>
              </a:rPr>
              <a:t>System busy for  time </a:t>
            </a:r>
            <a:r>
              <a:rPr lang="en-IN" sz="2400" dirty="0" smtClean="0">
                <a:solidFill>
                  <a:srgbClr val="00467A"/>
                </a:solidFill>
                <a:latin typeface="Symbol" pitchFamily="18" charset="2"/>
              </a:rPr>
              <a:t>t, </a:t>
            </a:r>
            <a:r>
              <a:rPr lang="en-IN" sz="2400" dirty="0" smtClean="0">
                <a:solidFill>
                  <a:srgbClr val="00467A"/>
                </a:solidFill>
              </a:rPr>
              <a:t>for each acquired event</a:t>
            </a:r>
          </a:p>
          <a:p>
            <a:pPr lvl="1"/>
            <a:r>
              <a:rPr lang="en-IN" sz="2400" dirty="0" smtClean="0">
                <a:solidFill>
                  <a:srgbClr val="00467A"/>
                </a:solidFill>
              </a:rPr>
              <a:t>Average input event rate – f1, Output event rate – f2</a:t>
            </a:r>
          </a:p>
          <a:p>
            <a:pPr lvl="1"/>
            <a:r>
              <a:rPr lang="en-IN" sz="2400" dirty="0" smtClean="0">
                <a:solidFill>
                  <a:srgbClr val="00467A"/>
                </a:solidFill>
              </a:rPr>
              <a:t>Dead time = f2*</a:t>
            </a:r>
            <a:r>
              <a:rPr lang="en-IN" sz="2400" dirty="0" smtClean="0">
                <a:solidFill>
                  <a:srgbClr val="00467A"/>
                </a:solidFill>
                <a:latin typeface="Symbol" pitchFamily="18" charset="2"/>
              </a:rPr>
              <a:t>t, </a:t>
            </a:r>
            <a:r>
              <a:rPr lang="en-IN" sz="2400" dirty="0" smtClean="0">
                <a:solidFill>
                  <a:srgbClr val="00467A"/>
                </a:solidFill>
                <a:latin typeface="+mj-lt"/>
              </a:rPr>
              <a:t>Live time </a:t>
            </a:r>
            <a:r>
              <a:rPr lang="en-IN" sz="2400" dirty="0" smtClean="0">
                <a:solidFill>
                  <a:srgbClr val="00467A"/>
                </a:solidFill>
                <a:latin typeface="Symbol" pitchFamily="18" charset="2"/>
              </a:rPr>
              <a:t>= (1-</a:t>
            </a:r>
            <a:r>
              <a:rPr lang="en-IN" sz="2400" dirty="0" smtClean="0">
                <a:solidFill>
                  <a:srgbClr val="00467A"/>
                </a:solidFill>
              </a:rPr>
              <a:t> f2*</a:t>
            </a:r>
            <a:r>
              <a:rPr lang="en-IN" sz="2400" dirty="0" smtClean="0">
                <a:solidFill>
                  <a:srgbClr val="00467A"/>
                </a:solidFill>
                <a:latin typeface="Symbol" pitchFamily="18" charset="2"/>
              </a:rPr>
              <a:t>t)</a:t>
            </a:r>
          </a:p>
          <a:p>
            <a:pPr lvl="1"/>
            <a:r>
              <a:rPr lang="en-IN" sz="2400" dirty="0" smtClean="0">
                <a:solidFill>
                  <a:srgbClr val="00467A"/>
                </a:solidFill>
                <a:latin typeface="+mj-lt"/>
              </a:rPr>
              <a:t>f</a:t>
            </a:r>
            <a:r>
              <a:rPr lang="en-IN" sz="2400" dirty="0" smtClean="0">
                <a:solidFill>
                  <a:srgbClr val="00467A"/>
                </a:solidFill>
                <a:latin typeface="Symbol" pitchFamily="18" charset="2"/>
              </a:rPr>
              <a:t>1*(1-</a:t>
            </a:r>
            <a:r>
              <a:rPr lang="en-IN" sz="2400" dirty="0" smtClean="0">
                <a:solidFill>
                  <a:srgbClr val="00467A"/>
                </a:solidFill>
              </a:rPr>
              <a:t> f2*</a:t>
            </a:r>
            <a:r>
              <a:rPr lang="en-IN" sz="2400" dirty="0" smtClean="0">
                <a:solidFill>
                  <a:srgbClr val="00467A"/>
                </a:solidFill>
                <a:latin typeface="Symbol" pitchFamily="18" charset="2"/>
              </a:rPr>
              <a:t>t) = </a:t>
            </a:r>
            <a:r>
              <a:rPr lang="en-IN" sz="2400" dirty="0" smtClean="0">
                <a:solidFill>
                  <a:srgbClr val="00467A"/>
                </a:solidFill>
                <a:latin typeface="+mj-lt"/>
              </a:rPr>
              <a:t>f</a:t>
            </a:r>
            <a:r>
              <a:rPr lang="en-IN" sz="2400" dirty="0" smtClean="0">
                <a:solidFill>
                  <a:srgbClr val="00467A"/>
                </a:solidFill>
                <a:latin typeface="Symbol" pitchFamily="18" charset="2"/>
              </a:rPr>
              <a:t>2 </a:t>
            </a:r>
            <a:r>
              <a:rPr lang="en-IN" sz="2400" dirty="0" smtClean="0">
                <a:solidFill>
                  <a:srgbClr val="00467A"/>
                </a:solidFill>
                <a:latin typeface="+mj-lt"/>
              </a:rPr>
              <a:t>for random </a:t>
            </a:r>
            <a:r>
              <a:rPr lang="en-IN" sz="2400" dirty="0" smtClean="0">
                <a:solidFill>
                  <a:srgbClr val="00467A"/>
                </a:solidFill>
              </a:rPr>
              <a:t>stochastic events</a:t>
            </a:r>
          </a:p>
          <a:p>
            <a:pPr marL="320040" lvl="1" indent="0">
              <a:buNone/>
            </a:pPr>
            <a:endParaRPr lang="en-IN" sz="2400" dirty="0" smtClean="0">
              <a:solidFill>
                <a:srgbClr val="00467A"/>
              </a:solidFill>
              <a:latin typeface="+mj-lt"/>
            </a:endParaRPr>
          </a:p>
          <a:p>
            <a:pPr lvl="1"/>
            <a:r>
              <a:rPr lang="en-IN" sz="2400" dirty="0" smtClean="0">
                <a:solidFill>
                  <a:srgbClr val="C00000"/>
                </a:solidFill>
                <a:latin typeface="+mj-lt"/>
              </a:rPr>
              <a:t>f2 ~= f1 if f2*</a:t>
            </a:r>
            <a:r>
              <a:rPr lang="en-IN" sz="2400" dirty="0" smtClean="0">
                <a:solidFill>
                  <a:srgbClr val="C00000"/>
                </a:solidFill>
                <a:latin typeface="Symbol" pitchFamily="18" charset="2"/>
              </a:rPr>
              <a:t>t &lt;&lt; 1 </a:t>
            </a:r>
            <a:r>
              <a:rPr lang="en-IN" sz="2400" dirty="0" smtClean="0">
                <a:solidFill>
                  <a:srgbClr val="C00000"/>
                </a:solidFill>
              </a:rPr>
              <a:t>for </a:t>
            </a:r>
            <a:r>
              <a:rPr lang="en-IN" sz="2400" dirty="0" smtClean="0">
                <a:solidFill>
                  <a:srgbClr val="C00000"/>
                </a:solidFill>
                <a:latin typeface="+mj-lt"/>
              </a:rPr>
              <a:t>stochastic events</a:t>
            </a:r>
          </a:p>
          <a:p>
            <a:pPr lvl="1"/>
            <a:r>
              <a:rPr lang="en-IN" sz="2400" dirty="0" smtClean="0">
                <a:solidFill>
                  <a:srgbClr val="C00000"/>
                </a:solidFill>
              </a:rPr>
              <a:t>f2 = f1 if </a:t>
            </a:r>
            <a:r>
              <a:rPr lang="en-IN" sz="2400" dirty="0" smtClean="0">
                <a:solidFill>
                  <a:srgbClr val="C00000"/>
                </a:solidFill>
                <a:latin typeface="Symbol" pitchFamily="18" charset="2"/>
              </a:rPr>
              <a:t>t </a:t>
            </a:r>
            <a:r>
              <a:rPr lang="en-IN" sz="2400" dirty="0" smtClean="0">
                <a:solidFill>
                  <a:srgbClr val="C00000"/>
                </a:solidFill>
                <a:latin typeface="+mj-lt"/>
              </a:rPr>
              <a:t>is</a:t>
            </a:r>
            <a:r>
              <a:rPr lang="en-IN" sz="2400" dirty="0" smtClean="0">
                <a:solidFill>
                  <a:srgbClr val="C00000"/>
                </a:solidFill>
                <a:latin typeface="Symbol" pitchFamily="18" charset="2"/>
              </a:rPr>
              <a:t> </a:t>
            </a:r>
            <a:r>
              <a:rPr lang="en-IN" sz="2400" dirty="0" smtClean="0">
                <a:solidFill>
                  <a:srgbClr val="C00000"/>
                </a:solidFill>
                <a:latin typeface="+mj-lt"/>
              </a:rPr>
              <a:t>just </a:t>
            </a:r>
            <a:r>
              <a:rPr lang="en-IN" sz="2400" dirty="0" smtClean="0">
                <a:solidFill>
                  <a:srgbClr val="C00000"/>
                </a:solidFill>
                <a:latin typeface="Symbol" pitchFamily="18" charset="2"/>
              </a:rPr>
              <a:t>&lt; 1/</a:t>
            </a:r>
            <a:r>
              <a:rPr lang="en-IN" sz="2400" dirty="0" smtClean="0">
                <a:solidFill>
                  <a:srgbClr val="C00000"/>
                </a:solidFill>
                <a:latin typeface="+mj-lt"/>
              </a:rPr>
              <a:t>f</a:t>
            </a:r>
            <a:r>
              <a:rPr lang="en-IN" sz="2400" dirty="0" smtClean="0">
                <a:solidFill>
                  <a:srgbClr val="C00000"/>
                </a:solidFill>
                <a:latin typeface="Symbol" pitchFamily="18" charset="2"/>
              </a:rPr>
              <a:t>1 </a:t>
            </a:r>
            <a:r>
              <a:rPr lang="en-IN" sz="2400" dirty="0" smtClean="0">
                <a:solidFill>
                  <a:srgbClr val="C00000"/>
                </a:solidFill>
              </a:rPr>
              <a:t>for regular events</a:t>
            </a:r>
          </a:p>
          <a:p>
            <a:pPr lvl="1">
              <a:buNone/>
            </a:pPr>
            <a:endParaRPr lang="en-IN" sz="2400" i="1" dirty="0" smtClean="0">
              <a:solidFill>
                <a:srgbClr val="C00000"/>
              </a:solidFill>
            </a:endParaRPr>
          </a:p>
          <a:p>
            <a:pPr lvl="1">
              <a:buNone/>
            </a:pPr>
            <a:r>
              <a:rPr lang="en-IN" sz="2400" i="1" dirty="0" smtClean="0">
                <a:solidFill>
                  <a:srgbClr val="C00000"/>
                </a:solidFill>
              </a:rPr>
              <a:t>By de-</a:t>
            </a:r>
            <a:r>
              <a:rPr lang="en-IN" sz="2400" i="1" dirty="0" err="1" smtClean="0">
                <a:solidFill>
                  <a:srgbClr val="C00000"/>
                </a:solidFill>
              </a:rPr>
              <a:t>randmizing</a:t>
            </a:r>
            <a:r>
              <a:rPr lang="en-IN" sz="2400" i="1" dirty="0" smtClean="0">
                <a:solidFill>
                  <a:srgbClr val="C00000"/>
                </a:solidFill>
              </a:rPr>
              <a:t> events (buffering) dead-time can be improved</a:t>
            </a:r>
          </a:p>
        </p:txBody>
      </p:sp>
      <p:sp>
        <p:nvSpPr>
          <p:cNvPr id="4" name="Footer Placeholder 3"/>
          <p:cNvSpPr>
            <a:spLocks noGrp="1"/>
          </p:cNvSpPr>
          <p:nvPr>
            <p:ph type="ftr" sz="quarter" idx="11"/>
          </p:nvPr>
        </p:nvSpPr>
        <p:spPr>
          <a:xfrm>
            <a:off x="914400" y="6172200"/>
            <a:ext cx="5715000" cy="457200"/>
          </a:xfrm>
        </p:spPr>
        <p:txBody>
          <a:bodyPr/>
          <a:lstStyle/>
          <a:p>
            <a:r>
              <a:rPr lang="en-US" smtClean="0"/>
              <a:t>National Symposium for Commemorating 30-years of ADITYA Tokamak                                                             44</a:t>
            </a:r>
            <a:endParaRPr lang="en-US" dirty="0"/>
          </a:p>
        </p:txBody>
      </p:sp>
      <p:sp>
        <p:nvSpPr>
          <p:cNvPr id="5" name="Date Placeholder 4"/>
          <p:cNvSpPr>
            <a:spLocks noGrp="1"/>
          </p:cNvSpPr>
          <p:nvPr>
            <p:ph type="dt" sz="half" idx="10"/>
          </p:nvPr>
        </p:nvSpPr>
        <p:spPr/>
        <p:txBody>
          <a:bodyPr/>
          <a:lstStyle/>
          <a:p>
            <a:r>
              <a:rPr lang="en-US" smtClean="0"/>
              <a:t>1/28/2020</a:t>
            </a:r>
            <a:endParaRPr lang="en-US"/>
          </a:p>
        </p:txBody>
      </p:sp>
      <p:sp>
        <p:nvSpPr>
          <p:cNvPr id="6" name="Slide Number Placeholder 5"/>
          <p:cNvSpPr>
            <a:spLocks noGrp="1"/>
          </p:cNvSpPr>
          <p:nvPr>
            <p:ph type="sldNum" sz="quarter" idx="12"/>
          </p:nvPr>
        </p:nvSpPr>
        <p:spPr/>
        <p:txBody>
          <a:bodyPr/>
          <a:lstStyle/>
          <a:p>
            <a:fld id="{3DF43272-9AD5-4D08-827D-45809D0FA3A4}" type="slidenum">
              <a:rPr lang="en-US" smtClean="0"/>
              <a:t>33</a:t>
            </a:fld>
            <a:endParaRPr lang="en-US"/>
          </a:p>
        </p:txBody>
      </p:sp>
    </p:spTree>
    <p:extLst>
      <p:ext uri="{BB962C8B-B14F-4D97-AF65-F5344CB8AC3E}">
        <p14:creationId xmlns:p14="http://schemas.microsoft.com/office/powerpoint/2010/main" val="2610854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4"/>
          <p:cNvSpPr txBox="1">
            <a:spLocks noChangeArrowheads="1"/>
          </p:cNvSpPr>
          <p:nvPr/>
        </p:nvSpPr>
        <p:spPr bwMode="auto">
          <a:xfrm>
            <a:off x="609600" y="762000"/>
            <a:ext cx="7772400" cy="4032250"/>
          </a:xfrm>
          <a:prstGeom prst="rect">
            <a:avLst/>
          </a:prstGeom>
          <a:noFill/>
          <a:ln w="9525">
            <a:noFill/>
            <a:miter lim="800000"/>
            <a:headEnd/>
            <a:tailEnd/>
          </a:ln>
        </p:spPr>
        <p:txBody>
          <a:bodyPr>
            <a:spAutoFit/>
          </a:bodyPr>
          <a:lstStyle/>
          <a:p>
            <a:r>
              <a:rPr lang="en-AU" sz="3200" dirty="0" smtClean="0">
                <a:solidFill>
                  <a:srgbClr val="0047D6"/>
                </a:solidFill>
                <a:latin typeface="Calibri" pitchFamily="34" charset="0"/>
              </a:rPr>
              <a:t>Event </a:t>
            </a:r>
            <a:r>
              <a:rPr lang="en-AU" sz="2800" dirty="0" smtClean="0">
                <a:solidFill>
                  <a:srgbClr val="0047D6"/>
                </a:solidFill>
                <a:latin typeface="Calibri" pitchFamily="34" charset="0"/>
              </a:rPr>
              <a:t>Data </a:t>
            </a:r>
            <a:r>
              <a:rPr lang="en-AU" sz="2800" dirty="0">
                <a:solidFill>
                  <a:srgbClr val="0047D6"/>
                </a:solidFill>
                <a:latin typeface="Calibri" pitchFamily="34" charset="0"/>
              </a:rPr>
              <a:t>Flow</a:t>
            </a:r>
          </a:p>
          <a:p>
            <a:endParaRPr lang="en-AU" sz="2800" dirty="0">
              <a:solidFill>
                <a:srgbClr val="00B050"/>
              </a:solidFill>
              <a:latin typeface="Calibri" pitchFamily="34" charset="0"/>
            </a:endParaRPr>
          </a:p>
          <a:p>
            <a:endParaRPr lang="en-AU" sz="2800" dirty="0">
              <a:solidFill>
                <a:srgbClr val="0070C0"/>
              </a:solidFill>
              <a:latin typeface="Calibri" pitchFamily="34" charset="0"/>
            </a:endParaRPr>
          </a:p>
          <a:p>
            <a:endParaRPr lang="en-AU" sz="2800" dirty="0">
              <a:solidFill>
                <a:srgbClr val="0070C0"/>
              </a:solidFill>
              <a:latin typeface="Calibri" pitchFamily="34" charset="0"/>
            </a:endParaRPr>
          </a:p>
          <a:p>
            <a:endParaRPr lang="en-AU" sz="2800" dirty="0">
              <a:solidFill>
                <a:srgbClr val="0070C0"/>
              </a:solidFill>
              <a:latin typeface="Calibri" pitchFamily="34" charset="0"/>
            </a:endParaRPr>
          </a:p>
          <a:p>
            <a:endParaRPr lang="en-AU" sz="2800" dirty="0">
              <a:solidFill>
                <a:srgbClr val="0070C0"/>
              </a:solidFill>
              <a:latin typeface="Calibri" pitchFamily="34" charset="0"/>
            </a:endParaRPr>
          </a:p>
          <a:p>
            <a:endParaRPr lang="en-AU" sz="2800" dirty="0">
              <a:solidFill>
                <a:srgbClr val="0070C0"/>
              </a:solidFill>
              <a:latin typeface="Calibri" pitchFamily="34" charset="0"/>
            </a:endParaRPr>
          </a:p>
          <a:p>
            <a:endParaRPr lang="en-AU" sz="2800" dirty="0">
              <a:solidFill>
                <a:srgbClr val="0070C0"/>
              </a:solidFill>
              <a:latin typeface="Calibri" pitchFamily="34" charset="0"/>
            </a:endParaRPr>
          </a:p>
          <a:p>
            <a:endParaRPr lang="en-AU" sz="2800" dirty="0">
              <a:solidFill>
                <a:srgbClr val="0070C0"/>
              </a:solidFill>
              <a:latin typeface="Calibri" pitchFamily="34" charset="0"/>
            </a:endParaRPr>
          </a:p>
        </p:txBody>
      </p:sp>
      <p:cxnSp>
        <p:nvCxnSpPr>
          <p:cNvPr id="7" name="Straight Connector 6"/>
          <p:cNvCxnSpPr/>
          <p:nvPr/>
        </p:nvCxnSpPr>
        <p:spPr>
          <a:xfrm>
            <a:off x="2057400" y="2209800"/>
            <a:ext cx="1295400" cy="1588"/>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9222" name="TextBox 9"/>
          <p:cNvSpPr txBox="1">
            <a:spLocks noChangeArrowheads="1"/>
          </p:cNvSpPr>
          <p:nvPr/>
        </p:nvSpPr>
        <p:spPr bwMode="auto">
          <a:xfrm>
            <a:off x="1066800" y="1905000"/>
            <a:ext cx="990600" cy="400050"/>
          </a:xfrm>
          <a:prstGeom prst="rect">
            <a:avLst/>
          </a:prstGeom>
          <a:noFill/>
          <a:ln w="22225">
            <a:solidFill>
              <a:schemeClr val="accent1"/>
            </a:solidFill>
            <a:miter lim="800000"/>
            <a:headEnd/>
            <a:tailEnd/>
          </a:ln>
        </p:spPr>
        <p:txBody>
          <a:bodyPr>
            <a:spAutoFit/>
          </a:bodyPr>
          <a:lstStyle/>
          <a:p>
            <a:r>
              <a:rPr lang="en-AU" sz="2000">
                <a:latin typeface="Calibri" pitchFamily="34" charset="0"/>
              </a:rPr>
              <a:t>CIM#1</a:t>
            </a:r>
            <a:endParaRPr lang="en-US" sz="2000">
              <a:latin typeface="Calibri" pitchFamily="34" charset="0"/>
            </a:endParaRPr>
          </a:p>
        </p:txBody>
      </p:sp>
      <p:sp>
        <p:nvSpPr>
          <p:cNvPr id="9223" name="TextBox 10"/>
          <p:cNvSpPr txBox="1">
            <a:spLocks noChangeArrowheads="1"/>
          </p:cNvSpPr>
          <p:nvPr/>
        </p:nvSpPr>
        <p:spPr bwMode="auto">
          <a:xfrm>
            <a:off x="1981200" y="1828800"/>
            <a:ext cx="1219200" cy="708025"/>
          </a:xfrm>
          <a:prstGeom prst="rect">
            <a:avLst/>
          </a:prstGeom>
          <a:noFill/>
          <a:ln w="9525">
            <a:noFill/>
            <a:miter lim="800000"/>
            <a:headEnd/>
            <a:tailEnd/>
          </a:ln>
        </p:spPr>
        <p:txBody>
          <a:bodyPr>
            <a:spAutoFit/>
          </a:bodyPr>
          <a:lstStyle/>
          <a:p>
            <a:r>
              <a:rPr lang="en-AU" sz="2000">
                <a:latin typeface="Calibri" pitchFamily="34" charset="0"/>
              </a:rPr>
              <a:t>LVDS (20MBps)</a:t>
            </a:r>
          </a:p>
        </p:txBody>
      </p:sp>
      <p:sp>
        <p:nvSpPr>
          <p:cNvPr id="9224" name="TextBox 18"/>
          <p:cNvSpPr txBox="1">
            <a:spLocks noChangeArrowheads="1"/>
          </p:cNvSpPr>
          <p:nvPr/>
        </p:nvSpPr>
        <p:spPr bwMode="auto">
          <a:xfrm>
            <a:off x="3962400" y="2667000"/>
            <a:ext cx="3733800" cy="400050"/>
          </a:xfrm>
          <a:prstGeom prst="rect">
            <a:avLst/>
          </a:prstGeom>
          <a:noFill/>
          <a:ln w="9525">
            <a:noFill/>
            <a:miter lim="800000"/>
            <a:headEnd/>
            <a:tailEnd/>
          </a:ln>
        </p:spPr>
        <p:txBody>
          <a:bodyPr>
            <a:spAutoFit/>
          </a:bodyPr>
          <a:lstStyle/>
          <a:p>
            <a:r>
              <a:rPr lang="en-AU" sz="2000" dirty="0">
                <a:latin typeface="Calibri" pitchFamily="34" charset="0"/>
              </a:rPr>
              <a:t>Local bus (</a:t>
            </a:r>
            <a:r>
              <a:rPr lang="en-AU" sz="2000" dirty="0" smtClean="0">
                <a:latin typeface="Calibri" pitchFamily="34" charset="0"/>
              </a:rPr>
              <a:t>33MHz, 33MBps)</a:t>
            </a:r>
            <a:endParaRPr lang="en-US" sz="2000" dirty="0">
              <a:latin typeface="Calibri" pitchFamily="34" charset="0"/>
            </a:endParaRPr>
          </a:p>
        </p:txBody>
      </p:sp>
      <p:cxnSp>
        <p:nvCxnSpPr>
          <p:cNvPr id="25" name="Straight Connector 24"/>
          <p:cNvCxnSpPr>
            <a:endCxn id="9229" idx="1"/>
          </p:cNvCxnSpPr>
          <p:nvPr/>
        </p:nvCxnSpPr>
        <p:spPr>
          <a:xfrm>
            <a:off x="2057400" y="5486400"/>
            <a:ext cx="1219200" cy="47625"/>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9226" name="TextBox 27"/>
          <p:cNvSpPr txBox="1">
            <a:spLocks noChangeArrowheads="1"/>
          </p:cNvSpPr>
          <p:nvPr/>
        </p:nvSpPr>
        <p:spPr bwMode="auto">
          <a:xfrm>
            <a:off x="990600" y="5181600"/>
            <a:ext cx="1066800" cy="400050"/>
          </a:xfrm>
          <a:prstGeom prst="rect">
            <a:avLst/>
          </a:prstGeom>
          <a:noFill/>
          <a:ln w="22225">
            <a:solidFill>
              <a:schemeClr val="accent1"/>
            </a:solidFill>
            <a:miter lim="800000"/>
            <a:headEnd/>
            <a:tailEnd/>
          </a:ln>
        </p:spPr>
        <p:txBody>
          <a:bodyPr>
            <a:spAutoFit/>
          </a:bodyPr>
          <a:lstStyle/>
          <a:p>
            <a:r>
              <a:rPr lang="en-AU" sz="2000">
                <a:latin typeface="Calibri" pitchFamily="34" charset="0"/>
              </a:rPr>
              <a:t>CIM#68</a:t>
            </a:r>
            <a:endParaRPr lang="en-US" sz="2000">
              <a:latin typeface="Calibri" pitchFamily="34" charset="0"/>
            </a:endParaRPr>
          </a:p>
        </p:txBody>
      </p:sp>
      <p:cxnSp>
        <p:nvCxnSpPr>
          <p:cNvPr id="31" name="Straight Connector 30"/>
          <p:cNvCxnSpPr/>
          <p:nvPr/>
        </p:nvCxnSpPr>
        <p:spPr>
          <a:xfrm rot="5400000">
            <a:off x="190501" y="3695700"/>
            <a:ext cx="2667000" cy="3175"/>
          </a:xfrm>
          <a:prstGeom prst="line">
            <a:avLst/>
          </a:prstGeom>
          <a:ln>
            <a:prstDash val="dashDot"/>
            <a:headEnd type="none"/>
            <a:tailEnd type="triangle"/>
          </a:ln>
        </p:spPr>
        <p:style>
          <a:lnRef idx="1">
            <a:schemeClr val="accent1"/>
          </a:lnRef>
          <a:fillRef idx="0">
            <a:schemeClr val="accent1"/>
          </a:fillRef>
          <a:effectRef idx="0">
            <a:schemeClr val="accent1"/>
          </a:effectRef>
          <a:fontRef idx="minor">
            <a:schemeClr val="tx1"/>
          </a:fontRef>
        </p:style>
      </p:cxnSp>
      <p:sp>
        <p:nvSpPr>
          <p:cNvPr id="9228" name="TextBox 32"/>
          <p:cNvSpPr txBox="1">
            <a:spLocks noChangeArrowheads="1"/>
          </p:cNvSpPr>
          <p:nvPr/>
        </p:nvSpPr>
        <p:spPr bwMode="auto">
          <a:xfrm>
            <a:off x="3352800" y="2133600"/>
            <a:ext cx="762000" cy="400050"/>
          </a:xfrm>
          <a:prstGeom prst="rect">
            <a:avLst/>
          </a:prstGeom>
          <a:noFill/>
          <a:ln w="22225">
            <a:solidFill>
              <a:schemeClr val="accent1"/>
            </a:solidFill>
            <a:miter lim="800000"/>
            <a:headEnd/>
            <a:tailEnd/>
          </a:ln>
        </p:spPr>
        <p:txBody>
          <a:bodyPr>
            <a:spAutoFit/>
          </a:bodyPr>
          <a:lstStyle/>
          <a:p>
            <a:r>
              <a:rPr lang="en-AU" sz="2000">
                <a:latin typeface="Calibri" pitchFamily="34" charset="0"/>
              </a:rPr>
              <a:t>FIFO</a:t>
            </a:r>
            <a:endParaRPr lang="en-US" sz="2000">
              <a:latin typeface="Calibri" pitchFamily="34" charset="0"/>
            </a:endParaRPr>
          </a:p>
        </p:txBody>
      </p:sp>
      <p:sp>
        <p:nvSpPr>
          <p:cNvPr id="9229" name="TextBox 39"/>
          <p:cNvSpPr txBox="1">
            <a:spLocks noChangeArrowheads="1"/>
          </p:cNvSpPr>
          <p:nvPr/>
        </p:nvSpPr>
        <p:spPr bwMode="auto">
          <a:xfrm>
            <a:off x="3276600" y="5334000"/>
            <a:ext cx="762000" cy="400050"/>
          </a:xfrm>
          <a:prstGeom prst="rect">
            <a:avLst/>
          </a:prstGeom>
          <a:noFill/>
          <a:ln w="22225">
            <a:solidFill>
              <a:schemeClr val="accent1"/>
            </a:solidFill>
            <a:miter lim="800000"/>
            <a:headEnd/>
            <a:tailEnd/>
          </a:ln>
        </p:spPr>
        <p:txBody>
          <a:bodyPr>
            <a:spAutoFit/>
          </a:bodyPr>
          <a:lstStyle/>
          <a:p>
            <a:r>
              <a:rPr lang="en-AU" sz="2000">
                <a:latin typeface="Calibri" pitchFamily="34" charset="0"/>
              </a:rPr>
              <a:t>FIFO</a:t>
            </a:r>
            <a:endParaRPr lang="en-US" sz="2000">
              <a:latin typeface="Calibri" pitchFamily="34" charset="0"/>
            </a:endParaRPr>
          </a:p>
        </p:txBody>
      </p:sp>
      <p:sp>
        <p:nvSpPr>
          <p:cNvPr id="9230" name="TextBox 41"/>
          <p:cNvSpPr txBox="1">
            <a:spLocks noChangeArrowheads="1"/>
          </p:cNvSpPr>
          <p:nvPr/>
        </p:nvSpPr>
        <p:spPr bwMode="auto">
          <a:xfrm>
            <a:off x="5846506" y="3299192"/>
            <a:ext cx="1295400" cy="1323439"/>
          </a:xfrm>
          <a:prstGeom prst="rect">
            <a:avLst/>
          </a:prstGeom>
          <a:noFill/>
          <a:ln w="22225">
            <a:solidFill>
              <a:schemeClr val="accent1"/>
            </a:solidFill>
            <a:miter lim="800000"/>
            <a:headEnd/>
            <a:tailEnd/>
          </a:ln>
        </p:spPr>
        <p:txBody>
          <a:bodyPr>
            <a:spAutoFit/>
          </a:bodyPr>
          <a:lstStyle/>
          <a:p>
            <a:r>
              <a:rPr lang="en-AU" sz="2000" dirty="0">
                <a:latin typeface="Calibri" pitchFamily="34" charset="0"/>
              </a:rPr>
              <a:t>Single Board </a:t>
            </a:r>
            <a:r>
              <a:rPr lang="en-AU" sz="2000" dirty="0" smtClean="0">
                <a:latin typeface="Calibri" pitchFamily="34" charset="0"/>
              </a:rPr>
              <a:t>Computer (FIFO)</a:t>
            </a:r>
            <a:endParaRPr lang="en-US" sz="2000" dirty="0">
              <a:latin typeface="Calibri" pitchFamily="34" charset="0"/>
            </a:endParaRPr>
          </a:p>
        </p:txBody>
      </p:sp>
      <p:cxnSp>
        <p:nvCxnSpPr>
          <p:cNvPr id="43" name="Straight Connector 42"/>
          <p:cNvCxnSpPr/>
          <p:nvPr/>
        </p:nvCxnSpPr>
        <p:spPr>
          <a:xfrm>
            <a:off x="7086600" y="4246096"/>
            <a:ext cx="457200" cy="783104"/>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9232" name="TextBox 43"/>
          <p:cNvSpPr txBox="1">
            <a:spLocks noChangeArrowheads="1"/>
          </p:cNvSpPr>
          <p:nvPr/>
        </p:nvSpPr>
        <p:spPr bwMode="auto">
          <a:xfrm>
            <a:off x="7543800" y="4724400"/>
            <a:ext cx="1371600" cy="1323975"/>
          </a:xfrm>
          <a:prstGeom prst="rect">
            <a:avLst/>
          </a:prstGeom>
          <a:noFill/>
          <a:ln w="22225">
            <a:solidFill>
              <a:schemeClr val="accent1"/>
            </a:solidFill>
            <a:miter lim="800000"/>
            <a:headEnd/>
            <a:tailEnd/>
          </a:ln>
        </p:spPr>
        <p:txBody>
          <a:bodyPr>
            <a:spAutoFit/>
          </a:bodyPr>
          <a:lstStyle/>
          <a:p>
            <a:r>
              <a:rPr lang="en-AU" sz="2000">
                <a:latin typeface="Calibri" pitchFamily="34" charset="0"/>
              </a:rPr>
              <a:t>Data archive at ground station</a:t>
            </a:r>
            <a:endParaRPr lang="en-US" sz="2000">
              <a:latin typeface="Calibri" pitchFamily="34" charset="0"/>
            </a:endParaRPr>
          </a:p>
        </p:txBody>
      </p:sp>
      <p:sp>
        <p:nvSpPr>
          <p:cNvPr id="9233" name="TextBox 44"/>
          <p:cNvSpPr txBox="1">
            <a:spLocks noChangeArrowheads="1"/>
          </p:cNvSpPr>
          <p:nvPr/>
        </p:nvSpPr>
        <p:spPr bwMode="auto">
          <a:xfrm>
            <a:off x="7086600" y="4267200"/>
            <a:ext cx="1752600" cy="708025"/>
          </a:xfrm>
          <a:prstGeom prst="rect">
            <a:avLst/>
          </a:prstGeom>
          <a:noFill/>
          <a:ln w="9525">
            <a:noFill/>
            <a:miter lim="800000"/>
            <a:headEnd/>
            <a:tailEnd/>
          </a:ln>
        </p:spPr>
        <p:txBody>
          <a:bodyPr>
            <a:spAutoFit/>
          </a:bodyPr>
          <a:lstStyle/>
          <a:p>
            <a:r>
              <a:rPr lang="en-AU" sz="2000">
                <a:latin typeface="Calibri" pitchFamily="34" charset="0"/>
              </a:rPr>
              <a:t>Ethernet (Gbps)</a:t>
            </a:r>
            <a:endParaRPr lang="en-US" sz="2000">
              <a:latin typeface="Calibri" pitchFamily="34" charset="0"/>
            </a:endParaRPr>
          </a:p>
        </p:txBody>
      </p:sp>
      <p:sp>
        <p:nvSpPr>
          <p:cNvPr id="9234" name="TextBox 46"/>
          <p:cNvSpPr txBox="1">
            <a:spLocks noChangeArrowheads="1"/>
          </p:cNvSpPr>
          <p:nvPr/>
        </p:nvSpPr>
        <p:spPr bwMode="auto">
          <a:xfrm>
            <a:off x="3962400" y="3276600"/>
            <a:ext cx="1371600" cy="1938992"/>
          </a:xfrm>
          <a:prstGeom prst="rect">
            <a:avLst/>
          </a:prstGeom>
          <a:noFill/>
          <a:ln w="22225">
            <a:solidFill>
              <a:schemeClr val="accent1"/>
            </a:solidFill>
            <a:miter lim="800000"/>
            <a:headEnd/>
            <a:tailEnd/>
          </a:ln>
        </p:spPr>
        <p:txBody>
          <a:bodyPr>
            <a:spAutoFit/>
          </a:bodyPr>
          <a:lstStyle/>
          <a:p>
            <a:r>
              <a:rPr lang="en-AU" sz="2000" dirty="0">
                <a:latin typeface="Calibri" pitchFamily="34" charset="0"/>
              </a:rPr>
              <a:t>FPGA: Event formatter, 8 to 32 bit </a:t>
            </a:r>
            <a:r>
              <a:rPr lang="en-AU" sz="2000" dirty="0" smtClean="0">
                <a:latin typeface="Calibri" pitchFamily="34" charset="0"/>
              </a:rPr>
              <a:t>converter</a:t>
            </a:r>
          </a:p>
          <a:p>
            <a:r>
              <a:rPr lang="en-AU" sz="2000" dirty="0" smtClean="0">
                <a:latin typeface="Calibri" pitchFamily="34" charset="0"/>
              </a:rPr>
              <a:t>(FIFO)</a:t>
            </a:r>
          </a:p>
        </p:txBody>
      </p:sp>
      <p:cxnSp>
        <p:nvCxnSpPr>
          <p:cNvPr id="48" name="Straight Connector 47"/>
          <p:cNvCxnSpPr/>
          <p:nvPr/>
        </p:nvCxnSpPr>
        <p:spPr>
          <a:xfrm>
            <a:off x="5334000" y="3962400"/>
            <a:ext cx="457200" cy="1588"/>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9236" name="TextBox 48"/>
          <p:cNvSpPr txBox="1">
            <a:spLocks noChangeArrowheads="1"/>
          </p:cNvSpPr>
          <p:nvPr/>
        </p:nvSpPr>
        <p:spPr bwMode="auto">
          <a:xfrm>
            <a:off x="5257800" y="4114800"/>
            <a:ext cx="1295400" cy="1015663"/>
          </a:xfrm>
          <a:prstGeom prst="rect">
            <a:avLst/>
          </a:prstGeom>
          <a:noFill/>
          <a:ln w="9525">
            <a:noFill/>
            <a:miter lim="800000"/>
            <a:headEnd/>
            <a:tailEnd/>
          </a:ln>
        </p:spPr>
        <p:txBody>
          <a:bodyPr wrap="square">
            <a:spAutoFit/>
          </a:bodyPr>
          <a:lstStyle/>
          <a:p>
            <a:r>
              <a:rPr lang="en-AU" sz="2000" dirty="0">
                <a:latin typeface="Calibri" pitchFamily="34" charset="0"/>
              </a:rPr>
              <a:t>PCI</a:t>
            </a:r>
          </a:p>
          <a:p>
            <a:r>
              <a:rPr lang="en-AU" sz="2000" dirty="0">
                <a:latin typeface="Calibri" pitchFamily="34" charset="0"/>
              </a:rPr>
              <a:t>(</a:t>
            </a:r>
            <a:r>
              <a:rPr lang="en-AU" sz="2000" dirty="0" smtClean="0">
                <a:latin typeface="Calibri" pitchFamily="34" charset="0"/>
              </a:rPr>
              <a:t>33MHz, 132MBps)</a:t>
            </a:r>
            <a:endParaRPr lang="en-AU" sz="2000" dirty="0">
              <a:latin typeface="Calibri" pitchFamily="34" charset="0"/>
            </a:endParaRPr>
          </a:p>
        </p:txBody>
      </p:sp>
      <p:cxnSp>
        <p:nvCxnSpPr>
          <p:cNvPr id="51" name="Straight Connector 50"/>
          <p:cNvCxnSpPr/>
          <p:nvPr/>
        </p:nvCxnSpPr>
        <p:spPr>
          <a:xfrm rot="16200000" flipH="1">
            <a:off x="3619500" y="2857500"/>
            <a:ext cx="914400" cy="228600"/>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886200" y="5105400"/>
            <a:ext cx="304800" cy="228600"/>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914400" y="6172200"/>
            <a:ext cx="6019800" cy="457200"/>
          </a:xfrm>
        </p:spPr>
        <p:txBody>
          <a:bodyPr/>
          <a:lstStyle/>
          <a:p>
            <a:r>
              <a:rPr lang="en-US" smtClean="0"/>
              <a:t>National Symposium for Commemorating 30-years of ADITYA Tokamak                                                             44</a:t>
            </a:r>
            <a:endParaRPr lang="en-US" dirty="0"/>
          </a:p>
        </p:txBody>
      </p:sp>
      <p:sp>
        <p:nvSpPr>
          <p:cNvPr id="5" name="Date Placeholder 4"/>
          <p:cNvSpPr>
            <a:spLocks noGrp="1"/>
          </p:cNvSpPr>
          <p:nvPr>
            <p:ph type="dt" sz="half" idx="10"/>
          </p:nvPr>
        </p:nvSpPr>
        <p:spPr/>
        <p:txBody>
          <a:bodyPr/>
          <a:lstStyle/>
          <a:p>
            <a:r>
              <a:rPr lang="en-US" smtClean="0"/>
              <a:t>1/28/2020</a:t>
            </a:r>
            <a:endParaRPr lang="en-US"/>
          </a:p>
        </p:txBody>
      </p:sp>
      <p:sp>
        <p:nvSpPr>
          <p:cNvPr id="2" name="Slide Number Placeholder 1"/>
          <p:cNvSpPr>
            <a:spLocks noGrp="1"/>
          </p:cNvSpPr>
          <p:nvPr>
            <p:ph type="sldNum" sz="quarter" idx="12"/>
          </p:nvPr>
        </p:nvSpPr>
        <p:spPr/>
        <p:txBody>
          <a:bodyPr/>
          <a:lstStyle/>
          <a:p>
            <a:fld id="{3DF43272-9AD5-4D08-827D-45809D0FA3A4}" type="slidenum">
              <a:rPr lang="en-US" smtClean="0"/>
              <a:t>34</a:t>
            </a:fld>
            <a:endParaRPr lang="en-US"/>
          </a:p>
        </p:txBody>
      </p:sp>
    </p:spTree>
    <p:extLst>
      <p:ext uri="{BB962C8B-B14F-4D97-AF65-F5344CB8AC3E}">
        <p14:creationId xmlns:p14="http://schemas.microsoft.com/office/powerpoint/2010/main" val="820563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US" dirty="0" smtClean="0"/>
              <a:t>Event flow ( Generic Timing Diagram)</a:t>
            </a:r>
            <a:endParaRPr lang="en-IN" dirty="0"/>
          </a:p>
        </p:txBody>
      </p:sp>
      <p:cxnSp>
        <p:nvCxnSpPr>
          <p:cNvPr id="6" name="Straight Arrow Connector 5"/>
          <p:cNvCxnSpPr/>
          <p:nvPr/>
        </p:nvCxnSpPr>
        <p:spPr>
          <a:xfrm rot="5400000" flipH="1" flipV="1">
            <a:off x="519718" y="2830499"/>
            <a:ext cx="37862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500034" y="1097467"/>
            <a:ext cx="7929618" cy="4541333"/>
            <a:chOff x="500034" y="732634"/>
            <a:chExt cx="7929618" cy="4541333"/>
          </a:xfrm>
        </p:grpSpPr>
        <p:cxnSp>
          <p:nvCxnSpPr>
            <p:cNvPr id="4" name="Straight Connector 3"/>
            <p:cNvCxnSpPr/>
            <p:nvPr/>
          </p:nvCxnSpPr>
          <p:spPr>
            <a:xfrm>
              <a:off x="857224" y="3882256"/>
              <a:ext cx="7143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43729" y="2304270"/>
              <a:ext cx="314327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286644" y="3518716"/>
              <a:ext cx="1143008"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Time</a:t>
              </a:r>
              <a:endParaRPr lang="en-IN" b="1" dirty="0">
                <a:solidFill>
                  <a:schemeClr val="tx1"/>
                </a:solidFill>
              </a:endParaRPr>
            </a:p>
          </p:txBody>
        </p:sp>
        <p:sp>
          <p:nvSpPr>
            <p:cNvPr id="12" name="TextBox 11"/>
            <p:cNvSpPr txBox="1"/>
            <p:nvPr/>
          </p:nvSpPr>
          <p:spPr>
            <a:xfrm>
              <a:off x="500034" y="1001839"/>
              <a:ext cx="1428760" cy="1159555"/>
            </a:xfrm>
            <a:prstGeom prst="rect">
              <a:avLst/>
            </a:prstGeom>
            <a:noFill/>
            <a:ln>
              <a:solidFill>
                <a:schemeClr val="accent1">
                  <a:shade val="95000"/>
                  <a:satMod val="105000"/>
                </a:schemeClr>
              </a:solidFill>
            </a:ln>
          </p:spPr>
          <p:txBody>
            <a:bodyPr wrap="square" lIns="0" tIns="0" rIns="0" bIns="0" rtlCol="0">
              <a:noAutofit/>
            </a:bodyPr>
            <a:lstStyle/>
            <a:p>
              <a:r>
                <a:rPr lang="en-US" sz="2000" b="1" u="sng" dirty="0" smtClean="0"/>
                <a:t>Initialization</a:t>
              </a:r>
            </a:p>
          </p:txBody>
        </p:sp>
        <p:sp>
          <p:nvSpPr>
            <p:cNvPr id="13" name="TextBox 12"/>
            <p:cNvSpPr txBox="1"/>
            <p:nvPr/>
          </p:nvSpPr>
          <p:spPr>
            <a:xfrm>
              <a:off x="2416160" y="1002508"/>
              <a:ext cx="1428760" cy="1158886"/>
            </a:xfrm>
            <a:prstGeom prst="rect">
              <a:avLst/>
            </a:prstGeom>
            <a:noFill/>
            <a:ln>
              <a:solidFill>
                <a:schemeClr val="accent1">
                  <a:shade val="95000"/>
                  <a:satMod val="105000"/>
                </a:schemeClr>
              </a:solidFill>
            </a:ln>
          </p:spPr>
          <p:txBody>
            <a:bodyPr wrap="square" lIns="0" tIns="0" rIns="0" bIns="0" rtlCol="0">
              <a:noAutofit/>
            </a:bodyPr>
            <a:lstStyle/>
            <a:p>
              <a:r>
                <a:rPr lang="en-US" sz="2000" b="1" u="sng" dirty="0" smtClean="0"/>
                <a:t>Trigger Generation</a:t>
              </a:r>
            </a:p>
            <a:p>
              <a:endParaRPr lang="en-IN" sz="2000" dirty="0"/>
            </a:p>
          </p:txBody>
        </p:sp>
        <p:cxnSp>
          <p:nvCxnSpPr>
            <p:cNvPr id="14" name="Straight Connector 13"/>
            <p:cNvCxnSpPr/>
            <p:nvPr/>
          </p:nvCxnSpPr>
          <p:spPr>
            <a:xfrm rot="5400000">
              <a:off x="2285189" y="2303476"/>
              <a:ext cx="314327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51270" y="1002508"/>
              <a:ext cx="1428760" cy="1158886"/>
            </a:xfrm>
            <a:prstGeom prst="rect">
              <a:avLst/>
            </a:prstGeom>
            <a:noFill/>
            <a:ln>
              <a:solidFill>
                <a:schemeClr val="accent1">
                  <a:shade val="95000"/>
                  <a:satMod val="105000"/>
                </a:schemeClr>
              </a:solidFill>
            </a:ln>
          </p:spPr>
          <p:txBody>
            <a:bodyPr wrap="square" lIns="0" tIns="0" rIns="0" bIns="0" rtlCol="0">
              <a:noAutofit/>
            </a:bodyPr>
            <a:lstStyle/>
            <a:p>
              <a:r>
                <a:rPr lang="en-US" sz="2000" b="1" u="sng" dirty="0" smtClean="0"/>
                <a:t>Event Digitization</a:t>
              </a:r>
            </a:p>
          </p:txBody>
        </p:sp>
        <p:cxnSp>
          <p:nvCxnSpPr>
            <p:cNvPr id="16" name="Straight Connector 15"/>
            <p:cNvCxnSpPr/>
            <p:nvPr/>
          </p:nvCxnSpPr>
          <p:spPr>
            <a:xfrm rot="5400000">
              <a:off x="3713950" y="2303476"/>
              <a:ext cx="314327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92730" y="1002508"/>
              <a:ext cx="1428760" cy="1158886"/>
            </a:xfrm>
            <a:prstGeom prst="rect">
              <a:avLst/>
            </a:prstGeom>
            <a:noFill/>
            <a:ln>
              <a:solidFill>
                <a:schemeClr val="accent1">
                  <a:shade val="95000"/>
                  <a:satMod val="105000"/>
                </a:schemeClr>
              </a:solidFill>
            </a:ln>
          </p:spPr>
          <p:txBody>
            <a:bodyPr wrap="square" lIns="0" tIns="0" rIns="0" bIns="0" rtlCol="0">
              <a:noAutofit/>
            </a:bodyPr>
            <a:lstStyle/>
            <a:p>
              <a:r>
                <a:rPr lang="en-US" sz="2000" b="1" u="sng" dirty="0" smtClean="0"/>
                <a:t>Event Processing</a:t>
              </a:r>
            </a:p>
          </p:txBody>
        </p:sp>
        <p:sp>
          <p:nvSpPr>
            <p:cNvPr id="18" name="TextBox 17"/>
            <p:cNvSpPr txBox="1"/>
            <p:nvPr/>
          </p:nvSpPr>
          <p:spPr>
            <a:xfrm>
              <a:off x="6734190" y="1002508"/>
              <a:ext cx="1428760" cy="1158886"/>
            </a:xfrm>
            <a:prstGeom prst="rect">
              <a:avLst/>
            </a:prstGeom>
            <a:noFill/>
            <a:ln>
              <a:solidFill>
                <a:schemeClr val="accent1">
                  <a:shade val="95000"/>
                  <a:satMod val="105000"/>
                </a:schemeClr>
              </a:solidFill>
            </a:ln>
          </p:spPr>
          <p:txBody>
            <a:bodyPr wrap="square" lIns="0" tIns="0" rIns="0" bIns="0" rtlCol="0">
              <a:noAutofit/>
            </a:bodyPr>
            <a:lstStyle/>
            <a:p>
              <a:r>
                <a:rPr lang="en-US" sz="2000" b="1" u="sng" dirty="0" smtClean="0"/>
                <a:t>Event data transfer and Storage</a:t>
              </a:r>
            </a:p>
            <a:p>
              <a:endParaRPr lang="en-IN" sz="2000" dirty="0"/>
            </a:p>
          </p:txBody>
        </p:sp>
        <p:cxnSp>
          <p:nvCxnSpPr>
            <p:cNvPr id="19" name="Straight Connector 18"/>
            <p:cNvCxnSpPr/>
            <p:nvPr/>
          </p:nvCxnSpPr>
          <p:spPr>
            <a:xfrm rot="5400000">
              <a:off x="5150648" y="2311414"/>
              <a:ext cx="314327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4348" y="4350637"/>
              <a:ext cx="7572428" cy="923330"/>
            </a:xfrm>
            <a:prstGeom prst="rect">
              <a:avLst/>
            </a:prstGeom>
            <a:noFill/>
          </p:spPr>
          <p:txBody>
            <a:bodyPr wrap="square" rtlCol="0">
              <a:spAutoFit/>
            </a:bodyPr>
            <a:lstStyle/>
            <a:p>
              <a:r>
                <a:rPr lang="en-US" b="1" dirty="0" smtClean="0"/>
                <a:t>Dead time of the system = t</a:t>
              </a:r>
              <a:r>
                <a:rPr lang="en-US" b="1" baseline="-25000" dirty="0" smtClean="0"/>
                <a:t>2</a:t>
              </a:r>
              <a:r>
                <a:rPr lang="en-US" b="1" dirty="0" smtClean="0"/>
                <a:t>-t</a:t>
              </a:r>
              <a:r>
                <a:rPr lang="en-US" b="1" baseline="-25000" dirty="0" smtClean="0"/>
                <a:t>1</a:t>
              </a:r>
              <a:r>
                <a:rPr lang="en-US" b="1" dirty="0" smtClean="0"/>
                <a:t> ~50 us (Time required to digitize Region of interest)</a:t>
              </a:r>
            </a:p>
            <a:p>
              <a:r>
                <a:rPr lang="en-US" b="1" dirty="0" smtClean="0"/>
                <a:t>Instead of t4-t0 ~ 500 us</a:t>
              </a:r>
              <a:endParaRPr lang="en-IN" b="1" dirty="0"/>
            </a:p>
          </p:txBody>
        </p:sp>
        <p:sp>
          <p:nvSpPr>
            <p:cNvPr id="21" name="16-Point Star 20"/>
            <p:cNvSpPr/>
            <p:nvPr/>
          </p:nvSpPr>
          <p:spPr>
            <a:xfrm>
              <a:off x="1910247" y="2197907"/>
              <a:ext cx="1785950" cy="1571636"/>
            </a:xfrm>
            <a:prstGeom prst="star1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solidFill>
                    <a:srgbClr val="0070C0"/>
                  </a:solidFill>
                </a:rPr>
                <a:t>Hold PMT pulse till Trigger Arrives</a:t>
              </a:r>
              <a:endParaRPr lang="en-IN" sz="2000" b="1" dirty="0">
                <a:solidFill>
                  <a:srgbClr val="0070C0"/>
                </a:solidFill>
              </a:endParaRPr>
            </a:p>
          </p:txBody>
        </p:sp>
        <p:sp>
          <p:nvSpPr>
            <p:cNvPr id="22" name="16-Point Star 21"/>
            <p:cNvSpPr/>
            <p:nvPr/>
          </p:nvSpPr>
          <p:spPr>
            <a:xfrm>
              <a:off x="3505201" y="2161394"/>
              <a:ext cx="2044446" cy="1857388"/>
            </a:xfrm>
            <a:prstGeom prst="star1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solidFill>
                    <a:srgbClr val="0070C0"/>
                  </a:solidFill>
                </a:rPr>
                <a:t>Raw Events Buffered in module </a:t>
              </a:r>
              <a:endParaRPr lang="en-IN" sz="2000" b="1" dirty="0">
                <a:solidFill>
                  <a:srgbClr val="0070C0"/>
                </a:solidFill>
              </a:endParaRPr>
            </a:p>
          </p:txBody>
        </p:sp>
        <p:sp>
          <p:nvSpPr>
            <p:cNvPr id="23" name="Rectangle 22"/>
            <p:cNvSpPr/>
            <p:nvPr/>
          </p:nvSpPr>
          <p:spPr>
            <a:xfrm>
              <a:off x="3643306" y="4018782"/>
              <a:ext cx="50006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r>
                <a:rPr lang="en-US" baseline="-25000" dirty="0" smtClean="0"/>
                <a:t>1</a:t>
              </a:r>
              <a:endParaRPr lang="en-IN" baseline="-25000" dirty="0"/>
            </a:p>
          </p:txBody>
        </p:sp>
        <p:sp>
          <p:nvSpPr>
            <p:cNvPr id="24" name="Rectangle 23"/>
            <p:cNvSpPr/>
            <p:nvPr/>
          </p:nvSpPr>
          <p:spPr>
            <a:xfrm>
              <a:off x="5049581" y="4018782"/>
              <a:ext cx="50006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r>
                <a:rPr lang="en-US" baseline="-25000" dirty="0" smtClean="0"/>
                <a:t>2</a:t>
              </a:r>
              <a:endParaRPr lang="en-IN" baseline="-25000" dirty="0"/>
            </a:p>
          </p:txBody>
        </p:sp>
        <p:sp>
          <p:nvSpPr>
            <p:cNvPr id="25" name="Rectangle 24"/>
            <p:cNvSpPr/>
            <p:nvPr/>
          </p:nvSpPr>
          <p:spPr>
            <a:xfrm>
              <a:off x="6478341" y="4018782"/>
              <a:ext cx="50006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r>
                <a:rPr lang="en-US" baseline="-25000" dirty="0" smtClean="0"/>
                <a:t>3</a:t>
              </a:r>
              <a:endParaRPr lang="en-IN" baseline="-25000" dirty="0"/>
            </a:p>
          </p:txBody>
        </p:sp>
        <p:sp>
          <p:nvSpPr>
            <p:cNvPr id="26" name="Rectangle 25"/>
            <p:cNvSpPr/>
            <p:nvPr/>
          </p:nvSpPr>
          <p:spPr>
            <a:xfrm>
              <a:off x="7858148" y="4018782"/>
              <a:ext cx="50006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r>
                <a:rPr lang="en-US" baseline="-25000" dirty="0" smtClean="0"/>
                <a:t>4</a:t>
              </a:r>
              <a:endParaRPr lang="en-IN" baseline="-25000" dirty="0"/>
            </a:p>
          </p:txBody>
        </p:sp>
        <p:sp>
          <p:nvSpPr>
            <p:cNvPr id="27" name="Rectangle 26"/>
            <p:cNvSpPr/>
            <p:nvPr/>
          </p:nvSpPr>
          <p:spPr>
            <a:xfrm>
              <a:off x="2165593" y="4018782"/>
              <a:ext cx="50006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IN" dirty="0"/>
            </a:p>
          </p:txBody>
        </p:sp>
        <p:cxnSp>
          <p:nvCxnSpPr>
            <p:cNvPr id="29" name="Straight Connector 28"/>
            <p:cNvCxnSpPr/>
            <p:nvPr/>
          </p:nvCxnSpPr>
          <p:spPr>
            <a:xfrm>
              <a:off x="1928794" y="1018386"/>
              <a:ext cx="4680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28794" y="1170786"/>
              <a:ext cx="4680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28794" y="1323186"/>
              <a:ext cx="4680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28794" y="1475586"/>
              <a:ext cx="4680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28794" y="1627986"/>
              <a:ext cx="4680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28794" y="1780386"/>
              <a:ext cx="4680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28794" y="1932786"/>
              <a:ext cx="4680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928794" y="2085186"/>
              <a:ext cx="4680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8" name="16-Point Star 37"/>
            <p:cNvSpPr/>
            <p:nvPr/>
          </p:nvSpPr>
          <p:spPr>
            <a:xfrm>
              <a:off x="5429256" y="2197113"/>
              <a:ext cx="1785950" cy="1571636"/>
            </a:xfrm>
            <a:prstGeom prst="star1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solidFill>
                    <a:srgbClr val="0070C0"/>
                  </a:solidFill>
                </a:rPr>
                <a:t>Events  Buffered in DC</a:t>
              </a:r>
              <a:endParaRPr lang="en-IN" sz="2000" b="1" dirty="0">
                <a:solidFill>
                  <a:srgbClr val="0070C0"/>
                </a:solidFill>
              </a:endParaRPr>
            </a:p>
          </p:txBody>
        </p:sp>
      </p:grpSp>
      <p:sp>
        <p:nvSpPr>
          <p:cNvPr id="3" name="Footer Placeholder 2"/>
          <p:cNvSpPr>
            <a:spLocks noGrp="1"/>
          </p:cNvSpPr>
          <p:nvPr>
            <p:ph type="ftr" sz="quarter" idx="11"/>
          </p:nvPr>
        </p:nvSpPr>
        <p:spPr>
          <a:xfrm>
            <a:off x="914400" y="6096000"/>
            <a:ext cx="5819790" cy="457200"/>
          </a:xfrm>
        </p:spPr>
        <p:txBody>
          <a:bodyPr/>
          <a:lstStyle/>
          <a:p>
            <a:r>
              <a:rPr lang="en-US" smtClean="0"/>
              <a:t>National Symposium for Commemorating 30-years of ADITYA Tokamak                                                             44</a:t>
            </a:r>
            <a:endParaRPr lang="en-US" dirty="0"/>
          </a:p>
        </p:txBody>
      </p:sp>
      <p:sp>
        <p:nvSpPr>
          <p:cNvPr id="5" name="Date Placeholder 4"/>
          <p:cNvSpPr>
            <a:spLocks noGrp="1"/>
          </p:cNvSpPr>
          <p:nvPr>
            <p:ph type="dt" sz="half" idx="10"/>
          </p:nvPr>
        </p:nvSpPr>
        <p:spPr>
          <a:xfrm>
            <a:off x="6172200" y="6000750"/>
            <a:ext cx="2476500" cy="476250"/>
          </a:xfrm>
        </p:spPr>
        <p:txBody>
          <a:bodyPr/>
          <a:lstStyle/>
          <a:p>
            <a:r>
              <a:rPr lang="en-US" smtClean="0"/>
              <a:t>1/28/2020</a:t>
            </a:r>
            <a:endParaRPr lang="en-US"/>
          </a:p>
        </p:txBody>
      </p:sp>
      <p:sp>
        <p:nvSpPr>
          <p:cNvPr id="7" name="Slide Number Placeholder 6"/>
          <p:cNvSpPr>
            <a:spLocks noGrp="1"/>
          </p:cNvSpPr>
          <p:nvPr>
            <p:ph type="sldNum" sz="quarter" idx="12"/>
          </p:nvPr>
        </p:nvSpPr>
        <p:spPr/>
        <p:txBody>
          <a:bodyPr/>
          <a:lstStyle/>
          <a:p>
            <a:fld id="{3DF43272-9AD5-4D08-827D-45809D0FA3A4}" type="slidenum">
              <a:rPr lang="en-US" smtClean="0"/>
              <a:t>35</a:t>
            </a:fld>
            <a:endParaRPr lang="en-US"/>
          </a:p>
        </p:txBody>
      </p:sp>
    </p:spTree>
    <p:extLst>
      <p:ext uri="{BB962C8B-B14F-4D97-AF65-F5344CB8AC3E}">
        <p14:creationId xmlns:p14="http://schemas.microsoft.com/office/powerpoint/2010/main" val="1166747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8229600" cy="4983163"/>
          </a:xfrm>
        </p:spPr>
        <p:txBody>
          <a:bodyPr>
            <a:noAutofit/>
          </a:bodyPr>
          <a:lstStyle/>
          <a:p>
            <a:pPr marL="0" indent="0">
              <a:buNone/>
            </a:pPr>
            <a:r>
              <a:rPr lang="en-US" sz="2400" b="1" dirty="0">
                <a:latin typeface="+mj-lt"/>
              </a:rPr>
              <a:t>Event </a:t>
            </a:r>
            <a:r>
              <a:rPr lang="en-US" sz="2400" b="1" dirty="0" smtClean="0">
                <a:latin typeface="+mj-lt"/>
              </a:rPr>
              <a:t>formatting</a:t>
            </a:r>
          </a:p>
          <a:p>
            <a:r>
              <a:rPr lang="en-US" sz="2400" dirty="0" smtClean="0">
                <a:solidFill>
                  <a:srgbClr val="002060"/>
                </a:solidFill>
                <a:latin typeface="+mj-lt"/>
              </a:rPr>
              <a:t>Identify </a:t>
            </a:r>
            <a:r>
              <a:rPr lang="en-US" sz="2400" dirty="0">
                <a:solidFill>
                  <a:srgbClr val="002060"/>
                </a:solidFill>
                <a:latin typeface="+mj-lt"/>
              </a:rPr>
              <a:t>the </a:t>
            </a:r>
            <a:r>
              <a:rPr lang="en-US" sz="2400" dirty="0" smtClean="0">
                <a:solidFill>
                  <a:srgbClr val="002060"/>
                </a:solidFill>
                <a:latin typeface="+mj-lt"/>
              </a:rPr>
              <a:t>event,</a:t>
            </a:r>
          </a:p>
          <a:p>
            <a:r>
              <a:rPr lang="en-US" sz="2400" dirty="0" smtClean="0">
                <a:solidFill>
                  <a:srgbClr val="002060"/>
                </a:solidFill>
                <a:latin typeface="+mj-lt"/>
              </a:rPr>
              <a:t>Identify the detector, </a:t>
            </a:r>
          </a:p>
          <a:p>
            <a:r>
              <a:rPr lang="en-US" sz="2400" dirty="0" smtClean="0">
                <a:solidFill>
                  <a:srgbClr val="002060"/>
                </a:solidFill>
                <a:latin typeface="+mj-lt"/>
              </a:rPr>
              <a:t>complete useful information with zero suppression   </a:t>
            </a:r>
            <a:endParaRPr lang="en-US" sz="2400" dirty="0">
              <a:solidFill>
                <a:srgbClr val="002060"/>
              </a:solidFill>
              <a:latin typeface="+mj-lt"/>
            </a:endParaRPr>
          </a:p>
          <a:p>
            <a:r>
              <a:rPr lang="en-US" sz="2400" dirty="0" smtClean="0">
                <a:solidFill>
                  <a:srgbClr val="002060"/>
                </a:solidFill>
                <a:latin typeface="+mj-lt"/>
              </a:rPr>
              <a:t>Format </a:t>
            </a:r>
            <a:r>
              <a:rPr lang="en-US" sz="2400" dirty="0">
                <a:solidFill>
                  <a:srgbClr val="002060"/>
                </a:solidFill>
                <a:latin typeface="+mj-lt"/>
              </a:rPr>
              <a:t>must be </a:t>
            </a:r>
            <a:r>
              <a:rPr lang="en-US" sz="2400" dirty="0" smtClean="0">
                <a:solidFill>
                  <a:srgbClr val="002060"/>
                </a:solidFill>
                <a:latin typeface="+mj-lt"/>
              </a:rPr>
              <a:t>compact, but </a:t>
            </a:r>
            <a:r>
              <a:rPr lang="en-US" sz="2400" dirty="0">
                <a:solidFill>
                  <a:srgbClr val="002060"/>
                </a:solidFill>
                <a:latin typeface="+mj-lt"/>
              </a:rPr>
              <a:t>self </a:t>
            </a:r>
            <a:r>
              <a:rPr lang="en-US" sz="2400" dirty="0" smtClean="0">
                <a:solidFill>
                  <a:srgbClr val="002060"/>
                </a:solidFill>
                <a:latin typeface="+mj-lt"/>
              </a:rPr>
              <a:t>documenting</a:t>
            </a:r>
          </a:p>
          <a:p>
            <a:r>
              <a:rPr lang="en-US" sz="2400" dirty="0" smtClean="0">
                <a:solidFill>
                  <a:srgbClr val="002060"/>
                </a:solidFill>
                <a:latin typeface="+mj-lt"/>
              </a:rPr>
              <a:t>Information about data quality</a:t>
            </a:r>
            <a:endParaRPr lang="en-US" sz="2400" dirty="0">
              <a:solidFill>
                <a:srgbClr val="002060"/>
              </a:solidFill>
              <a:latin typeface="+mj-lt"/>
            </a:endParaRPr>
          </a:p>
          <a:p>
            <a:r>
              <a:rPr lang="en-US" sz="2400" dirty="0" smtClean="0">
                <a:solidFill>
                  <a:srgbClr val="002060"/>
                </a:solidFill>
                <a:latin typeface="+mj-lt"/>
              </a:rPr>
              <a:t>Include CRC to verify data integrity </a:t>
            </a:r>
          </a:p>
          <a:p>
            <a:r>
              <a:rPr lang="en-AU" sz="2400" b="1" dirty="0" smtClean="0">
                <a:solidFill>
                  <a:srgbClr val="002060"/>
                </a:solidFill>
                <a:latin typeface="+mj-lt"/>
              </a:rPr>
              <a:t>Event </a:t>
            </a:r>
            <a:r>
              <a:rPr lang="en-AU" sz="2400" b="1" dirty="0">
                <a:solidFill>
                  <a:srgbClr val="002060"/>
                </a:solidFill>
                <a:latin typeface="+mj-lt"/>
              </a:rPr>
              <a:t>Data volume : </a:t>
            </a:r>
          </a:p>
          <a:p>
            <a:r>
              <a:rPr lang="en-AU" sz="2400" b="1" dirty="0" smtClean="0">
                <a:solidFill>
                  <a:srgbClr val="002060"/>
                </a:solidFill>
                <a:latin typeface="+mj-lt"/>
              </a:rPr>
              <a:t>Event </a:t>
            </a:r>
            <a:r>
              <a:rPr lang="en-AU" sz="2400" b="1" dirty="0">
                <a:solidFill>
                  <a:srgbClr val="002060"/>
                </a:solidFill>
                <a:latin typeface="+mj-lt"/>
              </a:rPr>
              <a:t>Size </a:t>
            </a:r>
            <a:r>
              <a:rPr lang="en-AU" sz="2400" dirty="0">
                <a:solidFill>
                  <a:srgbClr val="002060"/>
                </a:solidFill>
                <a:latin typeface="+mj-lt"/>
              </a:rPr>
              <a:t>= 12762 Bytes with charge for all pixels and profile only for hit </a:t>
            </a:r>
            <a:r>
              <a:rPr lang="en-AU" sz="2400" dirty="0" smtClean="0">
                <a:solidFill>
                  <a:srgbClr val="002060"/>
                </a:solidFill>
                <a:latin typeface="+mj-lt"/>
              </a:rPr>
              <a:t>pixels. </a:t>
            </a:r>
            <a:r>
              <a:rPr lang="en-AU" sz="2400" b="1" dirty="0" smtClean="0">
                <a:solidFill>
                  <a:srgbClr val="002060"/>
                </a:solidFill>
                <a:latin typeface="+mj-lt"/>
              </a:rPr>
              <a:t>Data </a:t>
            </a:r>
            <a:r>
              <a:rPr lang="en-AU" sz="2400" b="1" dirty="0">
                <a:solidFill>
                  <a:srgbClr val="002060"/>
                </a:solidFill>
                <a:latin typeface="+mj-lt"/>
              </a:rPr>
              <a:t>volume at 1.6KHz ~ 20 MB/s</a:t>
            </a:r>
          </a:p>
          <a:p>
            <a:r>
              <a:rPr lang="en-AU" sz="2400" b="1" i="1" dirty="0" smtClean="0">
                <a:solidFill>
                  <a:srgbClr val="002060"/>
                </a:solidFill>
                <a:latin typeface="+mj-lt"/>
              </a:rPr>
              <a:t>Transferred </a:t>
            </a:r>
            <a:r>
              <a:rPr lang="en-AU" sz="2400" b="1" i="1" dirty="0">
                <a:solidFill>
                  <a:srgbClr val="002060"/>
                </a:solidFill>
                <a:latin typeface="+mj-lt"/>
              </a:rPr>
              <a:t>to archival at 1Gbps on aggregated fibre optic </a:t>
            </a:r>
            <a:r>
              <a:rPr lang="en-AU" sz="2400" b="1" i="1" dirty="0" smtClean="0">
                <a:solidFill>
                  <a:srgbClr val="002060"/>
                </a:solidFill>
                <a:latin typeface="+mj-lt"/>
              </a:rPr>
              <a:t>link</a:t>
            </a:r>
            <a:endParaRPr lang="en-AU" sz="2400" b="1" i="1" dirty="0">
              <a:solidFill>
                <a:srgbClr val="002060"/>
              </a:solidFill>
              <a:latin typeface="+mj-lt"/>
            </a:endParaRPr>
          </a:p>
        </p:txBody>
      </p:sp>
      <p:sp>
        <p:nvSpPr>
          <p:cNvPr id="4" name="Footer Placeholder 3"/>
          <p:cNvSpPr>
            <a:spLocks noGrp="1"/>
          </p:cNvSpPr>
          <p:nvPr>
            <p:ph type="ftr" sz="quarter" idx="11"/>
          </p:nvPr>
        </p:nvSpPr>
        <p:spPr>
          <a:xfrm>
            <a:off x="914400" y="6096000"/>
            <a:ext cx="5867400" cy="457200"/>
          </a:xfrm>
        </p:spPr>
        <p:txBody>
          <a:bodyPr/>
          <a:lstStyle/>
          <a:p>
            <a:r>
              <a:rPr lang="en-US" smtClean="0"/>
              <a:t>National Symposium for Commemorating 30-years of ADITYA Tokamak                                                             44</a:t>
            </a:r>
            <a:endParaRPr lang="en-US" dirty="0"/>
          </a:p>
        </p:txBody>
      </p:sp>
      <p:sp>
        <p:nvSpPr>
          <p:cNvPr id="5" name="Date Placeholder 4"/>
          <p:cNvSpPr>
            <a:spLocks noGrp="1"/>
          </p:cNvSpPr>
          <p:nvPr>
            <p:ph type="dt" sz="half" idx="10"/>
          </p:nvPr>
        </p:nvSpPr>
        <p:spPr/>
        <p:txBody>
          <a:bodyPr/>
          <a:lstStyle/>
          <a:p>
            <a:r>
              <a:rPr lang="en-US" smtClean="0"/>
              <a:t>1/28/2020</a:t>
            </a:r>
            <a:endParaRPr lang="en-US"/>
          </a:p>
        </p:txBody>
      </p:sp>
      <p:sp>
        <p:nvSpPr>
          <p:cNvPr id="2" name="Slide Number Placeholder 1"/>
          <p:cNvSpPr>
            <a:spLocks noGrp="1"/>
          </p:cNvSpPr>
          <p:nvPr>
            <p:ph type="sldNum" sz="quarter" idx="12"/>
          </p:nvPr>
        </p:nvSpPr>
        <p:spPr/>
        <p:txBody>
          <a:bodyPr/>
          <a:lstStyle/>
          <a:p>
            <a:fld id="{3DF43272-9AD5-4D08-827D-45809D0FA3A4}" type="slidenum">
              <a:rPr lang="en-US" smtClean="0"/>
              <a:t>36</a:t>
            </a:fld>
            <a:endParaRPr lang="en-US"/>
          </a:p>
        </p:txBody>
      </p:sp>
    </p:spTree>
    <p:extLst>
      <p:ext uri="{BB962C8B-B14F-4D97-AF65-F5344CB8AC3E}">
        <p14:creationId xmlns:p14="http://schemas.microsoft.com/office/powerpoint/2010/main" val="295849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rPr>
              <a:t>Calibration system</a:t>
            </a:r>
            <a:endParaRPr lang="en-US" sz="4000" dirty="0">
              <a:solidFill>
                <a:srgbClr val="00B050"/>
              </a:solidFill>
            </a:endParaRPr>
          </a:p>
        </p:txBody>
      </p:sp>
      <p:sp>
        <p:nvSpPr>
          <p:cNvPr id="3" name="Content Placeholder 2"/>
          <p:cNvSpPr>
            <a:spLocks noGrp="1"/>
          </p:cNvSpPr>
          <p:nvPr>
            <p:ph sz="quarter" idx="1"/>
          </p:nvPr>
        </p:nvSpPr>
        <p:spPr>
          <a:xfrm>
            <a:off x="685800" y="1445342"/>
            <a:ext cx="7924800" cy="4269658"/>
          </a:xfrm>
        </p:spPr>
        <p:txBody>
          <a:bodyPr>
            <a:normAutofit/>
          </a:bodyPr>
          <a:lstStyle/>
          <a:p>
            <a:r>
              <a:rPr lang="en-US" sz="2800" dirty="0" smtClean="0">
                <a:solidFill>
                  <a:srgbClr val="002060"/>
                </a:solidFill>
              </a:rPr>
              <a:t>Sky calibration - subtract the Night Sky Background (NSB) contribution while cleaning raw images.  </a:t>
            </a:r>
          </a:p>
          <a:p>
            <a:endParaRPr lang="en-US" sz="2800" dirty="0" smtClean="0">
              <a:solidFill>
                <a:srgbClr val="002060"/>
              </a:solidFill>
            </a:endParaRPr>
          </a:p>
          <a:p>
            <a:r>
              <a:rPr lang="en-US" sz="2800" dirty="0" smtClean="0">
                <a:solidFill>
                  <a:srgbClr val="002060"/>
                </a:solidFill>
              </a:rPr>
              <a:t>LED Calibration to calibrate the channels in terms of relative gain</a:t>
            </a:r>
          </a:p>
          <a:p>
            <a:endParaRPr lang="en-US" sz="2800" dirty="0">
              <a:solidFill>
                <a:srgbClr val="002060"/>
              </a:solidFill>
            </a:endParaRPr>
          </a:p>
          <a:p>
            <a:endParaRPr lang="en-US" sz="2800" dirty="0" smtClean="0">
              <a:solidFill>
                <a:srgbClr val="002060"/>
              </a:solidFill>
            </a:endParaRPr>
          </a:p>
          <a:p>
            <a:r>
              <a:rPr lang="en-US" sz="2800" b="1" dirty="0">
                <a:solidFill>
                  <a:srgbClr val="002060"/>
                </a:solidFill>
              </a:rPr>
              <a:t>Novel event type encoded in pulse </a:t>
            </a:r>
            <a:r>
              <a:rPr lang="en-US" sz="2800" b="1" dirty="0" smtClean="0">
                <a:solidFill>
                  <a:srgbClr val="002060"/>
                </a:solidFill>
              </a:rPr>
              <a:t>width</a:t>
            </a:r>
            <a:endParaRPr lang="en-US" sz="2800" dirty="0" smtClean="0">
              <a:solidFill>
                <a:srgbClr val="002060"/>
              </a:solidFill>
            </a:endParaRPr>
          </a:p>
          <a:p>
            <a:endParaRPr lang="en-US" sz="2800" dirty="0" smtClean="0">
              <a:solidFill>
                <a:srgbClr val="0070C0"/>
              </a:solidFill>
            </a:endParaRPr>
          </a:p>
        </p:txBody>
      </p:sp>
      <p:sp>
        <p:nvSpPr>
          <p:cNvPr id="4" name="Footer Placeholder 3"/>
          <p:cNvSpPr>
            <a:spLocks noGrp="1"/>
          </p:cNvSpPr>
          <p:nvPr>
            <p:ph type="ftr" sz="quarter" idx="11"/>
          </p:nvPr>
        </p:nvSpPr>
        <p:spPr>
          <a:xfrm>
            <a:off x="914400" y="6096000"/>
            <a:ext cx="5791200" cy="457200"/>
          </a:xfrm>
        </p:spPr>
        <p:txBody>
          <a:bodyPr/>
          <a:lstStyle/>
          <a:p>
            <a:r>
              <a:rPr lang="en-US" smtClean="0"/>
              <a:t>National Symposium for Commemorating 30-years of ADITYA Tokamak                                                             44</a:t>
            </a:r>
            <a:endParaRPr lang="en-US" dirty="0"/>
          </a:p>
        </p:txBody>
      </p:sp>
      <p:sp>
        <p:nvSpPr>
          <p:cNvPr id="5" name="Date Placeholder 4"/>
          <p:cNvSpPr>
            <a:spLocks noGrp="1"/>
          </p:cNvSpPr>
          <p:nvPr>
            <p:ph type="dt" sz="half" idx="10"/>
          </p:nvPr>
        </p:nvSpPr>
        <p:spPr/>
        <p:txBody>
          <a:bodyPr/>
          <a:lstStyle/>
          <a:p>
            <a:r>
              <a:rPr lang="en-US" smtClean="0"/>
              <a:t>1/28/2020</a:t>
            </a:r>
            <a:endParaRPr lang="en-US"/>
          </a:p>
        </p:txBody>
      </p:sp>
      <p:sp>
        <p:nvSpPr>
          <p:cNvPr id="6" name="Slide Number Placeholder 5"/>
          <p:cNvSpPr>
            <a:spLocks noGrp="1"/>
          </p:cNvSpPr>
          <p:nvPr>
            <p:ph type="sldNum" sz="quarter" idx="12"/>
          </p:nvPr>
        </p:nvSpPr>
        <p:spPr/>
        <p:txBody>
          <a:bodyPr/>
          <a:lstStyle/>
          <a:p>
            <a:fld id="{3DF43272-9AD5-4D08-827D-45809D0FA3A4}" type="slidenum">
              <a:rPr lang="en-US" smtClean="0"/>
              <a:t>37</a:t>
            </a:fld>
            <a:endParaRPr lang="en-US"/>
          </a:p>
        </p:txBody>
      </p:sp>
    </p:spTree>
    <p:extLst>
      <p:ext uri="{BB962C8B-B14F-4D97-AF65-F5344CB8AC3E}">
        <p14:creationId xmlns:p14="http://schemas.microsoft.com/office/powerpoint/2010/main" val="9077245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410200"/>
          </a:xfrm>
        </p:spPr>
        <p:txBody>
          <a:bodyPr>
            <a:noAutofit/>
          </a:bodyPr>
          <a:lstStyle/>
          <a:p>
            <a:r>
              <a:rPr lang="en-US" sz="2800" b="1" dirty="0" smtClean="0">
                <a:solidFill>
                  <a:srgbClr val="002060"/>
                </a:solidFill>
              </a:rPr>
              <a:t>Results: </a:t>
            </a:r>
            <a:r>
              <a:rPr lang="en-US" sz="2800" dirty="0" smtClean="0">
                <a:solidFill>
                  <a:srgbClr val="002060"/>
                </a:solidFill>
              </a:rPr>
              <a:t>The </a:t>
            </a:r>
            <a:r>
              <a:rPr lang="en-US" sz="2800" dirty="0">
                <a:solidFill>
                  <a:srgbClr val="002060"/>
                </a:solidFill>
              </a:rPr>
              <a:t>desired performance </a:t>
            </a:r>
            <a:r>
              <a:rPr lang="en-US" sz="2800" dirty="0">
                <a:solidFill>
                  <a:srgbClr val="002060"/>
                </a:solidFill>
                <a:cs typeface="Arial" pitchFamily="34" charset="0"/>
              </a:rPr>
              <a:t>achieved </a:t>
            </a:r>
            <a:r>
              <a:rPr lang="en-US" sz="2800" dirty="0" smtClean="0">
                <a:solidFill>
                  <a:srgbClr val="002060"/>
                </a:solidFill>
                <a:cs typeface="Arial" pitchFamily="34" charset="0"/>
              </a:rPr>
              <a:t> </a:t>
            </a:r>
          </a:p>
          <a:p>
            <a:r>
              <a:rPr lang="en-US" sz="2800" dirty="0" smtClean="0">
                <a:solidFill>
                  <a:srgbClr val="002060"/>
                </a:solidFill>
                <a:cs typeface="Arial" pitchFamily="34" charset="0"/>
              </a:rPr>
              <a:t>1.6 </a:t>
            </a:r>
            <a:r>
              <a:rPr lang="en-US" sz="2800" dirty="0" err="1" smtClean="0">
                <a:solidFill>
                  <a:srgbClr val="002060"/>
                </a:solidFill>
                <a:cs typeface="Arial" pitchFamily="34" charset="0"/>
              </a:rPr>
              <a:t>KEvents</a:t>
            </a:r>
            <a:r>
              <a:rPr lang="en-US" sz="2800" dirty="0">
                <a:solidFill>
                  <a:srgbClr val="002060"/>
                </a:solidFill>
                <a:cs typeface="Arial" pitchFamily="34" charset="0"/>
              </a:rPr>
              <a:t>/s with </a:t>
            </a:r>
            <a:endParaRPr lang="en-US" sz="2800" dirty="0" smtClean="0">
              <a:solidFill>
                <a:srgbClr val="002060"/>
              </a:solidFill>
              <a:cs typeface="Arial" pitchFamily="34" charset="0"/>
            </a:endParaRPr>
          </a:p>
          <a:p>
            <a:pPr lvl="1"/>
            <a:r>
              <a:rPr lang="en-US" dirty="0" smtClean="0">
                <a:solidFill>
                  <a:srgbClr val="002060"/>
                </a:solidFill>
                <a:cs typeface="Arial" pitchFamily="34" charset="0"/>
              </a:rPr>
              <a:t>50us </a:t>
            </a:r>
            <a:r>
              <a:rPr lang="en-US" dirty="0">
                <a:solidFill>
                  <a:srgbClr val="002060"/>
                </a:solidFill>
                <a:cs typeface="Arial" pitchFamily="34" charset="0"/>
              </a:rPr>
              <a:t>event pair </a:t>
            </a:r>
            <a:r>
              <a:rPr lang="en-US" dirty="0" smtClean="0">
                <a:solidFill>
                  <a:srgbClr val="002060"/>
                </a:solidFill>
                <a:cs typeface="Arial" pitchFamily="34" charset="0"/>
              </a:rPr>
              <a:t>resolution </a:t>
            </a:r>
          </a:p>
          <a:p>
            <a:pPr lvl="1"/>
            <a:r>
              <a:rPr lang="en-US" dirty="0" smtClean="0">
                <a:solidFill>
                  <a:srgbClr val="002060"/>
                </a:solidFill>
                <a:cs typeface="Arial" pitchFamily="34" charset="0"/>
              </a:rPr>
              <a:t>burst of 50 events</a:t>
            </a:r>
          </a:p>
          <a:p>
            <a:pPr marL="320040" lvl="1" indent="0">
              <a:buNone/>
            </a:pPr>
            <a:endParaRPr lang="en-US" dirty="0" smtClean="0">
              <a:solidFill>
                <a:srgbClr val="002060"/>
              </a:solidFill>
              <a:cs typeface="Arial" pitchFamily="34" charset="0"/>
            </a:endParaRPr>
          </a:p>
          <a:p>
            <a:r>
              <a:rPr lang="en-US" dirty="0" smtClean="0">
                <a:solidFill>
                  <a:srgbClr val="002060"/>
                </a:solidFill>
                <a:cs typeface="Arial" pitchFamily="34" charset="0"/>
              </a:rPr>
              <a:t>20MB/s throughput</a:t>
            </a:r>
          </a:p>
          <a:p>
            <a:endParaRPr lang="en-US" sz="2800" dirty="0" smtClean="0">
              <a:solidFill>
                <a:srgbClr val="002060"/>
              </a:solidFill>
              <a:cs typeface="Arial" pitchFamily="34" charset="0"/>
            </a:endParaRPr>
          </a:p>
          <a:p>
            <a:r>
              <a:rPr lang="en-US" sz="2800" dirty="0" smtClean="0">
                <a:solidFill>
                  <a:srgbClr val="002060"/>
                </a:solidFill>
                <a:cs typeface="Arial" pitchFamily="34" charset="0"/>
              </a:rPr>
              <a:t>Low trigger threshold – 3-5 </a:t>
            </a:r>
            <a:r>
              <a:rPr lang="en-US" sz="2800" dirty="0" err="1" smtClean="0">
                <a:solidFill>
                  <a:srgbClr val="002060"/>
                </a:solidFill>
                <a:cs typeface="Arial" pitchFamily="34" charset="0"/>
              </a:rPr>
              <a:t>pe</a:t>
            </a:r>
            <a:r>
              <a:rPr lang="en-US" sz="2800" dirty="0" smtClean="0">
                <a:solidFill>
                  <a:srgbClr val="002060"/>
                </a:solidFill>
                <a:cs typeface="Arial" pitchFamily="34" charset="0"/>
              </a:rPr>
              <a:t> =&gt; 30 mV</a:t>
            </a:r>
          </a:p>
          <a:p>
            <a:endParaRPr lang="en-US" sz="2800" dirty="0">
              <a:solidFill>
                <a:srgbClr val="002060"/>
              </a:solidFill>
              <a:cs typeface="Arial" pitchFamily="34" charset="0"/>
            </a:endParaRPr>
          </a:p>
          <a:p>
            <a:r>
              <a:rPr lang="en-US" sz="2800" dirty="0" smtClean="0">
                <a:solidFill>
                  <a:srgbClr val="002060"/>
                </a:solidFill>
                <a:cs typeface="Arial" pitchFamily="34" charset="0"/>
              </a:rPr>
              <a:t>Coincidence window – 5ns &amp; 8 ns</a:t>
            </a:r>
            <a:endParaRPr lang="en-US" sz="2800" dirty="0">
              <a:solidFill>
                <a:srgbClr val="002060"/>
              </a:solidFill>
              <a:cs typeface="Arial" pitchFamily="34" charset="0"/>
            </a:endParaRPr>
          </a:p>
        </p:txBody>
      </p:sp>
      <p:sp>
        <p:nvSpPr>
          <p:cNvPr id="6" name="Footer Placeholder 5"/>
          <p:cNvSpPr>
            <a:spLocks noGrp="1"/>
          </p:cNvSpPr>
          <p:nvPr>
            <p:ph type="ftr" sz="quarter" idx="11"/>
          </p:nvPr>
        </p:nvSpPr>
        <p:spPr>
          <a:xfrm>
            <a:off x="914400" y="6172200"/>
            <a:ext cx="6019800" cy="457200"/>
          </a:xfrm>
        </p:spPr>
        <p:txBody>
          <a:bodyPr/>
          <a:lstStyle/>
          <a:p>
            <a:r>
              <a:rPr lang="en-US" smtClean="0"/>
              <a:t>National Symposium for Commemorating 30-years of ADITYA Tokamak                                                             44</a:t>
            </a:r>
            <a:endParaRPr lang="en-US" dirty="0"/>
          </a:p>
        </p:txBody>
      </p:sp>
      <p:sp>
        <p:nvSpPr>
          <p:cNvPr id="7" name="Date Placeholder 6"/>
          <p:cNvSpPr>
            <a:spLocks noGrp="1"/>
          </p:cNvSpPr>
          <p:nvPr>
            <p:ph type="dt" sz="half" idx="10"/>
          </p:nvPr>
        </p:nvSpPr>
        <p:spPr/>
        <p:txBody>
          <a:bodyPr/>
          <a:lstStyle/>
          <a:p>
            <a:r>
              <a:rPr lang="en-US" smtClean="0"/>
              <a:t>1/28/2020</a:t>
            </a:r>
            <a:endParaRPr lang="en-US"/>
          </a:p>
        </p:txBody>
      </p:sp>
      <p:sp>
        <p:nvSpPr>
          <p:cNvPr id="2" name="Slide Number Placeholder 1"/>
          <p:cNvSpPr>
            <a:spLocks noGrp="1"/>
          </p:cNvSpPr>
          <p:nvPr>
            <p:ph type="sldNum" sz="quarter" idx="12"/>
          </p:nvPr>
        </p:nvSpPr>
        <p:spPr/>
        <p:txBody>
          <a:bodyPr/>
          <a:lstStyle/>
          <a:p>
            <a:fld id="{3DF43272-9AD5-4D08-827D-45809D0FA3A4}" type="slidenum">
              <a:rPr lang="en-US" smtClean="0"/>
              <a:t>38</a:t>
            </a:fld>
            <a:endParaRPr lang="en-US"/>
          </a:p>
        </p:txBody>
      </p:sp>
    </p:spTree>
    <p:extLst>
      <p:ext uri="{BB962C8B-B14F-4D97-AF65-F5344CB8AC3E}">
        <p14:creationId xmlns:p14="http://schemas.microsoft.com/office/powerpoint/2010/main" val="3395464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609600"/>
          </a:xfrm>
        </p:spPr>
        <p:txBody>
          <a:bodyPr>
            <a:normAutofit fontScale="90000"/>
          </a:bodyPr>
          <a:lstStyle/>
          <a:p>
            <a:r>
              <a:rPr lang="en-US" dirty="0" smtClean="0">
                <a:solidFill>
                  <a:srgbClr val="002060"/>
                </a:solidFill>
              </a:rPr>
              <a:t>Results: Control and monitoring</a:t>
            </a:r>
            <a:endParaRPr lang="en-IN" dirty="0">
              <a:solidFill>
                <a:srgbClr val="002060"/>
              </a:solidFill>
            </a:endParaRPr>
          </a:p>
        </p:txBody>
      </p:sp>
      <p:sp>
        <p:nvSpPr>
          <p:cNvPr id="3" name="Content Placeholder 2"/>
          <p:cNvSpPr>
            <a:spLocks noGrp="1"/>
          </p:cNvSpPr>
          <p:nvPr>
            <p:ph sz="quarter" idx="1"/>
          </p:nvPr>
        </p:nvSpPr>
        <p:spPr>
          <a:xfrm>
            <a:off x="533400" y="914400"/>
            <a:ext cx="8229600" cy="4525963"/>
          </a:xfrm>
        </p:spPr>
        <p:txBody>
          <a:bodyPr>
            <a:noAutofit/>
          </a:bodyPr>
          <a:lstStyle/>
          <a:p>
            <a:r>
              <a:rPr lang="en-US" sz="2400" dirty="0" smtClean="0">
                <a:solidFill>
                  <a:srgbClr val="002060"/>
                </a:solidFill>
              </a:rPr>
              <a:t>System health parameters monitored:</a:t>
            </a:r>
          </a:p>
          <a:p>
            <a:pPr lvl="3"/>
            <a:r>
              <a:rPr lang="en-US" sz="2400" dirty="0" smtClean="0">
                <a:solidFill>
                  <a:srgbClr val="002060"/>
                </a:solidFill>
              </a:rPr>
              <a:t>Anode Current / Noise Rates / HV, Discrimination Threshold / Temperatures across modules and Camera</a:t>
            </a:r>
          </a:p>
          <a:p>
            <a:r>
              <a:rPr lang="en-US" sz="2400" dirty="0" smtClean="0">
                <a:solidFill>
                  <a:srgbClr val="002060"/>
                </a:solidFill>
              </a:rPr>
              <a:t>Safety mechanisms implemented	</a:t>
            </a:r>
          </a:p>
          <a:p>
            <a:pPr lvl="3"/>
            <a:r>
              <a:rPr lang="en-US" sz="2400" dirty="0" smtClean="0">
                <a:solidFill>
                  <a:srgbClr val="002060"/>
                </a:solidFill>
              </a:rPr>
              <a:t>PMT safety mechanism due to overexposure to light</a:t>
            </a:r>
          </a:p>
          <a:p>
            <a:pPr lvl="3"/>
            <a:r>
              <a:rPr lang="en-US" sz="2400" dirty="0" smtClean="0">
                <a:solidFill>
                  <a:srgbClr val="002060"/>
                </a:solidFill>
              </a:rPr>
              <a:t>Camera </a:t>
            </a:r>
            <a:r>
              <a:rPr lang="en-US" sz="2400" dirty="0">
                <a:solidFill>
                  <a:srgbClr val="002060"/>
                </a:solidFill>
              </a:rPr>
              <a:t>temperature monitoring </a:t>
            </a:r>
            <a:endParaRPr lang="en-US" sz="2400" dirty="0" smtClean="0">
              <a:solidFill>
                <a:srgbClr val="002060"/>
              </a:solidFill>
            </a:endParaRPr>
          </a:p>
          <a:p>
            <a:r>
              <a:rPr lang="en-US" sz="2400" dirty="0" smtClean="0">
                <a:solidFill>
                  <a:srgbClr val="002060"/>
                </a:solidFill>
              </a:rPr>
              <a:t>Data integrity checks</a:t>
            </a:r>
          </a:p>
          <a:p>
            <a:pPr lvl="3"/>
            <a:r>
              <a:rPr lang="en-US" sz="2400" dirty="0" smtClean="0">
                <a:solidFill>
                  <a:srgbClr val="002060"/>
                </a:solidFill>
              </a:rPr>
              <a:t>CRC in data</a:t>
            </a:r>
          </a:p>
          <a:p>
            <a:pPr lvl="3"/>
            <a:r>
              <a:rPr lang="en-US" sz="2400" dirty="0" smtClean="0">
                <a:solidFill>
                  <a:srgbClr val="002060"/>
                </a:solidFill>
              </a:rPr>
              <a:t>Numbering of events</a:t>
            </a:r>
          </a:p>
          <a:p>
            <a:pPr lvl="3"/>
            <a:r>
              <a:rPr lang="en-US" sz="2400" dirty="0" smtClean="0">
                <a:solidFill>
                  <a:srgbClr val="002060"/>
                </a:solidFill>
              </a:rPr>
              <a:t>Checks </a:t>
            </a:r>
            <a:r>
              <a:rPr lang="en-US" sz="2400" dirty="0">
                <a:solidFill>
                  <a:srgbClr val="002060"/>
                </a:solidFill>
              </a:rPr>
              <a:t>for event </a:t>
            </a:r>
            <a:r>
              <a:rPr lang="en-US" sz="2400" dirty="0" smtClean="0">
                <a:solidFill>
                  <a:srgbClr val="002060"/>
                </a:solidFill>
              </a:rPr>
              <a:t>synchronization </a:t>
            </a:r>
            <a:endParaRPr lang="en-US" sz="2400" dirty="0">
              <a:solidFill>
                <a:srgbClr val="002060"/>
              </a:solidFill>
            </a:endParaRPr>
          </a:p>
          <a:p>
            <a:pPr marL="868680" lvl="3" indent="0">
              <a:buNone/>
            </a:pPr>
            <a:endParaRPr lang="en-US" sz="2400" b="1" i="1" dirty="0" smtClean="0">
              <a:solidFill>
                <a:srgbClr val="002060"/>
              </a:solidFill>
            </a:endParaRPr>
          </a:p>
          <a:p>
            <a:pPr marL="236538" lvl="3" indent="44450">
              <a:buNone/>
            </a:pPr>
            <a:r>
              <a:rPr lang="en-US" sz="2400" b="1" i="1" dirty="0" smtClean="0">
                <a:solidFill>
                  <a:srgbClr val="002060"/>
                </a:solidFill>
              </a:rPr>
              <a:t>Remote configuration and control from BARC through </a:t>
            </a:r>
            <a:r>
              <a:rPr lang="en-US" sz="2400" b="1" i="1" dirty="0" err="1" smtClean="0">
                <a:solidFill>
                  <a:srgbClr val="002060"/>
                </a:solidFill>
              </a:rPr>
              <a:t>Anunet</a:t>
            </a:r>
            <a:endParaRPr lang="en-US" sz="2400" b="1" i="1" dirty="0" smtClean="0">
              <a:solidFill>
                <a:srgbClr val="002060"/>
              </a:solidFill>
            </a:endParaRPr>
          </a:p>
          <a:p>
            <a:endParaRPr lang="en-IN" sz="2400" dirty="0"/>
          </a:p>
        </p:txBody>
      </p:sp>
      <p:sp>
        <p:nvSpPr>
          <p:cNvPr id="5" name="Footer Placeholder 4"/>
          <p:cNvSpPr>
            <a:spLocks noGrp="1"/>
          </p:cNvSpPr>
          <p:nvPr>
            <p:ph type="ftr" sz="quarter" idx="11"/>
          </p:nvPr>
        </p:nvSpPr>
        <p:spPr>
          <a:xfrm>
            <a:off x="914400" y="6172200"/>
            <a:ext cx="6019800" cy="457200"/>
          </a:xfrm>
        </p:spPr>
        <p:txBody>
          <a:bodyPr/>
          <a:lstStyle/>
          <a:p>
            <a:r>
              <a:rPr lang="en-US" smtClean="0"/>
              <a:t>National Symposium for Commemorating 30-years of ADITYA Tokamak                                                             44</a:t>
            </a:r>
            <a:endParaRPr lang="en-US" dirty="0"/>
          </a:p>
        </p:txBody>
      </p:sp>
      <p:sp>
        <p:nvSpPr>
          <p:cNvPr id="6" name="Date Placeholder 5"/>
          <p:cNvSpPr>
            <a:spLocks noGrp="1"/>
          </p:cNvSpPr>
          <p:nvPr>
            <p:ph type="dt" sz="half" idx="10"/>
          </p:nvPr>
        </p:nvSpPr>
        <p:spPr/>
        <p:txBody>
          <a:bodyPr/>
          <a:lstStyle/>
          <a:p>
            <a:r>
              <a:rPr lang="en-US" smtClean="0"/>
              <a:t>1/28/2020</a:t>
            </a:r>
            <a:endParaRPr lang="en-US"/>
          </a:p>
        </p:txBody>
      </p:sp>
      <p:sp>
        <p:nvSpPr>
          <p:cNvPr id="4" name="Slide Number Placeholder 3"/>
          <p:cNvSpPr>
            <a:spLocks noGrp="1"/>
          </p:cNvSpPr>
          <p:nvPr>
            <p:ph type="sldNum" sz="quarter" idx="12"/>
          </p:nvPr>
        </p:nvSpPr>
        <p:spPr/>
        <p:txBody>
          <a:bodyPr/>
          <a:lstStyle/>
          <a:p>
            <a:fld id="{3DF43272-9AD5-4D08-827D-45809D0FA3A4}" type="slidenum">
              <a:rPr lang="en-US" smtClean="0"/>
              <a:t>39</a:t>
            </a:fld>
            <a:endParaRPr lang="en-US"/>
          </a:p>
        </p:txBody>
      </p:sp>
    </p:spTree>
    <p:extLst>
      <p:ext uri="{BB962C8B-B14F-4D97-AF65-F5344CB8AC3E}">
        <p14:creationId xmlns:p14="http://schemas.microsoft.com/office/powerpoint/2010/main" val="2927882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terms </a:t>
            </a:r>
            <a:r>
              <a:rPr lang="en-US" dirty="0"/>
              <a:t>&amp; definitions</a:t>
            </a:r>
          </a:p>
        </p:txBody>
      </p:sp>
      <p:sp>
        <p:nvSpPr>
          <p:cNvPr id="3" name="Content Placeholder 2"/>
          <p:cNvSpPr>
            <a:spLocks noGrp="1"/>
          </p:cNvSpPr>
          <p:nvPr>
            <p:ph sz="quarter" idx="1"/>
          </p:nvPr>
        </p:nvSpPr>
        <p:spPr/>
        <p:txBody>
          <a:bodyPr>
            <a:normAutofit fontScale="92500" lnSpcReduction="10000"/>
          </a:bodyPr>
          <a:lstStyle/>
          <a:p>
            <a:r>
              <a:rPr lang="en-US" b="1" dirty="0"/>
              <a:t>Event: </a:t>
            </a:r>
            <a:r>
              <a:rPr lang="en-US" dirty="0"/>
              <a:t>The complete set of signals which describe a single </a:t>
            </a:r>
            <a:r>
              <a:rPr lang="en-US" dirty="0" smtClean="0"/>
              <a:t>interaction </a:t>
            </a:r>
            <a:r>
              <a:rPr lang="en-US" dirty="0"/>
              <a:t>is called an </a:t>
            </a:r>
            <a:r>
              <a:rPr lang="en-US" dirty="0" smtClean="0"/>
              <a:t>Event</a:t>
            </a:r>
          </a:p>
          <a:p>
            <a:endParaRPr lang="en-US" dirty="0"/>
          </a:p>
          <a:p>
            <a:r>
              <a:rPr lang="en-US" b="1" dirty="0" smtClean="0"/>
              <a:t>Trigger: </a:t>
            </a:r>
            <a:r>
              <a:rPr lang="en-US" dirty="0" smtClean="0"/>
              <a:t>Events are random in nature, signals </a:t>
            </a:r>
            <a:r>
              <a:rPr lang="en-US" dirty="0"/>
              <a:t>from </a:t>
            </a:r>
            <a:r>
              <a:rPr lang="en-US" dirty="0" smtClean="0"/>
              <a:t>a set of  </a:t>
            </a:r>
            <a:r>
              <a:rPr lang="en-US" dirty="0"/>
              <a:t>detectors are combined to make a decision on when an event has </a:t>
            </a:r>
            <a:r>
              <a:rPr lang="en-US" dirty="0" smtClean="0"/>
              <a:t>occurred. </a:t>
            </a:r>
            <a:r>
              <a:rPr lang="en-US" dirty="0"/>
              <a:t>This is called a trigger</a:t>
            </a:r>
            <a:r>
              <a:rPr lang="en-US" dirty="0" smtClean="0"/>
              <a:t>.</a:t>
            </a:r>
          </a:p>
          <a:p>
            <a:pPr lvl="1"/>
            <a:r>
              <a:rPr lang="en-US" dirty="0"/>
              <a:t>Real time detection</a:t>
            </a:r>
          </a:p>
          <a:p>
            <a:pPr lvl="1"/>
            <a:r>
              <a:rPr lang="en-US" dirty="0"/>
              <a:t>Trigger efficiency - detect all events of interest and reject events which are not of interest.</a:t>
            </a:r>
          </a:p>
          <a:p>
            <a:endParaRPr lang="en-US" dirty="0" smtClean="0"/>
          </a:p>
          <a:p>
            <a:r>
              <a:rPr lang="en-US" b="1" dirty="0" smtClean="0"/>
              <a:t>Dead </a:t>
            </a:r>
            <a:r>
              <a:rPr lang="en-US" b="1" dirty="0"/>
              <a:t>time</a:t>
            </a:r>
            <a:r>
              <a:rPr lang="en-US" b="1" dirty="0" smtClean="0"/>
              <a:t>:</a:t>
            </a:r>
            <a:r>
              <a:rPr lang="en-US" dirty="0"/>
              <a:t> </a:t>
            </a:r>
            <a:r>
              <a:rPr lang="en-US" dirty="0" smtClean="0"/>
              <a:t>System busy </a:t>
            </a:r>
            <a:r>
              <a:rPr lang="en-US" dirty="0"/>
              <a:t>time </a:t>
            </a:r>
            <a:r>
              <a:rPr lang="en-US" dirty="0" smtClean="0"/>
              <a:t>during which it can not acquire a new event is </a:t>
            </a:r>
            <a:r>
              <a:rPr lang="en-US" dirty="0"/>
              <a:t>called </a:t>
            </a:r>
            <a:r>
              <a:rPr lang="en-US" dirty="0" smtClean="0"/>
              <a:t>dead-time</a:t>
            </a:r>
          </a:p>
        </p:txBody>
      </p:sp>
      <p:sp>
        <p:nvSpPr>
          <p:cNvPr id="4" name="Footer Placeholder 3"/>
          <p:cNvSpPr>
            <a:spLocks noGrp="1"/>
          </p:cNvSpPr>
          <p:nvPr>
            <p:ph type="ftr" sz="quarter" idx="11"/>
          </p:nvPr>
        </p:nvSpPr>
        <p:spPr>
          <a:xfrm>
            <a:off x="914400" y="6172200"/>
            <a:ext cx="6019800" cy="457200"/>
          </a:xfrm>
        </p:spPr>
        <p:txBody>
          <a:bodyPr/>
          <a:lstStyle/>
          <a:p>
            <a:r>
              <a:rPr lang="en-US" smtClean="0"/>
              <a:t>National Symposium for Commemorating 30-years of ADITYA Tokamak                                                             44</a:t>
            </a:r>
            <a:endParaRPr lang="en-US" dirty="0"/>
          </a:p>
        </p:txBody>
      </p:sp>
      <p:sp>
        <p:nvSpPr>
          <p:cNvPr id="5" name="Date Placeholder 4"/>
          <p:cNvSpPr>
            <a:spLocks noGrp="1"/>
          </p:cNvSpPr>
          <p:nvPr>
            <p:ph type="dt" sz="half" idx="10"/>
          </p:nvPr>
        </p:nvSpPr>
        <p:spPr>
          <a:xfrm>
            <a:off x="5943600" y="6172200"/>
            <a:ext cx="2476500" cy="476250"/>
          </a:xfrm>
        </p:spPr>
        <p:txBody>
          <a:bodyPr/>
          <a:lstStyle/>
          <a:p>
            <a:r>
              <a:rPr lang="en-US" smtClean="0"/>
              <a:t>1/28/2020</a:t>
            </a:r>
            <a:endParaRPr lang="en-US" dirty="0"/>
          </a:p>
        </p:txBody>
      </p:sp>
      <p:sp>
        <p:nvSpPr>
          <p:cNvPr id="6" name="Slide Number Placeholder 5"/>
          <p:cNvSpPr>
            <a:spLocks noGrp="1"/>
          </p:cNvSpPr>
          <p:nvPr>
            <p:ph type="sldNum" sz="quarter" idx="12"/>
          </p:nvPr>
        </p:nvSpPr>
        <p:spPr/>
        <p:txBody>
          <a:bodyPr/>
          <a:lstStyle/>
          <a:p>
            <a:fld id="{3DF43272-9AD5-4D08-827D-45809D0FA3A4}" type="slidenum">
              <a:rPr lang="en-US" smtClean="0"/>
              <a:t>4</a:t>
            </a:fld>
            <a:endParaRPr lang="en-US"/>
          </a:p>
        </p:txBody>
      </p:sp>
    </p:spTree>
    <p:extLst>
      <p:ext uri="{BB962C8B-B14F-4D97-AF65-F5344CB8AC3E}">
        <p14:creationId xmlns:p14="http://schemas.microsoft.com/office/powerpoint/2010/main" val="1100511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a:bodyPr>
          <a:lstStyle/>
          <a:p>
            <a:r>
              <a:rPr lang="en-US" dirty="0" smtClean="0"/>
              <a:t>Cherenkov Events @ MACE Camera</a:t>
            </a:r>
            <a:endParaRPr lang="en-IN" dirty="0"/>
          </a:p>
        </p:txBody>
      </p:sp>
      <p:pic>
        <p:nvPicPr>
          <p:cNvPr id="4" name="Content Placeholder 3" descr="Screenshot from 2018-12-06 15-49-55.png"/>
          <p:cNvPicPr>
            <a:picLocks noGrp="1" noChangeAspect="1"/>
          </p:cNvPicPr>
          <p:nvPr>
            <p:ph sz="quarter" idx="1"/>
          </p:nvPr>
        </p:nvPicPr>
        <p:blipFill>
          <a:blip r:embed="rId2"/>
          <a:stretch>
            <a:fillRect/>
          </a:stretch>
        </p:blipFill>
        <p:spPr>
          <a:xfrm>
            <a:off x="2559644" y="1447800"/>
            <a:ext cx="4481911" cy="4572000"/>
          </a:xfrm>
        </p:spPr>
      </p:pic>
      <p:sp>
        <p:nvSpPr>
          <p:cNvPr id="3" name="Footer Placeholder 2"/>
          <p:cNvSpPr>
            <a:spLocks noGrp="1"/>
          </p:cNvSpPr>
          <p:nvPr>
            <p:ph type="ftr" sz="quarter" idx="11"/>
          </p:nvPr>
        </p:nvSpPr>
        <p:spPr>
          <a:xfrm>
            <a:off x="914400" y="6172200"/>
            <a:ext cx="5791200" cy="457200"/>
          </a:xfrm>
        </p:spPr>
        <p:txBody>
          <a:bodyPr/>
          <a:lstStyle/>
          <a:p>
            <a:r>
              <a:rPr lang="en-US" smtClean="0"/>
              <a:t>National Symposium for Commemorating 30-years of ADITYA Tokamak                                                             44</a:t>
            </a:r>
            <a:endParaRPr lang="en-US" dirty="0"/>
          </a:p>
        </p:txBody>
      </p:sp>
      <p:sp>
        <p:nvSpPr>
          <p:cNvPr id="6" name="Date Placeholder 5"/>
          <p:cNvSpPr>
            <a:spLocks noGrp="1"/>
          </p:cNvSpPr>
          <p:nvPr>
            <p:ph type="dt" sz="half" idx="10"/>
          </p:nvPr>
        </p:nvSpPr>
        <p:spPr/>
        <p:txBody>
          <a:bodyPr/>
          <a:lstStyle/>
          <a:p>
            <a:r>
              <a:rPr lang="en-US" smtClean="0"/>
              <a:t>1/28/2020</a:t>
            </a:r>
            <a:endParaRPr lang="en-US"/>
          </a:p>
        </p:txBody>
      </p:sp>
      <p:sp>
        <p:nvSpPr>
          <p:cNvPr id="5" name="Slide Number Placeholder 4"/>
          <p:cNvSpPr>
            <a:spLocks noGrp="1"/>
          </p:cNvSpPr>
          <p:nvPr>
            <p:ph type="sldNum" sz="quarter" idx="12"/>
          </p:nvPr>
        </p:nvSpPr>
        <p:spPr/>
        <p:txBody>
          <a:bodyPr/>
          <a:lstStyle/>
          <a:p>
            <a:fld id="{3DF43272-9AD5-4D08-827D-45809D0FA3A4}" type="slidenum">
              <a:rPr lang="en-US" smtClean="0"/>
              <a:t>40</a:t>
            </a:fld>
            <a:endParaRPr lang="en-US"/>
          </a:p>
        </p:txBody>
      </p:sp>
    </p:spTree>
    <p:extLst>
      <p:ext uri="{BB962C8B-B14F-4D97-AF65-F5344CB8AC3E}">
        <p14:creationId xmlns:p14="http://schemas.microsoft.com/office/powerpoint/2010/main" val="1695272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smtClean="0"/>
              <a:t>Cherenkov Events @ MACE Camera</a:t>
            </a:r>
            <a:endParaRPr lang="en-IN" dirty="0"/>
          </a:p>
        </p:txBody>
      </p:sp>
      <p:pic>
        <p:nvPicPr>
          <p:cNvPr id="2050" name="Picture 2"/>
          <p:cNvPicPr>
            <a:picLocks noGrp="1" noChangeAspect="1" noChangeArrowheads="1"/>
          </p:cNvPicPr>
          <p:nvPr>
            <p:ph sz="quarter" idx="1"/>
          </p:nvPr>
        </p:nvPicPr>
        <p:blipFill>
          <a:blip r:embed="rId2"/>
          <a:stretch>
            <a:fillRect/>
          </a:stretch>
        </p:blipFill>
        <p:spPr bwMode="auto">
          <a:xfrm>
            <a:off x="970123" y="838200"/>
            <a:ext cx="7203753" cy="4572000"/>
          </a:xfrm>
          <a:prstGeom prst="rect">
            <a:avLst/>
          </a:prstGeom>
          <a:noFill/>
          <a:ln w="9525">
            <a:noFill/>
            <a:miter lim="800000"/>
            <a:headEnd/>
            <a:tailEnd/>
          </a:ln>
          <a:effectLst/>
        </p:spPr>
      </p:pic>
      <p:sp>
        <p:nvSpPr>
          <p:cNvPr id="4" name="TextBox 3"/>
          <p:cNvSpPr txBox="1"/>
          <p:nvPr/>
        </p:nvSpPr>
        <p:spPr>
          <a:xfrm>
            <a:off x="736471" y="5476418"/>
            <a:ext cx="7715304" cy="369332"/>
          </a:xfrm>
          <a:prstGeom prst="rect">
            <a:avLst/>
          </a:prstGeom>
          <a:noFill/>
        </p:spPr>
        <p:txBody>
          <a:bodyPr wrap="square" rtlCol="0">
            <a:spAutoFit/>
          </a:bodyPr>
          <a:lstStyle/>
          <a:p>
            <a:r>
              <a:rPr lang="en-US" b="1" dirty="0" smtClean="0"/>
              <a:t>PMT pulse profile of events acquired in a CIM of MACE Camera (Time = 31 </a:t>
            </a:r>
            <a:r>
              <a:rPr lang="en-US" b="1" dirty="0" err="1" smtClean="0"/>
              <a:t>nS</a:t>
            </a:r>
            <a:r>
              <a:rPr lang="en-US" b="1" dirty="0" smtClean="0"/>
              <a:t>)</a:t>
            </a:r>
            <a:endParaRPr lang="en-IN" b="1" dirty="0"/>
          </a:p>
        </p:txBody>
      </p:sp>
      <p:sp>
        <p:nvSpPr>
          <p:cNvPr id="3" name="Footer Placeholder 2"/>
          <p:cNvSpPr>
            <a:spLocks noGrp="1"/>
          </p:cNvSpPr>
          <p:nvPr>
            <p:ph type="ftr" sz="quarter" idx="11"/>
          </p:nvPr>
        </p:nvSpPr>
        <p:spPr>
          <a:xfrm>
            <a:off x="914400" y="6172200"/>
            <a:ext cx="6019800" cy="457200"/>
          </a:xfrm>
        </p:spPr>
        <p:txBody>
          <a:bodyPr/>
          <a:lstStyle/>
          <a:p>
            <a:r>
              <a:rPr lang="en-US" smtClean="0"/>
              <a:t>National Symposium for Commemorating 30-years of ADITYA Tokamak                                                             44</a:t>
            </a:r>
            <a:endParaRPr lang="en-US" dirty="0"/>
          </a:p>
        </p:txBody>
      </p:sp>
      <p:sp>
        <p:nvSpPr>
          <p:cNvPr id="6" name="Date Placeholder 5"/>
          <p:cNvSpPr>
            <a:spLocks noGrp="1"/>
          </p:cNvSpPr>
          <p:nvPr>
            <p:ph type="dt" sz="half" idx="10"/>
          </p:nvPr>
        </p:nvSpPr>
        <p:spPr/>
        <p:txBody>
          <a:bodyPr/>
          <a:lstStyle/>
          <a:p>
            <a:r>
              <a:rPr lang="en-US" smtClean="0"/>
              <a:t>1/28/2020</a:t>
            </a:r>
            <a:endParaRPr lang="en-US"/>
          </a:p>
        </p:txBody>
      </p:sp>
      <p:sp>
        <p:nvSpPr>
          <p:cNvPr id="5" name="Slide Number Placeholder 4"/>
          <p:cNvSpPr>
            <a:spLocks noGrp="1"/>
          </p:cNvSpPr>
          <p:nvPr>
            <p:ph type="sldNum" sz="quarter" idx="12"/>
          </p:nvPr>
        </p:nvSpPr>
        <p:spPr/>
        <p:txBody>
          <a:bodyPr/>
          <a:lstStyle/>
          <a:p>
            <a:fld id="{3DF43272-9AD5-4D08-827D-45809D0FA3A4}" type="slidenum">
              <a:rPr lang="en-US" smtClean="0"/>
              <a:t>41</a:t>
            </a:fld>
            <a:endParaRPr lang="en-US"/>
          </a:p>
        </p:txBody>
      </p:sp>
    </p:spTree>
    <p:extLst>
      <p:ext uri="{BB962C8B-B14F-4D97-AF65-F5344CB8AC3E}">
        <p14:creationId xmlns:p14="http://schemas.microsoft.com/office/powerpoint/2010/main" val="4240179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686800" cy="5410200"/>
          </a:xfrm>
        </p:spPr>
        <p:txBody>
          <a:bodyPr>
            <a:noAutofit/>
          </a:bodyPr>
          <a:lstStyle/>
          <a:p>
            <a:r>
              <a:rPr lang="en-US" sz="2800" b="1" dirty="0" smtClean="0">
                <a:solidFill>
                  <a:srgbClr val="002060"/>
                </a:solidFill>
              </a:rPr>
              <a:t>Summary</a:t>
            </a:r>
          </a:p>
          <a:p>
            <a:r>
              <a:rPr lang="en-US" sz="2800" dirty="0" smtClean="0">
                <a:solidFill>
                  <a:srgbClr val="002060"/>
                </a:solidFill>
                <a:cs typeface="Arial" pitchFamily="34" charset="0"/>
              </a:rPr>
              <a:t>Proprietary </a:t>
            </a:r>
            <a:r>
              <a:rPr lang="en-US" sz="2800" dirty="0">
                <a:solidFill>
                  <a:srgbClr val="002060"/>
                </a:solidFill>
                <a:cs typeface="Arial" pitchFamily="34" charset="0"/>
              </a:rPr>
              <a:t>design in custom packaging using techniques:</a:t>
            </a:r>
            <a:br>
              <a:rPr lang="en-US" sz="2800" dirty="0">
                <a:solidFill>
                  <a:srgbClr val="002060"/>
                </a:solidFill>
                <a:cs typeface="Arial" pitchFamily="34" charset="0"/>
              </a:rPr>
            </a:br>
            <a:r>
              <a:rPr lang="en-US" sz="2800" dirty="0" smtClean="0">
                <a:solidFill>
                  <a:srgbClr val="002060"/>
                </a:solidFill>
                <a:cs typeface="Arial" pitchFamily="34" charset="0"/>
              </a:rPr>
              <a:t>1</a:t>
            </a:r>
            <a:r>
              <a:rPr lang="en-US" sz="2800" dirty="0">
                <a:solidFill>
                  <a:srgbClr val="002060"/>
                </a:solidFill>
                <a:cs typeface="Arial" pitchFamily="34" charset="0"/>
              </a:rPr>
              <a:t>. Analog memory </a:t>
            </a:r>
            <a:br>
              <a:rPr lang="en-US" sz="2800" dirty="0">
                <a:solidFill>
                  <a:srgbClr val="002060"/>
                </a:solidFill>
                <a:cs typeface="Arial" pitchFamily="34" charset="0"/>
              </a:rPr>
            </a:br>
            <a:r>
              <a:rPr lang="en-US" sz="2800" dirty="0">
                <a:solidFill>
                  <a:srgbClr val="002060"/>
                </a:solidFill>
                <a:cs typeface="Arial" pitchFamily="34" charset="0"/>
              </a:rPr>
              <a:t>2. FPGA </a:t>
            </a:r>
            <a:r>
              <a:rPr lang="en-US" sz="2800" dirty="0" smtClean="0">
                <a:solidFill>
                  <a:srgbClr val="002060"/>
                </a:solidFill>
                <a:cs typeface="Arial" pitchFamily="34" charset="0"/>
              </a:rPr>
              <a:t>/ CPLD based trigger, event </a:t>
            </a:r>
            <a:r>
              <a:rPr lang="en-US" sz="2800" dirty="0">
                <a:solidFill>
                  <a:srgbClr val="002060"/>
                </a:solidFill>
                <a:cs typeface="Arial" pitchFamily="34" charset="0"/>
              </a:rPr>
              <a:t>acquisition and processing in front-end modules </a:t>
            </a:r>
            <a:br>
              <a:rPr lang="en-US" sz="2800" dirty="0">
                <a:solidFill>
                  <a:srgbClr val="002060"/>
                </a:solidFill>
                <a:cs typeface="Arial" pitchFamily="34" charset="0"/>
              </a:rPr>
            </a:br>
            <a:r>
              <a:rPr lang="en-US" sz="2800" dirty="0">
                <a:solidFill>
                  <a:srgbClr val="002060"/>
                </a:solidFill>
                <a:cs typeface="Arial" pitchFamily="34" charset="0"/>
              </a:rPr>
              <a:t>3. Data buffering at different stages </a:t>
            </a:r>
            <a:br>
              <a:rPr lang="en-US" sz="2800" dirty="0">
                <a:solidFill>
                  <a:srgbClr val="002060"/>
                </a:solidFill>
                <a:cs typeface="Arial" pitchFamily="34" charset="0"/>
              </a:rPr>
            </a:br>
            <a:r>
              <a:rPr lang="en-US" sz="2800" dirty="0">
                <a:solidFill>
                  <a:srgbClr val="002060"/>
                </a:solidFill>
                <a:cs typeface="Arial" pitchFamily="34" charset="0"/>
              </a:rPr>
              <a:t>4. Analog – Digital mixed signal design</a:t>
            </a:r>
            <a:br>
              <a:rPr lang="en-US" sz="2800" dirty="0">
                <a:solidFill>
                  <a:srgbClr val="002060"/>
                </a:solidFill>
                <a:cs typeface="Arial" pitchFamily="34" charset="0"/>
              </a:rPr>
            </a:br>
            <a:r>
              <a:rPr lang="en-US" sz="2800" dirty="0">
                <a:solidFill>
                  <a:srgbClr val="002060"/>
                </a:solidFill>
                <a:cs typeface="Arial" pitchFamily="34" charset="0"/>
              </a:rPr>
              <a:t>5. </a:t>
            </a:r>
            <a:r>
              <a:rPr lang="en-US" sz="2800" dirty="0" smtClean="0">
                <a:solidFill>
                  <a:srgbClr val="002060"/>
                </a:solidFill>
                <a:cs typeface="Arial" pitchFamily="34" charset="0"/>
              </a:rPr>
              <a:t>Embedded software</a:t>
            </a:r>
          </a:p>
          <a:p>
            <a:pPr marL="0" indent="0">
              <a:buNone/>
            </a:pPr>
            <a:r>
              <a:rPr lang="en-US" sz="2800" dirty="0" smtClean="0">
                <a:solidFill>
                  <a:srgbClr val="002060"/>
                </a:solidFill>
                <a:cs typeface="Arial" pitchFamily="34" charset="0"/>
              </a:rPr>
              <a:t>   6. </a:t>
            </a:r>
            <a:r>
              <a:rPr lang="en-US" sz="2800" dirty="0" smtClean="0">
                <a:solidFill>
                  <a:srgbClr val="002060"/>
                </a:solidFill>
                <a:cs typeface="Arial" pitchFamily="34" charset="0"/>
              </a:rPr>
              <a:t>Hardware-software </a:t>
            </a:r>
            <a:r>
              <a:rPr lang="en-US" sz="2800" dirty="0" smtClean="0">
                <a:solidFill>
                  <a:srgbClr val="002060"/>
                </a:solidFill>
                <a:cs typeface="Arial" pitchFamily="34" charset="0"/>
              </a:rPr>
              <a:t>co-design</a:t>
            </a:r>
          </a:p>
          <a:p>
            <a:pPr marL="0" indent="0">
              <a:buNone/>
            </a:pPr>
            <a:endParaRPr lang="en-US" sz="2800" dirty="0">
              <a:solidFill>
                <a:srgbClr val="0070C0"/>
              </a:solidFill>
              <a:cs typeface="Arial" pitchFamily="34" charset="0"/>
            </a:endParaRPr>
          </a:p>
        </p:txBody>
      </p:sp>
      <p:sp>
        <p:nvSpPr>
          <p:cNvPr id="6" name="Footer Placeholder 5"/>
          <p:cNvSpPr>
            <a:spLocks noGrp="1"/>
          </p:cNvSpPr>
          <p:nvPr>
            <p:ph type="ftr" sz="quarter" idx="11"/>
          </p:nvPr>
        </p:nvSpPr>
        <p:spPr>
          <a:xfrm>
            <a:off x="914400" y="6172200"/>
            <a:ext cx="5715000" cy="457200"/>
          </a:xfrm>
        </p:spPr>
        <p:txBody>
          <a:bodyPr/>
          <a:lstStyle/>
          <a:p>
            <a:r>
              <a:rPr lang="en-US" smtClean="0"/>
              <a:t>National Symposium for Commemorating 30-years of ADITYA Tokamak                                                             44</a:t>
            </a:r>
            <a:endParaRPr lang="en-US" dirty="0"/>
          </a:p>
        </p:txBody>
      </p:sp>
      <p:sp>
        <p:nvSpPr>
          <p:cNvPr id="7" name="Date Placeholder 6"/>
          <p:cNvSpPr>
            <a:spLocks noGrp="1"/>
          </p:cNvSpPr>
          <p:nvPr>
            <p:ph type="dt" sz="half" idx="10"/>
          </p:nvPr>
        </p:nvSpPr>
        <p:spPr/>
        <p:txBody>
          <a:bodyPr/>
          <a:lstStyle/>
          <a:p>
            <a:r>
              <a:rPr lang="en-US" smtClean="0"/>
              <a:t>1/28/2020</a:t>
            </a:r>
            <a:endParaRPr lang="en-US"/>
          </a:p>
        </p:txBody>
      </p:sp>
      <p:sp>
        <p:nvSpPr>
          <p:cNvPr id="2" name="Slide Number Placeholder 1"/>
          <p:cNvSpPr>
            <a:spLocks noGrp="1"/>
          </p:cNvSpPr>
          <p:nvPr>
            <p:ph type="sldNum" sz="quarter" idx="12"/>
          </p:nvPr>
        </p:nvSpPr>
        <p:spPr/>
        <p:txBody>
          <a:bodyPr/>
          <a:lstStyle/>
          <a:p>
            <a:fld id="{3DF43272-9AD5-4D08-827D-45809D0FA3A4}" type="slidenum">
              <a:rPr lang="en-US" smtClean="0"/>
              <a:t>42</a:t>
            </a:fld>
            <a:endParaRPr lang="en-US"/>
          </a:p>
        </p:txBody>
      </p:sp>
    </p:spTree>
    <p:extLst>
      <p:ext uri="{BB962C8B-B14F-4D97-AF65-F5344CB8AC3E}">
        <p14:creationId xmlns:p14="http://schemas.microsoft.com/office/powerpoint/2010/main" val="1853844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685800"/>
          </a:xfrm>
        </p:spPr>
        <p:txBody>
          <a:bodyPr>
            <a:normAutofit fontScale="90000"/>
          </a:bodyPr>
          <a:lstStyle/>
          <a:p>
            <a:r>
              <a:rPr lang="en-US" b="1" dirty="0" smtClean="0">
                <a:solidFill>
                  <a:srgbClr val="002060"/>
                </a:solidFill>
              </a:rPr>
              <a:t>Summary</a:t>
            </a:r>
            <a:endParaRPr lang="en-US" b="1" dirty="0">
              <a:solidFill>
                <a:srgbClr val="002060"/>
              </a:solidFill>
            </a:endParaRPr>
          </a:p>
        </p:txBody>
      </p:sp>
      <p:sp>
        <p:nvSpPr>
          <p:cNvPr id="3" name="Date Placeholder 2"/>
          <p:cNvSpPr>
            <a:spLocks noGrp="1"/>
          </p:cNvSpPr>
          <p:nvPr>
            <p:ph type="dt" sz="half" idx="10"/>
          </p:nvPr>
        </p:nvSpPr>
        <p:spPr/>
        <p:txBody>
          <a:bodyPr/>
          <a:lstStyle/>
          <a:p>
            <a:r>
              <a:rPr lang="en-US" smtClean="0"/>
              <a:t>1/28/2020</a:t>
            </a:r>
            <a:endParaRPr lang="en-US"/>
          </a:p>
        </p:txBody>
      </p:sp>
      <p:sp>
        <p:nvSpPr>
          <p:cNvPr id="4" name="Footer Placeholder 3"/>
          <p:cNvSpPr>
            <a:spLocks noGrp="1"/>
          </p:cNvSpPr>
          <p:nvPr>
            <p:ph type="ftr" sz="quarter" idx="11"/>
          </p:nvPr>
        </p:nvSpPr>
        <p:spPr>
          <a:xfrm>
            <a:off x="914400" y="6172200"/>
            <a:ext cx="5715000" cy="457200"/>
          </a:xfrm>
        </p:spPr>
        <p:txBody>
          <a:bodyPr/>
          <a:lstStyle/>
          <a:p>
            <a:r>
              <a:rPr lang="en-US" smtClean="0"/>
              <a:t>National Symposium for Commemorating 30-years of ADITYA Tokamak                                                             44</a:t>
            </a:r>
            <a:endParaRPr lang="en-US" dirty="0"/>
          </a:p>
        </p:txBody>
      </p:sp>
      <p:sp>
        <p:nvSpPr>
          <p:cNvPr id="5" name="Content Placeholder 4"/>
          <p:cNvSpPr>
            <a:spLocks noGrp="1"/>
          </p:cNvSpPr>
          <p:nvPr>
            <p:ph sz="quarter" idx="1"/>
          </p:nvPr>
        </p:nvSpPr>
        <p:spPr>
          <a:xfrm>
            <a:off x="914400" y="1066800"/>
            <a:ext cx="7772400" cy="4953000"/>
          </a:xfrm>
        </p:spPr>
        <p:txBody>
          <a:bodyPr>
            <a:normAutofit lnSpcReduction="10000"/>
          </a:bodyPr>
          <a:lstStyle/>
          <a:p>
            <a:r>
              <a:rPr lang="en-US" dirty="0" smtClean="0">
                <a:solidFill>
                  <a:srgbClr val="002060"/>
                </a:solidFill>
              </a:rPr>
              <a:t>Production with Environmental Qualification as well as ESS screening</a:t>
            </a:r>
          </a:p>
          <a:p>
            <a:r>
              <a:rPr lang="en-US" dirty="0" smtClean="0">
                <a:solidFill>
                  <a:srgbClr val="002060"/>
                </a:solidFill>
              </a:rPr>
              <a:t>Thermal analysis</a:t>
            </a:r>
          </a:p>
          <a:p>
            <a:endParaRPr lang="en-US" dirty="0" smtClean="0">
              <a:solidFill>
                <a:srgbClr val="002060"/>
              </a:solidFill>
            </a:endParaRPr>
          </a:p>
          <a:p>
            <a:r>
              <a:rPr lang="en-US" i="1" dirty="0" smtClean="0">
                <a:solidFill>
                  <a:srgbClr val="002060"/>
                </a:solidFill>
              </a:rPr>
              <a:t>Installation completed</a:t>
            </a:r>
          </a:p>
          <a:p>
            <a:r>
              <a:rPr lang="en-US" i="1" dirty="0" smtClean="0">
                <a:solidFill>
                  <a:srgbClr val="002060"/>
                </a:solidFill>
              </a:rPr>
              <a:t>Commissioning in progress</a:t>
            </a:r>
          </a:p>
          <a:p>
            <a:endParaRPr lang="en-US" dirty="0" smtClean="0">
              <a:solidFill>
                <a:srgbClr val="002060"/>
              </a:solidFill>
            </a:endParaRPr>
          </a:p>
          <a:p>
            <a:r>
              <a:rPr lang="en-US" dirty="0" smtClean="0">
                <a:solidFill>
                  <a:srgbClr val="002060"/>
                </a:solidFill>
              </a:rPr>
              <a:t>Future upgrades</a:t>
            </a:r>
          </a:p>
          <a:p>
            <a:pPr lvl="1"/>
            <a:r>
              <a:rPr lang="en-US" dirty="0" smtClean="0">
                <a:solidFill>
                  <a:srgbClr val="002060"/>
                </a:solidFill>
              </a:rPr>
              <a:t>Higher sampling rate</a:t>
            </a:r>
          </a:p>
          <a:p>
            <a:pPr lvl="1"/>
            <a:r>
              <a:rPr lang="en-US" dirty="0" smtClean="0">
                <a:solidFill>
                  <a:srgbClr val="002060"/>
                </a:solidFill>
              </a:rPr>
              <a:t>Higher event rate</a:t>
            </a:r>
          </a:p>
          <a:p>
            <a:pPr lvl="1"/>
            <a:r>
              <a:rPr lang="en-US" dirty="0" smtClean="0">
                <a:solidFill>
                  <a:srgbClr val="002060"/>
                </a:solidFill>
              </a:rPr>
              <a:t>Other sensors for PMTs</a:t>
            </a:r>
          </a:p>
          <a:p>
            <a:pPr lvl="1"/>
            <a:r>
              <a:rPr lang="en-US" dirty="0" smtClean="0">
                <a:solidFill>
                  <a:srgbClr val="002060"/>
                </a:solidFill>
              </a:rPr>
              <a:t>Trigger configuration to reduce jitter</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3DF43272-9AD5-4D08-827D-45809D0FA3A4}" type="slidenum">
              <a:rPr lang="en-US" smtClean="0"/>
              <a:t>43</a:t>
            </a:fld>
            <a:endParaRPr lang="en-US"/>
          </a:p>
        </p:txBody>
      </p:sp>
    </p:spTree>
    <p:extLst>
      <p:ext uri="{BB962C8B-B14F-4D97-AF65-F5344CB8AC3E}">
        <p14:creationId xmlns:p14="http://schemas.microsoft.com/office/powerpoint/2010/main" val="1927567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89" name="Picture 25" descr="C:\Documents and Settings\User\Local Settings\Temporary Internet Files\Content.IE5\6LV6YE9F\MP900438741[1].jpg"/>
          <p:cNvPicPr>
            <a:picLocks noChangeAspect="1" noChangeArrowheads="1"/>
          </p:cNvPicPr>
          <p:nvPr/>
        </p:nvPicPr>
        <p:blipFill>
          <a:blip r:embed="rId2"/>
          <a:srcRect/>
          <a:stretch>
            <a:fillRect/>
          </a:stretch>
        </p:blipFill>
        <p:spPr bwMode="auto">
          <a:xfrm>
            <a:off x="4495800" y="3486482"/>
            <a:ext cx="4648200" cy="3371518"/>
          </a:xfrm>
          <a:prstGeom prst="rect">
            <a:avLst/>
          </a:prstGeom>
          <a:noFill/>
        </p:spPr>
      </p:pic>
      <p:sp>
        <p:nvSpPr>
          <p:cNvPr id="6" name="Title 1"/>
          <p:cNvSpPr txBox="1">
            <a:spLocks/>
          </p:cNvSpPr>
          <p:nvPr/>
        </p:nvSpPr>
        <p:spPr bwMode="auto">
          <a:xfrm>
            <a:off x="0" y="2857500"/>
            <a:ext cx="88392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2060"/>
                </a:solidFill>
                <a:effectLst/>
                <a:uLnTx/>
                <a:uFillTx/>
                <a:latin typeface="+mj-lt"/>
                <a:ea typeface="+mj-ea"/>
                <a:cs typeface="+mj-cs"/>
              </a:rPr>
              <a:t>				</a:t>
            </a:r>
            <a:br>
              <a:rPr kumimoji="0" lang="en-US" sz="2400" b="0" i="0" u="none" strike="noStrike" kern="1200" cap="none" spc="0" normalizeH="0" baseline="0" noProof="0" dirty="0" smtClean="0">
                <a:ln>
                  <a:noFill/>
                </a:ln>
                <a:solidFill>
                  <a:srgbClr val="002060"/>
                </a:solidFill>
                <a:effectLst/>
                <a:uLnTx/>
                <a:uFillTx/>
                <a:latin typeface="+mj-lt"/>
                <a:ea typeface="+mj-ea"/>
                <a:cs typeface="+mj-cs"/>
              </a:rPr>
            </a:br>
            <a:r>
              <a:rPr kumimoji="0" lang="en-US" sz="4000" b="1" i="0" u="none" strike="noStrike" kern="1200" cap="none" spc="0" normalizeH="0" baseline="0" noProof="0" dirty="0" smtClean="0">
                <a:ln>
                  <a:noFill/>
                </a:ln>
                <a:solidFill>
                  <a:srgbClr val="002060"/>
                </a:solidFill>
                <a:effectLst/>
                <a:uLnTx/>
                <a:uFillTx/>
                <a:latin typeface="Batang" pitchFamily="18" charset="-127"/>
                <a:ea typeface="Batang" pitchFamily="18" charset="-127"/>
                <a:cs typeface="+mj-cs"/>
              </a:rPr>
              <a:t>Thanks</a:t>
            </a:r>
            <a:r>
              <a:rPr kumimoji="0" lang="en-US" sz="2400" b="0" i="0" u="none" strike="noStrike" kern="1200" cap="none" spc="0" normalizeH="0" baseline="0" noProof="0" dirty="0" smtClean="0">
                <a:ln>
                  <a:noFill/>
                </a:ln>
                <a:solidFill>
                  <a:srgbClr val="002060"/>
                </a:solidFill>
                <a:effectLst/>
                <a:uLnTx/>
                <a:uFillTx/>
                <a:latin typeface="+mj-lt"/>
                <a:ea typeface="+mj-ea"/>
                <a:cs typeface="+mj-cs"/>
              </a:rPr>
              <a:t/>
            </a:r>
            <a:br>
              <a:rPr kumimoji="0" lang="en-US" sz="2400" b="0" i="0" u="none" strike="noStrike" kern="1200" cap="none" spc="0" normalizeH="0" baseline="0" noProof="0" dirty="0" smtClean="0">
                <a:ln>
                  <a:noFill/>
                </a:ln>
                <a:solidFill>
                  <a:srgbClr val="002060"/>
                </a:solidFill>
                <a:effectLst/>
                <a:uLnTx/>
                <a:uFillTx/>
                <a:latin typeface="+mj-lt"/>
                <a:ea typeface="+mj-ea"/>
                <a:cs typeface="+mj-cs"/>
              </a:rPr>
            </a:br>
            <a:r>
              <a:rPr kumimoji="0" lang="en-US" sz="2400" b="0" i="0" u="none" strike="noStrike" kern="1200" cap="none" spc="0" normalizeH="0" baseline="0" noProof="0" dirty="0" smtClean="0">
                <a:ln>
                  <a:noFill/>
                </a:ln>
                <a:solidFill>
                  <a:srgbClr val="002060"/>
                </a:solidFill>
                <a:effectLst/>
                <a:uLnTx/>
                <a:uFillTx/>
                <a:latin typeface="+mj-lt"/>
                <a:ea typeface="+mj-ea"/>
                <a:cs typeface="+mj-cs"/>
              </a:rPr>
              <a:t/>
            </a:r>
            <a:br>
              <a:rPr kumimoji="0" lang="en-US" sz="2400" b="0" i="0" u="none" strike="noStrike" kern="1200" cap="none" spc="0" normalizeH="0" baseline="0" noProof="0" dirty="0" smtClean="0">
                <a:ln>
                  <a:noFill/>
                </a:ln>
                <a:solidFill>
                  <a:srgbClr val="002060"/>
                </a:solidFill>
                <a:effectLst/>
                <a:uLnTx/>
                <a:uFillTx/>
                <a:latin typeface="+mj-lt"/>
                <a:ea typeface="+mj-ea"/>
                <a:cs typeface="+mj-cs"/>
              </a:rPr>
            </a:br>
            <a:endParaRPr kumimoji="0" lang="en-IN" sz="2400" b="0" i="1" u="none" strike="noStrike" kern="1200" cap="none" spc="0" normalizeH="0" baseline="0" noProof="0" dirty="0">
              <a:ln>
                <a:noFill/>
              </a:ln>
              <a:solidFill>
                <a:srgbClr val="002060"/>
              </a:solidFill>
              <a:effectLst/>
              <a:uLnTx/>
              <a:uFillTx/>
              <a:latin typeface="+mj-lt"/>
              <a:ea typeface="+mj-ea"/>
              <a:cs typeface="+mj-cs"/>
            </a:endParaRPr>
          </a:p>
        </p:txBody>
      </p:sp>
      <p:sp>
        <p:nvSpPr>
          <p:cNvPr id="7" name="Title 1"/>
          <p:cNvSpPr txBox="1">
            <a:spLocks/>
          </p:cNvSpPr>
          <p:nvPr/>
        </p:nvSpPr>
        <p:spPr bwMode="auto">
          <a:xfrm>
            <a:off x="521110" y="4495800"/>
            <a:ext cx="6477000" cy="171388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Batang" pitchFamily="18" charset="-127"/>
                <a:ea typeface="Batang" pitchFamily="18" charset="-127"/>
                <a:cs typeface="+mj-cs"/>
              </a:rPr>
              <a:t>Contribution from colleagues from Electronics Division, </a:t>
            </a:r>
            <a:r>
              <a:rPr kumimoji="0" lang="en-US" sz="2400" b="1" i="0" u="none" strike="noStrike" kern="1200" cap="none" spc="0" normalizeH="0" baseline="0" noProof="0" dirty="0" err="1" smtClean="0">
                <a:ln>
                  <a:noFill/>
                </a:ln>
                <a:solidFill>
                  <a:srgbClr val="002060"/>
                </a:solidFill>
                <a:effectLst/>
                <a:uLnTx/>
                <a:uFillTx/>
                <a:latin typeface="Batang" pitchFamily="18" charset="-127"/>
                <a:ea typeface="Batang" pitchFamily="18" charset="-127"/>
                <a:cs typeface="+mj-cs"/>
              </a:rPr>
              <a:t>ApSD</a:t>
            </a:r>
            <a:r>
              <a:rPr kumimoji="0" lang="en-US" sz="2400" b="1" i="0" u="none" strike="noStrike" kern="1200" cap="none" spc="0" normalizeH="0" baseline="0" noProof="0" dirty="0" smtClean="0">
                <a:ln>
                  <a:noFill/>
                </a:ln>
                <a:solidFill>
                  <a:srgbClr val="002060"/>
                </a:solidFill>
                <a:effectLst/>
                <a:uLnTx/>
                <a:uFillTx/>
                <a:latin typeface="Batang" pitchFamily="18" charset="-127"/>
                <a:ea typeface="Batang" pitchFamily="18" charset="-127"/>
                <a:cs typeface="+mj-cs"/>
              </a:rPr>
              <a:t>, CDM, BARC and ECIL</a:t>
            </a:r>
            <a:r>
              <a:rPr kumimoji="0" lang="en-US" sz="2400" b="0" i="0" u="none" strike="noStrike" kern="1200" cap="none" spc="0" normalizeH="0" baseline="0" noProof="0" dirty="0" smtClean="0">
                <a:ln>
                  <a:noFill/>
                </a:ln>
                <a:solidFill>
                  <a:srgbClr val="002060"/>
                </a:solidFill>
                <a:effectLst/>
                <a:uLnTx/>
                <a:uFillTx/>
                <a:latin typeface="+mj-lt"/>
                <a:ea typeface="+mj-ea"/>
                <a:cs typeface="+mj-cs"/>
              </a:rPr>
              <a:t/>
            </a:r>
            <a:br>
              <a:rPr kumimoji="0" lang="en-US" sz="2400" b="0" i="0" u="none" strike="noStrike" kern="1200" cap="none" spc="0" normalizeH="0" baseline="0" noProof="0" dirty="0" smtClean="0">
                <a:ln>
                  <a:noFill/>
                </a:ln>
                <a:solidFill>
                  <a:srgbClr val="002060"/>
                </a:solidFill>
                <a:effectLst/>
                <a:uLnTx/>
                <a:uFillTx/>
                <a:latin typeface="+mj-lt"/>
                <a:ea typeface="+mj-ea"/>
                <a:cs typeface="+mj-cs"/>
              </a:rPr>
            </a:br>
            <a:endParaRPr kumimoji="0" lang="en-IN" sz="2400" b="0" i="1" u="none" strike="noStrike" kern="1200" cap="none" spc="0" normalizeH="0" baseline="0" noProof="0" dirty="0">
              <a:ln>
                <a:noFill/>
              </a:ln>
              <a:solidFill>
                <a:srgbClr val="002060"/>
              </a:solidFill>
              <a:effectLst/>
              <a:uLnTx/>
              <a:uFillTx/>
              <a:latin typeface="+mj-lt"/>
              <a:ea typeface="+mj-ea"/>
              <a:cs typeface="+mj-cs"/>
            </a:endParaRPr>
          </a:p>
        </p:txBody>
      </p:sp>
      <p:sp>
        <p:nvSpPr>
          <p:cNvPr id="4" name="Footer Placeholder 3"/>
          <p:cNvSpPr>
            <a:spLocks noGrp="1"/>
          </p:cNvSpPr>
          <p:nvPr>
            <p:ph type="ftr" sz="quarter" idx="11"/>
          </p:nvPr>
        </p:nvSpPr>
        <p:spPr>
          <a:xfrm>
            <a:off x="914400" y="6172200"/>
            <a:ext cx="5257800" cy="457200"/>
          </a:xfrm>
        </p:spPr>
        <p:txBody>
          <a:bodyPr/>
          <a:lstStyle/>
          <a:p>
            <a:r>
              <a:rPr lang="en-US" smtClean="0"/>
              <a:t>National Symposium for Commemorating 30-years of ADITYA Tokamak                                                             44</a:t>
            </a:r>
            <a:endParaRPr lang="en-US" dirty="0"/>
          </a:p>
        </p:txBody>
      </p:sp>
      <p:sp>
        <p:nvSpPr>
          <p:cNvPr id="5" name="Date Placeholder 4"/>
          <p:cNvSpPr>
            <a:spLocks noGrp="1"/>
          </p:cNvSpPr>
          <p:nvPr>
            <p:ph type="dt" sz="half" idx="10"/>
          </p:nvPr>
        </p:nvSpPr>
        <p:spPr/>
        <p:txBody>
          <a:bodyPr/>
          <a:lstStyle/>
          <a:p>
            <a:r>
              <a:rPr lang="en-US" smtClean="0"/>
              <a:t>1/28/2020</a:t>
            </a:r>
            <a:endParaRPr lang="en-US"/>
          </a:p>
        </p:txBody>
      </p:sp>
      <p:sp>
        <p:nvSpPr>
          <p:cNvPr id="2" name="Slide Number Placeholder 1"/>
          <p:cNvSpPr>
            <a:spLocks noGrp="1"/>
          </p:cNvSpPr>
          <p:nvPr>
            <p:ph type="sldNum" sz="quarter" idx="12"/>
          </p:nvPr>
        </p:nvSpPr>
        <p:spPr/>
        <p:txBody>
          <a:bodyPr/>
          <a:lstStyle/>
          <a:p>
            <a:fld id="{3DF43272-9AD5-4D08-827D-45809D0FA3A4}" type="slidenum">
              <a:rPr lang="en-US" smtClean="0"/>
              <a:t>44</a:t>
            </a:fld>
            <a:endParaRPr lang="en-US"/>
          </a:p>
        </p:txBody>
      </p:sp>
    </p:spTree>
    <p:extLst>
      <p:ext uri="{BB962C8B-B14F-4D97-AF65-F5344CB8AC3E}">
        <p14:creationId xmlns:p14="http://schemas.microsoft.com/office/powerpoint/2010/main" val="73917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0569815"/>
              </p:ext>
            </p:extLst>
          </p:nvPr>
        </p:nvGraphicFramePr>
        <p:xfrm>
          <a:off x="762000" y="1066800"/>
          <a:ext cx="7734300" cy="4358912"/>
        </p:xfrm>
        <a:graphic>
          <a:graphicData uri="http://schemas.openxmlformats.org/drawingml/2006/table">
            <a:tbl>
              <a:tblPr firstRow="1" bandRow="1">
                <a:tableStyleId>{5C22544A-7EE6-4342-B048-85BDC9FD1C3A}</a:tableStyleId>
              </a:tblPr>
              <a:tblGrid>
                <a:gridCol w="2895600"/>
                <a:gridCol w="2260600"/>
                <a:gridCol w="2578100"/>
              </a:tblGrid>
              <a:tr h="457200">
                <a:tc>
                  <a:txBody>
                    <a:bodyPr/>
                    <a:lstStyle/>
                    <a:p>
                      <a:r>
                        <a:rPr lang="en-US" sz="2800" dirty="0" smtClean="0"/>
                        <a:t>Attribute</a:t>
                      </a:r>
                      <a:endParaRPr lang="en-US" sz="2800" dirty="0"/>
                    </a:p>
                  </a:txBody>
                  <a:tcPr/>
                </a:tc>
                <a:tc>
                  <a:txBody>
                    <a:bodyPr/>
                    <a:lstStyle/>
                    <a:p>
                      <a:r>
                        <a:rPr lang="en-US" sz="2800" dirty="0" smtClean="0"/>
                        <a:t>C&amp;M</a:t>
                      </a:r>
                      <a:endParaRPr lang="en-US" sz="2800" dirty="0"/>
                    </a:p>
                  </a:txBody>
                  <a:tcPr/>
                </a:tc>
                <a:tc>
                  <a:txBody>
                    <a:bodyPr/>
                    <a:lstStyle/>
                    <a:p>
                      <a:r>
                        <a:rPr lang="en-US" sz="2800" dirty="0" smtClean="0"/>
                        <a:t>Experiments</a:t>
                      </a:r>
                      <a:endParaRPr lang="en-US" sz="2800" dirty="0"/>
                    </a:p>
                  </a:txBody>
                  <a:tcPr/>
                </a:tc>
              </a:tr>
              <a:tr h="583064">
                <a:tc>
                  <a:txBody>
                    <a:bodyPr/>
                    <a:lstStyle/>
                    <a:p>
                      <a:r>
                        <a:rPr lang="en-US" sz="2800" dirty="0" smtClean="0"/>
                        <a:t>Events</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Regular (cycle time)</a:t>
                      </a:r>
                    </a:p>
                  </a:txBody>
                  <a:tcPr/>
                </a:tc>
                <a:tc>
                  <a:txBody>
                    <a:bodyPr/>
                    <a:lstStyle/>
                    <a:p>
                      <a:r>
                        <a:rPr lang="en-US" sz="2800" dirty="0" smtClean="0"/>
                        <a:t>Random, Burst</a:t>
                      </a:r>
                      <a:endParaRPr lang="en-US" sz="2800" dirty="0"/>
                    </a:p>
                  </a:txBody>
                  <a:tcPr/>
                </a:tc>
              </a:tr>
              <a:tr h="575176">
                <a:tc>
                  <a:txBody>
                    <a:bodyPr/>
                    <a:lstStyle/>
                    <a:p>
                      <a:r>
                        <a:rPr lang="en-US" sz="2800" dirty="0" smtClean="0"/>
                        <a:t>Signal acquisition</a:t>
                      </a:r>
                      <a:endParaRPr lang="en-US" sz="2800" dirty="0"/>
                    </a:p>
                  </a:txBody>
                  <a:tcPr/>
                </a:tc>
                <a:tc>
                  <a:txBody>
                    <a:bodyPr/>
                    <a:lstStyle/>
                    <a:p>
                      <a:r>
                        <a:rPr lang="en-US" sz="2800" dirty="0" smtClean="0"/>
                        <a:t>Continuous</a:t>
                      </a:r>
                      <a:endParaRPr lang="en-US" sz="2800" dirty="0"/>
                    </a:p>
                  </a:txBody>
                  <a:tcPr/>
                </a:tc>
                <a:tc>
                  <a:txBody>
                    <a:bodyPr/>
                    <a:lstStyle/>
                    <a:p>
                      <a:r>
                        <a:rPr lang="en-US" sz="2800" dirty="0" smtClean="0"/>
                        <a:t>Event triggered</a:t>
                      </a:r>
                      <a:endParaRPr lang="en-US" sz="2800" dirty="0"/>
                    </a:p>
                  </a:txBody>
                  <a:tcPr/>
                </a:tc>
              </a:tr>
              <a:tr h="558142">
                <a:tc>
                  <a:txBody>
                    <a:bodyPr/>
                    <a:lstStyle/>
                    <a:p>
                      <a:r>
                        <a:rPr lang="en-US" sz="2800" dirty="0" smtClean="0"/>
                        <a:t>Data storing</a:t>
                      </a:r>
                      <a:endParaRPr lang="en-US" sz="2800" dirty="0"/>
                    </a:p>
                  </a:txBody>
                  <a:tcPr/>
                </a:tc>
                <a:tc>
                  <a:txBody>
                    <a:bodyPr/>
                    <a:lstStyle/>
                    <a:p>
                      <a:r>
                        <a:rPr lang="en-US" sz="2800" dirty="0" smtClean="0"/>
                        <a:t>Continuous</a:t>
                      </a:r>
                      <a:endParaRPr lang="en-US" sz="2800" dirty="0"/>
                    </a:p>
                  </a:txBody>
                  <a:tcPr/>
                </a:tc>
                <a:tc>
                  <a:txBody>
                    <a:bodyPr/>
                    <a:lstStyle/>
                    <a:p>
                      <a:r>
                        <a:rPr lang="en-US" sz="2800" dirty="0" smtClean="0"/>
                        <a:t>Selective</a:t>
                      </a:r>
                      <a:endParaRPr lang="en-US" sz="2800" dirty="0"/>
                    </a:p>
                  </a:txBody>
                  <a:tcPr/>
                </a:tc>
              </a:tr>
              <a:tr h="587518">
                <a:tc>
                  <a:txBody>
                    <a:bodyPr/>
                    <a:lstStyle/>
                    <a:p>
                      <a:r>
                        <a:rPr lang="en-US" sz="2800" dirty="0" smtClean="0"/>
                        <a:t>Signal</a:t>
                      </a:r>
                      <a:r>
                        <a:rPr lang="en-US" sz="2800" baseline="0" dirty="0" smtClean="0"/>
                        <a:t> bandwidth</a:t>
                      </a:r>
                      <a:endParaRPr lang="en-US" sz="2800" dirty="0"/>
                    </a:p>
                  </a:txBody>
                  <a:tcPr/>
                </a:tc>
                <a:tc>
                  <a:txBody>
                    <a:bodyPr/>
                    <a:lstStyle/>
                    <a:p>
                      <a:r>
                        <a:rPr lang="en-US" sz="2800" dirty="0" smtClean="0"/>
                        <a:t>KHz</a:t>
                      </a:r>
                      <a:endParaRPr lang="en-US" sz="2800" dirty="0"/>
                    </a:p>
                  </a:txBody>
                  <a:tcPr/>
                </a:tc>
                <a:tc>
                  <a:txBody>
                    <a:bodyPr/>
                    <a:lstStyle/>
                    <a:p>
                      <a:r>
                        <a:rPr lang="en-US" sz="2800" dirty="0" smtClean="0"/>
                        <a:t>MHz</a:t>
                      </a:r>
                      <a:endParaRPr lang="en-US" sz="2800" dirty="0"/>
                    </a:p>
                  </a:txBody>
                  <a:tcPr/>
                </a:tc>
              </a:tr>
              <a:tr h="587518">
                <a:tc>
                  <a:txBody>
                    <a:bodyPr/>
                    <a:lstStyle/>
                    <a:p>
                      <a:r>
                        <a:rPr lang="en-US" sz="2800" dirty="0" smtClean="0"/>
                        <a:t>Timings</a:t>
                      </a:r>
                      <a:endParaRPr lang="en-US" sz="2800" dirty="0"/>
                    </a:p>
                  </a:txBody>
                  <a:tcPr/>
                </a:tc>
                <a:tc>
                  <a:txBody>
                    <a:bodyPr/>
                    <a:lstStyle/>
                    <a:p>
                      <a:r>
                        <a:rPr lang="en-US" sz="2800" dirty="0" err="1" smtClean="0"/>
                        <a:t>ms</a:t>
                      </a:r>
                      <a:endParaRPr lang="en-US" sz="2800" dirty="0"/>
                    </a:p>
                  </a:txBody>
                  <a:tcPr/>
                </a:tc>
                <a:tc>
                  <a:txBody>
                    <a:bodyPr/>
                    <a:lstStyle/>
                    <a:p>
                      <a:r>
                        <a:rPr lang="en-US" sz="2800" dirty="0" smtClean="0"/>
                        <a:t>ns</a:t>
                      </a:r>
                      <a:r>
                        <a:rPr lang="en-US" sz="2800" baseline="0" dirty="0" smtClean="0"/>
                        <a:t> , us</a:t>
                      </a:r>
                      <a:endParaRPr lang="en-US" sz="2800" dirty="0"/>
                    </a:p>
                  </a:txBody>
                  <a:tcPr/>
                </a:tc>
              </a:tr>
              <a:tr h="587518">
                <a:tc>
                  <a:txBody>
                    <a:bodyPr/>
                    <a:lstStyle/>
                    <a:p>
                      <a:r>
                        <a:rPr lang="en-US" sz="2800" dirty="0" smtClean="0"/>
                        <a:t>Hardware</a:t>
                      </a:r>
                      <a:endParaRPr lang="en-US" sz="2800" dirty="0"/>
                    </a:p>
                  </a:txBody>
                  <a:tcPr/>
                </a:tc>
                <a:tc>
                  <a:txBody>
                    <a:bodyPr/>
                    <a:lstStyle/>
                    <a:p>
                      <a:r>
                        <a:rPr lang="en-US" sz="2800" dirty="0" smtClean="0"/>
                        <a:t>-</a:t>
                      </a:r>
                      <a:endParaRPr lang="en-US" sz="2800" dirty="0"/>
                    </a:p>
                  </a:txBody>
                  <a:tcPr/>
                </a:tc>
                <a:tc>
                  <a:txBody>
                    <a:bodyPr/>
                    <a:lstStyle/>
                    <a:p>
                      <a:r>
                        <a:rPr lang="en-US" sz="2800" dirty="0" smtClean="0"/>
                        <a:t>Configurable</a:t>
                      </a:r>
                      <a:endParaRPr lang="en-US" sz="2800" dirty="0"/>
                    </a:p>
                  </a:txBody>
                  <a:tcPr/>
                </a:tc>
              </a:tr>
            </a:tbl>
          </a:graphicData>
        </a:graphic>
      </p:graphicFrame>
      <p:sp>
        <p:nvSpPr>
          <p:cNvPr id="5" name="Title 1"/>
          <p:cNvSpPr txBox="1">
            <a:spLocks/>
          </p:cNvSpPr>
          <p:nvPr/>
        </p:nvSpPr>
        <p:spPr>
          <a:xfrm>
            <a:off x="609600" y="609600"/>
            <a:ext cx="8229600" cy="45720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800" b="1" dirty="0" smtClean="0">
                <a:solidFill>
                  <a:srgbClr val="002060"/>
                </a:solidFill>
              </a:rPr>
              <a:t>Difference from control and monitoring DAQ systems:</a:t>
            </a:r>
            <a:endParaRPr lang="en-US" sz="2800" b="1" dirty="0">
              <a:solidFill>
                <a:srgbClr val="002060"/>
              </a:solidFill>
            </a:endParaRPr>
          </a:p>
        </p:txBody>
      </p:sp>
      <p:sp>
        <p:nvSpPr>
          <p:cNvPr id="6" name="Footer Placeholder 5"/>
          <p:cNvSpPr>
            <a:spLocks noGrp="1"/>
          </p:cNvSpPr>
          <p:nvPr>
            <p:ph type="ftr" sz="quarter" idx="11"/>
          </p:nvPr>
        </p:nvSpPr>
        <p:spPr>
          <a:xfrm>
            <a:off x="914400" y="6172200"/>
            <a:ext cx="5562600" cy="457200"/>
          </a:xfrm>
        </p:spPr>
        <p:txBody>
          <a:bodyPr/>
          <a:lstStyle/>
          <a:p>
            <a:r>
              <a:rPr lang="en-US" smtClean="0"/>
              <a:t>National Symposium for Commemorating 30-years of ADITYA Tokamak                                                             44</a:t>
            </a:r>
            <a:endParaRPr lang="en-US" dirty="0"/>
          </a:p>
        </p:txBody>
      </p:sp>
      <p:sp>
        <p:nvSpPr>
          <p:cNvPr id="7" name="Date Placeholder 6"/>
          <p:cNvSpPr>
            <a:spLocks noGrp="1"/>
          </p:cNvSpPr>
          <p:nvPr>
            <p:ph type="dt" sz="half" idx="10"/>
          </p:nvPr>
        </p:nvSpPr>
        <p:spPr/>
        <p:txBody>
          <a:bodyPr/>
          <a:lstStyle/>
          <a:p>
            <a:r>
              <a:rPr lang="en-US" smtClean="0"/>
              <a:t>1/28/2020</a:t>
            </a:r>
            <a:endParaRPr lang="en-US"/>
          </a:p>
        </p:txBody>
      </p:sp>
      <p:sp>
        <p:nvSpPr>
          <p:cNvPr id="2" name="Slide Number Placeholder 1"/>
          <p:cNvSpPr>
            <a:spLocks noGrp="1"/>
          </p:cNvSpPr>
          <p:nvPr>
            <p:ph type="sldNum" sz="quarter" idx="12"/>
          </p:nvPr>
        </p:nvSpPr>
        <p:spPr/>
        <p:txBody>
          <a:bodyPr/>
          <a:lstStyle/>
          <a:p>
            <a:fld id="{3DF43272-9AD5-4D08-827D-45809D0FA3A4}" type="slidenum">
              <a:rPr lang="en-US" smtClean="0"/>
              <a:t>5</a:t>
            </a:fld>
            <a:endParaRPr lang="en-US"/>
          </a:p>
        </p:txBody>
      </p:sp>
    </p:spTree>
    <p:extLst>
      <p:ext uri="{BB962C8B-B14F-4D97-AF65-F5344CB8AC3E}">
        <p14:creationId xmlns:p14="http://schemas.microsoft.com/office/powerpoint/2010/main" val="2442844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914400"/>
            <a:ext cx="7391400" cy="4247317"/>
          </a:xfrm>
          <a:prstGeom prst="rect">
            <a:avLst/>
          </a:prstGeom>
        </p:spPr>
        <p:txBody>
          <a:bodyPr wrap="square">
            <a:spAutoFit/>
          </a:bodyPr>
          <a:lstStyle/>
          <a:p>
            <a:r>
              <a:rPr lang="en-US" sz="2800" b="1" dirty="0"/>
              <a:t>Few categories of DAQ for Large Physics Experiments:</a:t>
            </a:r>
            <a:r>
              <a:rPr lang="en-US" sz="2800" dirty="0"/>
              <a:t/>
            </a:r>
            <a:br>
              <a:rPr lang="en-US" sz="2800" dirty="0"/>
            </a:br>
            <a:r>
              <a:rPr lang="en-US" sz="2800" dirty="0"/>
              <a:t/>
            </a:r>
            <a:br>
              <a:rPr lang="en-US" sz="2800" dirty="0"/>
            </a:br>
            <a:r>
              <a:rPr lang="en-US" sz="2800" dirty="0">
                <a:solidFill>
                  <a:srgbClr val="0070C0"/>
                </a:solidFill>
              </a:rPr>
              <a:t>Accelerator based experiments</a:t>
            </a:r>
            <a:br>
              <a:rPr lang="en-US" sz="2800" dirty="0">
                <a:solidFill>
                  <a:srgbClr val="0070C0"/>
                </a:solidFill>
              </a:rPr>
            </a:br>
            <a:r>
              <a:rPr lang="en-US" sz="2800" dirty="0">
                <a:solidFill>
                  <a:srgbClr val="0070C0"/>
                </a:solidFill>
              </a:rPr>
              <a:t/>
            </a:r>
            <a:br>
              <a:rPr lang="en-US" sz="2800" dirty="0">
                <a:solidFill>
                  <a:srgbClr val="0070C0"/>
                </a:solidFill>
              </a:rPr>
            </a:br>
            <a:r>
              <a:rPr lang="en-US" sz="2800" b="1" dirty="0">
                <a:solidFill>
                  <a:srgbClr val="0070C0"/>
                </a:solidFill>
              </a:rPr>
              <a:t>Ground based Atmospheric Cerenkov experiments</a:t>
            </a:r>
            <a:r>
              <a:rPr lang="en-US" sz="2800" dirty="0">
                <a:solidFill>
                  <a:srgbClr val="0070C0"/>
                </a:solidFill>
              </a:rPr>
              <a:t/>
            </a:r>
            <a:br>
              <a:rPr lang="en-US" sz="2800" dirty="0">
                <a:solidFill>
                  <a:srgbClr val="0070C0"/>
                </a:solidFill>
              </a:rPr>
            </a:br>
            <a:r>
              <a:rPr lang="en-US" sz="2800" dirty="0">
                <a:solidFill>
                  <a:srgbClr val="0070C0"/>
                </a:solidFill>
              </a:rPr>
              <a:t/>
            </a:r>
            <a:br>
              <a:rPr lang="en-US" sz="2800" dirty="0">
                <a:solidFill>
                  <a:srgbClr val="0070C0"/>
                </a:solidFill>
              </a:rPr>
            </a:br>
            <a:r>
              <a:rPr lang="en-US" sz="2800" dirty="0">
                <a:solidFill>
                  <a:srgbClr val="0070C0"/>
                </a:solidFill>
              </a:rPr>
              <a:t>Neutrino experiments</a:t>
            </a:r>
            <a:r>
              <a:rPr lang="en-US" dirty="0"/>
              <a:t/>
            </a:r>
            <a:br>
              <a:rPr lang="en-US" dirty="0"/>
            </a:br>
            <a:endParaRPr lang="en-US" dirty="0"/>
          </a:p>
        </p:txBody>
      </p:sp>
      <p:sp>
        <p:nvSpPr>
          <p:cNvPr id="5" name="Footer Placeholder 4"/>
          <p:cNvSpPr>
            <a:spLocks noGrp="1"/>
          </p:cNvSpPr>
          <p:nvPr>
            <p:ph type="ftr" sz="quarter" idx="11"/>
          </p:nvPr>
        </p:nvSpPr>
        <p:spPr>
          <a:xfrm>
            <a:off x="914400" y="6096000"/>
            <a:ext cx="6248400" cy="457200"/>
          </a:xfrm>
        </p:spPr>
        <p:txBody>
          <a:bodyPr/>
          <a:lstStyle/>
          <a:p>
            <a:r>
              <a:rPr lang="en-US" smtClean="0"/>
              <a:t>National Symposium for Commemorating 30-years of ADITYA Tokamak                                                             44</a:t>
            </a:r>
            <a:endParaRPr lang="en-US"/>
          </a:p>
        </p:txBody>
      </p:sp>
      <p:sp>
        <p:nvSpPr>
          <p:cNvPr id="6" name="Date Placeholder 5"/>
          <p:cNvSpPr>
            <a:spLocks noGrp="1"/>
          </p:cNvSpPr>
          <p:nvPr>
            <p:ph type="dt" sz="half" idx="10"/>
          </p:nvPr>
        </p:nvSpPr>
        <p:spPr/>
        <p:txBody>
          <a:bodyPr/>
          <a:lstStyle/>
          <a:p>
            <a:r>
              <a:rPr lang="en-US" smtClean="0"/>
              <a:t>1/28/2020</a:t>
            </a:r>
            <a:endParaRPr lang="en-US"/>
          </a:p>
        </p:txBody>
      </p:sp>
      <p:sp>
        <p:nvSpPr>
          <p:cNvPr id="2" name="Slide Number Placeholder 1"/>
          <p:cNvSpPr>
            <a:spLocks noGrp="1"/>
          </p:cNvSpPr>
          <p:nvPr>
            <p:ph type="sldNum" sz="quarter" idx="12"/>
          </p:nvPr>
        </p:nvSpPr>
        <p:spPr/>
        <p:txBody>
          <a:bodyPr/>
          <a:lstStyle/>
          <a:p>
            <a:fld id="{3DF43272-9AD5-4D08-827D-45809D0FA3A4}" type="slidenum">
              <a:rPr lang="en-US" smtClean="0"/>
              <a:t>6</a:t>
            </a:fld>
            <a:endParaRPr lang="en-US"/>
          </a:p>
        </p:txBody>
      </p:sp>
    </p:spTree>
    <p:extLst>
      <p:ext uri="{BB962C8B-B14F-4D97-AF65-F5344CB8AC3E}">
        <p14:creationId xmlns:p14="http://schemas.microsoft.com/office/powerpoint/2010/main" val="1159419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990600"/>
            <a:ext cx="8153400" cy="487680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200" dirty="0" smtClean="0"/>
              <a:t> </a:t>
            </a:r>
            <a:br>
              <a:rPr lang="en-US" sz="3200" dirty="0" smtClean="0"/>
            </a:br>
            <a:r>
              <a:rPr lang="en-US" sz="3200" b="1" dirty="0" smtClean="0">
                <a:solidFill>
                  <a:srgbClr val="0070C0"/>
                </a:solidFill>
              </a:rPr>
              <a:t>Ground based Atmospheric Cerenkov experiments </a:t>
            </a:r>
            <a:br>
              <a:rPr lang="en-US" sz="3200" b="1" dirty="0" smtClean="0">
                <a:solidFill>
                  <a:srgbClr val="0070C0"/>
                </a:solidFill>
              </a:rPr>
            </a:br>
            <a:r>
              <a:rPr lang="en-US" sz="3200" b="1" dirty="0" smtClean="0">
                <a:solidFill>
                  <a:srgbClr val="0070C0"/>
                </a:solidFill>
              </a:rPr>
              <a:t/>
            </a:r>
            <a:br>
              <a:rPr lang="en-US" sz="3200" b="1" dirty="0" smtClean="0">
                <a:solidFill>
                  <a:srgbClr val="0070C0"/>
                </a:solidFill>
              </a:rPr>
            </a:br>
            <a:r>
              <a:rPr lang="en-US" sz="3200" b="1" dirty="0" smtClean="0"/>
              <a:t>Event Acquisition System for MACE Telescope</a:t>
            </a:r>
            <a:r>
              <a:rPr lang="en-US" sz="3200" dirty="0" smtClean="0"/>
              <a:t/>
            </a:r>
            <a:br>
              <a:rPr lang="en-US" sz="3200" dirty="0" smtClean="0"/>
            </a:br>
            <a:r>
              <a:rPr lang="en-US" sz="3200" dirty="0" smtClean="0"/>
              <a:t> </a:t>
            </a:r>
            <a:br>
              <a:rPr lang="en-US" sz="3200" dirty="0" smtClean="0"/>
            </a:br>
            <a:r>
              <a:rPr lang="en-US" sz="3200" dirty="0" smtClean="0">
                <a:solidFill>
                  <a:srgbClr val="002060"/>
                </a:solidFill>
              </a:rPr>
              <a:t/>
            </a:r>
            <a:br>
              <a:rPr lang="en-US" sz="3200" dirty="0" smtClean="0">
                <a:solidFill>
                  <a:srgbClr val="002060"/>
                </a:solidFill>
              </a:rPr>
            </a:br>
            <a:endParaRPr lang="en-US" sz="3200" dirty="0">
              <a:solidFill>
                <a:srgbClr val="002060"/>
              </a:solidFill>
            </a:endParaRPr>
          </a:p>
        </p:txBody>
      </p:sp>
      <p:sp>
        <p:nvSpPr>
          <p:cNvPr id="5" name="Footer Placeholder 4"/>
          <p:cNvSpPr>
            <a:spLocks noGrp="1"/>
          </p:cNvSpPr>
          <p:nvPr>
            <p:ph type="ftr" sz="quarter" idx="11"/>
          </p:nvPr>
        </p:nvSpPr>
        <p:spPr>
          <a:xfrm>
            <a:off x="914400" y="6172200"/>
            <a:ext cx="5867400" cy="457200"/>
          </a:xfrm>
        </p:spPr>
        <p:txBody>
          <a:bodyPr/>
          <a:lstStyle/>
          <a:p>
            <a:r>
              <a:rPr lang="en-US" smtClean="0"/>
              <a:t>National Symposium for Commemorating 30-years of ADITYA Tokamak                                                             44</a:t>
            </a:r>
            <a:endParaRPr lang="en-US" dirty="0"/>
          </a:p>
        </p:txBody>
      </p:sp>
      <p:sp>
        <p:nvSpPr>
          <p:cNvPr id="6" name="Date Placeholder 5"/>
          <p:cNvSpPr>
            <a:spLocks noGrp="1"/>
          </p:cNvSpPr>
          <p:nvPr>
            <p:ph type="dt" sz="half" idx="10"/>
          </p:nvPr>
        </p:nvSpPr>
        <p:spPr/>
        <p:txBody>
          <a:bodyPr/>
          <a:lstStyle/>
          <a:p>
            <a:r>
              <a:rPr lang="en-US" smtClean="0"/>
              <a:t>1/28/2020</a:t>
            </a:r>
            <a:endParaRPr lang="en-US"/>
          </a:p>
        </p:txBody>
      </p:sp>
      <p:sp>
        <p:nvSpPr>
          <p:cNvPr id="2" name="Slide Number Placeholder 1"/>
          <p:cNvSpPr>
            <a:spLocks noGrp="1"/>
          </p:cNvSpPr>
          <p:nvPr>
            <p:ph type="sldNum" sz="quarter" idx="12"/>
          </p:nvPr>
        </p:nvSpPr>
        <p:spPr/>
        <p:txBody>
          <a:bodyPr/>
          <a:lstStyle/>
          <a:p>
            <a:fld id="{3DF43272-9AD5-4D08-827D-45809D0FA3A4}" type="slidenum">
              <a:rPr lang="en-US" smtClean="0"/>
              <a:t>7</a:t>
            </a:fld>
            <a:endParaRPr lang="en-US"/>
          </a:p>
        </p:txBody>
      </p:sp>
    </p:spTree>
    <p:extLst>
      <p:ext uri="{BB962C8B-B14F-4D97-AF65-F5344CB8AC3E}">
        <p14:creationId xmlns:p14="http://schemas.microsoft.com/office/powerpoint/2010/main" val="1158836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cstate="print"/>
          <a:srcRect/>
          <a:stretch>
            <a:fillRect/>
          </a:stretch>
        </p:blipFill>
        <p:spPr bwMode="auto">
          <a:xfrm>
            <a:off x="3124200" y="2819400"/>
            <a:ext cx="1844675" cy="18446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1905000" y="2133600"/>
            <a:ext cx="695325" cy="1390650"/>
          </a:xfrm>
          <a:prstGeom prst="rect">
            <a:avLst/>
          </a:prstGeom>
          <a:noFill/>
          <a:ln w="9525">
            <a:noFill/>
            <a:miter lim="800000"/>
            <a:headEnd/>
            <a:tailEnd/>
          </a:ln>
        </p:spPr>
      </p:pic>
      <p:sp>
        <p:nvSpPr>
          <p:cNvPr id="5125" name="Freeform 2"/>
          <p:cNvSpPr>
            <a:spLocks noChangeArrowheads="1"/>
          </p:cNvSpPr>
          <p:nvPr/>
        </p:nvSpPr>
        <p:spPr bwMode="auto">
          <a:xfrm>
            <a:off x="304800" y="5462588"/>
            <a:ext cx="3810000" cy="1382712"/>
          </a:xfrm>
          <a:custGeom>
            <a:avLst/>
            <a:gdLst>
              <a:gd name="T0" fmla="*/ 0 w 18345"/>
              <a:gd name="T1" fmla="*/ 2147483647 h 4234"/>
              <a:gd name="T2" fmla="*/ 2147483647 w 18345"/>
              <a:gd name="T3" fmla="*/ 2147483647 h 4234"/>
              <a:gd name="T4" fmla="*/ 2147483647 w 18345"/>
              <a:gd name="T5" fmla="*/ 0 h 4234"/>
              <a:gd name="T6" fmla="*/ 2147483647 w 18345"/>
              <a:gd name="T7" fmla="*/ 0 h 4234"/>
              <a:gd name="T8" fmla="*/ 0 w 18345"/>
              <a:gd name="T9" fmla="*/ 2147483647 h 4234"/>
              <a:gd name="T10" fmla="*/ 0 60000 65536"/>
              <a:gd name="T11" fmla="*/ 0 60000 65536"/>
              <a:gd name="T12" fmla="*/ 0 60000 65536"/>
              <a:gd name="T13" fmla="*/ 0 60000 65536"/>
              <a:gd name="T14" fmla="*/ 0 60000 65536"/>
              <a:gd name="T15" fmla="*/ 0 w 18345"/>
              <a:gd name="T16" fmla="*/ 0 h 4234"/>
              <a:gd name="T17" fmla="*/ 18345 w 18345"/>
              <a:gd name="T18" fmla="*/ 4234 h 4234"/>
            </a:gdLst>
            <a:ahLst/>
            <a:cxnLst>
              <a:cxn ang="T10">
                <a:pos x="T0" y="T1"/>
              </a:cxn>
              <a:cxn ang="T11">
                <a:pos x="T2" y="T3"/>
              </a:cxn>
              <a:cxn ang="T12">
                <a:pos x="T4" y="T5"/>
              </a:cxn>
              <a:cxn ang="T13">
                <a:pos x="T6" y="T7"/>
              </a:cxn>
              <a:cxn ang="T14">
                <a:pos x="T8" y="T9"/>
              </a:cxn>
            </a:cxnLst>
            <a:rect l="T15" t="T16" r="T17" b="T18"/>
            <a:pathLst>
              <a:path w="18345" h="4234">
                <a:moveTo>
                  <a:pt x="0" y="4233"/>
                </a:moveTo>
                <a:lnTo>
                  <a:pt x="18344" y="4233"/>
                </a:lnTo>
                <a:lnTo>
                  <a:pt x="15695" y="0"/>
                </a:lnTo>
                <a:lnTo>
                  <a:pt x="2649" y="0"/>
                </a:lnTo>
                <a:lnTo>
                  <a:pt x="0" y="4233"/>
                </a:lnTo>
              </a:path>
            </a:pathLst>
          </a:custGeom>
          <a:gradFill rotWithShape="0">
            <a:gsLst>
              <a:gs pos="0">
                <a:srgbClr val="339933"/>
              </a:gs>
              <a:gs pos="100000">
                <a:srgbClr val="174617"/>
              </a:gs>
            </a:gsLst>
            <a:lin ang="16200000" scaled="1"/>
          </a:gradFill>
          <a:ln w="9360">
            <a:solidFill>
              <a:srgbClr val="000000"/>
            </a:solidFill>
            <a:round/>
            <a:headEnd/>
            <a:tailEnd/>
          </a:ln>
        </p:spPr>
        <p:txBody>
          <a:bodyPr wrap="none" anchor="ctr"/>
          <a:lstStyle/>
          <a:p>
            <a:endParaRPr lang="en-US">
              <a:latin typeface="Calibri" pitchFamily="34" charset="0"/>
            </a:endParaRPr>
          </a:p>
        </p:txBody>
      </p:sp>
      <p:sp>
        <p:nvSpPr>
          <p:cNvPr id="5126" name="Line 5"/>
          <p:cNvSpPr>
            <a:spLocks noChangeShapeType="1"/>
          </p:cNvSpPr>
          <p:nvPr/>
        </p:nvSpPr>
        <p:spPr bwMode="auto">
          <a:xfrm>
            <a:off x="2209800" y="1295400"/>
            <a:ext cx="1588" cy="830263"/>
          </a:xfrm>
          <a:prstGeom prst="line">
            <a:avLst/>
          </a:prstGeom>
          <a:noFill/>
          <a:ln w="3240">
            <a:solidFill>
              <a:schemeClr val="tx1"/>
            </a:solidFill>
            <a:round/>
            <a:headEnd/>
            <a:tailEnd type="triangle" w="med" len="med"/>
          </a:ln>
        </p:spPr>
        <p:txBody>
          <a:bodyPr/>
          <a:lstStyle/>
          <a:p>
            <a:endParaRPr lang="en-IN"/>
          </a:p>
        </p:txBody>
      </p:sp>
      <p:sp>
        <p:nvSpPr>
          <p:cNvPr id="5127" name="Freeform 7"/>
          <p:cNvSpPr>
            <a:spLocks noChangeArrowheads="1"/>
          </p:cNvSpPr>
          <p:nvPr/>
        </p:nvSpPr>
        <p:spPr bwMode="auto">
          <a:xfrm>
            <a:off x="769938" y="3200400"/>
            <a:ext cx="2994025" cy="2943225"/>
          </a:xfrm>
          <a:custGeom>
            <a:avLst/>
            <a:gdLst>
              <a:gd name="T0" fmla="*/ 2147483647 w 12807"/>
              <a:gd name="T1" fmla="*/ 0 h 9526"/>
              <a:gd name="T2" fmla="*/ 2147483647 w 12807"/>
              <a:gd name="T3" fmla="*/ 2147483647 h 9526"/>
              <a:gd name="T4" fmla="*/ 0 w 12807"/>
              <a:gd name="T5" fmla="*/ 2147483647 h 9526"/>
              <a:gd name="T6" fmla="*/ 2147483647 w 12807"/>
              <a:gd name="T7" fmla="*/ 0 h 9526"/>
              <a:gd name="T8" fmla="*/ 0 60000 65536"/>
              <a:gd name="T9" fmla="*/ 0 60000 65536"/>
              <a:gd name="T10" fmla="*/ 0 60000 65536"/>
              <a:gd name="T11" fmla="*/ 0 60000 65536"/>
              <a:gd name="T12" fmla="*/ 0 w 12807"/>
              <a:gd name="T13" fmla="*/ 0 h 9526"/>
              <a:gd name="T14" fmla="*/ 12807 w 12807"/>
              <a:gd name="T15" fmla="*/ 9526 h 9526"/>
            </a:gdLst>
            <a:ahLst/>
            <a:cxnLst>
              <a:cxn ang="T8">
                <a:pos x="T0" y="T1"/>
              </a:cxn>
              <a:cxn ang="T9">
                <a:pos x="T2" y="T3"/>
              </a:cxn>
              <a:cxn ang="T10">
                <a:pos x="T4" y="T5"/>
              </a:cxn>
              <a:cxn ang="T11">
                <a:pos x="T6" y="T7"/>
              </a:cxn>
            </a:cxnLst>
            <a:rect l="T12" t="T13" r="T14" b="T15"/>
            <a:pathLst>
              <a:path w="12807" h="9526">
                <a:moveTo>
                  <a:pt x="6403" y="0"/>
                </a:moveTo>
                <a:lnTo>
                  <a:pt x="12806" y="9525"/>
                </a:lnTo>
                <a:lnTo>
                  <a:pt x="0" y="9525"/>
                </a:lnTo>
                <a:lnTo>
                  <a:pt x="6403" y="0"/>
                </a:lnTo>
              </a:path>
            </a:pathLst>
          </a:custGeom>
          <a:gradFill rotWithShape="0">
            <a:gsLst>
              <a:gs pos="0">
                <a:srgbClr val="0000FF"/>
              </a:gs>
              <a:gs pos="100000">
                <a:srgbClr val="99CCFF"/>
              </a:gs>
            </a:gsLst>
            <a:lin ang="16200000" scaled="1"/>
          </a:gradFill>
          <a:ln w="9525">
            <a:noFill/>
            <a:round/>
            <a:headEnd/>
            <a:tailEnd/>
          </a:ln>
        </p:spPr>
        <p:txBody>
          <a:bodyPr wrap="none" anchor="ctr"/>
          <a:lstStyle/>
          <a:p>
            <a:endParaRPr lang="en-US">
              <a:latin typeface="Calibri" pitchFamily="34" charset="0"/>
            </a:endParaRPr>
          </a:p>
        </p:txBody>
      </p:sp>
      <p:sp>
        <p:nvSpPr>
          <p:cNvPr id="5128" name="Oval 8"/>
          <p:cNvSpPr>
            <a:spLocks noChangeArrowheads="1"/>
          </p:cNvSpPr>
          <p:nvPr/>
        </p:nvSpPr>
        <p:spPr bwMode="auto">
          <a:xfrm>
            <a:off x="762000" y="5648325"/>
            <a:ext cx="2978150" cy="1014413"/>
          </a:xfrm>
          <a:prstGeom prst="ellipse">
            <a:avLst/>
          </a:prstGeom>
          <a:gradFill rotWithShape="0">
            <a:gsLst>
              <a:gs pos="0">
                <a:srgbClr val="3399FF"/>
              </a:gs>
              <a:gs pos="100000">
                <a:srgbClr val="0066FF"/>
              </a:gs>
            </a:gsLst>
            <a:lin ang="16200000" scaled="1"/>
          </a:gradFill>
          <a:ln w="9525">
            <a:noFill/>
            <a:round/>
            <a:headEnd/>
            <a:tailEnd/>
          </a:ln>
        </p:spPr>
        <p:txBody>
          <a:bodyPr wrap="none" anchor="ctr"/>
          <a:lstStyle/>
          <a:p>
            <a:endParaRPr lang="en-US">
              <a:latin typeface="Calibri" pitchFamily="34" charset="0"/>
            </a:endParaRPr>
          </a:p>
        </p:txBody>
      </p:sp>
      <p:grpSp>
        <p:nvGrpSpPr>
          <p:cNvPr id="2" name="Group 9"/>
          <p:cNvGrpSpPr>
            <a:grpSpLocks/>
          </p:cNvGrpSpPr>
          <p:nvPr/>
        </p:nvGrpSpPr>
        <p:grpSpPr bwMode="auto">
          <a:xfrm>
            <a:off x="2514600" y="5360988"/>
            <a:ext cx="446088" cy="781050"/>
            <a:chOff x="2392" y="3722"/>
            <a:chExt cx="310" cy="543"/>
          </a:xfrm>
        </p:grpSpPr>
        <p:grpSp>
          <p:nvGrpSpPr>
            <p:cNvPr id="3" name="Group 10"/>
            <p:cNvGrpSpPr>
              <a:grpSpLocks/>
            </p:cNvGrpSpPr>
            <p:nvPr/>
          </p:nvGrpSpPr>
          <p:grpSpPr bwMode="auto">
            <a:xfrm>
              <a:off x="2392" y="3722"/>
              <a:ext cx="311" cy="412"/>
              <a:chOff x="2392" y="3722"/>
              <a:chExt cx="311" cy="412"/>
            </a:xfrm>
          </p:grpSpPr>
          <p:sp>
            <p:nvSpPr>
              <p:cNvPr id="5150" name="Oval 11"/>
              <p:cNvSpPr>
                <a:spLocks noChangeArrowheads="1"/>
              </p:cNvSpPr>
              <p:nvPr/>
            </p:nvSpPr>
            <p:spPr bwMode="auto">
              <a:xfrm rot="-60000">
                <a:off x="2449" y="4091"/>
                <a:ext cx="210" cy="43"/>
              </a:xfrm>
              <a:prstGeom prst="ellipse">
                <a:avLst/>
              </a:prstGeom>
              <a:solidFill>
                <a:srgbClr val="FFFFFF"/>
              </a:solidFill>
              <a:ln w="9360">
                <a:solidFill>
                  <a:srgbClr val="000000"/>
                </a:solidFill>
                <a:round/>
                <a:headEnd/>
                <a:tailEnd/>
              </a:ln>
            </p:spPr>
            <p:txBody>
              <a:bodyPr wrap="none" anchor="ctr"/>
              <a:lstStyle/>
              <a:p>
                <a:endParaRPr lang="en-US">
                  <a:latin typeface="Calibri" pitchFamily="34" charset="0"/>
                </a:endParaRPr>
              </a:p>
            </p:txBody>
          </p:sp>
          <p:sp>
            <p:nvSpPr>
              <p:cNvPr id="5151" name="Oval 12"/>
              <p:cNvSpPr>
                <a:spLocks noChangeArrowheads="1"/>
              </p:cNvSpPr>
              <p:nvPr/>
            </p:nvSpPr>
            <p:spPr bwMode="auto">
              <a:xfrm rot="-60000">
                <a:off x="2419" y="4064"/>
                <a:ext cx="266" cy="58"/>
              </a:xfrm>
              <a:prstGeom prst="ellipse">
                <a:avLst/>
              </a:prstGeom>
              <a:solidFill>
                <a:srgbClr val="FFFFFF"/>
              </a:solidFill>
              <a:ln w="9360">
                <a:solidFill>
                  <a:srgbClr val="000000"/>
                </a:solidFill>
                <a:round/>
                <a:headEnd/>
                <a:tailEnd/>
              </a:ln>
            </p:spPr>
            <p:txBody>
              <a:bodyPr wrap="none" anchor="ctr"/>
              <a:lstStyle/>
              <a:p>
                <a:endParaRPr lang="en-US">
                  <a:latin typeface="Calibri" pitchFamily="34" charset="0"/>
                </a:endParaRPr>
              </a:p>
            </p:txBody>
          </p:sp>
          <p:sp>
            <p:nvSpPr>
              <p:cNvPr id="5152" name="Oval 13"/>
              <p:cNvSpPr>
                <a:spLocks noChangeArrowheads="1"/>
              </p:cNvSpPr>
              <p:nvPr/>
            </p:nvSpPr>
            <p:spPr bwMode="auto">
              <a:xfrm rot="-60000">
                <a:off x="2395" y="4058"/>
                <a:ext cx="308" cy="52"/>
              </a:xfrm>
              <a:prstGeom prst="ellipse">
                <a:avLst/>
              </a:prstGeom>
              <a:solidFill>
                <a:srgbClr val="FFFFFF"/>
              </a:solidFill>
              <a:ln w="9360">
                <a:solidFill>
                  <a:srgbClr val="000000"/>
                </a:solidFill>
                <a:round/>
                <a:headEnd/>
                <a:tailEnd/>
              </a:ln>
            </p:spPr>
            <p:txBody>
              <a:bodyPr wrap="none" anchor="ctr"/>
              <a:lstStyle/>
              <a:p>
                <a:endParaRPr lang="en-US">
                  <a:latin typeface="Calibri" pitchFamily="34" charset="0"/>
                </a:endParaRPr>
              </a:p>
            </p:txBody>
          </p:sp>
          <p:grpSp>
            <p:nvGrpSpPr>
              <p:cNvPr id="4" name="Group 34"/>
              <p:cNvGrpSpPr>
                <a:grpSpLocks/>
              </p:cNvGrpSpPr>
              <p:nvPr/>
            </p:nvGrpSpPr>
            <p:grpSpPr bwMode="auto">
              <a:xfrm>
                <a:off x="2528" y="3722"/>
                <a:ext cx="52" cy="68"/>
                <a:chOff x="2528" y="3722"/>
                <a:chExt cx="52" cy="68"/>
              </a:xfrm>
            </p:grpSpPr>
            <p:sp>
              <p:nvSpPr>
                <p:cNvPr id="5157" name="Freeform 15"/>
                <p:cNvSpPr>
                  <a:spLocks noChangeArrowheads="1"/>
                </p:cNvSpPr>
                <p:nvPr/>
              </p:nvSpPr>
              <p:spPr bwMode="auto">
                <a:xfrm>
                  <a:off x="2528" y="3722"/>
                  <a:ext cx="52" cy="68"/>
                </a:xfrm>
                <a:custGeom>
                  <a:avLst/>
                  <a:gdLst>
                    <a:gd name="T0" fmla="*/ 0 w 230"/>
                    <a:gd name="T1" fmla="*/ 0 h 299"/>
                    <a:gd name="T2" fmla="*/ 0 w 230"/>
                    <a:gd name="T3" fmla="*/ 0 h 299"/>
                    <a:gd name="T4" fmla="*/ 0 w 230"/>
                    <a:gd name="T5" fmla="*/ 0 h 299"/>
                    <a:gd name="T6" fmla="*/ 0 w 230"/>
                    <a:gd name="T7" fmla="*/ 0 h 299"/>
                    <a:gd name="T8" fmla="*/ 0 w 230"/>
                    <a:gd name="T9" fmla="*/ 0 h 299"/>
                    <a:gd name="T10" fmla="*/ 0 w 230"/>
                    <a:gd name="T11" fmla="*/ 0 h 299"/>
                    <a:gd name="T12" fmla="*/ 0 w 230"/>
                    <a:gd name="T13" fmla="*/ 0 h 299"/>
                    <a:gd name="T14" fmla="*/ 0 60000 65536"/>
                    <a:gd name="T15" fmla="*/ 0 60000 65536"/>
                    <a:gd name="T16" fmla="*/ 0 60000 65536"/>
                    <a:gd name="T17" fmla="*/ 0 60000 65536"/>
                    <a:gd name="T18" fmla="*/ 0 60000 65536"/>
                    <a:gd name="T19" fmla="*/ 0 60000 65536"/>
                    <a:gd name="T20" fmla="*/ 0 60000 65536"/>
                    <a:gd name="T21" fmla="*/ 0 w 230"/>
                    <a:gd name="T22" fmla="*/ 0 h 299"/>
                    <a:gd name="T23" fmla="*/ 230 w 230"/>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299">
                      <a:moveTo>
                        <a:pt x="113" y="1"/>
                      </a:moveTo>
                      <a:cubicBezTo>
                        <a:pt x="51" y="1"/>
                        <a:pt x="0" y="19"/>
                        <a:pt x="0" y="39"/>
                      </a:cubicBezTo>
                      <a:lnTo>
                        <a:pt x="5" y="261"/>
                      </a:lnTo>
                      <a:cubicBezTo>
                        <a:pt x="3" y="281"/>
                        <a:pt x="55" y="298"/>
                        <a:pt x="116" y="298"/>
                      </a:cubicBezTo>
                      <a:cubicBezTo>
                        <a:pt x="177" y="297"/>
                        <a:pt x="227" y="279"/>
                        <a:pt x="229" y="259"/>
                      </a:cubicBezTo>
                      <a:lnTo>
                        <a:pt x="225" y="37"/>
                      </a:lnTo>
                      <a:cubicBezTo>
                        <a:pt x="225" y="17"/>
                        <a:pt x="174" y="0"/>
                        <a:pt x="113" y="1"/>
                      </a:cubicBezTo>
                    </a:path>
                  </a:pathLst>
                </a:custGeom>
                <a:solidFill>
                  <a:srgbClr val="FFFFFF"/>
                </a:solidFill>
                <a:ln w="9360">
                  <a:solidFill>
                    <a:srgbClr val="000000"/>
                  </a:solidFill>
                  <a:round/>
                  <a:headEnd/>
                  <a:tailEnd/>
                </a:ln>
              </p:spPr>
              <p:txBody>
                <a:bodyPr wrap="none" anchor="ctr"/>
                <a:lstStyle/>
                <a:p>
                  <a:endParaRPr lang="en-US">
                    <a:latin typeface="Calibri" pitchFamily="34" charset="0"/>
                  </a:endParaRPr>
                </a:p>
              </p:txBody>
            </p:sp>
            <p:sp>
              <p:nvSpPr>
                <p:cNvPr id="5158" name="Freeform 16"/>
                <p:cNvSpPr>
                  <a:spLocks noChangeArrowheads="1"/>
                </p:cNvSpPr>
                <p:nvPr/>
              </p:nvSpPr>
              <p:spPr bwMode="auto">
                <a:xfrm>
                  <a:off x="2528" y="3722"/>
                  <a:ext cx="52" cy="17"/>
                </a:xfrm>
                <a:custGeom>
                  <a:avLst/>
                  <a:gdLst>
                    <a:gd name="T0" fmla="*/ 0 w 228"/>
                    <a:gd name="T1" fmla="*/ 0 h 76"/>
                    <a:gd name="T2" fmla="*/ 0 w 228"/>
                    <a:gd name="T3" fmla="*/ 0 h 76"/>
                    <a:gd name="T4" fmla="*/ 0 w 228"/>
                    <a:gd name="T5" fmla="*/ 0 h 76"/>
                    <a:gd name="T6" fmla="*/ 0 w 228"/>
                    <a:gd name="T7" fmla="*/ 0 h 76"/>
                    <a:gd name="T8" fmla="*/ 0 w 228"/>
                    <a:gd name="T9" fmla="*/ 0 h 76"/>
                    <a:gd name="T10" fmla="*/ 0 60000 65536"/>
                    <a:gd name="T11" fmla="*/ 0 60000 65536"/>
                    <a:gd name="T12" fmla="*/ 0 60000 65536"/>
                    <a:gd name="T13" fmla="*/ 0 60000 65536"/>
                    <a:gd name="T14" fmla="*/ 0 60000 65536"/>
                    <a:gd name="T15" fmla="*/ 0 w 228"/>
                    <a:gd name="T16" fmla="*/ 0 h 76"/>
                    <a:gd name="T17" fmla="*/ 228 w 228"/>
                    <a:gd name="T18" fmla="*/ 76 h 76"/>
                  </a:gdLst>
                  <a:ahLst/>
                  <a:cxnLst>
                    <a:cxn ang="T10">
                      <a:pos x="T0" y="T1"/>
                    </a:cxn>
                    <a:cxn ang="T11">
                      <a:pos x="T2" y="T3"/>
                    </a:cxn>
                    <a:cxn ang="T12">
                      <a:pos x="T4" y="T5"/>
                    </a:cxn>
                    <a:cxn ang="T13">
                      <a:pos x="T6" y="T7"/>
                    </a:cxn>
                    <a:cxn ang="T14">
                      <a:pos x="T8" y="T9"/>
                    </a:cxn>
                  </a:cxnLst>
                  <a:rect l="T15" t="T16" r="T17" b="T18"/>
                  <a:pathLst>
                    <a:path w="228" h="76">
                      <a:moveTo>
                        <a:pt x="113" y="1"/>
                      </a:moveTo>
                      <a:cubicBezTo>
                        <a:pt x="51" y="1"/>
                        <a:pt x="0" y="19"/>
                        <a:pt x="0" y="39"/>
                      </a:cubicBezTo>
                      <a:cubicBezTo>
                        <a:pt x="1" y="59"/>
                        <a:pt x="53" y="75"/>
                        <a:pt x="115" y="75"/>
                      </a:cubicBezTo>
                      <a:cubicBezTo>
                        <a:pt x="177" y="74"/>
                        <a:pt x="227" y="57"/>
                        <a:pt x="225" y="37"/>
                      </a:cubicBezTo>
                      <a:cubicBezTo>
                        <a:pt x="224" y="17"/>
                        <a:pt x="174" y="0"/>
                        <a:pt x="113" y="1"/>
                      </a:cubicBezTo>
                    </a:path>
                  </a:pathLst>
                </a:custGeom>
                <a:solidFill>
                  <a:srgbClr val="FFFFFF"/>
                </a:solidFill>
                <a:ln w="9360">
                  <a:solidFill>
                    <a:srgbClr val="000000"/>
                  </a:solidFill>
                  <a:round/>
                  <a:headEnd/>
                  <a:tailEnd/>
                </a:ln>
              </p:spPr>
              <p:txBody>
                <a:bodyPr wrap="none" anchor="ctr"/>
                <a:lstStyle/>
                <a:p>
                  <a:endParaRPr lang="en-US">
                    <a:latin typeface="Calibri" pitchFamily="34" charset="0"/>
                  </a:endParaRPr>
                </a:p>
              </p:txBody>
            </p:sp>
          </p:grpSp>
          <p:sp>
            <p:nvSpPr>
              <p:cNvPr id="5154" name="Line 17"/>
              <p:cNvSpPr>
                <a:spLocks noChangeShapeType="1"/>
              </p:cNvSpPr>
              <p:nvPr/>
            </p:nvSpPr>
            <p:spPr bwMode="auto">
              <a:xfrm flipV="1">
                <a:off x="2392" y="3755"/>
                <a:ext cx="134" cy="330"/>
              </a:xfrm>
              <a:prstGeom prst="line">
                <a:avLst/>
              </a:prstGeom>
              <a:noFill/>
              <a:ln w="9360">
                <a:solidFill>
                  <a:srgbClr val="000000"/>
                </a:solidFill>
                <a:round/>
                <a:headEnd/>
                <a:tailEnd/>
              </a:ln>
            </p:spPr>
            <p:txBody>
              <a:bodyPr/>
              <a:lstStyle/>
              <a:p>
                <a:endParaRPr lang="en-IN"/>
              </a:p>
            </p:txBody>
          </p:sp>
          <p:sp>
            <p:nvSpPr>
              <p:cNvPr id="5155" name="Line 18"/>
              <p:cNvSpPr>
                <a:spLocks noChangeShapeType="1"/>
              </p:cNvSpPr>
              <p:nvPr/>
            </p:nvSpPr>
            <p:spPr bwMode="auto">
              <a:xfrm flipH="1" flipV="1">
                <a:off x="2549" y="3758"/>
                <a:ext cx="6" cy="353"/>
              </a:xfrm>
              <a:prstGeom prst="line">
                <a:avLst/>
              </a:prstGeom>
              <a:noFill/>
              <a:ln w="9360">
                <a:solidFill>
                  <a:srgbClr val="000000"/>
                </a:solidFill>
                <a:round/>
                <a:headEnd/>
                <a:tailEnd/>
              </a:ln>
            </p:spPr>
            <p:txBody>
              <a:bodyPr/>
              <a:lstStyle/>
              <a:p>
                <a:endParaRPr lang="en-IN"/>
              </a:p>
            </p:txBody>
          </p:sp>
          <p:sp>
            <p:nvSpPr>
              <p:cNvPr id="5156" name="Line 19"/>
              <p:cNvSpPr>
                <a:spLocks noChangeShapeType="1"/>
              </p:cNvSpPr>
              <p:nvPr/>
            </p:nvSpPr>
            <p:spPr bwMode="auto">
              <a:xfrm flipH="1" flipV="1">
                <a:off x="2575" y="3752"/>
                <a:ext cx="126" cy="327"/>
              </a:xfrm>
              <a:prstGeom prst="line">
                <a:avLst/>
              </a:prstGeom>
              <a:noFill/>
              <a:ln w="9360">
                <a:solidFill>
                  <a:srgbClr val="000000"/>
                </a:solidFill>
                <a:round/>
                <a:headEnd/>
                <a:tailEnd/>
              </a:ln>
            </p:spPr>
            <p:txBody>
              <a:bodyPr/>
              <a:lstStyle/>
              <a:p>
                <a:endParaRPr lang="en-IN"/>
              </a:p>
            </p:txBody>
          </p:sp>
        </p:grpSp>
        <p:grpSp>
          <p:nvGrpSpPr>
            <p:cNvPr id="5" name="Group 20"/>
            <p:cNvGrpSpPr>
              <a:grpSpLocks/>
            </p:cNvGrpSpPr>
            <p:nvPr/>
          </p:nvGrpSpPr>
          <p:grpSpPr bwMode="auto">
            <a:xfrm>
              <a:off x="2436" y="4181"/>
              <a:ext cx="242" cy="85"/>
              <a:chOff x="2436" y="4181"/>
              <a:chExt cx="242" cy="85"/>
            </a:xfrm>
          </p:grpSpPr>
          <p:sp>
            <p:nvSpPr>
              <p:cNvPr id="5148" name="Freeform 21"/>
              <p:cNvSpPr>
                <a:spLocks noChangeArrowheads="1"/>
              </p:cNvSpPr>
              <p:nvPr/>
            </p:nvSpPr>
            <p:spPr bwMode="auto">
              <a:xfrm>
                <a:off x="2436" y="4181"/>
                <a:ext cx="242" cy="85"/>
              </a:xfrm>
              <a:custGeom>
                <a:avLst/>
                <a:gdLst>
                  <a:gd name="T0" fmla="*/ 0 w 1068"/>
                  <a:gd name="T1" fmla="*/ 0 h 376"/>
                  <a:gd name="T2" fmla="*/ 0 w 1068"/>
                  <a:gd name="T3" fmla="*/ 0 h 376"/>
                  <a:gd name="T4" fmla="*/ 0 w 1068"/>
                  <a:gd name="T5" fmla="*/ 0 h 376"/>
                  <a:gd name="T6" fmla="*/ 0 w 1068"/>
                  <a:gd name="T7" fmla="*/ 0 h 376"/>
                  <a:gd name="T8" fmla="*/ 0 w 1068"/>
                  <a:gd name="T9" fmla="*/ 0 h 376"/>
                  <a:gd name="T10" fmla="*/ 0 w 1068"/>
                  <a:gd name="T11" fmla="*/ 0 h 376"/>
                  <a:gd name="T12" fmla="*/ 0 w 1068"/>
                  <a:gd name="T13" fmla="*/ 0 h 376"/>
                  <a:gd name="T14" fmla="*/ 0 60000 65536"/>
                  <a:gd name="T15" fmla="*/ 0 60000 65536"/>
                  <a:gd name="T16" fmla="*/ 0 60000 65536"/>
                  <a:gd name="T17" fmla="*/ 0 60000 65536"/>
                  <a:gd name="T18" fmla="*/ 0 60000 65536"/>
                  <a:gd name="T19" fmla="*/ 0 60000 65536"/>
                  <a:gd name="T20" fmla="*/ 0 60000 65536"/>
                  <a:gd name="T21" fmla="*/ 0 w 1068"/>
                  <a:gd name="T22" fmla="*/ 0 h 376"/>
                  <a:gd name="T23" fmla="*/ 1068 w 1068"/>
                  <a:gd name="T24" fmla="*/ 376 h 3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8" h="376">
                    <a:moveTo>
                      <a:pt x="533" y="0"/>
                    </a:moveTo>
                    <a:cubicBezTo>
                      <a:pt x="242" y="0"/>
                      <a:pt x="0" y="42"/>
                      <a:pt x="0" y="94"/>
                    </a:cubicBezTo>
                    <a:lnTo>
                      <a:pt x="0" y="281"/>
                    </a:lnTo>
                    <a:cubicBezTo>
                      <a:pt x="0" y="333"/>
                      <a:pt x="242" y="375"/>
                      <a:pt x="533" y="375"/>
                    </a:cubicBezTo>
                    <a:cubicBezTo>
                      <a:pt x="824" y="375"/>
                      <a:pt x="1067" y="333"/>
                      <a:pt x="1067" y="281"/>
                    </a:cubicBezTo>
                    <a:lnTo>
                      <a:pt x="1067" y="94"/>
                    </a:lnTo>
                    <a:cubicBezTo>
                      <a:pt x="1067" y="42"/>
                      <a:pt x="825" y="0"/>
                      <a:pt x="533" y="0"/>
                    </a:cubicBezTo>
                  </a:path>
                </a:pathLst>
              </a:custGeom>
              <a:solidFill>
                <a:srgbClr val="FFFFFF"/>
              </a:solidFill>
              <a:ln w="9360">
                <a:solidFill>
                  <a:srgbClr val="000000"/>
                </a:solidFill>
                <a:round/>
                <a:headEnd/>
                <a:tailEnd/>
              </a:ln>
            </p:spPr>
            <p:txBody>
              <a:bodyPr wrap="none" anchor="ctr"/>
              <a:lstStyle/>
              <a:p>
                <a:endParaRPr lang="en-US">
                  <a:latin typeface="Calibri" pitchFamily="34" charset="0"/>
                </a:endParaRPr>
              </a:p>
            </p:txBody>
          </p:sp>
          <p:sp>
            <p:nvSpPr>
              <p:cNvPr id="5149" name="Freeform 22"/>
              <p:cNvSpPr>
                <a:spLocks noChangeArrowheads="1"/>
              </p:cNvSpPr>
              <p:nvPr/>
            </p:nvSpPr>
            <p:spPr bwMode="auto">
              <a:xfrm>
                <a:off x="2436" y="4181"/>
                <a:ext cx="242" cy="43"/>
              </a:xfrm>
              <a:custGeom>
                <a:avLst/>
                <a:gdLst>
                  <a:gd name="T0" fmla="*/ 0 w 1068"/>
                  <a:gd name="T1" fmla="*/ 0 h 188"/>
                  <a:gd name="T2" fmla="*/ 0 w 1068"/>
                  <a:gd name="T3" fmla="*/ 0 h 188"/>
                  <a:gd name="T4" fmla="*/ 0 w 1068"/>
                  <a:gd name="T5" fmla="*/ 0 h 188"/>
                  <a:gd name="T6" fmla="*/ 0 w 1068"/>
                  <a:gd name="T7" fmla="*/ 0 h 188"/>
                  <a:gd name="T8" fmla="*/ 0 w 1068"/>
                  <a:gd name="T9" fmla="*/ 0 h 188"/>
                  <a:gd name="T10" fmla="*/ 0 60000 65536"/>
                  <a:gd name="T11" fmla="*/ 0 60000 65536"/>
                  <a:gd name="T12" fmla="*/ 0 60000 65536"/>
                  <a:gd name="T13" fmla="*/ 0 60000 65536"/>
                  <a:gd name="T14" fmla="*/ 0 60000 65536"/>
                  <a:gd name="T15" fmla="*/ 0 w 1068"/>
                  <a:gd name="T16" fmla="*/ 0 h 188"/>
                  <a:gd name="T17" fmla="*/ 1068 w 1068"/>
                  <a:gd name="T18" fmla="*/ 188 h 188"/>
                </a:gdLst>
                <a:ahLst/>
                <a:cxnLst>
                  <a:cxn ang="T10">
                    <a:pos x="T0" y="T1"/>
                  </a:cxn>
                  <a:cxn ang="T11">
                    <a:pos x="T2" y="T3"/>
                  </a:cxn>
                  <a:cxn ang="T12">
                    <a:pos x="T4" y="T5"/>
                  </a:cxn>
                  <a:cxn ang="T13">
                    <a:pos x="T6" y="T7"/>
                  </a:cxn>
                  <a:cxn ang="T14">
                    <a:pos x="T8" y="T9"/>
                  </a:cxn>
                </a:cxnLst>
                <a:rect l="T15" t="T16" r="T17" b="T18"/>
                <a:pathLst>
                  <a:path w="1068" h="188">
                    <a:moveTo>
                      <a:pt x="533" y="0"/>
                    </a:moveTo>
                    <a:cubicBezTo>
                      <a:pt x="242" y="0"/>
                      <a:pt x="0" y="42"/>
                      <a:pt x="0" y="94"/>
                    </a:cubicBezTo>
                    <a:cubicBezTo>
                      <a:pt x="0" y="146"/>
                      <a:pt x="242" y="187"/>
                      <a:pt x="533" y="187"/>
                    </a:cubicBezTo>
                    <a:cubicBezTo>
                      <a:pt x="824" y="187"/>
                      <a:pt x="1067" y="144"/>
                      <a:pt x="1067" y="94"/>
                    </a:cubicBezTo>
                    <a:cubicBezTo>
                      <a:pt x="1067" y="44"/>
                      <a:pt x="825" y="0"/>
                      <a:pt x="533" y="0"/>
                    </a:cubicBezTo>
                  </a:path>
                </a:pathLst>
              </a:custGeom>
              <a:solidFill>
                <a:srgbClr val="FFFFFF"/>
              </a:solidFill>
              <a:ln w="9360">
                <a:solidFill>
                  <a:srgbClr val="000000"/>
                </a:solidFill>
                <a:round/>
                <a:headEnd/>
                <a:tailEnd/>
              </a:ln>
            </p:spPr>
            <p:txBody>
              <a:bodyPr wrap="none" anchor="ctr"/>
              <a:lstStyle/>
              <a:p>
                <a:endParaRPr lang="en-US">
                  <a:latin typeface="Calibri" pitchFamily="34" charset="0"/>
                </a:endParaRPr>
              </a:p>
            </p:txBody>
          </p:sp>
        </p:grpSp>
        <p:sp>
          <p:nvSpPr>
            <p:cNvPr id="5144" name="Line 23"/>
            <p:cNvSpPr>
              <a:spLocks noChangeShapeType="1"/>
            </p:cNvSpPr>
            <p:nvPr/>
          </p:nvSpPr>
          <p:spPr bwMode="auto">
            <a:xfrm flipV="1">
              <a:off x="2502" y="4117"/>
              <a:ext cx="53" cy="106"/>
            </a:xfrm>
            <a:prstGeom prst="line">
              <a:avLst/>
            </a:prstGeom>
            <a:noFill/>
            <a:ln w="9360">
              <a:solidFill>
                <a:srgbClr val="000000"/>
              </a:solidFill>
              <a:round/>
              <a:headEnd/>
              <a:tailEnd/>
            </a:ln>
          </p:spPr>
          <p:txBody>
            <a:bodyPr/>
            <a:lstStyle/>
            <a:p>
              <a:endParaRPr lang="en-IN"/>
            </a:p>
          </p:txBody>
        </p:sp>
        <p:sp>
          <p:nvSpPr>
            <p:cNvPr id="5145" name="Line 24"/>
            <p:cNvSpPr>
              <a:spLocks noChangeShapeType="1"/>
            </p:cNvSpPr>
            <p:nvPr/>
          </p:nvSpPr>
          <p:spPr bwMode="auto">
            <a:xfrm>
              <a:off x="2559" y="4122"/>
              <a:ext cx="47" cy="98"/>
            </a:xfrm>
            <a:prstGeom prst="line">
              <a:avLst/>
            </a:prstGeom>
            <a:noFill/>
            <a:ln w="9360">
              <a:solidFill>
                <a:srgbClr val="000000"/>
              </a:solidFill>
              <a:round/>
              <a:headEnd/>
              <a:tailEnd/>
            </a:ln>
          </p:spPr>
          <p:txBody>
            <a:bodyPr/>
            <a:lstStyle/>
            <a:p>
              <a:endParaRPr lang="en-IN"/>
            </a:p>
          </p:txBody>
        </p:sp>
        <p:sp>
          <p:nvSpPr>
            <p:cNvPr id="5146" name="Line 25"/>
            <p:cNvSpPr>
              <a:spLocks noChangeShapeType="1"/>
            </p:cNvSpPr>
            <p:nvPr/>
          </p:nvSpPr>
          <p:spPr bwMode="auto">
            <a:xfrm flipV="1">
              <a:off x="2497" y="4143"/>
              <a:ext cx="21" cy="39"/>
            </a:xfrm>
            <a:prstGeom prst="line">
              <a:avLst/>
            </a:prstGeom>
            <a:noFill/>
            <a:ln w="9360">
              <a:solidFill>
                <a:srgbClr val="000000"/>
              </a:solidFill>
              <a:round/>
              <a:headEnd/>
              <a:tailEnd/>
            </a:ln>
          </p:spPr>
          <p:txBody>
            <a:bodyPr/>
            <a:lstStyle/>
            <a:p>
              <a:endParaRPr lang="en-IN"/>
            </a:p>
          </p:txBody>
        </p:sp>
        <p:sp>
          <p:nvSpPr>
            <p:cNvPr id="5147" name="Line 26"/>
            <p:cNvSpPr>
              <a:spLocks noChangeShapeType="1"/>
            </p:cNvSpPr>
            <p:nvPr/>
          </p:nvSpPr>
          <p:spPr bwMode="auto">
            <a:xfrm flipH="1" flipV="1">
              <a:off x="2586" y="4124"/>
              <a:ext cx="31" cy="54"/>
            </a:xfrm>
            <a:prstGeom prst="line">
              <a:avLst/>
            </a:prstGeom>
            <a:noFill/>
            <a:ln w="9360">
              <a:solidFill>
                <a:srgbClr val="000000"/>
              </a:solidFill>
              <a:round/>
              <a:headEnd/>
              <a:tailEnd/>
            </a:ln>
          </p:spPr>
          <p:txBody>
            <a:bodyPr/>
            <a:lstStyle/>
            <a:p>
              <a:endParaRPr lang="en-IN"/>
            </a:p>
          </p:txBody>
        </p:sp>
      </p:grpSp>
      <p:sp>
        <p:nvSpPr>
          <p:cNvPr id="5130" name="Text Box 4"/>
          <p:cNvSpPr txBox="1">
            <a:spLocks noChangeArrowheads="1"/>
          </p:cNvSpPr>
          <p:nvPr/>
        </p:nvSpPr>
        <p:spPr bwMode="auto">
          <a:xfrm>
            <a:off x="990600" y="1524000"/>
            <a:ext cx="2921000" cy="352425"/>
          </a:xfrm>
          <a:prstGeom prst="rect">
            <a:avLst/>
          </a:prstGeom>
          <a:noFill/>
          <a:ln w="9525">
            <a:noFill/>
            <a:miter lim="800000"/>
            <a:headEnd/>
            <a:tailEnd/>
          </a:ln>
        </p:spPr>
        <p:txBody>
          <a:bodyPr wrap="none" lIns="81639" tIns="42452" rIns="81639" bIns="42452">
            <a:spAutoFit/>
          </a:bodyPr>
          <a:lstStyle/>
          <a:p>
            <a:pPr defTabSz="828675">
              <a:lnSpc>
                <a:spcPct val="96000"/>
              </a:lnSpc>
              <a:buClr>
                <a:srgbClr val="000000"/>
              </a:buClr>
              <a:buSzPct val="45000"/>
              <a:buFont typeface="StarSymbol"/>
              <a:buNone/>
              <a:tabLst>
                <a:tab pos="657225" algn="l"/>
                <a:tab pos="1312863" algn="l"/>
              </a:tabLst>
            </a:pPr>
            <a:r>
              <a:rPr lang="en-GB">
                <a:solidFill>
                  <a:srgbClr val="002060"/>
                </a:solidFill>
                <a:latin typeface="Calibri" pitchFamily="34" charset="0"/>
              </a:rPr>
              <a:t>Gamma-ray from deep space</a:t>
            </a:r>
          </a:p>
        </p:txBody>
      </p:sp>
      <p:sp>
        <p:nvSpPr>
          <p:cNvPr id="5131" name="Text Box 11"/>
          <p:cNvSpPr txBox="1">
            <a:spLocks noChangeArrowheads="1"/>
          </p:cNvSpPr>
          <p:nvPr/>
        </p:nvSpPr>
        <p:spPr bwMode="auto">
          <a:xfrm>
            <a:off x="2286000" y="2438400"/>
            <a:ext cx="1573213" cy="625475"/>
          </a:xfrm>
          <a:prstGeom prst="rect">
            <a:avLst/>
          </a:prstGeom>
          <a:noFill/>
          <a:ln w="9525">
            <a:noFill/>
            <a:miter lim="800000"/>
            <a:headEnd/>
            <a:tailEnd/>
          </a:ln>
        </p:spPr>
        <p:txBody>
          <a:bodyPr wrap="none" lIns="81639" tIns="42452" rIns="81639" bIns="42452">
            <a:spAutoFit/>
          </a:bodyPr>
          <a:lstStyle/>
          <a:p>
            <a:pPr defTabSz="828675">
              <a:lnSpc>
                <a:spcPct val="96000"/>
              </a:lnSpc>
              <a:buClr>
                <a:srgbClr val="000000"/>
              </a:buClr>
              <a:buSzPct val="45000"/>
              <a:buFont typeface="StarSymbol"/>
              <a:buNone/>
              <a:tabLst>
                <a:tab pos="657225" algn="l"/>
              </a:tabLst>
            </a:pPr>
            <a:r>
              <a:rPr lang="en-GB">
                <a:solidFill>
                  <a:srgbClr val="002060"/>
                </a:solidFill>
                <a:latin typeface="Calibri" pitchFamily="34" charset="0"/>
              </a:rPr>
              <a:t>Charge Particle</a:t>
            </a:r>
          </a:p>
          <a:p>
            <a:pPr defTabSz="828675">
              <a:lnSpc>
                <a:spcPct val="99000"/>
              </a:lnSpc>
              <a:buClr>
                <a:srgbClr val="000000"/>
              </a:buClr>
              <a:buSzPct val="45000"/>
              <a:buFont typeface="StarSymbol"/>
              <a:buNone/>
              <a:tabLst>
                <a:tab pos="657225" algn="l"/>
              </a:tabLst>
            </a:pPr>
            <a:r>
              <a:rPr lang="en-GB">
                <a:solidFill>
                  <a:srgbClr val="002060"/>
                </a:solidFill>
                <a:latin typeface="Calibri" pitchFamily="34" charset="0"/>
              </a:rPr>
              <a:t>shower</a:t>
            </a:r>
          </a:p>
        </p:txBody>
      </p:sp>
      <p:sp>
        <p:nvSpPr>
          <p:cNvPr id="5133" name="Text Box 11"/>
          <p:cNvSpPr txBox="1">
            <a:spLocks noChangeArrowheads="1"/>
          </p:cNvSpPr>
          <p:nvPr/>
        </p:nvSpPr>
        <p:spPr bwMode="auto">
          <a:xfrm>
            <a:off x="2743200" y="5105400"/>
            <a:ext cx="893763" cy="352425"/>
          </a:xfrm>
          <a:prstGeom prst="rect">
            <a:avLst/>
          </a:prstGeom>
          <a:noFill/>
          <a:ln w="9525">
            <a:noFill/>
            <a:miter lim="800000"/>
            <a:headEnd/>
            <a:tailEnd/>
          </a:ln>
        </p:spPr>
        <p:txBody>
          <a:bodyPr wrap="none" lIns="81639" tIns="42452" rIns="81639" bIns="42452">
            <a:spAutoFit/>
          </a:bodyPr>
          <a:lstStyle/>
          <a:p>
            <a:pPr defTabSz="828675">
              <a:lnSpc>
                <a:spcPct val="96000"/>
              </a:lnSpc>
              <a:buClr>
                <a:srgbClr val="000000"/>
              </a:buClr>
              <a:buSzPct val="45000"/>
              <a:buFont typeface="StarSymbol"/>
              <a:buNone/>
              <a:tabLst>
                <a:tab pos="657225" algn="l"/>
              </a:tabLst>
            </a:pPr>
            <a:r>
              <a:rPr lang="en-GB" b="1">
                <a:solidFill>
                  <a:srgbClr val="002060"/>
                </a:solidFill>
                <a:latin typeface="Calibri" pitchFamily="34" charset="0"/>
              </a:rPr>
              <a:t>Camera</a:t>
            </a:r>
          </a:p>
        </p:txBody>
      </p:sp>
      <p:sp>
        <p:nvSpPr>
          <p:cNvPr id="5134" name="Line 5"/>
          <p:cNvSpPr>
            <a:spLocks noChangeShapeType="1"/>
          </p:cNvSpPr>
          <p:nvPr/>
        </p:nvSpPr>
        <p:spPr bwMode="auto">
          <a:xfrm flipV="1">
            <a:off x="3124200" y="4572000"/>
            <a:ext cx="685800" cy="609600"/>
          </a:xfrm>
          <a:prstGeom prst="line">
            <a:avLst/>
          </a:prstGeom>
          <a:noFill/>
          <a:ln w="3240">
            <a:solidFill>
              <a:schemeClr val="tx1"/>
            </a:solidFill>
            <a:round/>
            <a:headEnd/>
            <a:tailEnd type="triangle" w="med" len="med"/>
          </a:ln>
        </p:spPr>
        <p:txBody>
          <a:bodyPr/>
          <a:lstStyle/>
          <a:p>
            <a:endParaRPr lang="en-IN"/>
          </a:p>
        </p:txBody>
      </p:sp>
      <p:sp>
        <p:nvSpPr>
          <p:cNvPr id="5135" name="Text Box 11"/>
          <p:cNvSpPr txBox="1">
            <a:spLocks noChangeArrowheads="1"/>
          </p:cNvSpPr>
          <p:nvPr/>
        </p:nvSpPr>
        <p:spPr bwMode="auto">
          <a:xfrm>
            <a:off x="4876800" y="2895600"/>
            <a:ext cx="1787525" cy="617538"/>
          </a:xfrm>
          <a:prstGeom prst="rect">
            <a:avLst/>
          </a:prstGeom>
          <a:noFill/>
          <a:ln w="9525">
            <a:noFill/>
            <a:miter lim="800000"/>
            <a:headEnd/>
            <a:tailEnd/>
          </a:ln>
        </p:spPr>
        <p:txBody>
          <a:bodyPr wrap="none" lIns="81639" tIns="42452" rIns="81639" bIns="42452">
            <a:spAutoFit/>
          </a:bodyPr>
          <a:lstStyle/>
          <a:p>
            <a:pPr defTabSz="828675">
              <a:lnSpc>
                <a:spcPct val="96000"/>
              </a:lnSpc>
              <a:buClr>
                <a:srgbClr val="000000"/>
              </a:buClr>
              <a:buSzPct val="45000"/>
              <a:buFont typeface="StarSymbol"/>
              <a:buNone/>
              <a:tabLst>
                <a:tab pos="657225" algn="l"/>
              </a:tabLst>
            </a:pPr>
            <a:r>
              <a:rPr lang="en-GB">
                <a:solidFill>
                  <a:srgbClr val="002060"/>
                </a:solidFill>
                <a:latin typeface="Calibri" pitchFamily="34" charset="0"/>
              </a:rPr>
              <a:t>Image formed by</a:t>
            </a:r>
          </a:p>
          <a:p>
            <a:pPr defTabSz="828675">
              <a:lnSpc>
                <a:spcPct val="96000"/>
              </a:lnSpc>
              <a:buClr>
                <a:srgbClr val="000000"/>
              </a:buClr>
              <a:buSzPct val="45000"/>
              <a:buFont typeface="StarSymbol"/>
              <a:buNone/>
              <a:tabLst>
                <a:tab pos="657225" algn="l"/>
              </a:tabLst>
            </a:pPr>
            <a:r>
              <a:rPr lang="en-GB">
                <a:solidFill>
                  <a:srgbClr val="002060"/>
                </a:solidFill>
                <a:latin typeface="Calibri" pitchFamily="34" charset="0"/>
              </a:rPr>
              <a:t>Cerenkov event </a:t>
            </a:r>
          </a:p>
        </p:txBody>
      </p:sp>
      <p:sp>
        <p:nvSpPr>
          <p:cNvPr id="5136" name="Line 5"/>
          <p:cNvSpPr>
            <a:spLocks noChangeShapeType="1"/>
          </p:cNvSpPr>
          <p:nvPr/>
        </p:nvSpPr>
        <p:spPr bwMode="auto">
          <a:xfrm flipV="1">
            <a:off x="4572000" y="3429000"/>
            <a:ext cx="762000" cy="381000"/>
          </a:xfrm>
          <a:prstGeom prst="line">
            <a:avLst/>
          </a:prstGeom>
          <a:noFill/>
          <a:ln w="3240">
            <a:solidFill>
              <a:schemeClr val="tx1"/>
            </a:solidFill>
            <a:round/>
            <a:headEnd/>
            <a:tailEnd type="triangle" w="med" len="med"/>
          </a:ln>
        </p:spPr>
        <p:txBody>
          <a:bodyPr/>
          <a:lstStyle/>
          <a:p>
            <a:endParaRPr lang="en-IN"/>
          </a:p>
        </p:txBody>
      </p:sp>
      <p:sp>
        <p:nvSpPr>
          <p:cNvPr id="5137" name="Text Box 11"/>
          <p:cNvSpPr txBox="1">
            <a:spLocks noChangeArrowheads="1"/>
          </p:cNvSpPr>
          <p:nvPr/>
        </p:nvSpPr>
        <p:spPr bwMode="auto">
          <a:xfrm>
            <a:off x="3886200" y="2286000"/>
            <a:ext cx="2301875" cy="617538"/>
          </a:xfrm>
          <a:prstGeom prst="rect">
            <a:avLst/>
          </a:prstGeom>
          <a:noFill/>
          <a:ln w="9525">
            <a:noFill/>
            <a:miter lim="800000"/>
            <a:headEnd/>
            <a:tailEnd/>
          </a:ln>
        </p:spPr>
        <p:txBody>
          <a:bodyPr wrap="none" lIns="81639" tIns="42452" rIns="81639" bIns="42452">
            <a:spAutoFit/>
          </a:bodyPr>
          <a:lstStyle/>
          <a:p>
            <a:pPr defTabSz="828675">
              <a:lnSpc>
                <a:spcPct val="96000"/>
              </a:lnSpc>
              <a:buClr>
                <a:srgbClr val="000000"/>
              </a:buClr>
              <a:buSzPct val="45000"/>
              <a:buFont typeface="StarSymbol"/>
              <a:buNone/>
              <a:tabLst>
                <a:tab pos="657225" algn="l"/>
              </a:tabLst>
            </a:pPr>
            <a:r>
              <a:rPr lang="en-GB" dirty="0">
                <a:solidFill>
                  <a:srgbClr val="002060"/>
                </a:solidFill>
                <a:latin typeface="Calibri" pitchFamily="34" charset="0"/>
              </a:rPr>
              <a:t>Distribution of photon</a:t>
            </a:r>
          </a:p>
          <a:p>
            <a:pPr defTabSz="828675">
              <a:lnSpc>
                <a:spcPct val="96000"/>
              </a:lnSpc>
              <a:buClr>
                <a:srgbClr val="000000"/>
              </a:buClr>
              <a:buSzPct val="45000"/>
              <a:buFont typeface="StarSymbol"/>
              <a:buNone/>
              <a:tabLst>
                <a:tab pos="657225" algn="l"/>
              </a:tabLst>
            </a:pPr>
            <a:r>
              <a:rPr lang="en-GB" dirty="0">
                <a:solidFill>
                  <a:srgbClr val="002060"/>
                </a:solidFill>
                <a:latin typeface="Calibri" pitchFamily="34" charset="0"/>
              </a:rPr>
              <a:t> flux on the camera</a:t>
            </a:r>
          </a:p>
        </p:txBody>
      </p:sp>
      <p:sp>
        <p:nvSpPr>
          <p:cNvPr id="5138" name="Text Box 11"/>
          <p:cNvSpPr txBox="1">
            <a:spLocks noChangeArrowheads="1"/>
          </p:cNvSpPr>
          <p:nvPr/>
        </p:nvSpPr>
        <p:spPr bwMode="auto">
          <a:xfrm>
            <a:off x="514621" y="381000"/>
            <a:ext cx="7682956" cy="794902"/>
          </a:xfrm>
          <a:prstGeom prst="rect">
            <a:avLst/>
          </a:prstGeom>
          <a:noFill/>
          <a:ln w="9525">
            <a:noFill/>
            <a:miter lim="800000"/>
            <a:headEnd/>
            <a:tailEnd/>
          </a:ln>
        </p:spPr>
        <p:txBody>
          <a:bodyPr wrap="none" lIns="81639" tIns="42452" rIns="81639" bIns="42452">
            <a:spAutoFit/>
          </a:bodyPr>
          <a:lstStyle/>
          <a:p>
            <a:pPr algn="ctr" defTabSz="828675">
              <a:lnSpc>
                <a:spcPct val="96000"/>
              </a:lnSpc>
              <a:buClr>
                <a:srgbClr val="000000"/>
              </a:buClr>
              <a:buSzPct val="45000"/>
              <a:tabLst>
                <a:tab pos="657225" algn="l"/>
              </a:tabLst>
            </a:pPr>
            <a:r>
              <a:rPr lang="en-GB" sz="2400" dirty="0" smtClean="0">
                <a:solidFill>
                  <a:srgbClr val="0C25A4"/>
                </a:solidFill>
                <a:latin typeface="Calibri" pitchFamily="34" charset="0"/>
              </a:rPr>
              <a:t>Ground Based </a:t>
            </a:r>
            <a:r>
              <a:rPr lang="en-GB" sz="2400" dirty="0">
                <a:solidFill>
                  <a:srgbClr val="0C25A4"/>
                </a:solidFill>
                <a:latin typeface="Calibri" pitchFamily="34" charset="0"/>
              </a:rPr>
              <a:t>Atmospheric Cherenkov Experiments </a:t>
            </a:r>
            <a:r>
              <a:rPr lang="en-GB" sz="2400" dirty="0" smtClean="0">
                <a:solidFill>
                  <a:srgbClr val="0C25A4"/>
                </a:solidFill>
                <a:latin typeface="Calibri" pitchFamily="34" charset="0"/>
              </a:rPr>
              <a:t>(ACE</a:t>
            </a:r>
            <a:r>
              <a:rPr lang="en-GB" sz="2400" dirty="0">
                <a:solidFill>
                  <a:srgbClr val="0C25A4"/>
                </a:solidFill>
                <a:latin typeface="Calibri" pitchFamily="34" charset="0"/>
              </a:rPr>
              <a:t>) </a:t>
            </a:r>
          </a:p>
          <a:p>
            <a:pPr algn="ctr" defTabSz="828675">
              <a:lnSpc>
                <a:spcPct val="96000"/>
              </a:lnSpc>
              <a:buClr>
                <a:srgbClr val="000000"/>
              </a:buClr>
              <a:buSzPct val="45000"/>
              <a:tabLst>
                <a:tab pos="657225" algn="l"/>
              </a:tabLst>
            </a:pPr>
            <a:r>
              <a:rPr lang="en-US" sz="2400" dirty="0" smtClean="0">
                <a:solidFill>
                  <a:srgbClr val="0C25A4"/>
                </a:solidFill>
                <a:latin typeface="Calibri" pitchFamily="34" charset="0"/>
              </a:rPr>
              <a:t>- Gamma </a:t>
            </a:r>
            <a:r>
              <a:rPr lang="en-US" sz="2400" dirty="0">
                <a:solidFill>
                  <a:srgbClr val="0C25A4"/>
                </a:solidFill>
                <a:latin typeface="Calibri" pitchFamily="34" charset="0"/>
              </a:rPr>
              <a:t>R</a:t>
            </a:r>
            <a:r>
              <a:rPr lang="en-US" sz="2400" dirty="0" smtClean="0">
                <a:solidFill>
                  <a:srgbClr val="0C25A4"/>
                </a:solidFill>
                <a:latin typeface="Calibri" pitchFamily="34" charset="0"/>
              </a:rPr>
              <a:t>ay </a:t>
            </a:r>
            <a:r>
              <a:rPr lang="en-US" sz="2400" dirty="0">
                <a:solidFill>
                  <a:srgbClr val="0C25A4"/>
                </a:solidFill>
                <a:latin typeface="Calibri" pitchFamily="34" charset="0"/>
              </a:rPr>
              <a:t>telescope </a:t>
            </a:r>
            <a:endParaRPr lang="en-GB" sz="2400" dirty="0">
              <a:solidFill>
                <a:srgbClr val="0C25A4"/>
              </a:solidFill>
              <a:latin typeface="Calibri" pitchFamily="34" charset="0"/>
            </a:endParaRPr>
          </a:p>
        </p:txBody>
      </p:sp>
      <p:sp>
        <p:nvSpPr>
          <p:cNvPr id="5139" name="Text Box 11"/>
          <p:cNvSpPr txBox="1">
            <a:spLocks noChangeArrowheads="1"/>
          </p:cNvSpPr>
          <p:nvPr/>
        </p:nvSpPr>
        <p:spPr bwMode="auto">
          <a:xfrm>
            <a:off x="381000" y="2667000"/>
            <a:ext cx="917575" cy="352425"/>
          </a:xfrm>
          <a:prstGeom prst="rect">
            <a:avLst/>
          </a:prstGeom>
          <a:noFill/>
          <a:ln w="9525">
            <a:noFill/>
            <a:miter lim="800000"/>
            <a:headEnd/>
            <a:tailEnd/>
          </a:ln>
        </p:spPr>
        <p:txBody>
          <a:bodyPr wrap="none" lIns="81639" tIns="42452" rIns="81639" bIns="42452">
            <a:spAutoFit/>
          </a:bodyPr>
          <a:lstStyle/>
          <a:p>
            <a:pPr defTabSz="828675">
              <a:lnSpc>
                <a:spcPct val="96000"/>
              </a:lnSpc>
              <a:buClr>
                <a:srgbClr val="000000"/>
              </a:buClr>
              <a:buSzPct val="45000"/>
              <a:tabLst>
                <a:tab pos="657225" algn="l"/>
              </a:tabLst>
            </a:pPr>
            <a:r>
              <a:rPr lang="en-GB">
                <a:solidFill>
                  <a:srgbClr val="002060"/>
                </a:solidFill>
                <a:latin typeface="Calibri" pitchFamily="34" charset="0"/>
              </a:rPr>
              <a:t>~ 10 km</a:t>
            </a:r>
          </a:p>
        </p:txBody>
      </p:sp>
      <p:sp>
        <p:nvSpPr>
          <p:cNvPr id="5140" name="Line 5"/>
          <p:cNvSpPr>
            <a:spLocks noChangeShapeType="1"/>
          </p:cNvSpPr>
          <p:nvPr/>
        </p:nvSpPr>
        <p:spPr bwMode="auto">
          <a:xfrm>
            <a:off x="1219200" y="2209800"/>
            <a:ext cx="46038" cy="3886200"/>
          </a:xfrm>
          <a:prstGeom prst="line">
            <a:avLst/>
          </a:prstGeom>
          <a:noFill/>
          <a:ln w="3240">
            <a:solidFill>
              <a:schemeClr val="tx1"/>
            </a:solidFill>
            <a:prstDash val="dashDot"/>
            <a:round/>
            <a:headEnd type="triangle" w="med" len="med"/>
            <a:tailEnd type="triangle" w="med" len="med"/>
          </a:ln>
        </p:spPr>
        <p:txBody>
          <a:bodyPr/>
          <a:lstStyle/>
          <a:p>
            <a:endParaRPr lang="en-IN"/>
          </a:p>
        </p:txBody>
      </p:sp>
      <p:sp>
        <p:nvSpPr>
          <p:cNvPr id="40" name="Text Box 11"/>
          <p:cNvSpPr txBox="1">
            <a:spLocks noChangeArrowheads="1"/>
          </p:cNvSpPr>
          <p:nvPr/>
        </p:nvSpPr>
        <p:spPr bwMode="auto">
          <a:xfrm>
            <a:off x="5029200" y="4419600"/>
            <a:ext cx="3733800" cy="1563061"/>
          </a:xfrm>
          <a:prstGeom prst="rect">
            <a:avLst/>
          </a:prstGeom>
          <a:noFill/>
          <a:ln w="9525">
            <a:noFill/>
            <a:miter lim="800000"/>
            <a:headEnd/>
            <a:tailEnd/>
          </a:ln>
        </p:spPr>
        <p:txBody>
          <a:bodyPr wrap="square" lIns="81639" tIns="42452" rIns="81639" bIns="42452">
            <a:spAutoFit/>
          </a:bodyPr>
          <a:lstStyle/>
          <a:p>
            <a:pPr defTabSz="828675">
              <a:lnSpc>
                <a:spcPct val="96000"/>
              </a:lnSpc>
              <a:buClr>
                <a:srgbClr val="000000"/>
              </a:buClr>
              <a:buSzPct val="45000"/>
              <a:buFont typeface="StarSymbol"/>
              <a:buNone/>
              <a:tabLst>
                <a:tab pos="657225" algn="l"/>
              </a:tabLst>
            </a:pPr>
            <a:r>
              <a:rPr lang="en-GB" sz="2000" b="1" dirty="0" smtClean="0">
                <a:solidFill>
                  <a:srgbClr val="002060"/>
                </a:solidFill>
                <a:latin typeface="Calibri" pitchFamily="34" charset="0"/>
              </a:rPr>
              <a:t>Energy of cosmic Gamma ray </a:t>
            </a:r>
          </a:p>
          <a:p>
            <a:pPr defTabSz="828675">
              <a:lnSpc>
                <a:spcPct val="96000"/>
              </a:lnSpc>
              <a:buClr>
                <a:srgbClr val="000000"/>
              </a:buClr>
              <a:buSzPct val="45000"/>
              <a:tabLst>
                <a:tab pos="657225" algn="l"/>
              </a:tabLst>
            </a:pPr>
            <a:r>
              <a:rPr lang="en-GB" sz="2000" b="1" dirty="0" smtClean="0">
                <a:solidFill>
                  <a:srgbClr val="002060"/>
                </a:solidFill>
                <a:latin typeface="Calibri" pitchFamily="34" charset="0"/>
              </a:rPr>
              <a:t>=&gt;  Current pulse from PMT</a:t>
            </a:r>
          </a:p>
          <a:p>
            <a:pPr defTabSz="828675">
              <a:lnSpc>
                <a:spcPct val="96000"/>
              </a:lnSpc>
              <a:buClr>
                <a:srgbClr val="000000"/>
              </a:buClr>
              <a:buSzPct val="45000"/>
              <a:buFont typeface="Symbol"/>
              <a:buChar char="Þ"/>
              <a:tabLst>
                <a:tab pos="657225" algn="l"/>
              </a:tabLst>
            </a:pPr>
            <a:endParaRPr lang="en-GB" sz="2000" b="1" dirty="0" smtClean="0">
              <a:solidFill>
                <a:srgbClr val="002060"/>
              </a:solidFill>
              <a:latin typeface="Calibri" pitchFamily="34" charset="0"/>
            </a:endParaRPr>
          </a:p>
          <a:p>
            <a:pPr defTabSz="828675">
              <a:lnSpc>
                <a:spcPct val="96000"/>
              </a:lnSpc>
              <a:buClr>
                <a:srgbClr val="000000"/>
              </a:buClr>
              <a:buSzPct val="45000"/>
              <a:tabLst>
                <a:tab pos="657225" algn="l"/>
              </a:tabLst>
            </a:pPr>
            <a:r>
              <a:rPr lang="en-GB" sz="2000" b="1" dirty="0" smtClean="0">
                <a:solidFill>
                  <a:srgbClr val="002060"/>
                </a:solidFill>
                <a:latin typeface="Calibri" pitchFamily="34" charset="0"/>
              </a:rPr>
              <a:t>Rise-time ~ 1-2ns</a:t>
            </a:r>
          </a:p>
          <a:p>
            <a:pPr defTabSz="828675">
              <a:lnSpc>
                <a:spcPct val="96000"/>
              </a:lnSpc>
              <a:buClr>
                <a:srgbClr val="000000"/>
              </a:buClr>
              <a:buSzPct val="45000"/>
              <a:tabLst>
                <a:tab pos="657225" algn="l"/>
              </a:tabLst>
            </a:pPr>
            <a:r>
              <a:rPr lang="en-GB" sz="2000" b="1" dirty="0" smtClean="0">
                <a:solidFill>
                  <a:srgbClr val="002060"/>
                </a:solidFill>
                <a:latin typeface="Calibri" pitchFamily="34" charset="0"/>
              </a:rPr>
              <a:t>Pulse width at base ~ 6-10ns</a:t>
            </a:r>
            <a:endParaRPr lang="en-GB" sz="2000" b="1" dirty="0">
              <a:solidFill>
                <a:srgbClr val="002060"/>
              </a:solidFill>
              <a:latin typeface="Calibri" pitchFamily="34" charset="0"/>
            </a:endParaRPr>
          </a:p>
        </p:txBody>
      </p:sp>
      <p:grpSp>
        <p:nvGrpSpPr>
          <p:cNvPr id="6" name="Group 38"/>
          <p:cNvGrpSpPr/>
          <p:nvPr/>
        </p:nvGrpSpPr>
        <p:grpSpPr>
          <a:xfrm>
            <a:off x="7848600" y="5029200"/>
            <a:ext cx="838200" cy="914400"/>
            <a:chOff x="7924800" y="5257800"/>
            <a:chExt cx="838200" cy="914400"/>
          </a:xfrm>
        </p:grpSpPr>
        <p:pic>
          <p:nvPicPr>
            <p:cNvPr id="42" name="Picture 64"/>
            <p:cNvPicPr>
              <a:picLocks noChangeAspect="1" noChangeArrowheads="1"/>
            </p:cNvPicPr>
            <p:nvPr/>
          </p:nvPicPr>
          <p:blipFill>
            <a:blip r:embed="rId4" cstate="print"/>
            <a:srcRect/>
            <a:stretch>
              <a:fillRect/>
            </a:stretch>
          </p:blipFill>
          <p:spPr bwMode="auto">
            <a:xfrm flipV="1">
              <a:off x="8325874" y="5257800"/>
              <a:ext cx="437126" cy="914400"/>
            </a:xfrm>
            <a:prstGeom prst="rect">
              <a:avLst/>
            </a:prstGeom>
            <a:noFill/>
            <a:ln w="9525">
              <a:noFill/>
              <a:miter lim="800000"/>
              <a:headEnd/>
              <a:tailEnd/>
            </a:ln>
          </p:spPr>
        </p:pic>
        <p:sp>
          <p:nvSpPr>
            <p:cNvPr id="43" name="Line 65"/>
            <p:cNvSpPr>
              <a:spLocks noChangeShapeType="1"/>
            </p:cNvSpPr>
            <p:nvPr/>
          </p:nvSpPr>
          <p:spPr bwMode="auto">
            <a:xfrm flipV="1">
              <a:off x="7924800" y="5334000"/>
              <a:ext cx="432618" cy="0"/>
            </a:xfrm>
            <a:prstGeom prst="line">
              <a:avLst/>
            </a:prstGeom>
            <a:noFill/>
            <a:ln w="25400">
              <a:solidFill>
                <a:srgbClr val="008080"/>
              </a:solidFill>
              <a:round/>
              <a:headEnd/>
              <a:tailEnd/>
            </a:ln>
          </p:spPr>
          <p:txBody>
            <a:bodyPr/>
            <a:lstStyle/>
            <a:p>
              <a:endParaRPr lang="en-IN"/>
            </a:p>
          </p:txBody>
        </p:sp>
      </p:grpSp>
      <p:sp>
        <p:nvSpPr>
          <p:cNvPr id="7" name="Footer Placeholder 6"/>
          <p:cNvSpPr>
            <a:spLocks noGrp="1"/>
          </p:cNvSpPr>
          <p:nvPr>
            <p:ph type="ftr" sz="quarter" idx="11"/>
          </p:nvPr>
        </p:nvSpPr>
        <p:spPr>
          <a:xfrm>
            <a:off x="914400" y="6172200"/>
            <a:ext cx="5981700" cy="457200"/>
          </a:xfrm>
        </p:spPr>
        <p:txBody>
          <a:bodyPr/>
          <a:lstStyle/>
          <a:p>
            <a:r>
              <a:rPr lang="en-US" smtClean="0"/>
              <a:t>National Symposium for Commemorating 30-years of ADITYA Tokamak                                                             44</a:t>
            </a:r>
            <a:endParaRPr lang="en-US" dirty="0"/>
          </a:p>
        </p:txBody>
      </p:sp>
      <p:sp>
        <p:nvSpPr>
          <p:cNvPr id="8" name="Date Placeholder 7"/>
          <p:cNvSpPr>
            <a:spLocks noGrp="1"/>
          </p:cNvSpPr>
          <p:nvPr>
            <p:ph type="dt" sz="half" idx="10"/>
          </p:nvPr>
        </p:nvSpPr>
        <p:spPr/>
        <p:txBody>
          <a:bodyPr/>
          <a:lstStyle/>
          <a:p>
            <a:r>
              <a:rPr lang="en-US" smtClean="0"/>
              <a:t>1/28/2020</a:t>
            </a:r>
            <a:endParaRPr lang="en-US"/>
          </a:p>
        </p:txBody>
      </p:sp>
      <p:sp>
        <p:nvSpPr>
          <p:cNvPr id="9" name="Slide Number Placeholder 8"/>
          <p:cNvSpPr>
            <a:spLocks noGrp="1"/>
          </p:cNvSpPr>
          <p:nvPr>
            <p:ph type="sldNum" sz="quarter" idx="12"/>
          </p:nvPr>
        </p:nvSpPr>
        <p:spPr/>
        <p:txBody>
          <a:bodyPr/>
          <a:lstStyle/>
          <a:p>
            <a:fld id="{3DF43272-9AD5-4D08-827D-45809D0FA3A4}" type="slidenum">
              <a:rPr lang="en-US" smtClean="0"/>
              <a:t>8</a:t>
            </a:fld>
            <a:endParaRPr lang="en-US"/>
          </a:p>
        </p:txBody>
      </p:sp>
    </p:spTree>
    <p:extLst>
      <p:ext uri="{BB962C8B-B14F-4D97-AF65-F5344CB8AC3E}">
        <p14:creationId xmlns:p14="http://schemas.microsoft.com/office/powerpoint/2010/main" val="85434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11"/>
          <p:cNvSpPr txBox="1">
            <a:spLocks noChangeArrowheads="1"/>
          </p:cNvSpPr>
          <p:nvPr/>
        </p:nvSpPr>
        <p:spPr bwMode="auto">
          <a:xfrm>
            <a:off x="3429000" y="457200"/>
            <a:ext cx="5543974" cy="1031248"/>
          </a:xfrm>
          <a:prstGeom prst="rect">
            <a:avLst/>
          </a:prstGeom>
          <a:noFill/>
          <a:ln w="9525">
            <a:noFill/>
            <a:miter lim="800000"/>
            <a:headEnd/>
            <a:tailEnd/>
          </a:ln>
        </p:spPr>
        <p:txBody>
          <a:bodyPr wrap="none" lIns="81639" tIns="42452" rIns="81639" bIns="42452">
            <a:spAutoFit/>
          </a:bodyPr>
          <a:lstStyle/>
          <a:p>
            <a:pPr algn="ctr" defTabSz="828675">
              <a:lnSpc>
                <a:spcPct val="96000"/>
              </a:lnSpc>
              <a:buClr>
                <a:srgbClr val="000000"/>
              </a:buClr>
              <a:buSzPct val="45000"/>
              <a:tabLst>
                <a:tab pos="657225" algn="l"/>
              </a:tabLst>
            </a:pPr>
            <a:r>
              <a:rPr lang="en-US" sz="3200" b="1" dirty="0" smtClean="0">
                <a:solidFill>
                  <a:srgbClr val="0C25A4"/>
                </a:solidFill>
                <a:latin typeface="Calibri" pitchFamily="34" charset="0"/>
              </a:rPr>
              <a:t>MACE Telescope, </a:t>
            </a:r>
            <a:r>
              <a:rPr lang="en-US" sz="3200" b="1" dirty="0" err="1" smtClean="0">
                <a:solidFill>
                  <a:srgbClr val="0C25A4"/>
                </a:solidFill>
                <a:latin typeface="Calibri" pitchFamily="34" charset="0"/>
              </a:rPr>
              <a:t>Leh</a:t>
            </a:r>
            <a:r>
              <a:rPr lang="en-US" sz="3200" b="1" dirty="0" smtClean="0">
                <a:solidFill>
                  <a:srgbClr val="0C25A4"/>
                </a:solidFill>
                <a:latin typeface="Calibri" pitchFamily="34" charset="0"/>
              </a:rPr>
              <a:t>, </a:t>
            </a:r>
            <a:r>
              <a:rPr lang="en-US" sz="3200" b="1" dirty="0" err="1" smtClean="0">
                <a:solidFill>
                  <a:srgbClr val="0C25A4"/>
                </a:solidFill>
                <a:latin typeface="Calibri" pitchFamily="34" charset="0"/>
              </a:rPr>
              <a:t>Ladakh</a:t>
            </a:r>
            <a:r>
              <a:rPr lang="en-US" sz="3200" b="1" dirty="0" smtClean="0">
                <a:solidFill>
                  <a:srgbClr val="0C25A4"/>
                </a:solidFill>
                <a:latin typeface="Calibri" pitchFamily="34" charset="0"/>
              </a:rPr>
              <a:t> – </a:t>
            </a:r>
          </a:p>
          <a:p>
            <a:pPr algn="ctr" defTabSz="828675">
              <a:lnSpc>
                <a:spcPct val="96000"/>
              </a:lnSpc>
              <a:buClr>
                <a:srgbClr val="000000"/>
              </a:buClr>
              <a:buSzPct val="45000"/>
              <a:tabLst>
                <a:tab pos="657225" algn="l"/>
              </a:tabLst>
            </a:pPr>
            <a:r>
              <a:rPr lang="en-US" sz="3200" i="1" dirty="0" smtClean="0">
                <a:solidFill>
                  <a:srgbClr val="0C25A4"/>
                </a:solidFill>
                <a:latin typeface="Calibri" pitchFamily="34" charset="0"/>
              </a:rPr>
              <a:t>Actual site photograph</a:t>
            </a:r>
            <a:endParaRPr lang="en-GB" sz="3200" i="1" dirty="0">
              <a:solidFill>
                <a:srgbClr val="0C25A4"/>
              </a:solidFill>
              <a:latin typeface="Calibri" pitchFamily="34" charset="0"/>
            </a:endParaRPr>
          </a:p>
        </p:txBody>
      </p:sp>
      <p:sp>
        <p:nvSpPr>
          <p:cNvPr id="3" name="Footer Placeholder 2"/>
          <p:cNvSpPr>
            <a:spLocks noGrp="1"/>
          </p:cNvSpPr>
          <p:nvPr>
            <p:ph type="ftr" sz="quarter" idx="11"/>
          </p:nvPr>
        </p:nvSpPr>
        <p:spPr/>
        <p:txBody>
          <a:bodyPr/>
          <a:lstStyle/>
          <a:p>
            <a:r>
              <a:rPr lang="en-US" smtClean="0"/>
              <a:t>National Symposium for Commemorating 30-years of ADITYA Tokamak                                                             44</a:t>
            </a:r>
            <a:endParaRPr lang="en-US"/>
          </a:p>
        </p:txBody>
      </p:sp>
      <p:sp>
        <p:nvSpPr>
          <p:cNvPr id="6" name="Date Placeholder 5"/>
          <p:cNvSpPr>
            <a:spLocks noGrp="1"/>
          </p:cNvSpPr>
          <p:nvPr>
            <p:ph type="dt" sz="half" idx="10"/>
          </p:nvPr>
        </p:nvSpPr>
        <p:spPr/>
        <p:txBody>
          <a:bodyPr/>
          <a:lstStyle/>
          <a:p>
            <a:r>
              <a:rPr lang="en-US" smtClean="0"/>
              <a:t>1/28/2020</a:t>
            </a:r>
            <a:endParaRPr lang="en-US"/>
          </a:p>
        </p:txBody>
      </p:sp>
      <p:sp>
        <p:nvSpPr>
          <p:cNvPr id="4" name="Slide Number Placeholder 3"/>
          <p:cNvSpPr>
            <a:spLocks noGrp="1"/>
          </p:cNvSpPr>
          <p:nvPr>
            <p:ph type="sldNum" sz="quarter" idx="12"/>
          </p:nvPr>
        </p:nvSpPr>
        <p:spPr/>
        <p:txBody>
          <a:bodyPr/>
          <a:lstStyle/>
          <a:p>
            <a:fld id="{3DF43272-9AD5-4D08-827D-45809D0FA3A4}" type="slidenum">
              <a:rPr lang="en-US" smtClean="0"/>
              <a:t>9</a:t>
            </a:fld>
            <a:endParaRPr lang="en-US"/>
          </a:p>
        </p:txBody>
      </p:sp>
    </p:spTree>
    <p:extLst>
      <p:ext uri="{BB962C8B-B14F-4D97-AF65-F5344CB8AC3E}">
        <p14:creationId xmlns:p14="http://schemas.microsoft.com/office/powerpoint/2010/main" val="29821058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951</TotalTime>
  <Words>2195</Words>
  <Application>Microsoft Office PowerPoint</Application>
  <PresentationFormat>On-screen Show (4:3)</PresentationFormat>
  <Paragraphs>585</Paragraphs>
  <Slides>44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Equity</vt:lpstr>
      <vt:lpstr>Equation</vt:lpstr>
      <vt:lpstr>PowerPoint Presentation</vt:lpstr>
      <vt:lpstr>PowerPoint Presentation</vt:lpstr>
      <vt:lpstr>PowerPoint Presentation</vt:lpstr>
      <vt:lpstr>Common terms &amp;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options for camera electronics</vt:lpstr>
      <vt:lpstr>Typical experimental setup DAQ system with CAMAC- FERA</vt:lpstr>
      <vt:lpstr>TACTIC DAQ in control room</vt:lpstr>
      <vt:lpstr>SubSystems of Event Acquisition System:</vt:lpstr>
      <vt:lpstr>Block diagram of camera electronics</vt:lpstr>
      <vt:lpstr>PowerPoint Presentation</vt:lpstr>
      <vt:lpstr>PowerPoint Presentation</vt:lpstr>
      <vt:lpstr>Front End Camera Integrated Module (CIM)</vt:lpstr>
      <vt:lpstr>PowerPoint Presentation</vt:lpstr>
      <vt:lpstr>Block diagram Of Camera Electronics</vt:lpstr>
      <vt:lpstr>PowerPoint Presentation</vt:lpstr>
      <vt:lpstr>PowerPoint Presentation</vt:lpstr>
      <vt:lpstr>PowerPoint Presentation</vt:lpstr>
      <vt:lpstr>Basic philosophy of trigger generation</vt:lpstr>
      <vt:lpstr>Chance coincidence rate expression</vt:lpstr>
      <vt:lpstr>Effect of coincidence window on CCR</vt:lpstr>
      <vt:lpstr>Effect of multiplicity on CCR</vt:lpstr>
      <vt:lpstr>ACR v/s SCR and operating point for telescope for 4NN FLT 5ns, SLT 10ns</vt:lpstr>
      <vt:lpstr>Trigger generation, MACE telescope  – two stage, two phase pattern based coincidence</vt:lpstr>
      <vt:lpstr>Holding signal till trigger decision arrives:</vt:lpstr>
      <vt:lpstr>Event Data Flow (MACE Camera)</vt:lpstr>
      <vt:lpstr>Dead-time – loss of events when system / detector is not available</vt:lpstr>
      <vt:lpstr>PowerPoint Presentation</vt:lpstr>
      <vt:lpstr>Event flow ( Generic Timing Diagram)</vt:lpstr>
      <vt:lpstr>PowerPoint Presentation</vt:lpstr>
      <vt:lpstr>Calibration system</vt:lpstr>
      <vt:lpstr>PowerPoint Presentation</vt:lpstr>
      <vt:lpstr>Results: Control and monitoring</vt:lpstr>
      <vt:lpstr>Cherenkov Events @ MACE Camera</vt:lpstr>
      <vt:lpstr>Cherenkov Events @ MACE Camera</vt:lpstr>
      <vt:lpstr>PowerPoint Presentation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Performance Data Acquisition Systems  Anita Behere BARC</dc:title>
  <dc:creator>asus1</dc:creator>
  <cp:lastModifiedBy>asus1</cp:lastModifiedBy>
  <cp:revision>114</cp:revision>
  <dcterms:created xsi:type="dcterms:W3CDTF">2020-01-22T16:51:33Z</dcterms:created>
  <dcterms:modified xsi:type="dcterms:W3CDTF">2020-01-28T02:57:05Z</dcterms:modified>
</cp:coreProperties>
</file>