
<file path=[Content_Types].xml><?xml version="1.0" encoding="utf-8"?>
<Types xmlns="http://schemas.openxmlformats.org/package/2006/content-types">
  <Default Extension="xml" ContentType="application/xml"/>
  <Default Extension="jpeg" ContentType="image/jpeg"/>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22"/>
  </p:notesMasterIdLst>
  <p:sldIdLst>
    <p:sldId id="256" r:id="rId2"/>
    <p:sldId id="262" r:id="rId3"/>
    <p:sldId id="298" r:id="rId4"/>
    <p:sldId id="367" r:id="rId5"/>
    <p:sldId id="371" r:id="rId6"/>
    <p:sldId id="263" r:id="rId7"/>
    <p:sldId id="266" r:id="rId8"/>
    <p:sldId id="261" r:id="rId9"/>
    <p:sldId id="364" r:id="rId10"/>
    <p:sldId id="363" r:id="rId11"/>
    <p:sldId id="365" r:id="rId12"/>
    <p:sldId id="372" r:id="rId13"/>
    <p:sldId id="357" r:id="rId14"/>
    <p:sldId id="260" r:id="rId15"/>
    <p:sldId id="355" r:id="rId16"/>
    <p:sldId id="366" r:id="rId17"/>
    <p:sldId id="373" r:id="rId18"/>
    <p:sldId id="368" r:id="rId19"/>
    <p:sldId id="374" r:id="rId20"/>
    <p:sldId id="268" r:id="rId2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8"/>
    <p:restoredTop sz="94671"/>
  </p:normalViewPr>
  <p:slideViewPr>
    <p:cSldViewPr snapToGrid="0">
      <p:cViewPr varScale="1">
        <p:scale>
          <a:sx n="91" d="100"/>
          <a:sy n="91" d="100"/>
        </p:scale>
        <p:origin x="840" y="17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9" Type="http://schemas.openxmlformats.org/officeDocument/2006/relationships/slide" Target="slides/slide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notesMaster" Target="notesMasters/notesMaster1.xml"/><Relationship Id="rId23" Type="http://schemas.openxmlformats.org/officeDocument/2006/relationships/presProps" Target="presProps.xml"/><Relationship Id="rId24" Type="http://schemas.openxmlformats.org/officeDocument/2006/relationships/viewProps" Target="viewProps.xml"/><Relationship Id="rId25" Type="http://schemas.openxmlformats.org/officeDocument/2006/relationships/theme" Target="theme/theme1.xml"/><Relationship Id="rId26" Type="http://schemas.openxmlformats.org/officeDocument/2006/relationships/tableStyles" Target="tableStyles.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s>
</file>

<file path=ppt/charts/_rels/chart1.xml.rels><?xml version="1.0" encoding="UTF-8" standalone="yes"?>
<Relationships xmlns="http://schemas.openxmlformats.org/package/2006/relationships"><Relationship Id="rId1" Type="http://schemas.openxmlformats.org/officeDocument/2006/relationships/themeOverride" Target="../theme/themeOverride1.xml"/><Relationship Id="rId2" Type="http://schemas.openxmlformats.org/officeDocument/2006/relationships/oleObject" Target="file:////E:\DAE\RB%20Grover\Report%20tables%20and%20graphs%2024%20May%202017.xls"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lrMapOvr bg1="lt1" tx1="dk1" bg2="lt2" tx2="dk2" accent1="accent1" accent2="accent2" accent3="accent3" accent4="accent4" accent5="accent5" accent6="accent6" hlink="hlink" folHlink="folHlink"/>
  <c:chart>
    <c:title>
      <c:tx>
        <c:rich>
          <a:bodyPr rot="0" spcFirstLastPara="1" vertOverflow="ellipsis" vert="horz" wrap="square" anchor="ctr" anchorCtr="1"/>
          <a:lstStyle/>
          <a:p>
            <a:pPr>
              <a:defRPr sz="2000" b="0" i="0" u="none" strike="noStrike" kern="1200" spc="0" baseline="0">
                <a:solidFill>
                  <a:schemeClr val="tx1">
                    <a:lumMod val="65000"/>
                    <a:lumOff val="35000"/>
                  </a:schemeClr>
                </a:solidFill>
                <a:latin typeface="+mn-lt"/>
                <a:ea typeface="+mn-ea"/>
                <a:cs typeface="+mn-cs"/>
              </a:defRPr>
            </a:pPr>
            <a:r>
              <a:rPr lang="en-IN" sz="2000" dirty="0">
                <a:latin typeface="Arial" panose="020B0604020202020204" pitchFamily="34" charset="0"/>
                <a:cs typeface="Arial" panose="020B0604020202020204" pitchFamily="34" charset="0"/>
              </a:rPr>
              <a:t>Energy</a:t>
            </a:r>
            <a:r>
              <a:rPr lang="en-IN" sz="2000" baseline="0" dirty="0">
                <a:latin typeface="Arial" panose="020B0604020202020204" pitchFamily="34" charset="0"/>
                <a:cs typeface="Arial" panose="020B0604020202020204" pitchFamily="34" charset="0"/>
              </a:rPr>
              <a:t> Used to </a:t>
            </a:r>
          </a:p>
          <a:p>
            <a:pPr>
              <a:defRPr sz="2000" b="0" i="0" u="none" strike="noStrike" kern="1200" spc="0" baseline="0">
                <a:solidFill>
                  <a:schemeClr val="tx1">
                    <a:lumMod val="65000"/>
                    <a:lumOff val="35000"/>
                  </a:schemeClr>
                </a:solidFill>
                <a:latin typeface="+mn-lt"/>
                <a:ea typeface="+mn-ea"/>
                <a:cs typeface="+mn-cs"/>
              </a:defRPr>
            </a:pPr>
            <a:r>
              <a:rPr lang="en-IN" sz="2000" baseline="0" dirty="0">
                <a:latin typeface="Arial" panose="020B0604020202020204" pitchFamily="34" charset="0"/>
                <a:cs typeface="Arial" panose="020B0604020202020204" pitchFamily="34" charset="0"/>
              </a:rPr>
              <a:t>produce Energy</a:t>
            </a:r>
            <a:endParaRPr lang="en-IN" sz="2000" dirty="0">
              <a:latin typeface="Arial" panose="020B0604020202020204" pitchFamily="34" charset="0"/>
              <a:cs typeface="Arial" panose="020B0604020202020204" pitchFamily="34" charset="0"/>
            </a:endParaRPr>
          </a:p>
        </c:rich>
      </c:tx>
      <c:layout>
        <c:manualLayout>
          <c:xMode val="edge"/>
          <c:yMode val="edge"/>
          <c:x val="0.695966468865305"/>
          <c:y val="0.00583728499142103"/>
        </c:manualLayout>
      </c:layout>
      <c:overlay val="0"/>
      <c:spPr>
        <a:noFill/>
        <a:ln>
          <a:noFill/>
        </a:ln>
        <a:effectLst/>
      </c:spPr>
    </c:title>
    <c:autoTitleDeleted val="0"/>
    <c:plotArea>
      <c:layout>
        <c:manualLayout>
          <c:layoutTarget val="inner"/>
          <c:xMode val="edge"/>
          <c:yMode val="edge"/>
          <c:x val="0.139817147856518"/>
          <c:y val="0.153586092369749"/>
          <c:w val="0.779778652668417"/>
          <c:h val="0.63343550880212"/>
        </c:manualLayout>
      </c:layout>
      <c:scatterChart>
        <c:scatterStyle val="smoothMarker"/>
        <c:varyColors val="0"/>
        <c:ser>
          <c:idx val="1"/>
          <c:order val="0"/>
          <c:tx>
            <c:v>Energy for Society</c:v>
          </c:tx>
          <c:spPr>
            <a:ln>
              <a:solidFill>
                <a:schemeClr val="tx1"/>
              </a:solidFill>
            </a:ln>
          </c:spPr>
          <c:marker>
            <c:symbol val="none"/>
          </c:marker>
          <c:xVal>
            <c:numRef>
              <c:f>'Table 2.3'!$C$5:$C$12</c:f>
              <c:numCache>
                <c:formatCode>General</c:formatCode>
                <c:ptCount val="8"/>
                <c:pt idx="0">
                  <c:v>1.0</c:v>
                </c:pt>
                <c:pt idx="1">
                  <c:v>2.0</c:v>
                </c:pt>
                <c:pt idx="2">
                  <c:v>4.0</c:v>
                </c:pt>
                <c:pt idx="3">
                  <c:v>8.0</c:v>
                </c:pt>
                <c:pt idx="4">
                  <c:v>10.0</c:v>
                </c:pt>
                <c:pt idx="5">
                  <c:v>20.0</c:v>
                </c:pt>
                <c:pt idx="6">
                  <c:v>50.0</c:v>
                </c:pt>
              </c:numCache>
            </c:numRef>
          </c:xVal>
          <c:yVal>
            <c:numRef>
              <c:f>'Table 2.3'!$D$5:$D$12</c:f>
              <c:numCache>
                <c:formatCode>General</c:formatCode>
                <c:ptCount val="8"/>
                <c:pt idx="0">
                  <c:v>0.0</c:v>
                </c:pt>
                <c:pt idx="1">
                  <c:v>50.0</c:v>
                </c:pt>
                <c:pt idx="2">
                  <c:v>75.0</c:v>
                </c:pt>
                <c:pt idx="3">
                  <c:v>87.5</c:v>
                </c:pt>
                <c:pt idx="4">
                  <c:v>90.0</c:v>
                </c:pt>
                <c:pt idx="5">
                  <c:v>95.0</c:v>
                </c:pt>
                <c:pt idx="6">
                  <c:v>98.0</c:v>
                </c:pt>
              </c:numCache>
            </c:numRef>
          </c:yVal>
          <c:smooth val="1"/>
          <c:extLst xmlns:c16r2="http://schemas.microsoft.com/office/drawing/2015/06/chart">
            <c:ext xmlns:c16="http://schemas.microsoft.com/office/drawing/2014/chart" uri="{C3380CC4-5D6E-409C-BE32-E72D297353CC}">
              <c16:uniqueId val="{00000000-F29B-47AB-AEB5-86A131171AB6}"/>
            </c:ext>
          </c:extLst>
        </c:ser>
        <c:dLbls>
          <c:showLegendKey val="0"/>
          <c:showVal val="0"/>
          <c:showCatName val="0"/>
          <c:showSerName val="0"/>
          <c:showPercent val="0"/>
          <c:showBubbleSize val="0"/>
        </c:dLbls>
        <c:axId val="1757070656"/>
        <c:axId val="1757202688"/>
      </c:scatterChart>
      <c:valAx>
        <c:axId val="1757070656"/>
        <c:scaling>
          <c:orientation val="maxMin"/>
          <c:max val="50.0"/>
        </c:scaling>
        <c:delete val="0"/>
        <c:axPos val="b"/>
        <c:majorGridlines>
          <c:spPr>
            <a:ln w="9525" cap="flat" cmpd="sng" algn="ctr">
              <a:noFill/>
              <a:round/>
            </a:ln>
            <a:effectLst/>
          </c:spPr>
        </c:majorGridlines>
        <c:title>
          <c:tx>
            <c:rich>
              <a:bodyPr rot="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IN" sz="1200">
                    <a:latin typeface="Arial" panose="020B0604020202020204" pitchFamily="34" charset="0"/>
                    <a:cs typeface="Arial" panose="020B0604020202020204" pitchFamily="34" charset="0"/>
                  </a:rPr>
                  <a:t>EROI</a:t>
                </a:r>
              </a:p>
            </c:rich>
          </c:tx>
          <c:layout/>
          <c:overlay val="0"/>
          <c:spPr>
            <a:noFill/>
            <a:ln>
              <a:noFill/>
            </a:ln>
            <a:effectLst/>
          </c:sp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57202688"/>
        <c:crosses val="autoZero"/>
        <c:crossBetween val="midCat"/>
      </c:valAx>
      <c:valAx>
        <c:axId val="1757202688"/>
        <c:scaling>
          <c:orientation val="minMax"/>
          <c:max val="100.0"/>
        </c:scaling>
        <c:delete val="0"/>
        <c:axPos val="l"/>
        <c:majorGridlines>
          <c:spPr>
            <a:ln w="9525" cap="flat" cmpd="sng" algn="ctr">
              <a:solidFill>
                <a:schemeClr val="bg1"/>
              </a:solidFill>
              <a:round/>
            </a:ln>
            <a:effectLst/>
          </c:spPr>
        </c:majorGridlines>
        <c:title>
          <c:tx>
            <c:rich>
              <a:bodyPr rot="-5400000" spcFirstLastPara="1" vertOverflow="ellipsis" vert="horz" wrap="square" anchor="ctr" anchorCtr="1"/>
              <a:lstStyle/>
              <a:p>
                <a:pPr>
                  <a:defRPr sz="1200" b="0" i="0" u="none" strike="noStrike" kern="1200" baseline="0">
                    <a:solidFill>
                      <a:schemeClr val="tx1">
                        <a:lumMod val="65000"/>
                        <a:lumOff val="35000"/>
                      </a:schemeClr>
                    </a:solidFill>
                    <a:latin typeface="Arial" panose="020B0604020202020204" pitchFamily="34" charset="0"/>
                    <a:ea typeface="+mn-ea"/>
                    <a:cs typeface="Arial" panose="020B0604020202020204" pitchFamily="34" charset="0"/>
                  </a:defRPr>
                </a:pPr>
                <a:r>
                  <a:rPr lang="en-IN" sz="1200">
                    <a:latin typeface="Arial" panose="020B0604020202020204" pitchFamily="34" charset="0"/>
                    <a:cs typeface="Arial" panose="020B0604020202020204" pitchFamily="34" charset="0"/>
                  </a:rPr>
                  <a:t>% Eout</a:t>
                </a:r>
                <a:r>
                  <a:rPr lang="en-IN" sz="1200" baseline="0">
                    <a:latin typeface="Arial" panose="020B0604020202020204" pitchFamily="34" charset="0"/>
                    <a:cs typeface="Arial" panose="020B0604020202020204" pitchFamily="34" charset="0"/>
                  </a:rPr>
                  <a:t> </a:t>
                </a:r>
                <a:endParaRPr lang="en-IN" sz="1200">
                  <a:latin typeface="Arial" panose="020B0604020202020204" pitchFamily="34" charset="0"/>
                  <a:cs typeface="Arial" panose="020B0604020202020204" pitchFamily="34" charset="0"/>
                </a:endParaRPr>
              </a:p>
            </c:rich>
          </c:tx>
          <c:layout/>
          <c:overlay val="0"/>
          <c:spPr>
            <a:noFill/>
            <a:ln>
              <a:noFill/>
            </a:ln>
            <a:effectLst/>
          </c:spPr>
        </c:title>
        <c:numFmt formatCode="General" sourceLinked="1"/>
        <c:majorTickMark val="none"/>
        <c:minorTickMark val="none"/>
        <c:tickLblPos val="nextTo"/>
        <c:spPr>
          <a:noFill/>
          <a:ln w="9525" cap="flat" cmpd="sng" algn="ctr">
            <a:solidFill>
              <a:schemeClr val="tx1"/>
            </a:solidFill>
            <a:round/>
          </a:ln>
          <a:effectLst/>
        </c:spPr>
        <c:txPr>
          <a:bodyPr rot="-60000000" spcFirstLastPara="1" vertOverflow="ellipsis" vert="horz" wrap="square" anchor="ctr" anchorCtr="1"/>
          <a:lstStyle/>
          <a:p>
            <a:pPr>
              <a:defRPr sz="900" b="0" i="0" u="none" strike="noStrike" kern="1200" baseline="0">
                <a:solidFill>
                  <a:schemeClr val="tx1">
                    <a:lumMod val="65000"/>
                    <a:lumOff val="35000"/>
                  </a:schemeClr>
                </a:solidFill>
                <a:latin typeface="+mn-lt"/>
                <a:ea typeface="+mn-ea"/>
                <a:cs typeface="+mn-cs"/>
              </a:defRPr>
            </a:pPr>
            <a:endParaRPr lang="en-US"/>
          </a:p>
        </c:txPr>
        <c:crossAx val="1757070656"/>
        <c:crosses val="max"/>
        <c:crossBetween val="midCat"/>
        <c:majorUnit val="20.0"/>
        <c:minorUnit val="10.0"/>
      </c:valAx>
      <c:spPr>
        <a:noFill/>
        <a:ln>
          <a:solidFill>
            <a:schemeClr val="tx1">
              <a:alpha val="94000"/>
            </a:schemeClr>
          </a:solidFill>
        </a:ln>
      </c:spPr>
    </c:plotArea>
    <c:legend>
      <c:legendPos val="r"/>
      <c:layout>
        <c:manualLayout>
          <c:xMode val="edge"/>
          <c:yMode val="edge"/>
          <c:x val="0.354429133858268"/>
          <c:y val="0.407215296004666"/>
          <c:w val="0.310277777777778"/>
          <c:h val="0.0789964275298921"/>
        </c:manualLayout>
      </c:layout>
      <c:overlay val="1"/>
      <c:spPr>
        <a:noFill/>
        <a:ln>
          <a:noFill/>
        </a:ln>
      </c:spPr>
      <c:txPr>
        <a:bodyPr/>
        <a:lstStyle/>
        <a:p>
          <a:pPr>
            <a:defRPr sz="2000">
              <a:latin typeface="Arial" panose="020B0604020202020204" pitchFamily="34" charset="0"/>
              <a:cs typeface="Arial" panose="020B0604020202020204" pitchFamily="34" charset="0"/>
            </a:defRPr>
          </a:pPr>
          <a:endParaRPr lang="en-US"/>
        </a:p>
      </c:txPr>
    </c:legend>
    <c:plotVisOnly val="1"/>
    <c:dispBlanksAs val="gap"/>
    <c:showDLblsOverMax val="0"/>
  </c:chart>
  <c:spPr>
    <a:solidFill>
      <a:schemeClr val="bg1"/>
    </a:solidFill>
  </c:spPr>
  <c:txPr>
    <a:bodyPr/>
    <a:lstStyle/>
    <a:p>
      <a:pPr>
        <a:defRPr/>
      </a:pPr>
      <a:endParaRPr lang="en-US"/>
    </a:p>
  </c:txPr>
  <c:externalData r:id="rId2">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IN"/>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E1D4B7EF-89C5-4934-9977-F828E2BB3C81}" type="datetimeFigureOut">
              <a:rPr lang="en-IN" smtClean="0"/>
              <a:t>26/01/20</a:t>
            </a:fld>
            <a:endParaRPr lang="en-IN"/>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IN"/>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IN"/>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B842D31-F8A8-4D27-A2FB-74F02CF85A9A}" type="slidenum">
              <a:rPr lang="en-IN" smtClean="0"/>
              <a:t>‹#›</a:t>
            </a:fld>
            <a:endParaRPr lang="en-IN"/>
          </a:p>
        </p:txBody>
      </p:sp>
    </p:spTree>
    <p:extLst>
      <p:ext uri="{BB962C8B-B14F-4D97-AF65-F5344CB8AC3E}">
        <p14:creationId xmlns:p14="http://schemas.microsoft.com/office/powerpoint/2010/main" val="50642083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2.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7.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8.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2.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4.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8.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58522343-7F66-7C42-8F98-D31C738F6C88}" type="slidenum">
              <a:rPr lang="en-US" smtClean="0"/>
              <a:t>2</a:t>
            </a:fld>
            <a:endParaRPr lang="en-US"/>
          </a:p>
        </p:txBody>
      </p:sp>
    </p:spTree>
    <p:extLst>
      <p:ext uri="{BB962C8B-B14F-4D97-AF65-F5344CB8AC3E}">
        <p14:creationId xmlns:p14="http://schemas.microsoft.com/office/powerpoint/2010/main" val="987264467"/>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8522343-7F66-7C42-8F98-D31C738F6C88}" type="slidenum">
              <a:rPr lang="en-US" smtClean="0"/>
              <a:t>7</a:t>
            </a:fld>
            <a:endParaRPr lang="en-US"/>
          </a:p>
        </p:txBody>
      </p:sp>
    </p:spTree>
    <p:extLst>
      <p:ext uri="{BB962C8B-B14F-4D97-AF65-F5344CB8AC3E}">
        <p14:creationId xmlns:p14="http://schemas.microsoft.com/office/powerpoint/2010/main" val="65127713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err="1"/>
              <a:t>Levelised</a:t>
            </a:r>
            <a:r>
              <a:rPr lang="en-IN" dirty="0"/>
              <a:t> cost of energy generation: the way it is calculated no differentiation between intermittent and </a:t>
            </a:r>
            <a:r>
              <a:rPr lang="en-IN" dirty="0" err="1"/>
              <a:t>despatchable</a:t>
            </a:r>
            <a:r>
              <a:rPr lang="en-IN" dirty="0"/>
              <a:t> generation. </a:t>
            </a:r>
          </a:p>
        </p:txBody>
      </p:sp>
      <p:sp>
        <p:nvSpPr>
          <p:cNvPr id="4" name="Slide Number Placeholder 3"/>
          <p:cNvSpPr>
            <a:spLocks noGrp="1"/>
          </p:cNvSpPr>
          <p:nvPr>
            <p:ph type="sldNum" sz="quarter" idx="10"/>
          </p:nvPr>
        </p:nvSpPr>
        <p:spPr/>
        <p:txBody>
          <a:bodyPr/>
          <a:lstStyle/>
          <a:p>
            <a:fld id="{58522343-7F66-7C42-8F98-D31C738F6C88}" type="slidenum">
              <a:rPr lang="en-US" smtClean="0"/>
              <a:t>8</a:t>
            </a:fld>
            <a:endParaRPr lang="en-US"/>
          </a:p>
        </p:txBody>
      </p:sp>
    </p:spTree>
    <p:extLst>
      <p:ext uri="{BB962C8B-B14F-4D97-AF65-F5344CB8AC3E}">
        <p14:creationId xmlns:p14="http://schemas.microsoft.com/office/powerpoint/2010/main" val="255257767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8522343-7F66-7C42-8F98-D31C738F6C88}" type="slidenum">
              <a:rPr lang="en-US" smtClean="0"/>
              <a:t>12</a:t>
            </a:fld>
            <a:endParaRPr lang="en-US"/>
          </a:p>
        </p:txBody>
      </p:sp>
    </p:spTree>
    <p:extLst>
      <p:ext uri="{BB962C8B-B14F-4D97-AF65-F5344CB8AC3E}">
        <p14:creationId xmlns:p14="http://schemas.microsoft.com/office/powerpoint/2010/main" val="323106801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IN"/>
          </a:p>
        </p:txBody>
      </p:sp>
      <p:sp>
        <p:nvSpPr>
          <p:cNvPr id="4" name="Slide Number Placeholder 3"/>
          <p:cNvSpPr>
            <a:spLocks noGrp="1"/>
          </p:cNvSpPr>
          <p:nvPr>
            <p:ph type="sldNum" sz="quarter" idx="10"/>
          </p:nvPr>
        </p:nvSpPr>
        <p:spPr/>
        <p:txBody>
          <a:bodyPr/>
          <a:lstStyle/>
          <a:p>
            <a:fld id="{58522343-7F66-7C42-8F98-D31C738F6C88}" type="slidenum">
              <a:rPr lang="en-US" smtClean="0"/>
              <a:t>14</a:t>
            </a:fld>
            <a:endParaRPr lang="en-US"/>
          </a:p>
        </p:txBody>
      </p:sp>
    </p:spTree>
    <p:extLst>
      <p:ext uri="{BB962C8B-B14F-4D97-AF65-F5344CB8AC3E}">
        <p14:creationId xmlns:p14="http://schemas.microsoft.com/office/powerpoint/2010/main" val="1104401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IN" dirty="0"/>
              <a:t>The Banqiao Reservoir Dam is a dam on the River Ru in </a:t>
            </a:r>
            <a:r>
              <a:rPr lang="en-IN" dirty="0" err="1"/>
              <a:t>Zhumadian</a:t>
            </a:r>
            <a:r>
              <a:rPr lang="en-IN" dirty="0"/>
              <a:t> City, Henan province, China. Its failure in 1975 caused more casualties than any other dam failure in history at an estimated 171,000 deaths and 11 million displaced. Construction was </a:t>
            </a:r>
            <a:r>
              <a:rPr lang="en-IN" dirty="0" err="1"/>
              <a:t>rstarted</a:t>
            </a:r>
            <a:r>
              <a:rPr lang="en-IN" dirty="0"/>
              <a:t> and the dam was completed in 1993.</a:t>
            </a:r>
          </a:p>
          <a:p>
            <a:endParaRPr lang="en-IN" dirty="0"/>
          </a:p>
          <a:p>
            <a:r>
              <a:rPr lang="en-IN" dirty="0"/>
              <a:t>http://www.nuceng.ca/refer/risk/risk.htm </a:t>
            </a:r>
          </a:p>
        </p:txBody>
      </p:sp>
      <p:sp>
        <p:nvSpPr>
          <p:cNvPr id="4" name="Slide Number Placeholder 3"/>
          <p:cNvSpPr>
            <a:spLocks noGrp="1"/>
          </p:cNvSpPr>
          <p:nvPr>
            <p:ph type="sldNum" sz="quarter" idx="10"/>
          </p:nvPr>
        </p:nvSpPr>
        <p:spPr/>
        <p:txBody>
          <a:bodyPr/>
          <a:lstStyle/>
          <a:p>
            <a:fld id="{AF6ECFA4-9D2D-4003-9CFA-ADBBCDADB6C2}" type="slidenum">
              <a:rPr lang="en-IN" smtClean="0"/>
              <a:pPr/>
              <a:t>18</a:t>
            </a:fld>
            <a:endParaRPr lang="en-IN"/>
          </a:p>
        </p:txBody>
      </p:sp>
    </p:spTree>
    <p:extLst>
      <p:ext uri="{BB962C8B-B14F-4D97-AF65-F5344CB8AC3E}">
        <p14:creationId xmlns:p14="http://schemas.microsoft.com/office/powerpoint/2010/main" val="235038227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962C4F-89FB-41E8-9ECE-63807A53A3FA}"/>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IN"/>
          </a:p>
        </p:txBody>
      </p:sp>
      <p:sp>
        <p:nvSpPr>
          <p:cNvPr id="3" name="Subtitle 2">
            <a:extLst>
              <a:ext uri="{FF2B5EF4-FFF2-40B4-BE49-F238E27FC236}">
                <a16:creationId xmlns:a16="http://schemas.microsoft.com/office/drawing/2014/main" xmlns="" id="{993B6543-D301-4C99-990D-9BC7917476B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IN"/>
          </a:p>
        </p:txBody>
      </p:sp>
      <p:sp>
        <p:nvSpPr>
          <p:cNvPr id="4" name="Date Placeholder 3">
            <a:extLst>
              <a:ext uri="{FF2B5EF4-FFF2-40B4-BE49-F238E27FC236}">
                <a16:creationId xmlns:a16="http://schemas.microsoft.com/office/drawing/2014/main" xmlns="" id="{56912812-2907-4041-9DE3-542122D75185}"/>
              </a:ext>
            </a:extLst>
          </p:cNvPr>
          <p:cNvSpPr>
            <a:spLocks noGrp="1"/>
          </p:cNvSpPr>
          <p:nvPr>
            <p:ph type="dt" sz="half" idx="10"/>
          </p:nvPr>
        </p:nvSpPr>
        <p:spPr/>
        <p:txBody>
          <a:bodyPr/>
          <a:lstStyle/>
          <a:p>
            <a:r>
              <a:rPr lang="en-US"/>
              <a:t>27 January 2020</a:t>
            </a:r>
            <a:endParaRPr lang="en-IN"/>
          </a:p>
        </p:txBody>
      </p:sp>
      <p:sp>
        <p:nvSpPr>
          <p:cNvPr id="5" name="Footer Placeholder 4">
            <a:extLst>
              <a:ext uri="{FF2B5EF4-FFF2-40B4-BE49-F238E27FC236}">
                <a16:creationId xmlns:a16="http://schemas.microsoft.com/office/drawing/2014/main" xmlns="" id="{ED438435-2A32-4E70-81A3-62A14443BB71}"/>
              </a:ext>
            </a:extLst>
          </p:cNvPr>
          <p:cNvSpPr>
            <a:spLocks noGrp="1"/>
          </p:cNvSpPr>
          <p:nvPr>
            <p:ph type="ftr" sz="quarter" idx="11"/>
          </p:nvPr>
        </p:nvSpPr>
        <p:spPr/>
        <p:txBody>
          <a:bodyPr/>
          <a:lstStyle/>
          <a:p>
            <a:r>
              <a:rPr lang="en-IN"/>
              <a:t>IPR, Gandhinagar</a:t>
            </a:r>
          </a:p>
        </p:txBody>
      </p:sp>
      <p:sp>
        <p:nvSpPr>
          <p:cNvPr id="6" name="Slide Number Placeholder 5">
            <a:extLst>
              <a:ext uri="{FF2B5EF4-FFF2-40B4-BE49-F238E27FC236}">
                <a16:creationId xmlns:a16="http://schemas.microsoft.com/office/drawing/2014/main" xmlns="" id="{3DFA8025-E990-4D19-B71C-144FF0FE5321}"/>
              </a:ext>
            </a:extLst>
          </p:cNvPr>
          <p:cNvSpPr>
            <a:spLocks noGrp="1"/>
          </p:cNvSpPr>
          <p:nvPr>
            <p:ph type="sldNum" sz="quarter" idx="12"/>
          </p:nvPr>
        </p:nvSpPr>
        <p:spPr/>
        <p:txBody>
          <a:bodyPr/>
          <a:lstStyle/>
          <a:p>
            <a:fld id="{AD99AFCC-1259-46C0-913C-9489BB50A881}" type="slidenum">
              <a:rPr lang="en-IN" smtClean="0"/>
              <a:t>‹#›</a:t>
            </a:fld>
            <a:endParaRPr lang="en-IN"/>
          </a:p>
        </p:txBody>
      </p:sp>
    </p:spTree>
    <p:extLst>
      <p:ext uri="{BB962C8B-B14F-4D97-AF65-F5344CB8AC3E}">
        <p14:creationId xmlns:p14="http://schemas.microsoft.com/office/powerpoint/2010/main" val="5315361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FB9772B-4BAD-4ADC-B737-470338AF323F}"/>
              </a:ext>
            </a:extLst>
          </p:cNvPr>
          <p:cNvSpPr>
            <a:spLocks noGrp="1"/>
          </p:cNvSpPr>
          <p:nvPr>
            <p:ph type="title"/>
          </p:nvPr>
        </p:nvSpPr>
        <p:spPr/>
        <p:txBody>
          <a:bodyPr/>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0B69896C-DBB2-4A38-9874-E742C08CA65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7F85AEE4-29A7-4123-8799-F6FB04ECA34F}"/>
              </a:ext>
            </a:extLst>
          </p:cNvPr>
          <p:cNvSpPr>
            <a:spLocks noGrp="1"/>
          </p:cNvSpPr>
          <p:nvPr>
            <p:ph type="dt" sz="half" idx="10"/>
          </p:nvPr>
        </p:nvSpPr>
        <p:spPr/>
        <p:txBody>
          <a:bodyPr/>
          <a:lstStyle/>
          <a:p>
            <a:r>
              <a:rPr lang="en-US"/>
              <a:t>27 January 2020</a:t>
            </a:r>
            <a:endParaRPr lang="en-IN"/>
          </a:p>
        </p:txBody>
      </p:sp>
      <p:sp>
        <p:nvSpPr>
          <p:cNvPr id="5" name="Footer Placeholder 4">
            <a:extLst>
              <a:ext uri="{FF2B5EF4-FFF2-40B4-BE49-F238E27FC236}">
                <a16:creationId xmlns:a16="http://schemas.microsoft.com/office/drawing/2014/main" xmlns="" id="{5C963A23-6886-4E0E-A92A-2E2538171E96}"/>
              </a:ext>
            </a:extLst>
          </p:cNvPr>
          <p:cNvSpPr>
            <a:spLocks noGrp="1"/>
          </p:cNvSpPr>
          <p:nvPr>
            <p:ph type="ftr" sz="quarter" idx="11"/>
          </p:nvPr>
        </p:nvSpPr>
        <p:spPr/>
        <p:txBody>
          <a:bodyPr/>
          <a:lstStyle/>
          <a:p>
            <a:r>
              <a:rPr lang="en-IN"/>
              <a:t>IPR, Gandhinagar</a:t>
            </a:r>
          </a:p>
        </p:txBody>
      </p:sp>
      <p:sp>
        <p:nvSpPr>
          <p:cNvPr id="6" name="Slide Number Placeholder 5">
            <a:extLst>
              <a:ext uri="{FF2B5EF4-FFF2-40B4-BE49-F238E27FC236}">
                <a16:creationId xmlns:a16="http://schemas.microsoft.com/office/drawing/2014/main" xmlns="" id="{5653544C-35C4-41FB-ACE9-3590CCC79DAB}"/>
              </a:ext>
            </a:extLst>
          </p:cNvPr>
          <p:cNvSpPr>
            <a:spLocks noGrp="1"/>
          </p:cNvSpPr>
          <p:nvPr>
            <p:ph type="sldNum" sz="quarter" idx="12"/>
          </p:nvPr>
        </p:nvSpPr>
        <p:spPr/>
        <p:txBody>
          <a:bodyPr/>
          <a:lstStyle/>
          <a:p>
            <a:fld id="{AD99AFCC-1259-46C0-913C-9489BB50A881}" type="slidenum">
              <a:rPr lang="en-IN" smtClean="0"/>
              <a:t>‹#›</a:t>
            </a:fld>
            <a:endParaRPr lang="en-IN"/>
          </a:p>
        </p:txBody>
      </p:sp>
    </p:spTree>
    <p:extLst>
      <p:ext uri="{BB962C8B-B14F-4D97-AF65-F5344CB8AC3E}">
        <p14:creationId xmlns:p14="http://schemas.microsoft.com/office/powerpoint/2010/main" val="271204132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xmlns="" id="{5A7538B3-8763-478D-8FF5-19D4F66721D5}"/>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IN"/>
          </a:p>
        </p:txBody>
      </p:sp>
      <p:sp>
        <p:nvSpPr>
          <p:cNvPr id="3" name="Vertical Text Placeholder 2">
            <a:extLst>
              <a:ext uri="{FF2B5EF4-FFF2-40B4-BE49-F238E27FC236}">
                <a16:creationId xmlns:a16="http://schemas.microsoft.com/office/drawing/2014/main" xmlns="" id="{60E5B49F-025D-4919-89E2-4C1BF67F8F7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25E0E3EF-5091-4176-BA46-8D78177F06FA}"/>
              </a:ext>
            </a:extLst>
          </p:cNvPr>
          <p:cNvSpPr>
            <a:spLocks noGrp="1"/>
          </p:cNvSpPr>
          <p:nvPr>
            <p:ph type="dt" sz="half" idx="10"/>
          </p:nvPr>
        </p:nvSpPr>
        <p:spPr/>
        <p:txBody>
          <a:bodyPr/>
          <a:lstStyle/>
          <a:p>
            <a:r>
              <a:rPr lang="en-US"/>
              <a:t>27 January 2020</a:t>
            </a:r>
            <a:endParaRPr lang="en-IN"/>
          </a:p>
        </p:txBody>
      </p:sp>
      <p:sp>
        <p:nvSpPr>
          <p:cNvPr id="5" name="Footer Placeholder 4">
            <a:extLst>
              <a:ext uri="{FF2B5EF4-FFF2-40B4-BE49-F238E27FC236}">
                <a16:creationId xmlns:a16="http://schemas.microsoft.com/office/drawing/2014/main" xmlns="" id="{8CBCE6C8-70A9-4E2D-A5E4-2A62EE46D320}"/>
              </a:ext>
            </a:extLst>
          </p:cNvPr>
          <p:cNvSpPr>
            <a:spLocks noGrp="1"/>
          </p:cNvSpPr>
          <p:nvPr>
            <p:ph type="ftr" sz="quarter" idx="11"/>
          </p:nvPr>
        </p:nvSpPr>
        <p:spPr/>
        <p:txBody>
          <a:bodyPr/>
          <a:lstStyle/>
          <a:p>
            <a:r>
              <a:rPr lang="en-IN"/>
              <a:t>IPR, Gandhinagar</a:t>
            </a:r>
          </a:p>
        </p:txBody>
      </p:sp>
      <p:sp>
        <p:nvSpPr>
          <p:cNvPr id="6" name="Slide Number Placeholder 5">
            <a:extLst>
              <a:ext uri="{FF2B5EF4-FFF2-40B4-BE49-F238E27FC236}">
                <a16:creationId xmlns:a16="http://schemas.microsoft.com/office/drawing/2014/main" xmlns="" id="{B8EE5E0B-F49C-4F81-87D1-D108264D6C04}"/>
              </a:ext>
            </a:extLst>
          </p:cNvPr>
          <p:cNvSpPr>
            <a:spLocks noGrp="1"/>
          </p:cNvSpPr>
          <p:nvPr>
            <p:ph type="sldNum" sz="quarter" idx="12"/>
          </p:nvPr>
        </p:nvSpPr>
        <p:spPr/>
        <p:txBody>
          <a:bodyPr/>
          <a:lstStyle/>
          <a:p>
            <a:fld id="{AD99AFCC-1259-46C0-913C-9489BB50A881}" type="slidenum">
              <a:rPr lang="en-IN" smtClean="0"/>
              <a:t>‹#›</a:t>
            </a:fld>
            <a:endParaRPr lang="en-IN"/>
          </a:p>
        </p:txBody>
      </p:sp>
    </p:spTree>
    <p:extLst>
      <p:ext uri="{BB962C8B-B14F-4D97-AF65-F5344CB8AC3E}">
        <p14:creationId xmlns:p14="http://schemas.microsoft.com/office/powerpoint/2010/main" val="20773376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1062EE3-19A6-4D83-A842-27EA3871063B}"/>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C619CEE7-3381-4DE6-AE1A-23289794E7E6}"/>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E235EEAF-1560-49C3-BCDD-A6233864AB27}"/>
              </a:ext>
            </a:extLst>
          </p:cNvPr>
          <p:cNvSpPr>
            <a:spLocks noGrp="1"/>
          </p:cNvSpPr>
          <p:nvPr>
            <p:ph type="dt" sz="half" idx="10"/>
          </p:nvPr>
        </p:nvSpPr>
        <p:spPr/>
        <p:txBody>
          <a:bodyPr/>
          <a:lstStyle/>
          <a:p>
            <a:r>
              <a:rPr lang="en-US"/>
              <a:t>27 January 2020</a:t>
            </a:r>
            <a:endParaRPr lang="en-IN"/>
          </a:p>
        </p:txBody>
      </p:sp>
      <p:sp>
        <p:nvSpPr>
          <p:cNvPr id="5" name="Footer Placeholder 4">
            <a:extLst>
              <a:ext uri="{FF2B5EF4-FFF2-40B4-BE49-F238E27FC236}">
                <a16:creationId xmlns:a16="http://schemas.microsoft.com/office/drawing/2014/main" xmlns="" id="{FF228AAD-379C-403F-A27B-7029BAA39D6B}"/>
              </a:ext>
            </a:extLst>
          </p:cNvPr>
          <p:cNvSpPr>
            <a:spLocks noGrp="1"/>
          </p:cNvSpPr>
          <p:nvPr>
            <p:ph type="ftr" sz="quarter" idx="11"/>
          </p:nvPr>
        </p:nvSpPr>
        <p:spPr/>
        <p:txBody>
          <a:bodyPr/>
          <a:lstStyle/>
          <a:p>
            <a:r>
              <a:rPr lang="en-IN"/>
              <a:t>IPR, Gandhinagar</a:t>
            </a:r>
          </a:p>
        </p:txBody>
      </p:sp>
      <p:sp>
        <p:nvSpPr>
          <p:cNvPr id="6" name="Slide Number Placeholder 5">
            <a:extLst>
              <a:ext uri="{FF2B5EF4-FFF2-40B4-BE49-F238E27FC236}">
                <a16:creationId xmlns:a16="http://schemas.microsoft.com/office/drawing/2014/main" xmlns="" id="{76B72EE4-C56C-46B1-9B6B-80DD625960BD}"/>
              </a:ext>
            </a:extLst>
          </p:cNvPr>
          <p:cNvSpPr>
            <a:spLocks noGrp="1"/>
          </p:cNvSpPr>
          <p:nvPr>
            <p:ph type="sldNum" sz="quarter" idx="12"/>
          </p:nvPr>
        </p:nvSpPr>
        <p:spPr/>
        <p:txBody>
          <a:bodyPr/>
          <a:lstStyle/>
          <a:p>
            <a:fld id="{AD99AFCC-1259-46C0-913C-9489BB50A881}" type="slidenum">
              <a:rPr lang="en-IN" smtClean="0"/>
              <a:t>‹#›</a:t>
            </a:fld>
            <a:endParaRPr lang="en-IN"/>
          </a:p>
        </p:txBody>
      </p:sp>
    </p:spTree>
    <p:extLst>
      <p:ext uri="{BB962C8B-B14F-4D97-AF65-F5344CB8AC3E}">
        <p14:creationId xmlns:p14="http://schemas.microsoft.com/office/powerpoint/2010/main" val="156740936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C64F02D-295F-425F-A956-71410F06A2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IN"/>
          </a:p>
        </p:txBody>
      </p:sp>
      <p:sp>
        <p:nvSpPr>
          <p:cNvPr id="3" name="Text Placeholder 2">
            <a:extLst>
              <a:ext uri="{FF2B5EF4-FFF2-40B4-BE49-F238E27FC236}">
                <a16:creationId xmlns:a16="http://schemas.microsoft.com/office/drawing/2014/main" xmlns="" id="{AC7B16DD-A68A-4F36-9AA1-01DBB0B70BE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xmlns="" id="{CEEE6FB3-15C5-4895-8C62-F7CEA440EDD5}"/>
              </a:ext>
            </a:extLst>
          </p:cNvPr>
          <p:cNvSpPr>
            <a:spLocks noGrp="1"/>
          </p:cNvSpPr>
          <p:nvPr>
            <p:ph type="dt" sz="half" idx="10"/>
          </p:nvPr>
        </p:nvSpPr>
        <p:spPr/>
        <p:txBody>
          <a:bodyPr/>
          <a:lstStyle/>
          <a:p>
            <a:r>
              <a:rPr lang="en-US"/>
              <a:t>27 January 2020</a:t>
            </a:r>
            <a:endParaRPr lang="en-IN"/>
          </a:p>
        </p:txBody>
      </p:sp>
      <p:sp>
        <p:nvSpPr>
          <p:cNvPr id="5" name="Footer Placeholder 4">
            <a:extLst>
              <a:ext uri="{FF2B5EF4-FFF2-40B4-BE49-F238E27FC236}">
                <a16:creationId xmlns:a16="http://schemas.microsoft.com/office/drawing/2014/main" xmlns="" id="{99E9AF31-B3ED-4276-A35B-9D50C5895B39}"/>
              </a:ext>
            </a:extLst>
          </p:cNvPr>
          <p:cNvSpPr>
            <a:spLocks noGrp="1"/>
          </p:cNvSpPr>
          <p:nvPr>
            <p:ph type="ftr" sz="quarter" idx="11"/>
          </p:nvPr>
        </p:nvSpPr>
        <p:spPr/>
        <p:txBody>
          <a:bodyPr/>
          <a:lstStyle/>
          <a:p>
            <a:r>
              <a:rPr lang="en-IN"/>
              <a:t>IPR, Gandhinagar</a:t>
            </a:r>
          </a:p>
        </p:txBody>
      </p:sp>
      <p:sp>
        <p:nvSpPr>
          <p:cNvPr id="6" name="Slide Number Placeholder 5">
            <a:extLst>
              <a:ext uri="{FF2B5EF4-FFF2-40B4-BE49-F238E27FC236}">
                <a16:creationId xmlns:a16="http://schemas.microsoft.com/office/drawing/2014/main" xmlns="" id="{F8FDCEE5-8B90-42D2-B463-385C4DD8F534}"/>
              </a:ext>
            </a:extLst>
          </p:cNvPr>
          <p:cNvSpPr>
            <a:spLocks noGrp="1"/>
          </p:cNvSpPr>
          <p:nvPr>
            <p:ph type="sldNum" sz="quarter" idx="12"/>
          </p:nvPr>
        </p:nvSpPr>
        <p:spPr/>
        <p:txBody>
          <a:bodyPr/>
          <a:lstStyle/>
          <a:p>
            <a:fld id="{AD99AFCC-1259-46C0-913C-9489BB50A881}" type="slidenum">
              <a:rPr lang="en-IN" smtClean="0"/>
              <a:t>‹#›</a:t>
            </a:fld>
            <a:endParaRPr lang="en-IN"/>
          </a:p>
        </p:txBody>
      </p:sp>
    </p:spTree>
    <p:extLst>
      <p:ext uri="{BB962C8B-B14F-4D97-AF65-F5344CB8AC3E}">
        <p14:creationId xmlns:p14="http://schemas.microsoft.com/office/powerpoint/2010/main" val="153730806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927E89E-FCB2-4C49-A274-FC2C63997CB3}"/>
              </a:ext>
            </a:extLst>
          </p:cNvPr>
          <p:cNvSpPr>
            <a:spLocks noGrp="1"/>
          </p:cNvSpPr>
          <p:nvPr>
            <p:ph type="title"/>
          </p:nvPr>
        </p:nvSpPr>
        <p:spPr/>
        <p:txBody>
          <a:body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4344FCA6-E8F5-4C80-85B1-B129EE0FB652}"/>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Content Placeholder 3">
            <a:extLst>
              <a:ext uri="{FF2B5EF4-FFF2-40B4-BE49-F238E27FC236}">
                <a16:creationId xmlns:a16="http://schemas.microsoft.com/office/drawing/2014/main" xmlns="" id="{B8EE6870-7498-4EE1-A0CE-B12D801A152C}"/>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Date Placeholder 4">
            <a:extLst>
              <a:ext uri="{FF2B5EF4-FFF2-40B4-BE49-F238E27FC236}">
                <a16:creationId xmlns:a16="http://schemas.microsoft.com/office/drawing/2014/main" xmlns="" id="{AB499DD1-A559-48F1-9A44-A4E701B37C04}"/>
              </a:ext>
            </a:extLst>
          </p:cNvPr>
          <p:cNvSpPr>
            <a:spLocks noGrp="1"/>
          </p:cNvSpPr>
          <p:nvPr>
            <p:ph type="dt" sz="half" idx="10"/>
          </p:nvPr>
        </p:nvSpPr>
        <p:spPr/>
        <p:txBody>
          <a:bodyPr/>
          <a:lstStyle/>
          <a:p>
            <a:r>
              <a:rPr lang="en-US"/>
              <a:t>27 January 2020</a:t>
            </a:r>
            <a:endParaRPr lang="en-IN"/>
          </a:p>
        </p:txBody>
      </p:sp>
      <p:sp>
        <p:nvSpPr>
          <p:cNvPr id="6" name="Footer Placeholder 5">
            <a:extLst>
              <a:ext uri="{FF2B5EF4-FFF2-40B4-BE49-F238E27FC236}">
                <a16:creationId xmlns:a16="http://schemas.microsoft.com/office/drawing/2014/main" xmlns="" id="{DD7207BD-E86D-422E-9E76-3257E6D6E164}"/>
              </a:ext>
            </a:extLst>
          </p:cNvPr>
          <p:cNvSpPr>
            <a:spLocks noGrp="1"/>
          </p:cNvSpPr>
          <p:nvPr>
            <p:ph type="ftr" sz="quarter" idx="11"/>
          </p:nvPr>
        </p:nvSpPr>
        <p:spPr/>
        <p:txBody>
          <a:bodyPr/>
          <a:lstStyle/>
          <a:p>
            <a:r>
              <a:rPr lang="en-IN"/>
              <a:t>IPR, Gandhinagar</a:t>
            </a:r>
          </a:p>
        </p:txBody>
      </p:sp>
      <p:sp>
        <p:nvSpPr>
          <p:cNvPr id="7" name="Slide Number Placeholder 6">
            <a:extLst>
              <a:ext uri="{FF2B5EF4-FFF2-40B4-BE49-F238E27FC236}">
                <a16:creationId xmlns:a16="http://schemas.microsoft.com/office/drawing/2014/main" xmlns="" id="{EB861CC8-B9A6-4CB6-A78D-C20164929DA9}"/>
              </a:ext>
            </a:extLst>
          </p:cNvPr>
          <p:cNvSpPr>
            <a:spLocks noGrp="1"/>
          </p:cNvSpPr>
          <p:nvPr>
            <p:ph type="sldNum" sz="quarter" idx="12"/>
          </p:nvPr>
        </p:nvSpPr>
        <p:spPr/>
        <p:txBody>
          <a:bodyPr/>
          <a:lstStyle/>
          <a:p>
            <a:fld id="{AD99AFCC-1259-46C0-913C-9489BB50A881}" type="slidenum">
              <a:rPr lang="en-IN" smtClean="0"/>
              <a:t>‹#›</a:t>
            </a:fld>
            <a:endParaRPr lang="en-IN"/>
          </a:p>
        </p:txBody>
      </p:sp>
    </p:spTree>
    <p:extLst>
      <p:ext uri="{BB962C8B-B14F-4D97-AF65-F5344CB8AC3E}">
        <p14:creationId xmlns:p14="http://schemas.microsoft.com/office/powerpoint/2010/main" val="5566430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6395AD7-A747-4283-AA7B-7C606F4B28B4}"/>
              </a:ext>
            </a:extLst>
          </p:cNvPr>
          <p:cNvSpPr>
            <a:spLocks noGrp="1"/>
          </p:cNvSpPr>
          <p:nvPr>
            <p:ph type="title"/>
          </p:nvPr>
        </p:nvSpPr>
        <p:spPr>
          <a:xfrm>
            <a:off x="839788" y="365125"/>
            <a:ext cx="10515600" cy="1325563"/>
          </a:xfrm>
        </p:spPr>
        <p:txBody>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B735290D-F4E1-4A9C-93B7-ADB10825E75C}"/>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xmlns="" id="{63B969A1-C123-4298-ABCC-458F51205A96}"/>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5" name="Text Placeholder 4">
            <a:extLst>
              <a:ext uri="{FF2B5EF4-FFF2-40B4-BE49-F238E27FC236}">
                <a16:creationId xmlns:a16="http://schemas.microsoft.com/office/drawing/2014/main" xmlns="" id="{326DF687-EC1C-44C7-80D9-863442147F4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xmlns="" id="{71EDDDCD-B322-4A0E-8903-0068D8517D05}"/>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7" name="Date Placeholder 6">
            <a:extLst>
              <a:ext uri="{FF2B5EF4-FFF2-40B4-BE49-F238E27FC236}">
                <a16:creationId xmlns:a16="http://schemas.microsoft.com/office/drawing/2014/main" xmlns="" id="{BD68A78F-6F7C-4897-9285-DA29CA39ED33}"/>
              </a:ext>
            </a:extLst>
          </p:cNvPr>
          <p:cNvSpPr>
            <a:spLocks noGrp="1"/>
          </p:cNvSpPr>
          <p:nvPr>
            <p:ph type="dt" sz="half" idx="10"/>
          </p:nvPr>
        </p:nvSpPr>
        <p:spPr/>
        <p:txBody>
          <a:bodyPr/>
          <a:lstStyle/>
          <a:p>
            <a:r>
              <a:rPr lang="en-US"/>
              <a:t>27 January 2020</a:t>
            </a:r>
            <a:endParaRPr lang="en-IN"/>
          </a:p>
        </p:txBody>
      </p:sp>
      <p:sp>
        <p:nvSpPr>
          <p:cNvPr id="8" name="Footer Placeholder 7">
            <a:extLst>
              <a:ext uri="{FF2B5EF4-FFF2-40B4-BE49-F238E27FC236}">
                <a16:creationId xmlns:a16="http://schemas.microsoft.com/office/drawing/2014/main" xmlns="" id="{2E76266E-DE85-4E87-88D5-F142E6965A94}"/>
              </a:ext>
            </a:extLst>
          </p:cNvPr>
          <p:cNvSpPr>
            <a:spLocks noGrp="1"/>
          </p:cNvSpPr>
          <p:nvPr>
            <p:ph type="ftr" sz="quarter" idx="11"/>
          </p:nvPr>
        </p:nvSpPr>
        <p:spPr/>
        <p:txBody>
          <a:bodyPr/>
          <a:lstStyle/>
          <a:p>
            <a:r>
              <a:rPr lang="en-IN"/>
              <a:t>IPR, Gandhinagar</a:t>
            </a:r>
          </a:p>
        </p:txBody>
      </p:sp>
      <p:sp>
        <p:nvSpPr>
          <p:cNvPr id="9" name="Slide Number Placeholder 8">
            <a:extLst>
              <a:ext uri="{FF2B5EF4-FFF2-40B4-BE49-F238E27FC236}">
                <a16:creationId xmlns:a16="http://schemas.microsoft.com/office/drawing/2014/main" xmlns="" id="{D313982A-DEA5-450E-ABD6-7469F93ECBEA}"/>
              </a:ext>
            </a:extLst>
          </p:cNvPr>
          <p:cNvSpPr>
            <a:spLocks noGrp="1"/>
          </p:cNvSpPr>
          <p:nvPr>
            <p:ph type="sldNum" sz="quarter" idx="12"/>
          </p:nvPr>
        </p:nvSpPr>
        <p:spPr/>
        <p:txBody>
          <a:bodyPr/>
          <a:lstStyle/>
          <a:p>
            <a:fld id="{AD99AFCC-1259-46C0-913C-9489BB50A881}" type="slidenum">
              <a:rPr lang="en-IN" smtClean="0"/>
              <a:t>‹#›</a:t>
            </a:fld>
            <a:endParaRPr lang="en-IN"/>
          </a:p>
        </p:txBody>
      </p:sp>
    </p:spTree>
    <p:extLst>
      <p:ext uri="{BB962C8B-B14F-4D97-AF65-F5344CB8AC3E}">
        <p14:creationId xmlns:p14="http://schemas.microsoft.com/office/powerpoint/2010/main" val="352444380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604476-1453-41B6-A3E1-00738B282A18}"/>
              </a:ext>
            </a:extLst>
          </p:cNvPr>
          <p:cNvSpPr>
            <a:spLocks noGrp="1"/>
          </p:cNvSpPr>
          <p:nvPr>
            <p:ph type="title"/>
          </p:nvPr>
        </p:nvSpPr>
        <p:spPr/>
        <p:txBody>
          <a:bodyPr/>
          <a:lstStyle/>
          <a:p>
            <a:r>
              <a:rPr lang="en-US"/>
              <a:t>Click to edit Master title style</a:t>
            </a:r>
            <a:endParaRPr lang="en-IN"/>
          </a:p>
        </p:txBody>
      </p:sp>
      <p:sp>
        <p:nvSpPr>
          <p:cNvPr id="3" name="Date Placeholder 2">
            <a:extLst>
              <a:ext uri="{FF2B5EF4-FFF2-40B4-BE49-F238E27FC236}">
                <a16:creationId xmlns:a16="http://schemas.microsoft.com/office/drawing/2014/main" xmlns="" id="{C07C007F-2AE0-4DBD-B9DD-009F4E2F7887}"/>
              </a:ext>
            </a:extLst>
          </p:cNvPr>
          <p:cNvSpPr>
            <a:spLocks noGrp="1"/>
          </p:cNvSpPr>
          <p:nvPr>
            <p:ph type="dt" sz="half" idx="10"/>
          </p:nvPr>
        </p:nvSpPr>
        <p:spPr/>
        <p:txBody>
          <a:bodyPr/>
          <a:lstStyle/>
          <a:p>
            <a:r>
              <a:rPr lang="en-US"/>
              <a:t>27 January 2020</a:t>
            </a:r>
            <a:endParaRPr lang="en-IN"/>
          </a:p>
        </p:txBody>
      </p:sp>
      <p:sp>
        <p:nvSpPr>
          <p:cNvPr id="4" name="Footer Placeholder 3">
            <a:extLst>
              <a:ext uri="{FF2B5EF4-FFF2-40B4-BE49-F238E27FC236}">
                <a16:creationId xmlns:a16="http://schemas.microsoft.com/office/drawing/2014/main" xmlns="" id="{96BDE2C1-E479-4B92-9705-4AC4BC7FAD69}"/>
              </a:ext>
            </a:extLst>
          </p:cNvPr>
          <p:cNvSpPr>
            <a:spLocks noGrp="1"/>
          </p:cNvSpPr>
          <p:nvPr>
            <p:ph type="ftr" sz="quarter" idx="11"/>
          </p:nvPr>
        </p:nvSpPr>
        <p:spPr/>
        <p:txBody>
          <a:bodyPr/>
          <a:lstStyle/>
          <a:p>
            <a:r>
              <a:rPr lang="en-IN"/>
              <a:t>IPR, Gandhinagar</a:t>
            </a:r>
          </a:p>
        </p:txBody>
      </p:sp>
      <p:sp>
        <p:nvSpPr>
          <p:cNvPr id="5" name="Slide Number Placeholder 4">
            <a:extLst>
              <a:ext uri="{FF2B5EF4-FFF2-40B4-BE49-F238E27FC236}">
                <a16:creationId xmlns:a16="http://schemas.microsoft.com/office/drawing/2014/main" xmlns="" id="{D83DFD99-D7B4-478B-9AA6-197ABFD65BFF}"/>
              </a:ext>
            </a:extLst>
          </p:cNvPr>
          <p:cNvSpPr>
            <a:spLocks noGrp="1"/>
          </p:cNvSpPr>
          <p:nvPr>
            <p:ph type="sldNum" sz="quarter" idx="12"/>
          </p:nvPr>
        </p:nvSpPr>
        <p:spPr/>
        <p:txBody>
          <a:bodyPr/>
          <a:lstStyle/>
          <a:p>
            <a:fld id="{AD99AFCC-1259-46C0-913C-9489BB50A881}" type="slidenum">
              <a:rPr lang="en-IN" smtClean="0"/>
              <a:t>‹#›</a:t>
            </a:fld>
            <a:endParaRPr lang="en-IN"/>
          </a:p>
        </p:txBody>
      </p:sp>
    </p:spTree>
    <p:extLst>
      <p:ext uri="{BB962C8B-B14F-4D97-AF65-F5344CB8AC3E}">
        <p14:creationId xmlns:p14="http://schemas.microsoft.com/office/powerpoint/2010/main" val="37277170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0924E13-3B33-4944-AC30-52520F1BF57B}"/>
              </a:ext>
            </a:extLst>
          </p:cNvPr>
          <p:cNvSpPr>
            <a:spLocks noGrp="1"/>
          </p:cNvSpPr>
          <p:nvPr>
            <p:ph type="dt" sz="half" idx="10"/>
          </p:nvPr>
        </p:nvSpPr>
        <p:spPr/>
        <p:txBody>
          <a:bodyPr/>
          <a:lstStyle/>
          <a:p>
            <a:r>
              <a:rPr lang="en-US"/>
              <a:t>27 January 2020</a:t>
            </a:r>
            <a:endParaRPr lang="en-IN"/>
          </a:p>
        </p:txBody>
      </p:sp>
      <p:sp>
        <p:nvSpPr>
          <p:cNvPr id="3" name="Footer Placeholder 2">
            <a:extLst>
              <a:ext uri="{FF2B5EF4-FFF2-40B4-BE49-F238E27FC236}">
                <a16:creationId xmlns:a16="http://schemas.microsoft.com/office/drawing/2014/main" xmlns="" id="{2118FFAD-F625-42E2-9F32-812406EB7694}"/>
              </a:ext>
            </a:extLst>
          </p:cNvPr>
          <p:cNvSpPr>
            <a:spLocks noGrp="1"/>
          </p:cNvSpPr>
          <p:nvPr>
            <p:ph type="ftr" sz="quarter" idx="11"/>
          </p:nvPr>
        </p:nvSpPr>
        <p:spPr/>
        <p:txBody>
          <a:bodyPr/>
          <a:lstStyle/>
          <a:p>
            <a:r>
              <a:rPr lang="en-IN"/>
              <a:t>IPR, Gandhinagar</a:t>
            </a:r>
          </a:p>
        </p:txBody>
      </p:sp>
      <p:sp>
        <p:nvSpPr>
          <p:cNvPr id="4" name="Slide Number Placeholder 3">
            <a:extLst>
              <a:ext uri="{FF2B5EF4-FFF2-40B4-BE49-F238E27FC236}">
                <a16:creationId xmlns:a16="http://schemas.microsoft.com/office/drawing/2014/main" xmlns="" id="{879D2E56-F52D-486D-8926-5E71CBA585B7}"/>
              </a:ext>
            </a:extLst>
          </p:cNvPr>
          <p:cNvSpPr>
            <a:spLocks noGrp="1"/>
          </p:cNvSpPr>
          <p:nvPr>
            <p:ph type="sldNum" sz="quarter" idx="12"/>
          </p:nvPr>
        </p:nvSpPr>
        <p:spPr/>
        <p:txBody>
          <a:bodyPr/>
          <a:lstStyle/>
          <a:p>
            <a:fld id="{AD99AFCC-1259-46C0-913C-9489BB50A881}" type="slidenum">
              <a:rPr lang="en-IN" smtClean="0"/>
              <a:t>‹#›</a:t>
            </a:fld>
            <a:endParaRPr lang="en-IN"/>
          </a:p>
        </p:txBody>
      </p:sp>
    </p:spTree>
    <p:extLst>
      <p:ext uri="{BB962C8B-B14F-4D97-AF65-F5344CB8AC3E}">
        <p14:creationId xmlns:p14="http://schemas.microsoft.com/office/powerpoint/2010/main" val="211546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85F627C-DFD8-4860-B432-C9155355D3F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Content Placeholder 2">
            <a:extLst>
              <a:ext uri="{FF2B5EF4-FFF2-40B4-BE49-F238E27FC236}">
                <a16:creationId xmlns:a16="http://schemas.microsoft.com/office/drawing/2014/main" xmlns="" id="{8D582D72-2F28-4319-B3F4-05CCFA4031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Text Placeholder 3">
            <a:extLst>
              <a:ext uri="{FF2B5EF4-FFF2-40B4-BE49-F238E27FC236}">
                <a16:creationId xmlns:a16="http://schemas.microsoft.com/office/drawing/2014/main" xmlns="" id="{560F3717-D0CA-4EB0-A5D2-7BC23F903A4A}"/>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3E38BF47-8179-4CA1-BEAC-0D445007F6EC}"/>
              </a:ext>
            </a:extLst>
          </p:cNvPr>
          <p:cNvSpPr>
            <a:spLocks noGrp="1"/>
          </p:cNvSpPr>
          <p:nvPr>
            <p:ph type="dt" sz="half" idx="10"/>
          </p:nvPr>
        </p:nvSpPr>
        <p:spPr/>
        <p:txBody>
          <a:bodyPr/>
          <a:lstStyle/>
          <a:p>
            <a:r>
              <a:rPr lang="en-US"/>
              <a:t>27 January 2020</a:t>
            </a:r>
            <a:endParaRPr lang="en-IN"/>
          </a:p>
        </p:txBody>
      </p:sp>
      <p:sp>
        <p:nvSpPr>
          <p:cNvPr id="6" name="Footer Placeholder 5">
            <a:extLst>
              <a:ext uri="{FF2B5EF4-FFF2-40B4-BE49-F238E27FC236}">
                <a16:creationId xmlns:a16="http://schemas.microsoft.com/office/drawing/2014/main" xmlns="" id="{CA2F8194-8957-4C60-A8A8-A13422EB0487}"/>
              </a:ext>
            </a:extLst>
          </p:cNvPr>
          <p:cNvSpPr>
            <a:spLocks noGrp="1"/>
          </p:cNvSpPr>
          <p:nvPr>
            <p:ph type="ftr" sz="quarter" idx="11"/>
          </p:nvPr>
        </p:nvSpPr>
        <p:spPr/>
        <p:txBody>
          <a:bodyPr/>
          <a:lstStyle/>
          <a:p>
            <a:r>
              <a:rPr lang="en-IN"/>
              <a:t>IPR, Gandhinagar</a:t>
            </a:r>
          </a:p>
        </p:txBody>
      </p:sp>
      <p:sp>
        <p:nvSpPr>
          <p:cNvPr id="7" name="Slide Number Placeholder 6">
            <a:extLst>
              <a:ext uri="{FF2B5EF4-FFF2-40B4-BE49-F238E27FC236}">
                <a16:creationId xmlns:a16="http://schemas.microsoft.com/office/drawing/2014/main" xmlns="" id="{6DCAC04D-6823-4878-930D-E8656EC61ECF}"/>
              </a:ext>
            </a:extLst>
          </p:cNvPr>
          <p:cNvSpPr>
            <a:spLocks noGrp="1"/>
          </p:cNvSpPr>
          <p:nvPr>
            <p:ph type="sldNum" sz="quarter" idx="12"/>
          </p:nvPr>
        </p:nvSpPr>
        <p:spPr/>
        <p:txBody>
          <a:bodyPr/>
          <a:lstStyle/>
          <a:p>
            <a:fld id="{AD99AFCC-1259-46C0-913C-9489BB50A881}" type="slidenum">
              <a:rPr lang="en-IN" smtClean="0"/>
              <a:t>‹#›</a:t>
            </a:fld>
            <a:endParaRPr lang="en-IN"/>
          </a:p>
        </p:txBody>
      </p:sp>
    </p:spTree>
    <p:extLst>
      <p:ext uri="{BB962C8B-B14F-4D97-AF65-F5344CB8AC3E}">
        <p14:creationId xmlns:p14="http://schemas.microsoft.com/office/powerpoint/2010/main" val="72927412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E247293-EB63-4D76-A97D-DCD95A5B2EF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IN"/>
          </a:p>
        </p:txBody>
      </p:sp>
      <p:sp>
        <p:nvSpPr>
          <p:cNvPr id="3" name="Picture Placeholder 2">
            <a:extLst>
              <a:ext uri="{FF2B5EF4-FFF2-40B4-BE49-F238E27FC236}">
                <a16:creationId xmlns:a16="http://schemas.microsoft.com/office/drawing/2014/main" xmlns="" id="{C6126FE7-674E-42AD-91A3-A86A90E93150}"/>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a:extLst>
              <a:ext uri="{FF2B5EF4-FFF2-40B4-BE49-F238E27FC236}">
                <a16:creationId xmlns:a16="http://schemas.microsoft.com/office/drawing/2014/main" xmlns="" id="{55935964-691A-492F-877A-FC009D8649D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xmlns="" id="{E4A2A48C-F290-48F2-A7C9-F33C27701FB1}"/>
              </a:ext>
            </a:extLst>
          </p:cNvPr>
          <p:cNvSpPr>
            <a:spLocks noGrp="1"/>
          </p:cNvSpPr>
          <p:nvPr>
            <p:ph type="dt" sz="half" idx="10"/>
          </p:nvPr>
        </p:nvSpPr>
        <p:spPr/>
        <p:txBody>
          <a:bodyPr/>
          <a:lstStyle/>
          <a:p>
            <a:r>
              <a:rPr lang="en-US"/>
              <a:t>27 January 2020</a:t>
            </a:r>
            <a:endParaRPr lang="en-IN"/>
          </a:p>
        </p:txBody>
      </p:sp>
      <p:sp>
        <p:nvSpPr>
          <p:cNvPr id="6" name="Footer Placeholder 5">
            <a:extLst>
              <a:ext uri="{FF2B5EF4-FFF2-40B4-BE49-F238E27FC236}">
                <a16:creationId xmlns:a16="http://schemas.microsoft.com/office/drawing/2014/main" xmlns="" id="{B96E2A19-38FA-4C59-9B46-3EC79BAC0AD1}"/>
              </a:ext>
            </a:extLst>
          </p:cNvPr>
          <p:cNvSpPr>
            <a:spLocks noGrp="1"/>
          </p:cNvSpPr>
          <p:nvPr>
            <p:ph type="ftr" sz="quarter" idx="11"/>
          </p:nvPr>
        </p:nvSpPr>
        <p:spPr/>
        <p:txBody>
          <a:bodyPr/>
          <a:lstStyle/>
          <a:p>
            <a:r>
              <a:rPr lang="en-IN"/>
              <a:t>IPR, Gandhinagar</a:t>
            </a:r>
          </a:p>
        </p:txBody>
      </p:sp>
      <p:sp>
        <p:nvSpPr>
          <p:cNvPr id="7" name="Slide Number Placeholder 6">
            <a:extLst>
              <a:ext uri="{FF2B5EF4-FFF2-40B4-BE49-F238E27FC236}">
                <a16:creationId xmlns:a16="http://schemas.microsoft.com/office/drawing/2014/main" xmlns="" id="{6F0F2452-A84E-4C4C-9B1E-22B1EC6CD280}"/>
              </a:ext>
            </a:extLst>
          </p:cNvPr>
          <p:cNvSpPr>
            <a:spLocks noGrp="1"/>
          </p:cNvSpPr>
          <p:nvPr>
            <p:ph type="sldNum" sz="quarter" idx="12"/>
          </p:nvPr>
        </p:nvSpPr>
        <p:spPr/>
        <p:txBody>
          <a:bodyPr/>
          <a:lstStyle/>
          <a:p>
            <a:fld id="{AD99AFCC-1259-46C0-913C-9489BB50A881}" type="slidenum">
              <a:rPr lang="en-IN" smtClean="0"/>
              <a:t>‹#›</a:t>
            </a:fld>
            <a:endParaRPr lang="en-IN"/>
          </a:p>
        </p:txBody>
      </p:sp>
    </p:spTree>
    <p:extLst>
      <p:ext uri="{BB962C8B-B14F-4D97-AF65-F5344CB8AC3E}">
        <p14:creationId xmlns:p14="http://schemas.microsoft.com/office/powerpoint/2010/main" val="3433358566"/>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xmlns="" id="{D41AC201-2B7F-42F3-9FA8-E3EE455B920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IN"/>
          </a:p>
        </p:txBody>
      </p:sp>
      <p:sp>
        <p:nvSpPr>
          <p:cNvPr id="3" name="Text Placeholder 2">
            <a:extLst>
              <a:ext uri="{FF2B5EF4-FFF2-40B4-BE49-F238E27FC236}">
                <a16:creationId xmlns:a16="http://schemas.microsoft.com/office/drawing/2014/main" xmlns="" id="{D2FE1A1A-C0FD-4A3D-81F7-B4DC48A29183}"/>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IN"/>
          </a:p>
        </p:txBody>
      </p:sp>
      <p:sp>
        <p:nvSpPr>
          <p:cNvPr id="4" name="Date Placeholder 3">
            <a:extLst>
              <a:ext uri="{FF2B5EF4-FFF2-40B4-BE49-F238E27FC236}">
                <a16:creationId xmlns:a16="http://schemas.microsoft.com/office/drawing/2014/main" xmlns="" id="{66A2BC71-BF39-4A40-AB07-382475D8F138}"/>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r>
              <a:rPr lang="en-US"/>
              <a:t>27 January 2020</a:t>
            </a:r>
            <a:endParaRPr lang="en-IN"/>
          </a:p>
        </p:txBody>
      </p:sp>
      <p:sp>
        <p:nvSpPr>
          <p:cNvPr id="5" name="Footer Placeholder 4">
            <a:extLst>
              <a:ext uri="{FF2B5EF4-FFF2-40B4-BE49-F238E27FC236}">
                <a16:creationId xmlns:a16="http://schemas.microsoft.com/office/drawing/2014/main" xmlns="" id="{B7619544-2B4A-4917-BCD2-FBD221271664}"/>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en-IN"/>
              <a:t>IPR, Gandhinagar</a:t>
            </a:r>
          </a:p>
        </p:txBody>
      </p:sp>
      <p:sp>
        <p:nvSpPr>
          <p:cNvPr id="6" name="Slide Number Placeholder 5">
            <a:extLst>
              <a:ext uri="{FF2B5EF4-FFF2-40B4-BE49-F238E27FC236}">
                <a16:creationId xmlns:a16="http://schemas.microsoft.com/office/drawing/2014/main" xmlns="" id="{EEB0F217-5A02-439A-AD9C-1054729E7993}"/>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D99AFCC-1259-46C0-913C-9489BB50A881}" type="slidenum">
              <a:rPr lang="en-IN" smtClean="0"/>
              <a:t>‹#›</a:t>
            </a:fld>
            <a:endParaRPr lang="en-IN"/>
          </a:p>
        </p:txBody>
      </p:sp>
    </p:spTree>
    <p:extLst>
      <p:ext uri="{BB962C8B-B14F-4D97-AF65-F5344CB8AC3E}">
        <p14:creationId xmlns:p14="http://schemas.microsoft.com/office/powerpoint/2010/main" val="128023216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7.png"/></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4.xml"/><Relationship Id="rId3" Type="http://schemas.openxmlformats.org/officeDocument/2006/relationships/chart" Target="../charts/char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8.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5.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4" Type="http://schemas.openxmlformats.org/officeDocument/2006/relationships/image" Target="../media/image5.png"/><Relationship Id="rId5" Type="http://schemas.openxmlformats.org/officeDocument/2006/relationships/image" Target="../media/image6.png"/><Relationship Id="rId1" Type="http://schemas.openxmlformats.org/officeDocument/2006/relationships/slideLayout" Target="../slideLayouts/slideLayout2.xml"/><Relationship Id="rId2" Type="http://schemas.openxmlformats.org/officeDocument/2006/relationships/notesSlide" Target="../notesSlides/notesSlide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3.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C287E5C-E58B-4BA1-A2E2-65B1FED1479D}"/>
              </a:ext>
            </a:extLst>
          </p:cNvPr>
          <p:cNvSpPr>
            <a:spLocks noGrp="1"/>
          </p:cNvSpPr>
          <p:nvPr>
            <p:ph type="ctrTitle"/>
          </p:nvPr>
        </p:nvSpPr>
        <p:spPr/>
        <p:txBody>
          <a:bodyPr>
            <a:normAutofit/>
          </a:bodyPr>
          <a:lstStyle/>
          <a:p>
            <a:r>
              <a:rPr lang="en-IN" b="1" dirty="0">
                <a:solidFill>
                  <a:schemeClr val="accent2">
                    <a:lumMod val="50000"/>
                  </a:schemeClr>
                </a:solidFill>
              </a:rPr>
              <a:t>Complexities of electricity supply options</a:t>
            </a:r>
          </a:p>
        </p:txBody>
      </p:sp>
      <p:sp>
        <p:nvSpPr>
          <p:cNvPr id="3" name="Subtitle 2">
            <a:extLst>
              <a:ext uri="{FF2B5EF4-FFF2-40B4-BE49-F238E27FC236}">
                <a16:creationId xmlns:a16="http://schemas.microsoft.com/office/drawing/2014/main" xmlns="" id="{2C69586D-53A2-46B6-A5F6-D57F429319E9}"/>
              </a:ext>
            </a:extLst>
          </p:cNvPr>
          <p:cNvSpPr>
            <a:spLocks noGrp="1"/>
          </p:cNvSpPr>
          <p:nvPr>
            <p:ph type="subTitle" idx="1"/>
          </p:nvPr>
        </p:nvSpPr>
        <p:spPr/>
        <p:txBody>
          <a:bodyPr>
            <a:normAutofit lnSpcReduction="10000"/>
          </a:bodyPr>
          <a:lstStyle/>
          <a:p>
            <a:r>
              <a:rPr lang="en-IN" b="1" dirty="0">
                <a:solidFill>
                  <a:schemeClr val="accent5">
                    <a:lumMod val="50000"/>
                  </a:schemeClr>
                </a:solidFill>
              </a:rPr>
              <a:t>RB Grover</a:t>
            </a:r>
          </a:p>
          <a:p>
            <a:r>
              <a:rPr lang="en-IN" b="1" dirty="0">
                <a:solidFill>
                  <a:schemeClr val="accent5">
                    <a:lumMod val="50000"/>
                  </a:schemeClr>
                </a:solidFill>
              </a:rPr>
              <a:t>Emeritus Professor, </a:t>
            </a:r>
            <a:r>
              <a:rPr lang="en-IN" b="1" dirty="0" err="1">
                <a:solidFill>
                  <a:schemeClr val="accent5">
                    <a:lumMod val="50000"/>
                  </a:schemeClr>
                </a:solidFill>
              </a:rPr>
              <a:t>Homi</a:t>
            </a:r>
            <a:r>
              <a:rPr lang="en-IN" b="1" dirty="0">
                <a:solidFill>
                  <a:schemeClr val="accent5">
                    <a:lumMod val="50000"/>
                  </a:schemeClr>
                </a:solidFill>
              </a:rPr>
              <a:t> Bhabha National Institute</a:t>
            </a:r>
          </a:p>
          <a:p>
            <a:r>
              <a:rPr lang="en-IN" b="1" dirty="0">
                <a:solidFill>
                  <a:schemeClr val="accent5">
                    <a:lumMod val="50000"/>
                  </a:schemeClr>
                </a:solidFill>
              </a:rPr>
              <a:t>27 January 2020</a:t>
            </a:r>
          </a:p>
          <a:p>
            <a:r>
              <a:rPr lang="en-IN" b="1" dirty="0">
                <a:solidFill>
                  <a:schemeClr val="accent5">
                    <a:lumMod val="50000"/>
                  </a:schemeClr>
                </a:solidFill>
              </a:rPr>
              <a:t>Institute for Plasma Research, Gandhinagar</a:t>
            </a:r>
          </a:p>
        </p:txBody>
      </p:sp>
    </p:spTree>
    <p:extLst>
      <p:ext uri="{BB962C8B-B14F-4D97-AF65-F5344CB8AC3E}">
        <p14:creationId xmlns:p14="http://schemas.microsoft.com/office/powerpoint/2010/main" val="1591754836"/>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1325562"/>
          </a:xfrm>
        </p:spPr>
        <p:txBody>
          <a:bodyPr>
            <a:noAutofit/>
          </a:bodyPr>
          <a:lstStyle/>
          <a:p>
            <a:r>
              <a:rPr lang="en-IN" sz="3600" b="1" dirty="0">
                <a:solidFill>
                  <a:schemeClr val="accent2">
                    <a:lumMod val="50000"/>
                  </a:schemeClr>
                </a:solidFill>
              </a:rPr>
              <a:t>EU data: External costs of various electricity generation technologies</a:t>
            </a:r>
            <a:br>
              <a:rPr lang="en-IN" sz="3600" b="1" dirty="0">
                <a:solidFill>
                  <a:schemeClr val="accent2">
                    <a:lumMod val="50000"/>
                  </a:schemeClr>
                </a:solidFill>
              </a:rPr>
            </a:br>
            <a:r>
              <a:rPr lang="en-IN" sz="2000" b="1" dirty="0">
                <a:solidFill>
                  <a:schemeClr val="accent2">
                    <a:lumMod val="50000"/>
                  </a:schemeClr>
                </a:solidFill>
              </a:rPr>
              <a:t>New Energy Externalities Development for Sustainability  (Ricci A, 2009)</a:t>
            </a:r>
            <a:endParaRPr lang="en-IN" sz="2000" dirty="0">
              <a:solidFill>
                <a:schemeClr val="accent2">
                  <a:lumMod val="50000"/>
                </a:schemeClr>
              </a:solidFill>
            </a:endParaRPr>
          </a:p>
        </p:txBody>
      </p:sp>
      <p:pic>
        <p:nvPicPr>
          <p:cNvPr id="7" name="Content Placeholder 6"/>
          <p:cNvPicPr>
            <a:picLocks noGrp="1" noChangeAspect="1"/>
          </p:cNvPicPr>
          <p:nvPr>
            <p:ph idx="1"/>
          </p:nvPr>
        </p:nvPicPr>
        <p:blipFill>
          <a:blip r:embed="rId2"/>
          <a:stretch>
            <a:fillRect/>
          </a:stretch>
        </p:blipFill>
        <p:spPr>
          <a:xfrm>
            <a:off x="3230632" y="1753782"/>
            <a:ext cx="5730737" cy="4218798"/>
          </a:xfrm>
          <a:prstGeom prst="rect">
            <a:avLst/>
          </a:prstGeom>
        </p:spPr>
      </p:pic>
      <p:sp>
        <p:nvSpPr>
          <p:cNvPr id="4" name="Date Placeholder 3"/>
          <p:cNvSpPr>
            <a:spLocks noGrp="1"/>
          </p:cNvSpPr>
          <p:nvPr>
            <p:ph type="dt" sz="half" idx="10"/>
          </p:nvPr>
        </p:nvSpPr>
        <p:spPr/>
        <p:txBody>
          <a:bodyPr/>
          <a:lstStyle/>
          <a:p>
            <a:r>
              <a:rPr lang="en-US"/>
              <a:t>27 January 2020</a:t>
            </a:r>
          </a:p>
        </p:txBody>
      </p:sp>
      <p:sp>
        <p:nvSpPr>
          <p:cNvPr id="6" name="Slide Number Placeholder 5"/>
          <p:cNvSpPr>
            <a:spLocks noGrp="1"/>
          </p:cNvSpPr>
          <p:nvPr>
            <p:ph type="sldNum" sz="quarter" idx="12"/>
          </p:nvPr>
        </p:nvSpPr>
        <p:spPr/>
        <p:txBody>
          <a:bodyPr/>
          <a:lstStyle/>
          <a:p>
            <a:fld id="{B6F15528-21DE-4FAA-801E-634DDDAF4B2B}" type="slidenum">
              <a:rPr lang="en-US" smtClean="0"/>
              <a:pPr/>
              <a:t>10</a:t>
            </a:fld>
            <a:endParaRPr lang="en-US"/>
          </a:p>
        </p:txBody>
      </p:sp>
      <p:sp>
        <p:nvSpPr>
          <p:cNvPr id="3" name="TextBox 2">
            <a:extLst>
              <a:ext uri="{FF2B5EF4-FFF2-40B4-BE49-F238E27FC236}">
                <a16:creationId xmlns:a16="http://schemas.microsoft.com/office/drawing/2014/main" xmlns="" id="{D465BC22-D033-4085-874C-E97F954FACD4}"/>
              </a:ext>
            </a:extLst>
          </p:cNvPr>
          <p:cNvSpPr txBox="1"/>
          <p:nvPr/>
        </p:nvSpPr>
        <p:spPr>
          <a:xfrm>
            <a:off x="9372600" y="2895600"/>
            <a:ext cx="1066800" cy="1754326"/>
          </a:xfrm>
          <a:prstGeom prst="rect">
            <a:avLst/>
          </a:prstGeom>
          <a:noFill/>
        </p:spPr>
        <p:txBody>
          <a:bodyPr wrap="square" rtlCol="0">
            <a:spAutoFit/>
          </a:bodyPr>
          <a:lstStyle/>
          <a:p>
            <a:r>
              <a:rPr lang="en-IN" b="1" dirty="0">
                <a:solidFill>
                  <a:schemeClr val="accent2">
                    <a:lumMod val="50000"/>
                  </a:schemeClr>
                </a:solidFill>
              </a:rPr>
              <a:t>There are similar reports from the USA</a:t>
            </a:r>
          </a:p>
        </p:txBody>
      </p:sp>
      <p:sp>
        <p:nvSpPr>
          <p:cNvPr id="5" name="Footer Placeholder 4">
            <a:extLst>
              <a:ext uri="{FF2B5EF4-FFF2-40B4-BE49-F238E27FC236}">
                <a16:creationId xmlns:a16="http://schemas.microsoft.com/office/drawing/2014/main" xmlns="" id="{E508B048-0168-4E11-B2BF-AE1016983C2C}"/>
              </a:ext>
            </a:extLst>
          </p:cNvPr>
          <p:cNvSpPr>
            <a:spLocks noGrp="1"/>
          </p:cNvSpPr>
          <p:nvPr>
            <p:ph type="ftr" sz="quarter" idx="11"/>
          </p:nvPr>
        </p:nvSpPr>
        <p:spPr/>
        <p:txBody>
          <a:bodyPr/>
          <a:lstStyle/>
          <a:p>
            <a:r>
              <a:rPr lang="en-US"/>
              <a:t>IPR, Gandhinagar</a:t>
            </a:r>
          </a:p>
        </p:txBody>
      </p:sp>
    </p:spTree>
    <p:extLst>
      <p:ext uri="{BB962C8B-B14F-4D97-AF65-F5344CB8AC3E}">
        <p14:creationId xmlns:p14="http://schemas.microsoft.com/office/powerpoint/2010/main" val="115823314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803E99DE-E333-4A6C-8719-8C5D013B0F1E}"/>
              </a:ext>
            </a:extLst>
          </p:cNvPr>
          <p:cNvSpPr>
            <a:spLocks noGrp="1"/>
          </p:cNvSpPr>
          <p:nvPr>
            <p:ph type="title"/>
          </p:nvPr>
        </p:nvSpPr>
        <p:spPr/>
        <p:txBody>
          <a:bodyPr/>
          <a:lstStyle/>
          <a:p>
            <a:r>
              <a:rPr lang="en-IN" b="1" dirty="0">
                <a:solidFill>
                  <a:schemeClr val="accent2">
                    <a:lumMod val="50000"/>
                  </a:schemeClr>
                </a:solidFill>
              </a:rPr>
              <a:t>Key messages from  studies on external costs </a:t>
            </a:r>
          </a:p>
        </p:txBody>
      </p:sp>
      <p:sp>
        <p:nvSpPr>
          <p:cNvPr id="3" name="Content Placeholder 2">
            <a:extLst>
              <a:ext uri="{FF2B5EF4-FFF2-40B4-BE49-F238E27FC236}">
                <a16:creationId xmlns:a16="http://schemas.microsoft.com/office/drawing/2014/main" xmlns="" id="{35B4F5D9-0E7B-4D0C-B5E4-1F6CFB60CF12}"/>
              </a:ext>
            </a:extLst>
          </p:cNvPr>
          <p:cNvSpPr>
            <a:spLocks noGrp="1"/>
          </p:cNvSpPr>
          <p:nvPr>
            <p:ph idx="1"/>
          </p:nvPr>
        </p:nvSpPr>
        <p:spPr>
          <a:xfrm>
            <a:off x="838200" y="1500326"/>
            <a:ext cx="10515600" cy="4767309"/>
          </a:xfrm>
        </p:spPr>
        <p:txBody>
          <a:bodyPr>
            <a:normAutofit fontScale="77500" lnSpcReduction="20000"/>
          </a:bodyPr>
          <a:lstStyle/>
          <a:p>
            <a:r>
              <a:rPr lang="en-IN" dirty="0">
                <a:solidFill>
                  <a:schemeClr val="accent1">
                    <a:lumMod val="50000"/>
                  </a:schemeClr>
                </a:solidFill>
              </a:rPr>
              <a:t>Access to electricity is a pre-requisite for the achievement of health.</a:t>
            </a:r>
          </a:p>
          <a:p>
            <a:r>
              <a:rPr lang="en-IN" dirty="0">
                <a:solidFill>
                  <a:schemeClr val="accent1">
                    <a:lumMod val="50000"/>
                  </a:schemeClr>
                </a:solidFill>
              </a:rPr>
              <a:t>Electricity generation from fossil fuels is a cause of substantial adverse health burdens.</a:t>
            </a:r>
          </a:p>
          <a:p>
            <a:r>
              <a:rPr lang="en-IN" dirty="0">
                <a:solidFill>
                  <a:schemeClr val="accent1">
                    <a:lumMod val="50000"/>
                  </a:schemeClr>
                </a:solidFill>
              </a:rPr>
              <a:t>An accelerated switch to renewable sources has the potential to deliver appreciable health benefits, though intermittency, land requirements and cost pose challenges.</a:t>
            </a:r>
          </a:p>
          <a:p>
            <a:r>
              <a:rPr lang="en-IN" dirty="0">
                <a:solidFill>
                  <a:schemeClr val="accent1">
                    <a:lumMod val="50000"/>
                  </a:schemeClr>
                </a:solidFill>
              </a:rPr>
              <a:t>The demand for valuable agricultural land will limit the role of energy crops.</a:t>
            </a:r>
          </a:p>
          <a:p>
            <a:r>
              <a:rPr lang="en-IN" dirty="0">
                <a:solidFill>
                  <a:schemeClr val="accent1">
                    <a:lumMod val="50000"/>
                  </a:schemeClr>
                </a:solidFill>
              </a:rPr>
              <a:t>Nuclear power has one of the lowest levels of greenhouse –gas emissions, smallest levels of direct health effects, yet there are fears about nuclear accidents, weapons use of fissionable material and waste storage. There is a need to explain facts to public. </a:t>
            </a:r>
          </a:p>
          <a:p>
            <a:r>
              <a:rPr lang="en-IN" dirty="0">
                <a:solidFill>
                  <a:schemeClr val="accent1">
                    <a:lumMod val="50000"/>
                  </a:schemeClr>
                </a:solidFill>
              </a:rPr>
              <a:t>Carbon capture and storage could have a role in future, but its health effects are likely to be mixed as it will result in efficiency losses leading to greater consumption of primary fuel and other resources, and greater production of waste. </a:t>
            </a:r>
          </a:p>
          <a:p>
            <a:r>
              <a:rPr lang="en-IN" dirty="0">
                <a:solidFill>
                  <a:schemeClr val="accent1">
                    <a:lumMod val="50000"/>
                  </a:schemeClr>
                </a:solidFill>
              </a:rPr>
              <a:t>Fusion power offers hope, and I urge the community gathered here to establish its scientific as well as commercial viability. </a:t>
            </a:r>
          </a:p>
        </p:txBody>
      </p:sp>
      <p:sp>
        <p:nvSpPr>
          <p:cNvPr id="4" name="Date Placeholder 3">
            <a:extLst>
              <a:ext uri="{FF2B5EF4-FFF2-40B4-BE49-F238E27FC236}">
                <a16:creationId xmlns:a16="http://schemas.microsoft.com/office/drawing/2014/main" xmlns="" id="{51E1AFAD-D25E-4D94-9B33-C3FDB9AF8DA8}"/>
              </a:ext>
            </a:extLst>
          </p:cNvPr>
          <p:cNvSpPr>
            <a:spLocks noGrp="1"/>
          </p:cNvSpPr>
          <p:nvPr>
            <p:ph type="dt" sz="half" idx="10"/>
          </p:nvPr>
        </p:nvSpPr>
        <p:spPr/>
        <p:txBody>
          <a:bodyPr/>
          <a:lstStyle/>
          <a:p>
            <a:r>
              <a:rPr lang="en-US"/>
              <a:t>27 January 2020</a:t>
            </a:r>
          </a:p>
        </p:txBody>
      </p:sp>
      <p:sp>
        <p:nvSpPr>
          <p:cNvPr id="6" name="Slide Number Placeholder 5">
            <a:extLst>
              <a:ext uri="{FF2B5EF4-FFF2-40B4-BE49-F238E27FC236}">
                <a16:creationId xmlns:a16="http://schemas.microsoft.com/office/drawing/2014/main" xmlns="" id="{6D7687CE-E98C-460B-B4D0-A3E7C64B5F23}"/>
              </a:ext>
            </a:extLst>
          </p:cNvPr>
          <p:cNvSpPr>
            <a:spLocks noGrp="1"/>
          </p:cNvSpPr>
          <p:nvPr>
            <p:ph type="sldNum" sz="quarter" idx="12"/>
          </p:nvPr>
        </p:nvSpPr>
        <p:spPr/>
        <p:txBody>
          <a:bodyPr/>
          <a:lstStyle/>
          <a:p>
            <a:fld id="{09FDF2C5-B33B-5A4A-B6DC-8053E85D4207}" type="slidenum">
              <a:rPr lang="en-US" smtClean="0"/>
              <a:t>11</a:t>
            </a:fld>
            <a:endParaRPr lang="en-US"/>
          </a:p>
        </p:txBody>
      </p:sp>
      <p:sp>
        <p:nvSpPr>
          <p:cNvPr id="5" name="Footer Placeholder 4">
            <a:extLst>
              <a:ext uri="{FF2B5EF4-FFF2-40B4-BE49-F238E27FC236}">
                <a16:creationId xmlns:a16="http://schemas.microsoft.com/office/drawing/2014/main" xmlns="" id="{E7D9BD43-AED8-4D32-BA24-74D5F16C3346}"/>
              </a:ext>
            </a:extLst>
          </p:cNvPr>
          <p:cNvSpPr>
            <a:spLocks noGrp="1"/>
          </p:cNvSpPr>
          <p:nvPr>
            <p:ph type="ftr" sz="quarter" idx="11"/>
          </p:nvPr>
        </p:nvSpPr>
        <p:spPr/>
        <p:txBody>
          <a:bodyPr/>
          <a:lstStyle/>
          <a:p>
            <a:r>
              <a:rPr lang="en-US"/>
              <a:t>IPR, Gandhinagar</a:t>
            </a:r>
          </a:p>
        </p:txBody>
      </p:sp>
    </p:spTree>
    <p:extLst>
      <p:ext uri="{BB962C8B-B14F-4D97-AF65-F5344CB8AC3E}">
        <p14:creationId xmlns:p14="http://schemas.microsoft.com/office/powerpoint/2010/main" val="3744103996"/>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944732" y="364002"/>
            <a:ext cx="10515600" cy="1325563"/>
          </a:xfrm>
        </p:spPr>
        <p:txBody>
          <a:bodyPr/>
          <a:lstStyle/>
          <a:p>
            <a:r>
              <a:rPr lang="en-US" b="1" dirty="0">
                <a:solidFill>
                  <a:schemeClr val="accent2">
                    <a:lumMod val="50000"/>
                  </a:schemeClr>
                </a:solidFill>
              </a:rPr>
              <a:t>Energy Cliff</a:t>
            </a:r>
          </a:p>
        </p:txBody>
      </p:sp>
      <p:graphicFrame>
        <p:nvGraphicFramePr>
          <p:cNvPr id="4" name="Content Placeholder 3"/>
          <p:cNvGraphicFramePr>
            <a:graphicFrameLocks noGrp="1"/>
          </p:cNvGraphicFramePr>
          <p:nvPr>
            <p:ph idx="1"/>
            <p:extLst/>
          </p:nvPr>
        </p:nvGraphicFramePr>
        <p:xfrm>
          <a:off x="2849917" y="1825625"/>
          <a:ext cx="8735442" cy="4351338"/>
        </p:xfrm>
        <a:graphic>
          <a:graphicData uri="http://schemas.openxmlformats.org/drawingml/2006/chart">
            <c:chart xmlns:c="http://schemas.openxmlformats.org/drawingml/2006/chart" xmlns:r="http://schemas.openxmlformats.org/officeDocument/2006/relationships" r:id="rId3"/>
          </a:graphicData>
        </a:graphic>
      </p:graphicFrame>
      <p:cxnSp>
        <p:nvCxnSpPr>
          <p:cNvPr id="6" name="Straight Arrow Connector 5"/>
          <p:cNvCxnSpPr/>
          <p:nvPr/>
        </p:nvCxnSpPr>
        <p:spPr>
          <a:xfrm>
            <a:off x="9176220" y="2379002"/>
            <a:ext cx="801859" cy="393895"/>
          </a:xfrm>
          <a:prstGeom prst="straightConnector1">
            <a:avLst/>
          </a:prstGeom>
          <a:ln>
            <a:tailEnd type="triangle"/>
          </a:ln>
        </p:spPr>
        <p:style>
          <a:lnRef idx="1">
            <a:schemeClr val="dk1"/>
          </a:lnRef>
          <a:fillRef idx="0">
            <a:schemeClr val="dk1"/>
          </a:fillRef>
          <a:effectRef idx="0">
            <a:schemeClr val="dk1"/>
          </a:effectRef>
          <a:fontRef idx="minor">
            <a:schemeClr val="tx1"/>
          </a:fontRef>
        </p:style>
      </p:cxnSp>
      <p:sp>
        <p:nvSpPr>
          <p:cNvPr id="3" name="Date Placeholder 2"/>
          <p:cNvSpPr>
            <a:spLocks noGrp="1"/>
          </p:cNvSpPr>
          <p:nvPr>
            <p:ph type="dt" sz="half" idx="10"/>
          </p:nvPr>
        </p:nvSpPr>
        <p:spPr/>
        <p:txBody>
          <a:bodyPr/>
          <a:lstStyle/>
          <a:p>
            <a:r>
              <a:rPr lang="en-US"/>
              <a:t>27 January 2020</a:t>
            </a:r>
          </a:p>
        </p:txBody>
      </p:sp>
      <p:sp>
        <p:nvSpPr>
          <p:cNvPr id="5" name="Slide Number Placeholder 4"/>
          <p:cNvSpPr>
            <a:spLocks noGrp="1"/>
          </p:cNvSpPr>
          <p:nvPr>
            <p:ph type="sldNum" sz="quarter" idx="12"/>
          </p:nvPr>
        </p:nvSpPr>
        <p:spPr/>
        <p:txBody>
          <a:bodyPr/>
          <a:lstStyle/>
          <a:p>
            <a:fld id="{09FDF2C5-B33B-5A4A-B6DC-8053E85D4207}" type="slidenum">
              <a:rPr lang="en-US" smtClean="0"/>
              <a:t>12</a:t>
            </a:fld>
            <a:endParaRPr lang="en-US"/>
          </a:p>
        </p:txBody>
      </p:sp>
      <p:sp>
        <p:nvSpPr>
          <p:cNvPr id="8" name="TextBox 7">
            <a:extLst>
              <a:ext uri="{FF2B5EF4-FFF2-40B4-BE49-F238E27FC236}">
                <a16:creationId xmlns:a16="http://schemas.microsoft.com/office/drawing/2014/main" xmlns="" id="{B8C58466-D70B-4DAD-9030-E49262F983B8}"/>
              </a:ext>
            </a:extLst>
          </p:cNvPr>
          <p:cNvSpPr txBox="1"/>
          <p:nvPr/>
        </p:nvSpPr>
        <p:spPr>
          <a:xfrm>
            <a:off x="838200" y="1361994"/>
            <a:ext cx="5447189" cy="400110"/>
          </a:xfrm>
          <a:prstGeom prst="rect">
            <a:avLst/>
          </a:prstGeom>
          <a:noFill/>
        </p:spPr>
        <p:txBody>
          <a:bodyPr wrap="square" rtlCol="0">
            <a:spAutoFit/>
          </a:bodyPr>
          <a:lstStyle/>
          <a:p>
            <a:r>
              <a:rPr lang="en-IN" sz="2000" dirty="0"/>
              <a:t>EROI= </a:t>
            </a:r>
            <a:r>
              <a:rPr lang="en-IN" sz="2000" dirty="0" err="1"/>
              <a:t>Eout</a:t>
            </a:r>
            <a:r>
              <a:rPr lang="en-IN" sz="2000" dirty="0"/>
              <a:t>/ Ein; </a:t>
            </a:r>
            <a:r>
              <a:rPr lang="en-IN" sz="2000" dirty="0" err="1"/>
              <a:t>Eout</a:t>
            </a:r>
            <a:r>
              <a:rPr lang="en-IN" sz="2000" dirty="0"/>
              <a:t> = 100; Gain = </a:t>
            </a:r>
            <a:r>
              <a:rPr lang="en-IN" sz="2000" dirty="0" err="1"/>
              <a:t>Eout</a:t>
            </a:r>
            <a:r>
              <a:rPr lang="en-IN" sz="2000" dirty="0"/>
              <a:t> – Ein</a:t>
            </a:r>
          </a:p>
        </p:txBody>
      </p:sp>
      <p:graphicFrame>
        <p:nvGraphicFramePr>
          <p:cNvPr id="9" name="Table 8">
            <a:extLst>
              <a:ext uri="{FF2B5EF4-FFF2-40B4-BE49-F238E27FC236}">
                <a16:creationId xmlns:a16="http://schemas.microsoft.com/office/drawing/2014/main" xmlns="" id="{D4E76CC1-AF7D-4082-AD1C-D53A806A025D}"/>
              </a:ext>
            </a:extLst>
          </p:cNvPr>
          <p:cNvGraphicFramePr>
            <a:graphicFrameLocks noGrp="1"/>
          </p:cNvGraphicFramePr>
          <p:nvPr>
            <p:extLst/>
          </p:nvPr>
        </p:nvGraphicFramePr>
        <p:xfrm>
          <a:off x="838200" y="1825625"/>
          <a:ext cx="2011717" cy="3616387"/>
        </p:xfrm>
        <a:graphic>
          <a:graphicData uri="http://schemas.openxmlformats.org/drawingml/2006/table">
            <a:tbl>
              <a:tblPr firstRow="1" bandRow="1">
                <a:tableStyleId>{5C22544A-7EE6-4342-B048-85BDC9FD1C3A}</a:tableStyleId>
              </a:tblPr>
              <a:tblGrid>
                <a:gridCol w="956334">
                  <a:extLst>
                    <a:ext uri="{9D8B030D-6E8A-4147-A177-3AD203B41FA5}">
                      <a16:colId xmlns:a16="http://schemas.microsoft.com/office/drawing/2014/main" xmlns="" val="486881342"/>
                    </a:ext>
                  </a:extLst>
                </a:gridCol>
                <a:gridCol w="1055383">
                  <a:extLst>
                    <a:ext uri="{9D8B030D-6E8A-4147-A177-3AD203B41FA5}">
                      <a16:colId xmlns:a16="http://schemas.microsoft.com/office/drawing/2014/main" xmlns="" val="833915988"/>
                    </a:ext>
                  </a:extLst>
                </a:gridCol>
              </a:tblGrid>
              <a:tr h="281999">
                <a:tc>
                  <a:txBody>
                    <a:bodyPr/>
                    <a:lstStyle/>
                    <a:p>
                      <a:r>
                        <a:rPr lang="en-IN" sz="1400" dirty="0"/>
                        <a:t>EROI</a:t>
                      </a:r>
                    </a:p>
                  </a:txBody>
                  <a:tcPr marL="68580" marR="68580" marT="34290" marB="34290"/>
                </a:tc>
                <a:tc>
                  <a:txBody>
                    <a:bodyPr/>
                    <a:lstStyle/>
                    <a:p>
                      <a:r>
                        <a:rPr lang="en-IN" sz="1400" dirty="0"/>
                        <a:t>Gain %</a:t>
                      </a:r>
                    </a:p>
                  </a:txBody>
                  <a:tcPr marL="68580" marR="68580" marT="34290" marB="34290"/>
                </a:tc>
                <a:extLst>
                  <a:ext uri="{0D108BD9-81ED-4DB2-BD59-A6C34878D82A}">
                    <a16:rowId xmlns:a16="http://schemas.microsoft.com/office/drawing/2014/main" xmlns="" val="1827569401"/>
                  </a:ext>
                </a:extLst>
              </a:tr>
              <a:tr h="332159">
                <a:tc>
                  <a:txBody>
                    <a:bodyPr/>
                    <a:lstStyle/>
                    <a:p>
                      <a:r>
                        <a:rPr lang="en-IN" sz="1500" dirty="0"/>
                        <a:t>1000</a:t>
                      </a:r>
                    </a:p>
                  </a:txBody>
                  <a:tcPr marL="68580" marR="68580" marT="34290" marB="34290"/>
                </a:tc>
                <a:tc>
                  <a:txBody>
                    <a:bodyPr/>
                    <a:lstStyle/>
                    <a:p>
                      <a:r>
                        <a:rPr lang="en-IN" sz="1500" dirty="0"/>
                        <a:t>99.9</a:t>
                      </a:r>
                    </a:p>
                  </a:txBody>
                  <a:tcPr marL="68580" marR="68580" marT="34290" marB="34290"/>
                </a:tc>
                <a:extLst>
                  <a:ext uri="{0D108BD9-81ED-4DB2-BD59-A6C34878D82A}">
                    <a16:rowId xmlns:a16="http://schemas.microsoft.com/office/drawing/2014/main" xmlns="" val="2844923087"/>
                  </a:ext>
                </a:extLst>
              </a:tr>
              <a:tr h="297180">
                <a:tc>
                  <a:txBody>
                    <a:bodyPr/>
                    <a:lstStyle/>
                    <a:p>
                      <a:r>
                        <a:rPr lang="en-IN" sz="1500" dirty="0"/>
                        <a:t>99</a:t>
                      </a:r>
                    </a:p>
                  </a:txBody>
                  <a:tcPr marL="68580" marR="68580" marT="34290" marB="34290"/>
                </a:tc>
                <a:tc>
                  <a:txBody>
                    <a:bodyPr/>
                    <a:lstStyle/>
                    <a:p>
                      <a:r>
                        <a:rPr lang="en-IN" sz="1500" dirty="0"/>
                        <a:t>99</a:t>
                      </a:r>
                    </a:p>
                  </a:txBody>
                  <a:tcPr marL="68580" marR="68580" marT="34290" marB="34290"/>
                </a:tc>
                <a:extLst>
                  <a:ext uri="{0D108BD9-81ED-4DB2-BD59-A6C34878D82A}">
                    <a16:rowId xmlns:a16="http://schemas.microsoft.com/office/drawing/2014/main" xmlns="" val="3365034304"/>
                  </a:ext>
                </a:extLst>
              </a:tr>
              <a:tr h="297180">
                <a:tc>
                  <a:txBody>
                    <a:bodyPr/>
                    <a:lstStyle/>
                    <a:p>
                      <a:r>
                        <a:rPr lang="en-IN" sz="1500" dirty="0"/>
                        <a:t>50</a:t>
                      </a:r>
                    </a:p>
                  </a:txBody>
                  <a:tcPr marL="68580" marR="68580" marT="34290" marB="34290"/>
                </a:tc>
                <a:tc>
                  <a:txBody>
                    <a:bodyPr/>
                    <a:lstStyle/>
                    <a:p>
                      <a:r>
                        <a:rPr lang="en-IN" sz="1500" dirty="0"/>
                        <a:t>98</a:t>
                      </a:r>
                    </a:p>
                  </a:txBody>
                  <a:tcPr marL="68580" marR="68580" marT="34290" marB="34290"/>
                </a:tc>
                <a:extLst>
                  <a:ext uri="{0D108BD9-81ED-4DB2-BD59-A6C34878D82A}">
                    <a16:rowId xmlns:a16="http://schemas.microsoft.com/office/drawing/2014/main" xmlns="" val="1808714423"/>
                  </a:ext>
                </a:extLst>
              </a:tr>
              <a:tr h="297180">
                <a:tc>
                  <a:txBody>
                    <a:bodyPr/>
                    <a:lstStyle/>
                    <a:p>
                      <a:r>
                        <a:rPr lang="en-IN" sz="1500" dirty="0"/>
                        <a:t>20</a:t>
                      </a:r>
                    </a:p>
                  </a:txBody>
                  <a:tcPr marL="68580" marR="68580" marT="34290" marB="34290"/>
                </a:tc>
                <a:tc>
                  <a:txBody>
                    <a:bodyPr/>
                    <a:lstStyle/>
                    <a:p>
                      <a:r>
                        <a:rPr lang="en-IN" sz="1500" dirty="0"/>
                        <a:t>95</a:t>
                      </a:r>
                    </a:p>
                  </a:txBody>
                  <a:tcPr marL="68580" marR="68580" marT="34290" marB="34290"/>
                </a:tc>
                <a:extLst>
                  <a:ext uri="{0D108BD9-81ED-4DB2-BD59-A6C34878D82A}">
                    <a16:rowId xmlns:a16="http://schemas.microsoft.com/office/drawing/2014/main" xmlns="" val="2057465526"/>
                  </a:ext>
                </a:extLst>
              </a:tr>
              <a:tr h="297180">
                <a:tc>
                  <a:txBody>
                    <a:bodyPr/>
                    <a:lstStyle/>
                    <a:p>
                      <a:r>
                        <a:rPr lang="en-IN" sz="1500" dirty="0"/>
                        <a:t>10</a:t>
                      </a:r>
                    </a:p>
                  </a:txBody>
                  <a:tcPr marL="68580" marR="68580" marT="34290" marB="34290"/>
                </a:tc>
                <a:tc>
                  <a:txBody>
                    <a:bodyPr/>
                    <a:lstStyle/>
                    <a:p>
                      <a:r>
                        <a:rPr lang="en-IN" sz="1500" dirty="0"/>
                        <a:t>90</a:t>
                      </a:r>
                    </a:p>
                  </a:txBody>
                  <a:tcPr marL="68580" marR="68580" marT="34290" marB="34290"/>
                </a:tc>
                <a:extLst>
                  <a:ext uri="{0D108BD9-81ED-4DB2-BD59-A6C34878D82A}">
                    <a16:rowId xmlns:a16="http://schemas.microsoft.com/office/drawing/2014/main" xmlns="" val="2430394318"/>
                  </a:ext>
                </a:extLst>
              </a:tr>
              <a:tr h="485469">
                <a:tc>
                  <a:txBody>
                    <a:bodyPr/>
                    <a:lstStyle/>
                    <a:p>
                      <a:r>
                        <a:rPr lang="en-IN" sz="1500" dirty="0"/>
                        <a:t>8</a:t>
                      </a:r>
                    </a:p>
                  </a:txBody>
                  <a:tcPr marL="68580" marR="68580" marT="34290" marB="34290"/>
                </a:tc>
                <a:tc>
                  <a:txBody>
                    <a:bodyPr/>
                    <a:lstStyle/>
                    <a:p>
                      <a:r>
                        <a:rPr lang="en-IN" sz="1500" dirty="0"/>
                        <a:t>87.5</a:t>
                      </a:r>
                    </a:p>
                  </a:txBody>
                  <a:tcPr marL="68580" marR="68580" marT="34290" marB="34290"/>
                </a:tc>
                <a:extLst>
                  <a:ext uri="{0D108BD9-81ED-4DB2-BD59-A6C34878D82A}">
                    <a16:rowId xmlns:a16="http://schemas.microsoft.com/office/drawing/2014/main" xmlns="" val="2797234197"/>
                  </a:ext>
                </a:extLst>
              </a:tr>
              <a:tr h="515753">
                <a:tc>
                  <a:txBody>
                    <a:bodyPr/>
                    <a:lstStyle/>
                    <a:p>
                      <a:r>
                        <a:rPr lang="en-IN" sz="1500" dirty="0"/>
                        <a:t>4</a:t>
                      </a:r>
                    </a:p>
                  </a:txBody>
                  <a:tcPr marL="68580" marR="68580" marT="34290" marB="34290"/>
                </a:tc>
                <a:tc>
                  <a:txBody>
                    <a:bodyPr/>
                    <a:lstStyle/>
                    <a:p>
                      <a:r>
                        <a:rPr lang="en-IN" sz="1500" dirty="0"/>
                        <a:t>75</a:t>
                      </a:r>
                    </a:p>
                  </a:txBody>
                  <a:tcPr marL="68580" marR="68580" marT="34290" marB="34290"/>
                </a:tc>
                <a:extLst>
                  <a:ext uri="{0D108BD9-81ED-4DB2-BD59-A6C34878D82A}">
                    <a16:rowId xmlns:a16="http://schemas.microsoft.com/office/drawing/2014/main" xmlns="" val="3847508223"/>
                  </a:ext>
                </a:extLst>
              </a:tr>
              <a:tr h="421098">
                <a:tc>
                  <a:txBody>
                    <a:bodyPr/>
                    <a:lstStyle/>
                    <a:p>
                      <a:r>
                        <a:rPr lang="en-IN" sz="1500" dirty="0"/>
                        <a:t>2</a:t>
                      </a:r>
                    </a:p>
                  </a:txBody>
                  <a:tcPr marL="68580" marR="68580" marT="34290" marB="34290"/>
                </a:tc>
                <a:tc>
                  <a:txBody>
                    <a:bodyPr/>
                    <a:lstStyle/>
                    <a:p>
                      <a:r>
                        <a:rPr lang="en-IN" sz="1500" dirty="0"/>
                        <a:t>50</a:t>
                      </a:r>
                    </a:p>
                  </a:txBody>
                  <a:tcPr marL="68580" marR="68580" marT="34290" marB="34290"/>
                </a:tc>
                <a:extLst>
                  <a:ext uri="{0D108BD9-81ED-4DB2-BD59-A6C34878D82A}">
                    <a16:rowId xmlns:a16="http://schemas.microsoft.com/office/drawing/2014/main" xmlns="" val="3981975758"/>
                  </a:ext>
                </a:extLst>
              </a:tr>
              <a:tr h="391189">
                <a:tc>
                  <a:txBody>
                    <a:bodyPr/>
                    <a:lstStyle/>
                    <a:p>
                      <a:r>
                        <a:rPr lang="en-IN" sz="1500" dirty="0"/>
                        <a:t>1</a:t>
                      </a:r>
                    </a:p>
                  </a:txBody>
                  <a:tcPr marL="68580" marR="68580" marT="34290" marB="34290"/>
                </a:tc>
                <a:tc>
                  <a:txBody>
                    <a:bodyPr/>
                    <a:lstStyle/>
                    <a:p>
                      <a:r>
                        <a:rPr lang="en-IN" sz="1500" dirty="0"/>
                        <a:t>0</a:t>
                      </a:r>
                    </a:p>
                  </a:txBody>
                  <a:tcPr marL="68580" marR="68580" marT="34290" marB="34290"/>
                </a:tc>
                <a:extLst>
                  <a:ext uri="{0D108BD9-81ED-4DB2-BD59-A6C34878D82A}">
                    <a16:rowId xmlns:a16="http://schemas.microsoft.com/office/drawing/2014/main" xmlns="" val="4173674533"/>
                  </a:ext>
                </a:extLst>
              </a:tr>
            </a:tbl>
          </a:graphicData>
        </a:graphic>
      </p:graphicFrame>
      <p:sp>
        <p:nvSpPr>
          <p:cNvPr id="7" name="Footer Placeholder 6">
            <a:extLst>
              <a:ext uri="{FF2B5EF4-FFF2-40B4-BE49-F238E27FC236}">
                <a16:creationId xmlns:a16="http://schemas.microsoft.com/office/drawing/2014/main" xmlns="" id="{94425CFC-6624-4BBD-9977-3CBA6816BC8B}"/>
              </a:ext>
            </a:extLst>
          </p:cNvPr>
          <p:cNvSpPr>
            <a:spLocks noGrp="1"/>
          </p:cNvSpPr>
          <p:nvPr>
            <p:ph type="ftr" sz="quarter" idx="11"/>
          </p:nvPr>
        </p:nvSpPr>
        <p:spPr/>
        <p:txBody>
          <a:bodyPr/>
          <a:lstStyle/>
          <a:p>
            <a:r>
              <a:rPr lang="en-US"/>
              <a:t>IPR, Gandhinagar</a:t>
            </a:r>
          </a:p>
        </p:txBody>
      </p:sp>
    </p:spTree>
    <p:extLst>
      <p:ext uri="{BB962C8B-B14F-4D97-AF65-F5344CB8AC3E}">
        <p14:creationId xmlns:p14="http://schemas.microsoft.com/office/powerpoint/2010/main" val="2036162475"/>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IN" sz="3600" b="1" dirty="0">
                <a:solidFill>
                  <a:schemeClr val="accent2">
                    <a:lumMod val="50000"/>
                  </a:schemeClr>
                </a:solidFill>
              </a:rPr>
              <a:t>An example of boundaries of analyses for EROI</a:t>
            </a:r>
          </a:p>
        </p:txBody>
      </p:sp>
      <p:sp>
        <p:nvSpPr>
          <p:cNvPr id="4" name="Date Placeholder 3"/>
          <p:cNvSpPr>
            <a:spLocks noGrp="1"/>
          </p:cNvSpPr>
          <p:nvPr>
            <p:ph type="dt" sz="half" idx="10"/>
          </p:nvPr>
        </p:nvSpPr>
        <p:spPr/>
        <p:txBody>
          <a:bodyPr/>
          <a:lstStyle/>
          <a:p>
            <a:r>
              <a:rPr lang="en-US"/>
              <a:t>27 January 2020</a:t>
            </a:r>
          </a:p>
        </p:txBody>
      </p:sp>
      <p:sp>
        <p:nvSpPr>
          <p:cNvPr id="5" name="Footer Placeholder 4"/>
          <p:cNvSpPr>
            <a:spLocks noGrp="1"/>
          </p:cNvSpPr>
          <p:nvPr>
            <p:ph type="ftr" sz="quarter" idx="11"/>
          </p:nvPr>
        </p:nvSpPr>
        <p:spPr/>
        <p:txBody>
          <a:bodyPr/>
          <a:lstStyle/>
          <a:p>
            <a:r>
              <a:rPr lang="en-US"/>
              <a:t>IPR, Gandhinagar</a:t>
            </a:r>
          </a:p>
        </p:txBody>
      </p:sp>
      <p:pic>
        <p:nvPicPr>
          <p:cNvPr id="8" name="Picture 7"/>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1981200" y="1981201"/>
            <a:ext cx="8305800" cy="3522747"/>
          </a:xfrm>
          <a:prstGeom prst="rect">
            <a:avLst/>
          </a:prstGeom>
        </p:spPr>
      </p:pic>
      <p:sp>
        <p:nvSpPr>
          <p:cNvPr id="3" name="Rectangle 2"/>
          <p:cNvSpPr/>
          <p:nvPr/>
        </p:nvSpPr>
        <p:spPr>
          <a:xfrm>
            <a:off x="3124200" y="274638"/>
            <a:ext cx="5867400" cy="1143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IN"/>
          </a:p>
        </p:txBody>
      </p:sp>
      <p:sp>
        <p:nvSpPr>
          <p:cNvPr id="7" name="Rectangle 6"/>
          <p:cNvSpPr/>
          <p:nvPr/>
        </p:nvSpPr>
        <p:spPr>
          <a:xfrm>
            <a:off x="3917230" y="3244334"/>
            <a:ext cx="237566" cy="369332"/>
          </a:xfrm>
          <a:prstGeom prst="rect">
            <a:avLst/>
          </a:prstGeom>
        </p:spPr>
        <p:txBody>
          <a:bodyPr wrap="none">
            <a:spAutoFit/>
          </a:bodyPr>
          <a:lstStyle/>
          <a:p>
            <a:r>
              <a:rPr lang="en-IN" dirty="0"/>
              <a:t> </a:t>
            </a:r>
          </a:p>
        </p:txBody>
      </p:sp>
      <p:sp>
        <p:nvSpPr>
          <p:cNvPr id="11" name="TextBox 10"/>
          <p:cNvSpPr txBox="1"/>
          <p:nvPr/>
        </p:nvSpPr>
        <p:spPr>
          <a:xfrm>
            <a:off x="3917230" y="5791200"/>
            <a:ext cx="6369770" cy="369332"/>
          </a:xfrm>
          <a:prstGeom prst="rect">
            <a:avLst/>
          </a:prstGeom>
          <a:noFill/>
        </p:spPr>
        <p:txBody>
          <a:bodyPr wrap="square" rtlCol="0">
            <a:spAutoFit/>
          </a:bodyPr>
          <a:lstStyle/>
          <a:p>
            <a:r>
              <a:rPr lang="en-IN" dirty="0"/>
              <a:t>(Reproduced from Hall, Lambert and </a:t>
            </a:r>
            <a:r>
              <a:rPr lang="en-IN" dirty="0" err="1"/>
              <a:t>Balogh</a:t>
            </a:r>
            <a:r>
              <a:rPr lang="en-IN" dirty="0"/>
              <a:t>, Energy Policy, 2014)</a:t>
            </a:r>
          </a:p>
        </p:txBody>
      </p:sp>
      <p:sp>
        <p:nvSpPr>
          <p:cNvPr id="12" name="Slide Number Placeholder 11"/>
          <p:cNvSpPr>
            <a:spLocks noGrp="1"/>
          </p:cNvSpPr>
          <p:nvPr>
            <p:ph type="sldNum" sz="quarter" idx="12"/>
          </p:nvPr>
        </p:nvSpPr>
        <p:spPr/>
        <p:txBody>
          <a:bodyPr/>
          <a:lstStyle/>
          <a:p>
            <a:fld id="{B6F15528-21DE-4FAA-801E-634DDDAF4B2B}" type="slidenum">
              <a:rPr lang="en-US" smtClean="0"/>
              <a:pPr/>
              <a:t>13</a:t>
            </a:fld>
            <a:endParaRPr lang="en-US"/>
          </a:p>
        </p:txBody>
      </p:sp>
    </p:spTree>
    <p:extLst>
      <p:ext uri="{BB962C8B-B14F-4D97-AF65-F5344CB8AC3E}">
        <p14:creationId xmlns:p14="http://schemas.microsoft.com/office/powerpoint/2010/main" val="161082628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50000"/>
                  </a:schemeClr>
                </a:solidFill>
              </a:rPr>
              <a:t>Energy returned on energy invested (EROI)</a:t>
            </a:r>
          </a:p>
        </p:txBody>
      </p:sp>
      <p:sp>
        <p:nvSpPr>
          <p:cNvPr id="3" name="Content Placeholder 2"/>
          <p:cNvSpPr>
            <a:spLocks noGrp="1"/>
          </p:cNvSpPr>
          <p:nvPr>
            <p:ph idx="1"/>
          </p:nvPr>
        </p:nvSpPr>
        <p:spPr>
          <a:xfrm>
            <a:off x="838200" y="1473693"/>
            <a:ext cx="10515600" cy="4703270"/>
          </a:xfrm>
        </p:spPr>
        <p:txBody>
          <a:bodyPr>
            <a:normAutofit fontScale="85000" lnSpcReduction="10000"/>
          </a:bodyPr>
          <a:lstStyle/>
          <a:p>
            <a:r>
              <a:rPr lang="en-IN" dirty="0">
                <a:solidFill>
                  <a:schemeClr val="accent1">
                    <a:lumMod val="50000"/>
                  </a:schemeClr>
                </a:solidFill>
              </a:rPr>
              <a:t>Results depend on growth scenario chosen. According to one study, calculated based on primary thermal equivalent basis, is high for coal (38), nuclear (62), large hydro (57) and wind (39). Its value is low for solar PV (6).  For the reference growth scenario, the average value is 14. (</a:t>
            </a:r>
            <a:r>
              <a:rPr lang="en-IN" dirty="0" err="1">
                <a:solidFill>
                  <a:schemeClr val="accent1">
                    <a:lumMod val="50000"/>
                  </a:schemeClr>
                </a:solidFill>
              </a:rPr>
              <a:t>Neumeyer</a:t>
            </a:r>
            <a:r>
              <a:rPr lang="en-IN" dirty="0">
                <a:solidFill>
                  <a:schemeClr val="accent1">
                    <a:lumMod val="50000"/>
                  </a:schemeClr>
                </a:solidFill>
              </a:rPr>
              <a:t> &amp; Goldston, 2016) </a:t>
            </a:r>
          </a:p>
          <a:p>
            <a:r>
              <a:rPr lang="en-IN" dirty="0">
                <a:solidFill>
                  <a:schemeClr val="accent1">
                    <a:lumMod val="50000"/>
                  </a:schemeClr>
                </a:solidFill>
              </a:rPr>
              <a:t>One can think in terms of EROI of an individual source or in terms of the grid as a whole. Research on this subject is ongoing, but some opinions have already emerged. The US economy requires a primary energy system with a minimum EROI of 11 to enjoy a positive rate of growth. (</a:t>
            </a:r>
            <a:r>
              <a:rPr lang="en-IN" dirty="0" err="1">
                <a:solidFill>
                  <a:schemeClr val="accent1">
                    <a:lumMod val="50000"/>
                  </a:schemeClr>
                </a:solidFill>
              </a:rPr>
              <a:t>Fizaine</a:t>
            </a:r>
            <a:r>
              <a:rPr lang="en-IN" dirty="0">
                <a:solidFill>
                  <a:schemeClr val="accent1">
                    <a:lumMod val="50000"/>
                  </a:schemeClr>
                </a:solidFill>
              </a:rPr>
              <a:t> and Court, 2016)</a:t>
            </a:r>
          </a:p>
          <a:p>
            <a:r>
              <a:rPr lang="en-IN" dirty="0">
                <a:solidFill>
                  <a:schemeClr val="accent1">
                    <a:lumMod val="50000"/>
                  </a:schemeClr>
                </a:solidFill>
              </a:rPr>
              <a:t>Brandt (2017) notes that discretionary spending drops rapidly when EROI of a society falls below 5. </a:t>
            </a:r>
          </a:p>
          <a:p>
            <a:r>
              <a:rPr lang="en-US" dirty="0">
                <a:solidFill>
                  <a:schemeClr val="accent1">
                    <a:lumMod val="50000"/>
                  </a:schemeClr>
                </a:solidFill>
                <a:effectLst/>
              </a:rPr>
              <a:t> </a:t>
            </a:r>
            <a:r>
              <a:rPr lang="en-IN" dirty="0">
                <a:solidFill>
                  <a:schemeClr val="accent1">
                    <a:lumMod val="50000"/>
                  </a:schemeClr>
                </a:solidFill>
              </a:rPr>
              <a:t>Lambert et al. (2014) estimate that for a society having EROI less than 15 to 25, quality of life is likely to be poor.  A threshold is passed when EROI exceeds 20 to 30. </a:t>
            </a:r>
            <a:endParaRPr lang="en-IN" dirty="0" smtClean="0">
              <a:solidFill>
                <a:schemeClr val="accent1">
                  <a:lumMod val="50000"/>
                </a:schemeClr>
              </a:solidFill>
            </a:endParaRPr>
          </a:p>
          <a:p>
            <a:r>
              <a:rPr lang="en-IN" dirty="0" smtClean="0">
                <a:solidFill>
                  <a:schemeClr val="accent1">
                    <a:lumMod val="50000"/>
                  </a:schemeClr>
                </a:solidFill>
              </a:rPr>
              <a:t>Low the value of EROI severely impacts resource sustainability. </a:t>
            </a:r>
            <a:endParaRPr lang="en-US" dirty="0">
              <a:solidFill>
                <a:schemeClr val="accent1">
                  <a:lumMod val="50000"/>
                </a:schemeClr>
              </a:solidFill>
            </a:endParaRPr>
          </a:p>
        </p:txBody>
      </p:sp>
      <p:sp>
        <p:nvSpPr>
          <p:cNvPr id="4" name="Date Placeholder 3"/>
          <p:cNvSpPr>
            <a:spLocks noGrp="1"/>
          </p:cNvSpPr>
          <p:nvPr>
            <p:ph type="dt" sz="half" idx="10"/>
          </p:nvPr>
        </p:nvSpPr>
        <p:spPr/>
        <p:txBody>
          <a:bodyPr/>
          <a:lstStyle/>
          <a:p>
            <a:r>
              <a:rPr lang="en-US"/>
              <a:t>27 January 2020</a:t>
            </a:r>
            <a:endParaRPr lang="en-US" dirty="0"/>
          </a:p>
        </p:txBody>
      </p:sp>
      <p:sp>
        <p:nvSpPr>
          <p:cNvPr id="5" name="Slide Number Placeholder 4"/>
          <p:cNvSpPr>
            <a:spLocks noGrp="1"/>
          </p:cNvSpPr>
          <p:nvPr>
            <p:ph type="sldNum" sz="quarter" idx="12"/>
          </p:nvPr>
        </p:nvSpPr>
        <p:spPr/>
        <p:txBody>
          <a:bodyPr/>
          <a:lstStyle/>
          <a:p>
            <a:fld id="{09FDF2C5-B33B-5A4A-B6DC-8053E85D4207}" type="slidenum">
              <a:rPr lang="en-US" smtClean="0"/>
              <a:t>14</a:t>
            </a:fld>
            <a:endParaRPr lang="en-US"/>
          </a:p>
        </p:txBody>
      </p:sp>
      <p:sp>
        <p:nvSpPr>
          <p:cNvPr id="6" name="Footer Placeholder 5">
            <a:extLst>
              <a:ext uri="{FF2B5EF4-FFF2-40B4-BE49-F238E27FC236}">
                <a16:creationId xmlns:a16="http://schemas.microsoft.com/office/drawing/2014/main" xmlns="" id="{3432DA3D-1165-4550-823B-4DF5C2C878CF}"/>
              </a:ext>
            </a:extLst>
          </p:cNvPr>
          <p:cNvSpPr>
            <a:spLocks noGrp="1"/>
          </p:cNvSpPr>
          <p:nvPr>
            <p:ph type="ftr" sz="quarter" idx="11"/>
          </p:nvPr>
        </p:nvSpPr>
        <p:spPr/>
        <p:txBody>
          <a:bodyPr/>
          <a:lstStyle/>
          <a:p>
            <a:r>
              <a:rPr lang="en-US"/>
              <a:t>IPR, Gandhinagar</a:t>
            </a:r>
          </a:p>
        </p:txBody>
      </p:sp>
    </p:spTree>
    <p:extLst>
      <p:ext uri="{BB962C8B-B14F-4D97-AF65-F5344CB8AC3E}">
        <p14:creationId xmlns:p14="http://schemas.microsoft.com/office/powerpoint/2010/main" val="936144254"/>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F360B04F-16B5-4C47-886F-33499C9E336F}"/>
              </a:ext>
            </a:extLst>
          </p:cNvPr>
          <p:cNvSpPr>
            <a:spLocks noGrp="1"/>
          </p:cNvSpPr>
          <p:nvPr>
            <p:ph type="title"/>
          </p:nvPr>
        </p:nvSpPr>
        <p:spPr/>
        <p:txBody>
          <a:bodyPr/>
          <a:lstStyle/>
          <a:p>
            <a:r>
              <a:rPr lang="en-US" b="1" dirty="0">
                <a:solidFill>
                  <a:schemeClr val="accent2">
                    <a:lumMod val="50000"/>
                  </a:schemeClr>
                </a:solidFill>
              </a:rPr>
              <a:t>Economics of electricity generation: aspects to be considered </a:t>
            </a:r>
            <a:endParaRPr lang="en-IN" dirty="0">
              <a:solidFill>
                <a:schemeClr val="accent2">
                  <a:lumMod val="50000"/>
                </a:schemeClr>
              </a:solidFill>
            </a:endParaRPr>
          </a:p>
        </p:txBody>
      </p:sp>
      <p:sp>
        <p:nvSpPr>
          <p:cNvPr id="3" name="Content Placeholder 2">
            <a:extLst>
              <a:ext uri="{FF2B5EF4-FFF2-40B4-BE49-F238E27FC236}">
                <a16:creationId xmlns:a16="http://schemas.microsoft.com/office/drawing/2014/main" xmlns="" id="{D2D5CA21-E13A-461E-A3F0-238151DBB437}"/>
              </a:ext>
            </a:extLst>
          </p:cNvPr>
          <p:cNvSpPr>
            <a:spLocks noGrp="1"/>
          </p:cNvSpPr>
          <p:nvPr>
            <p:ph idx="1"/>
          </p:nvPr>
        </p:nvSpPr>
        <p:spPr/>
        <p:txBody>
          <a:bodyPr>
            <a:normAutofit lnSpcReduction="10000"/>
          </a:bodyPr>
          <a:lstStyle/>
          <a:p>
            <a:r>
              <a:rPr lang="en-US" dirty="0">
                <a:solidFill>
                  <a:schemeClr val="accent1">
                    <a:lumMod val="50000"/>
                  </a:schemeClr>
                </a:solidFill>
              </a:rPr>
              <a:t>Capital cost of setting up of power plants</a:t>
            </a:r>
          </a:p>
          <a:p>
            <a:r>
              <a:rPr lang="en-US" dirty="0">
                <a:solidFill>
                  <a:schemeClr val="accent1">
                    <a:lumMod val="50000"/>
                  </a:schemeClr>
                </a:solidFill>
              </a:rPr>
              <a:t>Generation costs</a:t>
            </a:r>
          </a:p>
          <a:p>
            <a:pPr lvl="1"/>
            <a:r>
              <a:rPr lang="en-US" dirty="0">
                <a:solidFill>
                  <a:schemeClr val="accent1">
                    <a:lumMod val="50000"/>
                  </a:schemeClr>
                </a:solidFill>
              </a:rPr>
              <a:t>Cost of capital (Debt + equity; sensitivity to interest rate)</a:t>
            </a:r>
          </a:p>
          <a:p>
            <a:pPr lvl="1"/>
            <a:r>
              <a:rPr lang="en-US" dirty="0">
                <a:solidFill>
                  <a:schemeClr val="accent1">
                    <a:lumMod val="50000"/>
                  </a:schemeClr>
                </a:solidFill>
              </a:rPr>
              <a:t>Cost of fuel (fuel, transportation, processes prior to loading the fuel)</a:t>
            </a:r>
          </a:p>
          <a:p>
            <a:pPr lvl="1"/>
            <a:r>
              <a:rPr lang="en-US" dirty="0">
                <a:solidFill>
                  <a:schemeClr val="accent1">
                    <a:lumMod val="50000"/>
                  </a:schemeClr>
                </a:solidFill>
              </a:rPr>
              <a:t>O &amp; M cost</a:t>
            </a:r>
          </a:p>
          <a:p>
            <a:r>
              <a:rPr lang="en-US" dirty="0">
                <a:solidFill>
                  <a:schemeClr val="accent2">
                    <a:lumMod val="50000"/>
                  </a:schemeClr>
                </a:solidFill>
              </a:rPr>
              <a:t>System cost</a:t>
            </a:r>
          </a:p>
          <a:p>
            <a:pPr lvl="1"/>
            <a:r>
              <a:rPr lang="en-US" dirty="0">
                <a:solidFill>
                  <a:schemeClr val="accent2">
                    <a:lumMod val="50000"/>
                  </a:schemeClr>
                </a:solidFill>
              </a:rPr>
              <a:t>Plant level costs: Capital cost and generation cost</a:t>
            </a:r>
          </a:p>
          <a:p>
            <a:pPr lvl="1"/>
            <a:r>
              <a:rPr lang="en-US" dirty="0">
                <a:solidFill>
                  <a:schemeClr val="accent2">
                    <a:lumMod val="50000"/>
                  </a:schemeClr>
                </a:solidFill>
              </a:rPr>
              <a:t>Grid level costs: Grid connection, extension, reinforcement, balancing cost, replacement cost</a:t>
            </a:r>
          </a:p>
          <a:p>
            <a:pPr lvl="1"/>
            <a:r>
              <a:rPr lang="en-US" dirty="0">
                <a:solidFill>
                  <a:schemeClr val="accent2">
                    <a:lumMod val="50000"/>
                  </a:schemeClr>
                </a:solidFill>
              </a:rPr>
              <a:t>Other system costs: External costs, Net energy gain expressed in terms of EROI, Security of supply, resilience (Onsite fuel availability) </a:t>
            </a:r>
          </a:p>
        </p:txBody>
      </p:sp>
      <p:sp>
        <p:nvSpPr>
          <p:cNvPr id="4" name="Date Placeholder 3">
            <a:extLst>
              <a:ext uri="{FF2B5EF4-FFF2-40B4-BE49-F238E27FC236}">
                <a16:creationId xmlns:a16="http://schemas.microsoft.com/office/drawing/2014/main" xmlns="" id="{BB1932EE-D8AD-4279-A58D-05E22E2AD5D0}"/>
              </a:ext>
            </a:extLst>
          </p:cNvPr>
          <p:cNvSpPr>
            <a:spLocks noGrp="1"/>
          </p:cNvSpPr>
          <p:nvPr>
            <p:ph type="dt" sz="half" idx="10"/>
          </p:nvPr>
        </p:nvSpPr>
        <p:spPr/>
        <p:txBody>
          <a:bodyPr/>
          <a:lstStyle/>
          <a:p>
            <a:r>
              <a:rPr lang="en-US"/>
              <a:t>27 January 2020</a:t>
            </a:r>
          </a:p>
        </p:txBody>
      </p:sp>
      <p:sp>
        <p:nvSpPr>
          <p:cNvPr id="6" name="Slide Number Placeholder 5">
            <a:extLst>
              <a:ext uri="{FF2B5EF4-FFF2-40B4-BE49-F238E27FC236}">
                <a16:creationId xmlns:a16="http://schemas.microsoft.com/office/drawing/2014/main" xmlns="" id="{A9D8C79A-EF47-4E7C-AC28-D206EE4D243C}"/>
              </a:ext>
            </a:extLst>
          </p:cNvPr>
          <p:cNvSpPr>
            <a:spLocks noGrp="1"/>
          </p:cNvSpPr>
          <p:nvPr>
            <p:ph type="sldNum" sz="quarter" idx="12"/>
          </p:nvPr>
        </p:nvSpPr>
        <p:spPr/>
        <p:txBody>
          <a:bodyPr/>
          <a:lstStyle/>
          <a:p>
            <a:fld id="{09FDF2C5-B33B-5A4A-B6DC-8053E85D4207}" type="slidenum">
              <a:rPr lang="en-US" smtClean="0"/>
              <a:t>15</a:t>
            </a:fld>
            <a:endParaRPr lang="en-US"/>
          </a:p>
        </p:txBody>
      </p:sp>
      <p:sp>
        <p:nvSpPr>
          <p:cNvPr id="5" name="Footer Placeholder 4">
            <a:extLst>
              <a:ext uri="{FF2B5EF4-FFF2-40B4-BE49-F238E27FC236}">
                <a16:creationId xmlns:a16="http://schemas.microsoft.com/office/drawing/2014/main" xmlns="" id="{2FDD75C3-D684-4643-BA7E-0E2EE5CBB41A}"/>
              </a:ext>
            </a:extLst>
          </p:cNvPr>
          <p:cNvSpPr>
            <a:spLocks noGrp="1"/>
          </p:cNvSpPr>
          <p:nvPr>
            <p:ph type="ftr" sz="quarter" idx="11"/>
          </p:nvPr>
        </p:nvSpPr>
        <p:spPr/>
        <p:txBody>
          <a:bodyPr/>
          <a:lstStyle/>
          <a:p>
            <a:r>
              <a:rPr lang="en-US"/>
              <a:t>IPR, Gandhinagar</a:t>
            </a:r>
          </a:p>
        </p:txBody>
      </p:sp>
    </p:spTree>
    <p:extLst>
      <p:ext uri="{BB962C8B-B14F-4D97-AF65-F5344CB8AC3E}">
        <p14:creationId xmlns:p14="http://schemas.microsoft.com/office/powerpoint/2010/main" val="985739136"/>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B1D19A73-CA4A-42CB-9605-343128DBB2C9}"/>
              </a:ext>
            </a:extLst>
          </p:cNvPr>
          <p:cNvSpPr>
            <a:spLocks noGrp="1"/>
          </p:cNvSpPr>
          <p:nvPr>
            <p:ph type="title"/>
          </p:nvPr>
        </p:nvSpPr>
        <p:spPr/>
        <p:txBody>
          <a:bodyPr/>
          <a:lstStyle/>
          <a:p>
            <a:r>
              <a:rPr lang="en-IN" b="1" dirty="0">
                <a:solidFill>
                  <a:schemeClr val="accent2">
                    <a:lumMod val="50000"/>
                  </a:schemeClr>
                </a:solidFill>
              </a:rPr>
              <a:t>Final thoughts</a:t>
            </a:r>
          </a:p>
        </p:txBody>
      </p:sp>
      <p:sp>
        <p:nvSpPr>
          <p:cNvPr id="3" name="Content Placeholder 2">
            <a:extLst>
              <a:ext uri="{FF2B5EF4-FFF2-40B4-BE49-F238E27FC236}">
                <a16:creationId xmlns:a16="http://schemas.microsoft.com/office/drawing/2014/main" xmlns="" id="{CAC3ECD6-9C90-485E-8C0D-531C976C9963}"/>
              </a:ext>
            </a:extLst>
          </p:cNvPr>
          <p:cNvSpPr>
            <a:spLocks noGrp="1"/>
          </p:cNvSpPr>
          <p:nvPr>
            <p:ph idx="1"/>
          </p:nvPr>
        </p:nvSpPr>
        <p:spPr>
          <a:xfrm>
            <a:off x="838200" y="1434905"/>
            <a:ext cx="10515600" cy="4742058"/>
          </a:xfrm>
        </p:spPr>
        <p:txBody>
          <a:bodyPr>
            <a:normAutofit fontScale="92500" lnSpcReduction="20000"/>
          </a:bodyPr>
          <a:lstStyle/>
          <a:p>
            <a:r>
              <a:rPr lang="en-US" dirty="0">
                <a:solidFill>
                  <a:schemeClr val="accent2">
                    <a:lumMod val="50000"/>
                  </a:schemeClr>
                </a:solidFill>
              </a:rPr>
              <a:t>Merit order dispatch: Lowest variable cost is not the only merit. A country where the cost of capital is very high cannot afford to ignore sunk costs. </a:t>
            </a:r>
            <a:endParaRPr lang="en-IN" dirty="0">
              <a:solidFill>
                <a:schemeClr val="accent1">
                  <a:lumMod val="50000"/>
                </a:schemeClr>
              </a:solidFill>
            </a:endParaRPr>
          </a:p>
          <a:p>
            <a:r>
              <a:rPr lang="en-IN" dirty="0">
                <a:solidFill>
                  <a:schemeClr val="accent1">
                    <a:lumMod val="50000"/>
                  </a:schemeClr>
                </a:solidFill>
              </a:rPr>
              <a:t>Due to high system cost of solar and wind, the cost of incremental power from renewables increases dramatically. (IEA reports, MIT 2018). </a:t>
            </a:r>
          </a:p>
          <a:p>
            <a:r>
              <a:rPr lang="en-IN" dirty="0">
                <a:solidFill>
                  <a:schemeClr val="accent1">
                    <a:lumMod val="50000"/>
                  </a:schemeClr>
                </a:solidFill>
              </a:rPr>
              <a:t>We have to examine attributes and performance of all technologies in India; a country with high density of population, tropical climate, high cost of capital. </a:t>
            </a:r>
            <a:endParaRPr lang="en-IN" dirty="0" smtClean="0">
              <a:solidFill>
                <a:schemeClr val="accent1">
                  <a:lumMod val="50000"/>
                </a:schemeClr>
              </a:solidFill>
            </a:endParaRPr>
          </a:p>
          <a:p>
            <a:r>
              <a:rPr lang="en-IN" dirty="0" smtClean="0">
                <a:solidFill>
                  <a:schemeClr val="accent1">
                    <a:lumMod val="50000"/>
                  </a:schemeClr>
                </a:solidFill>
              </a:rPr>
              <a:t>Renewables </a:t>
            </a:r>
            <a:r>
              <a:rPr lang="en-IN" dirty="0">
                <a:solidFill>
                  <a:schemeClr val="accent1">
                    <a:lumMod val="50000"/>
                  </a:schemeClr>
                </a:solidFill>
              </a:rPr>
              <a:t>alone or with efficiency improvements cannot meet electricity needs of India. </a:t>
            </a:r>
            <a:r>
              <a:rPr lang="en-IN" dirty="0" smtClean="0">
                <a:solidFill>
                  <a:schemeClr val="accent1">
                    <a:lumMod val="50000"/>
                  </a:schemeClr>
                </a:solidFill>
              </a:rPr>
              <a:t>Efficiency improvements are likely to be accompanied by rebound effect.</a:t>
            </a:r>
            <a:endParaRPr lang="en-IN" dirty="0">
              <a:solidFill>
                <a:schemeClr val="accent1">
                  <a:lumMod val="50000"/>
                </a:schemeClr>
              </a:solidFill>
            </a:endParaRPr>
          </a:p>
          <a:p>
            <a:r>
              <a:rPr lang="en-IN" dirty="0">
                <a:solidFill>
                  <a:schemeClr val="accent1">
                    <a:lumMod val="50000"/>
                  </a:schemeClr>
                </a:solidFill>
              </a:rPr>
              <a:t>“At the levels of ‘deep decarbonization’ that have been widely discussed in international policy deliberations…including nuclear in the mix of capacity options helps to minimize or constrain rising system costs, which makes attaining stringent emissions goals more realistic.” (MIT 2018).  </a:t>
            </a:r>
            <a:endParaRPr lang="en-US" dirty="0">
              <a:solidFill>
                <a:schemeClr val="accent1">
                  <a:lumMod val="50000"/>
                </a:schemeClr>
              </a:solidFill>
            </a:endParaRPr>
          </a:p>
          <a:p>
            <a:endParaRPr lang="en-IN" dirty="0"/>
          </a:p>
        </p:txBody>
      </p:sp>
      <p:sp>
        <p:nvSpPr>
          <p:cNvPr id="4" name="Date Placeholder 3">
            <a:extLst>
              <a:ext uri="{FF2B5EF4-FFF2-40B4-BE49-F238E27FC236}">
                <a16:creationId xmlns:a16="http://schemas.microsoft.com/office/drawing/2014/main" xmlns="" id="{B4F6E6A3-5533-4E53-BBCA-4B6D363CC930}"/>
              </a:ext>
            </a:extLst>
          </p:cNvPr>
          <p:cNvSpPr>
            <a:spLocks noGrp="1"/>
          </p:cNvSpPr>
          <p:nvPr>
            <p:ph type="dt" sz="half" idx="10"/>
          </p:nvPr>
        </p:nvSpPr>
        <p:spPr/>
        <p:txBody>
          <a:bodyPr/>
          <a:lstStyle/>
          <a:p>
            <a:r>
              <a:rPr lang="en-US"/>
              <a:t>27 January 2020</a:t>
            </a:r>
            <a:endParaRPr lang="en-IN"/>
          </a:p>
        </p:txBody>
      </p:sp>
      <p:sp>
        <p:nvSpPr>
          <p:cNvPr id="5" name="Footer Placeholder 4">
            <a:extLst>
              <a:ext uri="{FF2B5EF4-FFF2-40B4-BE49-F238E27FC236}">
                <a16:creationId xmlns:a16="http://schemas.microsoft.com/office/drawing/2014/main" xmlns="" id="{EDFD1759-301F-4789-A42F-E4EFE0566437}"/>
              </a:ext>
            </a:extLst>
          </p:cNvPr>
          <p:cNvSpPr>
            <a:spLocks noGrp="1"/>
          </p:cNvSpPr>
          <p:nvPr>
            <p:ph type="ftr" sz="quarter" idx="11"/>
          </p:nvPr>
        </p:nvSpPr>
        <p:spPr/>
        <p:txBody>
          <a:bodyPr/>
          <a:lstStyle/>
          <a:p>
            <a:r>
              <a:rPr lang="en-IN"/>
              <a:t>IPR, Gandhinagar</a:t>
            </a:r>
          </a:p>
        </p:txBody>
      </p:sp>
      <p:sp>
        <p:nvSpPr>
          <p:cNvPr id="6" name="Slide Number Placeholder 5">
            <a:extLst>
              <a:ext uri="{FF2B5EF4-FFF2-40B4-BE49-F238E27FC236}">
                <a16:creationId xmlns:a16="http://schemas.microsoft.com/office/drawing/2014/main" xmlns="" id="{9A6F0FF8-D8AD-415F-B68E-5C9D6D7B806C}"/>
              </a:ext>
            </a:extLst>
          </p:cNvPr>
          <p:cNvSpPr>
            <a:spLocks noGrp="1"/>
          </p:cNvSpPr>
          <p:nvPr>
            <p:ph type="sldNum" sz="quarter" idx="12"/>
          </p:nvPr>
        </p:nvSpPr>
        <p:spPr/>
        <p:txBody>
          <a:bodyPr/>
          <a:lstStyle/>
          <a:p>
            <a:fld id="{AD99AFCC-1259-46C0-913C-9489BB50A881}" type="slidenum">
              <a:rPr lang="en-IN" smtClean="0"/>
              <a:t>16</a:t>
            </a:fld>
            <a:endParaRPr lang="en-IN"/>
          </a:p>
        </p:txBody>
      </p:sp>
    </p:spTree>
    <p:extLst>
      <p:ext uri="{BB962C8B-B14F-4D97-AF65-F5344CB8AC3E}">
        <p14:creationId xmlns:p14="http://schemas.microsoft.com/office/powerpoint/2010/main" val="2856834429"/>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xmlns="" id="{7D9C4932-248C-4CC1-B52E-FEF8A2FC7F81}"/>
              </a:ext>
            </a:extLst>
          </p:cNvPr>
          <p:cNvSpPr txBox="1"/>
          <p:nvPr/>
        </p:nvSpPr>
        <p:spPr>
          <a:xfrm>
            <a:off x="2610035" y="3009530"/>
            <a:ext cx="6755907" cy="1569660"/>
          </a:xfrm>
          <a:prstGeom prst="rect">
            <a:avLst/>
          </a:prstGeom>
          <a:noFill/>
        </p:spPr>
        <p:txBody>
          <a:bodyPr wrap="square" rtlCol="0">
            <a:spAutoFit/>
          </a:bodyPr>
          <a:lstStyle/>
          <a:p>
            <a:r>
              <a:rPr lang="en-IN" sz="9600" b="1" dirty="0">
                <a:solidFill>
                  <a:schemeClr val="accent2">
                    <a:lumMod val="50000"/>
                  </a:schemeClr>
                </a:solidFill>
              </a:rPr>
              <a:t>Thank you</a:t>
            </a:r>
          </a:p>
        </p:txBody>
      </p:sp>
      <p:sp>
        <p:nvSpPr>
          <p:cNvPr id="5" name="Date Placeholder 4">
            <a:extLst>
              <a:ext uri="{FF2B5EF4-FFF2-40B4-BE49-F238E27FC236}">
                <a16:creationId xmlns:a16="http://schemas.microsoft.com/office/drawing/2014/main" xmlns="" id="{3607DD9F-2F18-44E6-BF9B-A66CAD52F06C}"/>
              </a:ext>
            </a:extLst>
          </p:cNvPr>
          <p:cNvSpPr>
            <a:spLocks noGrp="1"/>
          </p:cNvSpPr>
          <p:nvPr>
            <p:ph type="dt" sz="half" idx="10"/>
          </p:nvPr>
        </p:nvSpPr>
        <p:spPr/>
        <p:txBody>
          <a:bodyPr/>
          <a:lstStyle/>
          <a:p>
            <a:r>
              <a:rPr lang="en-US"/>
              <a:t>27 January 2020</a:t>
            </a:r>
            <a:endParaRPr lang="en-IN"/>
          </a:p>
        </p:txBody>
      </p:sp>
      <p:sp>
        <p:nvSpPr>
          <p:cNvPr id="6" name="Footer Placeholder 5">
            <a:extLst>
              <a:ext uri="{FF2B5EF4-FFF2-40B4-BE49-F238E27FC236}">
                <a16:creationId xmlns:a16="http://schemas.microsoft.com/office/drawing/2014/main" xmlns="" id="{55B1C9BE-418F-472D-B5DF-8540D6212CF3}"/>
              </a:ext>
            </a:extLst>
          </p:cNvPr>
          <p:cNvSpPr>
            <a:spLocks noGrp="1"/>
          </p:cNvSpPr>
          <p:nvPr>
            <p:ph type="ftr" sz="quarter" idx="11"/>
          </p:nvPr>
        </p:nvSpPr>
        <p:spPr/>
        <p:txBody>
          <a:bodyPr/>
          <a:lstStyle/>
          <a:p>
            <a:r>
              <a:rPr lang="en-IN"/>
              <a:t>IPR, Gandhinagar</a:t>
            </a:r>
          </a:p>
        </p:txBody>
      </p:sp>
      <p:sp>
        <p:nvSpPr>
          <p:cNvPr id="7" name="Slide Number Placeholder 6">
            <a:extLst>
              <a:ext uri="{FF2B5EF4-FFF2-40B4-BE49-F238E27FC236}">
                <a16:creationId xmlns:a16="http://schemas.microsoft.com/office/drawing/2014/main" xmlns="" id="{DB45BB9F-DCBF-4C74-B4D5-3E34216EE911}"/>
              </a:ext>
            </a:extLst>
          </p:cNvPr>
          <p:cNvSpPr>
            <a:spLocks noGrp="1"/>
          </p:cNvSpPr>
          <p:nvPr>
            <p:ph type="sldNum" sz="quarter" idx="12"/>
          </p:nvPr>
        </p:nvSpPr>
        <p:spPr/>
        <p:txBody>
          <a:bodyPr/>
          <a:lstStyle/>
          <a:p>
            <a:fld id="{AD99AFCC-1259-46C0-913C-9489BB50A881}" type="slidenum">
              <a:rPr lang="en-IN" smtClean="0"/>
              <a:t>17</a:t>
            </a:fld>
            <a:endParaRPr lang="en-IN"/>
          </a:p>
        </p:txBody>
      </p:sp>
    </p:spTree>
    <p:extLst>
      <p:ext uri="{BB962C8B-B14F-4D97-AF65-F5344CB8AC3E}">
        <p14:creationId xmlns:p14="http://schemas.microsoft.com/office/powerpoint/2010/main" val="2521090350"/>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1310E1-C970-4DAE-95C4-F6F078D60D91}"/>
              </a:ext>
            </a:extLst>
          </p:cNvPr>
          <p:cNvSpPr>
            <a:spLocks noGrp="1"/>
          </p:cNvSpPr>
          <p:nvPr>
            <p:ph type="title"/>
          </p:nvPr>
        </p:nvSpPr>
        <p:spPr/>
        <p:txBody>
          <a:bodyPr/>
          <a:lstStyle/>
          <a:p>
            <a:r>
              <a:rPr lang="en-IN" b="1" dirty="0">
                <a:solidFill>
                  <a:schemeClr val="accent2">
                    <a:lumMod val="50000"/>
                  </a:schemeClr>
                </a:solidFill>
              </a:rPr>
              <a:t>The risk of energy production</a:t>
            </a:r>
          </a:p>
        </p:txBody>
      </p:sp>
      <p:sp>
        <p:nvSpPr>
          <p:cNvPr id="3" name="Content Placeholder 2">
            <a:extLst>
              <a:ext uri="{FF2B5EF4-FFF2-40B4-BE49-F238E27FC236}">
                <a16:creationId xmlns:a16="http://schemas.microsoft.com/office/drawing/2014/main" xmlns="" id="{471D5D6B-102D-4A40-92CF-0D20330B2110}"/>
              </a:ext>
            </a:extLst>
          </p:cNvPr>
          <p:cNvSpPr>
            <a:spLocks noGrp="1"/>
          </p:cNvSpPr>
          <p:nvPr>
            <p:ph idx="1"/>
          </p:nvPr>
        </p:nvSpPr>
        <p:spPr>
          <a:xfrm>
            <a:off x="1981200" y="1295401"/>
            <a:ext cx="8229600" cy="4830763"/>
          </a:xfrm>
        </p:spPr>
        <p:txBody>
          <a:bodyPr/>
          <a:lstStyle/>
          <a:p>
            <a:r>
              <a:rPr lang="en-IN" dirty="0"/>
              <a:t>Every activity has some risks: Deaths per </a:t>
            </a:r>
            <a:r>
              <a:rPr lang="en-IN" dirty="0" err="1"/>
              <a:t>TWh</a:t>
            </a:r>
            <a:r>
              <a:rPr lang="en-IN" dirty="0"/>
              <a:t>.</a:t>
            </a:r>
          </a:p>
          <a:p>
            <a:pPr marL="0" indent="0">
              <a:buNone/>
            </a:pPr>
            <a:endParaRPr lang="en-IN" dirty="0"/>
          </a:p>
        </p:txBody>
      </p:sp>
      <p:sp>
        <p:nvSpPr>
          <p:cNvPr id="4" name="Date Placeholder 3">
            <a:extLst>
              <a:ext uri="{FF2B5EF4-FFF2-40B4-BE49-F238E27FC236}">
                <a16:creationId xmlns:a16="http://schemas.microsoft.com/office/drawing/2014/main" xmlns="" id="{7FD0E9DE-E594-46D8-BDE0-AC5B21C00982}"/>
              </a:ext>
            </a:extLst>
          </p:cNvPr>
          <p:cNvSpPr>
            <a:spLocks noGrp="1"/>
          </p:cNvSpPr>
          <p:nvPr>
            <p:ph type="dt" sz="half" idx="10"/>
          </p:nvPr>
        </p:nvSpPr>
        <p:spPr/>
        <p:txBody>
          <a:bodyPr/>
          <a:lstStyle/>
          <a:p>
            <a:r>
              <a:rPr lang="en-US"/>
              <a:t>27 January 2020</a:t>
            </a:r>
          </a:p>
        </p:txBody>
      </p:sp>
      <p:sp>
        <p:nvSpPr>
          <p:cNvPr id="5" name="Footer Placeholder 4">
            <a:extLst>
              <a:ext uri="{FF2B5EF4-FFF2-40B4-BE49-F238E27FC236}">
                <a16:creationId xmlns:a16="http://schemas.microsoft.com/office/drawing/2014/main" xmlns="" id="{12BED2A3-485D-479E-BC35-91733CDF2217}"/>
              </a:ext>
            </a:extLst>
          </p:cNvPr>
          <p:cNvSpPr>
            <a:spLocks noGrp="1"/>
          </p:cNvSpPr>
          <p:nvPr>
            <p:ph type="ftr" sz="quarter" idx="11"/>
          </p:nvPr>
        </p:nvSpPr>
        <p:spPr/>
        <p:txBody>
          <a:bodyPr/>
          <a:lstStyle/>
          <a:p>
            <a:r>
              <a:rPr lang="en-US"/>
              <a:t>IPR, Gandhinagar</a:t>
            </a:r>
          </a:p>
        </p:txBody>
      </p:sp>
      <p:sp>
        <p:nvSpPr>
          <p:cNvPr id="6" name="Slide Number Placeholder 5">
            <a:extLst>
              <a:ext uri="{FF2B5EF4-FFF2-40B4-BE49-F238E27FC236}">
                <a16:creationId xmlns:a16="http://schemas.microsoft.com/office/drawing/2014/main" xmlns="" id="{9CF90AA9-63B3-4850-91CC-5FFFFA6FAB71}"/>
              </a:ext>
            </a:extLst>
          </p:cNvPr>
          <p:cNvSpPr>
            <a:spLocks noGrp="1"/>
          </p:cNvSpPr>
          <p:nvPr>
            <p:ph type="sldNum" sz="quarter" idx="12"/>
          </p:nvPr>
        </p:nvSpPr>
        <p:spPr/>
        <p:txBody>
          <a:bodyPr/>
          <a:lstStyle/>
          <a:p>
            <a:fld id="{B6F15528-21DE-4FAA-801E-634DDDAF4B2B}" type="slidenum">
              <a:rPr lang="en-US" smtClean="0"/>
              <a:pPr/>
              <a:t>18</a:t>
            </a:fld>
            <a:endParaRPr lang="en-US"/>
          </a:p>
        </p:txBody>
      </p:sp>
      <p:graphicFrame>
        <p:nvGraphicFramePr>
          <p:cNvPr id="8" name="Table 7">
            <a:extLst>
              <a:ext uri="{FF2B5EF4-FFF2-40B4-BE49-F238E27FC236}">
                <a16:creationId xmlns:a16="http://schemas.microsoft.com/office/drawing/2014/main" xmlns="" id="{7E4CA3AB-FB48-4C17-B8B8-4307E4ECE4DA}"/>
              </a:ext>
            </a:extLst>
          </p:cNvPr>
          <p:cNvGraphicFramePr>
            <a:graphicFrameLocks noGrp="1"/>
          </p:cNvGraphicFramePr>
          <p:nvPr>
            <p:extLst/>
          </p:nvPr>
        </p:nvGraphicFramePr>
        <p:xfrm>
          <a:off x="2209800" y="2209800"/>
          <a:ext cx="3276600" cy="3352802"/>
        </p:xfrm>
        <a:graphic>
          <a:graphicData uri="http://schemas.openxmlformats.org/drawingml/2006/table">
            <a:tbl>
              <a:tblPr firstRow="1" bandRow="1">
                <a:tableStyleId>{5C22544A-7EE6-4342-B048-85BDC9FD1C3A}</a:tableStyleId>
              </a:tblPr>
              <a:tblGrid>
                <a:gridCol w="1838092">
                  <a:extLst>
                    <a:ext uri="{9D8B030D-6E8A-4147-A177-3AD203B41FA5}">
                      <a16:colId xmlns:a16="http://schemas.microsoft.com/office/drawing/2014/main" xmlns="" val="2389764927"/>
                    </a:ext>
                  </a:extLst>
                </a:gridCol>
                <a:gridCol w="1438508">
                  <a:extLst>
                    <a:ext uri="{9D8B030D-6E8A-4147-A177-3AD203B41FA5}">
                      <a16:colId xmlns:a16="http://schemas.microsoft.com/office/drawing/2014/main" xmlns="" val="655354389"/>
                    </a:ext>
                  </a:extLst>
                </a:gridCol>
              </a:tblGrid>
              <a:tr h="543164">
                <a:tc>
                  <a:txBody>
                    <a:bodyPr/>
                    <a:lstStyle/>
                    <a:p>
                      <a:r>
                        <a:rPr lang="en-IN" sz="2400" dirty="0"/>
                        <a:t>Coal average</a:t>
                      </a:r>
                    </a:p>
                  </a:txBody>
                  <a:tcPr/>
                </a:tc>
                <a:tc>
                  <a:txBody>
                    <a:bodyPr/>
                    <a:lstStyle/>
                    <a:p>
                      <a:r>
                        <a:rPr lang="en-IN" sz="2400" dirty="0"/>
                        <a:t>161</a:t>
                      </a:r>
                    </a:p>
                  </a:txBody>
                  <a:tcPr/>
                </a:tc>
                <a:extLst>
                  <a:ext uri="{0D108BD9-81ED-4DB2-BD59-A6C34878D82A}">
                    <a16:rowId xmlns:a16="http://schemas.microsoft.com/office/drawing/2014/main" xmlns="" val="2888336693"/>
                  </a:ext>
                </a:extLst>
              </a:tr>
              <a:tr h="543164">
                <a:tc>
                  <a:txBody>
                    <a:bodyPr/>
                    <a:lstStyle/>
                    <a:p>
                      <a:r>
                        <a:rPr lang="en-IN" sz="2400" dirty="0"/>
                        <a:t>Coal – China</a:t>
                      </a:r>
                    </a:p>
                  </a:txBody>
                  <a:tcPr/>
                </a:tc>
                <a:tc>
                  <a:txBody>
                    <a:bodyPr/>
                    <a:lstStyle/>
                    <a:p>
                      <a:r>
                        <a:rPr lang="en-IN" sz="2400" dirty="0"/>
                        <a:t>278</a:t>
                      </a:r>
                    </a:p>
                  </a:txBody>
                  <a:tcPr/>
                </a:tc>
                <a:extLst>
                  <a:ext uri="{0D108BD9-81ED-4DB2-BD59-A6C34878D82A}">
                    <a16:rowId xmlns:a16="http://schemas.microsoft.com/office/drawing/2014/main" xmlns="" val="1716727033"/>
                  </a:ext>
                </a:extLst>
              </a:tr>
              <a:tr h="543164">
                <a:tc>
                  <a:txBody>
                    <a:bodyPr/>
                    <a:lstStyle/>
                    <a:p>
                      <a:r>
                        <a:rPr lang="en-IN" sz="2400" dirty="0"/>
                        <a:t>Oil</a:t>
                      </a:r>
                    </a:p>
                  </a:txBody>
                  <a:tcPr/>
                </a:tc>
                <a:tc>
                  <a:txBody>
                    <a:bodyPr/>
                    <a:lstStyle/>
                    <a:p>
                      <a:r>
                        <a:rPr lang="en-IN" sz="2400" dirty="0"/>
                        <a:t>36</a:t>
                      </a:r>
                    </a:p>
                  </a:txBody>
                  <a:tcPr/>
                </a:tc>
                <a:extLst>
                  <a:ext uri="{0D108BD9-81ED-4DB2-BD59-A6C34878D82A}">
                    <a16:rowId xmlns:a16="http://schemas.microsoft.com/office/drawing/2014/main" xmlns="" val="1418039961"/>
                  </a:ext>
                </a:extLst>
              </a:tr>
              <a:tr h="636982">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400" dirty="0"/>
                        <a:t>Natural gas</a:t>
                      </a:r>
                    </a:p>
                  </a:txBody>
                  <a:tcPr/>
                </a:tc>
                <a:tc>
                  <a:txBody>
                    <a:bodyPr/>
                    <a:lstStyle/>
                    <a:p>
                      <a:r>
                        <a:rPr lang="en-IN" sz="2400" dirty="0"/>
                        <a:t>4</a:t>
                      </a:r>
                    </a:p>
                  </a:txBody>
                  <a:tcPr/>
                </a:tc>
                <a:extLst>
                  <a:ext uri="{0D108BD9-81ED-4DB2-BD59-A6C34878D82A}">
                    <a16:rowId xmlns:a16="http://schemas.microsoft.com/office/drawing/2014/main" xmlns="" val="1204397173"/>
                  </a:ext>
                </a:extLst>
              </a:tr>
              <a:tr h="543164">
                <a:tc>
                  <a:txBody>
                    <a:bodyPr/>
                    <a:lstStyle/>
                    <a:p>
                      <a:r>
                        <a:rPr lang="en-IN" sz="2400" dirty="0"/>
                        <a:t>Biofuel</a:t>
                      </a:r>
                    </a:p>
                  </a:txBody>
                  <a:tcPr/>
                </a:tc>
                <a:tc>
                  <a:txBody>
                    <a:bodyPr/>
                    <a:lstStyle/>
                    <a:p>
                      <a:r>
                        <a:rPr lang="en-IN" sz="2400" dirty="0"/>
                        <a:t>12</a:t>
                      </a:r>
                    </a:p>
                  </a:txBody>
                  <a:tcPr/>
                </a:tc>
                <a:extLst>
                  <a:ext uri="{0D108BD9-81ED-4DB2-BD59-A6C34878D82A}">
                    <a16:rowId xmlns:a16="http://schemas.microsoft.com/office/drawing/2014/main" xmlns="" val="928640622"/>
                  </a:ext>
                </a:extLst>
              </a:tr>
              <a:tr h="543164">
                <a:tc>
                  <a:txBody>
                    <a:bodyPr/>
                    <a:lstStyle/>
                    <a:p>
                      <a:r>
                        <a:rPr lang="en-IN" sz="2400" dirty="0"/>
                        <a:t>Peat</a:t>
                      </a:r>
                    </a:p>
                  </a:txBody>
                  <a:tcPr/>
                </a:tc>
                <a:tc>
                  <a:txBody>
                    <a:bodyPr/>
                    <a:lstStyle/>
                    <a:p>
                      <a:r>
                        <a:rPr lang="en-IN" sz="2400" dirty="0"/>
                        <a:t>12</a:t>
                      </a:r>
                    </a:p>
                  </a:txBody>
                  <a:tcPr/>
                </a:tc>
                <a:extLst>
                  <a:ext uri="{0D108BD9-81ED-4DB2-BD59-A6C34878D82A}">
                    <a16:rowId xmlns:a16="http://schemas.microsoft.com/office/drawing/2014/main" xmlns="" val="4126753609"/>
                  </a:ext>
                </a:extLst>
              </a:tr>
            </a:tbl>
          </a:graphicData>
        </a:graphic>
      </p:graphicFrame>
      <p:graphicFrame>
        <p:nvGraphicFramePr>
          <p:cNvPr id="9" name="Table 8">
            <a:extLst>
              <a:ext uri="{FF2B5EF4-FFF2-40B4-BE49-F238E27FC236}">
                <a16:creationId xmlns:a16="http://schemas.microsoft.com/office/drawing/2014/main" xmlns="" id="{E77307A1-A17A-4A1E-9037-C3CA0D0E560D}"/>
              </a:ext>
            </a:extLst>
          </p:cNvPr>
          <p:cNvGraphicFramePr>
            <a:graphicFrameLocks noGrp="1"/>
          </p:cNvGraphicFramePr>
          <p:nvPr>
            <p:extLst/>
          </p:nvPr>
        </p:nvGraphicFramePr>
        <p:xfrm>
          <a:off x="5867400" y="2209800"/>
          <a:ext cx="3886200" cy="3352801"/>
        </p:xfrm>
        <a:graphic>
          <a:graphicData uri="http://schemas.openxmlformats.org/drawingml/2006/table">
            <a:tbl>
              <a:tblPr firstRow="1" bandRow="1">
                <a:tableStyleId>{5C22544A-7EE6-4342-B048-85BDC9FD1C3A}</a:tableStyleId>
              </a:tblPr>
              <a:tblGrid>
                <a:gridCol w="2391508">
                  <a:extLst>
                    <a:ext uri="{9D8B030D-6E8A-4147-A177-3AD203B41FA5}">
                      <a16:colId xmlns:a16="http://schemas.microsoft.com/office/drawing/2014/main" xmlns="" val="1433720594"/>
                    </a:ext>
                  </a:extLst>
                </a:gridCol>
                <a:gridCol w="1494692">
                  <a:extLst>
                    <a:ext uri="{9D8B030D-6E8A-4147-A177-3AD203B41FA5}">
                      <a16:colId xmlns:a16="http://schemas.microsoft.com/office/drawing/2014/main" xmlns="" val="740765863"/>
                    </a:ext>
                  </a:extLst>
                </a:gridCol>
              </a:tblGrid>
              <a:tr h="598734">
                <a:tc>
                  <a:txBody>
                    <a:bodyPr/>
                    <a:lstStyle/>
                    <a:p>
                      <a:r>
                        <a:rPr lang="en-IN" sz="2400" dirty="0"/>
                        <a:t>Solar (Rooftop)</a:t>
                      </a:r>
                    </a:p>
                  </a:txBody>
                  <a:tcPr/>
                </a:tc>
                <a:tc>
                  <a:txBody>
                    <a:bodyPr/>
                    <a:lstStyle/>
                    <a:p>
                      <a:r>
                        <a:rPr lang="en-IN" sz="2400" dirty="0"/>
                        <a:t>0.44</a:t>
                      </a:r>
                    </a:p>
                  </a:txBody>
                  <a:tcPr/>
                </a:tc>
                <a:extLst>
                  <a:ext uri="{0D108BD9-81ED-4DB2-BD59-A6C34878D82A}">
                    <a16:rowId xmlns:a16="http://schemas.microsoft.com/office/drawing/2014/main" xmlns="" val="3789721965"/>
                  </a:ext>
                </a:extLst>
              </a:tr>
              <a:tr h="550726">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IN" sz="2400" dirty="0"/>
                        <a:t>Wind</a:t>
                      </a:r>
                    </a:p>
                  </a:txBody>
                  <a:tcPr/>
                </a:tc>
                <a:tc>
                  <a:txBody>
                    <a:bodyPr/>
                    <a:lstStyle/>
                    <a:p>
                      <a:r>
                        <a:rPr lang="en-IN" sz="2400" dirty="0"/>
                        <a:t>0.15</a:t>
                      </a:r>
                    </a:p>
                  </a:txBody>
                  <a:tcPr/>
                </a:tc>
                <a:extLst>
                  <a:ext uri="{0D108BD9-81ED-4DB2-BD59-A6C34878D82A}">
                    <a16:rowId xmlns:a16="http://schemas.microsoft.com/office/drawing/2014/main" xmlns="" val="2434977961"/>
                  </a:ext>
                </a:extLst>
              </a:tr>
              <a:tr h="598734">
                <a:tc>
                  <a:txBody>
                    <a:bodyPr/>
                    <a:lstStyle/>
                    <a:p>
                      <a:r>
                        <a:rPr lang="en-IN" sz="2400" dirty="0"/>
                        <a:t>Hydro</a:t>
                      </a:r>
                    </a:p>
                  </a:txBody>
                  <a:tcPr/>
                </a:tc>
                <a:tc>
                  <a:txBody>
                    <a:bodyPr/>
                    <a:lstStyle/>
                    <a:p>
                      <a:r>
                        <a:rPr lang="en-IN" sz="2400" dirty="0"/>
                        <a:t>0.10</a:t>
                      </a:r>
                    </a:p>
                  </a:txBody>
                  <a:tcPr/>
                </a:tc>
                <a:extLst>
                  <a:ext uri="{0D108BD9-81ED-4DB2-BD59-A6C34878D82A}">
                    <a16:rowId xmlns:a16="http://schemas.microsoft.com/office/drawing/2014/main" xmlns="" val="742774277"/>
                  </a:ext>
                </a:extLst>
              </a:tr>
              <a:tr h="1005873">
                <a:tc>
                  <a:txBody>
                    <a:bodyPr/>
                    <a:lstStyle/>
                    <a:p>
                      <a:r>
                        <a:rPr lang="en-IN" sz="2400" dirty="0"/>
                        <a:t>Hydro world including Banqiao</a:t>
                      </a:r>
                    </a:p>
                  </a:txBody>
                  <a:tcPr/>
                </a:tc>
                <a:tc>
                  <a:txBody>
                    <a:bodyPr/>
                    <a:lstStyle/>
                    <a:p>
                      <a:r>
                        <a:rPr lang="en-IN" sz="2400" dirty="0"/>
                        <a:t>1.4</a:t>
                      </a:r>
                    </a:p>
                  </a:txBody>
                  <a:tcPr/>
                </a:tc>
                <a:extLst>
                  <a:ext uri="{0D108BD9-81ED-4DB2-BD59-A6C34878D82A}">
                    <a16:rowId xmlns:a16="http://schemas.microsoft.com/office/drawing/2014/main" xmlns="" val="602693098"/>
                  </a:ext>
                </a:extLst>
              </a:tr>
              <a:tr h="598734">
                <a:tc>
                  <a:txBody>
                    <a:bodyPr/>
                    <a:lstStyle/>
                    <a:p>
                      <a:r>
                        <a:rPr lang="en-IN" sz="2400" dirty="0"/>
                        <a:t>Nuclear</a:t>
                      </a:r>
                    </a:p>
                  </a:txBody>
                  <a:tcPr/>
                </a:tc>
                <a:tc>
                  <a:txBody>
                    <a:bodyPr/>
                    <a:lstStyle/>
                    <a:p>
                      <a:r>
                        <a:rPr lang="en-IN" sz="2400" dirty="0"/>
                        <a:t>0.04</a:t>
                      </a:r>
                    </a:p>
                  </a:txBody>
                  <a:tcPr/>
                </a:tc>
                <a:extLst>
                  <a:ext uri="{0D108BD9-81ED-4DB2-BD59-A6C34878D82A}">
                    <a16:rowId xmlns:a16="http://schemas.microsoft.com/office/drawing/2014/main" xmlns="" val="2191900451"/>
                  </a:ext>
                </a:extLst>
              </a:tr>
            </a:tbl>
          </a:graphicData>
        </a:graphic>
      </p:graphicFrame>
    </p:spTree>
    <p:extLst>
      <p:ext uri="{BB962C8B-B14F-4D97-AF65-F5344CB8AC3E}">
        <p14:creationId xmlns:p14="http://schemas.microsoft.com/office/powerpoint/2010/main" val="87549173"/>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a:extLst>
              <a:ext uri="{FF2B5EF4-FFF2-40B4-BE49-F238E27FC236}">
                <a16:creationId xmlns:a16="http://schemas.microsoft.com/office/drawing/2014/main" xmlns="" id="{F4BE16BC-B6D3-4BE3-917B-BB9F1F0B5256}"/>
              </a:ext>
            </a:extLst>
          </p:cNvPr>
          <p:cNvSpPr>
            <a:spLocks noGrp="1"/>
          </p:cNvSpPr>
          <p:nvPr>
            <p:ph type="title"/>
          </p:nvPr>
        </p:nvSpPr>
        <p:spPr/>
        <p:txBody>
          <a:bodyPr/>
          <a:lstStyle/>
          <a:p>
            <a:r>
              <a:rPr lang="en-IN" b="1" dirty="0">
                <a:solidFill>
                  <a:schemeClr val="accent2">
                    <a:lumMod val="50000"/>
                  </a:schemeClr>
                </a:solidFill>
              </a:rPr>
              <a:t>Population density (pop/km</a:t>
            </a:r>
            <a:r>
              <a:rPr lang="en-IN" b="1" baseline="30000" dirty="0">
                <a:solidFill>
                  <a:schemeClr val="accent2">
                    <a:lumMod val="50000"/>
                  </a:schemeClr>
                </a:solidFill>
              </a:rPr>
              <a:t>2</a:t>
            </a:r>
            <a:r>
              <a:rPr lang="en-IN" b="1" dirty="0">
                <a:solidFill>
                  <a:schemeClr val="accent2">
                    <a:lumMod val="50000"/>
                  </a:schemeClr>
                </a:solidFill>
              </a:rPr>
              <a:t>) of select countries (Jan 2019) </a:t>
            </a:r>
          </a:p>
        </p:txBody>
      </p:sp>
      <p:sp>
        <p:nvSpPr>
          <p:cNvPr id="8" name="Content Placeholder 7">
            <a:extLst>
              <a:ext uri="{FF2B5EF4-FFF2-40B4-BE49-F238E27FC236}">
                <a16:creationId xmlns:a16="http://schemas.microsoft.com/office/drawing/2014/main" xmlns="" id="{730C9AC8-B0C2-4A25-8363-36F157E9BA46}"/>
              </a:ext>
            </a:extLst>
          </p:cNvPr>
          <p:cNvSpPr>
            <a:spLocks noGrp="1"/>
          </p:cNvSpPr>
          <p:nvPr>
            <p:ph sz="half" idx="1"/>
          </p:nvPr>
        </p:nvSpPr>
        <p:spPr/>
        <p:txBody>
          <a:bodyPr/>
          <a:lstStyle/>
          <a:p>
            <a:r>
              <a:rPr lang="en-IN" dirty="0">
                <a:solidFill>
                  <a:schemeClr val="accent1">
                    <a:lumMod val="50000"/>
                  </a:schemeClr>
                </a:solidFill>
              </a:rPr>
              <a:t>Bangladesh = 1152</a:t>
            </a:r>
          </a:p>
          <a:p>
            <a:r>
              <a:rPr lang="en-IN" dirty="0">
                <a:solidFill>
                  <a:schemeClr val="accent1">
                    <a:lumMod val="50000"/>
                  </a:schemeClr>
                </a:solidFill>
              </a:rPr>
              <a:t>South Korea = 515</a:t>
            </a:r>
          </a:p>
          <a:p>
            <a:r>
              <a:rPr lang="en-IN" dirty="0">
                <a:solidFill>
                  <a:schemeClr val="accent1">
                    <a:lumMod val="50000"/>
                  </a:schemeClr>
                </a:solidFill>
              </a:rPr>
              <a:t>India = 408</a:t>
            </a:r>
          </a:p>
          <a:p>
            <a:r>
              <a:rPr lang="en-IN" dirty="0">
                <a:solidFill>
                  <a:schemeClr val="accent1">
                    <a:lumMod val="50000"/>
                  </a:schemeClr>
                </a:solidFill>
              </a:rPr>
              <a:t>Japan = 334</a:t>
            </a:r>
          </a:p>
          <a:p>
            <a:r>
              <a:rPr lang="en-IN" dirty="0">
                <a:solidFill>
                  <a:schemeClr val="accent1">
                    <a:lumMod val="50000"/>
                  </a:schemeClr>
                </a:solidFill>
              </a:rPr>
              <a:t>UK = 272</a:t>
            </a:r>
          </a:p>
          <a:p>
            <a:r>
              <a:rPr lang="en-IN" dirty="0">
                <a:solidFill>
                  <a:schemeClr val="accent1">
                    <a:lumMod val="50000"/>
                  </a:schemeClr>
                </a:solidFill>
              </a:rPr>
              <a:t>China = 145</a:t>
            </a:r>
          </a:p>
          <a:p>
            <a:endParaRPr lang="en-IN" dirty="0"/>
          </a:p>
        </p:txBody>
      </p:sp>
      <p:sp>
        <p:nvSpPr>
          <p:cNvPr id="9" name="Content Placeholder 8">
            <a:extLst>
              <a:ext uri="{FF2B5EF4-FFF2-40B4-BE49-F238E27FC236}">
                <a16:creationId xmlns:a16="http://schemas.microsoft.com/office/drawing/2014/main" xmlns="" id="{247C20E3-0EB1-470C-82D2-55E93D704201}"/>
              </a:ext>
            </a:extLst>
          </p:cNvPr>
          <p:cNvSpPr>
            <a:spLocks noGrp="1"/>
          </p:cNvSpPr>
          <p:nvPr>
            <p:ph sz="half" idx="2"/>
          </p:nvPr>
        </p:nvSpPr>
        <p:spPr/>
        <p:txBody>
          <a:bodyPr/>
          <a:lstStyle/>
          <a:p>
            <a:r>
              <a:rPr lang="en-IN" dirty="0">
                <a:solidFill>
                  <a:schemeClr val="accent1">
                    <a:lumMod val="50000"/>
                  </a:schemeClr>
                </a:solidFill>
              </a:rPr>
              <a:t>EU = 112</a:t>
            </a:r>
          </a:p>
          <a:p>
            <a:r>
              <a:rPr lang="en-IN" dirty="0">
                <a:solidFill>
                  <a:schemeClr val="accent1">
                    <a:lumMod val="50000"/>
                  </a:schemeClr>
                </a:solidFill>
              </a:rPr>
              <a:t>USA = 33</a:t>
            </a:r>
          </a:p>
          <a:p>
            <a:r>
              <a:rPr lang="en-IN" dirty="0">
                <a:solidFill>
                  <a:schemeClr val="accent1">
                    <a:lumMod val="50000"/>
                  </a:schemeClr>
                </a:solidFill>
              </a:rPr>
              <a:t>Brazil = 25</a:t>
            </a:r>
          </a:p>
          <a:p>
            <a:r>
              <a:rPr lang="en-IN" dirty="0">
                <a:solidFill>
                  <a:schemeClr val="accent1">
                    <a:lumMod val="50000"/>
                  </a:schemeClr>
                </a:solidFill>
              </a:rPr>
              <a:t>Argentina = 16</a:t>
            </a:r>
          </a:p>
          <a:p>
            <a:r>
              <a:rPr lang="en-IN" dirty="0">
                <a:solidFill>
                  <a:schemeClr val="accent1">
                    <a:lumMod val="50000"/>
                  </a:schemeClr>
                </a:solidFill>
              </a:rPr>
              <a:t>Russia = 9</a:t>
            </a:r>
          </a:p>
          <a:p>
            <a:r>
              <a:rPr lang="en-IN" dirty="0">
                <a:solidFill>
                  <a:schemeClr val="accent1">
                    <a:lumMod val="50000"/>
                  </a:schemeClr>
                </a:solidFill>
              </a:rPr>
              <a:t>Canada = 4</a:t>
            </a:r>
          </a:p>
        </p:txBody>
      </p:sp>
      <p:sp>
        <p:nvSpPr>
          <p:cNvPr id="4" name="Date Placeholder 3">
            <a:extLst>
              <a:ext uri="{FF2B5EF4-FFF2-40B4-BE49-F238E27FC236}">
                <a16:creationId xmlns:a16="http://schemas.microsoft.com/office/drawing/2014/main" xmlns="" id="{AF575CF3-A0DE-450C-9C7C-E91C483D4998}"/>
              </a:ext>
            </a:extLst>
          </p:cNvPr>
          <p:cNvSpPr>
            <a:spLocks noGrp="1"/>
          </p:cNvSpPr>
          <p:nvPr>
            <p:ph type="dt" sz="half" idx="10"/>
          </p:nvPr>
        </p:nvSpPr>
        <p:spPr/>
        <p:txBody>
          <a:bodyPr/>
          <a:lstStyle/>
          <a:p>
            <a:r>
              <a:rPr lang="en-US"/>
              <a:t>27 January 2020</a:t>
            </a:r>
          </a:p>
        </p:txBody>
      </p:sp>
      <p:sp>
        <p:nvSpPr>
          <p:cNvPr id="5" name="Footer Placeholder 4">
            <a:extLst>
              <a:ext uri="{FF2B5EF4-FFF2-40B4-BE49-F238E27FC236}">
                <a16:creationId xmlns:a16="http://schemas.microsoft.com/office/drawing/2014/main" xmlns="" id="{FD4C19CF-1772-4615-8AC8-73C38D36BEAD}"/>
              </a:ext>
            </a:extLst>
          </p:cNvPr>
          <p:cNvSpPr>
            <a:spLocks noGrp="1"/>
          </p:cNvSpPr>
          <p:nvPr>
            <p:ph type="ftr" sz="quarter" idx="11"/>
          </p:nvPr>
        </p:nvSpPr>
        <p:spPr/>
        <p:txBody>
          <a:bodyPr/>
          <a:lstStyle/>
          <a:p>
            <a:r>
              <a:rPr lang="en-US"/>
              <a:t>IPR, Gandhinagar</a:t>
            </a:r>
          </a:p>
        </p:txBody>
      </p:sp>
      <p:sp>
        <p:nvSpPr>
          <p:cNvPr id="6" name="Slide Number Placeholder 5">
            <a:extLst>
              <a:ext uri="{FF2B5EF4-FFF2-40B4-BE49-F238E27FC236}">
                <a16:creationId xmlns:a16="http://schemas.microsoft.com/office/drawing/2014/main" xmlns="" id="{89DD32A5-D769-4B72-A3FC-7D7567705339}"/>
              </a:ext>
            </a:extLst>
          </p:cNvPr>
          <p:cNvSpPr>
            <a:spLocks noGrp="1"/>
          </p:cNvSpPr>
          <p:nvPr>
            <p:ph type="sldNum" sz="quarter" idx="12"/>
          </p:nvPr>
        </p:nvSpPr>
        <p:spPr/>
        <p:txBody>
          <a:bodyPr/>
          <a:lstStyle/>
          <a:p>
            <a:fld id="{09FDF2C5-B33B-5A4A-B6DC-8053E85D4207}" type="slidenum">
              <a:rPr lang="en-US" smtClean="0"/>
              <a:t>19</a:t>
            </a:fld>
            <a:endParaRPr lang="en-US"/>
          </a:p>
        </p:txBody>
      </p:sp>
    </p:spTree>
    <p:extLst>
      <p:ext uri="{BB962C8B-B14F-4D97-AF65-F5344CB8AC3E}">
        <p14:creationId xmlns:p14="http://schemas.microsoft.com/office/powerpoint/2010/main" val="5587835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50000"/>
                  </a:schemeClr>
                </a:solidFill>
              </a:rPr>
              <a:t>Future evolution of global energy mix</a:t>
            </a:r>
          </a:p>
        </p:txBody>
      </p:sp>
      <p:sp>
        <p:nvSpPr>
          <p:cNvPr id="3" name="Content Placeholder 2"/>
          <p:cNvSpPr>
            <a:spLocks noGrp="1"/>
          </p:cNvSpPr>
          <p:nvPr>
            <p:ph idx="1"/>
          </p:nvPr>
        </p:nvSpPr>
        <p:spPr>
          <a:xfrm>
            <a:off x="838200" y="1429305"/>
            <a:ext cx="10515600" cy="4847208"/>
          </a:xfrm>
        </p:spPr>
        <p:txBody>
          <a:bodyPr>
            <a:normAutofit fontScale="92500" lnSpcReduction="10000"/>
          </a:bodyPr>
          <a:lstStyle/>
          <a:p>
            <a:r>
              <a:rPr lang="en-IN" dirty="0">
                <a:solidFill>
                  <a:schemeClr val="accent5">
                    <a:lumMod val="50000"/>
                  </a:schemeClr>
                </a:solidFill>
              </a:rPr>
              <a:t>Worldwide, electricity sector emissions currently average approximately 500 gCO2/kWh. A widely discussed target for 2050 emissions for the electric sector is well below 50 gCO2/kWh. (MIT 2018)</a:t>
            </a:r>
          </a:p>
          <a:p>
            <a:r>
              <a:rPr lang="en-IN" dirty="0">
                <a:solidFill>
                  <a:schemeClr val="accent5">
                    <a:lumMod val="50000"/>
                  </a:schemeClr>
                </a:solidFill>
              </a:rPr>
              <a:t>Energy as well as electricity demand is growing. Growth in electricity demand is likely to be higher (about 2.5% per annum) than growth in energy requirements (about 1% annum) due to structural shifts taking place within the energy sector. </a:t>
            </a:r>
            <a:r>
              <a:rPr lang="en-IN" dirty="0" smtClean="0">
                <a:solidFill>
                  <a:schemeClr val="accent5">
                    <a:lumMod val="50000"/>
                  </a:schemeClr>
                </a:solidFill>
              </a:rPr>
              <a:t>(KWES-2019)</a:t>
            </a:r>
            <a:endParaRPr lang="en-IN" dirty="0">
              <a:solidFill>
                <a:schemeClr val="accent5">
                  <a:lumMod val="50000"/>
                </a:schemeClr>
              </a:solidFill>
            </a:endParaRPr>
          </a:p>
          <a:p>
            <a:r>
              <a:rPr lang="en-IN" dirty="0">
                <a:solidFill>
                  <a:schemeClr val="accent5">
                    <a:lumMod val="50000"/>
                  </a:schemeClr>
                </a:solidFill>
              </a:rPr>
              <a:t>Further growth in energy supply has to be manged with minimum carbon emission. </a:t>
            </a:r>
          </a:p>
          <a:p>
            <a:r>
              <a:rPr lang="en-IN" dirty="0">
                <a:solidFill>
                  <a:schemeClr val="accent5">
                    <a:lumMod val="50000"/>
                  </a:schemeClr>
                </a:solidFill>
              </a:rPr>
              <a:t>Globally one has to move away from coal-fired power plants, which at present are the mainstay of electricity generation. This has to be done in a manner that electricity continues to be available to the consumers as per demand in a reliable manner. </a:t>
            </a:r>
          </a:p>
        </p:txBody>
      </p:sp>
      <p:sp>
        <p:nvSpPr>
          <p:cNvPr id="4" name="Date Placeholder 3"/>
          <p:cNvSpPr>
            <a:spLocks noGrp="1"/>
          </p:cNvSpPr>
          <p:nvPr>
            <p:ph type="dt" sz="half" idx="10"/>
          </p:nvPr>
        </p:nvSpPr>
        <p:spPr/>
        <p:txBody>
          <a:bodyPr/>
          <a:lstStyle/>
          <a:p>
            <a:r>
              <a:rPr lang="en-US"/>
              <a:t>27 January 2020</a:t>
            </a:r>
          </a:p>
        </p:txBody>
      </p:sp>
      <p:sp>
        <p:nvSpPr>
          <p:cNvPr id="5" name="Slide Number Placeholder 4"/>
          <p:cNvSpPr>
            <a:spLocks noGrp="1"/>
          </p:cNvSpPr>
          <p:nvPr>
            <p:ph type="sldNum" sz="quarter" idx="12"/>
          </p:nvPr>
        </p:nvSpPr>
        <p:spPr/>
        <p:txBody>
          <a:bodyPr/>
          <a:lstStyle/>
          <a:p>
            <a:fld id="{09FDF2C5-B33B-5A4A-B6DC-8053E85D4207}" type="slidenum">
              <a:rPr lang="en-US" smtClean="0"/>
              <a:t>2</a:t>
            </a:fld>
            <a:endParaRPr lang="en-US"/>
          </a:p>
        </p:txBody>
      </p:sp>
      <p:sp>
        <p:nvSpPr>
          <p:cNvPr id="6" name="Footer Placeholder 5">
            <a:extLst>
              <a:ext uri="{FF2B5EF4-FFF2-40B4-BE49-F238E27FC236}">
                <a16:creationId xmlns:a16="http://schemas.microsoft.com/office/drawing/2014/main" xmlns="" id="{F8D36BFF-EAE8-4860-B967-83D680FDA45E}"/>
              </a:ext>
            </a:extLst>
          </p:cNvPr>
          <p:cNvSpPr>
            <a:spLocks noGrp="1"/>
          </p:cNvSpPr>
          <p:nvPr>
            <p:ph type="ftr" sz="quarter" idx="11"/>
          </p:nvPr>
        </p:nvSpPr>
        <p:spPr/>
        <p:txBody>
          <a:bodyPr/>
          <a:lstStyle/>
          <a:p>
            <a:r>
              <a:rPr lang="en-US"/>
              <a:t>IPR, Gandhinagar</a:t>
            </a:r>
          </a:p>
        </p:txBody>
      </p:sp>
    </p:spTree>
    <p:extLst>
      <p:ext uri="{BB962C8B-B14F-4D97-AF65-F5344CB8AC3E}">
        <p14:creationId xmlns:p14="http://schemas.microsoft.com/office/powerpoint/2010/main" val="303991640"/>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Text Box 2"/>
          <p:cNvSpPr txBox="1">
            <a:spLocks noChangeArrowheads="1"/>
          </p:cNvSpPr>
          <p:nvPr/>
        </p:nvSpPr>
        <p:spPr bwMode="auto">
          <a:xfrm>
            <a:off x="1981200" y="457201"/>
            <a:ext cx="8458200" cy="769441"/>
          </a:xfrm>
          <a:prstGeom prst="rect">
            <a:avLst/>
          </a:prstGeom>
          <a:noFill/>
          <a:ln w="9525">
            <a:noFill/>
            <a:miter lim="800000"/>
            <a:headEnd/>
            <a:tailEnd/>
          </a:ln>
        </p:spPr>
        <p:txBody>
          <a:bodyPr>
            <a:spAutoFit/>
          </a:bodyPr>
          <a:lstStyle/>
          <a:p>
            <a:pPr algn="ctr">
              <a:spcBef>
                <a:spcPct val="50000"/>
              </a:spcBef>
              <a:defRPr/>
            </a:pPr>
            <a:r>
              <a:rPr lang="en-US" sz="4400" b="1" dirty="0">
                <a:solidFill>
                  <a:schemeClr val="accent2">
                    <a:lumMod val="50000"/>
                  </a:schemeClr>
                </a:solidFill>
                <a:latin typeface="Arial" pitchFamily="34" charset="0"/>
                <a:cs typeface="Arial" pitchFamily="34" charset="0"/>
              </a:rPr>
              <a:t>Comparison of Energy Release</a:t>
            </a:r>
          </a:p>
        </p:txBody>
      </p:sp>
      <p:sp>
        <p:nvSpPr>
          <p:cNvPr id="12291" name="Text Box 3"/>
          <p:cNvSpPr txBox="1">
            <a:spLocks noChangeArrowheads="1"/>
          </p:cNvSpPr>
          <p:nvPr/>
        </p:nvSpPr>
        <p:spPr bwMode="auto">
          <a:xfrm>
            <a:off x="1828800" y="1295401"/>
            <a:ext cx="8534400" cy="4468916"/>
          </a:xfrm>
          <a:prstGeom prst="rect">
            <a:avLst/>
          </a:prstGeom>
          <a:noFill/>
          <a:ln w="9525">
            <a:noFill/>
            <a:miter lim="800000"/>
            <a:headEnd/>
            <a:tailEnd/>
          </a:ln>
        </p:spPr>
        <p:txBody>
          <a:bodyPr wrap="square">
            <a:spAutoFit/>
          </a:bodyPr>
          <a:lstStyle/>
          <a:p>
            <a:pPr>
              <a:spcBef>
                <a:spcPct val="50000"/>
              </a:spcBef>
              <a:defRPr/>
            </a:pPr>
            <a:r>
              <a:rPr lang="en-US" sz="3200" dirty="0">
                <a:solidFill>
                  <a:schemeClr val="accent5">
                    <a:lumMod val="50000"/>
                  </a:schemeClr>
                </a:solidFill>
                <a:latin typeface="Arial" pitchFamily="34" charset="0"/>
                <a:cs typeface="Arial" pitchFamily="34" charset="0"/>
              </a:rPr>
              <a:t>Chemical Reaction:	4 to 12 </a:t>
            </a:r>
            <a:r>
              <a:rPr lang="en-US" sz="3200" dirty="0" err="1">
                <a:solidFill>
                  <a:schemeClr val="accent5">
                    <a:lumMod val="50000"/>
                  </a:schemeClr>
                </a:solidFill>
                <a:latin typeface="Arial" pitchFamily="34" charset="0"/>
                <a:cs typeface="Arial" pitchFamily="34" charset="0"/>
              </a:rPr>
              <a:t>eV</a:t>
            </a:r>
            <a:endParaRPr lang="en-US" sz="3200" dirty="0">
              <a:solidFill>
                <a:schemeClr val="accent5">
                  <a:lumMod val="50000"/>
                </a:schemeClr>
              </a:solidFill>
              <a:latin typeface="Arial" pitchFamily="34" charset="0"/>
              <a:cs typeface="Arial" pitchFamily="34" charset="0"/>
            </a:endParaRPr>
          </a:p>
          <a:p>
            <a:pPr>
              <a:lnSpc>
                <a:spcPct val="60000"/>
              </a:lnSpc>
              <a:spcBef>
                <a:spcPct val="50000"/>
              </a:spcBef>
              <a:defRPr/>
            </a:pPr>
            <a:r>
              <a:rPr lang="en-US" sz="2400" dirty="0">
                <a:solidFill>
                  <a:schemeClr val="accent5">
                    <a:lumMod val="50000"/>
                  </a:schemeClr>
                </a:solidFill>
                <a:latin typeface="Arial" pitchFamily="34" charset="0"/>
                <a:cs typeface="Arial" pitchFamily="34" charset="0"/>
              </a:rPr>
              <a:t>(Combustion of one atom of carbon)</a:t>
            </a:r>
          </a:p>
          <a:p>
            <a:pPr>
              <a:lnSpc>
                <a:spcPct val="60000"/>
              </a:lnSpc>
              <a:spcBef>
                <a:spcPct val="50000"/>
              </a:spcBef>
              <a:defRPr/>
            </a:pPr>
            <a:r>
              <a:rPr lang="en-US" sz="2400" dirty="0">
                <a:solidFill>
                  <a:schemeClr val="accent5">
                    <a:lumMod val="50000"/>
                  </a:schemeClr>
                </a:solidFill>
                <a:latin typeface="Arial" pitchFamily="34" charset="0"/>
                <a:cs typeface="Arial" pitchFamily="34" charset="0"/>
              </a:rPr>
              <a:t> </a:t>
            </a:r>
            <a:r>
              <a:rPr lang="en-US" sz="3200" dirty="0">
                <a:solidFill>
                  <a:schemeClr val="accent5">
                    <a:lumMod val="50000"/>
                  </a:schemeClr>
                </a:solidFill>
                <a:latin typeface="Arial" pitchFamily="34" charset="0"/>
                <a:cs typeface="Arial" pitchFamily="34" charset="0"/>
              </a:rPr>
              <a:t>Nuclear Fission: 	     200 Million </a:t>
            </a:r>
            <a:r>
              <a:rPr lang="en-US" sz="3200" dirty="0" err="1">
                <a:solidFill>
                  <a:schemeClr val="accent5">
                    <a:lumMod val="50000"/>
                  </a:schemeClr>
                </a:solidFill>
                <a:latin typeface="Arial" pitchFamily="34" charset="0"/>
                <a:cs typeface="Arial" pitchFamily="34" charset="0"/>
              </a:rPr>
              <a:t>eV</a:t>
            </a:r>
            <a:endParaRPr lang="en-US" sz="3200" dirty="0">
              <a:solidFill>
                <a:schemeClr val="accent5">
                  <a:lumMod val="50000"/>
                </a:schemeClr>
              </a:solidFill>
              <a:latin typeface="Arial" pitchFamily="34" charset="0"/>
              <a:cs typeface="Arial" pitchFamily="34" charset="0"/>
            </a:endParaRPr>
          </a:p>
          <a:p>
            <a:pPr>
              <a:spcBef>
                <a:spcPct val="50000"/>
              </a:spcBef>
              <a:defRPr/>
            </a:pPr>
            <a:r>
              <a:rPr lang="en-US" sz="2400" dirty="0">
                <a:solidFill>
                  <a:schemeClr val="accent5">
                    <a:lumMod val="50000"/>
                  </a:schemeClr>
                </a:solidFill>
                <a:latin typeface="Arial" pitchFamily="34" charset="0"/>
                <a:cs typeface="Arial" pitchFamily="34" charset="0"/>
              </a:rPr>
              <a:t>(One atom of uranium </a:t>
            </a:r>
            <a:r>
              <a:rPr lang="en-US" sz="2400" baseline="30000" dirty="0">
                <a:solidFill>
                  <a:schemeClr val="accent5">
                    <a:lumMod val="50000"/>
                  </a:schemeClr>
                </a:solidFill>
                <a:latin typeface="Arial" pitchFamily="34" charset="0"/>
                <a:cs typeface="Arial" pitchFamily="34" charset="0"/>
              </a:rPr>
              <a:t>235</a:t>
            </a:r>
            <a:r>
              <a:rPr lang="en-US" sz="2400" dirty="0">
                <a:solidFill>
                  <a:schemeClr val="accent5">
                    <a:lumMod val="50000"/>
                  </a:schemeClr>
                </a:solidFill>
                <a:latin typeface="Arial" pitchFamily="34" charset="0"/>
                <a:cs typeface="Arial" pitchFamily="34" charset="0"/>
              </a:rPr>
              <a:t>)      (~20,000,000 times more</a:t>
            </a:r>
            <a:r>
              <a:rPr lang="en-US" sz="2400" dirty="0" smtClean="0">
                <a:solidFill>
                  <a:schemeClr val="accent5">
                    <a:lumMod val="50000"/>
                  </a:schemeClr>
                </a:solidFill>
                <a:latin typeface="Arial" pitchFamily="34" charset="0"/>
                <a:cs typeface="Arial" pitchFamily="34" charset="0"/>
              </a:rPr>
              <a:t>)</a:t>
            </a:r>
            <a:endParaRPr lang="en-US" sz="2400" dirty="0">
              <a:solidFill>
                <a:schemeClr val="accent5">
                  <a:lumMod val="50000"/>
                </a:schemeClr>
              </a:solidFill>
              <a:latin typeface="Arial" pitchFamily="34" charset="0"/>
              <a:cs typeface="Arial" pitchFamily="34" charset="0"/>
            </a:endParaRPr>
          </a:p>
          <a:p>
            <a:pPr algn="ctr">
              <a:spcBef>
                <a:spcPct val="50000"/>
              </a:spcBef>
              <a:defRPr/>
            </a:pPr>
            <a:endParaRPr lang="en-US" sz="4400" b="1" dirty="0">
              <a:solidFill>
                <a:schemeClr val="tx2">
                  <a:lumMod val="50000"/>
                </a:schemeClr>
              </a:solidFill>
              <a:latin typeface="Times New Roman" pitchFamily="18" charset="0"/>
              <a:cs typeface="Times New Roman" pitchFamily="18" charset="0"/>
            </a:endParaRPr>
          </a:p>
          <a:p>
            <a:pPr>
              <a:spcBef>
                <a:spcPct val="50000"/>
              </a:spcBef>
              <a:defRPr/>
            </a:pPr>
            <a:endParaRPr lang="en-US" sz="2400" b="1" dirty="0">
              <a:solidFill>
                <a:schemeClr val="bg1"/>
              </a:solidFill>
              <a:latin typeface="Times New Roman" pitchFamily="18" charset="0"/>
              <a:cs typeface="Times New Roman" pitchFamily="18" charset="0"/>
            </a:endParaRPr>
          </a:p>
          <a:p>
            <a:pPr>
              <a:lnSpc>
                <a:spcPct val="60000"/>
              </a:lnSpc>
              <a:spcBef>
                <a:spcPct val="50000"/>
              </a:spcBef>
              <a:defRPr/>
            </a:pPr>
            <a:endParaRPr lang="en-US" sz="2400" b="1" dirty="0">
              <a:solidFill>
                <a:schemeClr val="bg1"/>
              </a:solidFill>
              <a:latin typeface="Times New Roman" pitchFamily="18" charset="0"/>
              <a:cs typeface="Times New Roman" pitchFamily="18" charset="0"/>
            </a:endParaRPr>
          </a:p>
          <a:p>
            <a:pPr>
              <a:lnSpc>
                <a:spcPct val="60000"/>
              </a:lnSpc>
              <a:spcBef>
                <a:spcPct val="50000"/>
              </a:spcBef>
              <a:defRPr/>
            </a:pPr>
            <a:endParaRPr lang="en-US" sz="2400" b="1" dirty="0">
              <a:solidFill>
                <a:schemeClr val="bg1"/>
              </a:solidFill>
              <a:latin typeface="Times New Roman" pitchFamily="18" charset="0"/>
              <a:cs typeface="Times New Roman" pitchFamily="18" charset="0"/>
            </a:endParaRPr>
          </a:p>
        </p:txBody>
      </p:sp>
      <p:sp>
        <p:nvSpPr>
          <p:cNvPr id="6" name="Footer Placeholder 5"/>
          <p:cNvSpPr>
            <a:spLocks noGrp="1"/>
          </p:cNvSpPr>
          <p:nvPr>
            <p:ph type="ftr" sz="quarter" idx="11"/>
          </p:nvPr>
        </p:nvSpPr>
        <p:spPr/>
        <p:txBody>
          <a:bodyPr/>
          <a:lstStyle/>
          <a:p>
            <a:r>
              <a:rPr lang="en-US"/>
              <a:t>IPR, Gandhinagar</a:t>
            </a:r>
          </a:p>
        </p:txBody>
      </p:sp>
      <p:sp>
        <p:nvSpPr>
          <p:cNvPr id="7" name="Date Placeholder 6"/>
          <p:cNvSpPr>
            <a:spLocks noGrp="1"/>
          </p:cNvSpPr>
          <p:nvPr>
            <p:ph type="dt" sz="half" idx="10"/>
          </p:nvPr>
        </p:nvSpPr>
        <p:spPr/>
        <p:txBody>
          <a:bodyPr/>
          <a:lstStyle/>
          <a:p>
            <a:r>
              <a:rPr lang="en-US"/>
              <a:t>27 January 2020</a:t>
            </a:r>
          </a:p>
        </p:txBody>
      </p:sp>
      <p:sp>
        <p:nvSpPr>
          <p:cNvPr id="8" name="Slide Number Placeholder 7"/>
          <p:cNvSpPr>
            <a:spLocks noGrp="1"/>
          </p:cNvSpPr>
          <p:nvPr>
            <p:ph type="sldNum" sz="quarter" idx="12"/>
          </p:nvPr>
        </p:nvSpPr>
        <p:spPr/>
        <p:txBody>
          <a:bodyPr/>
          <a:lstStyle/>
          <a:p>
            <a:fld id="{B6F15528-21DE-4FAA-801E-634DDDAF4B2B}" type="slidenum">
              <a:rPr lang="en-US" smtClean="0"/>
              <a:pPr/>
              <a:t>20</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xmlns="" id="{7D18DECA-05F5-4E89-8FC6-409A4C9A26C9}"/>
              </a:ext>
            </a:extLst>
          </p:cNvPr>
          <p:cNvSpPr>
            <a:spLocks noGrp="1"/>
          </p:cNvSpPr>
          <p:nvPr>
            <p:ph type="dt" sz="half" idx="10"/>
          </p:nvPr>
        </p:nvSpPr>
        <p:spPr/>
        <p:txBody>
          <a:bodyPr/>
          <a:lstStyle/>
          <a:p>
            <a:r>
              <a:rPr lang="en-US"/>
              <a:t>27 January 2020</a:t>
            </a:r>
            <a:endParaRPr lang="en-IN"/>
          </a:p>
        </p:txBody>
      </p:sp>
      <p:sp>
        <p:nvSpPr>
          <p:cNvPr id="4" name="Slide Number Placeholder 3">
            <a:extLst>
              <a:ext uri="{FF2B5EF4-FFF2-40B4-BE49-F238E27FC236}">
                <a16:creationId xmlns:a16="http://schemas.microsoft.com/office/drawing/2014/main" xmlns="" id="{69D1FE90-C4D6-40F1-A60D-E90AEE5F98B7}"/>
              </a:ext>
            </a:extLst>
          </p:cNvPr>
          <p:cNvSpPr>
            <a:spLocks noGrp="1"/>
          </p:cNvSpPr>
          <p:nvPr>
            <p:ph type="sldNum" sz="quarter" idx="12"/>
          </p:nvPr>
        </p:nvSpPr>
        <p:spPr/>
        <p:txBody>
          <a:bodyPr/>
          <a:lstStyle/>
          <a:p>
            <a:fld id="{86F50997-8E48-4C55-99D0-193807348512}" type="slidenum">
              <a:rPr lang="en-IN" smtClean="0"/>
              <a:t>3</a:t>
            </a:fld>
            <a:endParaRPr lang="en-IN"/>
          </a:p>
        </p:txBody>
      </p:sp>
      <p:pic>
        <p:nvPicPr>
          <p:cNvPr id="5" name="Picture 4" descr="C:\Users\Admin\AppData\Local\Microsoft\Windows\INetCache\Content.Word\ScreenHunter 91.png">
            <a:extLst>
              <a:ext uri="{FF2B5EF4-FFF2-40B4-BE49-F238E27FC236}">
                <a16:creationId xmlns:a16="http://schemas.microsoft.com/office/drawing/2014/main" xmlns="" id="{4854ECE4-608E-4136-83BF-1C0A34C2320A}"/>
              </a:ext>
            </a:extLst>
          </p:cNvPr>
          <p:cNvPicPr/>
          <p:nvPr/>
        </p:nvPicPr>
        <p:blipFill>
          <a:blip r:embed="rId2">
            <a:extLst>
              <a:ext uri="{28A0092B-C50C-407E-A947-70E740481C1C}">
                <a14:useLocalDpi xmlns:a14="http://schemas.microsoft.com/office/drawing/2010/main" val="0"/>
              </a:ext>
            </a:extLst>
          </a:blip>
          <a:srcRect/>
          <a:stretch>
            <a:fillRect/>
          </a:stretch>
        </p:blipFill>
        <p:spPr bwMode="auto">
          <a:xfrm>
            <a:off x="1953087" y="239697"/>
            <a:ext cx="8664605" cy="6027937"/>
          </a:xfrm>
          <a:prstGeom prst="rect">
            <a:avLst/>
          </a:prstGeom>
          <a:noFill/>
          <a:ln>
            <a:noFill/>
          </a:ln>
        </p:spPr>
      </p:pic>
      <p:sp>
        <p:nvSpPr>
          <p:cNvPr id="3" name="Footer Placeholder 2">
            <a:extLst>
              <a:ext uri="{FF2B5EF4-FFF2-40B4-BE49-F238E27FC236}">
                <a16:creationId xmlns:a16="http://schemas.microsoft.com/office/drawing/2014/main" xmlns="" id="{CAD1A21B-4742-403D-8010-D7CC3D587D34}"/>
              </a:ext>
            </a:extLst>
          </p:cNvPr>
          <p:cNvSpPr>
            <a:spLocks noGrp="1"/>
          </p:cNvSpPr>
          <p:nvPr>
            <p:ph type="ftr" sz="quarter" idx="11"/>
          </p:nvPr>
        </p:nvSpPr>
        <p:spPr/>
        <p:txBody>
          <a:bodyPr/>
          <a:lstStyle/>
          <a:p>
            <a:r>
              <a:rPr lang="en-US"/>
              <a:t>IPR, Gandhinagar</a:t>
            </a:r>
          </a:p>
        </p:txBody>
      </p:sp>
    </p:spTree>
    <p:extLst>
      <p:ext uri="{BB962C8B-B14F-4D97-AF65-F5344CB8AC3E}">
        <p14:creationId xmlns:p14="http://schemas.microsoft.com/office/powerpoint/2010/main" val="39596946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D5564AC-5711-416A-9197-6D6A694B9C4A}"/>
              </a:ext>
            </a:extLst>
          </p:cNvPr>
          <p:cNvSpPr>
            <a:spLocks noGrp="1"/>
          </p:cNvSpPr>
          <p:nvPr>
            <p:ph type="title"/>
          </p:nvPr>
        </p:nvSpPr>
        <p:spPr/>
        <p:txBody>
          <a:bodyPr/>
          <a:lstStyle/>
          <a:p>
            <a:r>
              <a:rPr lang="en-IN" b="1" dirty="0">
                <a:solidFill>
                  <a:schemeClr val="accent2">
                    <a:lumMod val="50000"/>
                  </a:schemeClr>
                </a:solidFill>
              </a:rPr>
              <a:t>Typical all India Load curve </a:t>
            </a:r>
            <a:br>
              <a:rPr lang="en-IN" b="1" dirty="0">
                <a:solidFill>
                  <a:schemeClr val="accent2">
                    <a:lumMod val="50000"/>
                  </a:schemeClr>
                </a:solidFill>
              </a:rPr>
            </a:br>
            <a:r>
              <a:rPr lang="en-IN" sz="1600" b="1" dirty="0">
                <a:solidFill>
                  <a:schemeClr val="accent2">
                    <a:lumMod val="50000"/>
                  </a:schemeClr>
                </a:solidFill>
              </a:rPr>
              <a:t>(Source: Electricity demand pattern analysis, Power System Operation Corporation Ltd., 2016)</a:t>
            </a:r>
          </a:p>
        </p:txBody>
      </p:sp>
      <p:pic>
        <p:nvPicPr>
          <p:cNvPr id="5" name="Content Placeholder 4">
            <a:extLst>
              <a:ext uri="{FF2B5EF4-FFF2-40B4-BE49-F238E27FC236}">
                <a16:creationId xmlns:a16="http://schemas.microsoft.com/office/drawing/2014/main" xmlns="" id="{52001759-CB73-4D21-A9CD-A5B942045EEA}"/>
              </a:ext>
            </a:extLst>
          </p:cNvPr>
          <p:cNvPicPr>
            <a:picLocks noGrp="1" noChangeAspect="1"/>
          </p:cNvPicPr>
          <p:nvPr>
            <p:ph idx="1"/>
          </p:nvPr>
        </p:nvPicPr>
        <p:blipFill>
          <a:blip r:embed="rId2">
            <a:extLst>
              <a:ext uri="{28A0092B-C50C-407E-A947-70E740481C1C}">
                <a14:useLocalDpi xmlns:a14="http://schemas.microsoft.com/office/drawing/2010/main" val="0"/>
              </a:ext>
            </a:extLst>
          </a:blip>
          <a:stretch>
            <a:fillRect/>
          </a:stretch>
        </p:blipFill>
        <p:spPr>
          <a:xfrm>
            <a:off x="2476500" y="1920081"/>
            <a:ext cx="7239000" cy="4162425"/>
          </a:xfrm>
        </p:spPr>
      </p:pic>
      <p:sp>
        <p:nvSpPr>
          <p:cNvPr id="3" name="Date Placeholder 2">
            <a:extLst>
              <a:ext uri="{FF2B5EF4-FFF2-40B4-BE49-F238E27FC236}">
                <a16:creationId xmlns:a16="http://schemas.microsoft.com/office/drawing/2014/main" xmlns="" id="{0B7EDD4B-E726-44AA-B6F0-3BD31B4F6F2B}"/>
              </a:ext>
            </a:extLst>
          </p:cNvPr>
          <p:cNvSpPr>
            <a:spLocks noGrp="1"/>
          </p:cNvSpPr>
          <p:nvPr>
            <p:ph type="dt" sz="half" idx="10"/>
          </p:nvPr>
        </p:nvSpPr>
        <p:spPr/>
        <p:txBody>
          <a:bodyPr/>
          <a:lstStyle/>
          <a:p>
            <a:r>
              <a:rPr lang="en-US"/>
              <a:t>27 January 2020</a:t>
            </a:r>
            <a:endParaRPr lang="en-IN"/>
          </a:p>
        </p:txBody>
      </p:sp>
      <p:sp>
        <p:nvSpPr>
          <p:cNvPr id="4" name="Footer Placeholder 3">
            <a:extLst>
              <a:ext uri="{FF2B5EF4-FFF2-40B4-BE49-F238E27FC236}">
                <a16:creationId xmlns:a16="http://schemas.microsoft.com/office/drawing/2014/main" xmlns="" id="{B7DBB32F-A4F8-4B3E-BD44-5AFBE28C148D}"/>
              </a:ext>
            </a:extLst>
          </p:cNvPr>
          <p:cNvSpPr>
            <a:spLocks noGrp="1"/>
          </p:cNvSpPr>
          <p:nvPr>
            <p:ph type="ftr" sz="quarter" idx="11"/>
          </p:nvPr>
        </p:nvSpPr>
        <p:spPr/>
        <p:txBody>
          <a:bodyPr/>
          <a:lstStyle/>
          <a:p>
            <a:r>
              <a:rPr lang="en-IN"/>
              <a:t>IPR, Gandhinagar</a:t>
            </a:r>
          </a:p>
        </p:txBody>
      </p:sp>
      <p:sp>
        <p:nvSpPr>
          <p:cNvPr id="6" name="Slide Number Placeholder 5">
            <a:extLst>
              <a:ext uri="{FF2B5EF4-FFF2-40B4-BE49-F238E27FC236}">
                <a16:creationId xmlns:a16="http://schemas.microsoft.com/office/drawing/2014/main" xmlns="" id="{2DCE34CC-5EC6-447B-9B56-2ED85EFA0448}"/>
              </a:ext>
            </a:extLst>
          </p:cNvPr>
          <p:cNvSpPr>
            <a:spLocks noGrp="1"/>
          </p:cNvSpPr>
          <p:nvPr>
            <p:ph type="sldNum" sz="quarter" idx="12"/>
          </p:nvPr>
        </p:nvSpPr>
        <p:spPr/>
        <p:txBody>
          <a:bodyPr/>
          <a:lstStyle/>
          <a:p>
            <a:fld id="{AD99AFCC-1259-46C0-913C-9489BB50A881}" type="slidenum">
              <a:rPr lang="en-IN" smtClean="0"/>
              <a:t>4</a:t>
            </a:fld>
            <a:endParaRPr lang="en-IN"/>
          </a:p>
        </p:txBody>
      </p:sp>
    </p:spTree>
    <p:extLst>
      <p:ext uri="{BB962C8B-B14F-4D97-AF65-F5344CB8AC3E}">
        <p14:creationId xmlns:p14="http://schemas.microsoft.com/office/powerpoint/2010/main" val="404758789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5E9EEE0-8F5B-4017-A51F-41792ACB5607}"/>
              </a:ext>
            </a:extLst>
          </p:cNvPr>
          <p:cNvSpPr>
            <a:spLocks noGrp="1"/>
          </p:cNvSpPr>
          <p:nvPr>
            <p:ph type="title"/>
          </p:nvPr>
        </p:nvSpPr>
        <p:spPr/>
        <p:txBody>
          <a:bodyPr/>
          <a:lstStyle/>
          <a:p>
            <a:r>
              <a:rPr lang="en-IN" b="1" dirty="0">
                <a:solidFill>
                  <a:schemeClr val="accent2">
                    <a:lumMod val="50000"/>
                  </a:schemeClr>
                </a:solidFill>
              </a:rPr>
              <a:t>All India hourly load profile and Net load curve </a:t>
            </a:r>
            <a:r>
              <a:rPr lang="en-IN" sz="1600" b="1" dirty="0">
                <a:solidFill>
                  <a:schemeClr val="accent2">
                    <a:lumMod val="50000"/>
                  </a:schemeClr>
                </a:solidFill>
              </a:rPr>
              <a:t>(Duck Curve)  Ref: National Electricity Plan, Volume I: Generation, January 2018. </a:t>
            </a:r>
          </a:p>
        </p:txBody>
      </p:sp>
      <p:pic>
        <p:nvPicPr>
          <p:cNvPr id="8" name="Content Placeholder 7">
            <a:extLst>
              <a:ext uri="{FF2B5EF4-FFF2-40B4-BE49-F238E27FC236}">
                <a16:creationId xmlns:a16="http://schemas.microsoft.com/office/drawing/2014/main" xmlns="" id="{0F2FDA3D-C57B-43BF-AA0A-02A3EA7EFB87}"/>
              </a:ext>
            </a:extLst>
          </p:cNvPr>
          <p:cNvPicPr>
            <a:picLocks noGrp="1" noChangeAspect="1"/>
          </p:cNvPicPr>
          <p:nvPr>
            <p:ph idx="1"/>
          </p:nvPr>
        </p:nvPicPr>
        <p:blipFill>
          <a:blip r:embed="rId2"/>
          <a:stretch>
            <a:fillRect/>
          </a:stretch>
        </p:blipFill>
        <p:spPr>
          <a:xfrm>
            <a:off x="2104008" y="1882066"/>
            <a:ext cx="8238477" cy="4394447"/>
          </a:xfrm>
        </p:spPr>
      </p:pic>
      <p:sp>
        <p:nvSpPr>
          <p:cNvPr id="4" name="Date Placeholder 3">
            <a:extLst>
              <a:ext uri="{FF2B5EF4-FFF2-40B4-BE49-F238E27FC236}">
                <a16:creationId xmlns:a16="http://schemas.microsoft.com/office/drawing/2014/main" xmlns="" id="{215A5C46-BAD8-4DA2-B281-FC85148F4352}"/>
              </a:ext>
            </a:extLst>
          </p:cNvPr>
          <p:cNvSpPr>
            <a:spLocks noGrp="1"/>
          </p:cNvSpPr>
          <p:nvPr>
            <p:ph type="dt" sz="half" idx="10"/>
          </p:nvPr>
        </p:nvSpPr>
        <p:spPr/>
        <p:txBody>
          <a:bodyPr/>
          <a:lstStyle/>
          <a:p>
            <a:r>
              <a:rPr lang="en-US"/>
              <a:t>27 January 2020</a:t>
            </a:r>
          </a:p>
        </p:txBody>
      </p:sp>
      <p:sp>
        <p:nvSpPr>
          <p:cNvPr id="5" name="Footer Placeholder 4">
            <a:extLst>
              <a:ext uri="{FF2B5EF4-FFF2-40B4-BE49-F238E27FC236}">
                <a16:creationId xmlns:a16="http://schemas.microsoft.com/office/drawing/2014/main" xmlns="" id="{9AAA9215-5927-4CF7-A694-55CE43895B44}"/>
              </a:ext>
            </a:extLst>
          </p:cNvPr>
          <p:cNvSpPr>
            <a:spLocks noGrp="1"/>
          </p:cNvSpPr>
          <p:nvPr>
            <p:ph type="ftr" sz="quarter" idx="11"/>
          </p:nvPr>
        </p:nvSpPr>
        <p:spPr/>
        <p:txBody>
          <a:bodyPr/>
          <a:lstStyle/>
          <a:p>
            <a:r>
              <a:rPr lang="en-US"/>
              <a:t>IPR, Gandhinagar</a:t>
            </a:r>
          </a:p>
        </p:txBody>
      </p:sp>
      <p:sp>
        <p:nvSpPr>
          <p:cNvPr id="6" name="Slide Number Placeholder 5">
            <a:extLst>
              <a:ext uri="{FF2B5EF4-FFF2-40B4-BE49-F238E27FC236}">
                <a16:creationId xmlns:a16="http://schemas.microsoft.com/office/drawing/2014/main" xmlns="" id="{4A4CEA03-A9D1-4A54-A247-EE89DC0E0C0B}"/>
              </a:ext>
            </a:extLst>
          </p:cNvPr>
          <p:cNvSpPr>
            <a:spLocks noGrp="1"/>
          </p:cNvSpPr>
          <p:nvPr>
            <p:ph type="sldNum" sz="quarter" idx="12"/>
          </p:nvPr>
        </p:nvSpPr>
        <p:spPr/>
        <p:txBody>
          <a:bodyPr/>
          <a:lstStyle/>
          <a:p>
            <a:fld id="{09FDF2C5-B33B-5A4A-B6DC-8053E85D4207}" type="slidenum">
              <a:rPr lang="en-US" smtClean="0"/>
              <a:t>5</a:t>
            </a:fld>
            <a:endParaRPr lang="en-US"/>
          </a:p>
        </p:txBody>
      </p:sp>
    </p:spTree>
    <p:extLst>
      <p:ext uri="{BB962C8B-B14F-4D97-AF65-F5344CB8AC3E}">
        <p14:creationId xmlns:p14="http://schemas.microsoft.com/office/powerpoint/2010/main" val="1403298164"/>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DF29F84-3613-450D-8EAB-E98B2F06466E}"/>
              </a:ext>
            </a:extLst>
          </p:cNvPr>
          <p:cNvSpPr>
            <a:spLocks noGrp="1"/>
          </p:cNvSpPr>
          <p:nvPr>
            <p:ph type="title"/>
          </p:nvPr>
        </p:nvSpPr>
        <p:spPr/>
        <p:txBody>
          <a:bodyPr/>
          <a:lstStyle/>
          <a:p>
            <a:r>
              <a:rPr lang="en-IN" b="1" dirty="0">
                <a:solidFill>
                  <a:schemeClr val="accent2">
                    <a:lumMod val="50000"/>
                  </a:schemeClr>
                </a:solidFill>
              </a:rPr>
              <a:t>Low carbon technology options for generating electricity</a:t>
            </a:r>
          </a:p>
        </p:txBody>
      </p:sp>
      <p:sp>
        <p:nvSpPr>
          <p:cNvPr id="3" name="Content Placeholder 2">
            <a:extLst>
              <a:ext uri="{FF2B5EF4-FFF2-40B4-BE49-F238E27FC236}">
                <a16:creationId xmlns:a16="http://schemas.microsoft.com/office/drawing/2014/main" xmlns="" id="{48E0BD34-507D-4D3E-9C53-7498A3BA2EEB}"/>
              </a:ext>
            </a:extLst>
          </p:cNvPr>
          <p:cNvSpPr>
            <a:spLocks noGrp="1"/>
          </p:cNvSpPr>
          <p:nvPr>
            <p:ph idx="1"/>
          </p:nvPr>
        </p:nvSpPr>
        <p:spPr/>
        <p:txBody>
          <a:bodyPr>
            <a:normAutofit fontScale="85000" lnSpcReduction="10000"/>
          </a:bodyPr>
          <a:lstStyle/>
          <a:p>
            <a:r>
              <a:rPr lang="en-IN" dirty="0">
                <a:solidFill>
                  <a:schemeClr val="accent5">
                    <a:lumMod val="50000"/>
                  </a:schemeClr>
                </a:solidFill>
              </a:rPr>
              <a:t>Nuclear</a:t>
            </a:r>
          </a:p>
          <a:p>
            <a:pPr lvl="1"/>
            <a:r>
              <a:rPr lang="en-IN" dirty="0">
                <a:solidFill>
                  <a:schemeClr val="accent5">
                    <a:lumMod val="50000"/>
                  </a:schemeClr>
                </a:solidFill>
              </a:rPr>
              <a:t>Fission</a:t>
            </a:r>
          </a:p>
          <a:p>
            <a:pPr lvl="1"/>
            <a:r>
              <a:rPr lang="en-IN" dirty="0">
                <a:solidFill>
                  <a:schemeClr val="accent5">
                    <a:lumMod val="50000"/>
                  </a:schemeClr>
                </a:solidFill>
              </a:rPr>
              <a:t>Fusion: Aditya, the first Indian Tokamak. SST-1. What next?</a:t>
            </a:r>
          </a:p>
          <a:p>
            <a:r>
              <a:rPr lang="en-IN" dirty="0">
                <a:solidFill>
                  <a:schemeClr val="accent5">
                    <a:lumMod val="50000"/>
                  </a:schemeClr>
                </a:solidFill>
              </a:rPr>
              <a:t>Solar (Deterioration in performance due to high dust level and high temperature)</a:t>
            </a:r>
          </a:p>
          <a:p>
            <a:r>
              <a:rPr lang="en-IN" dirty="0">
                <a:solidFill>
                  <a:schemeClr val="accent5">
                    <a:lumMod val="50000"/>
                  </a:schemeClr>
                </a:solidFill>
              </a:rPr>
              <a:t>Wind: on-shore and off-shore (corrosion due to salinity and high temperature)</a:t>
            </a:r>
          </a:p>
          <a:p>
            <a:r>
              <a:rPr lang="en-IN" dirty="0">
                <a:solidFill>
                  <a:schemeClr val="accent5">
                    <a:lumMod val="50000"/>
                  </a:schemeClr>
                </a:solidFill>
              </a:rPr>
              <a:t>Hydro</a:t>
            </a:r>
          </a:p>
          <a:p>
            <a:pPr lvl="1"/>
            <a:r>
              <a:rPr lang="en-IN" dirty="0">
                <a:solidFill>
                  <a:schemeClr val="accent5">
                    <a:lumMod val="50000"/>
                  </a:schemeClr>
                </a:solidFill>
              </a:rPr>
              <a:t>Run of the river plants, it has “must run” status.</a:t>
            </a:r>
          </a:p>
          <a:p>
            <a:pPr lvl="1"/>
            <a:r>
              <a:rPr lang="en-IN" dirty="0">
                <a:solidFill>
                  <a:schemeClr val="accent5">
                    <a:lumMod val="50000"/>
                  </a:schemeClr>
                </a:solidFill>
              </a:rPr>
              <a:t>Pelton wheel,  very good for balancing,</a:t>
            </a:r>
          </a:p>
          <a:p>
            <a:pPr lvl="1"/>
            <a:r>
              <a:rPr lang="en-IN" dirty="0">
                <a:solidFill>
                  <a:schemeClr val="accent5">
                    <a:lumMod val="50000"/>
                  </a:schemeClr>
                </a:solidFill>
              </a:rPr>
              <a:t>Francis Turbine, good for balancing.</a:t>
            </a:r>
          </a:p>
          <a:p>
            <a:r>
              <a:rPr lang="en-IN" dirty="0">
                <a:solidFill>
                  <a:schemeClr val="accent5">
                    <a:lumMod val="50000"/>
                  </a:schemeClr>
                </a:solidFill>
              </a:rPr>
              <a:t>Gas: A source which can balance intermittency of renewables.</a:t>
            </a:r>
          </a:p>
          <a:p>
            <a:pPr lvl="1"/>
            <a:r>
              <a:rPr lang="en-IN" dirty="0">
                <a:solidFill>
                  <a:schemeClr val="accent5">
                    <a:lumMod val="50000"/>
                  </a:schemeClr>
                </a:solidFill>
              </a:rPr>
              <a:t>Peaker plants (Low capital cost, may not be very efficient and so high emissions, low resilience)</a:t>
            </a:r>
          </a:p>
        </p:txBody>
      </p:sp>
      <p:sp>
        <p:nvSpPr>
          <p:cNvPr id="4" name="Date Placeholder 3">
            <a:extLst>
              <a:ext uri="{FF2B5EF4-FFF2-40B4-BE49-F238E27FC236}">
                <a16:creationId xmlns:a16="http://schemas.microsoft.com/office/drawing/2014/main" xmlns="" id="{D7D953F7-8622-450B-9327-455FAB6E1207}"/>
              </a:ext>
            </a:extLst>
          </p:cNvPr>
          <p:cNvSpPr>
            <a:spLocks noGrp="1"/>
          </p:cNvSpPr>
          <p:nvPr>
            <p:ph type="dt" sz="half" idx="10"/>
          </p:nvPr>
        </p:nvSpPr>
        <p:spPr/>
        <p:txBody>
          <a:bodyPr/>
          <a:lstStyle/>
          <a:p>
            <a:r>
              <a:rPr lang="en-US"/>
              <a:t>27 January 2020</a:t>
            </a:r>
            <a:endParaRPr lang="en-IN"/>
          </a:p>
        </p:txBody>
      </p:sp>
      <p:sp>
        <p:nvSpPr>
          <p:cNvPr id="5" name="Footer Placeholder 4">
            <a:extLst>
              <a:ext uri="{FF2B5EF4-FFF2-40B4-BE49-F238E27FC236}">
                <a16:creationId xmlns:a16="http://schemas.microsoft.com/office/drawing/2014/main" xmlns="" id="{C6847A5A-23D5-4977-B695-5D9937C42589}"/>
              </a:ext>
            </a:extLst>
          </p:cNvPr>
          <p:cNvSpPr>
            <a:spLocks noGrp="1"/>
          </p:cNvSpPr>
          <p:nvPr>
            <p:ph type="ftr" sz="quarter" idx="11"/>
          </p:nvPr>
        </p:nvSpPr>
        <p:spPr/>
        <p:txBody>
          <a:bodyPr/>
          <a:lstStyle/>
          <a:p>
            <a:r>
              <a:rPr lang="en-IN"/>
              <a:t>IPR, Gandhinagar</a:t>
            </a:r>
          </a:p>
        </p:txBody>
      </p:sp>
      <p:sp>
        <p:nvSpPr>
          <p:cNvPr id="6" name="Slide Number Placeholder 5">
            <a:extLst>
              <a:ext uri="{FF2B5EF4-FFF2-40B4-BE49-F238E27FC236}">
                <a16:creationId xmlns:a16="http://schemas.microsoft.com/office/drawing/2014/main" xmlns="" id="{C9B0E742-C07A-4588-9026-E35BFC18B9FD}"/>
              </a:ext>
            </a:extLst>
          </p:cNvPr>
          <p:cNvSpPr>
            <a:spLocks noGrp="1"/>
          </p:cNvSpPr>
          <p:nvPr>
            <p:ph type="sldNum" sz="quarter" idx="12"/>
          </p:nvPr>
        </p:nvSpPr>
        <p:spPr/>
        <p:txBody>
          <a:bodyPr/>
          <a:lstStyle/>
          <a:p>
            <a:fld id="{AD99AFCC-1259-46C0-913C-9489BB50A881}" type="slidenum">
              <a:rPr lang="en-IN" smtClean="0"/>
              <a:t>6</a:t>
            </a:fld>
            <a:endParaRPr lang="en-IN"/>
          </a:p>
        </p:txBody>
      </p:sp>
    </p:spTree>
    <p:extLst>
      <p:ext uri="{BB962C8B-B14F-4D97-AF65-F5344CB8AC3E}">
        <p14:creationId xmlns:p14="http://schemas.microsoft.com/office/powerpoint/2010/main" val="144958759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81200" y="274638"/>
            <a:ext cx="8229600" cy="639762"/>
          </a:xfrm>
        </p:spPr>
        <p:txBody>
          <a:bodyPr>
            <a:normAutofit fontScale="90000"/>
          </a:bodyPr>
          <a:lstStyle/>
          <a:p>
            <a:r>
              <a:rPr lang="en-IN" b="1" dirty="0">
                <a:solidFill>
                  <a:schemeClr val="accent2">
                    <a:lumMod val="50000"/>
                  </a:schemeClr>
                </a:solidFill>
              </a:rPr>
              <a:t>System Cost</a:t>
            </a:r>
          </a:p>
        </p:txBody>
      </p:sp>
      <p:sp>
        <p:nvSpPr>
          <p:cNvPr id="4" name="Date Placeholder 3"/>
          <p:cNvSpPr>
            <a:spLocks noGrp="1"/>
          </p:cNvSpPr>
          <p:nvPr>
            <p:ph type="dt" sz="half" idx="10"/>
          </p:nvPr>
        </p:nvSpPr>
        <p:spPr/>
        <p:txBody>
          <a:bodyPr/>
          <a:lstStyle/>
          <a:p>
            <a:r>
              <a:rPr lang="en-US"/>
              <a:t>27 January 2020</a:t>
            </a:r>
          </a:p>
        </p:txBody>
      </p:sp>
      <p:sp>
        <p:nvSpPr>
          <p:cNvPr id="6" name="Slide Number Placeholder 5"/>
          <p:cNvSpPr>
            <a:spLocks noGrp="1"/>
          </p:cNvSpPr>
          <p:nvPr>
            <p:ph type="sldNum" sz="quarter" idx="12"/>
          </p:nvPr>
        </p:nvSpPr>
        <p:spPr/>
        <p:txBody>
          <a:bodyPr/>
          <a:lstStyle/>
          <a:p>
            <a:fld id="{B6F15528-21DE-4FAA-801E-634DDDAF4B2B}" type="slidenum">
              <a:rPr lang="en-US" smtClean="0"/>
              <a:pPr/>
              <a:t>7</a:t>
            </a:fld>
            <a:endParaRPr lang="en-US"/>
          </a:p>
        </p:txBody>
      </p:sp>
      <p:sp>
        <p:nvSpPr>
          <p:cNvPr id="10" name="TextBox 9"/>
          <p:cNvSpPr txBox="1"/>
          <p:nvPr/>
        </p:nvSpPr>
        <p:spPr>
          <a:xfrm>
            <a:off x="1981200" y="1295400"/>
            <a:ext cx="3657600" cy="707886"/>
          </a:xfrm>
          <a:prstGeom prst="rect">
            <a:avLst/>
          </a:prstGeom>
          <a:noFill/>
        </p:spPr>
        <p:txBody>
          <a:bodyPr wrap="square" rtlCol="0">
            <a:spAutoFit/>
          </a:bodyPr>
          <a:lstStyle/>
          <a:p>
            <a:r>
              <a:rPr lang="en-IN" sz="2000" dirty="0">
                <a:solidFill>
                  <a:schemeClr val="tx2">
                    <a:lumMod val="50000"/>
                  </a:schemeClr>
                </a:solidFill>
              </a:rPr>
              <a:t>Capital cost and generations cost are plant level costs</a:t>
            </a:r>
          </a:p>
        </p:txBody>
      </p:sp>
      <p:sp>
        <p:nvSpPr>
          <p:cNvPr id="12" name="TextBox 11"/>
          <p:cNvSpPr txBox="1"/>
          <p:nvPr/>
        </p:nvSpPr>
        <p:spPr>
          <a:xfrm>
            <a:off x="8077200" y="1417638"/>
            <a:ext cx="2362200" cy="2862322"/>
          </a:xfrm>
          <a:prstGeom prst="rect">
            <a:avLst/>
          </a:prstGeom>
          <a:noFill/>
        </p:spPr>
        <p:txBody>
          <a:bodyPr wrap="square" rtlCol="0">
            <a:spAutoFit/>
          </a:bodyPr>
          <a:lstStyle/>
          <a:p>
            <a:pPr lvl="0"/>
            <a:r>
              <a:rPr lang="en-US" dirty="0">
                <a:solidFill>
                  <a:schemeClr val="tx2">
                    <a:lumMod val="50000"/>
                  </a:schemeClr>
                </a:solidFill>
              </a:rPr>
              <a:t>Grid level costs are</a:t>
            </a:r>
          </a:p>
          <a:p>
            <a:pPr marL="285750" indent="-285750">
              <a:buFont typeface="Arial" panose="020B0604020202020204" pitchFamily="34" charset="0"/>
              <a:buChar char="•"/>
            </a:pPr>
            <a:r>
              <a:rPr lang="en-US" dirty="0">
                <a:solidFill>
                  <a:schemeClr val="tx2">
                    <a:lumMod val="50000"/>
                  </a:schemeClr>
                </a:solidFill>
              </a:rPr>
              <a:t>Grid connection,</a:t>
            </a:r>
            <a:endParaRPr lang="en-IN" dirty="0">
              <a:solidFill>
                <a:schemeClr val="tx2">
                  <a:lumMod val="50000"/>
                </a:schemeClr>
              </a:solidFill>
            </a:endParaRPr>
          </a:p>
          <a:p>
            <a:pPr marL="285750" indent="-285750">
              <a:buFont typeface="Arial" panose="020B0604020202020204" pitchFamily="34" charset="0"/>
              <a:buChar char="•"/>
            </a:pPr>
            <a:r>
              <a:rPr lang="en-US" dirty="0">
                <a:solidFill>
                  <a:schemeClr val="tx2">
                    <a:lumMod val="50000"/>
                  </a:schemeClr>
                </a:solidFill>
              </a:rPr>
              <a:t>Grid-extension and reinforcement,</a:t>
            </a:r>
            <a:endParaRPr lang="en-IN" dirty="0">
              <a:solidFill>
                <a:schemeClr val="tx2">
                  <a:lumMod val="50000"/>
                </a:schemeClr>
              </a:solidFill>
            </a:endParaRPr>
          </a:p>
          <a:p>
            <a:pPr marL="285750" indent="-285750">
              <a:buFont typeface="Arial" panose="020B0604020202020204" pitchFamily="34" charset="0"/>
              <a:buChar char="•"/>
            </a:pPr>
            <a:r>
              <a:rPr lang="en-US" dirty="0">
                <a:solidFill>
                  <a:schemeClr val="tx2">
                    <a:lumMod val="50000"/>
                  </a:schemeClr>
                </a:solidFill>
              </a:rPr>
              <a:t>Short-term balancing costs, and </a:t>
            </a:r>
            <a:endParaRPr lang="en-IN" dirty="0">
              <a:solidFill>
                <a:schemeClr val="tx2">
                  <a:lumMod val="50000"/>
                </a:schemeClr>
              </a:solidFill>
            </a:endParaRPr>
          </a:p>
          <a:p>
            <a:pPr marL="285750" indent="-285750">
              <a:buFont typeface="Arial" panose="020B0604020202020204" pitchFamily="34" charset="0"/>
              <a:buChar char="•"/>
            </a:pPr>
            <a:r>
              <a:rPr lang="en-IN" dirty="0">
                <a:solidFill>
                  <a:schemeClr val="tx2">
                    <a:lumMod val="50000"/>
                  </a:schemeClr>
                </a:solidFill>
              </a:rPr>
              <a:t>Long-term costs for maintaining adequate back-up supply</a:t>
            </a:r>
          </a:p>
        </p:txBody>
      </p:sp>
      <p:sp>
        <p:nvSpPr>
          <p:cNvPr id="13" name="TextBox 12"/>
          <p:cNvSpPr txBox="1"/>
          <p:nvPr/>
        </p:nvSpPr>
        <p:spPr>
          <a:xfrm>
            <a:off x="1676400" y="5023643"/>
            <a:ext cx="8839200" cy="1477328"/>
          </a:xfrm>
          <a:prstGeom prst="rect">
            <a:avLst/>
          </a:prstGeom>
          <a:noFill/>
        </p:spPr>
        <p:txBody>
          <a:bodyPr wrap="square" rtlCol="0">
            <a:spAutoFit/>
          </a:bodyPr>
          <a:lstStyle/>
          <a:p>
            <a:pPr lvl="0"/>
            <a:r>
              <a:rPr lang="en-US" dirty="0">
                <a:solidFill>
                  <a:schemeClr val="tx2">
                    <a:lumMod val="50000"/>
                  </a:schemeClr>
                </a:solidFill>
              </a:rPr>
              <a:t>Other system costs consist of (</a:t>
            </a:r>
            <a:r>
              <a:rPr lang="en-US" dirty="0" err="1">
                <a:solidFill>
                  <a:schemeClr val="tx2">
                    <a:lumMod val="50000"/>
                  </a:schemeClr>
                </a:solidFill>
              </a:rPr>
              <a:t>i</a:t>
            </a:r>
            <a:r>
              <a:rPr lang="en-US" dirty="0">
                <a:solidFill>
                  <a:schemeClr val="tx2">
                    <a:lumMod val="50000"/>
                  </a:schemeClr>
                </a:solidFill>
              </a:rPr>
              <a:t>) Health externalities arising from environment effects, (ii) Benefit and loss of integrating new capacity (the cost of creating new capacity and integrating it into the grid, and loss to existing players because of integrating new capacity say by distortion of residual load profile for dispatchable generators by VRE.), (iii) </a:t>
            </a:r>
            <a:r>
              <a:rPr lang="en-IN" dirty="0">
                <a:solidFill>
                  <a:schemeClr val="tx2">
                    <a:lumMod val="50000"/>
                  </a:schemeClr>
                </a:solidFill>
              </a:rPr>
              <a:t>Other externalities such as security of supply and resilience, cost of accidents and net energy gain. </a:t>
            </a:r>
          </a:p>
        </p:txBody>
      </p:sp>
      <p:pic>
        <p:nvPicPr>
          <p:cNvPr id="17" name="Content Placeholder 16">
            <a:extLst>
              <a:ext uri="{FF2B5EF4-FFF2-40B4-BE49-F238E27FC236}">
                <a16:creationId xmlns:a16="http://schemas.microsoft.com/office/drawing/2014/main" xmlns="" id="{DF4783D3-49A6-47A3-9A37-A24AF4D327EB}"/>
              </a:ext>
            </a:extLst>
          </p:cNvPr>
          <p:cNvPicPr>
            <a:picLocks noGrp="1" noChangeAspect="1"/>
          </p:cNvPicPr>
          <p:nvPr>
            <p:ph idx="1"/>
          </p:nvPr>
        </p:nvPicPr>
        <p:blipFill>
          <a:blip r:embed="rId3"/>
          <a:stretch>
            <a:fillRect/>
          </a:stretch>
        </p:blipFill>
        <p:spPr>
          <a:xfrm>
            <a:off x="3276600" y="2150130"/>
            <a:ext cx="4724400" cy="2726671"/>
          </a:xfrm>
          <a:prstGeom prst="rect">
            <a:avLst/>
          </a:prstGeom>
        </p:spPr>
      </p:pic>
      <p:pic>
        <p:nvPicPr>
          <p:cNvPr id="8" name="Picture 7"/>
          <p:cNvPicPr>
            <a:picLocks noChangeAspect="1"/>
          </p:cNvPicPr>
          <p:nvPr/>
        </p:nvPicPr>
        <p:blipFill>
          <a:blip r:embed="rId4"/>
          <a:stretch>
            <a:fillRect/>
          </a:stretch>
        </p:blipFill>
        <p:spPr>
          <a:xfrm>
            <a:off x="3810000" y="2671310"/>
            <a:ext cx="2590800" cy="1600200"/>
          </a:xfrm>
          <a:prstGeom prst="rect">
            <a:avLst/>
          </a:prstGeom>
        </p:spPr>
      </p:pic>
      <p:pic>
        <p:nvPicPr>
          <p:cNvPr id="9" name="Picture 8"/>
          <p:cNvPicPr>
            <a:picLocks noChangeAspect="1"/>
          </p:cNvPicPr>
          <p:nvPr/>
        </p:nvPicPr>
        <p:blipFill>
          <a:blip r:embed="rId5"/>
          <a:stretch>
            <a:fillRect/>
          </a:stretch>
        </p:blipFill>
        <p:spPr>
          <a:xfrm>
            <a:off x="3886200" y="3101836"/>
            <a:ext cx="1371600" cy="838200"/>
          </a:xfrm>
          <a:prstGeom prst="rect">
            <a:avLst/>
          </a:prstGeom>
        </p:spPr>
      </p:pic>
      <p:sp>
        <p:nvSpPr>
          <p:cNvPr id="3" name="Footer Placeholder 2">
            <a:extLst>
              <a:ext uri="{FF2B5EF4-FFF2-40B4-BE49-F238E27FC236}">
                <a16:creationId xmlns:a16="http://schemas.microsoft.com/office/drawing/2014/main" xmlns="" id="{98D33E9C-3700-4953-A810-78A58AAD659B}"/>
              </a:ext>
            </a:extLst>
          </p:cNvPr>
          <p:cNvSpPr>
            <a:spLocks noGrp="1"/>
          </p:cNvSpPr>
          <p:nvPr>
            <p:ph type="ftr" sz="quarter" idx="11"/>
          </p:nvPr>
        </p:nvSpPr>
        <p:spPr/>
        <p:txBody>
          <a:bodyPr/>
          <a:lstStyle/>
          <a:p>
            <a:r>
              <a:rPr lang="en-US"/>
              <a:t>IPR, Gandhinagar</a:t>
            </a:r>
          </a:p>
        </p:txBody>
      </p:sp>
    </p:spTree>
    <p:extLst>
      <p:ext uri="{BB962C8B-B14F-4D97-AF65-F5344CB8AC3E}">
        <p14:creationId xmlns:p14="http://schemas.microsoft.com/office/powerpoint/2010/main" val="2673836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solidFill>
                  <a:schemeClr val="accent2">
                    <a:lumMod val="50000"/>
                  </a:schemeClr>
                </a:solidFill>
              </a:rPr>
              <a:t>System effect</a:t>
            </a:r>
          </a:p>
        </p:txBody>
      </p:sp>
      <p:sp>
        <p:nvSpPr>
          <p:cNvPr id="3" name="Content Placeholder 2"/>
          <p:cNvSpPr>
            <a:spLocks noGrp="1"/>
          </p:cNvSpPr>
          <p:nvPr>
            <p:ph idx="1"/>
          </p:nvPr>
        </p:nvSpPr>
        <p:spPr>
          <a:xfrm>
            <a:off x="838200" y="1448972"/>
            <a:ext cx="10515600" cy="4727991"/>
          </a:xfrm>
        </p:spPr>
        <p:txBody>
          <a:bodyPr>
            <a:normAutofit fontScale="85000" lnSpcReduction="20000"/>
          </a:bodyPr>
          <a:lstStyle/>
          <a:p>
            <a:r>
              <a:rPr lang="en-IN" dirty="0">
                <a:solidFill>
                  <a:schemeClr val="accent1">
                    <a:lumMod val="50000"/>
                  </a:schemeClr>
                </a:solidFill>
              </a:rPr>
              <a:t>EROI doesn’t differentiate a </a:t>
            </a:r>
            <a:r>
              <a:rPr lang="en-IN" dirty="0" err="1">
                <a:solidFill>
                  <a:schemeClr val="accent1">
                    <a:lumMod val="50000"/>
                  </a:schemeClr>
                </a:solidFill>
              </a:rPr>
              <a:t>despatchable</a:t>
            </a:r>
            <a:r>
              <a:rPr lang="en-IN" dirty="0">
                <a:solidFill>
                  <a:schemeClr val="accent1">
                    <a:lumMod val="50000"/>
                  </a:schemeClr>
                </a:solidFill>
              </a:rPr>
              <a:t> source from an intermittent source, and so doesn’t capture the full impact of penetration of solar and wind in a national grid. </a:t>
            </a:r>
          </a:p>
          <a:p>
            <a:r>
              <a:rPr lang="en-IN" dirty="0">
                <a:solidFill>
                  <a:schemeClr val="accent1">
                    <a:lumMod val="50000"/>
                  </a:schemeClr>
                </a:solidFill>
              </a:rPr>
              <a:t>Intermittency and low capacity factor manifests as high system cost.</a:t>
            </a:r>
          </a:p>
          <a:p>
            <a:r>
              <a:rPr lang="en-IN" dirty="0">
                <a:solidFill>
                  <a:schemeClr val="accent1">
                    <a:lumMod val="50000"/>
                  </a:schemeClr>
                </a:solidFill>
              </a:rPr>
              <a:t>Grid-parity can be at the generator end or the consumer end. </a:t>
            </a:r>
          </a:p>
          <a:p>
            <a:r>
              <a:rPr lang="en-IN" dirty="0">
                <a:solidFill>
                  <a:schemeClr val="accent1">
                    <a:lumMod val="50000"/>
                  </a:schemeClr>
                </a:solidFill>
              </a:rPr>
              <a:t>Because of difference in system costs, generator end grid-parity doesn’t ensure consumer end grid parity. </a:t>
            </a:r>
          </a:p>
          <a:p>
            <a:r>
              <a:rPr lang="en-IN" dirty="0">
                <a:solidFill>
                  <a:schemeClr val="accent1">
                    <a:lumMod val="50000"/>
                  </a:schemeClr>
                </a:solidFill>
              </a:rPr>
              <a:t>Solar and wind have reached generator end grid parity and more development work is needed to achieve consumer end grid-parity. </a:t>
            </a:r>
          </a:p>
          <a:p>
            <a:r>
              <a:rPr lang="en-IN" dirty="0">
                <a:solidFill>
                  <a:schemeClr val="accent1">
                    <a:lumMod val="50000"/>
                  </a:schemeClr>
                </a:solidFill>
              </a:rPr>
              <a:t>Comparison based ‘LCOE generation’ method is inadequate and doesn’t provide meaningful results. Reliance on LCOE have led to wrong policies.</a:t>
            </a:r>
          </a:p>
          <a:p>
            <a:r>
              <a:rPr lang="en-IN" dirty="0">
                <a:solidFill>
                  <a:schemeClr val="accent1">
                    <a:lumMod val="50000"/>
                  </a:schemeClr>
                </a:solidFill>
              </a:rPr>
              <a:t>Several new methods have been proposed to replace LCOE, but conclusion is that system analysis needs to be done to arrive at </a:t>
            </a:r>
            <a:r>
              <a:rPr lang="en-IN" dirty="0" err="1">
                <a:solidFill>
                  <a:schemeClr val="accent1">
                    <a:lumMod val="50000"/>
                  </a:schemeClr>
                </a:solidFill>
              </a:rPr>
              <a:t>realisitic</a:t>
            </a:r>
            <a:r>
              <a:rPr lang="en-IN" dirty="0">
                <a:solidFill>
                  <a:schemeClr val="accent1">
                    <a:lumMod val="50000"/>
                  </a:schemeClr>
                </a:solidFill>
              </a:rPr>
              <a:t> cost implication of adding intermittent sources. </a:t>
            </a:r>
            <a:endParaRPr lang="en-US" dirty="0">
              <a:solidFill>
                <a:schemeClr val="accent1">
                  <a:lumMod val="50000"/>
                </a:schemeClr>
              </a:solidFill>
            </a:endParaRPr>
          </a:p>
        </p:txBody>
      </p:sp>
      <p:sp>
        <p:nvSpPr>
          <p:cNvPr id="4" name="Date Placeholder 3"/>
          <p:cNvSpPr>
            <a:spLocks noGrp="1"/>
          </p:cNvSpPr>
          <p:nvPr>
            <p:ph type="dt" sz="half" idx="10"/>
          </p:nvPr>
        </p:nvSpPr>
        <p:spPr/>
        <p:txBody>
          <a:bodyPr/>
          <a:lstStyle/>
          <a:p>
            <a:r>
              <a:rPr lang="en-US"/>
              <a:t>27 January 2020</a:t>
            </a:r>
          </a:p>
        </p:txBody>
      </p:sp>
      <p:sp>
        <p:nvSpPr>
          <p:cNvPr id="5" name="Slide Number Placeholder 4"/>
          <p:cNvSpPr>
            <a:spLocks noGrp="1"/>
          </p:cNvSpPr>
          <p:nvPr>
            <p:ph type="sldNum" sz="quarter" idx="12"/>
          </p:nvPr>
        </p:nvSpPr>
        <p:spPr/>
        <p:txBody>
          <a:bodyPr/>
          <a:lstStyle/>
          <a:p>
            <a:fld id="{09FDF2C5-B33B-5A4A-B6DC-8053E85D4207}" type="slidenum">
              <a:rPr lang="en-US" smtClean="0"/>
              <a:t>8</a:t>
            </a:fld>
            <a:endParaRPr lang="en-US"/>
          </a:p>
        </p:txBody>
      </p:sp>
      <p:sp>
        <p:nvSpPr>
          <p:cNvPr id="6" name="Footer Placeholder 5">
            <a:extLst>
              <a:ext uri="{FF2B5EF4-FFF2-40B4-BE49-F238E27FC236}">
                <a16:creationId xmlns:a16="http://schemas.microsoft.com/office/drawing/2014/main" xmlns="" id="{5009BDD9-9771-4233-B524-2C46E0F153C8}"/>
              </a:ext>
            </a:extLst>
          </p:cNvPr>
          <p:cNvSpPr>
            <a:spLocks noGrp="1"/>
          </p:cNvSpPr>
          <p:nvPr>
            <p:ph type="ftr" sz="quarter" idx="11"/>
          </p:nvPr>
        </p:nvSpPr>
        <p:spPr/>
        <p:txBody>
          <a:bodyPr/>
          <a:lstStyle/>
          <a:p>
            <a:r>
              <a:rPr lang="en-US"/>
              <a:t>IPR, Gandhinagar</a:t>
            </a:r>
          </a:p>
        </p:txBody>
      </p:sp>
    </p:spTree>
    <p:extLst>
      <p:ext uri="{BB962C8B-B14F-4D97-AF65-F5344CB8AC3E}">
        <p14:creationId xmlns:p14="http://schemas.microsoft.com/office/powerpoint/2010/main" val="49082984"/>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F261A55-E7BD-4539-AFC9-4B7AC1BF9127}"/>
              </a:ext>
            </a:extLst>
          </p:cNvPr>
          <p:cNvSpPr>
            <a:spLocks noGrp="1"/>
          </p:cNvSpPr>
          <p:nvPr>
            <p:ph type="title"/>
          </p:nvPr>
        </p:nvSpPr>
        <p:spPr/>
        <p:txBody>
          <a:bodyPr/>
          <a:lstStyle/>
          <a:p>
            <a:r>
              <a:rPr lang="en-US" b="1" dirty="0">
                <a:solidFill>
                  <a:schemeClr val="accent2">
                    <a:lumMod val="50000"/>
                  </a:schemeClr>
                </a:solidFill>
              </a:rPr>
              <a:t>External cost</a:t>
            </a:r>
            <a:endParaRPr lang="en-IN" dirty="0"/>
          </a:p>
        </p:txBody>
      </p:sp>
      <p:sp>
        <p:nvSpPr>
          <p:cNvPr id="3" name="Content Placeholder 2">
            <a:extLst>
              <a:ext uri="{FF2B5EF4-FFF2-40B4-BE49-F238E27FC236}">
                <a16:creationId xmlns:a16="http://schemas.microsoft.com/office/drawing/2014/main" xmlns="" id="{C32E86D3-3DA2-4EE1-A905-3B08DDB5F5BA}"/>
              </a:ext>
            </a:extLst>
          </p:cNvPr>
          <p:cNvSpPr>
            <a:spLocks noGrp="1"/>
          </p:cNvSpPr>
          <p:nvPr>
            <p:ph idx="1"/>
          </p:nvPr>
        </p:nvSpPr>
        <p:spPr/>
        <p:txBody>
          <a:bodyPr/>
          <a:lstStyle/>
          <a:p>
            <a:r>
              <a:rPr lang="en-US" dirty="0">
                <a:solidFill>
                  <a:schemeClr val="accent1">
                    <a:lumMod val="50000"/>
                  </a:schemeClr>
                </a:solidFill>
              </a:rPr>
              <a:t>External costs denote the costs that the party responsible for generating emissions does not account for and consequently consumers of electricity do not pay for.</a:t>
            </a:r>
          </a:p>
          <a:p>
            <a:r>
              <a:rPr lang="en-US" dirty="0">
                <a:solidFill>
                  <a:schemeClr val="accent1">
                    <a:lumMod val="50000"/>
                  </a:schemeClr>
                </a:solidFill>
              </a:rPr>
              <a:t>External costs are paid in terms of health effects (deaths, serious illness, minor illness) by those who are exposed to emissions.</a:t>
            </a:r>
          </a:p>
          <a:p>
            <a:r>
              <a:rPr lang="en-US" dirty="0">
                <a:solidFill>
                  <a:schemeClr val="accent1">
                    <a:lumMod val="50000"/>
                  </a:schemeClr>
                </a:solidFill>
              </a:rPr>
              <a:t>Studied extensively under the project </a:t>
            </a:r>
            <a:r>
              <a:rPr lang="en-US" dirty="0" err="1">
                <a:solidFill>
                  <a:schemeClr val="accent1">
                    <a:lumMod val="50000"/>
                  </a:schemeClr>
                </a:solidFill>
              </a:rPr>
              <a:t>ExternE</a:t>
            </a:r>
            <a:endParaRPr lang="en-US" dirty="0">
              <a:solidFill>
                <a:schemeClr val="accent1">
                  <a:lumMod val="50000"/>
                </a:schemeClr>
              </a:solidFill>
            </a:endParaRPr>
          </a:p>
          <a:p>
            <a:pPr lvl="0"/>
            <a:r>
              <a:rPr lang="en-US" dirty="0" err="1">
                <a:solidFill>
                  <a:schemeClr val="accent1">
                    <a:lumMod val="50000"/>
                  </a:schemeClr>
                </a:solidFill>
              </a:rPr>
              <a:t>Markandeya</a:t>
            </a:r>
            <a:r>
              <a:rPr lang="en-US" dirty="0">
                <a:solidFill>
                  <a:schemeClr val="accent1">
                    <a:lumMod val="50000"/>
                  </a:schemeClr>
                </a:solidFill>
              </a:rPr>
              <a:t> A and Wilkinson P, (2007), “Electricity generation and health”, Lancet; 370:979-90. (This is an open access paper)</a:t>
            </a:r>
          </a:p>
        </p:txBody>
      </p:sp>
      <p:sp>
        <p:nvSpPr>
          <p:cNvPr id="4" name="Date Placeholder 3">
            <a:extLst>
              <a:ext uri="{FF2B5EF4-FFF2-40B4-BE49-F238E27FC236}">
                <a16:creationId xmlns:a16="http://schemas.microsoft.com/office/drawing/2014/main" xmlns="" id="{02DEBE5F-15E9-4884-B6E4-86E42CD7A2A9}"/>
              </a:ext>
            </a:extLst>
          </p:cNvPr>
          <p:cNvSpPr>
            <a:spLocks noGrp="1"/>
          </p:cNvSpPr>
          <p:nvPr>
            <p:ph type="dt" sz="half" idx="10"/>
          </p:nvPr>
        </p:nvSpPr>
        <p:spPr/>
        <p:txBody>
          <a:bodyPr/>
          <a:lstStyle/>
          <a:p>
            <a:r>
              <a:rPr lang="en-US"/>
              <a:t>27 January 2020</a:t>
            </a:r>
          </a:p>
        </p:txBody>
      </p:sp>
      <p:sp>
        <p:nvSpPr>
          <p:cNvPr id="6" name="Slide Number Placeholder 5">
            <a:extLst>
              <a:ext uri="{FF2B5EF4-FFF2-40B4-BE49-F238E27FC236}">
                <a16:creationId xmlns:a16="http://schemas.microsoft.com/office/drawing/2014/main" xmlns="" id="{0AE63094-B3E8-4398-BED6-47BAD701D91E}"/>
              </a:ext>
            </a:extLst>
          </p:cNvPr>
          <p:cNvSpPr>
            <a:spLocks noGrp="1"/>
          </p:cNvSpPr>
          <p:nvPr>
            <p:ph type="sldNum" sz="quarter" idx="12"/>
          </p:nvPr>
        </p:nvSpPr>
        <p:spPr/>
        <p:txBody>
          <a:bodyPr/>
          <a:lstStyle/>
          <a:p>
            <a:fld id="{09FDF2C5-B33B-5A4A-B6DC-8053E85D4207}" type="slidenum">
              <a:rPr lang="en-US" smtClean="0"/>
              <a:t>9</a:t>
            </a:fld>
            <a:endParaRPr lang="en-US"/>
          </a:p>
        </p:txBody>
      </p:sp>
      <p:sp>
        <p:nvSpPr>
          <p:cNvPr id="5" name="Footer Placeholder 4">
            <a:extLst>
              <a:ext uri="{FF2B5EF4-FFF2-40B4-BE49-F238E27FC236}">
                <a16:creationId xmlns:a16="http://schemas.microsoft.com/office/drawing/2014/main" xmlns="" id="{22892EB6-F0D6-4AB8-B694-BA848D82A12F}"/>
              </a:ext>
            </a:extLst>
          </p:cNvPr>
          <p:cNvSpPr>
            <a:spLocks noGrp="1"/>
          </p:cNvSpPr>
          <p:nvPr>
            <p:ph type="ftr" sz="quarter" idx="11"/>
          </p:nvPr>
        </p:nvSpPr>
        <p:spPr/>
        <p:txBody>
          <a:bodyPr/>
          <a:lstStyle/>
          <a:p>
            <a:r>
              <a:rPr lang="en-US"/>
              <a:t>IPR, Gandhinagar</a:t>
            </a:r>
          </a:p>
        </p:txBody>
      </p:sp>
    </p:spTree>
    <p:extLst>
      <p:ext uri="{BB962C8B-B14F-4D97-AF65-F5344CB8AC3E}">
        <p14:creationId xmlns:p14="http://schemas.microsoft.com/office/powerpoint/2010/main" val="290753017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Override1.xml><?xml version="1.0" encoding="utf-8"?>
<a:themeOverride xmlns:a="http://schemas.openxmlformats.org/drawingml/2006/main">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明朝"/>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Override>
</file>

<file path=docProps/app.xml><?xml version="1.0" encoding="utf-8"?>
<Properties xmlns="http://schemas.openxmlformats.org/officeDocument/2006/extended-properties" xmlns:vt="http://schemas.openxmlformats.org/officeDocument/2006/docPropsVTypes">
  <TotalTime>194</TotalTime>
  <Words>1734</Words>
  <Application>Microsoft Macintosh PowerPoint</Application>
  <PresentationFormat>Widescreen</PresentationFormat>
  <Paragraphs>218</Paragraphs>
  <Slides>20</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20</vt:i4>
      </vt:variant>
    </vt:vector>
  </HeadingPairs>
  <TitlesOfParts>
    <vt:vector size="25" baseType="lpstr">
      <vt:lpstr>Calibri</vt:lpstr>
      <vt:lpstr>Calibri Light</vt:lpstr>
      <vt:lpstr>Times New Roman</vt:lpstr>
      <vt:lpstr>Arial</vt:lpstr>
      <vt:lpstr>Office Theme</vt:lpstr>
      <vt:lpstr>Complexities of electricity supply options</vt:lpstr>
      <vt:lpstr>Future evolution of global energy mix</vt:lpstr>
      <vt:lpstr>PowerPoint Presentation</vt:lpstr>
      <vt:lpstr>Typical all India Load curve  (Source: Electricity demand pattern analysis, Power System Operation Corporation Ltd., 2016)</vt:lpstr>
      <vt:lpstr>All India hourly load profile and Net load curve (Duck Curve)  Ref: National Electricity Plan, Volume I: Generation, January 2018. </vt:lpstr>
      <vt:lpstr>Low carbon technology options for generating electricity</vt:lpstr>
      <vt:lpstr>System Cost</vt:lpstr>
      <vt:lpstr>System effect</vt:lpstr>
      <vt:lpstr>External cost</vt:lpstr>
      <vt:lpstr>EU data: External costs of various electricity generation technologies New Energy Externalities Development for Sustainability  (Ricci A, 2009)</vt:lpstr>
      <vt:lpstr>Key messages from  studies on external costs </vt:lpstr>
      <vt:lpstr>Energy Cliff</vt:lpstr>
      <vt:lpstr>An example of boundaries of analyses for EROI</vt:lpstr>
      <vt:lpstr>Energy returned on energy invested (EROI)</vt:lpstr>
      <vt:lpstr>Economics of electricity generation: aspects to be considered </vt:lpstr>
      <vt:lpstr>Final thoughts</vt:lpstr>
      <vt:lpstr>PowerPoint Presentation</vt:lpstr>
      <vt:lpstr>The risk of energy production</vt:lpstr>
      <vt:lpstr>Population density (pop/km2) of select countries (Jan 2019) </vt:lpstr>
      <vt:lpstr>PowerPoint Presentation</vt:lpstr>
    </vt:vector>
  </TitlesOfParts>
  <LinksUpToDate>false</LinksUpToDate>
  <SharedDoc>false</SharedDoc>
  <HyperlinksChanged>false</HyperlinksChanged>
  <AppVersion>15.0030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Complexities of electricity supply options</dc:title>
  <dc:creator>Admin</dc:creator>
  <cp:lastModifiedBy>Ravi Grover</cp:lastModifiedBy>
  <cp:revision>22</cp:revision>
  <dcterms:created xsi:type="dcterms:W3CDTF">2020-01-22T11:36:18Z</dcterms:created>
  <dcterms:modified xsi:type="dcterms:W3CDTF">2020-01-26T14:35:28Z</dcterms:modified>
</cp:coreProperties>
</file>