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1061" r:id="rId3"/>
    <p:sldId id="1062" r:id="rId4"/>
    <p:sldId id="1063" r:id="rId5"/>
    <p:sldId id="1064" r:id="rId6"/>
    <p:sldId id="1065" r:id="rId7"/>
    <p:sldId id="1066" r:id="rId8"/>
    <p:sldId id="1067" r:id="rId9"/>
    <p:sldId id="1068" r:id="rId10"/>
    <p:sldId id="1076" r:id="rId11"/>
    <p:sldId id="1069" r:id="rId12"/>
    <p:sldId id="1070" r:id="rId13"/>
    <p:sldId id="266" r:id="rId14"/>
    <p:sldId id="1071" r:id="rId15"/>
    <p:sldId id="1072" r:id="rId16"/>
    <p:sldId id="1073" r:id="rId17"/>
    <p:sldId id="300" r:id="rId18"/>
    <p:sldId id="273" r:id="rId19"/>
    <p:sldId id="318" r:id="rId20"/>
    <p:sldId id="1074" r:id="rId21"/>
    <p:sldId id="1075" r:id="rId22"/>
    <p:sldId id="1060" r:id="rId23"/>
    <p:sldId id="2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659"/>
  </p:normalViewPr>
  <p:slideViewPr>
    <p:cSldViewPr snapToGrid="0" snapToObjects="1" showGuides="1">
      <p:cViewPr varScale="1">
        <p:scale>
          <a:sx n="49" d="100"/>
          <a:sy n="49" d="100"/>
        </p:scale>
        <p:origin x="200" y="1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DD72-CB6A-F74F-959D-E22433AF5C0B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BCB22-2901-6449-B33A-72B3F38C0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4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D35E5E-BFB1-4F00-ACC7-A8BB7263853A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3675" y="960438"/>
            <a:ext cx="4389438" cy="3292475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4" y="4570414"/>
            <a:ext cx="5087937" cy="3654425"/>
          </a:xfrm>
          <a:noFill/>
        </p:spPr>
        <p:txBody>
          <a:bodyPr wrap="none" anchor="ctr"/>
          <a:lstStyle/>
          <a:p>
            <a:pPr defTabSz="457200" eaLnBrk="1" hangingPunct="1"/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7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854A-E41E-204A-A1EB-B65B4B9F6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B5CC7-FCC3-AA4C-80F3-E93CB6B7A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EADF6-F96B-3B40-BAB4-A1A61DBA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A7350-67DA-A648-8336-371E17A6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8F72E-1B4F-C947-AA4D-DC8FFF31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FF9F-80D5-F449-8483-5EF90089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70D2A-F630-1F4D-B3BC-E23FAB9FA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04333-3702-9849-A43D-4C1B70945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92B6E-57C5-1045-B169-B3B20E18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F7F4-D7A4-CB4E-9513-610D4BD0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55DC2-6E86-4141-9820-5C5362A38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3E04AF-B2D2-1046-A2AA-6D1C0F738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42F45-E290-AD40-AB02-1C99949B3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3D1DA-3A12-744D-8FD5-74143BF1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D7163-749E-6B4D-9D5E-F40EA9ABF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0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61EC-627F-364B-B464-F51D1DE0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F3B4-7A0A-F34D-835E-D075446C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88097-AFDD-3D4E-8960-94CDBB9E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8FA29-6502-4945-8785-AEFDD420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56DB-E6F4-BD46-B27B-8F721365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F851-3C37-3741-933F-0D857C68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C75BD-D2C9-A844-A998-82F96DA8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FC2E7-E88B-784C-8E1F-EB1A1A33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61BDC-0EC3-C141-88E5-C07F2A98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9C25-05E1-AE44-8DDD-E2F5651E8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A5167-DA38-4E4F-B993-38B5CC3C5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BCDA7-3C21-6047-8B29-BB5C46011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DB599-52AB-EE4D-876A-15DE1941E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AC43E-911E-8D45-91D8-CC17F1E98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28FB3-DF65-B049-BE17-C50AF35D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73F9A-626A-BD4C-93F0-A8730C79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E730-F368-E44A-9A0B-A08E1A790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A902C-4F6B-194E-A84A-AFAA12F42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1AC98-84E5-7445-935F-DAF96A133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68BE4-8752-D74B-978C-0C36F06DF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016DB-5DFD-9046-9485-304DDE2DF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CBA1D-6B9B-2E42-B054-245EA78FD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DB2FB-D07D-354C-83E9-3959BB62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05059B-B224-FD4D-B659-90EE9A94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35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A2AF7-85F0-F34D-9AD8-B98EB315E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739779-DA9B-1048-ABA8-92A24F175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939F6-5F4F-7548-AD35-4629EEDD7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4E713-CA47-5A4C-96DA-615EDE9D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6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B97E52-C3C8-7443-BCAB-AD5336ED6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5995B1-0C90-834D-99F4-D06BEAA7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D3E70-1487-9449-BBF6-D02E3FBD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36F46-D871-8E43-B275-EFD2F0E8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ABA45-A4A9-2248-9183-B3815E87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CAA55-F04B-1E4C-88A3-250F7CB6E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EFF62-2E02-5A45-AB8F-6F008CAE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E74E7-7944-AF46-8D79-44FC06CC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D4F42-7932-094D-8EC0-2EA8429F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899D-040A-B146-9064-50FC811DE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12CFE-1C1E-EF4C-B9A4-872ACDE7B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D5F8C-E36D-C749-AA7C-261FECA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AD596-C1AA-F14B-A4D9-36EBB581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E39C4-6202-A74B-BA43-9316A8778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512B4-C014-9446-8CB9-03CD12BFC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404E6-0871-C444-8E82-8B16C6444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6447E5-B586-EE42-A3D1-3E38B5A9A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94BD0-BEF6-FC48-8A92-40E739CD4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C0A55-0BBC-544E-93A2-7E91B9CF4E76}" type="datetimeFigureOut">
              <a:rPr lang="en-US" smtClean="0"/>
              <a:t>1/27/20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2BE3-1848-0440-9B66-5D16C2157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22AE6-8FFB-394F-9674-4C0F4DF77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FF2A3-BE73-3B4F-9D80-838A8C925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BAAB-D475-6649-90A8-ADB5FB920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387600"/>
          </a:xfrm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ADITYA – 30 : a look back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and some thoughts on the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76B85-5B20-CD44-906D-8F61651BB7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i="1" dirty="0">
                <a:solidFill>
                  <a:srgbClr val="002060"/>
                </a:solidFill>
              </a:rPr>
              <a:t>Abhijit Sen</a:t>
            </a:r>
          </a:p>
          <a:p>
            <a:r>
              <a:rPr lang="en-US" sz="4400" b="1" i="1" dirty="0">
                <a:solidFill>
                  <a:srgbClr val="002060"/>
                </a:solidFill>
              </a:rPr>
              <a:t>Institute for Plasma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4B4BB-058F-5345-B5E2-00DFB801C67F}"/>
              </a:ext>
            </a:extLst>
          </p:cNvPr>
          <p:cNvSpPr txBox="1"/>
          <p:nvPr/>
        </p:nvSpPr>
        <p:spPr>
          <a:xfrm>
            <a:off x="5013434" y="5707117"/>
            <a:ext cx="26965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January 27, 2020</a:t>
            </a:r>
          </a:p>
        </p:txBody>
      </p:sp>
    </p:spTree>
    <p:extLst>
      <p:ext uri="{BB962C8B-B14F-4D97-AF65-F5344CB8AC3E}">
        <p14:creationId xmlns:p14="http://schemas.microsoft.com/office/powerpoint/2010/main" val="236377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4B2C-5E56-034D-898C-8B7C07493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Fading of the dream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151DD7-DFC4-E545-9F77-486EA9A3DB4D}"/>
              </a:ext>
            </a:extLst>
          </p:cNvPr>
          <p:cNvSpPr txBox="1"/>
          <p:nvPr/>
        </p:nvSpPr>
        <p:spPr>
          <a:xfrm>
            <a:off x="2351609" y="3921072"/>
            <a:ext cx="8523487" cy="1846659"/>
          </a:xfrm>
          <a:prstGeom prst="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However times had changed and the prospect of </a:t>
            </a:r>
          </a:p>
          <a:p>
            <a:r>
              <a:rPr lang="en-US" sz="3200" b="1" dirty="0"/>
              <a:t>starting such a program seemed to fade rapidly !</a:t>
            </a:r>
          </a:p>
          <a:p>
            <a:r>
              <a:rPr lang="en-US" sz="3200" b="1" dirty="0"/>
              <a:t>He quit in 1975 and went back to Princeton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2FD74-54D3-C349-8FF3-291F0AB5958F}"/>
              </a:ext>
            </a:extLst>
          </p:cNvPr>
          <p:cNvSpPr txBox="1"/>
          <p:nvPr/>
        </p:nvSpPr>
        <p:spPr>
          <a:xfrm>
            <a:off x="437820" y="1813301"/>
            <a:ext cx="9652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Intensive efforts and `knocking on the doors’ at various 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platforms to launch a fusion program </a:t>
            </a:r>
          </a:p>
        </p:txBody>
      </p:sp>
    </p:spTree>
    <p:extLst>
      <p:ext uri="{BB962C8B-B14F-4D97-AF65-F5344CB8AC3E}">
        <p14:creationId xmlns:p14="http://schemas.microsoft.com/office/powerpoint/2010/main" val="372869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9599D-59A7-5B44-B03E-EFFCF812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long hiatus….1975-1982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D0DB47-1E5D-6A4D-98AB-0E9F9320111F}"/>
              </a:ext>
            </a:extLst>
          </p:cNvPr>
          <p:cNvSpPr txBox="1"/>
          <p:nvPr/>
        </p:nvSpPr>
        <p:spPr>
          <a:xfrm>
            <a:off x="819807" y="1828800"/>
            <a:ext cx="961250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Strong upsurge of fusion activities in the world – particularly in the U.S.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Tokamak performances were improving dramatically everywhere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Indian plasma physicists abroad had long and intense discussions</a:t>
            </a:r>
          </a:p>
          <a:p>
            <a:r>
              <a:rPr lang="en-US" sz="2400" b="1" dirty="0"/>
              <a:t>     whenever they met at international and U.S. meetings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decision was taken to submit a proposal based on the tokamak</a:t>
            </a:r>
          </a:p>
          <a:p>
            <a:r>
              <a:rPr lang="en-US" sz="2400" b="1" dirty="0"/>
              <a:t>     device be submitted to the GOI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long chase of 4 </a:t>
            </a:r>
            <a:r>
              <a:rPr lang="en-US" sz="2400" b="1" dirty="0" err="1"/>
              <a:t>yrs</a:t>
            </a:r>
            <a:r>
              <a:rPr lang="en-US" sz="2400" b="1" dirty="0"/>
              <a:t> from 1978 through the labyrinths of bureaucracy</a:t>
            </a:r>
          </a:p>
          <a:p>
            <a:r>
              <a:rPr lang="en-US" sz="2400" b="1" dirty="0"/>
              <a:t>     and `corridors of power’ before the proposal saw daylight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4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3F65E-19CA-B848-99F6-C6A2BA0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Establishment of PPP at PRL - 1982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91D48-F6BF-1C4D-B945-EE917F8206A9}"/>
              </a:ext>
            </a:extLst>
          </p:cNvPr>
          <p:cNvSpPr txBox="1"/>
          <p:nvPr/>
        </p:nvSpPr>
        <p:spPr>
          <a:xfrm>
            <a:off x="882869" y="1529256"/>
            <a:ext cx="8862234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DST supported independent program nucleated at PRL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Earnest work on tokamak design begins – early approach</a:t>
            </a:r>
          </a:p>
          <a:p>
            <a:r>
              <a:rPr lang="en-US" sz="2800" dirty="0"/>
              <a:t>    somewhat modest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1984 Prof. Kaw returns to assume directorship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more ambitious design to enable exploration of the </a:t>
            </a:r>
          </a:p>
          <a:p>
            <a:r>
              <a:rPr lang="en-US" sz="2800" dirty="0"/>
              <a:t>     latest tokamak advances – the </a:t>
            </a:r>
            <a:r>
              <a:rPr lang="en-US" sz="2800" b="1" dirty="0">
                <a:solidFill>
                  <a:srgbClr val="C00000"/>
                </a:solidFill>
              </a:rPr>
              <a:t>leapfrog approach </a:t>
            </a:r>
          </a:p>
          <a:p>
            <a:endParaRPr lang="en-US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ADITYA </a:t>
            </a:r>
            <a:r>
              <a:rPr lang="en-US" sz="2800" b="1" dirty="0"/>
              <a:t>is born! – the name reflects both the optimism</a:t>
            </a:r>
          </a:p>
          <a:p>
            <a:r>
              <a:rPr lang="en-US" sz="2800" b="1" dirty="0"/>
              <a:t>      of the day and our future ambitions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5" y="110359"/>
            <a:ext cx="5389896" cy="65257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DA338-C1BB-6D43-8A13-D08B8702F9AF}"/>
              </a:ext>
            </a:extLst>
          </p:cNvPr>
          <p:cNvSpPr txBox="1"/>
          <p:nvPr/>
        </p:nvSpPr>
        <p:spPr>
          <a:xfrm>
            <a:off x="7278413" y="3031904"/>
            <a:ext cx="2611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We started here </a:t>
            </a: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E410490-53CB-7645-A640-CB191A49F602}"/>
              </a:ext>
            </a:extLst>
          </p:cNvPr>
          <p:cNvSpPr/>
          <p:nvPr/>
        </p:nvSpPr>
        <p:spPr>
          <a:xfrm>
            <a:off x="5954110" y="3137338"/>
            <a:ext cx="978408" cy="2916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6F9EF-7D92-B240-AD9D-D7947C2315CE}"/>
              </a:ext>
            </a:extLst>
          </p:cNvPr>
          <p:cNvSpPr txBox="1"/>
          <p:nvPr/>
        </p:nvSpPr>
        <p:spPr>
          <a:xfrm>
            <a:off x="7157545" y="394138"/>
            <a:ext cx="3209918" cy="584775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World Perspective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7E41C-C63B-D44B-9594-344AD9619F31}"/>
              </a:ext>
            </a:extLst>
          </p:cNvPr>
          <p:cNvSpPr txBox="1"/>
          <p:nvPr/>
        </p:nvSpPr>
        <p:spPr>
          <a:xfrm>
            <a:off x="7015655" y="3736428"/>
            <a:ext cx="318067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A Challenging debut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3775D5D1-BDDB-204D-AA30-F1F7F68124A3}"/>
              </a:ext>
            </a:extLst>
          </p:cNvPr>
          <p:cNvSpPr/>
          <p:nvPr/>
        </p:nvSpPr>
        <p:spPr>
          <a:xfrm>
            <a:off x="6245994" y="4886064"/>
            <a:ext cx="790237" cy="27487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81217-32D6-0546-A3A9-B50CD4FDC229}"/>
              </a:ext>
            </a:extLst>
          </p:cNvPr>
          <p:cNvSpPr txBox="1"/>
          <p:nvPr/>
        </p:nvSpPr>
        <p:spPr>
          <a:xfrm>
            <a:off x="7067227" y="4773477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48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15AB-18E9-2E41-A302-C1537D96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ADITYA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14D6D-AB2A-7942-BDAE-C9B8F210FC54}"/>
              </a:ext>
            </a:extLst>
          </p:cNvPr>
          <p:cNvSpPr txBox="1"/>
          <p:nvPr/>
        </p:nvSpPr>
        <p:spPr>
          <a:xfrm>
            <a:off x="780794" y="1513490"/>
            <a:ext cx="1063041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the first </a:t>
            </a:r>
            <a:r>
              <a:rPr lang="en-US" sz="2400" dirty="0" err="1"/>
              <a:t>indigeneously</a:t>
            </a:r>
            <a:r>
              <a:rPr lang="en-US" sz="2400" dirty="0"/>
              <a:t> made tokamak in the country its history over the past</a:t>
            </a:r>
          </a:p>
          <a:p>
            <a:r>
              <a:rPr lang="en-US" sz="2400" dirty="0"/>
              <a:t>    30 years tells a remarkable tale of achievements on many fronts –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Technological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Scientific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Project management</a:t>
            </a:r>
          </a:p>
          <a:p>
            <a:pPr marL="1257300" lvl="2" indent="-342900">
              <a:buFontTx/>
              <a:buChar char="-"/>
            </a:pPr>
            <a:r>
              <a:rPr lang="en-US" sz="2400" dirty="0"/>
              <a:t>Development of human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the entry step of our fusion program it  quickly put us in the mainstream </a:t>
            </a:r>
          </a:p>
          <a:p>
            <a:r>
              <a:rPr lang="en-US" sz="2400" dirty="0"/>
              <a:t>     of the international fusion effort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has also paved the way for our taking bigger strides towards our ultimate quest</a:t>
            </a:r>
          </a:p>
          <a:p>
            <a:r>
              <a:rPr lang="en-US" sz="2400" dirty="0"/>
              <a:t>     for fusion power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A8281-8311-C34E-BCFE-B8BEDE5A92BC}"/>
              </a:ext>
            </a:extLst>
          </p:cNvPr>
          <p:cNvSpPr txBox="1"/>
          <p:nvPr/>
        </p:nvSpPr>
        <p:spPr>
          <a:xfrm>
            <a:off x="2790497" y="5896303"/>
            <a:ext cx="5883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We have much to celebrate today</a:t>
            </a:r>
          </a:p>
        </p:txBody>
      </p:sp>
    </p:spTree>
    <p:extLst>
      <p:ext uri="{BB962C8B-B14F-4D97-AF65-F5344CB8AC3E}">
        <p14:creationId xmlns:p14="http://schemas.microsoft.com/office/powerpoint/2010/main" val="361795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426E-70A2-8348-A65F-4A2BAF16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Future course of ADITYA?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B6466-DE76-904D-A4A0-12C717956385}"/>
              </a:ext>
            </a:extLst>
          </p:cNvPr>
          <p:cNvSpPr txBox="1"/>
          <p:nvPr/>
        </p:nvSpPr>
        <p:spPr>
          <a:xfrm>
            <a:off x="824412" y="1595021"/>
            <a:ext cx="1124846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 celebrations it is also time for some introspection and self-criticism </a:t>
            </a:r>
          </a:p>
          <a:p>
            <a:r>
              <a:rPr lang="en-US" sz="2800" dirty="0"/>
              <a:t>      to help us learn from our past experience and to leap forward to </a:t>
            </a:r>
          </a:p>
          <a:p>
            <a:r>
              <a:rPr lang="en-US" sz="2800" dirty="0"/>
              <a:t>      higher heights as we continue on ADITYA-U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goal should be to get the highest quality (by world standards) </a:t>
            </a:r>
          </a:p>
          <a:p>
            <a:r>
              <a:rPr lang="en-US" sz="2800" dirty="0"/>
              <a:t>      scientific results and progress rapidly towards the achievable `fusion’ </a:t>
            </a:r>
          </a:p>
          <a:p>
            <a:r>
              <a:rPr lang="en-US" sz="2800" dirty="0"/>
              <a:t>      milestones on a machine of this kind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ADITYA is also an </a:t>
            </a:r>
            <a:r>
              <a:rPr lang="en-US" sz="2800" u="sng" dirty="0"/>
              <a:t>integral part of our overall fusion program </a:t>
            </a:r>
            <a:r>
              <a:rPr lang="en-US" sz="2800" dirty="0"/>
              <a:t>– so it can</a:t>
            </a:r>
          </a:p>
          <a:p>
            <a:r>
              <a:rPr lang="en-US" sz="2800" dirty="0"/>
              <a:t>      play an important role towards the success of that program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2384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4FF1-54A7-C94E-A2A5-CD4B2A9F7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Story beyond ADITYA…..more leapfrog steps!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8F11E8-EDBF-1146-A70A-72341762C6E1}"/>
              </a:ext>
            </a:extLst>
          </p:cNvPr>
          <p:cNvSpPr txBox="1"/>
          <p:nvPr/>
        </p:nvSpPr>
        <p:spPr>
          <a:xfrm>
            <a:off x="630621" y="1434662"/>
            <a:ext cx="1141902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Mid-1990s when news of China’s superconducting tokamak program</a:t>
            </a:r>
          </a:p>
          <a:p>
            <a:r>
              <a:rPr lang="en-US" sz="2800" dirty="0"/>
              <a:t>      caught the PMO’s attention PKK was ready to seize upon the opportunity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IPR got the SST-1 project in 1996 – that put us right at the then frontiers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     of world tokamak research – a major coup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Then again in early 2000s when ITER was looking for an additional partner</a:t>
            </a:r>
          </a:p>
          <a:p>
            <a:r>
              <a:rPr lang="en-US" sz="2800" dirty="0"/>
              <a:t>      PKK was able to convince them about India’s suitability and the GOI about</a:t>
            </a:r>
          </a:p>
          <a:p>
            <a:r>
              <a:rPr lang="en-US" sz="2800" dirty="0"/>
              <a:t>      the importance of joining this mega international project – major role</a:t>
            </a:r>
          </a:p>
          <a:p>
            <a:r>
              <a:rPr lang="en-US" sz="2800" dirty="0"/>
              <a:t>      played by Dr. </a:t>
            </a:r>
            <a:r>
              <a:rPr lang="en-US" sz="2800" dirty="0" err="1"/>
              <a:t>Kakodkar</a:t>
            </a:r>
            <a:r>
              <a:rPr lang="en-US" sz="2800" dirty="0"/>
              <a:t> and Dr. Grover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2005 India joined ITER</a:t>
            </a:r>
          </a:p>
        </p:txBody>
      </p:sp>
    </p:spTree>
    <p:extLst>
      <p:ext uri="{BB962C8B-B14F-4D97-AF65-F5344CB8AC3E}">
        <p14:creationId xmlns:p14="http://schemas.microsoft.com/office/powerpoint/2010/main" val="2912861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>
          <a:xfrm>
            <a:off x="1603375" y="152400"/>
            <a:ext cx="5181600" cy="685800"/>
          </a:xfrm>
          <a:solidFill>
            <a:srgbClr val="0000FF"/>
          </a:solidFill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</a:rPr>
              <a:t>India joins ITER</a:t>
            </a:r>
          </a:p>
        </p:txBody>
      </p:sp>
      <p:pic>
        <p:nvPicPr>
          <p:cNvPr id="74755" name="Picture 5" descr="G:\Vinay-Pendrive\PB30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4200"/>
            <a:ext cx="3505200" cy="3606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57" name="Group 2"/>
          <p:cNvGrpSpPr>
            <a:grpSpLocks/>
          </p:cNvGrpSpPr>
          <p:nvPr/>
        </p:nvGrpSpPr>
        <p:grpSpPr bwMode="auto">
          <a:xfrm>
            <a:off x="1676401" y="2914651"/>
            <a:ext cx="3971973" cy="3790950"/>
            <a:chOff x="152400" y="1571625"/>
            <a:chExt cx="5027613" cy="5133975"/>
          </a:xfrm>
        </p:grpSpPr>
        <p:pic>
          <p:nvPicPr>
            <p:cNvPr id="74758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76400"/>
              <a:ext cx="5027613" cy="5029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4759" name="TextBox 1"/>
            <p:cNvSpPr txBox="1">
              <a:spLocks noChangeArrowheads="1"/>
            </p:cNvSpPr>
            <p:nvPr/>
          </p:nvSpPr>
          <p:spPr bwMode="auto">
            <a:xfrm>
              <a:off x="2971800" y="1571625"/>
              <a:ext cx="1873206" cy="5001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/>
                <a:t>2004 Design</a:t>
              </a:r>
              <a:endParaRPr lang="en-IN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2062-9AC9-4BB6-917A-A7AA64D091B3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1" y="1283215"/>
            <a:ext cx="503214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December 2005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To supply 10% of 150 procurements</a:t>
            </a:r>
          </a:p>
        </p:txBody>
      </p:sp>
    </p:spTree>
    <p:extLst>
      <p:ext uri="{BB962C8B-B14F-4D97-AF65-F5344CB8AC3E}">
        <p14:creationId xmlns:p14="http://schemas.microsoft.com/office/powerpoint/2010/main" val="1956578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703512" y="613889"/>
            <a:ext cx="5499720" cy="53739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3600" b="1" dirty="0">
                <a:solidFill>
                  <a:srgbClr val="002060"/>
                </a:solidFill>
                <a:cs typeface="Arial" panose="020B0604020202020204" pitchFamily="34" charset="0"/>
              </a:rPr>
              <a:t>Indian Fusion Program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2487892" y="5916583"/>
            <a:ext cx="2057400" cy="752475"/>
            <a:chOff x="192" y="3648"/>
            <a:chExt cx="1296" cy="474"/>
          </a:xfrm>
        </p:grpSpPr>
        <p:sp>
          <p:nvSpPr>
            <p:cNvPr id="6166" name="Text Box 4"/>
            <p:cNvSpPr txBox="1">
              <a:spLocks noChangeArrowheads="1"/>
            </p:cNvSpPr>
            <p:nvPr/>
          </p:nvSpPr>
          <p:spPr bwMode="auto">
            <a:xfrm>
              <a:off x="192" y="3885"/>
              <a:ext cx="129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First </a:t>
              </a:r>
              <a:r>
                <a:rPr 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Tokamak</a:t>
              </a:r>
              <a:endParaRPr lang="en-US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288" y="3648"/>
              <a:ext cx="120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002060"/>
                  </a:solidFill>
                  <a:cs typeface="Arial" charset="0"/>
                </a:rPr>
                <a:t>ADITYA</a:t>
              </a:r>
              <a:r>
                <a:rPr lang="en-US" sz="2000" b="1" dirty="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 1984</a:t>
              </a:r>
            </a:p>
          </p:txBody>
        </p:sp>
      </p:grp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2971800" y="4800601"/>
            <a:ext cx="3524250" cy="1044575"/>
            <a:chOff x="960" y="3168"/>
            <a:chExt cx="2220" cy="658"/>
          </a:xfrm>
        </p:grpSpPr>
        <p:sp>
          <p:nvSpPr>
            <p:cNvPr id="6164" name="Text Box 7"/>
            <p:cNvSpPr txBox="1">
              <a:spLocks noChangeArrowheads="1"/>
            </p:cNvSpPr>
            <p:nvPr/>
          </p:nvSpPr>
          <p:spPr bwMode="auto">
            <a:xfrm>
              <a:off x="1248" y="3408"/>
              <a:ext cx="1932" cy="4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1639" tIns="42452" rIns="81639" bIns="42452">
              <a:spAutoFit/>
            </a:bodyPr>
            <a:lstStyle>
              <a:lvl1pPr marL="171450" indent="-17145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00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u="sng" dirty="0">
                  <a:solidFill>
                    <a:srgbClr val="00206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Steady State Physics</a:t>
              </a:r>
              <a:r>
                <a:rPr lang="en-GB" dirty="0">
                  <a:solidFill>
                    <a:srgbClr val="00206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and related technologies</a:t>
              </a:r>
            </a:p>
          </p:txBody>
        </p:sp>
        <p:sp>
          <p:nvSpPr>
            <p:cNvPr id="6165" name="Text Box 8"/>
            <p:cNvSpPr txBox="1">
              <a:spLocks noChangeArrowheads="1"/>
            </p:cNvSpPr>
            <p:nvPr/>
          </p:nvSpPr>
          <p:spPr bwMode="auto">
            <a:xfrm>
              <a:off x="960" y="3168"/>
              <a:ext cx="148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4720">
                  <a:solidFill>
                    <a:srgbClr val="9999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39" tIns="42452" rIns="81639" bIns="42452">
              <a:spAutoFit/>
            </a:bodyPr>
            <a:lstStyle>
              <a:lvl1pPr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CC99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000" b="1" dirty="0">
                  <a:solidFill>
                    <a:srgbClr val="00CC99"/>
                  </a:solidFill>
                  <a:cs typeface="Arial" panose="020B0604020202020204" pitchFamily="34" charset="0"/>
                </a:rPr>
                <a:t>    </a:t>
              </a:r>
              <a:r>
                <a:rPr lang="en-GB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SST-1   </a:t>
              </a:r>
              <a:r>
                <a:rPr lang="en-GB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1996 </a:t>
              </a:r>
            </a:p>
          </p:txBody>
        </p:sp>
      </p:grp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4038600" y="3810001"/>
            <a:ext cx="3905250" cy="1120775"/>
            <a:chOff x="1776" y="2544"/>
            <a:chExt cx="2460" cy="706"/>
          </a:xfrm>
        </p:grpSpPr>
        <p:sp>
          <p:nvSpPr>
            <p:cNvPr id="6161" name="Text Box 11"/>
            <p:cNvSpPr txBox="1">
              <a:spLocks noChangeArrowheads="1"/>
            </p:cNvSpPr>
            <p:nvPr/>
          </p:nvSpPr>
          <p:spPr bwMode="auto">
            <a:xfrm>
              <a:off x="2304" y="2832"/>
              <a:ext cx="1932" cy="41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1639" tIns="42452" rIns="81639" bIns="42452">
              <a:spAutoFit/>
            </a:bodyPr>
            <a:lstStyle>
              <a:lvl1pPr marL="171450" indent="-17145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  <a:tab pos="262731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00FF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u="sng" dirty="0">
                  <a:solidFill>
                    <a:srgbClr val="00206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scientific</a:t>
              </a:r>
              <a:r>
                <a:rPr lang="en-GB" dirty="0">
                  <a:solidFill>
                    <a:srgbClr val="00206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 and technological feasibility of fusion energy </a:t>
              </a:r>
            </a:p>
          </p:txBody>
        </p:sp>
        <p:sp>
          <p:nvSpPr>
            <p:cNvPr id="6162" name="Text Box 12"/>
            <p:cNvSpPr txBox="1">
              <a:spLocks noChangeArrowheads="1"/>
            </p:cNvSpPr>
            <p:nvPr/>
          </p:nvSpPr>
          <p:spPr bwMode="auto">
            <a:xfrm>
              <a:off x="1776" y="2544"/>
              <a:ext cx="187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4720">
                  <a:solidFill>
                    <a:srgbClr val="9999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39" tIns="42452" rIns="81639" bIns="42452">
              <a:spAutoFit/>
            </a:bodyPr>
            <a:lstStyle>
              <a:lvl1pPr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CC99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500" b="1" dirty="0">
                  <a:solidFill>
                    <a:srgbClr val="00CC99"/>
                  </a:solidFill>
                  <a:cs typeface="Arial" panose="020B0604020202020204" pitchFamily="34" charset="0"/>
                </a:rPr>
                <a:t>    </a:t>
              </a:r>
              <a:r>
                <a:rPr lang="en-GB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ITER Participation </a:t>
              </a:r>
            </a:p>
          </p:txBody>
        </p:sp>
        <p:sp>
          <p:nvSpPr>
            <p:cNvPr id="6163" name="Text Box 13"/>
            <p:cNvSpPr txBox="1">
              <a:spLocks noChangeArrowheads="1"/>
            </p:cNvSpPr>
            <p:nvPr/>
          </p:nvSpPr>
          <p:spPr bwMode="auto">
            <a:xfrm>
              <a:off x="3552" y="258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2005</a:t>
              </a:r>
            </a:p>
          </p:txBody>
        </p:sp>
      </p:grpSp>
      <p:sp>
        <p:nvSpPr>
          <p:cNvPr id="6150" name="Text Box 15"/>
          <p:cNvSpPr txBox="1">
            <a:spLocks noChangeArrowheads="1"/>
          </p:cNvSpPr>
          <p:nvPr/>
        </p:nvSpPr>
        <p:spPr bwMode="auto">
          <a:xfrm>
            <a:off x="6629400" y="1978026"/>
            <a:ext cx="3608388" cy="1222375"/>
          </a:xfrm>
          <a:prstGeom prst="rect">
            <a:avLst/>
          </a:prstGeom>
          <a:noFill/>
          <a:ln w="38862">
            <a:solidFill>
              <a:schemeClr val="tx1"/>
            </a:solidFill>
            <a:miter lim="800000"/>
            <a:headEnd/>
            <a:tailEnd/>
          </a:ln>
        </p:spPr>
        <p:txBody>
          <a:bodyPr lIns="81639" tIns="42452" rIns="81639" bIns="42452">
            <a:spAutoFit/>
          </a:bodyPr>
          <a:lstStyle>
            <a:lvl1pPr marL="171450" indent="-1714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Qualification of Technologies</a:t>
            </a:r>
          </a:p>
          <a:p>
            <a:pPr eaLnBrk="1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Qualification of reactor components &amp; Process</a:t>
            </a:r>
          </a:p>
          <a:p>
            <a:pPr eaLnBrk="1"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Qualification of materials</a:t>
            </a:r>
          </a:p>
        </p:txBody>
      </p:sp>
      <p:sp>
        <p:nvSpPr>
          <p:cNvPr id="6151" name="Text Box 19"/>
          <p:cNvSpPr txBox="1">
            <a:spLocks noChangeArrowheads="1"/>
          </p:cNvSpPr>
          <p:nvPr/>
        </p:nvSpPr>
        <p:spPr bwMode="auto">
          <a:xfrm>
            <a:off x="5029201" y="3344863"/>
            <a:ext cx="3330575" cy="3627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81639" tIns="42452" rIns="81639" bIns="42452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Clr>
                <a:srgbClr val="00CC99"/>
              </a:buClr>
              <a:buSzPct val="100000"/>
              <a:buFont typeface="Arial" panose="020B0604020202020204" pitchFamily="34" charset="0"/>
              <a:buNone/>
            </a:pPr>
            <a:r>
              <a:rPr lang="en-GB" dirty="0">
                <a:solidFill>
                  <a:srgbClr val="00206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Indigenous Fusion Experiment </a:t>
            </a:r>
          </a:p>
        </p:txBody>
      </p:sp>
      <p:grpSp>
        <p:nvGrpSpPr>
          <p:cNvPr id="6152" name="Group 21"/>
          <p:cNvGrpSpPr>
            <a:grpSpLocks/>
          </p:cNvGrpSpPr>
          <p:nvPr/>
        </p:nvGrpSpPr>
        <p:grpSpPr bwMode="auto">
          <a:xfrm>
            <a:off x="7086600" y="457201"/>
            <a:ext cx="3200400" cy="841375"/>
            <a:chOff x="3696" y="288"/>
            <a:chExt cx="2016" cy="530"/>
          </a:xfrm>
        </p:grpSpPr>
        <p:sp>
          <p:nvSpPr>
            <p:cNvPr id="6158" name="Text Box 22"/>
            <p:cNvSpPr txBox="1">
              <a:spLocks noChangeArrowheads="1"/>
            </p:cNvSpPr>
            <p:nvPr/>
          </p:nvSpPr>
          <p:spPr bwMode="auto">
            <a:xfrm>
              <a:off x="3936" y="590"/>
              <a:ext cx="1776" cy="22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1639" tIns="42452" rIns="81639" bIns="42452">
              <a:spAutoFit/>
            </a:bodyPr>
            <a:lstStyle>
              <a:lvl1pPr defTabSz="828675" eaLnBrk="0" hangingPunct="0"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  <a:tab pos="19700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CC99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dirty="0">
                  <a:solidFill>
                    <a:srgbClr val="00206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Fusion Power Reactor</a:t>
              </a:r>
            </a:p>
          </p:txBody>
        </p:sp>
        <p:sp>
          <p:nvSpPr>
            <p:cNvPr id="6159" name="Text Box 23"/>
            <p:cNvSpPr txBox="1">
              <a:spLocks noChangeArrowheads="1"/>
            </p:cNvSpPr>
            <p:nvPr/>
          </p:nvSpPr>
          <p:spPr bwMode="auto">
            <a:xfrm>
              <a:off x="3696" y="288"/>
              <a:ext cx="1488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54720">
                  <a:solidFill>
                    <a:srgbClr val="9999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1639" tIns="42452" rIns="81639" bIns="42452">
              <a:spAutoFit/>
            </a:bodyPr>
            <a:lstStyle>
              <a:lvl1pPr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28675" eaLnBrk="0" hangingPunct="0"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28675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57225" algn="l"/>
                  <a:tab pos="13128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>
                <a:buClr>
                  <a:srgbClr val="00CC99"/>
                </a:buClr>
                <a:buSzPct val="100000"/>
                <a:buFont typeface="Arial" panose="020B0604020202020204" pitchFamily="34" charset="0"/>
                <a:buNone/>
              </a:pPr>
              <a:r>
                <a:rPr lang="en-GB" sz="2500" b="1" dirty="0">
                  <a:solidFill>
                    <a:srgbClr val="FF3300"/>
                  </a:solidFill>
                  <a:cs typeface="Arial" panose="020B0604020202020204" pitchFamily="34" charset="0"/>
                </a:rPr>
                <a:t>    </a:t>
              </a:r>
              <a:r>
                <a:rPr lang="en-GB" sz="20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Power Plant </a:t>
              </a:r>
            </a:p>
          </p:txBody>
        </p:sp>
        <p:sp>
          <p:nvSpPr>
            <p:cNvPr id="6160" name="Text Box 24"/>
            <p:cNvSpPr txBox="1">
              <a:spLocks noChangeArrowheads="1"/>
            </p:cNvSpPr>
            <p:nvPr/>
          </p:nvSpPr>
          <p:spPr bwMode="auto">
            <a:xfrm>
              <a:off x="4992" y="336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2050</a:t>
              </a:r>
            </a:p>
          </p:txBody>
        </p:sp>
      </p:grpSp>
      <p:sp>
        <p:nvSpPr>
          <p:cNvPr id="6153" name="AutoShape 25"/>
          <p:cNvSpPr>
            <a:spLocks noChangeArrowheads="1"/>
          </p:cNvSpPr>
          <p:nvPr/>
        </p:nvSpPr>
        <p:spPr bwMode="auto">
          <a:xfrm rot="-2658067">
            <a:off x="731838" y="2922588"/>
            <a:ext cx="7550151" cy="914400"/>
          </a:xfrm>
          <a:prstGeom prst="rightArrow">
            <a:avLst>
              <a:gd name="adj1" fmla="val 50000"/>
              <a:gd name="adj2" fmla="val 175001"/>
            </a:avLst>
          </a:prstGeom>
          <a:solidFill>
            <a:srgbClr val="008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N"/>
          </a:p>
        </p:txBody>
      </p:sp>
      <p:sp>
        <p:nvSpPr>
          <p:cNvPr id="6154" name="Text Box 27"/>
          <p:cNvSpPr txBox="1">
            <a:spLocks noChangeArrowheads="1"/>
          </p:cNvSpPr>
          <p:nvPr/>
        </p:nvSpPr>
        <p:spPr bwMode="auto">
          <a:xfrm>
            <a:off x="2259292" y="1884487"/>
            <a:ext cx="266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2 x 1GWe Power plant by 2060</a:t>
            </a: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6629400" y="5859122"/>
            <a:ext cx="3941762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Note: Years represent start of project</a:t>
            </a:r>
            <a:endParaRPr lang="en-IN" i="1" dirty="0"/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5173689" y="2954338"/>
            <a:ext cx="160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SST-2,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2027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6934200" y="1581150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2060"/>
                </a:solidFill>
                <a:cs typeface="Arial" charset="0"/>
              </a:rPr>
              <a:t>DEMO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2037</a:t>
            </a:r>
          </a:p>
        </p:txBody>
      </p:sp>
      <p:pic>
        <p:nvPicPr>
          <p:cNvPr id="24" name="Picture 2" descr="C:\Users\dhirajbora\Desktop\logo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42" y="-1"/>
            <a:ext cx="819559" cy="7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42641" y="6486496"/>
            <a:ext cx="2133600" cy="365125"/>
          </a:xfrm>
          <a:ln>
            <a:solidFill>
              <a:srgbClr val="FFFFFF"/>
            </a:solidFill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837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Strategy behind Roadmap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2476" y="1689131"/>
            <a:ext cx="816710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Leverage our present scientific experience in building and </a:t>
            </a:r>
          </a:p>
          <a:p>
            <a:r>
              <a:rPr lang="en-US" sz="2400" dirty="0"/>
              <a:t>    operating ADITYA and SST-1 combined with the technical</a:t>
            </a:r>
          </a:p>
          <a:p>
            <a:r>
              <a:rPr lang="en-US" sz="2400" dirty="0"/>
              <a:t>    knowledge and industrial base developed for ITER packages</a:t>
            </a:r>
          </a:p>
          <a:p>
            <a:r>
              <a:rPr lang="en-US" sz="2400" dirty="0"/>
              <a:t>    to </a:t>
            </a:r>
            <a:r>
              <a:rPr lang="en-US" sz="2400" b="1" u="sng" dirty="0">
                <a:solidFill>
                  <a:srgbClr val="C00000"/>
                </a:solidFill>
              </a:rPr>
              <a:t>leap frog to an accelerated path to fusion energy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Strategy in line with most ITER partners particularly Asian</a:t>
            </a:r>
          </a:p>
          <a:p>
            <a:r>
              <a:rPr lang="en-US" sz="2400" dirty="0"/>
              <a:t>     countries like S. Korea and China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SST-2 option provides a flexible alternate option of pursuing</a:t>
            </a:r>
          </a:p>
          <a:p>
            <a:r>
              <a:rPr lang="en-US" sz="2400" b="1" dirty="0"/>
              <a:t>     a fusion-fission hybrid path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Target dates will allow us to meet India’s energy needs in a</a:t>
            </a:r>
          </a:p>
          <a:p>
            <a:r>
              <a:rPr lang="en-US" sz="2400" dirty="0"/>
              <a:t>     </a:t>
            </a:r>
            <a:r>
              <a:rPr lang="en-US" sz="2400" b="1" dirty="0"/>
              <a:t>synergistic way with the nuclear energy program</a:t>
            </a:r>
          </a:p>
        </p:txBody>
      </p:sp>
    </p:spTree>
    <p:extLst>
      <p:ext uri="{BB962C8B-B14F-4D97-AF65-F5344CB8AC3E}">
        <p14:creationId xmlns:p14="http://schemas.microsoft.com/office/powerpoint/2010/main" val="292016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60C12-A700-0D43-BA6D-76A97FCB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 bit of pre-history - the sowing of early seeds!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E8930-74BF-5B4B-A78C-D455EF286A80}"/>
              </a:ext>
            </a:extLst>
          </p:cNvPr>
          <p:cNvSpPr txBox="1"/>
          <p:nvPr/>
        </p:nvSpPr>
        <p:spPr>
          <a:xfrm>
            <a:off x="1198179" y="2002221"/>
            <a:ext cx="1074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1970  - a faculty meeting in PRL – Prof. A.C. Das witness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32405B-836A-D54E-BC91-8E6A3A1E3B8D}"/>
              </a:ext>
            </a:extLst>
          </p:cNvPr>
          <p:cNvSpPr txBox="1"/>
          <p:nvPr/>
        </p:nvSpPr>
        <p:spPr>
          <a:xfrm>
            <a:off x="1245476" y="2890391"/>
            <a:ext cx="9477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Dr. Sarabhai outlines a plan for a plasma physics </a:t>
            </a:r>
          </a:p>
          <a:p>
            <a:r>
              <a:rPr lang="en-US" sz="3600" b="1" dirty="0"/>
              <a:t>and fusion program for the lab!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AAC46-1B4E-614E-8A89-EEBBC75AB81C}"/>
              </a:ext>
            </a:extLst>
          </p:cNvPr>
          <p:cNvSpPr txBox="1"/>
          <p:nvPr/>
        </p:nvSpPr>
        <p:spPr>
          <a:xfrm>
            <a:off x="1292773" y="4650827"/>
            <a:ext cx="960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Clear strategy in mind – first find the right people</a:t>
            </a:r>
          </a:p>
        </p:txBody>
      </p:sp>
    </p:spTree>
    <p:extLst>
      <p:ext uri="{BB962C8B-B14F-4D97-AF65-F5344CB8AC3E}">
        <p14:creationId xmlns:p14="http://schemas.microsoft.com/office/powerpoint/2010/main" val="314673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B2C2-99FA-EF46-BE09-2B64937F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Desiderata for Success – a personal 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0B640-92A0-7B4B-B4AB-E3D0C997F42C}"/>
              </a:ext>
            </a:extLst>
          </p:cNvPr>
          <p:cNvSpPr txBox="1"/>
          <p:nvPr/>
        </p:nvSpPr>
        <p:spPr>
          <a:xfrm>
            <a:off x="300278" y="1611823"/>
            <a:ext cx="12039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Roadmap needs to be updated – “</a:t>
            </a:r>
            <a:r>
              <a:rPr lang="en-US" sz="2800" b="1" dirty="0">
                <a:solidFill>
                  <a:srgbClr val="002060"/>
                </a:solidFill>
              </a:rPr>
              <a:t>living document</a:t>
            </a:r>
            <a:r>
              <a:rPr lang="en-US" sz="2800" dirty="0"/>
              <a:t>” – needed to provide focus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F9622-8317-BA4C-BACA-E9C54D4BAAA9}"/>
              </a:ext>
            </a:extLst>
          </p:cNvPr>
          <p:cNvSpPr txBox="1"/>
          <p:nvPr/>
        </p:nvSpPr>
        <p:spPr>
          <a:xfrm>
            <a:off x="325465" y="2572719"/>
            <a:ext cx="11680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Get an “</a:t>
            </a:r>
            <a:r>
              <a:rPr lang="en-US" sz="2800" b="1" dirty="0">
                <a:solidFill>
                  <a:srgbClr val="002060"/>
                </a:solidFill>
              </a:rPr>
              <a:t>ITER generation</a:t>
            </a:r>
            <a:r>
              <a:rPr lang="en-US" sz="2800" dirty="0"/>
              <a:t>” ready – scientists who will use ITER – </a:t>
            </a:r>
            <a:r>
              <a:rPr lang="en-US" sz="2800" b="1" dirty="0">
                <a:solidFill>
                  <a:srgbClr val="FF0000"/>
                </a:solidFill>
              </a:rPr>
              <a:t>urgent need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/>
              <a:t>Use ADITYA-U, SST-1 + world fusion resources to do this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7137-3550-064C-A5EC-1E08C8C959C8}"/>
              </a:ext>
            </a:extLst>
          </p:cNvPr>
          <p:cNvSpPr txBox="1"/>
          <p:nvPr/>
        </p:nvSpPr>
        <p:spPr>
          <a:xfrm>
            <a:off x="449451" y="3936569"/>
            <a:ext cx="1161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Rapidly expand human resources to man our science and technology progs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71BD5-10F2-C242-AD6D-5A4C21676B6F}"/>
              </a:ext>
            </a:extLst>
          </p:cNvPr>
          <p:cNvSpPr txBox="1"/>
          <p:nvPr/>
        </p:nvSpPr>
        <p:spPr>
          <a:xfrm>
            <a:off x="495946" y="4990454"/>
            <a:ext cx="101267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Open up our world! – this is the age of collaborative research – we</a:t>
            </a:r>
          </a:p>
          <a:p>
            <a:r>
              <a:rPr lang="en-US" sz="2800" dirty="0"/>
              <a:t>     need to make our presence felt  - take a </a:t>
            </a:r>
            <a:r>
              <a:rPr lang="en-US" sz="2800" b="1" dirty="0">
                <a:solidFill>
                  <a:srgbClr val="FF0000"/>
                </a:solidFill>
              </a:rPr>
              <a:t>pragmatic</a:t>
            </a:r>
            <a:r>
              <a:rPr lang="en-US" sz="2800" dirty="0"/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24817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B662-9703-D64B-8E33-4CBA5120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Message for the young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7D23A-3A53-A244-8C34-D4FB78D8932F}"/>
              </a:ext>
            </a:extLst>
          </p:cNvPr>
          <p:cNvSpPr txBox="1"/>
          <p:nvPr/>
        </p:nvSpPr>
        <p:spPr>
          <a:xfrm>
            <a:off x="929898" y="1782305"/>
            <a:ext cx="100322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Achieving Fusion Energy would be the greatest of societal benefits</a:t>
            </a:r>
          </a:p>
          <a:p>
            <a:r>
              <a:rPr lang="en-US" sz="2800" b="1" dirty="0"/>
              <a:t>but the path to get there is very long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D4EDF-3068-9A4F-BB36-54E8CC0F7F1A}"/>
              </a:ext>
            </a:extLst>
          </p:cNvPr>
          <p:cNvSpPr txBox="1"/>
          <p:nvPr/>
        </p:nvSpPr>
        <p:spPr>
          <a:xfrm>
            <a:off x="976394" y="2882684"/>
            <a:ext cx="87416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 to get there :</a:t>
            </a:r>
          </a:p>
          <a:p>
            <a:endParaRPr lang="en-US" sz="28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One has to  </a:t>
            </a:r>
            <a:r>
              <a:rPr lang="en-US" sz="2800" b="1" dirty="0"/>
              <a:t>Believe</a:t>
            </a:r>
            <a:r>
              <a:rPr lang="en-US" sz="2800" dirty="0"/>
              <a:t> in Fusion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One has to have </a:t>
            </a:r>
            <a:r>
              <a:rPr lang="en-US" sz="2800" b="1" dirty="0"/>
              <a:t>Passion </a:t>
            </a:r>
            <a:r>
              <a:rPr lang="en-US" sz="2800" dirty="0"/>
              <a:t>to do fusion research</a:t>
            </a:r>
            <a:endParaRPr lang="en-US" sz="2800" b="1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800" dirty="0"/>
              <a:t>One has to be very very </a:t>
            </a:r>
            <a:r>
              <a:rPr lang="en-US" sz="2800" b="1" dirty="0"/>
              <a:t>Patient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145C5-7124-4B4A-AAF7-9C4AC05B8554}"/>
              </a:ext>
            </a:extLst>
          </p:cNvPr>
          <p:cNvSpPr txBox="1"/>
          <p:nvPr/>
        </p:nvSpPr>
        <p:spPr>
          <a:xfrm>
            <a:off x="2309247" y="5625885"/>
            <a:ext cx="6694397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Finally you must be able to dream Big!</a:t>
            </a:r>
          </a:p>
        </p:txBody>
      </p:sp>
    </p:spTree>
    <p:extLst>
      <p:ext uri="{BB962C8B-B14F-4D97-AF65-F5344CB8AC3E}">
        <p14:creationId xmlns:p14="http://schemas.microsoft.com/office/powerpoint/2010/main" val="3489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E63D95-B14E-C24A-994C-21E39F904F25}"/>
              </a:ext>
            </a:extLst>
          </p:cNvPr>
          <p:cNvSpPr txBox="1"/>
          <p:nvPr/>
        </p:nvSpPr>
        <p:spPr>
          <a:xfrm>
            <a:off x="1152753" y="1884647"/>
            <a:ext cx="10515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i="1" dirty="0">
                <a:solidFill>
                  <a:srgbClr val="FF0000"/>
                </a:solidFill>
              </a:rPr>
              <a:t>"Having done so much on ITER, we should actually prepare ourselves to do the DEMO plant done on Indian soil - </a:t>
            </a:r>
            <a:r>
              <a:rPr lang="en-IN" sz="4000" b="1" i="1" dirty="0">
                <a:solidFill>
                  <a:srgbClr val="002060"/>
                </a:solidFill>
              </a:rPr>
              <a:t>an International DEMO plant done on Indian soil – </a:t>
            </a:r>
          </a:p>
          <a:p>
            <a:r>
              <a:rPr lang="en-IN" sz="4000" b="1" i="1" dirty="0">
                <a:solidFill>
                  <a:srgbClr val="FF0000"/>
                </a:solidFill>
              </a:rPr>
              <a:t>that will enable us to </a:t>
            </a:r>
            <a:r>
              <a:rPr lang="en-IN" sz="4000" b="1" i="1" u="sng" dirty="0">
                <a:solidFill>
                  <a:srgbClr val="FF0000"/>
                </a:solidFill>
              </a:rPr>
              <a:t>leap frog </a:t>
            </a:r>
            <a:r>
              <a:rPr lang="en-IN" sz="4000" b="1" i="1" dirty="0">
                <a:solidFill>
                  <a:srgbClr val="FF0000"/>
                </a:solidFill>
              </a:rPr>
              <a:t>even faster - </a:t>
            </a:r>
            <a:r>
              <a:rPr lang="en-IN" sz="4000" b="1" i="1" u="sng" dirty="0">
                <a:solidFill>
                  <a:srgbClr val="002060"/>
                </a:solidFill>
              </a:rPr>
              <a:t>that's my dream</a:t>
            </a:r>
            <a:r>
              <a:rPr lang="en-IN" sz="4000" b="1" i="1" dirty="0">
                <a:solidFill>
                  <a:srgbClr val="FF0000"/>
                </a:solidFill>
              </a:rPr>
              <a:t>.”</a:t>
            </a:r>
          </a:p>
          <a:p>
            <a:r>
              <a:rPr lang="en-IN" sz="4000" dirty="0"/>
              <a:t>                      -  </a:t>
            </a:r>
            <a:r>
              <a:rPr lang="en-IN" sz="4000" b="1" dirty="0" err="1">
                <a:solidFill>
                  <a:srgbClr val="002060"/>
                </a:solidFill>
              </a:rPr>
              <a:t>Dr.</a:t>
            </a:r>
            <a:r>
              <a:rPr lang="en-IN" sz="4000" b="1" dirty="0">
                <a:solidFill>
                  <a:srgbClr val="002060"/>
                </a:solidFill>
              </a:rPr>
              <a:t> Anil </a:t>
            </a:r>
            <a:r>
              <a:rPr lang="en-IN" sz="4000" b="1" dirty="0" err="1">
                <a:solidFill>
                  <a:srgbClr val="002060"/>
                </a:solidFill>
              </a:rPr>
              <a:t>Kakodkar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80AA6A-56FC-964A-9D92-F24FD2092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ultimate dream</a:t>
            </a:r>
          </a:p>
        </p:txBody>
      </p:sp>
    </p:spTree>
    <p:extLst>
      <p:ext uri="{BB962C8B-B14F-4D97-AF65-F5344CB8AC3E}">
        <p14:creationId xmlns:p14="http://schemas.microsoft.com/office/powerpoint/2010/main" val="162546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B5135D-D040-6C4E-9B93-EA021B9C61A4}"/>
              </a:ext>
            </a:extLst>
          </p:cNvPr>
          <p:cNvSpPr txBox="1"/>
          <p:nvPr/>
        </p:nvSpPr>
        <p:spPr>
          <a:xfrm>
            <a:off x="3859078" y="2805193"/>
            <a:ext cx="4456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98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F4B3-EF62-9440-9D1F-79B2355C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Gathering the troops…….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3DE51-E23E-D04F-800B-DE685BEB32DF}"/>
              </a:ext>
            </a:extLst>
          </p:cNvPr>
          <p:cNvSpPr txBox="1"/>
          <p:nvPr/>
        </p:nvSpPr>
        <p:spPr>
          <a:xfrm>
            <a:off x="1213944" y="1481959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Raiding TIFR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D98CA-51C5-D346-9D9F-205506A3A6FC}"/>
              </a:ext>
            </a:extLst>
          </p:cNvPr>
          <p:cNvSpPr txBox="1"/>
          <p:nvPr/>
        </p:nvSpPr>
        <p:spPr>
          <a:xfrm>
            <a:off x="2522482" y="2002221"/>
            <a:ext cx="8402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Prof. R.K. Varma – disciple of </a:t>
            </a:r>
            <a:r>
              <a:rPr lang="en-US" sz="2800" b="1" dirty="0" err="1"/>
              <a:t>Rosenbluth</a:t>
            </a:r>
            <a:r>
              <a:rPr lang="en-US" sz="2800" b="1" dirty="0"/>
              <a:t> –the “Pope”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05F25-4F33-9847-94B8-88CB263469FE}"/>
              </a:ext>
            </a:extLst>
          </p:cNvPr>
          <p:cNvSpPr txBox="1"/>
          <p:nvPr/>
        </p:nvSpPr>
        <p:spPr>
          <a:xfrm>
            <a:off x="2490952" y="2490951"/>
            <a:ext cx="6651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Prof. R. Pratap – Brussel school of Prigogine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F0877-E2EA-154D-850C-352285F6D590}"/>
              </a:ext>
            </a:extLst>
          </p:cNvPr>
          <p:cNvSpPr txBox="1"/>
          <p:nvPr/>
        </p:nvSpPr>
        <p:spPr>
          <a:xfrm>
            <a:off x="2541253" y="3987197"/>
            <a:ext cx="73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Prof. </a:t>
            </a:r>
            <a:r>
              <a:rPr lang="en-US" sz="2800" b="1" dirty="0" err="1"/>
              <a:t>Bimla</a:t>
            </a:r>
            <a:r>
              <a:rPr lang="en-US" sz="2800" b="1" dirty="0"/>
              <a:t> Buti  - Prof. Chandrasekhar’s student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8D9EA-79EC-404F-A98F-E8279FA30B57}"/>
              </a:ext>
            </a:extLst>
          </p:cNvPr>
          <p:cNvSpPr txBox="1"/>
          <p:nvPr/>
        </p:nvSpPr>
        <p:spPr>
          <a:xfrm>
            <a:off x="1277007" y="3244334"/>
            <a:ext cx="3273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Dinner with Chandra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C4EA4-0762-A243-ABA4-A29D3423819A}"/>
              </a:ext>
            </a:extLst>
          </p:cNvPr>
          <p:cNvSpPr txBox="1"/>
          <p:nvPr/>
        </p:nvSpPr>
        <p:spPr>
          <a:xfrm>
            <a:off x="1277007" y="4776952"/>
            <a:ext cx="4597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Lunch meeting in Washington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91FC72-47DD-5B47-BF8B-825BC9AFD51D}"/>
              </a:ext>
            </a:extLst>
          </p:cNvPr>
          <p:cNvSpPr txBox="1"/>
          <p:nvPr/>
        </p:nvSpPr>
        <p:spPr>
          <a:xfrm>
            <a:off x="2680138" y="5502166"/>
            <a:ext cx="3170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Prof. A.K. Sundaram</a:t>
            </a:r>
          </a:p>
        </p:txBody>
      </p:sp>
    </p:spTree>
    <p:extLst>
      <p:ext uri="{BB962C8B-B14F-4D97-AF65-F5344CB8AC3E}">
        <p14:creationId xmlns:p14="http://schemas.microsoft.com/office/powerpoint/2010/main" val="16089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8A01-BF5E-AC45-BC09-37799FB2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The Prize catch ………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4A9256F9-7451-B648-9EB8-2FBAC114D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03" y="1916990"/>
            <a:ext cx="3016469" cy="30776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00BF7-186F-214E-9E22-C07932FF886D}"/>
              </a:ext>
            </a:extLst>
          </p:cNvPr>
          <p:cNvSpPr txBox="1"/>
          <p:nvPr/>
        </p:nvSpPr>
        <p:spPr>
          <a:xfrm>
            <a:off x="993228" y="2222938"/>
            <a:ext cx="2903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Prof. P. K. Kaw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A0342-8B03-AB4B-BCA7-045DF7E62790}"/>
              </a:ext>
            </a:extLst>
          </p:cNvPr>
          <p:cNvSpPr txBox="1"/>
          <p:nvPr/>
        </p:nvSpPr>
        <p:spPr>
          <a:xfrm>
            <a:off x="1024759" y="3815255"/>
            <a:ext cx="6355842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In him he launched a dream and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Lit a fire</a:t>
            </a:r>
          </a:p>
        </p:txBody>
      </p:sp>
    </p:spTree>
    <p:extLst>
      <p:ext uri="{BB962C8B-B14F-4D97-AF65-F5344CB8AC3E}">
        <p14:creationId xmlns:p14="http://schemas.microsoft.com/office/powerpoint/2010/main" val="41698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2D44-3B62-D245-B774-C0D1AAC1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Beginning of the ground work 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F6D63B-BC80-7A4D-953D-234596952B82}"/>
              </a:ext>
            </a:extLst>
          </p:cNvPr>
          <p:cNvSpPr txBox="1"/>
          <p:nvPr/>
        </p:nvSpPr>
        <p:spPr>
          <a:xfrm>
            <a:off x="1340603" y="1501465"/>
            <a:ext cx="89232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/>
              <a:t>Mid-1971 the entire core group was in place – including</a:t>
            </a:r>
          </a:p>
          <a:p>
            <a:r>
              <a:rPr lang="en-US" sz="2800" b="1" i="1" dirty="0"/>
              <a:t>      myself – the last member to join!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2060"/>
                </a:solidFill>
              </a:rPr>
              <a:t>New areas of research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Plans for the immediate future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Initiate an experimental program – aligned with PRL space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Recruit experimental faculty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Start an active graduate program in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</a:rPr>
              <a:t>      plasma physics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791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2015-36C9-2B47-945B-81CF80C2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pall of gloom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C4DEA3-9C6F-9149-BD8D-6FB69972437F}"/>
              </a:ext>
            </a:extLst>
          </p:cNvPr>
          <p:cNvSpPr txBox="1"/>
          <p:nvPr/>
        </p:nvSpPr>
        <p:spPr>
          <a:xfrm>
            <a:off x="882869" y="1860331"/>
            <a:ext cx="10347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December 30, 1971 </a:t>
            </a:r>
          </a:p>
          <a:p>
            <a:r>
              <a:rPr lang="en-US" sz="2800" b="1" dirty="0"/>
              <a:t>            – shattering news of Dr. Sarabhai’s sudden demise in </a:t>
            </a:r>
            <a:r>
              <a:rPr lang="en-US" sz="2800" b="1" dirty="0" err="1"/>
              <a:t>Kovalam</a:t>
            </a:r>
            <a:endParaRPr lang="en-US" sz="2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B100E-C53D-B24E-AA50-EB25EADF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568" y="3429000"/>
            <a:ext cx="4378228" cy="2252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952AB6-31F5-8446-9AD7-67627BD6C55A}"/>
              </a:ext>
            </a:extLst>
          </p:cNvPr>
          <p:cNvSpPr txBox="1"/>
          <p:nvPr/>
        </p:nvSpPr>
        <p:spPr>
          <a:xfrm>
            <a:off x="9112469" y="5975131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1919-1971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406D21-4ADF-5842-B107-3766EF3AAA7D}"/>
              </a:ext>
            </a:extLst>
          </p:cNvPr>
          <p:cNvSpPr txBox="1"/>
          <p:nvPr/>
        </p:nvSpPr>
        <p:spPr>
          <a:xfrm>
            <a:off x="1813034" y="3137338"/>
            <a:ext cx="5171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/>
              <a:t>an unfulfilled dream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86B660-8344-534C-AD71-0583470575C4}"/>
              </a:ext>
            </a:extLst>
          </p:cNvPr>
          <p:cNvSpPr txBox="1"/>
          <p:nvPr/>
        </p:nvSpPr>
        <p:spPr>
          <a:xfrm>
            <a:off x="756744" y="578594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947EE9-6150-2A4C-A605-5679365F6650}"/>
              </a:ext>
            </a:extLst>
          </p:cNvPr>
          <p:cNvSpPr txBox="1"/>
          <p:nvPr/>
        </p:nvSpPr>
        <p:spPr>
          <a:xfrm>
            <a:off x="677917" y="4209393"/>
            <a:ext cx="74973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As we celebrate his birth centenary it is fitting to </a:t>
            </a:r>
          </a:p>
          <a:p>
            <a:r>
              <a:rPr lang="en-US" sz="2800" b="1" i="1" dirty="0">
                <a:solidFill>
                  <a:srgbClr val="002060"/>
                </a:solidFill>
              </a:rPr>
              <a:t>remember that he sowed the early seeds of a </a:t>
            </a:r>
          </a:p>
          <a:p>
            <a:r>
              <a:rPr lang="en-US" sz="2800" b="1" i="1" u="sng" dirty="0">
                <a:solidFill>
                  <a:srgbClr val="002060"/>
                </a:solidFill>
              </a:rPr>
              <a:t>Fusion program </a:t>
            </a:r>
            <a:r>
              <a:rPr lang="en-US" sz="2800" b="1" i="1" dirty="0">
                <a:solidFill>
                  <a:srgbClr val="002060"/>
                </a:solidFill>
              </a:rPr>
              <a:t>in India</a:t>
            </a:r>
          </a:p>
        </p:txBody>
      </p:sp>
    </p:spTree>
    <p:extLst>
      <p:ext uri="{BB962C8B-B14F-4D97-AF65-F5344CB8AC3E}">
        <p14:creationId xmlns:p14="http://schemas.microsoft.com/office/powerpoint/2010/main" val="216889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B7E0-2B2C-A749-9994-CD20E79CB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The dream did not die!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6C158-99CC-E443-889A-5652C444C084}"/>
              </a:ext>
            </a:extLst>
          </p:cNvPr>
          <p:cNvSpPr txBox="1"/>
          <p:nvPr/>
        </p:nvSpPr>
        <p:spPr>
          <a:xfrm>
            <a:off x="481866" y="1623849"/>
            <a:ext cx="112282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1971- 1975  </a:t>
            </a:r>
          </a:p>
          <a:p>
            <a:r>
              <a:rPr lang="en-US" sz="2800" dirty="0"/>
              <a:t>      </a:t>
            </a:r>
            <a:r>
              <a:rPr lang="en-US" sz="2800" b="1" dirty="0"/>
              <a:t>- an exciting period that built the bedrock for the future fusion 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6421A8-FB96-A942-B5E2-F768EAFA8182}"/>
              </a:ext>
            </a:extLst>
          </p:cNvPr>
          <p:cNvSpPr txBox="1"/>
          <p:nvPr/>
        </p:nvSpPr>
        <p:spPr>
          <a:xfrm>
            <a:off x="804041" y="2885090"/>
            <a:ext cx="1019439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Induction of experimental faculty – future core group for fusion</a:t>
            </a:r>
          </a:p>
          <a:p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Start of many basic experiments – skill building and experience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Vigorous graduate program – future manpower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6AD60-FCE6-4D49-AAD2-93F1D38A5D91}"/>
              </a:ext>
            </a:extLst>
          </p:cNvPr>
          <p:cNvSpPr txBox="1"/>
          <p:nvPr/>
        </p:nvSpPr>
        <p:spPr>
          <a:xfrm>
            <a:off x="2234962" y="5660622"/>
            <a:ext cx="8308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``Dawn of a new age of Plasma Physics in India’’</a:t>
            </a:r>
          </a:p>
        </p:txBody>
      </p:sp>
    </p:spTree>
    <p:extLst>
      <p:ext uri="{BB962C8B-B14F-4D97-AF65-F5344CB8AC3E}">
        <p14:creationId xmlns:p14="http://schemas.microsoft.com/office/powerpoint/2010/main" val="7023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5DF08-3ABF-5641-B673-AED2B44F7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early experimental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5085B8-CF82-7645-B49D-8638A98FD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08" y="1656821"/>
            <a:ext cx="3512727" cy="25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F17E9-9010-F448-BD1D-5AF85DA0EC7F}"/>
              </a:ext>
            </a:extLst>
          </p:cNvPr>
          <p:cNvSpPr txBox="1"/>
          <p:nvPr/>
        </p:nvSpPr>
        <p:spPr>
          <a:xfrm>
            <a:off x="551793" y="1481959"/>
            <a:ext cx="597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Electrojet Instability Experiment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69256-9250-1546-97B6-DC1167995243}"/>
              </a:ext>
            </a:extLst>
          </p:cNvPr>
          <p:cNvSpPr txBox="1"/>
          <p:nvPr/>
        </p:nvSpPr>
        <p:spPr>
          <a:xfrm>
            <a:off x="536026" y="2144110"/>
            <a:ext cx="6862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Development of an experimental core group </a:t>
            </a:r>
          </a:p>
          <a:p>
            <a:pPr marL="914400" lvl="1" indent="-457200">
              <a:buFontTx/>
              <a:buChar char="-"/>
            </a:pPr>
            <a:r>
              <a:rPr lang="en-US" sz="2800" b="1" dirty="0"/>
              <a:t>Prof. P.I. John</a:t>
            </a:r>
          </a:p>
          <a:p>
            <a:pPr marL="914400" lvl="1" indent="-457200">
              <a:buFontTx/>
              <a:buChar char="-"/>
            </a:pPr>
            <a:r>
              <a:rPr lang="en-US" sz="2800" b="1" dirty="0"/>
              <a:t>Prof. Y.C. Saxena</a:t>
            </a:r>
          </a:p>
          <a:p>
            <a:pPr marL="914400" lvl="1" indent="-457200">
              <a:buFontTx/>
              <a:buChar char="-"/>
            </a:pPr>
            <a:r>
              <a:rPr lang="en-US" sz="2800" b="1" dirty="0"/>
              <a:t>Prof. S.K. </a:t>
            </a:r>
            <a:r>
              <a:rPr lang="en-US" sz="2800" b="1" dirty="0" err="1"/>
              <a:t>Mattoo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28C86-F0D3-7E41-807F-4B9979201A74}"/>
              </a:ext>
            </a:extLst>
          </p:cNvPr>
          <p:cNvSpPr txBox="1"/>
          <p:nvPr/>
        </p:nvSpPr>
        <p:spPr>
          <a:xfrm>
            <a:off x="551793" y="4193628"/>
            <a:ext cx="567693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Skill development and experience in: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High vacuum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Pulsed power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Magnet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Diagnostics</a:t>
            </a:r>
          </a:p>
          <a:p>
            <a:pPr lvl="1"/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759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DAE4-ADE4-E647-BEF5-1FC10387F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PKK - the Spearhead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6460E2-6C2E-DE4A-9478-7C523C74440F}"/>
              </a:ext>
            </a:extLst>
          </p:cNvPr>
          <p:cNvSpPr txBox="1"/>
          <p:nvPr/>
        </p:nvSpPr>
        <p:spPr>
          <a:xfrm>
            <a:off x="729819" y="1560786"/>
            <a:ext cx="10732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Led from the front – research, planning, teaching &amp; inspiring the young</a:t>
            </a:r>
          </a:p>
          <a:p>
            <a:r>
              <a:rPr lang="en-US" sz="2800" b="1" dirty="0"/>
              <a:t>                                  - totally electrified the environment at PRL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1B3D0A-EC91-FF4F-87E8-A3755774F6F9}"/>
              </a:ext>
            </a:extLst>
          </p:cNvPr>
          <p:cNvSpPr txBox="1"/>
          <p:nvPr/>
        </p:nvSpPr>
        <p:spPr>
          <a:xfrm>
            <a:off x="1097975" y="5903893"/>
            <a:ext cx="102418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drove him? - the dream was still alive in him and he had hope</a:t>
            </a:r>
          </a:p>
          <a:p>
            <a:r>
              <a:rPr lang="en-US" sz="2800" b="1" dirty="0"/>
              <a:t>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BB9C46-F7A7-8F4E-8CD9-4337BA6A1032}"/>
              </a:ext>
            </a:extLst>
          </p:cNvPr>
          <p:cNvSpPr txBox="1"/>
          <p:nvPr/>
        </p:nvSpPr>
        <p:spPr>
          <a:xfrm>
            <a:off x="1671145" y="4635062"/>
            <a:ext cx="184731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sz="2800" b="1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653804D-3CEA-5540-8ACA-8AC82DD8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82" y="2603716"/>
            <a:ext cx="5096661" cy="324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87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1290</Words>
  <Application>Microsoft Macintosh PowerPoint</Application>
  <PresentationFormat>Widescreen</PresentationFormat>
  <Paragraphs>200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StarSymbol</vt:lpstr>
      <vt:lpstr>Times New Roman</vt:lpstr>
      <vt:lpstr>Office Theme</vt:lpstr>
      <vt:lpstr>ADITYA – 30 : a look back and some thoughts on the future</vt:lpstr>
      <vt:lpstr>A bit of pre-history - the sowing of early seeds!</vt:lpstr>
      <vt:lpstr>Gathering the troops…….</vt:lpstr>
      <vt:lpstr>The Prize catch ………</vt:lpstr>
      <vt:lpstr>Beginning of the ground work ……</vt:lpstr>
      <vt:lpstr>A pall of gloom</vt:lpstr>
      <vt:lpstr>The dream did not die!</vt:lpstr>
      <vt:lpstr>The early experimental program</vt:lpstr>
      <vt:lpstr>PKK - the Spearhead …..</vt:lpstr>
      <vt:lpstr>Fading of the dream</vt:lpstr>
      <vt:lpstr>The long hiatus….1975-1982</vt:lpstr>
      <vt:lpstr>Establishment of PPP at PRL - 1982</vt:lpstr>
      <vt:lpstr>PowerPoint Presentation</vt:lpstr>
      <vt:lpstr>ADITYA achievements</vt:lpstr>
      <vt:lpstr>Future course of ADITYA?</vt:lpstr>
      <vt:lpstr>Story beyond ADITYA…..more leapfrog steps!</vt:lpstr>
      <vt:lpstr>India joins ITER</vt:lpstr>
      <vt:lpstr>PowerPoint Presentation</vt:lpstr>
      <vt:lpstr>Strategy behind Roadmap</vt:lpstr>
      <vt:lpstr>Desiderata for Success – a personal view</vt:lpstr>
      <vt:lpstr>A Message for the young</vt:lpstr>
      <vt:lpstr>The ultimate dream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Abhijit Sen</dc:creator>
  <cp:lastModifiedBy>Abhijit Sen</cp:lastModifiedBy>
  <cp:revision>65</cp:revision>
  <dcterms:created xsi:type="dcterms:W3CDTF">2020-01-19T12:27:46Z</dcterms:created>
  <dcterms:modified xsi:type="dcterms:W3CDTF">2020-01-27T01:41:59Z</dcterms:modified>
</cp:coreProperties>
</file>