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wmf" ContentType="image/x-w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8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81" r:id="rId23"/>
    <p:sldId id="278" r:id="rId24"/>
    <p:sldId id="282" r:id="rId25"/>
    <p:sldId id="279" r:id="rId26"/>
    <p:sldId id="280" r:id="rId27"/>
    <p:sldId id="283" r:id="rId28"/>
    <p:sldId id="284" r:id="rId29"/>
    <p:sldId id="285" r:id="rId30"/>
    <p:sldId id="286" r:id="rId31"/>
    <p:sldId id="289" r:id="rId32"/>
    <p:sldId id="287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-143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EB368-3EA6-9449-BED0-17ED51F2A4C1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84FFD8-EEA9-F041-A10F-278E002985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57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78C51D-56E0-5749-A614-C6FC70A06A1C}" type="slidenum">
              <a:rPr lang="en-US"/>
              <a:pPr/>
              <a:t>2</a:t>
            </a:fld>
            <a:endParaRPr lang="en-US"/>
          </a:p>
        </p:txBody>
      </p:sp>
      <p:sp>
        <p:nvSpPr>
          <p:cNvPr id="7782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782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28A01C43-61EB-FD46-8713-21C63AEADE71}" type="slidenum">
              <a:rPr lang="en-US"/>
              <a:pPr/>
              <a:t>14</a:t>
            </a:fld>
            <a:endParaRPr lang="en-US"/>
          </a:p>
        </p:txBody>
      </p:sp>
      <p:sp>
        <p:nvSpPr>
          <p:cNvPr id="931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31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5D57131-9400-0D44-9962-868D7C362A53}" type="slidenum">
              <a:rPr lang="en-US"/>
              <a:pPr/>
              <a:t>15</a:t>
            </a:fld>
            <a:endParaRPr lang="en-US"/>
          </a:p>
        </p:txBody>
      </p:sp>
      <p:sp>
        <p:nvSpPr>
          <p:cNvPr id="921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21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D23EFE9-F521-DD47-AEF5-A0A3F33DF104}" type="slidenum">
              <a:rPr lang="en-US"/>
              <a:pPr/>
              <a:t>16</a:t>
            </a:fld>
            <a:endParaRPr lang="en-US"/>
          </a:p>
        </p:txBody>
      </p:sp>
      <p:sp>
        <p:nvSpPr>
          <p:cNvPr id="942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42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F966674-B285-AC43-A524-46A14BE210EA}" type="slidenum">
              <a:rPr lang="en-US"/>
              <a:pPr/>
              <a:t>17</a:t>
            </a:fld>
            <a:endParaRPr lang="en-US"/>
          </a:p>
        </p:txBody>
      </p:sp>
      <p:sp>
        <p:nvSpPr>
          <p:cNvPr id="952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52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B1A7D7-6B4D-D744-A980-52F01AB194AB}" type="slidenum">
              <a:rPr lang="en-US"/>
              <a:pPr/>
              <a:t>18</a:t>
            </a:fld>
            <a:endParaRPr lang="en-US"/>
          </a:p>
        </p:txBody>
      </p:sp>
      <p:sp>
        <p:nvSpPr>
          <p:cNvPr id="962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62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65F75E2-0806-1346-83DF-6663ACF3AEE3}" type="slidenum">
              <a:rPr lang="en-US"/>
              <a:pPr/>
              <a:t>19</a:t>
            </a:fld>
            <a:endParaRPr lang="en-US"/>
          </a:p>
        </p:txBody>
      </p:sp>
      <p:sp>
        <p:nvSpPr>
          <p:cNvPr id="972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72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EF69B93-77B6-0E44-8316-05C387C4A64A}" type="slidenum">
              <a:rPr lang="en-US"/>
              <a:pPr/>
              <a:t>20</a:t>
            </a:fld>
            <a:endParaRPr lang="en-US"/>
          </a:p>
        </p:txBody>
      </p:sp>
      <p:sp>
        <p:nvSpPr>
          <p:cNvPr id="9830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830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EEFAB70-7317-FD4D-9998-57782F15C343}" type="slidenum">
              <a:rPr lang="en-US"/>
              <a:pPr/>
              <a:t>3</a:t>
            </a:fld>
            <a:endParaRPr lang="en-US"/>
          </a:p>
        </p:txBody>
      </p:sp>
      <p:sp>
        <p:nvSpPr>
          <p:cNvPr id="7987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798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42186A3-BAF4-5349-8151-DDDB80B7B11F}" type="slidenum">
              <a:rPr lang="en-US"/>
              <a:pPr/>
              <a:t>5</a:t>
            </a:fld>
            <a:endParaRPr lang="en-US"/>
          </a:p>
        </p:txBody>
      </p:sp>
      <p:sp>
        <p:nvSpPr>
          <p:cNvPr id="8499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499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920019-FC25-5543-B6F3-05DE31C328A5}" type="slidenum">
              <a:rPr lang="en-US"/>
              <a:pPr/>
              <a:t>6</a:t>
            </a:fld>
            <a:endParaRPr lang="en-US"/>
          </a:p>
        </p:txBody>
      </p:sp>
      <p:sp>
        <p:nvSpPr>
          <p:cNvPr id="8601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601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5642BF0-0414-4B41-BD1F-1AE2B1E78858}" type="slidenum">
              <a:rPr lang="en-US"/>
              <a:pPr/>
              <a:t>8</a:t>
            </a:fld>
            <a:endParaRPr lang="en-US"/>
          </a:p>
        </p:txBody>
      </p:sp>
      <p:sp>
        <p:nvSpPr>
          <p:cNvPr id="8704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704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A004ED4-CC85-B343-82BA-2AF176CBAFDB}" type="slidenum">
              <a:rPr lang="en-US"/>
              <a:pPr/>
              <a:t>9</a:t>
            </a:fld>
            <a:endParaRPr lang="en-US"/>
          </a:p>
        </p:txBody>
      </p:sp>
      <p:sp>
        <p:nvSpPr>
          <p:cNvPr id="8806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806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368005D-DC53-D045-AC5C-456765359D4D}" type="slidenum">
              <a:rPr lang="en-US"/>
              <a:pPr/>
              <a:t>11</a:t>
            </a:fld>
            <a:endParaRPr lang="en-US"/>
          </a:p>
        </p:txBody>
      </p:sp>
      <p:sp>
        <p:nvSpPr>
          <p:cNvPr id="8908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8909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18A058E-0FB9-594B-A814-7BB946FB2057}" type="slidenum">
              <a:rPr lang="en-US"/>
              <a:pPr/>
              <a:t>12</a:t>
            </a:fld>
            <a:endParaRPr lang="en-US"/>
          </a:p>
        </p:txBody>
      </p:sp>
      <p:sp>
        <p:nvSpPr>
          <p:cNvPr id="901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01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9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87484A4-688B-B944-B404-9196BBEB0246}" type="slidenum">
              <a:rPr lang="en-US"/>
              <a:pPr/>
              <a:t>13</a:t>
            </a:fld>
            <a:endParaRPr lang="en-US"/>
          </a:p>
        </p:txBody>
      </p:sp>
      <p:sp>
        <p:nvSpPr>
          <p:cNvPr id="911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68825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911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6025" cy="41116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6526-3CD0-984E-BBE2-6B0E7B1306A8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B0F-3BCF-5043-8E75-CEBF1C9D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44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6526-3CD0-984E-BBE2-6B0E7B1306A8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B0F-3BCF-5043-8E75-CEBF1C9D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5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6526-3CD0-984E-BBE2-6B0E7B1306A8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B0F-3BCF-5043-8E75-CEBF1C9D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77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6526-3CD0-984E-BBE2-6B0E7B1306A8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B0F-3BCF-5043-8E75-CEBF1C9D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497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6526-3CD0-984E-BBE2-6B0E7B1306A8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B0F-3BCF-5043-8E75-CEBF1C9D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822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6526-3CD0-984E-BBE2-6B0E7B1306A8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B0F-3BCF-5043-8E75-CEBF1C9D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5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6526-3CD0-984E-BBE2-6B0E7B1306A8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B0F-3BCF-5043-8E75-CEBF1C9D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264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6526-3CD0-984E-BBE2-6B0E7B1306A8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B0F-3BCF-5043-8E75-CEBF1C9D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5736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6526-3CD0-984E-BBE2-6B0E7B1306A8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B0F-3BCF-5043-8E75-CEBF1C9D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89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6526-3CD0-984E-BBE2-6B0E7B1306A8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B0F-3BCF-5043-8E75-CEBF1C9D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651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CB6526-3CD0-984E-BBE2-6B0E7B1306A8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EB0F-3BCF-5043-8E75-CEBF1C9D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025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B6526-3CD0-984E-BBE2-6B0E7B1306A8}" type="datetimeFigureOut">
              <a:rPr lang="en-US" smtClean="0"/>
              <a:t>27/01/20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5EB0F-3BCF-5043-8E75-CEBF1C9DB8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445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2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eg"/><Relationship Id="rId3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w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79002" y="30099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R.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Srinivasan</a:t>
            </a:r>
            <a:endParaRPr lang="en-US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Institute for Plasma Research,</a:t>
            </a:r>
          </a:p>
          <a:p>
            <a:r>
              <a:rPr lang="en-US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Bhat</a:t>
            </a:r>
            <a:r>
              <a:rPr lang="en-US" sz="24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Gandhinagar</a:t>
            </a:r>
            <a:endParaRPr lang="en-US" sz="24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</p:txBody>
      </p:sp>
      <p:sp>
        <p:nvSpPr>
          <p:cNvPr id="4" name="Text Box 1"/>
          <p:cNvSpPr txBox="1">
            <a:spLocks noGrp="1" noChangeArrowheads="1"/>
          </p:cNvSpPr>
          <p:nvPr>
            <p:ph type="ctrTitle"/>
          </p:nvPr>
        </p:nvSpPr>
        <p:spPr bwMode="auto">
          <a:xfrm>
            <a:off x="685800" y="820674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normAutofit fontScale="90000"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4000" dirty="0" smtClean="0">
                <a:solidFill>
                  <a:srgbClr val="000000"/>
                </a:solidFill>
                <a:cs typeface="Times New Roman" charset="0"/>
              </a:rPr>
              <a:t>ADITYA </a:t>
            </a:r>
            <a:r>
              <a:rPr lang="en-US" sz="4000" dirty="0" err="1">
                <a:solidFill>
                  <a:srgbClr val="000000"/>
                </a:solidFill>
                <a:cs typeface="Times New Roman" charset="0"/>
              </a:rPr>
              <a:t>Upgradation</a:t>
            </a:r>
            <a:r>
              <a:rPr lang="en-US" sz="4000" dirty="0">
                <a:solidFill>
                  <a:srgbClr val="000000"/>
                </a:solidFill>
                <a:cs typeface="Times New Roman" charset="0"/>
              </a:rPr>
              <a:t> with </a:t>
            </a:r>
            <a:r>
              <a:rPr lang="en-US" sz="4000" dirty="0" err="1">
                <a:solidFill>
                  <a:srgbClr val="000000"/>
                </a:solidFill>
                <a:cs typeface="Times New Roman" charset="0"/>
              </a:rPr>
              <a:t>Divertor</a:t>
            </a:r>
            <a:r>
              <a:rPr lang="en-US" sz="4000" dirty="0">
                <a:solidFill>
                  <a:srgbClr val="000000"/>
                </a:solidFill>
                <a:cs typeface="Times New Roman" charset="0"/>
              </a:rPr>
              <a:t> Configuration</a:t>
            </a:r>
            <a:r>
              <a:rPr lang="en-US" sz="4400" dirty="0">
                <a:solidFill>
                  <a:srgbClr val="000000"/>
                </a:solidFill>
                <a:cs typeface="Times New Roman" charset="0"/>
              </a:rPr>
              <a:t/>
            </a:r>
            <a:br>
              <a:rPr lang="en-US" sz="4400" dirty="0">
                <a:solidFill>
                  <a:srgbClr val="000000"/>
                </a:solidFill>
                <a:cs typeface="Times New Roman" charset="0"/>
              </a:rPr>
            </a:br>
            <a:endParaRPr lang="en-US" sz="44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358071"/>
            <a:ext cx="59262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Contributions from:</a:t>
            </a:r>
          </a:p>
          <a:p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Deepti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Sharma </a:t>
            </a:r>
            <a:r>
              <a:rPr lang="mr-I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–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Equilibrium study (IPREQ)</a:t>
            </a:r>
          </a:p>
          <a:p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Richa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Bandyopadhyay</a:t>
            </a:r>
            <a:r>
              <a:rPr lang="en-US" sz="200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mr-I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–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Transport simulation (TSC)</a:t>
            </a:r>
          </a:p>
          <a:p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Himabindu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and Anil 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Tyagi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mr-IN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–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Divertor</a:t>
            </a:r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study (SOLPS)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5452025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IPREQ: Plasma equilibrium study</a:t>
            </a:r>
            <a:endParaRPr lang="en-US" sz="3600" dirty="0">
              <a:latin typeface="Times New Roman"/>
              <a:cs typeface="Times New Roman"/>
            </a:endParaRPr>
          </a:p>
        </p:txBody>
      </p:sp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0" y="1573212"/>
            <a:ext cx="5257800" cy="5083175"/>
            <a:chOff x="480" y="720"/>
            <a:chExt cx="3312" cy="3202"/>
          </a:xfrm>
        </p:grpSpPr>
        <p:sp>
          <p:nvSpPr>
            <p:cNvPr id="4" name="Line 5"/>
            <p:cNvSpPr>
              <a:spLocks noChangeShapeType="1"/>
            </p:cNvSpPr>
            <p:nvPr/>
          </p:nvSpPr>
          <p:spPr bwMode="auto">
            <a:xfrm>
              <a:off x="1056" y="2928"/>
              <a:ext cx="1968" cy="0"/>
            </a:xfrm>
            <a:prstGeom prst="line">
              <a:avLst/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6"/>
            <p:cNvGrpSpPr>
              <a:grpSpLocks/>
            </p:cNvGrpSpPr>
            <p:nvPr/>
          </p:nvGrpSpPr>
          <p:grpSpPr bwMode="auto">
            <a:xfrm>
              <a:off x="480" y="720"/>
              <a:ext cx="3312" cy="3202"/>
              <a:chOff x="480" y="720"/>
              <a:chExt cx="3312" cy="3202"/>
            </a:xfrm>
          </p:grpSpPr>
          <p:sp>
            <p:nvSpPr>
              <p:cNvPr id="6" name="Line 7"/>
              <p:cNvSpPr>
                <a:spLocks noChangeShapeType="1"/>
              </p:cNvSpPr>
              <p:nvPr/>
            </p:nvSpPr>
            <p:spPr bwMode="auto">
              <a:xfrm>
                <a:off x="1776" y="124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" name="Text Box 8"/>
              <p:cNvSpPr txBox="1">
                <a:spLocks noChangeArrowheads="1"/>
              </p:cNvSpPr>
              <p:nvPr/>
            </p:nvSpPr>
            <p:spPr bwMode="auto">
              <a:xfrm>
                <a:off x="1152" y="720"/>
                <a:ext cx="1872" cy="534"/>
              </a:xfrm>
              <a:prstGeom prst="rect">
                <a:avLst/>
              </a:prstGeom>
              <a:noFill/>
              <a:ln w="25400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>
                    <a:solidFill>
                      <a:srgbClr val="990033"/>
                    </a:solidFill>
                    <a:latin typeface="Times New Roman" charset="0"/>
                  </a:rPr>
                  <a:t>Tokamak Equilibrium code </a:t>
                </a:r>
                <a:r>
                  <a:rPr lang="en-US" sz="2400">
                    <a:solidFill>
                      <a:srgbClr val="0000FF"/>
                    </a:solidFill>
                    <a:latin typeface="Times New Roman" charset="0"/>
                  </a:rPr>
                  <a:t>IPREQ</a:t>
                </a:r>
              </a:p>
            </p:txBody>
          </p:sp>
          <p:sp>
            <p:nvSpPr>
              <p:cNvPr id="8" name="Line 9"/>
              <p:cNvSpPr>
                <a:spLocks noChangeShapeType="1"/>
              </p:cNvSpPr>
              <p:nvPr/>
            </p:nvSpPr>
            <p:spPr bwMode="auto">
              <a:xfrm flipH="1">
                <a:off x="1056" y="1440"/>
                <a:ext cx="720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1056" y="1440"/>
                <a:ext cx="0" cy="48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Text Box 11"/>
              <p:cNvSpPr txBox="1">
                <a:spLocks noChangeArrowheads="1"/>
              </p:cNvSpPr>
              <p:nvPr/>
            </p:nvSpPr>
            <p:spPr bwMode="auto">
              <a:xfrm>
                <a:off x="480" y="1920"/>
                <a:ext cx="1344" cy="528"/>
              </a:xfrm>
              <a:prstGeom prst="rect">
                <a:avLst/>
              </a:prstGeom>
              <a:noFill/>
              <a:ln w="158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2400">
                    <a:solidFill>
                      <a:srgbClr val="990033"/>
                    </a:solidFill>
                    <a:latin typeface="Times New Roman" charset="0"/>
                  </a:rPr>
                  <a:t>Equilibrium Reconstruction</a:t>
                </a:r>
                <a:endParaRPr lang="en-US" sz="2400">
                  <a:latin typeface="Times New Roman" charset="0"/>
                </a:endParaRPr>
              </a:p>
            </p:txBody>
          </p:sp>
          <p:sp>
            <p:nvSpPr>
              <p:cNvPr id="11" name="Line 12"/>
              <p:cNvSpPr>
                <a:spLocks noChangeShapeType="1"/>
              </p:cNvSpPr>
              <p:nvPr/>
            </p:nvSpPr>
            <p:spPr bwMode="auto">
              <a:xfrm>
                <a:off x="2352" y="1248"/>
                <a:ext cx="0" cy="192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Line 13"/>
              <p:cNvSpPr>
                <a:spLocks noChangeShapeType="1"/>
              </p:cNvSpPr>
              <p:nvPr/>
            </p:nvSpPr>
            <p:spPr bwMode="auto">
              <a:xfrm>
                <a:off x="2352" y="1440"/>
                <a:ext cx="672" cy="0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Line 14"/>
              <p:cNvSpPr>
                <a:spLocks noChangeShapeType="1"/>
              </p:cNvSpPr>
              <p:nvPr/>
            </p:nvSpPr>
            <p:spPr bwMode="auto">
              <a:xfrm>
                <a:off x="3024" y="1440"/>
                <a:ext cx="0" cy="432"/>
              </a:xfrm>
              <a:prstGeom prst="line">
                <a:avLst/>
              </a:prstGeom>
              <a:noFill/>
              <a:ln w="1587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Text Box 15"/>
              <p:cNvSpPr txBox="1">
                <a:spLocks noChangeArrowheads="1"/>
              </p:cNvSpPr>
              <p:nvPr/>
            </p:nvSpPr>
            <p:spPr bwMode="auto">
              <a:xfrm>
                <a:off x="2256" y="1872"/>
                <a:ext cx="1536" cy="604"/>
              </a:xfrm>
              <a:prstGeom prst="rect">
                <a:avLst/>
              </a:prstGeom>
              <a:noFill/>
              <a:ln w="1587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0" hangingPunct="0">
                  <a:spcBef>
                    <a:spcPct val="50000"/>
                  </a:spcBef>
                </a:pPr>
                <a:r>
                  <a:rPr lang="en-US" sz="1400" b="1">
                    <a:solidFill>
                      <a:srgbClr val="990033"/>
                    </a:solidFill>
                    <a:latin typeface="Times New Roman" charset="0"/>
                  </a:rPr>
                  <a:t>PF  DESIGN CODE FOR TOKAMAKS (Single/Double null plasmas with strike point constraint)</a:t>
                </a:r>
                <a:endParaRPr lang="en-US" sz="1600">
                  <a:solidFill>
                    <a:srgbClr val="990033"/>
                  </a:solidFill>
                  <a:latin typeface="Times New Roman" charset="0"/>
                </a:endParaRPr>
              </a:p>
            </p:txBody>
          </p:sp>
          <p:sp>
            <p:nvSpPr>
              <p:cNvPr id="15" name="Line 16"/>
              <p:cNvSpPr>
                <a:spLocks noChangeShapeType="1"/>
              </p:cNvSpPr>
              <p:nvPr/>
            </p:nvSpPr>
            <p:spPr bwMode="auto">
              <a:xfrm>
                <a:off x="1056" y="2448"/>
                <a:ext cx="0" cy="48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17"/>
              <p:cNvSpPr>
                <a:spLocks noChangeShapeType="1"/>
              </p:cNvSpPr>
              <p:nvPr/>
            </p:nvSpPr>
            <p:spPr bwMode="auto">
              <a:xfrm>
                <a:off x="3024" y="2496"/>
                <a:ext cx="0" cy="432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8"/>
              <p:cNvSpPr>
                <a:spLocks noChangeShapeType="1"/>
              </p:cNvSpPr>
              <p:nvPr/>
            </p:nvSpPr>
            <p:spPr bwMode="auto">
              <a:xfrm>
                <a:off x="2016" y="292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Text Box 19"/>
              <p:cNvSpPr txBox="1">
                <a:spLocks noChangeArrowheads="1"/>
              </p:cNvSpPr>
              <p:nvPr/>
            </p:nvSpPr>
            <p:spPr bwMode="auto">
              <a:xfrm>
                <a:off x="1056" y="3168"/>
                <a:ext cx="2016" cy="754"/>
              </a:xfrm>
              <a:prstGeom prst="rect">
                <a:avLst/>
              </a:pr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2400">
                    <a:solidFill>
                      <a:srgbClr val="A50021"/>
                    </a:solidFill>
                  </a:rPr>
                  <a:t>MHD stability analysis with stability codes like ERATO, PEST2</a:t>
                </a:r>
              </a:p>
            </p:txBody>
          </p:sp>
        </p:grpSp>
      </p:grpSp>
      <p:pic>
        <p:nvPicPr>
          <p:cNvPr id="19" name="Picture 4" descr="sst1_ipre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729276"/>
            <a:ext cx="4016514" cy="4418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904723" y="6148123"/>
            <a:ext cx="37820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IPREQ used to obtain optimized design of  ADITYA-U </a:t>
            </a:r>
            <a:r>
              <a:rPr lang="en-US" dirty="0" err="1" smtClean="0">
                <a:solidFill>
                  <a:srgbClr val="0000FF"/>
                </a:solidFill>
              </a:rPr>
              <a:t>divertor</a:t>
            </a:r>
            <a:r>
              <a:rPr lang="en-US" dirty="0" smtClean="0">
                <a:solidFill>
                  <a:srgbClr val="0000FF"/>
                </a:solidFill>
              </a:rPr>
              <a:t> configuration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5257801" y="1217583"/>
            <a:ext cx="38862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/>
              <a:t>SST-1 PF design with IPREQ</a:t>
            </a:r>
          </a:p>
        </p:txBody>
      </p:sp>
    </p:spTree>
    <p:extLst>
      <p:ext uri="{BB962C8B-B14F-4D97-AF65-F5344CB8AC3E}">
        <p14:creationId xmlns:p14="http://schemas.microsoft.com/office/powerpoint/2010/main" val="1916441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3"/>
          <p:cNvSpPr txBox="1">
            <a:spLocks noChangeArrowheads="1"/>
          </p:cNvSpPr>
          <p:nvPr/>
        </p:nvSpPr>
        <p:spPr bwMode="auto">
          <a:xfrm>
            <a:off x="1277374" y="0"/>
            <a:ext cx="7113351" cy="1181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 algn="ctr"/>
            <a:r>
              <a:rPr lang="en-US" sz="3300" dirty="0" smtClean="0">
                <a:solidFill>
                  <a:srgbClr val="000000"/>
                </a:solidFill>
                <a:cs typeface="Times New Roman" charset="0"/>
              </a:rPr>
              <a:t>Double Null Configuration low </a:t>
            </a:r>
            <a:r>
              <a:rPr lang="en-US" sz="3200" dirty="0">
                <a:solidFill>
                  <a:srgbClr val="000000"/>
                </a:solidFill>
                <a:latin typeface="Symbol" charset="0"/>
                <a:cs typeface="Symbol" charset="0"/>
              </a:rPr>
              <a:t></a:t>
            </a:r>
            <a:r>
              <a:rPr lang="en-US" sz="3200" baseline="-25000" dirty="0">
                <a:solidFill>
                  <a:srgbClr val="000000"/>
                </a:solidFill>
              </a:rPr>
              <a:t>p</a:t>
            </a:r>
            <a:endParaRPr lang="en-US" sz="3300" dirty="0" smtClean="0">
              <a:solidFill>
                <a:srgbClr val="000000"/>
              </a:solidFill>
              <a:cs typeface="Times New Roman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en-US" sz="2000" dirty="0" smtClean="0">
                <a:solidFill>
                  <a:srgbClr val="000000"/>
                </a:solidFill>
                <a:cs typeface="Times New Roman" charset="0"/>
              </a:rPr>
              <a:t>Equilibrium 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case -1(D2=0kA)</a:t>
            </a:r>
          </a:p>
          <a:p>
            <a:pPr algn="ctr" eaLnBrk="1" hangingPunct="1">
              <a:buClrTx/>
              <a:buFontTx/>
              <a:buNone/>
            </a:pPr>
            <a:endParaRPr lang="en-US" sz="3300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0" y="1221990"/>
            <a:ext cx="4347596" cy="553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45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15" y="1338069"/>
            <a:ext cx="4513072" cy="553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190837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ChangeArrowheads="1"/>
          </p:cNvSpPr>
          <p:nvPr/>
        </p:nvSpPr>
        <p:spPr bwMode="auto">
          <a:xfrm>
            <a:off x="1223803" y="92075"/>
            <a:ext cx="6313979" cy="60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300" dirty="0">
                <a:solidFill>
                  <a:srgbClr val="000000"/>
                </a:solidFill>
                <a:cs typeface="Times New Roman" charset="0"/>
              </a:rPr>
              <a:t>Equilibrium case -2 (D2=8kA)</a:t>
            </a:r>
          </a:p>
        </p:txBody>
      </p:sp>
      <p:pic>
        <p:nvPicPr>
          <p:cNvPr id="655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62" y="836613"/>
            <a:ext cx="4726166" cy="551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554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404" y="836614"/>
            <a:ext cx="4289264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66815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ChangeArrowheads="1"/>
          </p:cNvSpPr>
          <p:nvPr/>
        </p:nvSpPr>
        <p:spPr bwMode="auto">
          <a:xfrm>
            <a:off x="856073" y="0"/>
            <a:ext cx="3444971" cy="60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300" dirty="0">
                <a:solidFill>
                  <a:srgbClr val="000000"/>
                </a:solidFill>
                <a:cs typeface="Times New Roman" charset="0"/>
              </a:rPr>
              <a:t>Equilibrium case -3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618" y="908051"/>
            <a:ext cx="4159502" cy="538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656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6645" y="942975"/>
            <a:ext cx="4736880" cy="535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159328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ChangeArrowheads="1"/>
          </p:cNvSpPr>
          <p:nvPr/>
        </p:nvSpPr>
        <p:spPr bwMode="auto">
          <a:xfrm>
            <a:off x="130499" y="115888"/>
            <a:ext cx="6529443" cy="60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300" dirty="0">
                <a:solidFill>
                  <a:srgbClr val="000000"/>
                </a:solidFill>
                <a:cs typeface="Times New Roman" charset="0"/>
              </a:rPr>
              <a:t>Comparison of equilibrium case </a:t>
            </a:r>
            <a:r>
              <a:rPr lang="en-US" sz="3300" dirty="0" smtClean="0">
                <a:solidFill>
                  <a:srgbClr val="000000"/>
                </a:solidFill>
                <a:cs typeface="Times New Roman" charset="0"/>
              </a:rPr>
              <a:t>1 &amp;3</a:t>
            </a:r>
            <a:endParaRPr lang="en-US" sz="3300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4" y="884238"/>
            <a:ext cx="4724976" cy="552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686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834" y="874714"/>
            <a:ext cx="4442834" cy="557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80774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533721" y="122540"/>
            <a:ext cx="7397920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3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Parameters of ADITYA-U DN Low </a:t>
            </a:r>
            <a:r>
              <a:rPr lang="en-US" sz="3600" dirty="0">
                <a:solidFill>
                  <a:srgbClr val="000000"/>
                </a:solidFill>
                <a:latin typeface="Symbol" charset="0"/>
                <a:cs typeface="Symbol" charset="0"/>
              </a:rPr>
              <a:t></a:t>
            </a:r>
            <a:r>
              <a:rPr lang="en-US" sz="3600" baseline="-25000" dirty="0">
                <a:solidFill>
                  <a:srgbClr val="000000"/>
                </a:solidFill>
              </a:rPr>
              <a:t>p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3300" dirty="0">
              <a:solidFill>
                <a:srgbClr val="000000"/>
              </a:solidFill>
              <a:cs typeface="Times New Roman" charset="0"/>
            </a:endParaRPr>
          </a:p>
        </p:txBody>
      </p:sp>
      <p:graphicFrame>
        <p:nvGraphicFramePr>
          <p:cNvPr id="67589" name="Group 5"/>
          <p:cNvGraphicFramePr>
            <a:graphicFrameLocks noGrp="1"/>
          </p:cNvGraphicFramePr>
          <p:nvPr/>
        </p:nvGraphicFramePr>
        <p:xfrm>
          <a:off x="299999" y="1487488"/>
          <a:ext cx="5751161" cy="4478338"/>
        </p:xfrm>
        <a:graphic>
          <a:graphicData uri="http://schemas.openxmlformats.org/drawingml/2006/table">
            <a:tbl>
              <a:tblPr/>
              <a:tblGrid>
                <a:gridCol w="1407135"/>
                <a:gridCol w="1469040"/>
                <a:gridCol w="1438088"/>
                <a:gridCol w="1436898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Case-1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ase-2</a:t>
                      </a:r>
                    </a:p>
                  </a:txBody>
                  <a:tcPr marL="68571" marR="68571" marT="5130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Case-3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BV1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-136kA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-136kA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-136kA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BV2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-50kA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-50kA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-50kA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D1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150kA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150kA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100kA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D2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8kA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Symbol" charset="0"/>
                        </a:rPr>
                        <a:t>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</a:t>
                      </a:r>
                    </a:p>
                  </a:txBody>
                  <a:tcPr marL="68571" marR="68571" marT="10667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0.02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0.02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0.02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(cm)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70.2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77.6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72.1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A(cm)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14.5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19.1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17.7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Vol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0.39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0.67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0.56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Symbol" charset="0"/>
                        </a:rPr>
                        <a:t></a:t>
                      </a:r>
                    </a:p>
                  </a:txBody>
                  <a:tcPr marL="68571" marR="68571" marT="10667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1.347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1.13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1.224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Symbol" charset="0"/>
                        </a:rPr>
                        <a:t>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</a:t>
                      </a:r>
                    </a:p>
                  </a:txBody>
                  <a:tcPr marL="68571" marR="68571" marT="10667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0.97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1.08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1.01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2" name="Oval 1"/>
          <p:cNvSpPr/>
          <p:nvPr/>
        </p:nvSpPr>
        <p:spPr>
          <a:xfrm>
            <a:off x="4607467" y="2566896"/>
            <a:ext cx="770164" cy="64847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539632" y="4485311"/>
            <a:ext cx="24509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  <a:latin typeface="Times New Roman"/>
                <a:cs typeface="Times New Roman"/>
              </a:rPr>
              <a:t>If possible to move D1 little outward, it would have given more flexibility in terms of plasma current</a:t>
            </a:r>
            <a:endParaRPr lang="en-US" sz="2000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363429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7" name="Group 5"/>
          <p:cNvGraphicFramePr>
            <a:graphicFrameLocks noGrp="1"/>
          </p:cNvGraphicFramePr>
          <p:nvPr/>
        </p:nvGraphicFramePr>
        <p:xfrm>
          <a:off x="299999" y="1308100"/>
          <a:ext cx="5751161" cy="4478338"/>
        </p:xfrm>
        <a:graphic>
          <a:graphicData uri="http://schemas.openxmlformats.org/drawingml/2006/table">
            <a:tbl>
              <a:tblPr/>
              <a:tblGrid>
                <a:gridCol w="1407135"/>
                <a:gridCol w="1469040"/>
                <a:gridCol w="1438088"/>
                <a:gridCol w="1436898"/>
              </a:tblGrid>
              <a:tr h="427038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Case-1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2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ase-2</a:t>
                      </a:r>
                    </a:p>
                  </a:txBody>
                  <a:tcPr marL="68571" marR="68571" marT="51308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Case-3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BV1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-136kA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-136kA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-136kA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BV2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-50kA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-50kA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-50kA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D1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150kA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150kA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100kA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D2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4kA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Symbol" charset="0"/>
                        </a:rPr>
                        <a:t>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</a:t>
                      </a:r>
                    </a:p>
                  </a:txBody>
                  <a:tcPr marL="68571" marR="68571" marT="10667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0.29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0.29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0.29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(cm)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72.5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76.8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75.1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A(cm)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15.8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18.5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19.9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Vol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0.46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0.62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0.70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Symbol" charset="0"/>
                        </a:rPr>
                        <a:t></a:t>
                      </a:r>
                    </a:p>
                  </a:txBody>
                  <a:tcPr marL="68571" marR="68571" marT="10667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1.26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1.15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1.12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Symbol" charset="0"/>
                        </a:rPr>
                        <a:t>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</a:t>
                      </a:r>
                    </a:p>
                  </a:txBody>
                  <a:tcPr marL="68571" marR="68571" marT="10667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1.04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1.13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1.14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697419" y="105239"/>
            <a:ext cx="6590232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300" dirty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Parameters of ADITYA-U high </a:t>
            </a:r>
            <a:r>
              <a:rPr lang="en-US" sz="3600" dirty="0">
                <a:solidFill>
                  <a:srgbClr val="000000"/>
                </a:solidFill>
                <a:latin typeface="Symbol" charset="0"/>
                <a:cs typeface="Symbol" charset="0"/>
              </a:rPr>
              <a:t></a:t>
            </a:r>
            <a:r>
              <a:rPr lang="en-US" sz="3600" baseline="-25000" dirty="0">
                <a:solidFill>
                  <a:srgbClr val="000000"/>
                </a:solidFill>
              </a:rPr>
              <a:t>p</a:t>
            </a:r>
          </a:p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endParaRPr lang="en-US" sz="3300" dirty="0">
              <a:solidFill>
                <a:srgbClr val="000000"/>
              </a:solidFill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40921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277374" y="50801"/>
            <a:ext cx="5331841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300" dirty="0">
                <a:solidFill>
                  <a:srgbClr val="000000"/>
                </a:solidFill>
                <a:cs typeface="Times New Roman" charset="0"/>
              </a:rPr>
              <a:t>High </a:t>
            </a:r>
            <a:r>
              <a:rPr lang="en-US" sz="3300" dirty="0">
                <a:solidFill>
                  <a:srgbClr val="000000"/>
                </a:solidFill>
                <a:latin typeface="Symbol" charset="0"/>
                <a:cs typeface="Symbol" charset="0"/>
              </a:rPr>
              <a:t></a:t>
            </a:r>
            <a:r>
              <a:rPr lang="en-US" sz="3300" baseline="-25000" dirty="0">
                <a:solidFill>
                  <a:srgbClr val="000000"/>
                </a:solidFill>
                <a:cs typeface="Times New Roman" charset="0"/>
              </a:rPr>
              <a:t>p</a:t>
            </a:r>
            <a:r>
              <a:rPr lang="en-US" sz="3300" dirty="0">
                <a:solidFill>
                  <a:srgbClr val="000000"/>
                </a:solidFill>
                <a:cs typeface="Times New Roman" charset="0"/>
              </a:rPr>
              <a:t> equilibrium case -1</a:t>
            </a:r>
          </a:p>
          <a:p>
            <a:pPr algn="ctr" eaLnBrk="1" hangingPunct="1">
              <a:buClrTx/>
              <a:buFontTx/>
              <a:buNone/>
            </a:pPr>
            <a:endParaRPr lang="en-US" sz="3300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706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" y="836614"/>
            <a:ext cx="4735689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06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976" y="836614"/>
            <a:ext cx="4536881" cy="544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744115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277375" y="1"/>
            <a:ext cx="5538066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300" dirty="0">
                <a:solidFill>
                  <a:srgbClr val="000000"/>
                </a:solidFill>
                <a:cs typeface="Times New Roman" charset="0"/>
              </a:rPr>
              <a:t>High </a:t>
            </a:r>
            <a:r>
              <a:rPr lang="en-US" sz="3300" dirty="0">
                <a:solidFill>
                  <a:srgbClr val="000000"/>
                </a:solidFill>
                <a:latin typeface="Symbol" charset="0"/>
                <a:cs typeface="Symbol" charset="0"/>
              </a:rPr>
              <a:t></a:t>
            </a:r>
            <a:r>
              <a:rPr lang="en-US" sz="3300" baseline="-25000" dirty="0">
                <a:solidFill>
                  <a:srgbClr val="000000"/>
                </a:solidFill>
                <a:cs typeface="Times New Roman" charset="0"/>
              </a:rPr>
              <a:t>p</a:t>
            </a:r>
            <a:r>
              <a:rPr lang="en-US" sz="3300" dirty="0">
                <a:solidFill>
                  <a:srgbClr val="000000"/>
                </a:solidFill>
                <a:cs typeface="Times New Roman" charset="0"/>
              </a:rPr>
              <a:t> equilibrium case -2</a:t>
            </a:r>
          </a:p>
          <a:p>
            <a:pPr algn="ctr" eaLnBrk="1" hangingPunct="1">
              <a:buClrTx/>
              <a:buFontTx/>
              <a:buNone/>
            </a:pPr>
            <a:endParaRPr lang="en-US" sz="3300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7168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" y="863601"/>
            <a:ext cx="4535690" cy="56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168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30" y="1644651"/>
            <a:ext cx="4442834" cy="375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117300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1277375" y="1"/>
            <a:ext cx="5714192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300" dirty="0">
                <a:solidFill>
                  <a:srgbClr val="000000"/>
                </a:solidFill>
                <a:cs typeface="Times New Roman" charset="0"/>
              </a:rPr>
              <a:t>High </a:t>
            </a:r>
            <a:r>
              <a:rPr lang="en-US" sz="3300" dirty="0">
                <a:solidFill>
                  <a:srgbClr val="000000"/>
                </a:solidFill>
                <a:latin typeface="Symbol" charset="0"/>
                <a:cs typeface="Symbol" charset="0"/>
              </a:rPr>
              <a:t></a:t>
            </a:r>
            <a:r>
              <a:rPr lang="en-US" sz="3300" baseline="-25000" dirty="0">
                <a:solidFill>
                  <a:srgbClr val="000000"/>
                </a:solidFill>
                <a:cs typeface="Times New Roman" charset="0"/>
              </a:rPr>
              <a:t>p</a:t>
            </a:r>
            <a:r>
              <a:rPr lang="en-US" sz="3300" dirty="0">
                <a:solidFill>
                  <a:srgbClr val="000000"/>
                </a:solidFill>
                <a:cs typeface="Times New Roman" charset="0"/>
              </a:rPr>
              <a:t> equilibrium case -3</a:t>
            </a:r>
          </a:p>
          <a:p>
            <a:pPr algn="ctr" eaLnBrk="1" hangingPunct="1">
              <a:buClrTx/>
              <a:buFontTx/>
              <a:buNone/>
            </a:pPr>
            <a:endParaRPr lang="en-US" sz="3300" dirty="0">
              <a:solidFill>
                <a:srgbClr val="000000"/>
              </a:solidFill>
              <a:cs typeface="Times New Roman" charset="0"/>
            </a:endParaRPr>
          </a:p>
        </p:txBody>
      </p:sp>
      <p:pic>
        <p:nvPicPr>
          <p:cNvPr id="727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1" y="836614"/>
            <a:ext cx="4628547" cy="558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7270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405" y="836613"/>
            <a:ext cx="4590452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35767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1" name="Group 3"/>
          <p:cNvGrpSpPr>
            <a:grpSpLocks/>
          </p:cNvGrpSpPr>
          <p:nvPr/>
        </p:nvGrpSpPr>
        <p:grpSpPr bwMode="auto">
          <a:xfrm>
            <a:off x="4247597" y="1541463"/>
            <a:ext cx="3633314" cy="3937000"/>
            <a:chOff x="3568" y="971"/>
            <a:chExt cx="3052" cy="2480"/>
          </a:xfrm>
        </p:grpSpPr>
        <p:pic>
          <p:nvPicPr>
            <p:cNvPr id="532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" y="971"/>
              <a:ext cx="3052" cy="2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sp>
          <p:nvSpPr>
            <p:cNvPr id="53253" name="Text Box 5"/>
            <p:cNvSpPr txBox="1">
              <a:spLocks noChangeArrowheads="1"/>
            </p:cNvSpPr>
            <p:nvPr/>
          </p:nvSpPr>
          <p:spPr bwMode="auto">
            <a:xfrm>
              <a:off x="3568" y="971"/>
              <a:ext cx="3052" cy="2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599981" y="6524625"/>
            <a:ext cx="2171417" cy="293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290564" y="1231901"/>
            <a:ext cx="1853435" cy="402291"/>
          </a:xfrm>
          <a:prstGeom prst="rect">
            <a:avLst/>
          </a:prstGeom>
          <a:noFill/>
          <a:ln w="12600" cap="sq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Central solenoid</a:t>
            </a:r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4445215" y="-1025525"/>
            <a:ext cx="138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 flipH="1">
            <a:off x="5864255" y="1412875"/>
            <a:ext cx="1533325" cy="749300"/>
          </a:xfrm>
          <a:prstGeom prst="line">
            <a:avLst/>
          </a:prstGeom>
          <a:noFill/>
          <a:ln w="28440" cap="sq">
            <a:solidFill>
              <a:srgbClr val="99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8" name="Rectangle 10"/>
          <p:cNvSpPr>
            <a:spLocks noChangeArrowheads="1"/>
          </p:cNvSpPr>
          <p:nvPr/>
        </p:nvSpPr>
        <p:spPr bwMode="auto">
          <a:xfrm>
            <a:off x="1061899" y="1282701"/>
            <a:ext cx="2222608" cy="1017844"/>
          </a:xfrm>
          <a:prstGeom prst="rect">
            <a:avLst/>
          </a:prstGeom>
          <a:noFill/>
          <a:ln w="12600" cap="sq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>
                <a:solidFill>
                  <a:srgbClr val="000000"/>
                </a:solidFill>
                <a:cs typeface="Times New Roman" charset="0"/>
              </a:rPr>
              <a:t>Toroidal Field coils- for main confining field</a:t>
            </a:r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3284507" y="1541464"/>
            <a:ext cx="1539277" cy="820737"/>
          </a:xfrm>
          <a:prstGeom prst="line">
            <a:avLst/>
          </a:prstGeom>
          <a:noFill/>
          <a:ln w="12600" cap="sq">
            <a:solidFill>
              <a:srgbClr val="99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0" name="Rectangle 12"/>
          <p:cNvSpPr>
            <a:spLocks noChangeArrowheads="1"/>
          </p:cNvSpPr>
          <p:nvPr/>
        </p:nvSpPr>
        <p:spPr bwMode="auto">
          <a:xfrm>
            <a:off x="1078566" y="2332038"/>
            <a:ext cx="2222608" cy="1017844"/>
          </a:xfrm>
          <a:prstGeom prst="rect">
            <a:avLst/>
          </a:prstGeom>
          <a:noFill/>
          <a:ln w="12600" cap="sq">
            <a:solidFill>
              <a:srgbClr val="99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 eaLnBrk="1" hangingPunct="1">
              <a:spcBef>
                <a:spcPts val="125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err="1">
                <a:solidFill>
                  <a:srgbClr val="000000"/>
                </a:solidFill>
                <a:cs typeface="Times New Roman" charset="0"/>
              </a:rPr>
              <a:t>Poloidal</a:t>
            </a:r>
            <a:r>
              <a:rPr lang="en-US" sz="2000" dirty="0">
                <a:solidFill>
                  <a:srgbClr val="000000"/>
                </a:solidFill>
                <a:cs typeface="Times New Roman" charset="0"/>
              </a:rPr>
              <a:t> coils – for plasma shaping &amp; control </a:t>
            </a:r>
          </a:p>
        </p:txBody>
      </p:sp>
      <p:sp>
        <p:nvSpPr>
          <p:cNvPr id="53261" name="Line 13"/>
          <p:cNvSpPr>
            <a:spLocks noChangeShapeType="1"/>
          </p:cNvSpPr>
          <p:nvPr/>
        </p:nvSpPr>
        <p:spPr bwMode="auto">
          <a:xfrm>
            <a:off x="3284507" y="2765426"/>
            <a:ext cx="1108327" cy="282575"/>
          </a:xfrm>
          <a:prstGeom prst="line">
            <a:avLst/>
          </a:prstGeom>
          <a:noFill/>
          <a:ln w="12600" cap="sq">
            <a:solidFill>
              <a:srgbClr val="993300"/>
            </a:solidFill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2" name="Text Box 14"/>
          <p:cNvSpPr txBox="1">
            <a:spLocks noChangeArrowheads="1"/>
          </p:cNvSpPr>
          <p:nvPr/>
        </p:nvSpPr>
        <p:spPr bwMode="auto">
          <a:xfrm>
            <a:off x="5545209" y="3622676"/>
            <a:ext cx="1079439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400">
                <a:solidFill>
                  <a:srgbClr val="FF3300"/>
                </a:solidFill>
              </a:rPr>
              <a:t>Plasma</a:t>
            </a:r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5588066" y="3546475"/>
            <a:ext cx="138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1277374" y="17464"/>
            <a:ext cx="3546409" cy="757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600" dirty="0" smtClean="0">
                <a:solidFill>
                  <a:srgbClr val="000000"/>
                </a:solidFill>
                <a:cs typeface="Times New Roman" charset="0"/>
              </a:rPr>
              <a:t>Typical </a:t>
            </a:r>
            <a:r>
              <a:rPr lang="en-US" sz="3600" dirty="0" err="1">
                <a:solidFill>
                  <a:srgbClr val="000000"/>
                </a:solidFill>
                <a:cs typeface="Times New Roman" charset="0"/>
              </a:rPr>
              <a:t>Tokamak</a:t>
            </a:r>
            <a:r>
              <a:rPr lang="en-US" sz="3600" dirty="0">
                <a:solidFill>
                  <a:srgbClr val="000000"/>
                </a:solidFill>
                <a:cs typeface="Times New Roman" charset="0"/>
              </a:rPr>
              <a:t>    </a:t>
            </a:r>
          </a:p>
        </p:txBody>
      </p:sp>
      <p:sp>
        <p:nvSpPr>
          <p:cNvPr id="53265" name="Rectangle 17"/>
          <p:cNvSpPr>
            <a:spLocks noChangeArrowheads="1"/>
          </p:cNvSpPr>
          <p:nvPr/>
        </p:nvSpPr>
        <p:spPr bwMode="auto">
          <a:xfrm>
            <a:off x="244047" y="3771213"/>
            <a:ext cx="3679742" cy="3024803"/>
          </a:xfrm>
          <a:prstGeom prst="rect">
            <a:avLst/>
          </a:prstGeom>
          <a:noFill/>
          <a:ln w="9360" cap="sq">
            <a:solidFill>
              <a:srgbClr val="8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/>
          <a:p>
            <a:pPr eaLnBrk="1" hangingPunct="1">
              <a:spcBef>
                <a:spcPts val="1250"/>
              </a:spcBef>
              <a:buFont typeface="Times New Roman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 err="1">
                <a:solidFill>
                  <a:srgbClr val="000000"/>
                </a:solidFill>
              </a:rPr>
              <a:t>Tokamak</a:t>
            </a:r>
            <a:r>
              <a:rPr lang="en-US" sz="2000" dirty="0">
                <a:solidFill>
                  <a:srgbClr val="000000"/>
                </a:solidFill>
              </a:rPr>
              <a:t> is an Axisymmetric torus with </a:t>
            </a:r>
            <a:r>
              <a:rPr lang="en-US" sz="2000" dirty="0" err="1">
                <a:solidFill>
                  <a:srgbClr val="000000"/>
                </a:solidFill>
              </a:rPr>
              <a:t>Toroidal</a:t>
            </a:r>
            <a:r>
              <a:rPr lang="en-US" sz="2000" dirty="0">
                <a:solidFill>
                  <a:srgbClr val="000000"/>
                </a:solidFill>
              </a:rPr>
              <a:t> magnetic field produced by external coils and </a:t>
            </a:r>
            <a:r>
              <a:rPr lang="en-US" sz="2000" dirty="0" err="1">
                <a:solidFill>
                  <a:srgbClr val="000000"/>
                </a:solidFill>
              </a:rPr>
              <a:t>poloidal</a:t>
            </a:r>
            <a:r>
              <a:rPr lang="en-US" sz="2000" dirty="0">
                <a:solidFill>
                  <a:srgbClr val="000000"/>
                </a:solidFill>
              </a:rPr>
              <a:t> field produced by </a:t>
            </a:r>
            <a:r>
              <a:rPr lang="en-US" sz="2000" dirty="0" err="1">
                <a:solidFill>
                  <a:srgbClr val="000000"/>
                </a:solidFill>
              </a:rPr>
              <a:t>toroidal</a:t>
            </a:r>
            <a:r>
              <a:rPr lang="en-US" sz="2000" dirty="0">
                <a:solidFill>
                  <a:srgbClr val="000000"/>
                </a:solidFill>
              </a:rPr>
              <a:t> plasma </a:t>
            </a:r>
            <a:r>
              <a:rPr lang="en-US" sz="2000" dirty="0" smtClean="0">
                <a:solidFill>
                  <a:srgbClr val="000000"/>
                </a:solidFill>
              </a:rPr>
              <a:t>current and external coils.</a:t>
            </a:r>
            <a:endParaRPr lang="en-US" sz="2000" dirty="0">
              <a:solidFill>
                <a:srgbClr val="000000"/>
              </a:solidFill>
            </a:endParaRPr>
          </a:p>
          <a:p>
            <a:pPr eaLnBrk="1" hangingPunct="1">
              <a:spcBef>
                <a:spcPts val="1250"/>
              </a:spcBef>
              <a:buFont typeface="Times New Roman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000" dirty="0">
                <a:solidFill>
                  <a:srgbClr val="000000"/>
                </a:solidFill>
              </a:rPr>
              <a:t>Both fields are necessary to confine charged particles or plasmas</a:t>
            </a:r>
            <a:r>
              <a:rPr lang="en-US" sz="2000" dirty="0">
                <a:solidFill>
                  <a:srgbClr val="000000"/>
                </a:solidFill>
                <a:latin typeface="F1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3173796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ChangeArrowheads="1"/>
          </p:cNvSpPr>
          <p:nvPr/>
        </p:nvSpPr>
        <p:spPr bwMode="auto">
          <a:xfrm>
            <a:off x="613323" y="115888"/>
            <a:ext cx="4860228" cy="60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 algn="ctr"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3300">
                <a:solidFill>
                  <a:srgbClr val="000000"/>
                </a:solidFill>
                <a:cs typeface="Times New Roman" charset="0"/>
              </a:rPr>
              <a:t>Single null equilibrium case</a:t>
            </a:r>
          </a:p>
        </p:txBody>
      </p:sp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90" y="862014"/>
            <a:ext cx="5454733" cy="537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aphicFrame>
        <p:nvGraphicFramePr>
          <p:cNvPr id="73733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6189453"/>
              </p:ext>
            </p:extLst>
          </p:nvPr>
        </p:nvGraphicFramePr>
        <p:xfrm>
          <a:off x="6127763" y="115888"/>
          <a:ext cx="2107132" cy="5681942"/>
        </p:xfrm>
        <a:graphic>
          <a:graphicData uri="http://schemas.openxmlformats.org/drawingml/2006/table">
            <a:tbl>
              <a:tblPr/>
              <a:tblGrid>
                <a:gridCol w="846425"/>
                <a:gridCol w="1260707"/>
              </a:tblGrid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charset="0"/>
                        <a:ea typeface="ＭＳ Ｐゴシック" charset="0"/>
                        <a:cs typeface="WenQuanYi Micro Hei" charset="0"/>
                      </a:endParaRP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Single null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BV1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-98kA/-68kA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BV2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-47kA/-98kA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6397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D1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120kA/150kA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D2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10kA/9kA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Symbol" charset="0"/>
                        </a:rPr>
                        <a:t>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p</a:t>
                      </a:r>
                    </a:p>
                  </a:txBody>
                  <a:tcPr marL="68571" marR="68571" marT="10667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0.02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 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(cm)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  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75.8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A(cm)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17.1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Vol</a:t>
                      </a:r>
                    </a:p>
                  </a:txBody>
                  <a:tcPr marL="68571" marR="68571" marT="635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0.53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3968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Symbol" charset="0"/>
                        </a:rPr>
                        <a:t></a:t>
                      </a:r>
                    </a:p>
                  </a:txBody>
                  <a:tcPr marL="68571" marR="68571" marT="10667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1.05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Symbol" charset="0"/>
                        </a:rPr>
                        <a:t></a:t>
                      </a:r>
                      <a:r>
                        <a:rPr kumimoji="0" lang="en-US" sz="2000" b="0" i="0" u="none" strike="noStrike" cap="none" normalizeH="0" baseline="-2500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i</a:t>
                      </a:r>
                    </a:p>
                  </a:txBody>
                  <a:tcPr marL="68571" marR="68571" marT="106679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8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ＭＳ Ｐゴシック" charset="0"/>
                          <a:cs typeface="WenQuanYi Micro Hei" charset="0"/>
                        </a:rPr>
                        <a:t>0.87</a:t>
                      </a:r>
                    </a:p>
                  </a:txBody>
                  <a:tcPr marL="68571" marR="68571" marT="50292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688068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Predictive Simulation of ADITYA-U using TSC 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Initial and target plasma </a:t>
            </a:r>
            <a:r>
              <a:rPr lang="en-US" sz="2400" dirty="0"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latin typeface="Times New Roman"/>
                <a:cs typeface="Times New Roman"/>
              </a:rPr>
              <a:t>quilibrium is prescribed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Plasma density profile is fixed </a:t>
            </a:r>
          </a:p>
          <a:p>
            <a:r>
              <a:rPr lang="en-US" sz="2400" dirty="0" err="1" smtClean="0">
                <a:latin typeface="Times New Roman"/>
                <a:cs typeface="Times New Roman"/>
              </a:rPr>
              <a:t>Ohmic</a:t>
            </a:r>
            <a:r>
              <a:rPr lang="en-US" sz="2400" dirty="0" smtClean="0">
                <a:latin typeface="Times New Roman"/>
                <a:cs typeface="Times New Roman"/>
              </a:rPr>
              <a:t> system with current feedback is used to achieve the prescribed plasma current evolution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Vessel and other passive elements are modeled and eddy current impact on plasma evolution is taken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Provides the evolution </a:t>
            </a:r>
            <a:r>
              <a:rPr lang="en-US" sz="2400" smtClean="0">
                <a:latin typeface="Times New Roman"/>
                <a:cs typeface="Times New Roman"/>
              </a:rPr>
              <a:t>of </a:t>
            </a:r>
            <a:r>
              <a:rPr lang="en-US" sz="2400" smtClean="0">
                <a:latin typeface="Times New Roman"/>
                <a:cs typeface="Times New Roman"/>
              </a:rPr>
              <a:t>plasma </a:t>
            </a:r>
            <a:r>
              <a:rPr lang="en-US" sz="2400" dirty="0" smtClean="0">
                <a:latin typeface="Times New Roman"/>
                <a:cs typeface="Times New Roman"/>
              </a:rPr>
              <a:t>from circular to diverted configuration as well as ramp up to ramp down scenario.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Shows the stable path of plasma evolution </a:t>
            </a:r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18032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ADITYA-U Coil System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828800"/>
            <a:ext cx="3505200" cy="35314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038600" y="21336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Coil Labeled 6 are the </a:t>
            </a:r>
            <a:r>
              <a:rPr lang="en-US" dirty="0" err="1" smtClean="0"/>
              <a:t>Ohmic</a:t>
            </a:r>
            <a:r>
              <a:rPr lang="en-US" dirty="0" smtClean="0"/>
              <a:t> Coils.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38600" y="2895600"/>
            <a:ext cx="381000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TR1 , TR2, TR3, TR4 and TR5  corresponds to </a:t>
            </a:r>
            <a:r>
              <a:rPr lang="en-US" dirty="0" err="1" smtClean="0"/>
              <a:t>ohmic</a:t>
            </a:r>
            <a:r>
              <a:rPr lang="en-US" dirty="0" smtClean="0"/>
              <a:t> system</a:t>
            </a:r>
          </a:p>
          <a:p>
            <a:endParaRPr lang="en-US" dirty="0" smtClean="0"/>
          </a:p>
          <a:p>
            <a:r>
              <a:rPr lang="en-US" dirty="0" smtClean="0"/>
              <a:t>Plasma current feedback is given through a PID controller on the </a:t>
            </a:r>
            <a:r>
              <a:rPr lang="en-US" dirty="0" err="1" smtClean="0"/>
              <a:t>Ohmic</a:t>
            </a:r>
            <a:r>
              <a:rPr lang="en-US" dirty="0" smtClean="0"/>
              <a:t> Transformer current.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7520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1" y="3249501"/>
            <a:ext cx="3077059" cy="31259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6858000" cy="5635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Aditya-U Plasma evolution in TSC</a:t>
            </a:r>
            <a:endParaRPr lang="en-US" sz="36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152400" y="3429000"/>
            <a:ext cx="5427882" cy="2661504"/>
            <a:chOff x="152400" y="2571750"/>
            <a:chExt cx="5427882" cy="1996128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2400" y="2647950"/>
              <a:ext cx="5427882" cy="1919928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38200" y="40957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66800" y="36385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874703" y="25717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057400" y="25717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54802" y="25717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764402" y="3330116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267505" y="4080448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" y="584201"/>
            <a:ext cx="9128413" cy="2438400"/>
            <a:chOff x="0" y="438150"/>
            <a:chExt cx="9128413" cy="1828800"/>
          </a:xfrm>
        </p:grpSpPr>
        <p:grpSp>
          <p:nvGrpSpPr>
            <p:cNvPr id="14" name="Group 13"/>
            <p:cNvGrpSpPr/>
            <p:nvPr/>
          </p:nvGrpSpPr>
          <p:grpSpPr>
            <a:xfrm>
              <a:off x="0" y="742950"/>
              <a:ext cx="9128413" cy="1524000"/>
              <a:chOff x="0" y="285750"/>
              <a:chExt cx="9128413" cy="15240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 rotWithShape="1">
              <a:blip r:embed="rId4" cstate="print"/>
              <a:srcRect r="11818"/>
              <a:stretch/>
            </p:blipFill>
            <p:spPr>
              <a:xfrm>
                <a:off x="0" y="285750"/>
                <a:ext cx="8959331" cy="152400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152400" y="1581150"/>
                <a:ext cx="1524000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t=0, </a:t>
                </a:r>
                <a:r>
                  <a:rPr lang="en-US" sz="1200" b="1" dirty="0" err="1" smtClean="0">
                    <a:solidFill>
                      <a:srgbClr val="FF0000"/>
                    </a:solidFill>
                  </a:rPr>
                  <a:t>Ip</a:t>
                </a:r>
                <a:r>
                  <a:rPr lang="en-US" sz="1200" b="1" dirty="0" smtClean="0">
                    <a:solidFill>
                      <a:srgbClr val="FF0000"/>
                    </a:solidFill>
                  </a:rPr>
                  <a:t>=10kA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1295400" y="1581150"/>
                <a:ext cx="1524000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21ms, </a:t>
                </a:r>
                <a:r>
                  <a:rPr lang="en-US" sz="1200" b="1" dirty="0" err="1" smtClean="0">
                    <a:solidFill>
                      <a:srgbClr val="FF0000"/>
                    </a:solidFill>
                  </a:rPr>
                  <a:t>Ip</a:t>
                </a:r>
                <a:r>
                  <a:rPr lang="en-US" sz="1200" b="1" dirty="0" smtClean="0">
                    <a:solidFill>
                      <a:srgbClr val="FF0000"/>
                    </a:solidFill>
                  </a:rPr>
                  <a:t>=39kA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2590800" y="1581150"/>
                <a:ext cx="1524000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>
                    <a:solidFill>
                      <a:srgbClr val="FF0000"/>
                    </a:solidFill>
                  </a:rPr>
                  <a:t> </a:t>
                </a:r>
                <a:r>
                  <a:rPr lang="en-US" sz="1200" b="1" dirty="0" smtClean="0">
                    <a:solidFill>
                      <a:srgbClr val="FF0000"/>
                    </a:solidFill>
                  </a:rPr>
                  <a:t>62ms, </a:t>
                </a:r>
                <a:r>
                  <a:rPr lang="en-US" sz="1200" b="1" dirty="0" err="1" smtClean="0">
                    <a:solidFill>
                      <a:srgbClr val="FF0000"/>
                    </a:solidFill>
                  </a:rPr>
                  <a:t>Ip</a:t>
                </a:r>
                <a:r>
                  <a:rPr lang="en-US" sz="1200" b="1" dirty="0" smtClean="0">
                    <a:solidFill>
                      <a:srgbClr val="FF0000"/>
                    </a:solidFill>
                  </a:rPr>
                  <a:t>=94kA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3810000" y="1581150"/>
                <a:ext cx="1524000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107ms, </a:t>
                </a:r>
                <a:r>
                  <a:rPr lang="en-US" sz="1200" b="1" dirty="0" err="1" smtClean="0">
                    <a:solidFill>
                      <a:srgbClr val="FF0000"/>
                    </a:solidFill>
                  </a:rPr>
                  <a:t>Ip</a:t>
                </a:r>
                <a:r>
                  <a:rPr lang="en-US" sz="1200" b="1" dirty="0" smtClean="0">
                    <a:solidFill>
                      <a:srgbClr val="FF0000"/>
                    </a:solidFill>
                  </a:rPr>
                  <a:t>=100kA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105400" y="1581150"/>
                <a:ext cx="1524000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197ms, </a:t>
                </a:r>
                <a:r>
                  <a:rPr lang="en-US" sz="1200" b="1" dirty="0" err="1" smtClean="0">
                    <a:solidFill>
                      <a:srgbClr val="FF0000"/>
                    </a:solidFill>
                  </a:rPr>
                  <a:t>Ip</a:t>
                </a:r>
                <a:r>
                  <a:rPr lang="en-US" sz="1200" b="1" dirty="0" smtClean="0">
                    <a:solidFill>
                      <a:srgbClr val="FF0000"/>
                    </a:solidFill>
                  </a:rPr>
                  <a:t>=100kA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6400800" y="1581150"/>
                <a:ext cx="1524000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247ms, </a:t>
                </a:r>
                <a:r>
                  <a:rPr lang="en-US" sz="1200" b="1" dirty="0" err="1" smtClean="0">
                    <a:solidFill>
                      <a:srgbClr val="FF0000"/>
                    </a:solidFill>
                  </a:rPr>
                  <a:t>Ip</a:t>
                </a:r>
                <a:r>
                  <a:rPr lang="en-US" sz="1200" b="1" dirty="0" smtClean="0">
                    <a:solidFill>
                      <a:srgbClr val="FF0000"/>
                    </a:solidFill>
                  </a:rPr>
                  <a:t>=53kA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7604413" y="1581150"/>
                <a:ext cx="1524000" cy="2077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290ms, </a:t>
                </a:r>
                <a:r>
                  <a:rPr lang="en-US" sz="1200" b="1" dirty="0" err="1" smtClean="0">
                    <a:solidFill>
                      <a:srgbClr val="FF0000"/>
                    </a:solidFill>
                  </a:rPr>
                  <a:t>Ip</a:t>
                </a:r>
                <a:r>
                  <a:rPr lang="en-US" sz="1200" b="1" dirty="0" smtClean="0">
                    <a:solidFill>
                      <a:srgbClr val="FF0000"/>
                    </a:solidFill>
                  </a:rPr>
                  <a:t>=10kA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>
              <a:off x="1828800" y="4381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2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124200" y="4381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3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343400" y="4381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4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38800" y="4381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5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6858000" y="4381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6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8153400" y="4381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7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49006" y="438150"/>
              <a:ext cx="381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2209800" y="6172201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Ip</a:t>
            </a:r>
            <a:r>
              <a:rPr lang="en-US" sz="2400" b="1" dirty="0" smtClean="0">
                <a:solidFill>
                  <a:srgbClr val="FF0000"/>
                </a:solidFill>
              </a:rPr>
              <a:t> (A)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934200" y="6211682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</a:rPr>
              <a:t>Te</a:t>
            </a:r>
            <a:r>
              <a:rPr lang="en-US" sz="2400" b="1" dirty="0" smtClean="0">
                <a:solidFill>
                  <a:srgbClr val="FF0000"/>
                </a:solidFill>
              </a:rPr>
              <a:t> (</a:t>
            </a:r>
            <a:r>
              <a:rPr lang="en-US" sz="2400" b="1" dirty="0" err="1" smtClean="0">
                <a:solidFill>
                  <a:srgbClr val="FF0000"/>
                </a:solidFill>
              </a:rPr>
              <a:t>eV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365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TSC Output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76009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86200"/>
            <a:ext cx="76581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285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910589"/>
            <a:ext cx="5283200" cy="5909959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924800" cy="5635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Coil Currents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6174520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4798" y="889000"/>
            <a:ext cx="6324600" cy="3000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0" y="3746674"/>
            <a:ext cx="6248400" cy="3086796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162800" cy="563563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Confinement Time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564525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Preliminary study of ADITYA-U </a:t>
            </a:r>
            <a:r>
              <a:rPr lang="en-US" sz="3600" dirty="0" err="1" smtClean="0">
                <a:latin typeface="Times New Roman"/>
                <a:cs typeface="Times New Roman"/>
              </a:rPr>
              <a:t>divertor</a:t>
            </a:r>
            <a:r>
              <a:rPr lang="en-US" sz="3600" dirty="0" smtClean="0">
                <a:latin typeface="Times New Roman"/>
                <a:cs typeface="Times New Roman"/>
              </a:rPr>
              <a:t> using SOLPS 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Double null plasma equilibrium with actual </a:t>
            </a:r>
            <a:r>
              <a:rPr lang="en-US" sz="2400" dirty="0" err="1" smtClean="0">
                <a:latin typeface="Times New Roman"/>
                <a:cs typeface="Times New Roman"/>
              </a:rPr>
              <a:t>divertor</a:t>
            </a:r>
            <a:r>
              <a:rPr lang="en-US" sz="2400" dirty="0" smtClean="0">
                <a:latin typeface="Times New Roman"/>
                <a:cs typeface="Times New Roman"/>
              </a:rPr>
              <a:t> plate is used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The core edge interface density is fixed at 1 x 10</a:t>
            </a:r>
            <a:r>
              <a:rPr lang="en-US" sz="2400" baseline="30000" dirty="0" smtClean="0">
                <a:latin typeface="Times New Roman"/>
                <a:cs typeface="Times New Roman"/>
              </a:rPr>
              <a:t>19</a:t>
            </a:r>
            <a:r>
              <a:rPr lang="en-US" sz="2400" dirty="0" smtClean="0">
                <a:latin typeface="Times New Roman"/>
                <a:cs typeface="Times New Roman"/>
              </a:rPr>
              <a:t> m</a:t>
            </a:r>
            <a:r>
              <a:rPr lang="en-US" sz="2400" baseline="30000" dirty="0" smtClean="0">
                <a:latin typeface="Times New Roman"/>
                <a:cs typeface="Times New Roman"/>
              </a:rPr>
              <a:t>-3</a:t>
            </a:r>
            <a:endParaRPr lang="en-US" sz="2400" dirty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Input power is taken as 200 kW (only </a:t>
            </a:r>
            <a:r>
              <a:rPr lang="en-US" sz="2400" dirty="0" err="1" smtClean="0">
                <a:latin typeface="Times New Roman"/>
                <a:cs typeface="Times New Roman"/>
              </a:rPr>
              <a:t>ohmic</a:t>
            </a:r>
            <a:r>
              <a:rPr lang="en-US" sz="2400" dirty="0" smtClean="0">
                <a:latin typeface="Times New Roman"/>
                <a:cs typeface="Times New Roman"/>
              </a:rPr>
              <a:t>, no auxiliary heating is considered)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Cross-field diffusivities assumed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Computational domain extended over the entire vessel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The peak heat load obtained at the </a:t>
            </a:r>
            <a:r>
              <a:rPr lang="en-US" sz="2400" dirty="0" err="1" smtClean="0">
                <a:latin typeface="Times New Roman"/>
                <a:cs typeface="Times New Roman"/>
              </a:rPr>
              <a:t>divertor</a:t>
            </a:r>
            <a:r>
              <a:rPr lang="en-US" sz="2400" dirty="0" smtClean="0">
                <a:latin typeface="Times New Roman"/>
                <a:cs typeface="Times New Roman"/>
              </a:rPr>
              <a:t> plate is about 1 MW/m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33675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/>
          <p:nvPr/>
        </p:nvPicPr>
        <p:blipFill>
          <a:blip r:embed="rId2"/>
          <a:stretch>
            <a:fillRect/>
          </a:stretch>
        </p:blipFill>
        <p:spPr>
          <a:xfrm>
            <a:off x="4049234" y="457220"/>
            <a:ext cx="4951496" cy="6204471"/>
          </a:xfrm>
          <a:prstGeom prst="rect">
            <a:avLst/>
          </a:prstGeom>
          <a:ln>
            <a:noFill/>
          </a:ln>
        </p:spPr>
      </p:pic>
      <p:sp>
        <p:nvSpPr>
          <p:cNvPr id="41" name="CustomShape 1"/>
          <p:cNvSpPr/>
          <p:nvPr/>
        </p:nvSpPr>
        <p:spPr>
          <a:xfrm>
            <a:off x="522482" y="457219"/>
            <a:ext cx="7766348" cy="457635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en-IN" dirty="0">
                <a:latin typeface="Arial"/>
              </a:rPr>
              <a:t>(1) Aditya DN Equilibrium                                2)   Grid  nx X ny =114 X 20 </a:t>
            </a:r>
            <a:endParaRPr dirty="0"/>
          </a:p>
        </p:txBody>
      </p:sp>
      <p:pic>
        <p:nvPicPr>
          <p:cNvPr id="42" name="Picture 41"/>
          <p:cNvPicPr/>
          <p:nvPr/>
        </p:nvPicPr>
        <p:blipFill>
          <a:blip r:embed="rId3"/>
          <a:stretch>
            <a:fillRect/>
          </a:stretch>
        </p:blipFill>
        <p:spPr>
          <a:xfrm>
            <a:off x="65310" y="1371659"/>
            <a:ext cx="3983924" cy="4114977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303026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/>
          <p:cNvPicPr/>
          <p:nvPr/>
        </p:nvPicPr>
        <p:blipFill>
          <a:blip r:embed="rId2"/>
          <a:stretch>
            <a:fillRect/>
          </a:stretch>
        </p:blipFill>
        <p:spPr>
          <a:xfrm>
            <a:off x="736699" y="717182"/>
            <a:ext cx="7697138" cy="5667564"/>
          </a:xfrm>
          <a:prstGeom prst="rect">
            <a:avLst/>
          </a:prstGeom>
          <a:ln>
            <a:noFill/>
          </a:ln>
        </p:spPr>
      </p:pic>
      <p:sp>
        <p:nvSpPr>
          <p:cNvPr id="47" name="CustomShape 1"/>
          <p:cNvSpPr/>
          <p:nvPr/>
        </p:nvSpPr>
        <p:spPr>
          <a:xfrm>
            <a:off x="457172" y="261268"/>
            <a:ext cx="4418564" cy="313849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en-IN">
                <a:latin typeface="Arial"/>
              </a:rPr>
              <a:t>Mid-planes profiles of density and temperature</a:t>
            </a:r>
            <a:endParaRPr/>
          </a:p>
        </p:txBody>
      </p:sp>
      <p:sp>
        <p:nvSpPr>
          <p:cNvPr id="48" name="CustomShape 2"/>
          <p:cNvSpPr/>
          <p:nvPr/>
        </p:nvSpPr>
        <p:spPr>
          <a:xfrm>
            <a:off x="2547099" y="783805"/>
            <a:ext cx="5058604" cy="313849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en-IN">
                <a:latin typeface="Arial"/>
              </a:rPr>
              <a:t>Inner-miplane                                      Outer-midplane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046789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1115471" y="0"/>
            <a:ext cx="6572522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300" dirty="0" smtClean="0">
                <a:solidFill>
                  <a:srgbClr val="000000"/>
                </a:solidFill>
                <a:cs typeface="MS PGothic" charset="0"/>
              </a:rPr>
              <a:t>Limiter </a:t>
            </a:r>
            <a:r>
              <a:rPr lang="en-US" sz="3300" dirty="0">
                <a:solidFill>
                  <a:srgbClr val="000000"/>
                </a:solidFill>
                <a:cs typeface="MS PGothic" charset="0"/>
              </a:rPr>
              <a:t>&amp; </a:t>
            </a:r>
            <a:r>
              <a:rPr lang="en-US" sz="3300" dirty="0" err="1">
                <a:solidFill>
                  <a:srgbClr val="000000"/>
                </a:solidFill>
                <a:cs typeface="MS PGothic" charset="0"/>
              </a:rPr>
              <a:t>Divertor</a:t>
            </a:r>
            <a:r>
              <a:rPr lang="en-US" sz="3300" dirty="0">
                <a:solidFill>
                  <a:srgbClr val="000000"/>
                </a:solidFill>
                <a:cs typeface="MS PGothic" charset="0"/>
              </a:rPr>
              <a:t> </a:t>
            </a:r>
            <a:r>
              <a:rPr lang="en-US" sz="3300" dirty="0" smtClean="0">
                <a:solidFill>
                  <a:srgbClr val="000000"/>
                </a:solidFill>
                <a:cs typeface="MS PGothic" charset="0"/>
              </a:rPr>
              <a:t>Configurations</a:t>
            </a:r>
            <a:endParaRPr lang="en-US" sz="3300" dirty="0">
              <a:solidFill>
                <a:srgbClr val="000000"/>
              </a:solidFill>
              <a:cs typeface="MS PGothic" charset="0"/>
            </a:endParaRP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59522" y="604396"/>
            <a:ext cx="8601146" cy="3531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 marL="338138" indent="-338138"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38138" algn="l"/>
                <a:tab pos="785813" algn="l"/>
                <a:tab pos="1235075" algn="l"/>
                <a:tab pos="1684338" algn="l"/>
                <a:tab pos="2133600" algn="l"/>
                <a:tab pos="2582863" algn="l"/>
                <a:tab pos="3032125" algn="l"/>
                <a:tab pos="3481388" algn="l"/>
                <a:tab pos="3930650" algn="l"/>
                <a:tab pos="4379913" algn="l"/>
                <a:tab pos="4829175" algn="l"/>
                <a:tab pos="5278438" algn="l"/>
                <a:tab pos="5727700" algn="l"/>
                <a:tab pos="6176963" algn="l"/>
                <a:tab pos="6626225" algn="l"/>
                <a:tab pos="7075488" algn="l"/>
                <a:tab pos="7524750" algn="l"/>
                <a:tab pos="7974013" algn="l"/>
                <a:tab pos="8423275" algn="l"/>
                <a:tab pos="8872538" algn="l"/>
                <a:tab pos="93218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  <a:cs typeface="MS PGothic" charset="0"/>
              </a:rPr>
              <a:t>In limiter plasma, the plasma is limited by a solid surface where as in </a:t>
            </a:r>
            <a:r>
              <a:rPr lang="en-US" sz="2400" dirty="0" err="1">
                <a:solidFill>
                  <a:srgbClr val="000000"/>
                </a:solidFill>
                <a:cs typeface="MS PGothic" charset="0"/>
              </a:rPr>
              <a:t>divertor</a:t>
            </a:r>
            <a:r>
              <a:rPr lang="en-US" sz="2400" dirty="0">
                <a:solidFill>
                  <a:srgbClr val="000000"/>
                </a:solidFill>
                <a:cs typeface="MS PGothic" charset="0"/>
              </a:rPr>
              <a:t> configuration, the plasma is confined within the Last Closed Flux Surface (LCFS). Beyond LCFS, the field lines are open and fall on the </a:t>
            </a:r>
            <a:r>
              <a:rPr lang="en-US" sz="2400" dirty="0" err="1">
                <a:solidFill>
                  <a:srgbClr val="000000"/>
                </a:solidFill>
                <a:cs typeface="MS PGothic" charset="0"/>
              </a:rPr>
              <a:t>divertor</a:t>
            </a:r>
            <a:r>
              <a:rPr lang="en-US" sz="2400" dirty="0">
                <a:solidFill>
                  <a:srgbClr val="000000"/>
                </a:solidFill>
                <a:cs typeface="MS PGothic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cs typeface="MS PGothic" charset="0"/>
              </a:rPr>
              <a:t>plate. </a:t>
            </a:r>
            <a:r>
              <a:rPr lang="en-US" sz="2400" dirty="0" err="1" smtClean="0">
                <a:solidFill>
                  <a:srgbClr val="000000"/>
                </a:solidFill>
                <a:cs typeface="MS PGothic" charset="0"/>
              </a:rPr>
              <a:t>Divertor</a:t>
            </a:r>
            <a:r>
              <a:rPr lang="en-US" sz="2400" dirty="0" smtClean="0">
                <a:solidFill>
                  <a:srgbClr val="000000"/>
                </a:solidFill>
                <a:cs typeface="MS PGothic" charset="0"/>
              </a:rPr>
              <a:t> is needed for steady state operation </a:t>
            </a: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MS PGothic" charset="0"/>
              </a:rPr>
              <a:t>Shaping </a:t>
            </a:r>
            <a:r>
              <a:rPr lang="en-US" sz="2400" dirty="0">
                <a:solidFill>
                  <a:srgbClr val="000000"/>
                </a:solidFill>
                <a:cs typeface="MS PGothic" charset="0"/>
              </a:rPr>
              <a:t>of plasma (elongation, </a:t>
            </a:r>
            <a:r>
              <a:rPr lang="en-US" sz="2400" dirty="0" err="1">
                <a:solidFill>
                  <a:srgbClr val="000000"/>
                </a:solidFill>
                <a:cs typeface="MS PGothic" charset="0"/>
              </a:rPr>
              <a:t>traingularity</a:t>
            </a:r>
            <a:r>
              <a:rPr lang="en-US" sz="2400" dirty="0">
                <a:solidFill>
                  <a:srgbClr val="000000"/>
                </a:solidFill>
                <a:cs typeface="MS PGothic" charset="0"/>
              </a:rPr>
              <a:t>) achieved with external coils, and shaping helps in achieving H-mode plasmas easier. </a:t>
            </a:r>
            <a:endParaRPr lang="en-US" sz="2400" dirty="0" smtClean="0">
              <a:solidFill>
                <a:srgbClr val="000000"/>
              </a:solidFill>
              <a:cs typeface="MS PGothic" charset="0"/>
            </a:endParaRPr>
          </a:p>
          <a:p>
            <a:pPr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  <a:cs typeface="MS PGothic" charset="0"/>
              </a:rPr>
              <a:t>Proposal </a:t>
            </a:r>
            <a:r>
              <a:rPr lang="en-US" sz="2400" dirty="0">
                <a:solidFill>
                  <a:srgbClr val="000000"/>
                </a:solidFill>
                <a:cs typeface="MS PGothic" charset="0"/>
              </a:rPr>
              <a:t>for the upgrade involves the implementation of a </a:t>
            </a:r>
            <a:r>
              <a:rPr lang="en-US" sz="2400" dirty="0" err="1">
                <a:solidFill>
                  <a:srgbClr val="000000"/>
                </a:solidFill>
                <a:cs typeface="MS PGothic" charset="0"/>
              </a:rPr>
              <a:t>divertor</a:t>
            </a:r>
            <a:r>
              <a:rPr lang="en-US" sz="2400" dirty="0">
                <a:solidFill>
                  <a:srgbClr val="000000"/>
                </a:solidFill>
                <a:cs typeface="MS PGothic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cs typeface="MS PGothic" charset="0"/>
              </a:rPr>
              <a:t>plasma with shaping capabilities</a:t>
            </a:r>
            <a:endParaRPr lang="en-US" sz="2400" dirty="0">
              <a:solidFill>
                <a:srgbClr val="000000"/>
              </a:solidFill>
              <a:cs typeface="MS PGothic" charset="0"/>
            </a:endParaRPr>
          </a:p>
        </p:txBody>
      </p:sp>
      <p:pic>
        <p:nvPicPr>
          <p:cNvPr id="553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6" y="4135438"/>
            <a:ext cx="3583315" cy="272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53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54" y="3770669"/>
            <a:ext cx="2985699" cy="2916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4576788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718413" y="391903"/>
            <a:ext cx="3776891" cy="31352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r>
              <a:rPr lang="en-IN">
                <a:latin typeface="Arial"/>
              </a:rPr>
              <a:t>Heat flux profiles on the divertor targets</a:t>
            </a:r>
            <a:endParaRPr/>
          </a:p>
        </p:txBody>
      </p:sp>
      <p:pic>
        <p:nvPicPr>
          <p:cNvPr id="50" name="Picture 49"/>
          <p:cNvPicPr/>
          <p:nvPr/>
        </p:nvPicPr>
        <p:blipFill>
          <a:blip r:embed="rId2"/>
          <a:stretch>
            <a:fillRect/>
          </a:stretch>
        </p:blipFill>
        <p:spPr>
          <a:xfrm>
            <a:off x="792540" y="1189751"/>
            <a:ext cx="7697138" cy="5667564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49389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Conclusion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35977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ADITYA-U can produce double and single-null plasma </a:t>
            </a:r>
            <a:r>
              <a:rPr lang="en-US" sz="2400" dirty="0" err="1" smtClean="0">
                <a:latin typeface="Times New Roman"/>
                <a:cs typeface="Times New Roman"/>
              </a:rPr>
              <a:t>confuguration</a:t>
            </a:r>
            <a:endParaRPr lang="en-US" sz="2400" dirty="0" smtClean="0">
              <a:latin typeface="Times New Roman"/>
              <a:cs typeface="Times New Roman"/>
            </a:endParaRPr>
          </a:p>
          <a:p>
            <a:r>
              <a:rPr lang="en-US" sz="2400" dirty="0" smtClean="0">
                <a:latin typeface="Times New Roman"/>
                <a:cs typeface="Times New Roman"/>
              </a:rPr>
              <a:t>Plasma radius of 15 to 20 cm, nominal elongation but with strong </a:t>
            </a:r>
            <a:r>
              <a:rPr lang="en-US" sz="2400" dirty="0" err="1" smtClean="0">
                <a:latin typeface="Times New Roman"/>
                <a:cs typeface="Times New Roman"/>
              </a:rPr>
              <a:t>triangularity</a:t>
            </a:r>
            <a:r>
              <a:rPr lang="en-US" sz="2400" dirty="0" smtClean="0">
                <a:latin typeface="Times New Roman"/>
                <a:cs typeface="Times New Roman"/>
              </a:rPr>
              <a:t> can be achieved</a:t>
            </a:r>
          </a:p>
          <a:p>
            <a:r>
              <a:rPr lang="en-US" sz="2400" dirty="0" err="1" smtClean="0">
                <a:latin typeface="Times New Roman"/>
                <a:cs typeface="Times New Roman"/>
              </a:rPr>
              <a:t>Divertor</a:t>
            </a:r>
            <a:r>
              <a:rPr lang="en-US" sz="2400" dirty="0" smtClean="0">
                <a:latin typeface="Times New Roman"/>
                <a:cs typeface="Times New Roman"/>
              </a:rPr>
              <a:t> configuration can be produced with 100 kA plasma. For higher plasma current, auxiliary </a:t>
            </a:r>
            <a:r>
              <a:rPr lang="en-US" sz="2400" dirty="0" err="1" smtClean="0">
                <a:latin typeface="Times New Roman"/>
                <a:cs typeface="Times New Roman"/>
              </a:rPr>
              <a:t>divertor</a:t>
            </a:r>
            <a:r>
              <a:rPr lang="en-US" sz="2400" dirty="0" smtClean="0">
                <a:latin typeface="Times New Roman"/>
                <a:cs typeface="Times New Roman"/>
              </a:rPr>
              <a:t> coils will be used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The preliminary study shows </a:t>
            </a:r>
            <a:r>
              <a:rPr lang="en-US" sz="2400" smtClean="0">
                <a:latin typeface="Times New Roman"/>
                <a:cs typeface="Times New Roman"/>
              </a:rPr>
              <a:t>that the expected </a:t>
            </a:r>
            <a:r>
              <a:rPr lang="en-US" sz="2400" dirty="0" smtClean="0">
                <a:latin typeface="Times New Roman"/>
                <a:cs typeface="Times New Roman"/>
              </a:rPr>
              <a:t>heat load on </a:t>
            </a:r>
            <a:r>
              <a:rPr lang="en-US" sz="2400" dirty="0" err="1" smtClean="0">
                <a:latin typeface="Times New Roman"/>
                <a:cs typeface="Times New Roman"/>
              </a:rPr>
              <a:t>divertor</a:t>
            </a:r>
            <a:r>
              <a:rPr lang="en-US" sz="2400" dirty="0" smtClean="0">
                <a:latin typeface="Times New Roman"/>
                <a:cs typeface="Times New Roman"/>
              </a:rPr>
              <a:t> is about 1 MW/m</a:t>
            </a:r>
            <a:r>
              <a:rPr lang="en-US" sz="2400" baseline="30000" dirty="0" smtClean="0">
                <a:latin typeface="Times New Roman"/>
                <a:cs typeface="Times New Roman"/>
              </a:rPr>
              <a:t>2</a:t>
            </a:r>
            <a:r>
              <a:rPr lang="en-US" sz="2400" dirty="0" smtClean="0">
                <a:latin typeface="Times New Roman"/>
                <a:cs typeface="Times New Roman"/>
              </a:rPr>
              <a:t> which is twice the SST-1 heat load and 1/10</a:t>
            </a:r>
            <a:r>
              <a:rPr lang="en-US" sz="2400" baseline="30000" dirty="0" smtClean="0">
                <a:latin typeface="Times New Roman"/>
                <a:cs typeface="Times New Roman"/>
              </a:rPr>
              <a:t>th</a:t>
            </a:r>
            <a:r>
              <a:rPr lang="en-US" sz="2400" dirty="0" smtClean="0">
                <a:latin typeface="Times New Roman"/>
                <a:cs typeface="Times New Roman"/>
              </a:rPr>
              <a:t> of ITER steady state heat load. 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With auxiliary heating power, one can have higher heat load at the </a:t>
            </a:r>
            <a:r>
              <a:rPr lang="en-US" sz="2400" dirty="0" err="1" smtClean="0">
                <a:latin typeface="Times New Roman"/>
                <a:cs typeface="Times New Roman"/>
              </a:rPr>
              <a:t>divertor</a:t>
            </a:r>
            <a:r>
              <a:rPr lang="en-US" sz="2400" dirty="0" smtClean="0">
                <a:latin typeface="Times New Roman"/>
                <a:cs typeface="Times New Roman"/>
              </a:rPr>
              <a:t> plate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These experiments will be carried out in coming years</a:t>
            </a: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 smtClean="0">
              <a:latin typeface="Times New Roman"/>
              <a:cs typeface="Times New Roman"/>
            </a:endParaRPr>
          </a:p>
          <a:p>
            <a:endParaRPr lang="en-US" sz="24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90572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5149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Thank you</a:t>
            </a:r>
            <a:endParaRPr lang="en-US" sz="36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0491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024312" cy="396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899" y="-98778"/>
            <a:ext cx="2879690" cy="422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133" y="3639963"/>
            <a:ext cx="3911681" cy="3250494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65467" y="4851400"/>
            <a:ext cx="2613732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>
                <a:solidFill>
                  <a:srgbClr val="000000"/>
                </a:solidFill>
                <a:latin typeface="CMMI10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ymbol" charset="0"/>
                <a:cs typeface="Symbol" charset="0"/>
              </a:rPr>
              <a:t></a:t>
            </a:r>
            <a:r>
              <a:rPr lang="en-US" sz="2400" dirty="0">
                <a:solidFill>
                  <a:srgbClr val="000000"/>
                </a:solidFill>
                <a:latin typeface="CMMI10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F17" charset="0"/>
              </a:rPr>
              <a:t>-- </a:t>
            </a:r>
            <a:r>
              <a:rPr lang="en-US" sz="2400" dirty="0">
                <a:solidFill>
                  <a:srgbClr val="000000"/>
                </a:solidFill>
                <a:latin typeface="F17" charset="0"/>
              </a:rPr>
              <a:t>elongation </a:t>
            </a:r>
            <a:r>
              <a:rPr lang="en-US" sz="2400" dirty="0" smtClean="0">
                <a:solidFill>
                  <a:srgbClr val="000000"/>
                </a:solidFill>
                <a:latin typeface="F17" charset="0"/>
              </a:rPr>
              <a:t>&amp;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dirty="0" smtClean="0">
                <a:solidFill>
                  <a:srgbClr val="000000"/>
                </a:solidFill>
                <a:latin typeface="F17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Symbol" charset="0"/>
                <a:cs typeface="Symbol" charset="0"/>
              </a:rPr>
              <a:t></a:t>
            </a:r>
            <a:r>
              <a:rPr lang="en-US" sz="2400" dirty="0">
                <a:solidFill>
                  <a:srgbClr val="000000"/>
                </a:solidFill>
                <a:latin typeface="F17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F17" charset="0"/>
              </a:rPr>
              <a:t>-- </a:t>
            </a:r>
            <a:r>
              <a:rPr lang="en-US" sz="2400" dirty="0" err="1">
                <a:solidFill>
                  <a:srgbClr val="000000"/>
                </a:solidFill>
                <a:latin typeface="F17" charset="0"/>
              </a:rPr>
              <a:t>triangularity</a:t>
            </a:r>
            <a:r>
              <a:rPr lang="en-US" sz="1100" dirty="0">
                <a:solidFill>
                  <a:srgbClr val="898989"/>
                </a:solidFill>
                <a:latin typeface="F17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69677" y="3788814"/>
            <a:ext cx="5539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B=0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56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Text Box 3"/>
          <p:cNvSpPr txBox="1">
            <a:spLocks noChangeArrowheads="1"/>
          </p:cNvSpPr>
          <p:nvPr/>
        </p:nvSpPr>
        <p:spPr bwMode="auto">
          <a:xfrm>
            <a:off x="736901" y="0"/>
            <a:ext cx="4998369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300" dirty="0" smtClean="0">
                <a:solidFill>
                  <a:srgbClr val="000000"/>
                </a:solidFill>
                <a:cs typeface="Times New Roman" charset="0"/>
              </a:rPr>
              <a:t>Original </a:t>
            </a:r>
            <a:r>
              <a:rPr lang="en-US" sz="3300" dirty="0" err="1" smtClean="0">
                <a:solidFill>
                  <a:srgbClr val="000000"/>
                </a:solidFill>
                <a:cs typeface="Times New Roman" charset="0"/>
              </a:rPr>
              <a:t>Aditya</a:t>
            </a:r>
            <a:r>
              <a:rPr lang="en-US" sz="3300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cs typeface="Times New Roman" charset="0"/>
              </a:rPr>
              <a:t>Tokamak</a:t>
            </a:r>
            <a:r>
              <a:rPr lang="en-US" sz="3300" dirty="0">
                <a:solidFill>
                  <a:srgbClr val="000000"/>
                </a:solidFill>
                <a:cs typeface="Times New Roman" charset="0"/>
              </a:rPr>
              <a:t>:  </a:t>
            </a:r>
          </a:p>
          <a:p>
            <a:pPr algn="ctr" eaLnBrk="1" hangingPunct="1">
              <a:buClrTx/>
              <a:buFontTx/>
              <a:buNone/>
            </a:pPr>
            <a:endParaRPr lang="en-US" sz="33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5448506" y="483162"/>
            <a:ext cx="3695494" cy="5049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2438"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457200" algn="l"/>
                <a:tab pos="904875" algn="l"/>
                <a:tab pos="1354138" algn="l"/>
                <a:tab pos="1803400" algn="l"/>
                <a:tab pos="2252663" algn="l"/>
                <a:tab pos="2701925" algn="l"/>
                <a:tab pos="3151188" algn="l"/>
                <a:tab pos="3600450" algn="l"/>
                <a:tab pos="4049713" algn="l"/>
                <a:tab pos="4498975" algn="l"/>
                <a:tab pos="4948238" algn="l"/>
                <a:tab pos="5397500" algn="l"/>
                <a:tab pos="5846763" algn="l"/>
                <a:tab pos="6296025" algn="l"/>
                <a:tab pos="6745288" algn="l"/>
                <a:tab pos="7194550" algn="l"/>
                <a:tab pos="7643813" algn="l"/>
                <a:tab pos="8093075" algn="l"/>
                <a:tab pos="8542338" algn="l"/>
                <a:tab pos="8991600" algn="l"/>
                <a:tab pos="94408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en-US" sz="2600" u="sng" dirty="0">
                <a:solidFill>
                  <a:srgbClr val="FF0000"/>
                </a:solidFill>
              </a:rPr>
              <a:t>Machine Parameter:</a:t>
            </a:r>
          </a:p>
          <a:p>
            <a:pPr eaLnBrk="1" hangingPunct="1">
              <a:buClrTx/>
              <a:buFontTx/>
              <a:buNone/>
            </a:pPr>
            <a:endParaRPr lang="en-US" sz="2600" dirty="0">
              <a:solidFill>
                <a:srgbClr val="000000"/>
              </a:solidFill>
            </a:endParaRPr>
          </a:p>
          <a:p>
            <a:pPr indent="-454025"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Rectangular Vessel.</a:t>
            </a:r>
          </a:p>
          <a:p>
            <a:pPr indent="-454025"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Major Radius : 75cm </a:t>
            </a:r>
          </a:p>
          <a:p>
            <a:pPr indent="-454025"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Minor Radius : 25cm</a:t>
            </a:r>
          </a:p>
          <a:p>
            <a:pPr indent="-454025" eaLnBrk="1" hangingPunct="1">
              <a:buFont typeface="Arial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Toroidal</a:t>
            </a:r>
            <a:r>
              <a:rPr lang="en-US" sz="2400" dirty="0">
                <a:solidFill>
                  <a:srgbClr val="000000"/>
                </a:solidFill>
              </a:rPr>
              <a:t> field : .75-1.0T</a:t>
            </a:r>
          </a:p>
          <a:p>
            <a:pPr eaLnBrk="1" hangingPunct="1">
              <a:buClrTx/>
              <a:buFontTx/>
              <a:buNone/>
            </a:pPr>
            <a:r>
              <a:rPr lang="en-US" sz="2600" dirty="0">
                <a:solidFill>
                  <a:srgbClr val="000000"/>
                </a:solidFill>
              </a:rPr>
              <a:t> </a:t>
            </a:r>
          </a:p>
          <a:p>
            <a:pPr eaLnBrk="1" hangingPunct="1">
              <a:buClrTx/>
              <a:buFontTx/>
              <a:buNone/>
            </a:pPr>
            <a:r>
              <a:rPr lang="en-US" sz="2600" u="sng" dirty="0">
                <a:solidFill>
                  <a:srgbClr val="FF0000"/>
                </a:solidFill>
              </a:rPr>
              <a:t>Plasma Parameter </a:t>
            </a:r>
          </a:p>
          <a:p>
            <a:pPr indent="-454025"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Plasma current : 100 kA</a:t>
            </a:r>
          </a:p>
          <a:p>
            <a:pPr indent="-454025"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Electron density : ~10</a:t>
            </a:r>
            <a:r>
              <a:rPr lang="en-US" sz="2400" baseline="30000" dirty="0">
                <a:solidFill>
                  <a:srgbClr val="000000"/>
                </a:solidFill>
              </a:rPr>
              <a:t>13 </a:t>
            </a:r>
            <a:r>
              <a:rPr lang="en-US" sz="2400" dirty="0">
                <a:solidFill>
                  <a:srgbClr val="000000"/>
                </a:solidFill>
              </a:rPr>
              <a:t>cm</a:t>
            </a:r>
            <a:r>
              <a:rPr lang="en-US" sz="2400" baseline="30000" dirty="0">
                <a:solidFill>
                  <a:srgbClr val="000000"/>
                </a:solidFill>
              </a:rPr>
              <a:t>-3</a:t>
            </a:r>
          </a:p>
          <a:p>
            <a:pPr indent="-454025"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Electron Temp ~ 400eV</a:t>
            </a:r>
          </a:p>
          <a:p>
            <a:pPr eaLnBrk="1" hangingPunct="1">
              <a:buClrTx/>
              <a:buFontTx/>
              <a:buNone/>
            </a:pPr>
            <a:endParaRPr lang="en-US" sz="2600" dirty="0">
              <a:solidFill>
                <a:srgbClr val="000000"/>
              </a:solidFill>
            </a:endParaRPr>
          </a:p>
        </p:txBody>
      </p:sp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68" y="884239"/>
            <a:ext cx="4530929" cy="5729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393680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Text Box 3"/>
          <p:cNvSpPr txBox="1">
            <a:spLocks noChangeArrowheads="1"/>
          </p:cNvSpPr>
          <p:nvPr/>
        </p:nvSpPr>
        <p:spPr bwMode="auto">
          <a:xfrm>
            <a:off x="1357136" y="0"/>
            <a:ext cx="5454733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300" dirty="0" smtClean="0">
                <a:solidFill>
                  <a:srgbClr val="000000"/>
                </a:solidFill>
                <a:cs typeface="Times New Roman" charset="0"/>
              </a:rPr>
              <a:t>Original </a:t>
            </a:r>
            <a:r>
              <a:rPr lang="en-US" sz="3300" dirty="0" err="1">
                <a:solidFill>
                  <a:srgbClr val="000000"/>
                </a:solidFill>
                <a:cs typeface="Times New Roman" charset="0"/>
              </a:rPr>
              <a:t>Aditya</a:t>
            </a:r>
            <a:r>
              <a:rPr lang="en-US" sz="3300" dirty="0">
                <a:solidFill>
                  <a:srgbClr val="000000"/>
                </a:solidFill>
                <a:cs typeface="Times New Roman" charset="0"/>
              </a:rPr>
              <a:t> equilibrium configuration </a:t>
            </a:r>
          </a:p>
        </p:txBody>
      </p:sp>
      <p:sp>
        <p:nvSpPr>
          <p:cNvPr id="61444" name="Text Box 4"/>
          <p:cNvSpPr txBox="1">
            <a:spLocks noChangeArrowheads="1"/>
          </p:cNvSpPr>
          <p:nvPr/>
        </p:nvSpPr>
        <p:spPr bwMode="auto">
          <a:xfrm>
            <a:off x="467856" y="965200"/>
            <a:ext cx="8149957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2 pairs of coils BV1 (60 turns); 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>
                <a:solidFill>
                  <a:srgbClr val="000000"/>
                </a:solidFill>
              </a:rPr>
              <a:t>2 pairs of coils BV2 (22 turns) connected in series with different number of turns.</a:t>
            </a:r>
          </a:p>
        </p:txBody>
      </p:sp>
      <p:graphicFrame>
        <p:nvGraphicFramePr>
          <p:cNvPr id="6144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096397"/>
              </p:ext>
            </p:extLst>
          </p:nvPr>
        </p:nvGraphicFramePr>
        <p:xfrm>
          <a:off x="1115471" y="2313240"/>
          <a:ext cx="3008462" cy="4022727"/>
        </p:xfrm>
        <a:graphic>
          <a:graphicData uri="http://schemas.openxmlformats.org/drawingml/2006/table">
            <a:tbl>
              <a:tblPr/>
              <a:tblGrid>
                <a:gridCol w="1127137"/>
                <a:gridCol w="879885"/>
                <a:gridCol w="1001440"/>
              </a:tblGrid>
              <a:tr h="4064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BV1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BV2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99"/>
                    </a:solidFill>
                  </a:tcPr>
                </a:tc>
              </a:tr>
              <a:tr h="7032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R(m)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0.376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1.634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Z(m)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±1.05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±1.19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Symbol" charset="0"/>
                        </a:rPr>
                        <a:t>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R(m)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7491" marR="67491" marT="107759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0.164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0.18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  <a:tr h="72866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Symbol" charset="0"/>
                        </a:rPr>
                        <a:t>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Z(m)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7491" marR="67491" marT="107759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0.115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0.038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6EF"/>
                    </a:solidFill>
                  </a:tcPr>
                </a:tc>
              </a:tr>
              <a:tr h="727075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NI(MA)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-0.128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-0.065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ECDE"/>
                    </a:solidFill>
                  </a:tcPr>
                </a:tc>
              </a:tr>
            </a:tbl>
          </a:graphicData>
        </a:graphic>
      </p:graphicFrame>
      <p:pic>
        <p:nvPicPr>
          <p:cNvPr id="61509" name="Picture 6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354" y="1916113"/>
            <a:ext cx="3402363" cy="4405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787851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/>
                <a:cs typeface="Times New Roman"/>
              </a:rPr>
              <a:t>Constraints involved in ADITYA-U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>
                <a:latin typeface="Times New Roman"/>
                <a:cs typeface="Times New Roman"/>
              </a:rPr>
              <a:t>Down time of the device should not be more than 2 years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Refurbish the existing TF coils and this limits the vessel boundary</a:t>
            </a:r>
          </a:p>
          <a:p>
            <a:r>
              <a:rPr lang="en-US" sz="2400" dirty="0">
                <a:latin typeface="Times New Roman"/>
                <a:cs typeface="Times New Roman"/>
              </a:rPr>
              <a:t>E</a:t>
            </a:r>
            <a:r>
              <a:rPr lang="en-US" sz="2400" dirty="0" smtClean="0">
                <a:latin typeface="Times New Roman"/>
                <a:cs typeface="Times New Roman"/>
              </a:rPr>
              <a:t>xisting power supplies and </a:t>
            </a:r>
            <a:r>
              <a:rPr lang="en-US" sz="2400" dirty="0" err="1" smtClean="0">
                <a:latin typeface="Times New Roman"/>
                <a:cs typeface="Times New Roman"/>
              </a:rPr>
              <a:t>ohmic</a:t>
            </a:r>
            <a:r>
              <a:rPr lang="en-US" sz="2400" dirty="0" smtClean="0">
                <a:latin typeface="Times New Roman"/>
                <a:cs typeface="Times New Roman"/>
              </a:rPr>
              <a:t> &amp; vertical field coils to be used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Additional coils compatible with existing ones to be used to vary the plasma shape (limited shape flexibility)</a:t>
            </a:r>
          </a:p>
          <a:p>
            <a:r>
              <a:rPr lang="en-US" sz="2400" dirty="0" smtClean="0">
                <a:latin typeface="Times New Roman"/>
                <a:cs typeface="Times New Roman"/>
              </a:rPr>
              <a:t> Space available for additional coils limited by new vessel and existing TF coils </a:t>
            </a:r>
          </a:p>
          <a:p>
            <a:pPr lvl="1"/>
            <a:r>
              <a:rPr lang="en-US" sz="2000" dirty="0" smtClean="0">
                <a:latin typeface="Times New Roman"/>
                <a:cs typeface="Times New Roman"/>
              </a:rPr>
              <a:t>Limits the </a:t>
            </a:r>
            <a:r>
              <a:rPr lang="en-US" sz="2000" dirty="0" err="1" smtClean="0">
                <a:latin typeface="Times New Roman"/>
                <a:cs typeface="Times New Roman"/>
              </a:rPr>
              <a:t>divertor</a:t>
            </a:r>
            <a:r>
              <a:rPr lang="en-US" sz="2000" dirty="0" smtClean="0">
                <a:latin typeface="Times New Roman"/>
                <a:cs typeface="Times New Roman"/>
              </a:rPr>
              <a:t> coil current and this limits the plasma current for </a:t>
            </a:r>
            <a:r>
              <a:rPr lang="en-US" sz="2000" dirty="0" err="1" smtClean="0">
                <a:latin typeface="Times New Roman"/>
                <a:cs typeface="Times New Roman"/>
              </a:rPr>
              <a:t>divertor</a:t>
            </a:r>
            <a:r>
              <a:rPr lang="en-US" sz="2000" dirty="0" smtClean="0">
                <a:latin typeface="Times New Roman"/>
                <a:cs typeface="Times New Roman"/>
              </a:rPr>
              <a:t> configuration</a:t>
            </a:r>
          </a:p>
        </p:txBody>
      </p:sp>
    </p:spTree>
    <p:extLst>
      <p:ext uri="{BB962C8B-B14F-4D97-AF65-F5344CB8AC3E}">
        <p14:creationId xmlns:p14="http://schemas.microsoft.com/office/powerpoint/2010/main" val="2469562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845232" y="1"/>
            <a:ext cx="6405787" cy="109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300" dirty="0" smtClean="0">
                <a:solidFill>
                  <a:srgbClr val="000000"/>
                </a:solidFill>
                <a:cs typeface="Times New Roman" charset="0"/>
              </a:rPr>
              <a:t>Possible </a:t>
            </a:r>
            <a:r>
              <a:rPr lang="en-US" sz="3300" dirty="0" err="1" smtClean="0">
                <a:solidFill>
                  <a:srgbClr val="000000"/>
                </a:solidFill>
                <a:cs typeface="Times New Roman" charset="0"/>
              </a:rPr>
              <a:t>divertor</a:t>
            </a:r>
            <a:r>
              <a:rPr lang="en-US" sz="3300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3300" dirty="0">
                <a:solidFill>
                  <a:srgbClr val="000000"/>
                </a:solidFill>
                <a:cs typeface="Times New Roman" charset="0"/>
              </a:rPr>
              <a:t>coil positions</a:t>
            </a:r>
          </a:p>
          <a:p>
            <a:pPr algn="ctr" eaLnBrk="1" hangingPunct="1">
              <a:buClrTx/>
              <a:buFontTx/>
              <a:buNone/>
            </a:pPr>
            <a:endParaRPr lang="en-US" sz="33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62468" name="Text Box 4"/>
          <p:cNvSpPr txBox="1">
            <a:spLocks noChangeArrowheads="1"/>
          </p:cNvSpPr>
          <p:nvPr/>
        </p:nvSpPr>
        <p:spPr bwMode="auto">
          <a:xfrm>
            <a:off x="3929742" y="1268414"/>
            <a:ext cx="4961879" cy="1571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New circular vacuum vessel with </a:t>
            </a:r>
          </a:p>
          <a:p>
            <a:pPr marL="342900">
              <a:buClrTx/>
              <a:buFontTx/>
              <a:buNone/>
            </a:pPr>
            <a:r>
              <a:rPr lang="en-US" sz="2400" dirty="0">
                <a:solidFill>
                  <a:srgbClr val="000000"/>
                </a:solidFill>
              </a:rPr>
              <a:t>    diameter </a:t>
            </a:r>
            <a:r>
              <a:rPr lang="en-US" sz="2400" dirty="0" smtClean="0">
                <a:solidFill>
                  <a:srgbClr val="000000"/>
                </a:solidFill>
              </a:rPr>
              <a:t>of 60cm</a:t>
            </a:r>
            <a:r>
              <a:rPr lang="en-US" sz="2400" dirty="0">
                <a:solidFill>
                  <a:srgbClr val="000000"/>
                </a:solidFill>
              </a:rPr>
              <a:t>. 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D1 &amp; D2 are two pair of  symmetric diverter coils</a:t>
            </a:r>
          </a:p>
        </p:txBody>
      </p:sp>
      <p:graphicFrame>
        <p:nvGraphicFramePr>
          <p:cNvPr id="62469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935710"/>
              </p:ext>
            </p:extLst>
          </p:nvPr>
        </p:nvGraphicFramePr>
        <p:xfrm>
          <a:off x="3782546" y="3004111"/>
          <a:ext cx="5361454" cy="3757591"/>
        </p:xfrm>
        <a:graphic>
          <a:graphicData uri="http://schemas.openxmlformats.org/drawingml/2006/table">
            <a:tbl>
              <a:tblPr/>
              <a:tblGrid>
                <a:gridCol w="993509"/>
                <a:gridCol w="996428"/>
                <a:gridCol w="1228394"/>
                <a:gridCol w="994969"/>
                <a:gridCol w="1148154"/>
              </a:tblGrid>
              <a:tr h="51808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charset="0"/>
                        <a:ea typeface="ＭＳ Ｐゴシック" charset="0"/>
                        <a:cs typeface="Times New Roman" charset="0"/>
                      </a:endParaRP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BV1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BV2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D1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D2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33CC"/>
                    </a:solidFill>
                  </a:tcPr>
                </a:tc>
              </a:tr>
              <a:tr h="51808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R(m)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0.376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1.643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0.460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1.075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872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1808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Z(m)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±1.05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±1.19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0.295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0.333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803333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Symbol" charset="0"/>
                        </a:rPr>
                        <a:t>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R(m)</a:t>
                      </a:r>
                    </a:p>
                  </a:txBody>
                  <a:tcPr marL="67491" marR="67491" marT="107759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0.164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0.18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0.05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0.05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518081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76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Symbol" charset="0"/>
                          <a:ea typeface="ＭＳ Ｐゴシック" charset="0"/>
                          <a:cs typeface="Symbol" charset="0"/>
                        </a:rPr>
                        <a:t></a:t>
                      </a: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Z(m)</a:t>
                      </a:r>
                    </a:p>
                  </a:txBody>
                  <a:tcPr marL="67491" marR="67491" marT="107759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0.115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0.038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0.05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0.05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881934"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NI(MA)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-0.288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-0.105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0.150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93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charset="0"/>
                          <a:ea typeface="ＭＳ Ｐゴシック" charset="0"/>
                          <a:cs typeface="Times New Roman" charset="0"/>
                        </a:rPr>
                        <a:t>0.150</a:t>
                      </a:r>
                    </a:p>
                  </a:txBody>
                  <a:tcPr marL="67491" marR="67491" marT="64580" marB="46800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pic>
        <p:nvPicPr>
          <p:cNvPr id="62571" name="Picture 1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7" y="896164"/>
            <a:ext cx="3771409" cy="5462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239738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1061899" y="1"/>
            <a:ext cx="588568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 anchorCtr="1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3300" dirty="0" err="1" smtClean="0">
                <a:solidFill>
                  <a:srgbClr val="000000"/>
                </a:solidFill>
                <a:cs typeface="Times New Roman" charset="0"/>
              </a:rPr>
              <a:t>Aditya</a:t>
            </a:r>
            <a:r>
              <a:rPr lang="en-US" sz="3300" dirty="0" smtClean="0">
                <a:solidFill>
                  <a:srgbClr val="000000"/>
                </a:solidFill>
                <a:cs typeface="Times New Roman" charset="0"/>
              </a:rPr>
              <a:t> </a:t>
            </a:r>
            <a:r>
              <a:rPr lang="en-US" sz="3300" dirty="0" err="1">
                <a:solidFill>
                  <a:srgbClr val="000000"/>
                </a:solidFill>
                <a:cs typeface="Times New Roman" charset="0"/>
              </a:rPr>
              <a:t>Divertor</a:t>
            </a:r>
            <a:r>
              <a:rPr lang="en-US" sz="3300" dirty="0">
                <a:solidFill>
                  <a:srgbClr val="000000"/>
                </a:solidFill>
                <a:cs typeface="Times New Roman" charset="0"/>
              </a:rPr>
              <a:t> Configuration</a:t>
            </a:r>
          </a:p>
          <a:p>
            <a:pPr algn="ctr" eaLnBrk="1" hangingPunct="1">
              <a:buClrTx/>
              <a:buFontTx/>
              <a:buNone/>
            </a:pPr>
            <a:endParaRPr lang="en-US" sz="3300" dirty="0">
              <a:solidFill>
                <a:srgbClr val="000000"/>
              </a:solidFill>
              <a:cs typeface="Times New Roman" charset="0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631719" y="1069395"/>
            <a:ext cx="8369004" cy="5265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marL="341313" indent="-341313"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1pPr>
            <a:lvl2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2pPr>
            <a:lvl3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3pPr>
            <a:lvl4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4pPr>
            <a:lvl5pPr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898989"/>
                </a:solidFill>
                <a:latin typeface="Times New Roman" charset="0"/>
                <a:ea typeface="ＭＳ Ｐゴシック" charset="0"/>
                <a:cs typeface="WenQuanYi Micro Hei" charset="0"/>
              </a:defRPr>
            </a:lvl9pPr>
          </a:lstStyle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To provide </a:t>
            </a:r>
            <a:r>
              <a:rPr lang="en-US" sz="2400" dirty="0" smtClean="0">
                <a:solidFill>
                  <a:srgbClr val="000000"/>
                </a:solidFill>
              </a:rPr>
              <a:t>operational flexibility,  </a:t>
            </a:r>
            <a:r>
              <a:rPr lang="en-US" sz="2400" dirty="0" err="1">
                <a:solidFill>
                  <a:srgbClr val="000000"/>
                </a:solidFill>
              </a:rPr>
              <a:t>Aditya</a:t>
            </a:r>
            <a:r>
              <a:rPr lang="en-US" sz="2400" dirty="0">
                <a:solidFill>
                  <a:srgbClr val="000000"/>
                </a:solidFill>
              </a:rPr>
              <a:t> is Upgraded from circular plasma to X-point plasma.</a:t>
            </a: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Old BV1, BV2 coils have to be fed </a:t>
            </a:r>
            <a:r>
              <a:rPr lang="en-US" sz="2400" dirty="0" smtClean="0">
                <a:solidFill>
                  <a:srgbClr val="000000"/>
                </a:solidFill>
              </a:rPr>
              <a:t>independently.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D1 &amp; D2 are two pairs of </a:t>
            </a:r>
            <a:r>
              <a:rPr lang="en-US" sz="2400" dirty="0" err="1">
                <a:solidFill>
                  <a:srgbClr val="000000"/>
                </a:solidFill>
              </a:rPr>
              <a:t>poloidal</a:t>
            </a:r>
            <a:r>
              <a:rPr lang="en-US" sz="2400" dirty="0">
                <a:solidFill>
                  <a:srgbClr val="000000"/>
                </a:solidFill>
              </a:rPr>
              <a:t> field coils (</a:t>
            </a:r>
            <a:r>
              <a:rPr lang="en-US" sz="2400" dirty="0" err="1">
                <a:solidFill>
                  <a:srgbClr val="000000"/>
                </a:solidFill>
              </a:rPr>
              <a:t>divertor</a:t>
            </a:r>
            <a:r>
              <a:rPr lang="en-US" sz="2400" dirty="0">
                <a:solidFill>
                  <a:srgbClr val="000000"/>
                </a:solidFill>
              </a:rPr>
              <a:t> coils) with current </a:t>
            </a:r>
            <a:r>
              <a:rPr lang="en-US" sz="2400" dirty="0" smtClean="0">
                <a:solidFill>
                  <a:srgbClr val="000000"/>
                </a:solidFill>
              </a:rPr>
              <a:t>limit of  150KAt.</a:t>
            </a:r>
            <a:endParaRPr lang="en-US" sz="2400" dirty="0">
              <a:solidFill>
                <a:srgbClr val="000000"/>
              </a:solidFill>
            </a:endParaRPr>
          </a:p>
          <a:p>
            <a:pPr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Rectangular vessel is converted into circular vessel with diameter 60cm.</a:t>
            </a:r>
          </a:p>
          <a:p>
            <a:pPr>
              <a:buFont typeface="Arial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Divertor</a:t>
            </a:r>
            <a:r>
              <a:rPr lang="en-US" sz="2400" dirty="0">
                <a:solidFill>
                  <a:srgbClr val="000000"/>
                </a:solidFill>
              </a:rPr>
              <a:t> coils are positioned at the available space. </a:t>
            </a:r>
          </a:p>
          <a:p>
            <a:pPr marL="342900">
              <a:buClrTx/>
              <a:buFontTx/>
              <a:buNone/>
            </a:pPr>
            <a:endParaRPr lang="en-US" sz="2400" dirty="0">
              <a:solidFill>
                <a:srgbClr val="000000"/>
              </a:solidFill>
            </a:endParaRPr>
          </a:p>
          <a:p>
            <a:pPr marL="342900">
              <a:buClrTx/>
              <a:buFontTx/>
              <a:buNone/>
            </a:pPr>
            <a:r>
              <a:rPr lang="en-US" sz="2400" u="sng" dirty="0">
                <a:solidFill>
                  <a:srgbClr val="000000"/>
                </a:solidFill>
              </a:rPr>
              <a:t>Plasma Parameter for </a:t>
            </a:r>
            <a:r>
              <a:rPr lang="en-US" sz="2400" u="sng" dirty="0" err="1">
                <a:solidFill>
                  <a:srgbClr val="000000"/>
                </a:solidFill>
              </a:rPr>
              <a:t>Upgradation</a:t>
            </a:r>
            <a:r>
              <a:rPr lang="en-US" sz="2400" u="sng" dirty="0">
                <a:solidFill>
                  <a:srgbClr val="000000"/>
                </a:solidFill>
              </a:rPr>
              <a:t> case</a:t>
            </a:r>
            <a:r>
              <a:rPr lang="en-US" sz="2400" dirty="0">
                <a:solidFill>
                  <a:srgbClr val="000000"/>
                </a:solidFill>
              </a:rPr>
              <a:t>: 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smtClean="0">
                <a:solidFill>
                  <a:srgbClr val="000000"/>
                </a:solidFill>
              </a:rPr>
              <a:t>Plasma </a:t>
            </a:r>
            <a:r>
              <a:rPr lang="en-US" sz="2400" dirty="0">
                <a:solidFill>
                  <a:srgbClr val="000000"/>
                </a:solidFill>
              </a:rPr>
              <a:t>current : 100 kA                         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Electron density : ~10</a:t>
            </a:r>
            <a:r>
              <a:rPr lang="en-US" sz="2400" baseline="30000" dirty="0">
                <a:solidFill>
                  <a:srgbClr val="000000"/>
                </a:solidFill>
              </a:rPr>
              <a:t>13 </a:t>
            </a:r>
            <a:r>
              <a:rPr lang="en-US" sz="2400" dirty="0">
                <a:solidFill>
                  <a:srgbClr val="000000"/>
                </a:solidFill>
              </a:rPr>
              <a:t>cm</a:t>
            </a:r>
            <a:r>
              <a:rPr lang="en-US" sz="2400" baseline="30000" dirty="0">
                <a:solidFill>
                  <a:srgbClr val="000000"/>
                </a:solidFill>
              </a:rPr>
              <a:t>-3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>
                <a:solidFill>
                  <a:srgbClr val="000000"/>
                </a:solidFill>
              </a:rPr>
              <a:t>Electron Temp ~ 400eV</a:t>
            </a:r>
          </a:p>
          <a:p>
            <a:pPr eaLnBrk="1" hangingPunct="1">
              <a:buFont typeface="Arial" charset="0"/>
              <a:buChar char="•"/>
            </a:pPr>
            <a:r>
              <a:rPr lang="en-US" sz="2400" dirty="0" err="1">
                <a:solidFill>
                  <a:srgbClr val="000000"/>
                </a:solidFill>
              </a:rPr>
              <a:t>B</a:t>
            </a:r>
            <a:r>
              <a:rPr lang="en-US" sz="2400" baseline="-25000" dirty="0" err="1">
                <a:solidFill>
                  <a:srgbClr val="000000"/>
                </a:solidFill>
              </a:rPr>
              <a:t>tor</a:t>
            </a:r>
            <a:r>
              <a:rPr lang="en-US" sz="2400" baseline="-25000" dirty="0">
                <a:solidFill>
                  <a:srgbClr val="000000"/>
                </a:solidFill>
              </a:rPr>
              <a:t>  </a:t>
            </a:r>
            <a:r>
              <a:rPr lang="en-US" sz="2400" dirty="0">
                <a:solidFill>
                  <a:srgbClr val="000000"/>
                </a:solidFill>
              </a:rPr>
              <a:t> = </a:t>
            </a:r>
            <a:r>
              <a:rPr lang="en-US" sz="2400" dirty="0" smtClean="0">
                <a:solidFill>
                  <a:srgbClr val="000000"/>
                </a:solidFill>
              </a:rPr>
              <a:t>1.5T</a:t>
            </a:r>
            <a:endParaRPr lang="en-US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60986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</TotalTime>
  <Words>1346</Words>
  <Application>Microsoft Macintosh PowerPoint</Application>
  <PresentationFormat>On-screen Show (4:3)</PresentationFormat>
  <Paragraphs>309</Paragraphs>
  <Slides>32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ADITYA Upgradation with Divertor Configuration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Constraints involved in ADITYA-U</vt:lpstr>
      <vt:lpstr>PowerPoint Presentation</vt:lpstr>
      <vt:lpstr>PowerPoint Presentation</vt:lpstr>
      <vt:lpstr>IPREQ: Plasma equilibrium study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Predictive Simulation of ADITYA-U using TSC </vt:lpstr>
      <vt:lpstr>ADITYA-U Coil System</vt:lpstr>
      <vt:lpstr>Aditya-U Plasma evolution in TSC</vt:lpstr>
      <vt:lpstr>TSC Output</vt:lpstr>
      <vt:lpstr>Coil Currents</vt:lpstr>
      <vt:lpstr>Confinement Time</vt:lpstr>
      <vt:lpstr>Preliminary study of ADITYA-U divertor using SOLPS </vt:lpstr>
      <vt:lpstr>PowerPoint Presentation</vt:lpstr>
      <vt:lpstr>PowerPoint Presentation</vt:lpstr>
      <vt:lpstr>PowerPoint Presentation</vt:lpstr>
      <vt:lpstr>Conclusion</vt:lpstr>
      <vt:lpstr>Thank you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Aditya Upgradation with Divertor Configuration </dc:title>
  <dc:creator>SommerFeld</dc:creator>
  <cp:lastModifiedBy>SommerFeld</cp:lastModifiedBy>
  <cp:revision>74</cp:revision>
  <dcterms:created xsi:type="dcterms:W3CDTF">2020-01-23T02:06:29Z</dcterms:created>
  <dcterms:modified xsi:type="dcterms:W3CDTF">2020-01-27T02:28:02Z</dcterms:modified>
</cp:coreProperties>
</file>