
<file path=[Content_Types].xml><?xml version="1.0" encoding="utf-8"?>
<Types xmlns="http://schemas.openxmlformats.org/package/2006/content-types">
  <!--cleaned_by_fortinet-->
  <Override PartName="/ppt/media/fortinet_alert_1.png" ContentType="image/png"/>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300" r:id="rId3"/>
    <p:sldId id="293" r:id="rId4"/>
    <p:sldId id="294" r:id="rId5"/>
    <p:sldId id="295" r:id="rId6"/>
    <p:sldId id="296" r:id="rId7"/>
    <p:sldId id="297" r:id="rId8"/>
    <p:sldId id="275" r:id="rId9"/>
    <p:sldId id="271" r:id="rId10"/>
    <p:sldId id="273" r:id="rId11"/>
    <p:sldId id="274" r:id="rId12"/>
    <p:sldId id="264" r:id="rId13"/>
    <p:sldId id="276" r:id="rId14"/>
    <p:sldId id="278" r:id="rId15"/>
    <p:sldId id="279" r:id="rId16"/>
    <p:sldId id="283" r:id="rId17"/>
    <p:sldId id="298" r:id="rId18"/>
    <p:sldId id="286" r:id="rId19"/>
    <p:sldId id="288" r:id="rId20"/>
    <p:sldId id="289" r:id="rId21"/>
    <p:sldId id="290" r:id="rId22"/>
    <p:sldId id="291" r:id="rId23"/>
    <p:sldId id="292" r:id="rId24"/>
    <p:sldId id="301" r:id="rId25"/>
    <p:sldId id="302" r:id="rId26"/>
    <p:sldId id="303" r:id="rId27"/>
    <p:sldId id="30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16F6"/>
    <a:srgbClr val="F5F5F5"/>
    <a:srgbClr val="1108C8"/>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65EA6597-774C-4772-8442-4FC5B47A09D0}" type="datetimeFigureOut">
              <a:rPr lang="en-IN" smtClean="0"/>
              <a:t>27-01-2020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EC1395-646C-4574-898D-4A3B27B5A860}" type="slidenum">
              <a:rPr lang="en-IN" smtClean="0"/>
              <a:t>‹#›</a:t>
            </a:fld>
            <a:endParaRPr lang="en-IN"/>
          </a:p>
        </p:txBody>
      </p:sp>
    </p:spTree>
    <p:extLst>
      <p:ext uri="{BB962C8B-B14F-4D97-AF65-F5344CB8AC3E}">
        <p14:creationId xmlns:p14="http://schemas.microsoft.com/office/powerpoint/2010/main" val="48312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5EA6597-774C-4772-8442-4FC5B47A09D0}" type="datetimeFigureOut">
              <a:rPr lang="en-IN" smtClean="0"/>
              <a:t>27-01-2020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EC1395-646C-4574-898D-4A3B27B5A860}" type="slidenum">
              <a:rPr lang="en-IN" smtClean="0"/>
              <a:t>‹#›</a:t>
            </a:fld>
            <a:endParaRPr lang="en-IN"/>
          </a:p>
        </p:txBody>
      </p:sp>
    </p:spTree>
    <p:extLst>
      <p:ext uri="{BB962C8B-B14F-4D97-AF65-F5344CB8AC3E}">
        <p14:creationId xmlns:p14="http://schemas.microsoft.com/office/powerpoint/2010/main" val="3522862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5EA6597-774C-4772-8442-4FC5B47A09D0}" type="datetimeFigureOut">
              <a:rPr lang="en-IN" smtClean="0"/>
              <a:t>27-01-2020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EC1395-646C-4574-898D-4A3B27B5A860}" type="slidenum">
              <a:rPr lang="en-IN" smtClean="0"/>
              <a:t>‹#›</a:t>
            </a:fld>
            <a:endParaRPr lang="en-IN"/>
          </a:p>
        </p:txBody>
      </p:sp>
    </p:spTree>
    <p:extLst>
      <p:ext uri="{BB962C8B-B14F-4D97-AF65-F5344CB8AC3E}">
        <p14:creationId xmlns:p14="http://schemas.microsoft.com/office/powerpoint/2010/main" val="4103891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5EA6597-774C-4772-8442-4FC5B47A09D0}" type="datetimeFigureOut">
              <a:rPr lang="en-IN" smtClean="0"/>
              <a:t>27-01-2020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EC1395-646C-4574-898D-4A3B27B5A860}" type="slidenum">
              <a:rPr lang="en-IN" smtClean="0"/>
              <a:t>‹#›</a:t>
            </a:fld>
            <a:endParaRPr lang="en-IN"/>
          </a:p>
        </p:txBody>
      </p:sp>
    </p:spTree>
    <p:extLst>
      <p:ext uri="{BB962C8B-B14F-4D97-AF65-F5344CB8AC3E}">
        <p14:creationId xmlns:p14="http://schemas.microsoft.com/office/powerpoint/2010/main" val="3452923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EA6597-774C-4772-8442-4FC5B47A09D0}" type="datetimeFigureOut">
              <a:rPr lang="en-IN" smtClean="0"/>
              <a:t>27-01-2020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EC1395-646C-4574-898D-4A3B27B5A860}" type="slidenum">
              <a:rPr lang="en-IN" smtClean="0"/>
              <a:t>‹#›</a:t>
            </a:fld>
            <a:endParaRPr lang="en-IN"/>
          </a:p>
        </p:txBody>
      </p:sp>
    </p:spTree>
    <p:extLst>
      <p:ext uri="{BB962C8B-B14F-4D97-AF65-F5344CB8AC3E}">
        <p14:creationId xmlns:p14="http://schemas.microsoft.com/office/powerpoint/2010/main" val="339239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5EA6597-774C-4772-8442-4FC5B47A09D0}" type="datetimeFigureOut">
              <a:rPr lang="en-IN" smtClean="0"/>
              <a:t>27-01-2020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EC1395-646C-4574-898D-4A3B27B5A860}" type="slidenum">
              <a:rPr lang="en-IN" smtClean="0"/>
              <a:t>‹#›</a:t>
            </a:fld>
            <a:endParaRPr lang="en-IN"/>
          </a:p>
        </p:txBody>
      </p:sp>
    </p:spTree>
    <p:extLst>
      <p:ext uri="{BB962C8B-B14F-4D97-AF65-F5344CB8AC3E}">
        <p14:creationId xmlns:p14="http://schemas.microsoft.com/office/powerpoint/2010/main" val="1582878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5EA6597-774C-4772-8442-4FC5B47A09D0}" type="datetimeFigureOut">
              <a:rPr lang="en-IN" smtClean="0"/>
              <a:t>27-01-2020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6EC1395-646C-4574-898D-4A3B27B5A860}" type="slidenum">
              <a:rPr lang="en-IN" smtClean="0"/>
              <a:t>‹#›</a:t>
            </a:fld>
            <a:endParaRPr lang="en-IN"/>
          </a:p>
        </p:txBody>
      </p:sp>
    </p:spTree>
    <p:extLst>
      <p:ext uri="{BB962C8B-B14F-4D97-AF65-F5344CB8AC3E}">
        <p14:creationId xmlns:p14="http://schemas.microsoft.com/office/powerpoint/2010/main" val="89153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5EA6597-774C-4772-8442-4FC5B47A09D0}" type="datetimeFigureOut">
              <a:rPr lang="en-IN" smtClean="0"/>
              <a:t>27-01-2020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6EC1395-646C-4574-898D-4A3B27B5A860}" type="slidenum">
              <a:rPr lang="en-IN" smtClean="0"/>
              <a:t>‹#›</a:t>
            </a:fld>
            <a:endParaRPr lang="en-IN"/>
          </a:p>
        </p:txBody>
      </p:sp>
    </p:spTree>
    <p:extLst>
      <p:ext uri="{BB962C8B-B14F-4D97-AF65-F5344CB8AC3E}">
        <p14:creationId xmlns:p14="http://schemas.microsoft.com/office/powerpoint/2010/main" val="197570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EA6597-774C-4772-8442-4FC5B47A09D0}" type="datetimeFigureOut">
              <a:rPr lang="en-IN" smtClean="0"/>
              <a:t>27-01-2020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6EC1395-646C-4574-898D-4A3B27B5A860}" type="slidenum">
              <a:rPr lang="en-IN" smtClean="0"/>
              <a:t>‹#›</a:t>
            </a:fld>
            <a:endParaRPr lang="en-IN"/>
          </a:p>
        </p:txBody>
      </p:sp>
    </p:spTree>
    <p:extLst>
      <p:ext uri="{BB962C8B-B14F-4D97-AF65-F5344CB8AC3E}">
        <p14:creationId xmlns:p14="http://schemas.microsoft.com/office/powerpoint/2010/main" val="495716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EA6597-774C-4772-8442-4FC5B47A09D0}" type="datetimeFigureOut">
              <a:rPr lang="en-IN" smtClean="0"/>
              <a:t>27-01-2020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EC1395-646C-4574-898D-4A3B27B5A860}" type="slidenum">
              <a:rPr lang="en-IN" smtClean="0"/>
              <a:t>‹#›</a:t>
            </a:fld>
            <a:endParaRPr lang="en-IN"/>
          </a:p>
        </p:txBody>
      </p:sp>
    </p:spTree>
    <p:extLst>
      <p:ext uri="{BB962C8B-B14F-4D97-AF65-F5344CB8AC3E}">
        <p14:creationId xmlns:p14="http://schemas.microsoft.com/office/powerpoint/2010/main" val="2226063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EA6597-774C-4772-8442-4FC5B47A09D0}" type="datetimeFigureOut">
              <a:rPr lang="en-IN" smtClean="0"/>
              <a:t>27-01-2020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EC1395-646C-4574-898D-4A3B27B5A860}" type="slidenum">
              <a:rPr lang="en-IN" smtClean="0"/>
              <a:t>‹#›</a:t>
            </a:fld>
            <a:endParaRPr lang="en-IN"/>
          </a:p>
        </p:txBody>
      </p:sp>
    </p:spTree>
    <p:extLst>
      <p:ext uri="{BB962C8B-B14F-4D97-AF65-F5344CB8AC3E}">
        <p14:creationId xmlns:p14="http://schemas.microsoft.com/office/powerpoint/2010/main" val="2857912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A6597-774C-4772-8442-4FC5B47A09D0}" type="datetimeFigureOut">
              <a:rPr lang="en-IN" smtClean="0"/>
              <a:t>27-01-2020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C1395-646C-4574-898D-4A3B27B5A860}" type="slidenum">
              <a:rPr lang="en-IN" smtClean="0"/>
              <a:t>‹#›</a:t>
            </a:fld>
            <a:endParaRPr lang="en-IN"/>
          </a:p>
        </p:txBody>
      </p:sp>
    </p:spTree>
    <p:extLst>
      <p:ext uri="{BB962C8B-B14F-4D97-AF65-F5344CB8AC3E}">
        <p14:creationId xmlns:p14="http://schemas.microsoft.com/office/powerpoint/2010/main" val="1658007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Target="../media/fortinet_alert_1.png" Type="http://schemas.openxmlformats.org/officeDocument/2006/relationships/image" Id="rId_fortinet_1"/>
<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7.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 Id="rId5" Type="http://schemas.openxmlformats.org/officeDocument/2006/relationships/image" Target="../media/image15.emf"/><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12" y="-15190"/>
            <a:ext cx="9180512" cy="1015663"/>
          </a:xfrm>
          <a:prstGeom prst="rect">
            <a:avLst/>
          </a:prstGeom>
          <a:solidFill>
            <a:srgbClr val="C00000"/>
          </a:solidFill>
        </p:spPr>
        <p:txBody>
          <a:bodyPr wrap="square" rtlCol="0">
            <a:spAutoFit/>
          </a:bodyPr>
          <a:lstStyle/>
          <a:p>
            <a:pPr algn="ctr">
              <a:lnSpc>
                <a:spcPct val="150000"/>
              </a:lnSpc>
              <a:spcBef>
                <a:spcPts val="1800"/>
              </a:spcBef>
              <a:spcAft>
                <a:spcPts val="1800"/>
              </a:spcAft>
            </a:pPr>
            <a:r>
              <a:rPr lang="en-IN" sz="4000" dirty="0" smtClean="0">
                <a:solidFill>
                  <a:schemeClr val="bg1"/>
                </a:solidFill>
                <a:latin typeface="Times New Roman" panose="02020603050405020304" pitchFamily="18" charset="0"/>
                <a:cs typeface="Times New Roman" panose="02020603050405020304" pitchFamily="18" charset="0"/>
              </a:rPr>
              <a:t>RF </a:t>
            </a:r>
            <a:r>
              <a:rPr lang="en-IN" sz="4000" dirty="0" smtClean="0">
                <a:solidFill>
                  <a:schemeClr val="bg1"/>
                </a:solidFill>
                <a:latin typeface="Times New Roman" panose="02020603050405020304" pitchFamily="18" charset="0"/>
                <a:cs typeface="Times New Roman" panose="02020603050405020304" pitchFamily="18" charset="0"/>
              </a:rPr>
              <a:t>Experiment in </a:t>
            </a:r>
            <a:r>
              <a:rPr lang="en-IN" sz="4000" dirty="0" smtClean="0">
                <a:solidFill>
                  <a:schemeClr val="bg1"/>
                </a:solidFill>
                <a:latin typeface="Times New Roman" panose="02020603050405020304" pitchFamily="18" charset="0"/>
                <a:cs typeface="Times New Roman" panose="02020603050405020304" pitchFamily="18" charset="0"/>
              </a:rPr>
              <a:t>ADITYA &amp; ADITYA-U</a:t>
            </a:r>
            <a:endParaRPr lang="en-IN" sz="4000" dirty="0" smtClean="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0" y="2598003"/>
            <a:ext cx="9180512" cy="830997"/>
          </a:xfrm>
          <a:prstGeom prst="rect">
            <a:avLst/>
          </a:prstGeom>
          <a:noFill/>
        </p:spPr>
        <p:txBody>
          <a:bodyPr wrap="square" rtlCol="0">
            <a:spAutoFit/>
          </a:bodyPr>
          <a:lstStyle/>
          <a:p>
            <a:pPr algn="ctr">
              <a:lnSpc>
                <a:spcPct val="150000"/>
              </a:lnSpc>
              <a:spcBef>
                <a:spcPts val="1800"/>
              </a:spcBef>
              <a:spcAft>
                <a:spcPts val="1800"/>
              </a:spcAft>
            </a:pPr>
            <a:r>
              <a:rPr lang="en-IN" sz="3200" dirty="0" err="1" smtClean="0">
                <a:solidFill>
                  <a:srgbClr val="0033CC"/>
                </a:solidFill>
                <a:latin typeface="Times New Roman" panose="02020603050405020304" pitchFamily="18" charset="0"/>
                <a:cs typeface="Times New Roman" panose="02020603050405020304" pitchFamily="18" charset="0"/>
              </a:rPr>
              <a:t>Prabal</a:t>
            </a:r>
            <a:r>
              <a:rPr lang="en-IN" sz="3200" dirty="0" smtClean="0">
                <a:solidFill>
                  <a:srgbClr val="0033CC"/>
                </a:solidFill>
                <a:latin typeface="Times New Roman" panose="02020603050405020304" pitchFamily="18" charset="0"/>
                <a:cs typeface="Times New Roman" panose="02020603050405020304" pitchFamily="18" charset="0"/>
              </a:rPr>
              <a:t> K </a:t>
            </a:r>
            <a:r>
              <a:rPr lang="en-IN" sz="3200" dirty="0" err="1" smtClean="0">
                <a:solidFill>
                  <a:srgbClr val="0033CC"/>
                </a:solidFill>
                <a:latin typeface="Times New Roman" panose="02020603050405020304" pitchFamily="18" charset="0"/>
                <a:cs typeface="Times New Roman" panose="02020603050405020304" pitchFamily="18" charset="0"/>
              </a:rPr>
              <a:t>Chattopadhyay</a:t>
            </a:r>
            <a:endParaRPr lang="en-IN" sz="3200" dirty="0" smtClean="0">
              <a:solidFill>
                <a:srgbClr val="0033CC"/>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899592" y="4581128"/>
            <a:ext cx="7632848" cy="1200329"/>
          </a:xfrm>
          <a:prstGeom prst="rect">
            <a:avLst/>
          </a:prstGeom>
          <a:noFill/>
        </p:spPr>
        <p:txBody>
          <a:bodyPr wrap="square" rtlCol="0">
            <a:spAutoFit/>
          </a:bodyPr>
          <a:lstStyle/>
          <a:p>
            <a:pPr algn="ctr"/>
            <a:r>
              <a:rPr lang="en-IN" sz="2400" dirty="0" smtClean="0">
                <a:solidFill>
                  <a:srgbClr val="FF0000"/>
                </a:solidFill>
                <a:latin typeface="Times New Roman" panose="02020603050405020304" pitchFamily="18" charset="0"/>
                <a:cs typeface="Times New Roman" panose="02020603050405020304" pitchFamily="18" charset="0"/>
              </a:rPr>
              <a:t>Acknowledgement</a:t>
            </a:r>
          </a:p>
          <a:p>
            <a:pPr algn="ctr"/>
            <a:r>
              <a:rPr lang="en-IN" sz="2400" i="1" dirty="0" smtClean="0">
                <a:solidFill>
                  <a:srgbClr val="0033CC"/>
                </a:solidFill>
                <a:latin typeface="Times New Roman" panose="02020603050405020304" pitchFamily="18" charset="0"/>
                <a:cs typeface="Times New Roman" panose="02020603050405020304" pitchFamily="18" charset="0"/>
              </a:rPr>
              <a:t>Sunil Kumar, </a:t>
            </a:r>
            <a:r>
              <a:rPr lang="en-IN" sz="2400" i="1" dirty="0" err="1" smtClean="0">
                <a:solidFill>
                  <a:srgbClr val="0033CC"/>
                </a:solidFill>
                <a:latin typeface="Times New Roman" panose="02020603050405020304" pitchFamily="18" charset="0"/>
                <a:cs typeface="Times New Roman" panose="02020603050405020304" pitchFamily="18" charset="0"/>
              </a:rPr>
              <a:t>Pramod</a:t>
            </a:r>
            <a:r>
              <a:rPr lang="en-IN" sz="2400" i="1" dirty="0" smtClean="0">
                <a:solidFill>
                  <a:srgbClr val="0033CC"/>
                </a:solidFill>
                <a:latin typeface="Times New Roman" panose="02020603050405020304" pitchFamily="18" charset="0"/>
                <a:cs typeface="Times New Roman" panose="02020603050405020304" pitchFamily="18" charset="0"/>
              </a:rPr>
              <a:t> Sharma, B. K. Shukla, </a:t>
            </a:r>
            <a:r>
              <a:rPr lang="en-IN" sz="2400" i="1" dirty="0" err="1" smtClean="0">
                <a:solidFill>
                  <a:srgbClr val="0033CC"/>
                </a:solidFill>
                <a:latin typeface="Times New Roman" panose="02020603050405020304" pitchFamily="18" charset="0"/>
                <a:cs typeface="Times New Roman" panose="02020603050405020304" pitchFamily="18" charset="0"/>
              </a:rPr>
              <a:t>Kishor</a:t>
            </a:r>
            <a:r>
              <a:rPr lang="en-IN" sz="2400" i="1" dirty="0" smtClean="0">
                <a:solidFill>
                  <a:srgbClr val="0033CC"/>
                </a:solidFill>
                <a:latin typeface="Times New Roman" panose="02020603050405020304" pitchFamily="18" charset="0"/>
                <a:cs typeface="Times New Roman" panose="02020603050405020304" pitchFamily="18" charset="0"/>
              </a:rPr>
              <a:t> Mishra and ADITYA team</a:t>
            </a:r>
          </a:p>
        </p:txBody>
      </p:sp>
      <p:pic>
        <p:nvPicPr>
          <p:cNvPr name="Picture 6" id="7" descr="cover_page_for_ppt.png"/>
          <p:cNvPicPr>
            <a:picLocks noChangeAspect="1"/>
          </p:cNvPicPr>
          <p:nvPr/>
        </p:nvPicPr>
        <p:blipFill>
          <a:blip cstate="print" r:embed="rId_fortinet_1"/>
          <a:stretch>
            <a:fillRect/>
          </a:stretch>
        </p:blipFill>
        <p:spPr>
          <a:xfrm>
            <a:off y="1294784" x="1713344"/>
            <a:ext cy="1524616" cx="5717311"/>
          </a:xfrm>
          <a:prstGeom prst="rect">
            <a:avLst/>
          </a:prstGeom>
        </p:spPr>
      </p:pic>
    </p:spTree>
    <p:extLst>
      <p:ext uri="{BB962C8B-B14F-4D97-AF65-F5344CB8AC3E}">
        <p14:creationId xmlns:p14="http://schemas.microsoft.com/office/powerpoint/2010/main" val="2919382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descr="D:\Aditya\C-IV\sh1.JPG"/>
          <p:cNvPicPr>
            <a:picLocks noChangeAspect="1" noChangeArrowheads="1"/>
          </p:cNvPicPr>
          <p:nvPr/>
        </p:nvPicPr>
        <p:blipFill>
          <a:blip r:embed="rId2">
            <a:extLst>
              <a:ext uri="{28A0092B-C50C-407E-A947-70E740481C1C}">
                <a14:useLocalDpi xmlns:a14="http://schemas.microsoft.com/office/drawing/2010/main" val="0"/>
              </a:ext>
            </a:extLst>
          </a:blip>
          <a:srcRect l="8417" t="4788" r="11618" b="4080"/>
          <a:stretch>
            <a:fillRect/>
          </a:stretch>
        </p:blipFill>
        <p:spPr bwMode="auto">
          <a:xfrm>
            <a:off x="1600200" y="990600"/>
            <a:ext cx="5791200" cy="5105400"/>
          </a:xfrm>
          <a:prstGeom prst="rect">
            <a:avLst/>
          </a:prstGeom>
          <a:noFill/>
          <a:extLst>
            <a:ext uri="{909E8E84-426E-40DD-AFC4-6F175D3DCCD1}">
              <a14:hiddenFill xmlns:a14="http://schemas.microsoft.com/office/drawing/2010/main">
                <a:solidFill>
                  <a:srgbClr val="FFFFFF"/>
                </a:solidFill>
              </a14:hiddenFill>
            </a:ext>
          </a:extLst>
        </p:spPr>
      </p:pic>
      <p:sp>
        <p:nvSpPr>
          <p:cNvPr id="45061" name="Text Box 5"/>
          <p:cNvSpPr txBox="1">
            <a:spLocks noChangeArrowheads="1"/>
          </p:cNvSpPr>
          <p:nvPr/>
        </p:nvSpPr>
        <p:spPr bwMode="auto">
          <a:xfrm>
            <a:off x="1219200" y="6080125"/>
            <a:ext cx="7086600" cy="672620"/>
          </a:xfrm>
          <a:prstGeom prst="rect">
            <a:avLst/>
          </a:prstGeom>
          <a:noFill/>
          <a:ln>
            <a:noFill/>
          </a:ln>
          <a:effectLst/>
          <a:extLst/>
        </p:spPr>
        <p:txBody>
          <a:bodyPr>
            <a:spAutoFit/>
          </a:bodyPr>
          <a:lstStyle/>
          <a:p>
            <a:pPr marL="285750" indent="-285750" algn="just">
              <a:spcBef>
                <a:spcPct val="50000"/>
              </a:spcBef>
              <a:buFont typeface="Wingdings" panose="05000000000000000000" pitchFamily="2" charset="2"/>
              <a:buChar char="Ø"/>
            </a:pPr>
            <a:r>
              <a:rPr lang="en-US" altLang="en-US" sz="1800" dirty="0">
                <a:solidFill>
                  <a:srgbClr val="C00000"/>
                </a:solidFill>
                <a:latin typeface="Times New Roman" panose="02020603050405020304" pitchFamily="18" charset="0"/>
                <a:cs typeface="Times New Roman" panose="02020603050405020304" pitchFamily="18" charset="0"/>
              </a:rPr>
              <a:t>Density measured at plasma center while ECR layer is inboard side.</a:t>
            </a:r>
          </a:p>
          <a:p>
            <a:pPr marL="285750" indent="-285750" algn="just">
              <a:lnSpc>
                <a:spcPct val="50000"/>
              </a:lnSpc>
              <a:spcBef>
                <a:spcPct val="50000"/>
              </a:spcBef>
              <a:buFont typeface="Wingdings" panose="05000000000000000000" pitchFamily="2" charset="2"/>
              <a:buChar char="Ø"/>
            </a:pPr>
            <a:r>
              <a:rPr lang="en-US" altLang="en-US" sz="1800" dirty="0">
                <a:solidFill>
                  <a:srgbClr val="C00000"/>
                </a:solidFill>
                <a:latin typeface="Times New Roman" panose="02020603050405020304" pitchFamily="18" charset="0"/>
                <a:cs typeface="Times New Roman" panose="02020603050405020304" pitchFamily="18" charset="0"/>
              </a:rPr>
              <a:t>Pre-ionized density at t=-5ms (5ms before the loop voltage)</a:t>
            </a:r>
          </a:p>
        </p:txBody>
      </p:sp>
      <p:sp>
        <p:nvSpPr>
          <p:cNvPr id="6" name="Rectangle 2"/>
          <p:cNvSpPr txBox="1">
            <a:spLocks noChangeArrowheads="1"/>
          </p:cNvSpPr>
          <p:nvPr/>
        </p:nvSpPr>
        <p:spPr>
          <a:xfrm>
            <a:off x="0" y="-27384"/>
            <a:ext cx="9144000" cy="864096"/>
          </a:xfrm>
          <a:prstGeom prst="rect">
            <a:avLst/>
          </a:prstGeom>
          <a:solidFill>
            <a:srgbClr val="C00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0000"/>
              </a:lnSpc>
            </a:pPr>
            <a:r>
              <a:rPr lang="en-US" altLang="en-US" sz="2800" dirty="0" smtClean="0">
                <a:solidFill>
                  <a:schemeClr val="bg1"/>
                </a:solidFill>
                <a:latin typeface="Times New Roman" panose="02020603050405020304" pitchFamily="18" charset="0"/>
                <a:cs typeface="Times New Roman" panose="02020603050405020304" pitchFamily="18" charset="0"/>
              </a:rPr>
              <a:t>Pre-ionized </a:t>
            </a:r>
            <a:r>
              <a:rPr lang="en-US" altLang="en-US" sz="2800" dirty="0">
                <a:solidFill>
                  <a:schemeClr val="bg1"/>
                </a:solidFill>
                <a:latin typeface="Times New Roman" panose="02020603050405020304" pitchFamily="18" charset="0"/>
                <a:cs typeface="Times New Roman" panose="02020603050405020304" pitchFamily="18" charset="0"/>
              </a:rPr>
              <a:t>D</a:t>
            </a:r>
            <a:r>
              <a:rPr lang="en-US" altLang="en-US" sz="2800" dirty="0" smtClean="0">
                <a:solidFill>
                  <a:schemeClr val="bg1"/>
                </a:solidFill>
                <a:latin typeface="Times New Roman" panose="02020603050405020304" pitchFamily="18" charset="0"/>
                <a:cs typeface="Times New Roman" panose="02020603050405020304" pitchFamily="18" charset="0"/>
              </a:rPr>
              <a:t>ensity with 28GHz EC </a:t>
            </a:r>
            <a:r>
              <a:rPr lang="en-US" altLang="en-US" sz="2800" dirty="0" err="1" smtClean="0">
                <a:solidFill>
                  <a:schemeClr val="bg1"/>
                </a:solidFill>
                <a:latin typeface="Times New Roman" panose="02020603050405020304" pitchFamily="18" charset="0"/>
                <a:cs typeface="Times New Roman" panose="02020603050405020304" pitchFamily="18" charset="0"/>
              </a:rPr>
              <a:t>vs</a:t>
            </a:r>
            <a:r>
              <a:rPr lang="en-US" altLang="en-US" sz="2800" dirty="0" smtClean="0">
                <a:solidFill>
                  <a:schemeClr val="bg1"/>
                </a:solidFill>
                <a:latin typeface="Times New Roman" panose="02020603050405020304" pitchFamily="18" charset="0"/>
                <a:cs typeface="Times New Roman" panose="02020603050405020304" pitchFamily="18" charset="0"/>
              </a:rPr>
              <a:t> Fill Pressure</a:t>
            </a:r>
            <a:endParaRPr lang="en-US" alt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848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88840"/>
            <a:ext cx="6336704"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2"/>
          <p:cNvSpPr txBox="1">
            <a:spLocks noChangeArrowheads="1"/>
          </p:cNvSpPr>
          <p:nvPr/>
        </p:nvSpPr>
        <p:spPr bwMode="auto">
          <a:xfrm>
            <a:off x="-1" y="-27384"/>
            <a:ext cx="9144001" cy="954107"/>
          </a:xfrm>
          <a:prstGeom prst="rect">
            <a:avLst/>
          </a:prstGeom>
          <a:solidFill>
            <a:srgbClr val="C00000"/>
          </a:solidFill>
          <a:ln w="9525">
            <a:noFill/>
            <a:miter lim="800000"/>
            <a:headEnd/>
            <a:tailEnd/>
          </a:ln>
        </p:spPr>
        <p:txBody>
          <a:bodyPr wrap="square">
            <a:spAutoFit/>
          </a:bodyPr>
          <a:lstStyle/>
          <a:p>
            <a:pPr algn="ctr">
              <a:spcBef>
                <a:spcPct val="50000"/>
              </a:spcBef>
            </a:pPr>
            <a:r>
              <a:rPr lang="en-IN" sz="2800" dirty="0" smtClean="0">
                <a:solidFill>
                  <a:schemeClr val="bg1"/>
                </a:solidFill>
                <a:latin typeface="Times New Roman" panose="02020603050405020304" pitchFamily="18" charset="0"/>
                <a:cs typeface="Times New Roman" panose="02020603050405020304" pitchFamily="18" charset="0"/>
              </a:rPr>
              <a:t>Start-up Experiment with </a:t>
            </a:r>
            <a:r>
              <a:rPr lang="en-US" sz="2800" dirty="0" smtClean="0">
                <a:solidFill>
                  <a:schemeClr val="bg1"/>
                </a:solidFill>
                <a:latin typeface="Times New Roman" panose="02020603050405020304" pitchFamily="18" charset="0"/>
                <a:cs typeface="Times New Roman" panose="02020603050405020304" pitchFamily="18" charset="0"/>
              </a:rPr>
              <a:t>&amp; without EC (42 </a:t>
            </a:r>
            <a:r>
              <a:rPr lang="en-US" sz="2800" dirty="0">
                <a:solidFill>
                  <a:schemeClr val="bg1"/>
                </a:solidFill>
                <a:latin typeface="Times New Roman" panose="02020603050405020304" pitchFamily="18" charset="0"/>
                <a:cs typeface="Times New Roman" panose="02020603050405020304" pitchFamily="18" charset="0"/>
              </a:rPr>
              <a:t>G</a:t>
            </a:r>
            <a:r>
              <a:rPr lang="en-US" sz="2800" dirty="0" smtClean="0">
                <a:solidFill>
                  <a:schemeClr val="bg1"/>
                </a:solidFill>
                <a:latin typeface="Times New Roman" panose="02020603050405020304" pitchFamily="18" charset="0"/>
                <a:cs typeface="Times New Roman" panose="02020603050405020304" pitchFamily="18" charset="0"/>
              </a:rPr>
              <a:t>Hz) for 2</a:t>
            </a:r>
            <a:r>
              <a:rPr lang="en-US" sz="2800" baseline="30000" dirty="0" smtClean="0">
                <a:solidFill>
                  <a:schemeClr val="bg1"/>
                </a:solidFill>
                <a:latin typeface="Times New Roman" panose="02020603050405020304" pitchFamily="18" charset="0"/>
                <a:cs typeface="Times New Roman" panose="02020603050405020304" pitchFamily="18" charset="0"/>
              </a:rPr>
              <a:t>nd</a:t>
            </a:r>
            <a:r>
              <a:rPr lang="en-US" sz="2800" dirty="0" smtClean="0">
                <a:solidFill>
                  <a:schemeClr val="bg1"/>
                </a:solidFill>
                <a:latin typeface="Times New Roman" panose="02020603050405020304" pitchFamily="18" charset="0"/>
                <a:cs typeface="Times New Roman" panose="02020603050405020304" pitchFamily="18" charset="0"/>
              </a:rPr>
              <a:t> Harmonic in ADITYA</a:t>
            </a:r>
          </a:p>
        </p:txBody>
      </p:sp>
      <p:sp>
        <p:nvSpPr>
          <p:cNvPr id="2" name="Rectangle 1"/>
          <p:cNvSpPr/>
          <p:nvPr/>
        </p:nvSpPr>
        <p:spPr>
          <a:xfrm>
            <a:off x="683568" y="993502"/>
            <a:ext cx="6696744" cy="923330"/>
          </a:xfrm>
          <a:prstGeom prst="rect">
            <a:avLst/>
          </a:prstGeom>
        </p:spPr>
        <p:txBody>
          <a:bodyPr wrap="square">
            <a:spAutoFit/>
          </a:bodyPr>
          <a:lstStyle/>
          <a:p>
            <a:pPr algn="ctr"/>
            <a:r>
              <a:rPr lang="en-IN" dirty="0" smtClean="0">
                <a:solidFill>
                  <a:srgbClr val="C00000"/>
                </a:solidFill>
                <a:latin typeface="Times New Roman" panose="02020603050405020304" pitchFamily="18" charset="0"/>
                <a:cs typeface="Times New Roman" panose="02020603050405020304" pitchFamily="18" charset="0"/>
              </a:rPr>
              <a:t>Second </a:t>
            </a:r>
            <a:r>
              <a:rPr lang="en-IN" dirty="0">
                <a:solidFill>
                  <a:srgbClr val="C00000"/>
                </a:solidFill>
                <a:latin typeface="Times New Roman" panose="02020603050405020304" pitchFamily="18" charset="0"/>
                <a:cs typeface="Times New Roman" panose="02020603050405020304" pitchFamily="18" charset="0"/>
              </a:rPr>
              <a:t>harmonic</a:t>
            </a:r>
            <a:r>
              <a:rPr lang="en-IN" dirty="0">
                <a:solidFill>
                  <a:srgbClr val="0033CC"/>
                </a:solidFill>
                <a:latin typeface="Times New Roman" panose="02020603050405020304" pitchFamily="18" charset="0"/>
                <a:cs typeface="Times New Roman" panose="02020603050405020304" pitchFamily="18" charset="0"/>
              </a:rPr>
              <a:t> launch ECRH f = </a:t>
            </a:r>
            <a:r>
              <a:rPr lang="en-IN" dirty="0" smtClean="0">
                <a:solidFill>
                  <a:srgbClr val="0033CC"/>
                </a:solidFill>
                <a:latin typeface="Times New Roman" panose="02020603050405020304" pitchFamily="18" charset="0"/>
                <a:cs typeface="Times New Roman" panose="02020603050405020304" pitchFamily="18" charset="0"/>
              </a:rPr>
              <a:t>42GHz; BT </a:t>
            </a:r>
            <a:r>
              <a:rPr lang="en-IN" dirty="0">
                <a:solidFill>
                  <a:srgbClr val="0033CC"/>
                </a:solidFill>
                <a:latin typeface="Times New Roman" panose="02020603050405020304" pitchFamily="18" charset="0"/>
                <a:cs typeface="Times New Roman" panose="02020603050405020304" pitchFamily="18" charset="0"/>
              </a:rPr>
              <a:t>: 0.75T (0.75-0.85T)</a:t>
            </a:r>
          </a:p>
          <a:p>
            <a:pPr algn="ctr"/>
            <a:r>
              <a:rPr lang="en-IN" dirty="0" smtClean="0">
                <a:solidFill>
                  <a:srgbClr val="0033CC"/>
                </a:solidFill>
                <a:latin typeface="Times New Roman" panose="02020603050405020304" pitchFamily="18" charset="0"/>
                <a:cs typeface="Times New Roman" panose="02020603050405020304" pitchFamily="18" charset="0"/>
              </a:rPr>
              <a:t>Power -&gt; 100 kW: Pulse duration -&gt; 70ms</a:t>
            </a:r>
            <a:endParaRPr lang="en-IN" dirty="0">
              <a:solidFill>
                <a:srgbClr val="0033CC"/>
              </a:solidFill>
              <a:latin typeface="Times New Roman" panose="02020603050405020304" pitchFamily="18" charset="0"/>
              <a:cs typeface="Times New Roman" panose="02020603050405020304" pitchFamily="18" charset="0"/>
            </a:endParaRPr>
          </a:p>
          <a:p>
            <a:pPr algn="ctr"/>
            <a:r>
              <a:rPr lang="en-IN" dirty="0">
                <a:solidFill>
                  <a:srgbClr val="0033CC"/>
                </a:solidFill>
                <a:latin typeface="Times New Roman" panose="02020603050405020304" pitchFamily="18" charset="0"/>
                <a:cs typeface="Times New Roman" panose="02020603050405020304" pitchFamily="18" charset="0"/>
              </a:rPr>
              <a:t>ECRH start @ -50ms w.r.t. loop </a:t>
            </a:r>
            <a:r>
              <a:rPr lang="en-IN" dirty="0" smtClean="0">
                <a:solidFill>
                  <a:srgbClr val="0033CC"/>
                </a:solidFill>
                <a:latin typeface="Times New Roman" panose="02020603050405020304" pitchFamily="18" charset="0"/>
                <a:cs typeface="Times New Roman" panose="02020603050405020304" pitchFamily="18" charset="0"/>
              </a:rPr>
              <a:t>voltage: Polarization: X-mode</a:t>
            </a:r>
            <a:endParaRPr lang="en-IN" dirty="0">
              <a:solidFill>
                <a:srgbClr val="0033CC"/>
              </a:solidFill>
              <a:latin typeface="Times New Roman" panose="02020603050405020304" pitchFamily="18" charset="0"/>
              <a:cs typeface="Times New Roman" panose="02020603050405020304" pitchFamily="18" charset="0"/>
            </a:endParaRPr>
          </a:p>
        </p:txBody>
      </p:sp>
      <p:sp>
        <p:nvSpPr>
          <p:cNvPr id="3" name="Rectangle 2"/>
          <p:cNvSpPr/>
          <p:nvPr/>
        </p:nvSpPr>
        <p:spPr>
          <a:xfrm>
            <a:off x="6737235" y="3244334"/>
            <a:ext cx="2406766" cy="1200329"/>
          </a:xfrm>
          <a:prstGeom prst="rect">
            <a:avLst/>
          </a:prstGeom>
        </p:spPr>
        <p:txBody>
          <a:bodyPr wrap="square">
            <a:spAutoFit/>
          </a:bodyPr>
          <a:lstStyle/>
          <a:p>
            <a:pPr algn="ctr"/>
            <a:r>
              <a:rPr lang="en-IN" sz="2400" dirty="0" smtClean="0">
                <a:solidFill>
                  <a:srgbClr val="C00000"/>
                </a:solidFill>
                <a:latin typeface="Times New Roman" panose="02020603050405020304" pitchFamily="18" charset="0"/>
                <a:cs typeface="Times New Roman" panose="02020603050405020304" pitchFamily="18" charset="0"/>
              </a:rPr>
              <a:t>Low loop </a:t>
            </a:r>
            <a:r>
              <a:rPr lang="en-IN" sz="2400" dirty="0">
                <a:solidFill>
                  <a:srgbClr val="C00000"/>
                </a:solidFill>
                <a:latin typeface="Times New Roman" panose="02020603050405020304" pitchFamily="18" charset="0"/>
                <a:cs typeface="Times New Roman" panose="02020603050405020304" pitchFamily="18" charset="0"/>
              </a:rPr>
              <a:t>voltage </a:t>
            </a:r>
            <a:r>
              <a:rPr lang="en-IN" sz="2400" dirty="0" smtClean="0">
                <a:solidFill>
                  <a:srgbClr val="C00000"/>
                </a:solidFill>
                <a:latin typeface="Times New Roman" panose="02020603050405020304" pitchFamily="18" charset="0"/>
                <a:cs typeface="Times New Roman" panose="02020603050405020304" pitchFamily="18" charset="0"/>
              </a:rPr>
              <a:t>7 V from 20V achieved</a:t>
            </a:r>
            <a:endParaRPr lang="en-IN" sz="2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314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144000" cy="738664"/>
          </a:xfrm>
          <a:prstGeom prst="rect">
            <a:avLst/>
          </a:prstGeom>
          <a:solidFill>
            <a:srgbClr val="C00000"/>
          </a:solidFill>
          <a:ln w="9525">
            <a:noFill/>
            <a:miter lim="800000"/>
            <a:headEnd/>
            <a:tailEnd/>
          </a:ln>
        </p:spPr>
        <p:txBody>
          <a:bodyPr wrap="square">
            <a:spAutoFit/>
          </a:bodyPr>
          <a:lstStyle/>
          <a:p>
            <a:pPr algn="ctr">
              <a:lnSpc>
                <a:spcPct val="150000"/>
              </a:lnSpc>
              <a:spcBef>
                <a:spcPct val="50000"/>
              </a:spcBef>
              <a:spcAft>
                <a:spcPts val="3000"/>
              </a:spcAft>
            </a:pPr>
            <a:r>
              <a:rPr lang="en-US" sz="2800" dirty="0" smtClean="0">
                <a:solidFill>
                  <a:schemeClr val="bg1"/>
                </a:solidFill>
                <a:latin typeface="Times New Roman" panose="02020603050405020304" pitchFamily="18" charset="0"/>
                <a:cs typeface="Times New Roman" panose="02020603050405020304" pitchFamily="18" charset="0"/>
              </a:rPr>
              <a:t>ECRH (42 GHz, 1</a:t>
            </a:r>
            <a:r>
              <a:rPr lang="en-US" sz="2800" baseline="30000" dirty="0" smtClean="0">
                <a:solidFill>
                  <a:schemeClr val="bg1"/>
                </a:solidFill>
                <a:latin typeface="Times New Roman" panose="02020603050405020304" pitchFamily="18" charset="0"/>
                <a:cs typeface="Times New Roman" panose="02020603050405020304" pitchFamily="18" charset="0"/>
              </a:rPr>
              <a:t>st</a:t>
            </a:r>
            <a:r>
              <a:rPr lang="en-US" sz="2800" dirty="0" smtClean="0">
                <a:solidFill>
                  <a:schemeClr val="bg1"/>
                </a:solidFill>
                <a:latin typeface="Times New Roman" panose="02020603050405020304" pitchFamily="18" charset="0"/>
                <a:cs typeface="Times New Roman" panose="02020603050405020304" pitchFamily="18" charset="0"/>
              </a:rPr>
              <a:t> Harmonic) Experiment on Aditya-U</a:t>
            </a:r>
          </a:p>
        </p:txBody>
      </p:sp>
      <p:sp>
        <p:nvSpPr>
          <p:cNvPr id="7" name="Rectangle 2"/>
          <p:cNvSpPr>
            <a:spLocks noChangeArrowheads="1"/>
          </p:cNvSpPr>
          <p:nvPr/>
        </p:nvSpPr>
        <p:spPr bwMode="auto">
          <a:xfrm>
            <a:off x="179512" y="871552"/>
            <a:ext cx="532859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eaLnBrk="1" hangingPunct="1"/>
            <a:r>
              <a:rPr lang="en-IN" altLang="en-US" sz="1800" dirty="0">
                <a:solidFill>
                  <a:srgbClr val="0033CC"/>
                </a:solidFill>
              </a:rPr>
              <a:t>ECRH power : </a:t>
            </a:r>
            <a:r>
              <a:rPr lang="en-IN" altLang="en-US" sz="1800" dirty="0" smtClean="0">
                <a:solidFill>
                  <a:srgbClr val="0033CC"/>
                </a:solidFill>
              </a:rPr>
              <a:t>150 kW</a:t>
            </a:r>
            <a:r>
              <a:rPr lang="en-IN" altLang="en-US" sz="1800" dirty="0">
                <a:solidFill>
                  <a:srgbClr val="0033CC"/>
                </a:solidFill>
              </a:rPr>
              <a:t>, </a:t>
            </a:r>
            <a:r>
              <a:rPr lang="en-IN" altLang="en-US" sz="1800" dirty="0">
                <a:solidFill>
                  <a:srgbClr val="C00000"/>
                </a:solidFill>
              </a:rPr>
              <a:t>Fundamental </a:t>
            </a:r>
            <a:r>
              <a:rPr lang="en-IN" altLang="en-US" sz="1800" dirty="0" smtClean="0">
                <a:solidFill>
                  <a:srgbClr val="C00000"/>
                </a:solidFill>
              </a:rPr>
              <a:t>O-mode</a:t>
            </a:r>
          </a:p>
          <a:p>
            <a:pPr algn="ctr" eaLnBrk="1" hangingPunct="1"/>
            <a:r>
              <a:rPr lang="en-IN" altLang="en-US" sz="1800" dirty="0" smtClean="0">
                <a:solidFill>
                  <a:srgbClr val="0033CC"/>
                </a:solidFill>
              </a:rPr>
              <a:t>EC </a:t>
            </a:r>
            <a:r>
              <a:rPr lang="en-IN" altLang="en-US" sz="1800" dirty="0">
                <a:solidFill>
                  <a:srgbClr val="0033CC"/>
                </a:solidFill>
              </a:rPr>
              <a:t>power </a:t>
            </a:r>
            <a:r>
              <a:rPr lang="en-IN" altLang="en-US" sz="1800" dirty="0" smtClean="0">
                <a:solidFill>
                  <a:srgbClr val="0033CC"/>
                </a:solidFill>
              </a:rPr>
              <a:t>~30ms </a:t>
            </a:r>
            <a:r>
              <a:rPr lang="en-IN" altLang="en-US" sz="1800" dirty="0">
                <a:solidFill>
                  <a:srgbClr val="0033CC"/>
                </a:solidFill>
              </a:rPr>
              <a:t>before the </a:t>
            </a:r>
            <a:r>
              <a:rPr lang="en-IN" altLang="en-US" sz="1800" dirty="0" err="1" smtClean="0">
                <a:solidFill>
                  <a:srgbClr val="0033CC"/>
                </a:solidFill>
              </a:rPr>
              <a:t>V</a:t>
            </a:r>
            <a:r>
              <a:rPr lang="en-IN" altLang="en-US" sz="1800" baseline="-25000" dirty="0" err="1" smtClean="0">
                <a:solidFill>
                  <a:srgbClr val="0033CC"/>
                </a:solidFill>
              </a:rPr>
              <a:t>loop</a:t>
            </a:r>
            <a:endParaRPr lang="en-IN" altLang="en-US" sz="1800" baseline="-25000" dirty="0" smtClean="0">
              <a:solidFill>
                <a:srgbClr val="0033CC"/>
              </a:solidFill>
            </a:endParaRPr>
          </a:p>
          <a:p>
            <a:pPr algn="ctr" eaLnBrk="1" hangingPunct="1"/>
            <a:r>
              <a:rPr lang="en-IN" altLang="en-US" sz="1800" dirty="0" smtClean="0">
                <a:solidFill>
                  <a:srgbClr val="0033CC"/>
                </a:solidFill>
              </a:rPr>
              <a:t>EC </a:t>
            </a:r>
            <a:r>
              <a:rPr lang="en-IN" altLang="en-US" sz="1800" dirty="0">
                <a:solidFill>
                  <a:srgbClr val="0033CC"/>
                </a:solidFill>
              </a:rPr>
              <a:t>pulse </a:t>
            </a:r>
            <a:r>
              <a:rPr lang="en-IN" altLang="en-US" sz="1800" dirty="0" smtClean="0">
                <a:solidFill>
                  <a:srgbClr val="0033CC"/>
                </a:solidFill>
              </a:rPr>
              <a:t>duration 70 </a:t>
            </a:r>
            <a:r>
              <a:rPr lang="en-IN" altLang="en-US" sz="1800" dirty="0" err="1" smtClean="0">
                <a:solidFill>
                  <a:srgbClr val="0033CC"/>
                </a:solidFill>
              </a:rPr>
              <a:t>ms</a:t>
            </a:r>
            <a:endParaRPr lang="en-IN" altLang="en-US" sz="1800" dirty="0">
              <a:solidFill>
                <a:srgbClr val="0033CC"/>
              </a:solidFill>
            </a:endParaRPr>
          </a:p>
          <a:p>
            <a:pPr algn="ctr" eaLnBrk="1" hangingPunct="1"/>
            <a:r>
              <a:rPr lang="en-IN" altLang="en-US" sz="1800" dirty="0">
                <a:solidFill>
                  <a:srgbClr val="0033CC"/>
                </a:solidFill>
              </a:rPr>
              <a:t>S</a:t>
            </a:r>
            <a:r>
              <a:rPr lang="en-IN" altLang="en-US" sz="1800" dirty="0" smtClean="0">
                <a:solidFill>
                  <a:srgbClr val="0033CC"/>
                </a:solidFill>
              </a:rPr>
              <a:t>hot </a:t>
            </a:r>
            <a:r>
              <a:rPr lang="en-IN" altLang="en-US" sz="1800" dirty="0">
                <a:solidFill>
                  <a:srgbClr val="0033CC"/>
                </a:solidFill>
              </a:rPr>
              <a:t>no. 32528 at </a:t>
            </a:r>
            <a:r>
              <a:rPr lang="en-IN" altLang="en-US" sz="1800" dirty="0" smtClean="0">
                <a:solidFill>
                  <a:srgbClr val="0033CC"/>
                </a:solidFill>
              </a:rPr>
              <a:t>20 V </a:t>
            </a:r>
            <a:r>
              <a:rPr lang="en-IN" altLang="en-US" sz="1800" dirty="0">
                <a:solidFill>
                  <a:srgbClr val="0033CC"/>
                </a:solidFill>
              </a:rPr>
              <a:t>loop voltage without EC </a:t>
            </a:r>
            <a:r>
              <a:rPr lang="en-IN" altLang="en-US" sz="1800" dirty="0" smtClean="0">
                <a:solidFill>
                  <a:srgbClr val="0033CC"/>
                </a:solidFill>
              </a:rPr>
              <a:t>power</a:t>
            </a:r>
          </a:p>
          <a:p>
            <a:pPr algn="ctr" eaLnBrk="1" hangingPunct="1"/>
            <a:r>
              <a:rPr lang="en-IN" altLang="en-US" sz="1800" dirty="0" smtClean="0">
                <a:solidFill>
                  <a:srgbClr val="0033CC"/>
                </a:solidFill>
              </a:rPr>
              <a:t>Shot </a:t>
            </a:r>
            <a:r>
              <a:rPr lang="en-IN" altLang="en-US" sz="1800" dirty="0">
                <a:solidFill>
                  <a:srgbClr val="0033CC"/>
                </a:solidFill>
              </a:rPr>
              <a:t>no. 32584 at ~</a:t>
            </a:r>
            <a:r>
              <a:rPr lang="en-IN" altLang="en-US" sz="1800" dirty="0" smtClean="0">
                <a:solidFill>
                  <a:srgbClr val="0033CC"/>
                </a:solidFill>
              </a:rPr>
              <a:t>12 V </a:t>
            </a:r>
            <a:r>
              <a:rPr lang="en-IN" altLang="en-US" sz="1800" dirty="0">
                <a:solidFill>
                  <a:srgbClr val="0033CC"/>
                </a:solidFill>
              </a:rPr>
              <a:t>loop voltage with EC power. </a:t>
            </a:r>
            <a:endParaRPr lang="en-IN" altLang="en-US" sz="1800" dirty="0" smtClean="0">
              <a:solidFill>
                <a:srgbClr val="0033CC"/>
              </a:solidFill>
            </a:endParaRPr>
          </a:p>
        </p:txBody>
      </p:sp>
      <p:pic>
        <p:nvPicPr>
          <p:cNvPr id="8" name="Picture 35" descr="C:\Users\B.K.Shukla\Desktop\EPS-2019\Paper n poster\Fig5 32538_32584.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551302"/>
            <a:ext cx="7488832" cy="40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516216" y="908720"/>
            <a:ext cx="2406766" cy="1200329"/>
          </a:xfrm>
          <a:prstGeom prst="rect">
            <a:avLst/>
          </a:prstGeom>
        </p:spPr>
        <p:txBody>
          <a:bodyPr wrap="square">
            <a:spAutoFit/>
          </a:bodyPr>
          <a:lstStyle/>
          <a:p>
            <a:pPr algn="ctr"/>
            <a:r>
              <a:rPr lang="en-IN" sz="2400" dirty="0" smtClean="0">
                <a:solidFill>
                  <a:srgbClr val="C00000"/>
                </a:solidFill>
                <a:latin typeface="Times New Roman" panose="02020603050405020304" pitchFamily="18" charset="0"/>
                <a:cs typeface="Times New Roman" panose="02020603050405020304" pitchFamily="18" charset="0"/>
              </a:rPr>
              <a:t>Low loop </a:t>
            </a:r>
            <a:r>
              <a:rPr lang="en-IN" sz="2400" dirty="0">
                <a:solidFill>
                  <a:srgbClr val="C00000"/>
                </a:solidFill>
                <a:latin typeface="Times New Roman" panose="02020603050405020304" pitchFamily="18" charset="0"/>
                <a:cs typeface="Times New Roman" panose="02020603050405020304" pitchFamily="18" charset="0"/>
              </a:rPr>
              <a:t>voltage </a:t>
            </a:r>
            <a:r>
              <a:rPr lang="en-IN" sz="2400" dirty="0" smtClean="0">
                <a:solidFill>
                  <a:srgbClr val="C00000"/>
                </a:solidFill>
                <a:latin typeface="Times New Roman" panose="02020603050405020304" pitchFamily="18" charset="0"/>
                <a:cs typeface="Times New Roman" panose="02020603050405020304" pitchFamily="18" charset="0"/>
              </a:rPr>
              <a:t>10 V from 20V achieved</a:t>
            </a:r>
            <a:endParaRPr lang="en-IN" sz="2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2265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36" y="2391023"/>
            <a:ext cx="8998768" cy="14700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LHCD EXPEIMENTS ON ADITYA</a:t>
            </a:r>
            <a:endParaRPr lang="en-US"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0579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LH_antenna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007"/>
          <a:stretch/>
        </p:blipFill>
        <p:spPr bwMode="auto">
          <a:xfrm>
            <a:off x="9900592" y="562117"/>
            <a:ext cx="3563888" cy="51329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5496" y="-13444"/>
            <a:ext cx="9108504" cy="994172"/>
          </a:xfrm>
          <a:solidFill>
            <a:srgbClr val="C00000"/>
          </a:solidFill>
        </p:spPr>
        <p:txBody>
          <a:bodyPr>
            <a:normAutofit/>
          </a:bodyPr>
          <a:lstStyle/>
          <a:p>
            <a:pPr algn="ctr"/>
            <a:r>
              <a:rPr lang="en-US" sz="4000" dirty="0" smtClean="0">
                <a:solidFill>
                  <a:schemeClr val="bg1"/>
                </a:solidFill>
                <a:latin typeface="Times New Roman" panose="02020603050405020304" pitchFamily="18" charset="0"/>
                <a:cs typeface="Times New Roman" panose="02020603050405020304" pitchFamily="18" charset="0"/>
              </a:rPr>
              <a:t>LHCD Grill Launcher</a:t>
            </a:r>
            <a:endParaRPr lang="en-US" sz="4000"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21751016"/>
              </p:ext>
            </p:extLst>
          </p:nvPr>
        </p:nvGraphicFramePr>
        <p:xfrm>
          <a:off x="3563888" y="2996952"/>
          <a:ext cx="3975127" cy="3938523"/>
        </p:xfrm>
        <a:graphic>
          <a:graphicData uri="http://schemas.openxmlformats.org/presentationml/2006/ole">
            <mc:AlternateContent xmlns:mc="http://schemas.openxmlformats.org/markup-compatibility/2006">
              <mc:Choice xmlns:v="urn:schemas-microsoft-com:vml" Requires="v">
                <p:oleObj spid="_x0000_s1067" r:id="rId4" imgW="7018934" imgH="6949440" progId="JSSPWGraphic">
                  <p:embed/>
                </p:oleObj>
              </mc:Choice>
              <mc:Fallback>
                <p:oleObj r:id="rId4" imgW="7018934" imgH="6949440" progId="JSSPWGraphic">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2996952"/>
                        <a:ext cx="3975127" cy="3938523"/>
                      </a:xfrm>
                      <a:prstGeom prst="rect">
                        <a:avLst/>
                      </a:prstGeom>
                      <a:noFill/>
                      <a:ln>
                        <a:noFill/>
                      </a:ln>
                    </p:spPr>
                  </p:pic>
                </p:oleObj>
              </mc:Fallback>
            </mc:AlternateContent>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27364474"/>
              </p:ext>
            </p:extLst>
          </p:nvPr>
        </p:nvGraphicFramePr>
        <p:xfrm>
          <a:off x="108442" y="997945"/>
          <a:ext cx="3383438" cy="5599407"/>
        </p:xfrm>
        <a:graphic>
          <a:graphicData uri="http://schemas.openxmlformats.org/drawingml/2006/table">
            <a:tbl>
              <a:tblPr firstRow="1" bandRow="1">
                <a:tableStyleId>{5C22544A-7EE6-4342-B048-85BDC9FD1C3A}</a:tableStyleId>
              </a:tblPr>
              <a:tblGrid>
                <a:gridCol w="1550241"/>
                <a:gridCol w="1833197"/>
              </a:tblGrid>
              <a:tr h="219599">
                <a:tc>
                  <a:txBody>
                    <a:bodyPr/>
                    <a:lstStyle/>
                    <a:p>
                      <a:r>
                        <a:rPr lang="en-IN" sz="1600" dirty="0" smtClean="0"/>
                        <a:t>Parameter</a:t>
                      </a:r>
                      <a:endParaRPr lang="en-IN" sz="1600" dirty="0"/>
                    </a:p>
                  </a:txBody>
                  <a:tcPr marL="68580" marR="68580" marT="34290" marB="34290"/>
                </a:tc>
                <a:tc>
                  <a:txBody>
                    <a:bodyPr/>
                    <a:lstStyle/>
                    <a:p>
                      <a:r>
                        <a:rPr lang="en-IN" sz="1600" dirty="0" smtClean="0"/>
                        <a:t>ADITYA</a:t>
                      </a:r>
                      <a:endParaRPr lang="en-IN" sz="1600" dirty="0"/>
                    </a:p>
                  </a:txBody>
                  <a:tcPr marL="68580" marR="68580" marT="34290" marB="34290"/>
                </a:tc>
              </a:tr>
              <a:tr h="2971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t>&lt;n</a:t>
                      </a:r>
                      <a:r>
                        <a:rPr lang="en-IN" sz="1600" baseline="-25000" dirty="0" smtClean="0"/>
                        <a:t>e</a:t>
                      </a:r>
                      <a:r>
                        <a:rPr lang="en-IN" sz="1600" dirty="0" smtClean="0"/>
                        <a:t>&gt; / &lt;</a:t>
                      </a:r>
                      <a:r>
                        <a:rPr lang="en-IN" sz="1600" dirty="0" err="1" smtClean="0"/>
                        <a:t>T</a:t>
                      </a:r>
                      <a:r>
                        <a:rPr lang="en-IN" sz="1600" baseline="-25000" dirty="0" err="1" smtClean="0"/>
                        <a:t>e</a:t>
                      </a:r>
                      <a:r>
                        <a:rPr lang="en-IN" sz="1600" dirty="0" smtClean="0"/>
                        <a:t>&gt;</a:t>
                      </a:r>
                    </a:p>
                  </a:txBody>
                  <a:tcPr marL="68580" marR="68580" marT="34290" marB="3429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t>2 x 10</a:t>
                      </a:r>
                      <a:r>
                        <a:rPr lang="en-IN" sz="1600" baseline="30000" dirty="0" smtClean="0"/>
                        <a:t>13</a:t>
                      </a:r>
                      <a:r>
                        <a:rPr lang="en-IN" sz="1600" dirty="0" smtClean="0"/>
                        <a:t> cm</a:t>
                      </a:r>
                      <a:r>
                        <a:rPr lang="en-IN" sz="1600" baseline="30000" dirty="0" smtClean="0"/>
                        <a:t>-3 </a:t>
                      </a:r>
                      <a:r>
                        <a:rPr lang="en-IN" sz="1600" baseline="0" dirty="0" smtClean="0"/>
                        <a:t>/ ~400eV</a:t>
                      </a:r>
                    </a:p>
                  </a:txBody>
                  <a:tcPr marL="68580" marR="68580" marT="34290" marB="3429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219599">
                <a:tc>
                  <a:txBody>
                    <a:bodyPr/>
                    <a:lstStyle/>
                    <a:p>
                      <a:r>
                        <a:rPr lang="en-IN" sz="1600" dirty="0" err="1" smtClean="0"/>
                        <a:t>B</a:t>
                      </a:r>
                      <a:r>
                        <a:rPr lang="en-IN" sz="1600" baseline="-25000" dirty="0" err="1" smtClean="0"/>
                        <a:t>t</a:t>
                      </a:r>
                      <a:endParaRPr lang="en-IN" sz="1600" baseline="-25000" dirty="0"/>
                    </a:p>
                  </a:txBody>
                  <a:tcPr marL="68580" marR="68580" marT="34290" marB="3429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IN" sz="1600" dirty="0" smtClean="0"/>
                        <a:t>1.5 T</a:t>
                      </a:r>
                      <a:endParaRPr lang="en-IN" sz="1600" dirty="0"/>
                    </a:p>
                  </a:txBody>
                  <a:tcPr marL="68580" marR="68580" marT="34290" marB="3429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219599">
                <a:tc>
                  <a:txBody>
                    <a:bodyPr/>
                    <a:lstStyle/>
                    <a:p>
                      <a:r>
                        <a:rPr lang="en-IN" sz="1600" dirty="0" smtClean="0"/>
                        <a:t>R / a</a:t>
                      </a:r>
                      <a:endParaRPr lang="en-IN" sz="1600" dirty="0"/>
                    </a:p>
                  </a:txBody>
                  <a:tcPr marL="68580" marR="68580" marT="34290" marB="3429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IN" sz="1600" dirty="0" smtClean="0"/>
                        <a:t>0.75m/ 0.25m</a:t>
                      </a:r>
                      <a:endParaRPr lang="en-IN" sz="1600" dirty="0"/>
                    </a:p>
                  </a:txBody>
                  <a:tcPr marL="68580" marR="68580" marT="34290" marB="3429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219599">
                <a:tc>
                  <a:txBody>
                    <a:bodyPr/>
                    <a:lstStyle/>
                    <a:p>
                      <a:r>
                        <a:rPr lang="en-IN" sz="1600" dirty="0" smtClean="0"/>
                        <a:t>I</a:t>
                      </a:r>
                      <a:r>
                        <a:rPr lang="en-IN" sz="1600" baseline="-25000" dirty="0" smtClean="0"/>
                        <a:t>P</a:t>
                      </a:r>
                      <a:endParaRPr lang="en-IN" sz="1600" baseline="-25000" dirty="0"/>
                    </a:p>
                  </a:txBody>
                  <a:tcPr marL="68580" marR="68580" marT="34290" marB="3429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IN" sz="1600" dirty="0" smtClean="0"/>
                        <a:t>200kA</a:t>
                      </a:r>
                      <a:endParaRPr lang="en-IN" sz="1600" dirty="0"/>
                    </a:p>
                  </a:txBody>
                  <a:tcPr marL="68580" marR="68580" marT="34290" marB="3429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2195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sym typeface="Symbol"/>
                        </a:rPr>
                        <a:t> / </a:t>
                      </a:r>
                      <a:endParaRPr lang="en-IN" sz="1600" dirty="0" smtClean="0"/>
                    </a:p>
                  </a:txBody>
                  <a:tcPr marL="68580" marR="68580" marT="34290" marB="3429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t>Circular</a:t>
                      </a:r>
                    </a:p>
                  </a:txBody>
                  <a:tcPr marL="68580" marR="68580" marT="34290" marB="3429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219599">
                <a:tc>
                  <a:txBody>
                    <a:bodyPr/>
                    <a:lstStyle/>
                    <a:p>
                      <a:r>
                        <a:rPr lang="en-IN" sz="1600" dirty="0" smtClean="0"/>
                        <a:t>Gas</a:t>
                      </a:r>
                      <a:endParaRPr lang="en-IN" sz="1600" dirty="0"/>
                    </a:p>
                  </a:txBody>
                  <a:tcPr marL="68580" marR="68580" marT="34290" marB="3429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t>Hydrogen</a:t>
                      </a:r>
                    </a:p>
                  </a:txBody>
                  <a:tcPr marL="68580" marR="68580" marT="34290" marB="3429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110313">
                <a:tc>
                  <a:txBody>
                    <a:bodyPr/>
                    <a:lstStyle/>
                    <a:p>
                      <a:endParaRPr lang="en-IN" sz="1600" dirty="0"/>
                    </a:p>
                  </a:txBody>
                  <a:tcPr marL="68580" marR="68580" marT="34290" marB="3429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endParaRPr lang="en-IN" sz="1600" dirty="0"/>
                    </a:p>
                  </a:txBody>
                  <a:tcPr marL="68580" marR="68580" marT="34290" marB="3429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219599">
                <a:tc>
                  <a:txBody>
                    <a:bodyPr/>
                    <a:lstStyle/>
                    <a:p>
                      <a:r>
                        <a:rPr lang="en-IN" sz="1600" dirty="0" err="1" smtClean="0"/>
                        <a:t>f</a:t>
                      </a:r>
                      <a:r>
                        <a:rPr lang="en-IN" sz="1600" baseline="-25000" dirty="0" err="1" smtClean="0"/>
                        <a:t>o</a:t>
                      </a:r>
                      <a:r>
                        <a:rPr lang="en-IN" sz="1600" baseline="-25000" dirty="0" smtClean="0"/>
                        <a:t> </a:t>
                      </a:r>
                      <a:r>
                        <a:rPr lang="en-IN" sz="1600" baseline="0" dirty="0" smtClean="0"/>
                        <a:t>/ Power</a:t>
                      </a:r>
                      <a:endParaRPr lang="en-IN" sz="1600" baseline="0" dirty="0"/>
                    </a:p>
                  </a:txBody>
                  <a:tcPr marL="68580" marR="68580" marT="34290" marB="34290">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t>3.7 GHz / 120 kW-1s</a:t>
                      </a:r>
                    </a:p>
                  </a:txBody>
                  <a:tcPr marL="68580" marR="68580" marT="34290" marB="34290">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tcPr>
                </a:tc>
              </a:tr>
              <a:tr h="219599">
                <a:tc>
                  <a:txBody>
                    <a:bodyPr/>
                    <a:lstStyle/>
                    <a:p>
                      <a:r>
                        <a:rPr lang="en-IN" sz="1600" dirty="0" smtClean="0"/>
                        <a:t>Antenna type</a:t>
                      </a:r>
                      <a:endParaRPr lang="en-IN" sz="1600" dirty="0"/>
                    </a:p>
                  </a:txBody>
                  <a:tcPr marL="68580" marR="68580" marT="34290" marB="34290">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t>Conventional grill</a:t>
                      </a:r>
                    </a:p>
                  </a:txBody>
                  <a:tcPr marL="68580" marR="68580" marT="34290" marB="34290">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tcPr>
                </a:tc>
              </a:tr>
              <a:tr h="356847">
                <a:tc>
                  <a:txBody>
                    <a:bodyPr/>
                    <a:lstStyle/>
                    <a:p>
                      <a:r>
                        <a:rPr lang="en-IN" sz="1600" dirty="0" smtClean="0"/>
                        <a:t>No. of elements</a:t>
                      </a:r>
                      <a:endParaRPr lang="en-IN" sz="1600" dirty="0"/>
                    </a:p>
                  </a:txBody>
                  <a:tcPr marL="68580" marR="68580" marT="34290" marB="34290">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tcPr>
                </a:tc>
                <a:tc>
                  <a:txBody>
                    <a:bodyPr/>
                    <a:lstStyle/>
                    <a:p>
                      <a:r>
                        <a:rPr lang="en-IN" sz="1600" dirty="0" smtClean="0"/>
                        <a:t>4nos. X 2 rows </a:t>
                      </a:r>
                    </a:p>
                  </a:txBody>
                  <a:tcPr marL="68580" marR="68580" marT="34290" marB="34290">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tcPr>
                </a:tc>
              </a:tr>
              <a:tr h="219599">
                <a:tc>
                  <a:txBody>
                    <a:bodyPr/>
                    <a:lstStyle/>
                    <a:p>
                      <a:r>
                        <a:rPr lang="en-IN" sz="1600" dirty="0" smtClean="0"/>
                        <a:t>Periodicity</a:t>
                      </a:r>
                      <a:endParaRPr lang="en-IN" sz="1600" dirty="0"/>
                    </a:p>
                  </a:txBody>
                  <a:tcPr marL="68580" marR="68580" marT="34290" marB="34290">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t>9 mm</a:t>
                      </a:r>
                    </a:p>
                  </a:txBody>
                  <a:tcPr marL="68580" marR="68580" marT="34290" marB="34290">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tcPr>
                </a:tc>
              </a:tr>
              <a:tr h="219599">
                <a:tc>
                  <a:txBody>
                    <a:bodyPr/>
                    <a:lstStyle/>
                    <a:p>
                      <a:r>
                        <a:rPr lang="en-IN" sz="1600" dirty="0" smtClean="0"/>
                        <a:t>Element size</a:t>
                      </a:r>
                      <a:endParaRPr lang="en-IN" sz="1600" dirty="0"/>
                    </a:p>
                  </a:txBody>
                  <a:tcPr marL="68580" marR="68580" marT="34290" marB="34290">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t>76 mm x 7 mm</a:t>
                      </a:r>
                    </a:p>
                  </a:txBody>
                  <a:tcPr marL="68580" marR="68580" marT="34290" marB="34290">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tcPr>
                </a:tc>
              </a:tr>
              <a:tr h="219599">
                <a:tc>
                  <a:txBody>
                    <a:bodyPr/>
                    <a:lstStyle/>
                    <a:p>
                      <a:r>
                        <a:rPr lang="en-IN" sz="1600" dirty="0" smtClean="0"/>
                        <a:t>Septa thickness</a:t>
                      </a:r>
                      <a:endParaRPr lang="en-IN" sz="1600" dirty="0"/>
                    </a:p>
                  </a:txBody>
                  <a:tcPr marL="68580" marR="68580" marT="34290" marB="34290">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t>2 mm</a:t>
                      </a:r>
                    </a:p>
                  </a:txBody>
                  <a:tcPr marL="68580" marR="68580" marT="34290" marB="34290">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tcPr>
                </a:tc>
              </a:tr>
              <a:tr h="219599">
                <a:tc>
                  <a:txBody>
                    <a:bodyPr/>
                    <a:lstStyle/>
                    <a:p>
                      <a:r>
                        <a:rPr lang="el-GR" sz="1600" dirty="0" smtClean="0"/>
                        <a:t>Δ</a:t>
                      </a:r>
                      <a:r>
                        <a:rPr lang="el-GR" sz="1600" dirty="0" smtClean="0">
                          <a:sym typeface="Symbol"/>
                        </a:rPr>
                        <a:t></a:t>
                      </a:r>
                      <a:endParaRPr lang="en-IN" sz="1600" dirty="0"/>
                    </a:p>
                  </a:txBody>
                  <a:tcPr marL="68580" marR="68580" marT="34290" marB="34290">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t>60</a:t>
                      </a:r>
                      <a:r>
                        <a:rPr lang="en-IN" sz="1600" baseline="30000" dirty="0" smtClean="0"/>
                        <a:t>o</a:t>
                      </a:r>
                      <a:r>
                        <a:rPr lang="en-IN" sz="1600" dirty="0" smtClean="0"/>
                        <a:t> – 160</a:t>
                      </a:r>
                      <a:r>
                        <a:rPr lang="en-IN" sz="1600" baseline="30000" dirty="0" smtClean="0"/>
                        <a:t>o</a:t>
                      </a:r>
                    </a:p>
                  </a:txBody>
                  <a:tcPr marL="68580" marR="68580" marT="34290" marB="34290">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tcPr>
                </a:tc>
              </a:tr>
              <a:tr h="219599">
                <a:tc>
                  <a:txBody>
                    <a:bodyPr/>
                    <a:lstStyle/>
                    <a:p>
                      <a:r>
                        <a:rPr lang="en-IN" sz="1600" dirty="0" smtClean="0"/>
                        <a:t>N</a:t>
                      </a:r>
                      <a:r>
                        <a:rPr lang="en-IN" sz="1600" baseline="-25000" dirty="0" smtClean="0"/>
                        <a:t>//</a:t>
                      </a:r>
                      <a:endParaRPr lang="en-IN" sz="1600" baseline="-25000" dirty="0"/>
                    </a:p>
                  </a:txBody>
                  <a:tcPr marL="68580" marR="68580" marT="34290" marB="34290">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t>1.5 – 4.0</a:t>
                      </a:r>
                    </a:p>
                  </a:txBody>
                  <a:tcPr marL="68580" marR="68580" marT="34290" marB="34290">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tcPr>
                </a:tc>
              </a:tr>
              <a:tr h="219599">
                <a:tc>
                  <a:txBody>
                    <a:bodyPr/>
                    <a:lstStyle/>
                    <a:p>
                      <a:r>
                        <a:rPr lang="en-IN" sz="1600" dirty="0" smtClean="0"/>
                        <a:t>Power flux</a:t>
                      </a:r>
                      <a:endParaRPr lang="en-IN" sz="1600" dirty="0"/>
                    </a:p>
                  </a:txBody>
                  <a:tcPr marL="68580" marR="68580" marT="34290" marB="34290">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t>3 kW/cm</a:t>
                      </a:r>
                      <a:r>
                        <a:rPr lang="en-IN" sz="1600" baseline="30000" dirty="0" smtClean="0"/>
                        <a:t>2</a:t>
                      </a:r>
                      <a:r>
                        <a:rPr lang="en-IN" sz="1600" dirty="0" smtClean="0"/>
                        <a:t> (1MW)</a:t>
                      </a:r>
                    </a:p>
                  </a:txBody>
                  <a:tcPr marL="68580" marR="68580" marT="34290" marB="34290">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tcPr>
                </a:tc>
              </a:tr>
            </a:tbl>
          </a:graphicData>
        </a:graphic>
      </p:graphicFrame>
      <p:sp>
        <p:nvSpPr>
          <p:cNvPr id="6" name="TextBox 5"/>
          <p:cNvSpPr txBox="1"/>
          <p:nvPr/>
        </p:nvSpPr>
        <p:spPr>
          <a:xfrm>
            <a:off x="251520" y="6585302"/>
            <a:ext cx="2925314" cy="300082"/>
          </a:xfrm>
          <a:prstGeom prst="rect">
            <a:avLst/>
          </a:prstGeom>
          <a:noFill/>
        </p:spPr>
        <p:txBody>
          <a:bodyPr wrap="square" rtlCol="0">
            <a:spAutoFit/>
          </a:bodyPr>
          <a:lstStyle/>
          <a:p>
            <a:r>
              <a:rPr lang="en-IN" sz="1350" dirty="0">
                <a:solidFill>
                  <a:srgbClr val="0033CC"/>
                </a:solidFill>
              </a:rPr>
              <a:t>Sharma, et. al., FED, 2007.</a:t>
            </a:r>
          </a:p>
        </p:txBody>
      </p:sp>
      <p:pic>
        <p:nvPicPr>
          <p:cNvPr id="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93099" y="1129706"/>
            <a:ext cx="2255365" cy="2443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067944" y="3212976"/>
            <a:ext cx="2481770" cy="461665"/>
          </a:xfrm>
          <a:prstGeom prst="rect">
            <a:avLst/>
          </a:prstGeom>
          <a:noFill/>
        </p:spPr>
        <p:txBody>
          <a:bodyPr wrap="none" rtlCol="0">
            <a:spAutoFit/>
          </a:bodyPr>
          <a:lstStyle/>
          <a:p>
            <a:r>
              <a:rPr lang="en-IN" sz="2400" dirty="0" smtClean="0">
                <a:solidFill>
                  <a:srgbClr val="0033CC"/>
                </a:solidFill>
                <a:latin typeface="Times New Roman" panose="02020603050405020304" pitchFamily="18" charset="0"/>
                <a:cs typeface="Times New Roman" panose="02020603050405020304" pitchFamily="18" charset="0"/>
              </a:rPr>
              <a:t>Antenna Spectrum</a:t>
            </a:r>
            <a:endParaRPr lang="en-IN" sz="2400"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8785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05264"/>
            <a:ext cx="7452320" cy="857250"/>
          </a:xfrm>
        </p:spPr>
        <p:txBody>
          <a:bodyPr>
            <a:normAutofit fontScale="90000"/>
          </a:bodyPr>
          <a:lstStyle/>
          <a:p>
            <a:r>
              <a:rPr lang="en-IN" sz="3100" dirty="0" smtClean="0">
                <a:solidFill>
                  <a:srgbClr val="0033CC"/>
                </a:solidFill>
                <a:latin typeface="Times New Roman" panose="02020603050405020304" pitchFamily="18" charset="0"/>
                <a:cs typeface="Times New Roman" panose="02020603050405020304" pitchFamily="18" charset="0"/>
              </a:rPr>
              <a:t>Better coupling -&gt; suitable edge density is needed.</a:t>
            </a:r>
            <a:endParaRPr lang="en-IN" sz="3100" dirty="0">
              <a:solidFill>
                <a:srgbClr val="0033CC"/>
              </a:solidFill>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268760"/>
            <a:ext cx="6480720" cy="4179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407326" y="6233537"/>
            <a:ext cx="1557162" cy="507831"/>
          </a:xfrm>
          <a:prstGeom prst="rect">
            <a:avLst/>
          </a:prstGeom>
          <a:noFill/>
        </p:spPr>
        <p:txBody>
          <a:bodyPr wrap="square" rtlCol="0">
            <a:spAutoFit/>
          </a:bodyPr>
          <a:lstStyle/>
          <a:p>
            <a:pPr algn="ctr"/>
            <a:r>
              <a:rPr lang="en-IN" sz="1350" dirty="0">
                <a:solidFill>
                  <a:srgbClr val="FF0000"/>
                </a:solidFill>
              </a:rPr>
              <a:t>Sharma, et. al., FED, 2007.</a:t>
            </a:r>
          </a:p>
        </p:txBody>
      </p:sp>
      <p:sp>
        <p:nvSpPr>
          <p:cNvPr id="5" name="Title 1"/>
          <p:cNvSpPr txBox="1">
            <a:spLocks/>
          </p:cNvSpPr>
          <p:nvPr/>
        </p:nvSpPr>
        <p:spPr>
          <a:xfrm>
            <a:off x="-36512" y="-27384"/>
            <a:ext cx="9180512" cy="857250"/>
          </a:xfrm>
          <a:prstGeom prst="rect">
            <a:avLst/>
          </a:prstGeom>
          <a:solidFill>
            <a:srgbClr val="C0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4000" dirty="0" smtClean="0">
                <a:solidFill>
                  <a:schemeClr val="bg1"/>
                </a:solidFill>
                <a:latin typeface="Times New Roman" panose="02020603050405020304" pitchFamily="18" charset="0"/>
                <a:cs typeface="Times New Roman" panose="02020603050405020304" pitchFamily="18" charset="0"/>
              </a:rPr>
              <a:t>LHCD Experiment in ADITYA</a:t>
            </a:r>
            <a:endParaRPr lang="en-IN" sz="4000" dirty="0">
              <a:solidFill>
                <a:schemeClr val="bg1"/>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6552728" y="2060848"/>
            <a:ext cx="2483768" cy="194421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1800" dirty="0" smtClean="0">
                <a:solidFill>
                  <a:srgbClr val="FF0000"/>
                </a:solidFill>
                <a:latin typeface="Times New Roman" panose="02020603050405020304" pitchFamily="18" charset="0"/>
                <a:cs typeface="Times New Roman" panose="02020603050405020304" pitchFamily="18" charset="0"/>
              </a:rPr>
              <a:t>Current drive is observed</a:t>
            </a:r>
          </a:p>
          <a:p>
            <a:r>
              <a:rPr lang="en-IN" sz="1800" dirty="0" smtClean="0">
                <a:solidFill>
                  <a:srgbClr val="FF0000"/>
                </a:solidFill>
                <a:latin typeface="Times New Roman" panose="02020603050405020304" pitchFamily="18" charset="0"/>
                <a:cs typeface="Times New Roman" panose="02020603050405020304" pitchFamily="18" charset="0"/>
              </a:rPr>
              <a:t>Not sufficient</a:t>
            </a:r>
            <a:endParaRPr lang="en-IN" sz="1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3210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27384"/>
            <a:ext cx="9180512" cy="857250"/>
          </a:xfrm>
          <a:solidFill>
            <a:srgbClr val="C00000"/>
          </a:solidFill>
        </p:spPr>
        <p:txBody>
          <a:bodyPr>
            <a:noAutofit/>
          </a:bodyPr>
          <a:lstStyle/>
          <a:p>
            <a:r>
              <a:rPr lang="en-IN" sz="3200" dirty="0">
                <a:solidFill>
                  <a:schemeClr val="bg1"/>
                </a:solidFill>
                <a:latin typeface="Times New Roman" panose="02020603050405020304" pitchFamily="18" charset="0"/>
                <a:cs typeface="Times New Roman" panose="02020603050405020304" pitchFamily="18" charset="0"/>
              </a:rPr>
              <a:t>Long </a:t>
            </a:r>
            <a:r>
              <a:rPr lang="en-IN" sz="3200" dirty="0" smtClean="0">
                <a:solidFill>
                  <a:schemeClr val="bg1"/>
                </a:solidFill>
                <a:latin typeface="Times New Roman" panose="02020603050405020304" pitchFamily="18" charset="0"/>
                <a:cs typeface="Times New Roman" panose="02020603050405020304" pitchFamily="18" charset="0"/>
              </a:rPr>
              <a:t>Pulse discharges </a:t>
            </a:r>
            <a:r>
              <a:rPr lang="en-IN" sz="3200" dirty="0">
                <a:solidFill>
                  <a:schemeClr val="bg1"/>
                </a:solidFill>
                <a:latin typeface="Times New Roman" panose="02020603050405020304" pitchFamily="18" charset="0"/>
                <a:cs typeface="Times New Roman" panose="02020603050405020304" pitchFamily="18" charset="0"/>
              </a:rPr>
              <a:t>supported by </a:t>
            </a:r>
            <a:r>
              <a:rPr lang="en-IN" sz="3200" dirty="0" smtClean="0">
                <a:solidFill>
                  <a:schemeClr val="bg1"/>
                </a:solidFill>
                <a:latin typeface="Times New Roman" panose="02020603050405020304" pitchFamily="18" charset="0"/>
                <a:cs typeface="Times New Roman" panose="02020603050405020304" pitchFamily="18" charset="0"/>
              </a:rPr>
              <a:t>LHCD in ADITYA-U</a:t>
            </a:r>
            <a:endParaRPr lang="en-IN" sz="32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1520" y="5145293"/>
            <a:ext cx="6871129" cy="1236035"/>
          </a:xfrm>
        </p:spPr>
        <p:txBody>
          <a:bodyPr>
            <a:normAutofit fontScale="25000" lnSpcReduction="20000"/>
          </a:bodyPr>
          <a:lstStyle/>
          <a:p>
            <a:r>
              <a:rPr lang="en-IN" sz="7200" dirty="0" smtClean="0">
                <a:solidFill>
                  <a:srgbClr val="0033CC"/>
                </a:solidFill>
                <a:latin typeface="Times New Roman" panose="02020603050405020304" pitchFamily="18" charset="0"/>
                <a:cs typeface="Times New Roman" panose="02020603050405020304" pitchFamily="18" charset="0"/>
              </a:rPr>
              <a:t>Short </a:t>
            </a:r>
            <a:r>
              <a:rPr lang="en-IN" sz="7200" dirty="0">
                <a:solidFill>
                  <a:srgbClr val="0033CC"/>
                </a:solidFill>
                <a:latin typeface="Times New Roman" panose="02020603050405020304" pitchFamily="18" charset="0"/>
                <a:cs typeface="Times New Roman" panose="02020603050405020304" pitchFamily="18" charset="0"/>
              </a:rPr>
              <a:t>and frequent gas puff produced better coupling and thus longer </a:t>
            </a:r>
            <a:r>
              <a:rPr lang="en-IN" sz="7200" dirty="0" smtClean="0">
                <a:solidFill>
                  <a:srgbClr val="0033CC"/>
                </a:solidFill>
                <a:latin typeface="Times New Roman" panose="02020603050405020304" pitchFamily="18" charset="0"/>
                <a:cs typeface="Times New Roman" panose="02020603050405020304" pitchFamily="18" charset="0"/>
              </a:rPr>
              <a:t>discharge.</a:t>
            </a:r>
          </a:p>
          <a:p>
            <a:r>
              <a:rPr lang="en-IN" sz="7200" dirty="0">
                <a:solidFill>
                  <a:srgbClr val="0033CC"/>
                </a:solidFill>
                <a:latin typeface="Times New Roman" panose="02020603050405020304" pitchFamily="18" charset="0"/>
                <a:cs typeface="Times New Roman" panose="02020603050405020304" pitchFamily="18" charset="0"/>
              </a:rPr>
              <a:t>T</a:t>
            </a:r>
            <a:r>
              <a:rPr lang="en-IN" sz="7200" dirty="0" smtClean="0">
                <a:solidFill>
                  <a:srgbClr val="0033CC"/>
                </a:solidFill>
                <a:latin typeface="Times New Roman" panose="02020603050405020304" pitchFamily="18" charset="0"/>
                <a:cs typeface="Times New Roman" panose="02020603050405020304" pitchFamily="18" charset="0"/>
              </a:rPr>
              <a:t>he </a:t>
            </a:r>
            <a:r>
              <a:rPr lang="en-IN" sz="7200" dirty="0">
                <a:solidFill>
                  <a:srgbClr val="0033CC"/>
                </a:solidFill>
                <a:latin typeface="Times New Roman" panose="02020603050405020304" pitchFamily="18" charset="0"/>
                <a:cs typeface="Times New Roman" panose="02020603050405020304" pitchFamily="18" charset="0"/>
              </a:rPr>
              <a:t>current in the OH coil was reduced to lowest level ~7kA (20kA gives 0.6V-s) so that long discharges cannot be obtained with OH alone</a:t>
            </a:r>
            <a:r>
              <a:rPr lang="en-IN" sz="7200" dirty="0" smtClean="0">
                <a:solidFill>
                  <a:srgbClr val="0033CC"/>
                </a:solidFill>
                <a:latin typeface="Times New Roman" panose="02020603050405020304" pitchFamily="18" charset="0"/>
                <a:cs typeface="Times New Roman" panose="02020603050405020304" pitchFamily="18" charset="0"/>
              </a:rPr>
              <a:t>.</a:t>
            </a:r>
            <a:endParaRPr lang="en-IN" sz="7200" dirty="0">
              <a:solidFill>
                <a:srgbClr val="0033CC"/>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107504" y="1340768"/>
            <a:ext cx="6686550" cy="3159199"/>
            <a:chOff x="-1" y="3124200"/>
            <a:chExt cx="4978401" cy="373380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124200"/>
              <a:ext cx="4978401" cy="3733800"/>
            </a:xfrm>
            <a:prstGeom prst="rect">
              <a:avLst/>
            </a:prstGeom>
          </p:spPr>
        </p:pic>
        <p:cxnSp>
          <p:nvCxnSpPr>
            <p:cNvPr id="6" name="Straight Arrow Connector 5"/>
            <p:cNvCxnSpPr/>
            <p:nvPr/>
          </p:nvCxnSpPr>
          <p:spPr>
            <a:xfrm flipH="1">
              <a:off x="2018844" y="5181600"/>
              <a:ext cx="50144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301088" y="5181600"/>
              <a:ext cx="5334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444088" y="4986276"/>
              <a:ext cx="762000" cy="354661"/>
            </a:xfrm>
            <a:prstGeom prst="rect">
              <a:avLst/>
            </a:prstGeom>
            <a:noFill/>
          </p:spPr>
          <p:txBody>
            <a:bodyPr wrap="square" rtlCol="0">
              <a:spAutoFit/>
            </a:bodyPr>
            <a:lstStyle/>
            <a:p>
              <a:r>
                <a:rPr lang="en-IN" sz="1350" dirty="0"/>
                <a:t>10ms</a:t>
              </a:r>
            </a:p>
          </p:txBody>
        </p:sp>
        <p:cxnSp>
          <p:nvCxnSpPr>
            <p:cNvPr id="9" name="Straight Arrow Connector 8"/>
            <p:cNvCxnSpPr/>
            <p:nvPr/>
          </p:nvCxnSpPr>
          <p:spPr>
            <a:xfrm flipH="1">
              <a:off x="2486276" y="4614924"/>
              <a:ext cx="50144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848136" y="4614924"/>
              <a:ext cx="5334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917208" y="4419600"/>
              <a:ext cx="762000" cy="354661"/>
            </a:xfrm>
            <a:prstGeom prst="rect">
              <a:avLst/>
            </a:prstGeom>
            <a:noFill/>
          </p:spPr>
          <p:txBody>
            <a:bodyPr wrap="square" rtlCol="0">
              <a:spAutoFit/>
            </a:bodyPr>
            <a:lstStyle/>
            <a:p>
              <a:r>
                <a:rPr lang="en-IN" sz="1350" dirty="0"/>
                <a:t>10ms</a:t>
              </a:r>
            </a:p>
          </p:txBody>
        </p:sp>
      </p:grpSp>
      <p:sp>
        <p:nvSpPr>
          <p:cNvPr id="12" name="TextBox 11"/>
          <p:cNvSpPr txBox="1"/>
          <p:nvPr/>
        </p:nvSpPr>
        <p:spPr>
          <a:xfrm>
            <a:off x="6943387" y="1901304"/>
            <a:ext cx="1311122" cy="400110"/>
          </a:xfrm>
          <a:prstGeom prst="rect">
            <a:avLst/>
          </a:prstGeom>
          <a:noFill/>
        </p:spPr>
        <p:txBody>
          <a:bodyPr wrap="square" rtlCol="0">
            <a:spAutoFit/>
          </a:bodyPr>
          <a:lstStyle/>
          <a:p>
            <a:r>
              <a:rPr lang="en-IN" sz="2000" dirty="0" err="1">
                <a:solidFill>
                  <a:srgbClr val="0033CC"/>
                </a:solidFill>
                <a:latin typeface="Times New Roman" panose="02020603050405020304" pitchFamily="18" charset="0"/>
                <a:cs typeface="Times New Roman" panose="02020603050405020304" pitchFamily="18" charset="0"/>
              </a:rPr>
              <a:t>B</a:t>
            </a:r>
            <a:r>
              <a:rPr lang="en-IN" sz="2000" baseline="-25000" dirty="0" err="1">
                <a:solidFill>
                  <a:srgbClr val="0033CC"/>
                </a:solidFill>
                <a:latin typeface="Times New Roman" panose="02020603050405020304" pitchFamily="18" charset="0"/>
                <a:cs typeface="Times New Roman" panose="02020603050405020304" pitchFamily="18" charset="0"/>
              </a:rPr>
              <a:t>t</a:t>
            </a:r>
            <a:r>
              <a:rPr lang="en-IN" sz="2000" dirty="0">
                <a:solidFill>
                  <a:srgbClr val="0033CC"/>
                </a:solidFill>
                <a:latin typeface="Times New Roman" panose="02020603050405020304" pitchFamily="18" charset="0"/>
                <a:cs typeface="Times New Roman" panose="02020603050405020304" pitchFamily="18" charset="0"/>
              </a:rPr>
              <a:t>=1.125T</a:t>
            </a:r>
          </a:p>
        </p:txBody>
      </p:sp>
      <p:sp>
        <p:nvSpPr>
          <p:cNvPr id="13" name="TextBox 12"/>
          <p:cNvSpPr txBox="1"/>
          <p:nvPr/>
        </p:nvSpPr>
        <p:spPr>
          <a:xfrm>
            <a:off x="7154790" y="5723751"/>
            <a:ext cx="1989210" cy="584775"/>
          </a:xfrm>
          <a:prstGeom prst="rect">
            <a:avLst/>
          </a:prstGeom>
          <a:noFill/>
        </p:spPr>
        <p:txBody>
          <a:bodyPr wrap="square" rtlCol="0">
            <a:spAutoFit/>
          </a:bodyPr>
          <a:lstStyle/>
          <a:p>
            <a:pPr algn="ctr"/>
            <a:r>
              <a:rPr lang="en-IN" sz="1600" dirty="0">
                <a:solidFill>
                  <a:srgbClr val="C00000"/>
                </a:solidFill>
                <a:latin typeface="Times New Roman" panose="02020603050405020304" pitchFamily="18" charset="0"/>
                <a:cs typeface="Times New Roman" panose="02020603050405020304" pitchFamily="18" charset="0"/>
              </a:rPr>
              <a:t>Sharma, et. al., PFR, 2018.</a:t>
            </a:r>
          </a:p>
        </p:txBody>
      </p:sp>
      <p:sp>
        <p:nvSpPr>
          <p:cNvPr id="14" name="TextBox 13"/>
          <p:cNvSpPr txBox="1"/>
          <p:nvPr/>
        </p:nvSpPr>
        <p:spPr>
          <a:xfrm>
            <a:off x="6660232" y="3216368"/>
            <a:ext cx="2304256" cy="1200329"/>
          </a:xfrm>
          <a:prstGeom prst="rect">
            <a:avLst/>
          </a:prstGeom>
          <a:noFill/>
        </p:spPr>
        <p:txBody>
          <a:bodyPr wrap="square" rtlCol="0">
            <a:spAutoFit/>
          </a:bodyPr>
          <a:lstStyle/>
          <a:p>
            <a:pPr algn="just"/>
            <a:r>
              <a:rPr lang="en-IN" dirty="0" smtClean="0">
                <a:solidFill>
                  <a:srgbClr val="C00000"/>
                </a:solidFill>
              </a:rPr>
              <a:t>Need proper dynamic control system for plasma position</a:t>
            </a:r>
            <a:r>
              <a:rPr lang="en-IN" dirty="0">
                <a:solidFill>
                  <a:srgbClr val="C00000"/>
                </a:solidFill>
              </a:rPr>
              <a:t> </a:t>
            </a:r>
            <a:r>
              <a:rPr lang="en-IN" dirty="0" smtClean="0">
                <a:solidFill>
                  <a:srgbClr val="C00000"/>
                </a:solidFill>
              </a:rPr>
              <a:t>&amp;  current</a:t>
            </a:r>
            <a:endParaRPr lang="en-IN" dirty="0">
              <a:solidFill>
                <a:srgbClr val="C00000"/>
              </a:solidFill>
            </a:endParaRPr>
          </a:p>
        </p:txBody>
      </p:sp>
    </p:spTree>
    <p:extLst>
      <p:ext uri="{BB962C8B-B14F-4D97-AF65-F5344CB8AC3E}">
        <p14:creationId xmlns:p14="http://schemas.microsoft.com/office/powerpoint/2010/main" val="20144709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36" y="2607047"/>
            <a:ext cx="8998768" cy="14700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ICRH EXPEIMENTS ON ADITYA</a:t>
            </a:r>
            <a:endParaRPr lang="en-US"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93702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4497" y="908720"/>
            <a:ext cx="8361749" cy="5115311"/>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altLang="en-US" sz="2000" dirty="0">
                <a:solidFill>
                  <a:srgbClr val="2116F6"/>
                </a:solidFill>
                <a:latin typeface="Times New Roman" panose="02020603050405020304" pitchFamily="18" charset="0"/>
                <a:cs typeface="Times New Roman" panose="02020603050405020304" pitchFamily="18" charset="0"/>
              </a:rPr>
              <a:t>Direct power coupling to ions is a distinct feature of ICRF </a:t>
            </a:r>
          </a:p>
          <a:p>
            <a:pPr marL="764941" lvl="1" indent="-342900">
              <a:lnSpc>
                <a:spcPct val="150000"/>
              </a:lnSpc>
              <a:buFont typeface="Wingdings" panose="05000000000000000000" pitchFamily="2" charset="2"/>
              <a:buChar char="Ø"/>
            </a:pPr>
            <a:r>
              <a:rPr lang="en-US" altLang="en-US" sz="2000" dirty="0">
                <a:solidFill>
                  <a:srgbClr val="2116F6"/>
                </a:solidFill>
                <a:latin typeface="Times New Roman" panose="02020603050405020304" pitchFamily="18" charset="0"/>
                <a:cs typeface="Times New Roman" panose="02020603050405020304" pitchFamily="18" charset="0"/>
              </a:rPr>
              <a:t>control plasma reactivity, </a:t>
            </a:r>
          </a:p>
          <a:p>
            <a:pPr marL="764941" lvl="1" indent="-342900">
              <a:lnSpc>
                <a:spcPct val="150000"/>
              </a:lnSpc>
              <a:buFont typeface="Wingdings" panose="05000000000000000000" pitchFamily="2" charset="2"/>
              <a:buChar char="Ø"/>
            </a:pPr>
            <a:r>
              <a:rPr lang="en-US" altLang="en-US" sz="2000" dirty="0">
                <a:solidFill>
                  <a:srgbClr val="2116F6"/>
                </a:solidFill>
                <a:latin typeface="Times New Roman" panose="02020603050405020304" pitchFamily="18" charset="0"/>
                <a:cs typeface="Times New Roman" panose="02020603050405020304" pitchFamily="18" charset="0"/>
              </a:rPr>
              <a:t>Modify ion temperature profile</a:t>
            </a:r>
          </a:p>
          <a:p>
            <a:pPr marL="764941" lvl="1" indent="-342900">
              <a:lnSpc>
                <a:spcPct val="150000"/>
              </a:lnSpc>
              <a:buFont typeface="Wingdings" panose="05000000000000000000" pitchFamily="2" charset="2"/>
              <a:buChar char="Ø"/>
            </a:pPr>
            <a:r>
              <a:rPr lang="en-US" altLang="en-US" sz="2000" dirty="0">
                <a:solidFill>
                  <a:srgbClr val="2116F6"/>
                </a:solidFill>
                <a:latin typeface="Times New Roman" panose="02020603050405020304" pitchFamily="18" charset="0"/>
                <a:cs typeface="Times New Roman" panose="02020603050405020304" pitchFamily="18" charset="0"/>
              </a:rPr>
              <a:t>control of current profile</a:t>
            </a:r>
          </a:p>
          <a:p>
            <a:pPr marL="764941" lvl="1" indent="-342900">
              <a:lnSpc>
                <a:spcPct val="150000"/>
              </a:lnSpc>
              <a:buFont typeface="Wingdings" panose="05000000000000000000" pitchFamily="2" charset="2"/>
              <a:buChar char="Ø"/>
            </a:pPr>
            <a:r>
              <a:rPr lang="en-US" altLang="en-US" sz="2000" dirty="0">
                <a:solidFill>
                  <a:srgbClr val="2116F6"/>
                </a:solidFill>
                <a:latin typeface="Times New Roman" panose="02020603050405020304" pitchFamily="18" charset="0"/>
                <a:cs typeface="Times New Roman" panose="02020603050405020304" pitchFamily="18" charset="0"/>
              </a:rPr>
              <a:t>Induce intrinsic toroidal rotation</a:t>
            </a:r>
          </a:p>
          <a:p>
            <a:pPr marL="342900" indent="-342900">
              <a:lnSpc>
                <a:spcPct val="150000"/>
              </a:lnSpc>
              <a:buFont typeface="Wingdings" panose="05000000000000000000" pitchFamily="2" charset="2"/>
              <a:buChar char="Ø"/>
            </a:pPr>
            <a:r>
              <a:rPr lang="en-US" altLang="en-US" sz="2000" dirty="0">
                <a:solidFill>
                  <a:srgbClr val="2116F6"/>
                </a:solidFill>
                <a:latin typeface="Times New Roman" panose="02020603050405020304" pitchFamily="18" charset="0"/>
                <a:cs typeface="Times New Roman" panose="02020603050405020304" pitchFamily="18" charset="0"/>
              </a:rPr>
              <a:t>Power can be delivered to electrons via ELD+TTMP</a:t>
            </a:r>
          </a:p>
          <a:p>
            <a:pPr marL="764941" lvl="1" indent="-342900">
              <a:lnSpc>
                <a:spcPct val="150000"/>
              </a:lnSpc>
              <a:buFont typeface="Wingdings" panose="05000000000000000000" pitchFamily="2" charset="2"/>
              <a:buChar char="Ø"/>
            </a:pPr>
            <a:r>
              <a:rPr lang="en-US" altLang="en-US" sz="2000" dirty="0">
                <a:solidFill>
                  <a:srgbClr val="2116F6"/>
                </a:solidFill>
                <a:latin typeface="Times New Roman" panose="02020603050405020304" pitchFamily="18" charset="0"/>
                <a:cs typeface="Times New Roman" panose="02020603050405020304" pitchFamily="18" charset="0"/>
              </a:rPr>
              <a:t>Efficient current drive in STs</a:t>
            </a:r>
          </a:p>
          <a:p>
            <a:pPr marL="764941" lvl="1" indent="-342900">
              <a:lnSpc>
                <a:spcPct val="150000"/>
              </a:lnSpc>
              <a:buFont typeface="Wingdings" panose="05000000000000000000" pitchFamily="2" charset="2"/>
              <a:buChar char="Ø"/>
            </a:pPr>
            <a:r>
              <a:rPr lang="en-US" altLang="en-US" sz="2000" dirty="0">
                <a:solidFill>
                  <a:srgbClr val="2116F6"/>
                </a:solidFill>
                <a:latin typeface="Times New Roman" panose="02020603050405020304" pitchFamily="18" charset="0"/>
                <a:cs typeface="Times New Roman" panose="02020603050405020304" pitchFamily="18" charset="0"/>
              </a:rPr>
              <a:t>Electron temperature profile modification</a:t>
            </a:r>
          </a:p>
          <a:p>
            <a:pPr marL="342900" indent="-342900">
              <a:lnSpc>
                <a:spcPct val="150000"/>
              </a:lnSpc>
              <a:buFont typeface="Wingdings" panose="05000000000000000000" pitchFamily="2" charset="2"/>
              <a:buChar char="Ø"/>
            </a:pPr>
            <a:r>
              <a:rPr lang="en-US" altLang="en-US" sz="2000" dirty="0">
                <a:solidFill>
                  <a:srgbClr val="2116F6"/>
                </a:solidFill>
                <a:latin typeface="Times New Roman" panose="02020603050405020304" pitchFamily="18" charset="0"/>
                <a:cs typeface="Times New Roman" panose="02020603050405020304" pitchFamily="18" charset="0"/>
              </a:rPr>
              <a:t>Other ancillary aspects</a:t>
            </a:r>
          </a:p>
          <a:p>
            <a:pPr marL="764941" lvl="1" indent="-342900">
              <a:lnSpc>
                <a:spcPct val="150000"/>
              </a:lnSpc>
              <a:buFont typeface="Wingdings" panose="05000000000000000000" pitchFamily="2" charset="2"/>
              <a:buChar char="Ø"/>
            </a:pPr>
            <a:r>
              <a:rPr lang="en-US" altLang="en-US" sz="2000" dirty="0">
                <a:solidFill>
                  <a:srgbClr val="2116F6"/>
                </a:solidFill>
                <a:latin typeface="Times New Roman" panose="02020603050405020304" pitchFamily="18" charset="0"/>
                <a:cs typeface="Times New Roman" panose="02020603050405020304" pitchFamily="18" charset="0"/>
              </a:rPr>
              <a:t>Assistance in Low voltage Ohmic start up</a:t>
            </a:r>
          </a:p>
          <a:p>
            <a:pPr marL="764941" lvl="1" indent="-342900">
              <a:lnSpc>
                <a:spcPct val="150000"/>
              </a:lnSpc>
              <a:buFont typeface="Wingdings" panose="05000000000000000000" pitchFamily="2" charset="2"/>
              <a:buChar char="Ø"/>
            </a:pPr>
            <a:r>
              <a:rPr lang="en-US" altLang="en-US" sz="2000" dirty="0">
                <a:solidFill>
                  <a:srgbClr val="2116F6"/>
                </a:solidFill>
                <a:latin typeface="Times New Roman" panose="02020603050405020304" pitchFamily="18" charset="0"/>
                <a:cs typeface="Times New Roman" panose="02020603050405020304" pitchFamily="18" charset="0"/>
              </a:rPr>
              <a:t>Wall conditioning and coating in SC </a:t>
            </a:r>
            <a:r>
              <a:rPr lang="en-US" altLang="en-US" sz="2000" dirty="0" err="1" smtClean="0">
                <a:solidFill>
                  <a:srgbClr val="2116F6"/>
                </a:solidFill>
                <a:latin typeface="Times New Roman" panose="02020603050405020304" pitchFamily="18" charset="0"/>
                <a:cs typeface="Times New Roman" panose="02020603050405020304" pitchFamily="18" charset="0"/>
              </a:rPr>
              <a:t>tokamaks</a:t>
            </a:r>
            <a:endParaRPr lang="en-US" altLang="en-US" sz="2000" dirty="0">
              <a:solidFill>
                <a:srgbClr val="2116F6"/>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1017" y="-27384"/>
            <a:ext cx="9155017" cy="646331"/>
          </a:xfrm>
          <a:prstGeom prst="rect">
            <a:avLst/>
          </a:prstGeom>
          <a:solidFill>
            <a:srgbClr val="C00000"/>
          </a:solid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ICRF Experiments on </a:t>
            </a:r>
            <a:r>
              <a:rPr lang="en-US" sz="3600" dirty="0" smtClean="0">
                <a:solidFill>
                  <a:schemeClr val="bg1"/>
                </a:solidFill>
                <a:latin typeface="Times New Roman" panose="02020603050405020304" pitchFamily="18" charset="0"/>
                <a:cs typeface="Times New Roman" panose="02020603050405020304" pitchFamily="18" charset="0"/>
              </a:rPr>
              <a:t>ADITYA</a:t>
            </a:r>
            <a:endParaRPr lang="en-US"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55343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17" y="-27384"/>
            <a:ext cx="9155017" cy="646331"/>
          </a:xfrm>
          <a:prstGeom prst="rect">
            <a:avLst/>
          </a:prstGeom>
          <a:solidFill>
            <a:srgbClr val="C00000"/>
          </a:solid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ICRF Experiments on </a:t>
            </a:r>
            <a:r>
              <a:rPr lang="en-US" sz="3600" dirty="0" smtClean="0">
                <a:solidFill>
                  <a:schemeClr val="bg1"/>
                </a:solidFill>
                <a:latin typeface="Times New Roman" panose="02020603050405020304" pitchFamily="18" charset="0"/>
                <a:cs typeface="Times New Roman" panose="02020603050405020304" pitchFamily="18" charset="0"/>
              </a:rPr>
              <a:t>ADITYA</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1619672" y="836712"/>
            <a:ext cx="5870538" cy="575222"/>
          </a:xfrm>
          <a:prstGeom prst="rect">
            <a:avLst/>
          </a:prstGeom>
          <a:noFill/>
        </p:spPr>
        <p:txBody>
          <a:bodyPr wrap="square" rtlCol="0">
            <a:spAutoFit/>
          </a:bodyPr>
          <a:lstStyle/>
          <a:p>
            <a:pPr algn="ctr"/>
            <a:r>
              <a:rPr lang="en-US" sz="1846" dirty="0">
                <a:solidFill>
                  <a:srgbClr val="2116F6"/>
                </a:solidFill>
                <a:latin typeface="Times New Roman" panose="02020603050405020304" pitchFamily="18" charset="0"/>
                <a:cs typeface="Times New Roman" panose="02020603050405020304" pitchFamily="18" charset="0"/>
              </a:rPr>
              <a:t>Direct </a:t>
            </a:r>
            <a:r>
              <a:rPr lang="en-US" sz="1846" dirty="0" smtClean="0">
                <a:solidFill>
                  <a:srgbClr val="2116F6"/>
                </a:solidFill>
                <a:latin typeface="Times New Roman" panose="02020603050405020304" pitchFamily="18" charset="0"/>
                <a:cs typeface="Times New Roman" panose="02020603050405020304" pitchFamily="18" charset="0"/>
              </a:rPr>
              <a:t>Electron </a:t>
            </a:r>
            <a:r>
              <a:rPr lang="en-US" sz="1846" dirty="0">
                <a:solidFill>
                  <a:srgbClr val="2116F6"/>
                </a:solidFill>
                <a:latin typeface="Times New Roman" panose="02020603050405020304" pitchFamily="18" charset="0"/>
                <a:cs typeface="Times New Roman" panose="02020603050405020304" pitchFamily="18" charset="0"/>
              </a:rPr>
              <a:t>Heating through ELD + TTMP</a:t>
            </a:r>
          </a:p>
          <a:p>
            <a:pPr algn="r"/>
            <a:r>
              <a:rPr lang="en-US" sz="1292" i="1" dirty="0" smtClean="0">
                <a:solidFill>
                  <a:srgbClr val="2116F6"/>
                </a:solidFill>
                <a:latin typeface="Times New Roman" panose="02020603050405020304" pitchFamily="18" charset="0"/>
                <a:cs typeface="Times New Roman" panose="02020603050405020304" pitchFamily="18" charset="0"/>
              </a:rPr>
              <a:t>                    Mishra </a:t>
            </a:r>
            <a:r>
              <a:rPr lang="en-US" sz="1292" i="1" dirty="0">
                <a:solidFill>
                  <a:srgbClr val="2116F6"/>
                </a:solidFill>
                <a:latin typeface="Times New Roman" panose="02020603050405020304" pitchFamily="18" charset="0"/>
                <a:cs typeface="Times New Roman" panose="02020603050405020304" pitchFamily="18" charset="0"/>
              </a:rPr>
              <a:t>et. al, PPCF 2009</a:t>
            </a:r>
            <a:endParaRPr lang="en-US" sz="1108" i="1" dirty="0">
              <a:solidFill>
                <a:srgbClr val="2116F6"/>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54858" y="1401904"/>
            <a:ext cx="2834603" cy="2503107"/>
          </a:xfrm>
          <a:prstGeom prst="rect">
            <a:avLst/>
          </a:prstGeom>
        </p:spPr>
      </p:pic>
      <p:pic>
        <p:nvPicPr>
          <p:cNvPr id="9" name="Picture 8"/>
          <p:cNvPicPr>
            <a:picLocks noChangeAspect="1"/>
          </p:cNvPicPr>
          <p:nvPr/>
        </p:nvPicPr>
        <p:blipFill>
          <a:blip r:embed="rId3"/>
          <a:stretch>
            <a:fillRect/>
          </a:stretch>
        </p:blipFill>
        <p:spPr>
          <a:xfrm>
            <a:off x="118160" y="3928457"/>
            <a:ext cx="2771300" cy="2437150"/>
          </a:xfrm>
          <a:prstGeom prst="rect">
            <a:avLst/>
          </a:prstGeom>
        </p:spPr>
      </p:pic>
      <p:pic>
        <p:nvPicPr>
          <p:cNvPr id="10" name="Picture 9"/>
          <p:cNvPicPr>
            <a:picLocks noChangeAspect="1"/>
          </p:cNvPicPr>
          <p:nvPr/>
        </p:nvPicPr>
        <p:blipFill rotWithShape="1">
          <a:blip r:embed="rId4"/>
          <a:srcRect t="45631"/>
          <a:stretch/>
        </p:blipFill>
        <p:spPr>
          <a:xfrm>
            <a:off x="2661744" y="1600334"/>
            <a:ext cx="2838615" cy="2428922"/>
          </a:xfrm>
          <a:prstGeom prst="rect">
            <a:avLst/>
          </a:prstGeom>
        </p:spPr>
      </p:pic>
      <p:sp>
        <p:nvSpPr>
          <p:cNvPr id="16" name="TextBox 15"/>
          <p:cNvSpPr txBox="1"/>
          <p:nvPr/>
        </p:nvSpPr>
        <p:spPr>
          <a:xfrm>
            <a:off x="5364088" y="1742002"/>
            <a:ext cx="3710956" cy="4197559"/>
          </a:xfrm>
          <a:prstGeom prst="rect">
            <a:avLst/>
          </a:prstGeom>
          <a:noFill/>
        </p:spPr>
        <p:txBody>
          <a:bodyPr wrap="square" rtlCol="0">
            <a:spAutoFit/>
          </a:bodyPr>
          <a:lstStyle/>
          <a:p>
            <a:pPr marL="263776" indent="-263776" algn="just">
              <a:lnSpc>
                <a:spcPct val="150000"/>
              </a:lnSpc>
              <a:spcBef>
                <a:spcPct val="0"/>
              </a:spcBef>
              <a:buFont typeface="Arial" panose="020B0604020202020204" pitchFamily="34" charset="0"/>
              <a:buChar char="•"/>
            </a:pPr>
            <a:r>
              <a:rPr lang="en-US" dirty="0">
                <a:solidFill>
                  <a:srgbClr val="0033CC"/>
                </a:solidFill>
                <a:latin typeface="Times New Roman" panose="02020603050405020304" pitchFamily="18" charset="0"/>
                <a:cs typeface="Times New Roman" panose="02020603050405020304" pitchFamily="18" charset="0"/>
              </a:rPr>
              <a:t>ICRF power coupled (~ 47% as calculated from TORIC) directly to electrons.</a:t>
            </a:r>
          </a:p>
          <a:p>
            <a:pPr marL="263776" indent="-263776" algn="just">
              <a:lnSpc>
                <a:spcPct val="150000"/>
              </a:lnSpc>
              <a:spcBef>
                <a:spcPct val="0"/>
              </a:spcBef>
              <a:buFont typeface="Arial" panose="020B0604020202020204" pitchFamily="34" charset="0"/>
              <a:buChar char="•"/>
            </a:pPr>
            <a:r>
              <a:rPr lang="en-US" dirty="0">
                <a:solidFill>
                  <a:srgbClr val="0033CC"/>
                </a:solidFill>
                <a:latin typeface="Times New Roman" panose="02020603050405020304" pitchFamily="18" charset="0"/>
                <a:cs typeface="Times New Roman" panose="02020603050405020304" pitchFamily="18" charset="0"/>
              </a:rPr>
              <a:t>Time scale dominated by electron-electron time scale. Linearity of </a:t>
            </a:r>
            <a:r>
              <a:rPr lang="en-US" dirty="0">
                <a:solidFill>
                  <a:srgbClr val="0033CC"/>
                </a:solidFill>
                <a:latin typeface="Times New Roman" panose="02020603050405020304" pitchFamily="18" charset="0"/>
                <a:cs typeface="Times New Roman" panose="02020603050405020304" pitchFamily="18" charset="0"/>
                <a:sym typeface="Symbol" panose="05050102010706020507" pitchFamily="18" charset="2"/>
              </a:rPr>
              <a:t></a:t>
            </a:r>
            <a:r>
              <a:rPr lang="en-US" dirty="0" err="1">
                <a:solidFill>
                  <a:srgbClr val="0033CC"/>
                </a:solidFill>
                <a:latin typeface="Times New Roman" panose="02020603050405020304" pitchFamily="18" charset="0"/>
                <a:cs typeface="Times New Roman" panose="02020603050405020304" pitchFamily="18" charset="0"/>
                <a:sym typeface="Symbol" panose="05050102010706020507" pitchFamily="18" charset="2"/>
              </a:rPr>
              <a:t>T</a:t>
            </a:r>
            <a:r>
              <a:rPr lang="en-US" baseline="-25000" dirty="0" err="1">
                <a:solidFill>
                  <a:srgbClr val="0033CC"/>
                </a:solidFill>
                <a:latin typeface="Times New Roman" panose="02020603050405020304" pitchFamily="18" charset="0"/>
                <a:cs typeface="Times New Roman" panose="02020603050405020304" pitchFamily="18" charset="0"/>
                <a:sym typeface="Symbol" panose="05050102010706020507" pitchFamily="18" charset="2"/>
              </a:rPr>
              <a:t>e</a:t>
            </a:r>
            <a:r>
              <a:rPr lang="en-US" dirty="0">
                <a:solidFill>
                  <a:srgbClr val="0033CC"/>
                </a:solidFill>
                <a:latin typeface="Times New Roman" panose="02020603050405020304" pitchFamily="18" charset="0"/>
                <a:cs typeface="Times New Roman" panose="02020603050405020304" pitchFamily="18" charset="0"/>
                <a:sym typeface="Symbol" panose="05050102010706020507" pitchFamily="18" charset="2"/>
              </a:rPr>
              <a:t> with </a:t>
            </a:r>
            <a:r>
              <a:rPr lang="en-US" dirty="0" smtClean="0">
                <a:solidFill>
                  <a:srgbClr val="0033CC"/>
                </a:solidFill>
                <a:latin typeface="Times New Roman" panose="02020603050405020304" pitchFamily="18" charset="0"/>
                <a:cs typeface="Times New Roman" panose="02020603050405020304" pitchFamily="18" charset="0"/>
                <a:sym typeface="Symbol" panose="05050102010706020507" pitchFamily="18" charset="2"/>
              </a:rPr>
              <a:t>P</a:t>
            </a:r>
            <a:r>
              <a:rPr lang="en-US" baseline="-25000" dirty="0" smtClean="0">
                <a:solidFill>
                  <a:srgbClr val="0033CC"/>
                </a:solidFill>
                <a:latin typeface="Times New Roman" panose="02020603050405020304" pitchFamily="18" charset="0"/>
                <a:cs typeface="Times New Roman" panose="02020603050405020304" pitchFamily="18" charset="0"/>
                <a:sym typeface="Symbol" panose="05050102010706020507" pitchFamily="18" charset="2"/>
              </a:rPr>
              <a:t>rf</a:t>
            </a:r>
            <a:r>
              <a:rPr lang="en-US" dirty="0">
                <a:solidFill>
                  <a:srgbClr val="0033CC"/>
                </a:solidFill>
                <a:latin typeface="Times New Roman" panose="02020603050405020304" pitchFamily="18" charset="0"/>
                <a:cs typeface="Times New Roman" panose="02020603050405020304" pitchFamily="18" charset="0"/>
                <a:sym typeface="Symbol" panose="05050102010706020507" pitchFamily="18" charset="2"/>
              </a:rPr>
              <a:t>.</a:t>
            </a:r>
            <a:endParaRPr lang="en-US" dirty="0">
              <a:solidFill>
                <a:srgbClr val="0033CC"/>
              </a:solidFill>
              <a:latin typeface="Times New Roman" panose="02020603050405020304" pitchFamily="18" charset="0"/>
              <a:cs typeface="Times New Roman" panose="02020603050405020304" pitchFamily="18" charset="0"/>
            </a:endParaRPr>
          </a:p>
          <a:p>
            <a:pPr marL="263776" indent="-263776" algn="just">
              <a:lnSpc>
                <a:spcPct val="150000"/>
              </a:lnSpc>
              <a:spcBef>
                <a:spcPct val="0"/>
              </a:spcBef>
              <a:buFont typeface="Arial" panose="020B0604020202020204" pitchFamily="34" charset="0"/>
              <a:buChar char="•"/>
            </a:pPr>
            <a:r>
              <a:rPr lang="en-US" dirty="0" err="1" smtClean="0">
                <a:solidFill>
                  <a:srgbClr val="0033CC"/>
                </a:solidFill>
                <a:latin typeface="Times New Roman" panose="02020603050405020304" pitchFamily="18" charset="0"/>
                <a:cs typeface="Times New Roman" panose="02020603050405020304" pitchFamily="18" charset="0"/>
              </a:rPr>
              <a:t>P</a:t>
            </a:r>
            <a:r>
              <a:rPr lang="en-US" baseline="-25000" dirty="0" err="1" smtClean="0">
                <a:solidFill>
                  <a:srgbClr val="0033CC"/>
                </a:solidFill>
                <a:latin typeface="Times New Roman" panose="02020603050405020304" pitchFamily="18" charset="0"/>
                <a:cs typeface="Times New Roman" panose="02020603050405020304" pitchFamily="18" charset="0"/>
              </a:rPr>
              <a:t>injected</a:t>
            </a:r>
            <a:r>
              <a:rPr lang="en-US" dirty="0" smtClean="0">
                <a:solidFill>
                  <a:srgbClr val="0033CC"/>
                </a:solidFill>
                <a:latin typeface="Times New Roman" panose="02020603050405020304" pitchFamily="18" charset="0"/>
                <a:cs typeface="Times New Roman" panose="02020603050405020304" pitchFamily="18" charset="0"/>
              </a:rPr>
              <a:t> </a:t>
            </a:r>
            <a:r>
              <a:rPr lang="en-US" dirty="0">
                <a:solidFill>
                  <a:srgbClr val="0033CC"/>
                </a:solidFill>
                <a:latin typeface="Times New Roman" panose="02020603050405020304" pitchFamily="18" charset="0"/>
                <a:cs typeface="Times New Roman" panose="02020603050405020304" pitchFamily="18" charset="0"/>
              </a:rPr>
              <a:t>= </a:t>
            </a:r>
            <a:r>
              <a:rPr lang="en-US" dirty="0" smtClean="0">
                <a:solidFill>
                  <a:srgbClr val="0033CC"/>
                </a:solidFill>
                <a:latin typeface="Times New Roman" panose="02020603050405020304" pitchFamily="18" charset="0"/>
                <a:cs typeface="Times New Roman" panose="02020603050405020304" pitchFamily="18" charset="0"/>
              </a:rPr>
              <a:t>38 kW</a:t>
            </a:r>
            <a:r>
              <a:rPr lang="en-US" dirty="0">
                <a:solidFill>
                  <a:srgbClr val="0033CC"/>
                </a:solidFill>
                <a:latin typeface="Times New Roman" panose="02020603050405020304" pitchFamily="18" charset="0"/>
                <a:cs typeface="Times New Roman" panose="02020603050405020304" pitchFamily="18" charset="0"/>
              </a:rPr>
              <a:t>; </a:t>
            </a:r>
            <a:r>
              <a:rPr lang="en-US" dirty="0">
                <a:solidFill>
                  <a:srgbClr val="0033CC"/>
                </a:solidFill>
                <a:latin typeface="Times New Roman" panose="02020603050405020304" pitchFamily="18" charset="0"/>
                <a:cs typeface="Times New Roman" panose="02020603050405020304" pitchFamily="18" charset="0"/>
                <a:sym typeface="Symbol" pitchFamily="18" charset="2"/>
              </a:rPr>
              <a:t></a:t>
            </a:r>
            <a:r>
              <a:rPr lang="en-US" dirty="0">
                <a:solidFill>
                  <a:srgbClr val="0033CC"/>
                </a:solidFill>
                <a:latin typeface="Times New Roman" panose="02020603050405020304" pitchFamily="18" charset="0"/>
                <a:cs typeface="Times New Roman" panose="02020603050405020304" pitchFamily="18" charset="0"/>
              </a:rPr>
              <a:t> decreases from, 0.5   to   0.41 </a:t>
            </a:r>
            <a:r>
              <a:rPr lang="en-US" dirty="0" err="1">
                <a:solidFill>
                  <a:srgbClr val="0033CC"/>
                </a:solidFill>
                <a:latin typeface="Times New Roman" panose="02020603050405020304" pitchFamily="18" charset="0"/>
                <a:cs typeface="Times New Roman" panose="02020603050405020304" pitchFamily="18" charset="0"/>
              </a:rPr>
              <a:t>mWb</a:t>
            </a:r>
            <a:endParaRPr lang="en-US" dirty="0">
              <a:solidFill>
                <a:srgbClr val="0033CC"/>
              </a:solidFill>
              <a:latin typeface="Times New Roman" panose="02020603050405020304" pitchFamily="18" charset="0"/>
              <a:cs typeface="Times New Roman" panose="02020603050405020304" pitchFamily="18" charset="0"/>
            </a:endParaRPr>
          </a:p>
          <a:p>
            <a:pPr marL="263776" indent="-263776" algn="just">
              <a:lnSpc>
                <a:spcPct val="150000"/>
              </a:lnSpc>
              <a:spcBef>
                <a:spcPct val="0"/>
              </a:spcBef>
              <a:buFont typeface="Arial" panose="020B0604020202020204" pitchFamily="34" charset="0"/>
              <a:buChar char="•"/>
            </a:pPr>
            <a:r>
              <a:rPr lang="en-US" dirty="0">
                <a:solidFill>
                  <a:srgbClr val="0033CC"/>
                </a:solidFill>
                <a:latin typeface="Times New Roman" panose="02020603050405020304" pitchFamily="18" charset="0"/>
                <a:cs typeface="Times New Roman" panose="02020603050405020304" pitchFamily="18" charset="0"/>
                <a:sym typeface="Symbol" pitchFamily="18" charset="2"/>
              </a:rPr>
              <a:t></a:t>
            </a:r>
            <a:r>
              <a:rPr lang="en-US" baseline="-25000" dirty="0">
                <a:solidFill>
                  <a:srgbClr val="0033CC"/>
                </a:solidFill>
                <a:latin typeface="Times New Roman" panose="02020603050405020304" pitchFamily="18" charset="0"/>
                <a:cs typeface="Times New Roman" panose="02020603050405020304" pitchFamily="18" charset="0"/>
                <a:sym typeface="Symbol" pitchFamily="18" charset="2"/>
              </a:rPr>
              <a:t>p </a:t>
            </a:r>
            <a:r>
              <a:rPr lang="en-US" dirty="0">
                <a:solidFill>
                  <a:srgbClr val="0033CC"/>
                </a:solidFill>
                <a:latin typeface="Times New Roman" panose="02020603050405020304" pitchFamily="18" charset="0"/>
                <a:cs typeface="Times New Roman" panose="02020603050405020304" pitchFamily="18" charset="0"/>
                <a:sym typeface="Symbol" pitchFamily="18" charset="2"/>
              </a:rPr>
              <a:t>increases </a:t>
            </a:r>
            <a:r>
              <a:rPr lang="en-US" dirty="0">
                <a:solidFill>
                  <a:srgbClr val="0033CC"/>
                </a:solidFill>
                <a:latin typeface="Times New Roman" panose="02020603050405020304" pitchFamily="18" charset="0"/>
                <a:cs typeface="Times New Roman" panose="02020603050405020304" pitchFamily="18" charset="0"/>
              </a:rPr>
              <a:t>from  0.31 to 0.44  </a:t>
            </a:r>
            <a:r>
              <a:rPr lang="en-US" dirty="0" err="1">
                <a:solidFill>
                  <a:srgbClr val="0033CC"/>
                </a:solidFill>
                <a:latin typeface="Times New Roman" panose="02020603050405020304" pitchFamily="18" charset="0"/>
                <a:cs typeface="Times New Roman" panose="02020603050405020304" pitchFamily="18" charset="0"/>
              </a:rPr>
              <a:t>W</a:t>
            </a:r>
            <a:r>
              <a:rPr lang="en-US" baseline="-25000" dirty="0" err="1">
                <a:solidFill>
                  <a:srgbClr val="0033CC"/>
                </a:solidFill>
                <a:latin typeface="Times New Roman" panose="02020603050405020304" pitchFamily="18" charset="0"/>
                <a:cs typeface="Times New Roman" panose="02020603050405020304" pitchFamily="18" charset="0"/>
              </a:rPr>
              <a:t>dia</a:t>
            </a:r>
            <a:r>
              <a:rPr lang="en-US" dirty="0">
                <a:solidFill>
                  <a:srgbClr val="0033CC"/>
                </a:solidFill>
                <a:latin typeface="Times New Roman" panose="02020603050405020304" pitchFamily="18" charset="0"/>
                <a:cs typeface="Times New Roman" panose="02020603050405020304" pitchFamily="18" charset="0"/>
              </a:rPr>
              <a:t> increases from 630 J to 895 J </a:t>
            </a:r>
          </a:p>
        </p:txBody>
      </p:sp>
      <p:pic>
        <p:nvPicPr>
          <p:cNvPr id="11" name="Picture 10"/>
          <p:cNvPicPr>
            <a:picLocks noChangeAspect="1"/>
          </p:cNvPicPr>
          <p:nvPr/>
        </p:nvPicPr>
        <p:blipFill>
          <a:blip r:embed="rId5"/>
          <a:stretch>
            <a:fillRect/>
          </a:stretch>
        </p:blipFill>
        <p:spPr>
          <a:xfrm>
            <a:off x="3074579" y="4149265"/>
            <a:ext cx="2120529" cy="2204173"/>
          </a:xfrm>
          <a:prstGeom prst="rect">
            <a:avLst/>
          </a:prstGeom>
        </p:spPr>
      </p:pic>
      <p:sp>
        <p:nvSpPr>
          <p:cNvPr id="3" name="TextBox 2"/>
          <p:cNvSpPr txBox="1"/>
          <p:nvPr/>
        </p:nvSpPr>
        <p:spPr>
          <a:xfrm>
            <a:off x="5292080" y="6188375"/>
            <a:ext cx="3836050" cy="506614"/>
          </a:xfrm>
          <a:prstGeom prst="rect">
            <a:avLst/>
          </a:prstGeom>
          <a:noFill/>
        </p:spPr>
        <p:txBody>
          <a:bodyPr wrap="none" rtlCol="0">
            <a:spAutoFit/>
          </a:bodyPr>
          <a:lstStyle/>
          <a:p>
            <a:r>
              <a:rPr lang="en-US" sz="1400" dirty="0">
                <a:solidFill>
                  <a:srgbClr val="0033CC"/>
                </a:solidFill>
                <a:latin typeface="Times New Roman" panose="02020603050405020304" pitchFamily="18" charset="0"/>
                <a:cs typeface="Times New Roman" panose="02020603050405020304" pitchFamily="18" charset="0"/>
              </a:rPr>
              <a:t>Kumar et. al, RSI 2010, </a:t>
            </a:r>
            <a:r>
              <a:rPr lang="en-US" sz="1400" dirty="0" err="1">
                <a:solidFill>
                  <a:srgbClr val="0033CC"/>
                </a:solidFill>
                <a:latin typeface="Times New Roman" panose="02020603050405020304" pitchFamily="18" charset="0"/>
                <a:cs typeface="Times New Roman" panose="02020603050405020304" pitchFamily="18" charset="0"/>
              </a:rPr>
              <a:t>Asim</a:t>
            </a:r>
            <a:r>
              <a:rPr lang="en-US" sz="1400" dirty="0">
                <a:solidFill>
                  <a:srgbClr val="0033CC"/>
                </a:solidFill>
                <a:latin typeface="Times New Roman" panose="02020603050405020304" pitchFamily="18" charset="0"/>
                <a:cs typeface="Times New Roman" panose="02020603050405020304" pitchFamily="18" charset="0"/>
              </a:rPr>
              <a:t> et. al, </a:t>
            </a:r>
            <a:r>
              <a:rPr lang="en-US" sz="1400" dirty="0" err="1">
                <a:solidFill>
                  <a:srgbClr val="0033CC"/>
                </a:solidFill>
                <a:latin typeface="Times New Roman" panose="02020603050405020304" pitchFamily="18" charset="0"/>
                <a:cs typeface="Times New Roman" panose="02020603050405020304" pitchFamily="18" charset="0"/>
              </a:rPr>
              <a:t>Pramana</a:t>
            </a:r>
            <a:r>
              <a:rPr lang="en-US" sz="1400" dirty="0">
                <a:solidFill>
                  <a:srgbClr val="0033CC"/>
                </a:solidFill>
                <a:latin typeface="Times New Roman" panose="02020603050405020304" pitchFamily="18" charset="0"/>
                <a:cs typeface="Times New Roman" panose="02020603050405020304" pitchFamily="18" charset="0"/>
              </a:rPr>
              <a:t> 2015</a:t>
            </a:r>
          </a:p>
          <a:p>
            <a:endParaRPr lang="en-US" sz="1292" b="1" i="1" dirty="0"/>
          </a:p>
        </p:txBody>
      </p:sp>
    </p:spTree>
    <p:extLst>
      <p:ext uri="{BB962C8B-B14F-4D97-AF65-F5344CB8AC3E}">
        <p14:creationId xmlns:p14="http://schemas.microsoft.com/office/powerpoint/2010/main" val="4222033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12" y="-15190"/>
            <a:ext cx="9180512" cy="905056"/>
          </a:xfrm>
          <a:prstGeom prst="rect">
            <a:avLst/>
          </a:prstGeom>
          <a:solidFill>
            <a:srgbClr val="C00000"/>
          </a:solidFill>
        </p:spPr>
        <p:txBody>
          <a:bodyPr wrap="square" rtlCol="0">
            <a:spAutoFit/>
          </a:bodyPr>
          <a:lstStyle/>
          <a:p>
            <a:pPr algn="ctr">
              <a:lnSpc>
                <a:spcPct val="150000"/>
              </a:lnSpc>
              <a:spcBef>
                <a:spcPts val="1800"/>
              </a:spcBef>
              <a:spcAft>
                <a:spcPts val="1800"/>
              </a:spcAft>
            </a:pPr>
            <a:r>
              <a:rPr lang="en-IN" sz="4000" dirty="0" smtClean="0">
                <a:solidFill>
                  <a:schemeClr val="bg1"/>
                </a:solidFill>
                <a:latin typeface="Times New Roman" panose="02020603050405020304" pitchFamily="18" charset="0"/>
                <a:cs typeface="Times New Roman" panose="02020603050405020304" pitchFamily="18" charset="0"/>
              </a:rPr>
              <a:t>OUTLINE</a:t>
            </a:r>
          </a:p>
        </p:txBody>
      </p:sp>
      <p:sp>
        <p:nvSpPr>
          <p:cNvPr id="3" name="TextBox 2"/>
          <p:cNvSpPr txBox="1"/>
          <p:nvPr/>
        </p:nvSpPr>
        <p:spPr>
          <a:xfrm>
            <a:off x="1368152" y="1916832"/>
            <a:ext cx="6948264" cy="3970318"/>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IN" sz="2400" dirty="0" smtClean="0">
                <a:solidFill>
                  <a:srgbClr val="0033CC"/>
                </a:solidFill>
                <a:latin typeface="Times New Roman" panose="02020603050405020304" pitchFamily="18" charset="0"/>
                <a:cs typeface="Times New Roman" panose="02020603050405020304" pitchFamily="18" charset="0"/>
              </a:rPr>
              <a:t>Importance/ Relevance of RF in </a:t>
            </a:r>
            <a:r>
              <a:rPr lang="en-IN" sz="2400" dirty="0" err="1" smtClean="0">
                <a:solidFill>
                  <a:srgbClr val="0033CC"/>
                </a:solidFill>
                <a:latin typeface="Times New Roman" panose="02020603050405020304" pitchFamily="18" charset="0"/>
                <a:cs typeface="Times New Roman" panose="02020603050405020304" pitchFamily="18" charset="0"/>
              </a:rPr>
              <a:t>Tokamak</a:t>
            </a:r>
            <a:endParaRPr lang="en-IN" sz="2400" dirty="0" smtClean="0">
              <a:solidFill>
                <a:srgbClr val="0033CC"/>
              </a:solidFill>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r>
              <a:rPr lang="en-IN" sz="2400" dirty="0" smtClean="0">
                <a:solidFill>
                  <a:srgbClr val="0033CC"/>
                </a:solidFill>
                <a:latin typeface="Times New Roman" panose="02020603050405020304" pitchFamily="18" charset="0"/>
                <a:cs typeface="Times New Roman" panose="02020603050405020304" pitchFamily="18" charset="0"/>
              </a:rPr>
              <a:t>ECRH in ADITYA</a:t>
            </a:r>
          </a:p>
          <a:p>
            <a:pPr marL="342900" indent="-342900">
              <a:lnSpc>
                <a:spcPct val="150000"/>
              </a:lnSpc>
              <a:buFont typeface="Wingdings" panose="05000000000000000000" pitchFamily="2" charset="2"/>
              <a:buChar char="Ø"/>
            </a:pPr>
            <a:r>
              <a:rPr lang="en-IN" sz="2400" dirty="0" smtClean="0">
                <a:solidFill>
                  <a:srgbClr val="0033CC"/>
                </a:solidFill>
                <a:latin typeface="Times New Roman" panose="02020603050405020304" pitchFamily="18" charset="0"/>
                <a:cs typeface="Times New Roman" panose="02020603050405020304" pitchFamily="18" charset="0"/>
              </a:rPr>
              <a:t>LHCD in ADITYA</a:t>
            </a:r>
          </a:p>
          <a:p>
            <a:pPr marL="342900" indent="-342900">
              <a:lnSpc>
                <a:spcPct val="150000"/>
              </a:lnSpc>
              <a:buFont typeface="Wingdings" panose="05000000000000000000" pitchFamily="2" charset="2"/>
              <a:buChar char="Ø"/>
            </a:pPr>
            <a:r>
              <a:rPr lang="en-IN" sz="2400" dirty="0" smtClean="0">
                <a:solidFill>
                  <a:srgbClr val="0033CC"/>
                </a:solidFill>
                <a:latin typeface="Times New Roman" panose="02020603050405020304" pitchFamily="18" charset="0"/>
                <a:cs typeface="Times New Roman" panose="02020603050405020304" pitchFamily="18" charset="0"/>
              </a:rPr>
              <a:t>ICRH in ADITYA</a:t>
            </a:r>
          </a:p>
          <a:p>
            <a:pPr marL="342900" indent="-342900">
              <a:lnSpc>
                <a:spcPct val="150000"/>
              </a:lnSpc>
              <a:buFont typeface="Wingdings" panose="05000000000000000000" pitchFamily="2" charset="2"/>
              <a:buChar char="Ø"/>
            </a:pPr>
            <a:r>
              <a:rPr lang="en-IN" sz="2400" dirty="0" smtClean="0">
                <a:solidFill>
                  <a:srgbClr val="0033CC"/>
                </a:solidFill>
                <a:latin typeface="Times New Roman" panose="02020603050405020304" pitchFamily="18" charset="0"/>
                <a:cs typeface="Times New Roman" panose="02020603050405020304" pitchFamily="18" charset="0"/>
              </a:rPr>
              <a:t>Summary</a:t>
            </a:r>
          </a:p>
          <a:p>
            <a:pPr marL="800100" lvl="1" indent="-342900">
              <a:lnSpc>
                <a:spcPct val="150000"/>
              </a:lnSpc>
              <a:buFont typeface="Wingdings" panose="05000000000000000000" pitchFamily="2" charset="2"/>
              <a:buChar char="Ø"/>
            </a:pPr>
            <a:r>
              <a:rPr lang="en-IN" sz="2400" dirty="0" smtClean="0">
                <a:solidFill>
                  <a:srgbClr val="0033CC"/>
                </a:solidFill>
                <a:latin typeface="Times New Roman" panose="02020603050405020304" pitchFamily="18" charset="0"/>
                <a:cs typeface="Times New Roman" panose="02020603050405020304" pitchFamily="18" charset="0"/>
              </a:rPr>
              <a:t>Experimental Achievement so far</a:t>
            </a:r>
          </a:p>
          <a:p>
            <a:pPr marL="800100" lvl="1" indent="-342900">
              <a:lnSpc>
                <a:spcPct val="150000"/>
              </a:lnSpc>
              <a:buFont typeface="Wingdings" panose="05000000000000000000" pitchFamily="2" charset="2"/>
              <a:buChar char="Ø"/>
            </a:pPr>
            <a:r>
              <a:rPr lang="en-IN" sz="2400" dirty="0" smtClean="0">
                <a:solidFill>
                  <a:srgbClr val="0033CC"/>
                </a:solidFill>
                <a:latin typeface="Times New Roman" panose="02020603050405020304" pitchFamily="18" charset="0"/>
                <a:cs typeface="Times New Roman" panose="02020603050405020304" pitchFamily="18" charset="0"/>
              </a:rPr>
              <a:t>Future Plan</a:t>
            </a:r>
          </a:p>
        </p:txBody>
      </p:sp>
    </p:spTree>
    <p:extLst>
      <p:ext uri="{BB962C8B-B14F-4D97-AF65-F5344CB8AC3E}">
        <p14:creationId xmlns:p14="http://schemas.microsoft.com/office/powerpoint/2010/main" val="34023758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259632" y="836712"/>
            <a:ext cx="6263181" cy="575222"/>
          </a:xfrm>
          <a:prstGeom prst="rect">
            <a:avLst/>
          </a:prstGeom>
          <a:noFill/>
        </p:spPr>
        <p:txBody>
          <a:bodyPr wrap="square" rtlCol="0">
            <a:spAutoFit/>
          </a:bodyPr>
          <a:lstStyle/>
          <a:p>
            <a:pPr algn="ctr"/>
            <a:r>
              <a:rPr lang="en-US" sz="1846" dirty="0">
                <a:solidFill>
                  <a:srgbClr val="C00000"/>
                </a:solidFill>
                <a:latin typeface="Times New Roman" panose="02020603050405020304" pitchFamily="18" charset="0"/>
                <a:cs typeface="Times New Roman" panose="02020603050405020304" pitchFamily="18" charset="0"/>
              </a:rPr>
              <a:t>ICRF only </a:t>
            </a:r>
            <a:r>
              <a:rPr lang="en-US" sz="1846" dirty="0" smtClean="0">
                <a:solidFill>
                  <a:srgbClr val="C00000"/>
                </a:solidFill>
                <a:latin typeface="Times New Roman" panose="02020603050405020304" pitchFamily="18" charset="0"/>
                <a:cs typeface="Times New Roman" panose="02020603050405020304" pitchFamily="18" charset="0"/>
              </a:rPr>
              <a:t>plasma </a:t>
            </a:r>
            <a:r>
              <a:rPr lang="en-US" sz="1846" dirty="0">
                <a:solidFill>
                  <a:srgbClr val="C00000"/>
                </a:solidFill>
                <a:latin typeface="Times New Roman" panose="02020603050405020304" pitchFamily="18" charset="0"/>
                <a:cs typeface="Times New Roman" panose="02020603050405020304" pitchFamily="18" charset="0"/>
              </a:rPr>
              <a:t>formation and expansion through FW</a:t>
            </a:r>
          </a:p>
          <a:p>
            <a:pPr algn="r"/>
            <a:r>
              <a:rPr lang="en-US" sz="1292" i="1" dirty="0">
                <a:solidFill>
                  <a:srgbClr val="C00000"/>
                </a:solidFill>
                <a:latin typeface="Times New Roman" panose="02020603050405020304" pitchFamily="18" charset="0"/>
                <a:cs typeface="Times New Roman" panose="02020603050405020304" pitchFamily="18" charset="0"/>
              </a:rPr>
              <a:t>Mishra et. al, IAEA 2018</a:t>
            </a:r>
            <a:r>
              <a:rPr lang="en-US" sz="1292" dirty="0">
                <a:solidFill>
                  <a:srgbClr val="C00000"/>
                </a:solidFill>
                <a:latin typeface="Times New Roman" panose="02020603050405020304" pitchFamily="18" charset="0"/>
                <a:cs typeface="Times New Roman" panose="02020603050405020304" pitchFamily="18" charset="0"/>
              </a:rPr>
              <a:t> </a:t>
            </a:r>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5603" r="22830"/>
          <a:stretch/>
        </p:blipFill>
        <p:spPr bwMode="auto">
          <a:xfrm>
            <a:off x="596189" y="1480162"/>
            <a:ext cx="4084075" cy="2052397"/>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5489372" y="1792290"/>
            <a:ext cx="3654629" cy="4247317"/>
          </a:xfrm>
          <a:prstGeom prst="rect">
            <a:avLst/>
          </a:prstGeom>
          <a:noFill/>
        </p:spPr>
        <p:txBody>
          <a:bodyPr wrap="square" rtlCol="0">
            <a:spAutoFit/>
          </a:bodyPr>
          <a:lstStyle/>
          <a:p>
            <a:pPr marL="316531" indent="-316531" algn="just">
              <a:lnSpc>
                <a:spcPct val="150000"/>
              </a:lnSpc>
              <a:buFont typeface="Arial" panose="020B0604020202020204" pitchFamily="34" charset="0"/>
              <a:buChar char="•"/>
            </a:pPr>
            <a:r>
              <a:rPr lang="en-US" dirty="0">
                <a:solidFill>
                  <a:srgbClr val="0033CC"/>
                </a:solidFill>
                <a:latin typeface="Times New Roman" panose="02020603050405020304" pitchFamily="18" charset="0"/>
                <a:cs typeface="Times New Roman" panose="02020603050405020304" pitchFamily="18" charset="0"/>
              </a:rPr>
              <a:t>Plasma produced due to ICRF power without Ohmic field.</a:t>
            </a:r>
          </a:p>
          <a:p>
            <a:pPr marL="316531" indent="-316531" algn="just">
              <a:lnSpc>
                <a:spcPct val="150000"/>
              </a:lnSpc>
              <a:buFont typeface="Arial" panose="020B0604020202020204" pitchFamily="34" charset="0"/>
              <a:buChar char="•"/>
            </a:pPr>
            <a:r>
              <a:rPr lang="en-US" dirty="0">
                <a:solidFill>
                  <a:srgbClr val="0033CC"/>
                </a:solidFill>
                <a:latin typeface="Times New Roman" panose="02020603050405020304" pitchFamily="18" charset="0"/>
                <a:cs typeface="Times New Roman" panose="02020603050405020304" pitchFamily="18" charset="0"/>
              </a:rPr>
              <a:t>With </a:t>
            </a:r>
            <a:r>
              <a:rPr lang="en-US" dirty="0" err="1">
                <a:solidFill>
                  <a:srgbClr val="0033CC"/>
                </a:solidFill>
                <a:latin typeface="Times New Roman" panose="02020603050405020304" pitchFamily="18" charset="0"/>
                <a:cs typeface="Times New Roman" panose="02020603050405020304" pitchFamily="18" charset="0"/>
              </a:rPr>
              <a:t>Bt</a:t>
            </a:r>
            <a:r>
              <a:rPr lang="en-US" dirty="0">
                <a:solidFill>
                  <a:srgbClr val="0033CC"/>
                </a:solidFill>
                <a:latin typeface="Times New Roman" panose="02020603050405020304" pitchFamily="18" charset="0"/>
                <a:cs typeface="Times New Roman" panose="02020603050405020304" pitchFamily="18" charset="0"/>
              </a:rPr>
              <a:t>, plasma expanded toroidally. </a:t>
            </a:r>
          </a:p>
          <a:p>
            <a:pPr marL="316531" indent="-316531" algn="just">
              <a:lnSpc>
                <a:spcPct val="150000"/>
              </a:lnSpc>
              <a:buFont typeface="Arial" panose="020B0604020202020204" pitchFamily="34" charset="0"/>
              <a:buChar char="•"/>
            </a:pPr>
            <a:r>
              <a:rPr lang="en-US" dirty="0">
                <a:solidFill>
                  <a:srgbClr val="0033CC"/>
                </a:solidFill>
                <a:latin typeface="Times New Roman" panose="02020603050405020304" pitchFamily="18" charset="0"/>
                <a:cs typeface="Times New Roman" panose="02020603050405020304" pitchFamily="18" charset="0"/>
              </a:rPr>
              <a:t>At a critical </a:t>
            </a:r>
            <a:r>
              <a:rPr lang="en-US" dirty="0" err="1">
                <a:solidFill>
                  <a:srgbClr val="0033CC"/>
                </a:solidFill>
                <a:latin typeface="Times New Roman" panose="02020603050405020304" pitchFamily="18" charset="0"/>
                <a:cs typeface="Times New Roman" panose="02020603050405020304" pitchFamily="18" charset="0"/>
              </a:rPr>
              <a:t>Bt</a:t>
            </a:r>
            <a:r>
              <a:rPr lang="en-US" dirty="0">
                <a:solidFill>
                  <a:srgbClr val="0033CC"/>
                </a:solidFill>
                <a:latin typeface="Times New Roman" panose="02020603050405020304" pitchFamily="18" charset="0"/>
                <a:cs typeface="Times New Roman" panose="02020603050405020304" pitchFamily="18" charset="0"/>
              </a:rPr>
              <a:t>, FW induced spontaneous plasma expansion towards HFS is observed.</a:t>
            </a:r>
          </a:p>
          <a:p>
            <a:pPr marL="316531" indent="-316531" algn="just">
              <a:lnSpc>
                <a:spcPct val="150000"/>
              </a:lnSpc>
              <a:buFont typeface="Arial" panose="020B0604020202020204" pitchFamily="34" charset="0"/>
              <a:buChar char="•"/>
            </a:pPr>
            <a:r>
              <a:rPr lang="en-US" dirty="0">
                <a:solidFill>
                  <a:srgbClr val="0033CC"/>
                </a:solidFill>
                <a:latin typeface="Times New Roman" panose="02020603050405020304" pitchFamily="18" charset="0"/>
                <a:cs typeface="Times New Roman" panose="02020603050405020304" pitchFamily="18" charset="0"/>
              </a:rPr>
              <a:t>Uniform plasma expansion can be exploited for wall conditioning and uniform wall coating</a:t>
            </a:r>
            <a:r>
              <a:rPr lang="en-US" dirty="0" smtClean="0">
                <a:solidFill>
                  <a:srgbClr val="0033CC"/>
                </a:solidFill>
                <a:latin typeface="Times New Roman" panose="02020603050405020304" pitchFamily="18" charset="0"/>
                <a:cs typeface="Times New Roman" panose="02020603050405020304" pitchFamily="18" charset="0"/>
              </a:rPr>
              <a:t>.</a:t>
            </a:r>
            <a:endParaRPr lang="en-US" dirty="0">
              <a:solidFill>
                <a:srgbClr val="0033CC"/>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82327" y="3707757"/>
            <a:ext cx="2556165" cy="2145229"/>
          </a:xfrm>
          <a:prstGeom prst="rect">
            <a:avLst/>
          </a:prstGeom>
        </p:spPr>
      </p:pic>
      <p:pic>
        <p:nvPicPr>
          <p:cNvPr id="10" name="Picture 9"/>
          <p:cNvPicPr>
            <a:picLocks noChangeAspect="1"/>
          </p:cNvPicPr>
          <p:nvPr/>
        </p:nvPicPr>
        <p:blipFill>
          <a:blip r:embed="rId4"/>
          <a:stretch>
            <a:fillRect/>
          </a:stretch>
        </p:blipFill>
        <p:spPr>
          <a:xfrm>
            <a:off x="2638226" y="3707757"/>
            <a:ext cx="2734433" cy="2153025"/>
          </a:xfrm>
          <a:prstGeom prst="rect">
            <a:avLst/>
          </a:prstGeom>
        </p:spPr>
      </p:pic>
      <p:sp>
        <p:nvSpPr>
          <p:cNvPr id="11" name="TextBox 10"/>
          <p:cNvSpPr txBox="1"/>
          <p:nvPr/>
        </p:nvSpPr>
        <p:spPr>
          <a:xfrm>
            <a:off x="445496" y="3191638"/>
            <a:ext cx="4017895" cy="319639"/>
          </a:xfrm>
          <a:prstGeom prst="rect">
            <a:avLst/>
          </a:prstGeom>
          <a:noFill/>
        </p:spPr>
        <p:txBody>
          <a:bodyPr wrap="none" rtlCol="0">
            <a:spAutoFit/>
          </a:bodyPr>
          <a:lstStyle/>
          <a:p>
            <a:r>
              <a:rPr lang="en-US" sz="1477" b="1" dirty="0"/>
              <a:t>ICRF Plasma formed </a:t>
            </a:r>
            <a:r>
              <a:rPr lang="en-US" sz="1477" b="1" dirty="0" err="1"/>
              <a:t>infront</a:t>
            </a:r>
            <a:r>
              <a:rPr lang="en-US" sz="1477" b="1" dirty="0"/>
              <a:t> of Antenna at two </a:t>
            </a:r>
            <a:r>
              <a:rPr lang="en-US" sz="1477" b="1" dirty="0" err="1"/>
              <a:t>Bt</a:t>
            </a:r>
            <a:endParaRPr lang="en-US" sz="1477" b="1" dirty="0"/>
          </a:p>
        </p:txBody>
      </p:sp>
      <p:sp>
        <p:nvSpPr>
          <p:cNvPr id="16" name="TextBox 15"/>
          <p:cNvSpPr txBox="1"/>
          <p:nvPr/>
        </p:nvSpPr>
        <p:spPr>
          <a:xfrm>
            <a:off x="179512" y="6011996"/>
            <a:ext cx="5634876" cy="369332"/>
          </a:xfrm>
          <a:prstGeom prst="rect">
            <a:avLst/>
          </a:prstGeom>
          <a:noFill/>
        </p:spPr>
        <p:txBody>
          <a:bodyPr wrap="none" rtlCol="0">
            <a:spAutoFit/>
          </a:bodyPr>
          <a:lstStyle/>
          <a:p>
            <a:r>
              <a:rPr lang="en-US" dirty="0">
                <a:solidFill>
                  <a:srgbClr val="C00000"/>
                </a:solidFill>
                <a:latin typeface="Times New Roman" panose="02020603050405020304" pitchFamily="18" charset="0"/>
                <a:cs typeface="Times New Roman" panose="02020603050405020304" pitchFamily="18" charset="0"/>
              </a:rPr>
              <a:t>ICRF </a:t>
            </a:r>
            <a:r>
              <a:rPr lang="en-US" dirty="0" smtClean="0">
                <a:solidFill>
                  <a:srgbClr val="C00000"/>
                </a:solidFill>
                <a:latin typeface="Times New Roman" panose="02020603050405020304" pitchFamily="18" charset="0"/>
                <a:cs typeface="Times New Roman" panose="02020603050405020304" pitchFamily="18" charset="0"/>
              </a:rPr>
              <a:t>plasma </a:t>
            </a:r>
            <a:r>
              <a:rPr lang="en-US" dirty="0">
                <a:solidFill>
                  <a:srgbClr val="C00000"/>
                </a:solidFill>
                <a:latin typeface="Times New Roman" panose="02020603050405020304" pitchFamily="18" charset="0"/>
                <a:cs typeface="Times New Roman" panose="02020603050405020304" pitchFamily="18" charset="0"/>
              </a:rPr>
              <a:t>density and breakdown delay in typical shots</a:t>
            </a:r>
          </a:p>
        </p:txBody>
      </p:sp>
      <p:sp>
        <p:nvSpPr>
          <p:cNvPr id="12" name="TextBox 11"/>
          <p:cNvSpPr txBox="1"/>
          <p:nvPr/>
        </p:nvSpPr>
        <p:spPr>
          <a:xfrm>
            <a:off x="-11017" y="-27384"/>
            <a:ext cx="9155017" cy="646331"/>
          </a:xfrm>
          <a:prstGeom prst="rect">
            <a:avLst/>
          </a:prstGeom>
          <a:solidFill>
            <a:srgbClr val="C00000"/>
          </a:solid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ICRF Experiments on </a:t>
            </a:r>
            <a:r>
              <a:rPr lang="en-US" sz="3600" dirty="0" smtClean="0">
                <a:solidFill>
                  <a:schemeClr val="bg1"/>
                </a:solidFill>
                <a:latin typeface="Times New Roman" panose="02020603050405020304" pitchFamily="18" charset="0"/>
                <a:cs typeface="Times New Roman" panose="02020603050405020304" pitchFamily="18" charset="0"/>
              </a:rPr>
              <a:t>ADITYA</a:t>
            </a:r>
            <a:endParaRPr lang="en-US"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404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403648" y="908720"/>
            <a:ext cx="6263181" cy="575222"/>
          </a:xfrm>
          <a:prstGeom prst="rect">
            <a:avLst/>
          </a:prstGeom>
          <a:noFill/>
        </p:spPr>
        <p:txBody>
          <a:bodyPr wrap="square" rtlCol="0">
            <a:spAutoFit/>
          </a:bodyPr>
          <a:lstStyle/>
          <a:p>
            <a:r>
              <a:rPr lang="en-US" sz="1846" dirty="0">
                <a:solidFill>
                  <a:srgbClr val="2116F6"/>
                </a:solidFill>
                <a:latin typeface="Times New Roman" panose="02020603050405020304" pitchFamily="18" charset="0"/>
                <a:cs typeface="Times New Roman" panose="02020603050405020304" pitchFamily="18" charset="0"/>
              </a:rPr>
              <a:t>ICRF Plasma assisted low loop voltage start-up in ADITYA</a:t>
            </a:r>
          </a:p>
          <a:p>
            <a:pPr algn="r"/>
            <a:r>
              <a:rPr lang="en-US" sz="1292" i="1" dirty="0">
                <a:solidFill>
                  <a:srgbClr val="2116F6"/>
                </a:solidFill>
                <a:latin typeface="Times New Roman" panose="02020603050405020304" pitchFamily="18" charset="0"/>
                <a:cs typeface="Times New Roman" panose="02020603050405020304" pitchFamily="18" charset="0"/>
              </a:rPr>
              <a:t>Kulkarni et. al, IAEA 2012</a:t>
            </a:r>
            <a:r>
              <a:rPr lang="en-US" sz="1292" dirty="0">
                <a:solidFill>
                  <a:srgbClr val="2116F6"/>
                </a:solidFill>
                <a:latin typeface="Times New Roman" panose="02020603050405020304" pitchFamily="18" charset="0"/>
                <a:cs typeface="Times New Roman" panose="02020603050405020304" pitchFamily="18" charset="0"/>
              </a:rPr>
              <a:t> </a:t>
            </a:r>
          </a:p>
        </p:txBody>
      </p:sp>
      <p:sp>
        <p:nvSpPr>
          <p:cNvPr id="9" name="TextBox 8"/>
          <p:cNvSpPr txBox="1"/>
          <p:nvPr/>
        </p:nvSpPr>
        <p:spPr>
          <a:xfrm>
            <a:off x="4957376" y="2005245"/>
            <a:ext cx="4030096" cy="3416320"/>
          </a:xfrm>
          <a:prstGeom prst="rect">
            <a:avLst/>
          </a:prstGeom>
          <a:noFill/>
        </p:spPr>
        <p:txBody>
          <a:bodyPr wrap="square" rtlCol="0">
            <a:spAutoFit/>
          </a:bodyPr>
          <a:lstStyle/>
          <a:p>
            <a:pPr marL="214318" indent="-214318" algn="just">
              <a:lnSpc>
                <a:spcPct val="150000"/>
              </a:lnSpc>
              <a:buFont typeface="Arial" panose="020B0604020202020204" pitchFamily="34" charset="0"/>
              <a:buChar char="•"/>
            </a:pPr>
            <a:r>
              <a:rPr lang="en-US" dirty="0">
                <a:solidFill>
                  <a:srgbClr val="0033CC"/>
                </a:solidFill>
                <a:latin typeface="Times New Roman" panose="02020603050405020304" pitchFamily="18" charset="0"/>
                <a:cs typeface="Times New Roman" panose="02020603050405020304" pitchFamily="18" charset="0"/>
              </a:rPr>
              <a:t>Normal loop voltage ~20 </a:t>
            </a:r>
            <a:r>
              <a:rPr lang="en-US" dirty="0" smtClean="0">
                <a:solidFill>
                  <a:srgbClr val="0033CC"/>
                </a:solidFill>
                <a:latin typeface="Times New Roman" panose="02020603050405020304" pitchFamily="18" charset="0"/>
                <a:cs typeface="Times New Roman" panose="02020603050405020304" pitchFamily="18" charset="0"/>
              </a:rPr>
              <a:t>V</a:t>
            </a:r>
            <a:endParaRPr lang="en-US" dirty="0">
              <a:solidFill>
                <a:srgbClr val="0033CC"/>
              </a:solidFill>
              <a:latin typeface="Times New Roman" panose="02020603050405020304" pitchFamily="18" charset="0"/>
              <a:cs typeface="Times New Roman" panose="02020603050405020304" pitchFamily="18" charset="0"/>
            </a:endParaRPr>
          </a:p>
          <a:p>
            <a:pPr marL="214318" indent="-214318" algn="just">
              <a:lnSpc>
                <a:spcPct val="150000"/>
              </a:lnSpc>
              <a:buFont typeface="Arial" panose="020B0604020202020204" pitchFamily="34" charset="0"/>
              <a:buChar char="•"/>
            </a:pPr>
            <a:r>
              <a:rPr lang="en-US" dirty="0">
                <a:solidFill>
                  <a:srgbClr val="0033CC"/>
                </a:solidFill>
                <a:latin typeface="Times New Roman" panose="02020603050405020304" pitchFamily="18" charset="0"/>
                <a:cs typeface="Times New Roman" panose="02020603050405020304" pitchFamily="18" charset="0"/>
              </a:rPr>
              <a:t>With ICRF assistance, VL= 10 </a:t>
            </a:r>
            <a:r>
              <a:rPr lang="en-US" dirty="0" smtClean="0">
                <a:solidFill>
                  <a:srgbClr val="0033CC"/>
                </a:solidFill>
                <a:latin typeface="Times New Roman" panose="02020603050405020304" pitchFamily="18" charset="0"/>
                <a:cs typeface="Times New Roman" panose="02020603050405020304" pitchFamily="18" charset="0"/>
              </a:rPr>
              <a:t>V</a:t>
            </a:r>
            <a:endParaRPr lang="en-US"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endParaRPr>
          </a:p>
          <a:p>
            <a:pPr marL="214318" indent="-214318" algn="just">
              <a:lnSpc>
                <a:spcPct val="150000"/>
              </a:lnSpc>
              <a:buFont typeface="Arial" panose="020B0604020202020204" pitchFamily="34" charset="0"/>
              <a:buChar char="•"/>
            </a:pPr>
            <a:r>
              <a:rPr lang="en-US"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precise control of </a:t>
            </a:r>
            <a:r>
              <a:rPr lang="en-US" dirty="0" err="1"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P</a:t>
            </a:r>
            <a:r>
              <a:rPr lang="en-US" baseline="-25000" dirty="0" err="1"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fill</a:t>
            </a:r>
            <a:r>
              <a:rPr lang="en-US" dirty="0"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and </a:t>
            </a:r>
            <a:r>
              <a:rPr lang="en-US" dirty="0"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pulse </a:t>
            </a:r>
            <a:r>
              <a:rPr lang="en-US"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length was required</a:t>
            </a:r>
          </a:p>
          <a:p>
            <a:pPr marL="214318" indent="-214318" algn="just">
              <a:lnSpc>
                <a:spcPct val="150000"/>
              </a:lnSpc>
              <a:buFont typeface="Arial" panose="020B0604020202020204" pitchFamily="34" charset="0"/>
              <a:buChar char="•"/>
            </a:pPr>
            <a:r>
              <a:rPr lang="en-US"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a:t>
            </a:r>
            <a:r>
              <a:rPr lang="en-US" baseline="-25000"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2</a:t>
            </a:r>
            <a:r>
              <a:rPr lang="en-US"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P</a:t>
            </a:r>
            <a:r>
              <a:rPr lang="en-US" baseline="-25000"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fill</a:t>
            </a:r>
            <a:r>
              <a:rPr lang="en-US"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4-8</a:t>
            </a:r>
            <a:r>
              <a:rPr lang="en-US" baseline="30000"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-5</a:t>
            </a:r>
            <a:r>
              <a:rPr lang="en-US"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mbar, </a:t>
            </a:r>
            <a:r>
              <a:rPr lang="en-US"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P</a:t>
            </a:r>
            <a:r>
              <a:rPr lang="en-US" baseline="-25000" dirty="0" err="1"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rf</a:t>
            </a:r>
            <a:r>
              <a:rPr lang="en-US"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=80 </a:t>
            </a:r>
            <a:r>
              <a:rPr lang="en-US"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kW, </a:t>
            </a:r>
          </a:p>
          <a:p>
            <a:pPr marL="214318" indent="-214318" algn="just">
              <a:lnSpc>
                <a:spcPct val="150000"/>
              </a:lnSpc>
              <a:buFont typeface="Arial" panose="020B0604020202020204" pitchFamily="34" charset="0"/>
              <a:buChar char="•"/>
            </a:pPr>
            <a:r>
              <a:rPr lang="en-US"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B</a:t>
            </a:r>
            <a:r>
              <a:rPr lang="en-US" baseline="-25000"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a:t>
            </a:r>
            <a:r>
              <a:rPr lang="en-US" dirty="0" smtClean="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0.75 T, Harmonic n=2</a:t>
            </a:r>
          </a:p>
          <a:p>
            <a:pPr marL="214318" indent="-214318" algn="just">
              <a:lnSpc>
                <a:spcPct val="150000"/>
              </a:lnSpc>
              <a:buFont typeface="Arial" panose="020B0604020202020204" pitchFamily="34" charset="0"/>
              <a:buChar char="•"/>
            </a:pPr>
            <a:r>
              <a:rPr lang="en-US" dirty="0">
                <a:solidFill>
                  <a:srgbClr val="0033CC"/>
                </a:solidFill>
                <a:latin typeface="Times New Roman" panose="02020603050405020304" pitchFamily="18" charset="0"/>
                <a:cs typeface="Times New Roman" panose="02020603050405020304" pitchFamily="18" charset="0"/>
              </a:rPr>
              <a:t>Without assistance, burn through could not be completed</a:t>
            </a:r>
            <a:r>
              <a:rPr lang="en-US" dirty="0" smtClean="0">
                <a:solidFill>
                  <a:srgbClr val="0033CC"/>
                </a:solidFill>
                <a:latin typeface="Times New Roman" panose="02020603050405020304" pitchFamily="18" charset="0"/>
                <a:cs typeface="Times New Roman" panose="02020603050405020304" pitchFamily="18" charset="0"/>
              </a:rPr>
              <a:t>.</a:t>
            </a:r>
            <a:endParaRPr lang="en-US" dirty="0">
              <a:solidFill>
                <a:srgbClr val="0033CC"/>
              </a:solidFill>
              <a:latin typeface="Times New Roman" panose="02020603050405020304" pitchFamily="18" charset="0"/>
              <a:cs typeface="Times New Roman" panose="02020603050405020304" pitchFamily="18"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84799"/>
            <a:ext cx="4860839" cy="3645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28650" y="5544410"/>
            <a:ext cx="4203538" cy="923330"/>
          </a:xfrm>
          <a:prstGeom prst="rect">
            <a:avLst/>
          </a:prstGeom>
          <a:noFill/>
        </p:spPr>
        <p:txBody>
          <a:bodyPr wrap="square" rtlCol="0">
            <a:spAutoFit/>
          </a:bodyPr>
          <a:lstStyle/>
          <a:p>
            <a:pPr algn="just"/>
            <a:r>
              <a:rPr lang="en-US" dirty="0">
                <a:solidFill>
                  <a:srgbClr val="C00000"/>
                </a:solidFill>
                <a:latin typeface="Times New Roman" panose="02020603050405020304" pitchFamily="18" charset="0"/>
                <a:cs typeface="Times New Roman" panose="02020603050405020304" pitchFamily="18" charset="0"/>
              </a:rPr>
              <a:t>ICRF Plasma assisted low voltage Ohmic start-up. Plasma current, Loop voltage and ICRF pulse </a:t>
            </a:r>
            <a:r>
              <a:rPr lang="en-US" dirty="0" smtClean="0">
                <a:solidFill>
                  <a:srgbClr val="C00000"/>
                </a:solidFill>
                <a:latin typeface="Times New Roman" panose="02020603050405020304" pitchFamily="18" charset="0"/>
                <a:cs typeface="Times New Roman" panose="02020603050405020304" pitchFamily="18" charset="0"/>
              </a:rPr>
              <a:t>are shown in Fig.</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1017" y="-27384"/>
            <a:ext cx="9155017" cy="646331"/>
          </a:xfrm>
          <a:prstGeom prst="rect">
            <a:avLst/>
          </a:prstGeom>
          <a:solidFill>
            <a:srgbClr val="C00000"/>
          </a:solid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ICRF Experiments on </a:t>
            </a:r>
            <a:r>
              <a:rPr lang="en-US" sz="3600" dirty="0" smtClean="0">
                <a:solidFill>
                  <a:schemeClr val="bg1"/>
                </a:solidFill>
                <a:latin typeface="Times New Roman" panose="02020603050405020304" pitchFamily="18" charset="0"/>
                <a:cs typeface="Times New Roman" panose="02020603050405020304" pitchFamily="18" charset="0"/>
              </a:rPr>
              <a:t>ADITYA</a:t>
            </a:r>
            <a:endParaRPr lang="en-US"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83441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547664" y="836712"/>
            <a:ext cx="6263181" cy="575222"/>
          </a:xfrm>
          <a:prstGeom prst="rect">
            <a:avLst/>
          </a:prstGeom>
          <a:noFill/>
        </p:spPr>
        <p:txBody>
          <a:bodyPr wrap="square" rtlCol="0">
            <a:spAutoFit/>
          </a:bodyPr>
          <a:lstStyle/>
          <a:p>
            <a:r>
              <a:rPr lang="en-US" sz="1846" dirty="0" smtClean="0">
                <a:solidFill>
                  <a:srgbClr val="2116F6"/>
                </a:solidFill>
                <a:latin typeface="Times New Roman" panose="02020603050405020304" pitchFamily="18" charset="0"/>
                <a:cs typeface="Times New Roman" panose="02020603050405020304" pitchFamily="18" charset="0"/>
              </a:rPr>
              <a:t>Disruption </a:t>
            </a:r>
            <a:r>
              <a:rPr lang="en-US" sz="1846" dirty="0">
                <a:solidFill>
                  <a:srgbClr val="2116F6"/>
                </a:solidFill>
                <a:latin typeface="Times New Roman" panose="02020603050405020304" pitchFamily="18" charset="0"/>
                <a:cs typeface="Times New Roman" panose="02020603050405020304" pitchFamily="18" charset="0"/>
              </a:rPr>
              <a:t>avoidance through ICRF injection in ADITYA</a:t>
            </a:r>
          </a:p>
          <a:p>
            <a:pPr algn="r"/>
            <a:r>
              <a:rPr lang="en-US" sz="1292" i="1" dirty="0" err="1">
                <a:solidFill>
                  <a:srgbClr val="2116F6"/>
                </a:solidFill>
                <a:latin typeface="Times New Roman" panose="02020603050405020304" pitchFamily="18" charset="0"/>
                <a:cs typeface="Times New Roman" panose="02020603050405020304" pitchFamily="18" charset="0"/>
              </a:rPr>
              <a:t>Tanna</a:t>
            </a:r>
            <a:r>
              <a:rPr lang="en-US" sz="1292" i="1" dirty="0">
                <a:solidFill>
                  <a:srgbClr val="2116F6"/>
                </a:solidFill>
                <a:latin typeface="Times New Roman" panose="02020603050405020304" pitchFamily="18" charset="0"/>
                <a:cs typeface="Times New Roman" panose="02020603050405020304" pitchFamily="18" charset="0"/>
              </a:rPr>
              <a:t> et. al, NF 2015</a:t>
            </a:r>
            <a:r>
              <a:rPr lang="en-US" sz="1292" dirty="0">
                <a:solidFill>
                  <a:srgbClr val="2116F6"/>
                </a:solidFill>
                <a:latin typeface="Times New Roman" panose="02020603050405020304" pitchFamily="18" charset="0"/>
                <a:cs typeface="Times New Roman" panose="02020603050405020304" pitchFamily="18" charset="0"/>
              </a:rPr>
              <a:t> </a:t>
            </a:r>
          </a:p>
        </p:txBody>
      </p:sp>
      <p:sp>
        <p:nvSpPr>
          <p:cNvPr id="9" name="TextBox 8"/>
          <p:cNvSpPr txBox="1"/>
          <p:nvPr/>
        </p:nvSpPr>
        <p:spPr>
          <a:xfrm>
            <a:off x="4914901" y="2050970"/>
            <a:ext cx="4110606" cy="3970318"/>
          </a:xfrm>
          <a:prstGeom prst="rect">
            <a:avLst/>
          </a:prstGeom>
          <a:noFill/>
        </p:spPr>
        <p:txBody>
          <a:bodyPr wrap="square" rtlCol="0">
            <a:spAutoFit/>
          </a:bodyPr>
          <a:lstStyle/>
          <a:p>
            <a:pPr marL="214318" indent="-214318" algn="just">
              <a:buFont typeface="Arial" panose="020B0604020202020204" pitchFamily="34" charset="0"/>
              <a:buChar char="•"/>
            </a:pPr>
            <a:r>
              <a:rPr lang="en-US" dirty="0" smtClean="0">
                <a:solidFill>
                  <a:srgbClr val="0033CC"/>
                </a:solidFill>
                <a:latin typeface="Times New Roman" panose="02020603050405020304" pitchFamily="18" charset="0"/>
                <a:cs typeface="Times New Roman" panose="02020603050405020304" pitchFamily="18" charset="0"/>
              </a:rPr>
              <a:t>Deliberate </a:t>
            </a:r>
            <a:r>
              <a:rPr lang="en-US" dirty="0">
                <a:solidFill>
                  <a:srgbClr val="0033CC"/>
                </a:solidFill>
                <a:latin typeface="Times New Roman" panose="02020603050405020304" pitchFamily="18" charset="0"/>
                <a:cs typeface="Times New Roman" panose="02020603050405020304" pitchFamily="18" charset="0"/>
              </a:rPr>
              <a:t>disruption is induced by applying H2 gas puff at edge.</a:t>
            </a:r>
          </a:p>
          <a:p>
            <a:pPr marL="214318" indent="-214318" algn="just">
              <a:buFont typeface="Arial" panose="020B0604020202020204" pitchFamily="34" charset="0"/>
              <a:buChar char="•"/>
            </a:pPr>
            <a:r>
              <a:rPr lang="en-US" dirty="0">
                <a:solidFill>
                  <a:srgbClr val="0033CC"/>
                </a:solidFill>
                <a:latin typeface="Times New Roman" panose="02020603050405020304" pitchFamily="18" charset="0"/>
                <a:cs typeface="Times New Roman" panose="02020603050405020304" pitchFamily="18" charset="0"/>
              </a:rPr>
              <a:t>ICRF power is applied in pre-programmed mode just before gas puff.</a:t>
            </a:r>
          </a:p>
          <a:p>
            <a:pPr marL="214318" indent="-214318" algn="just">
              <a:buFont typeface="Arial" panose="020B0604020202020204" pitchFamily="34" charset="0"/>
              <a:buChar char="•"/>
            </a:pPr>
            <a:r>
              <a:rPr lang="en-US" dirty="0">
                <a:solidFill>
                  <a:srgbClr val="0033CC"/>
                </a:solidFill>
                <a:latin typeface="Times New Roman" panose="02020603050405020304" pitchFamily="18" charset="0"/>
                <a:cs typeface="Times New Roman" panose="02020603050405020304" pitchFamily="18" charset="0"/>
              </a:rPr>
              <a:t>Disruption (current quench) is successfully avoided with ICRF </a:t>
            </a:r>
          </a:p>
          <a:p>
            <a:pPr marL="214318" indent="-214318" algn="just">
              <a:buFont typeface="Arial" panose="020B0604020202020204" pitchFamily="34" charset="0"/>
              <a:buChar char="•"/>
            </a:pPr>
            <a:r>
              <a:rPr lang="en-US" dirty="0">
                <a:solidFill>
                  <a:srgbClr val="0033CC"/>
                </a:solidFill>
                <a:latin typeface="Times New Roman" panose="02020603050405020304" pitchFamily="18" charset="0"/>
                <a:cs typeface="Times New Roman" panose="02020603050405020304" pitchFamily="18" charset="0"/>
              </a:rPr>
              <a:t>Plasma current is sustained for longer discharge.</a:t>
            </a:r>
          </a:p>
          <a:p>
            <a:pPr marL="214318" indent="-214318" algn="just">
              <a:buFont typeface="Arial" panose="020B0604020202020204" pitchFamily="34" charset="0"/>
              <a:buChar char="•"/>
            </a:pPr>
            <a:r>
              <a:rPr lang="en-US" dirty="0">
                <a:solidFill>
                  <a:srgbClr val="0033CC"/>
                </a:solidFill>
                <a:latin typeface="Times New Roman" panose="02020603050405020304" pitchFamily="18" charset="0"/>
                <a:cs typeface="Times New Roman" panose="02020603050405020304" pitchFamily="18" charset="0"/>
              </a:rPr>
              <a:t>ICRF Power used 50 -  70 kW, 24.8 MHz</a:t>
            </a:r>
          </a:p>
          <a:p>
            <a:pPr marL="214318" indent="-214318" algn="just">
              <a:buFont typeface="Arial" panose="020B0604020202020204" pitchFamily="34" charset="0"/>
              <a:buChar char="•"/>
            </a:pPr>
            <a:r>
              <a:rPr lang="en-US" dirty="0">
                <a:solidFill>
                  <a:srgbClr val="0033CC"/>
                </a:solidFill>
                <a:latin typeface="Times New Roman" panose="02020603050405020304" pitchFamily="18" charset="0"/>
                <a:cs typeface="Times New Roman" panose="02020603050405020304" pitchFamily="18" charset="0"/>
              </a:rPr>
              <a:t>ICRF induced radial electric field near edge could be a reason to enhance shear flow </a:t>
            </a:r>
            <a:r>
              <a:rPr lang="en-US"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leads to suppression of MHD growth.</a:t>
            </a:r>
            <a:r>
              <a:rPr lang="en-US" dirty="0">
                <a:solidFill>
                  <a:srgbClr val="0033CC"/>
                </a:solidFill>
                <a:latin typeface="Times New Roman" panose="02020603050405020304" pitchFamily="18" charset="0"/>
                <a:cs typeface="Times New Roman" panose="02020603050405020304" pitchFamily="18" charset="0"/>
              </a:rPr>
              <a:t> </a:t>
            </a:r>
          </a:p>
        </p:txBody>
      </p:sp>
      <p:pic>
        <p:nvPicPr>
          <p:cNvPr id="8" name="Picture 7"/>
          <p:cNvPicPr>
            <a:picLocks noChangeAspect="1"/>
          </p:cNvPicPr>
          <p:nvPr/>
        </p:nvPicPr>
        <p:blipFill>
          <a:blip r:embed="rId2"/>
          <a:stretch>
            <a:fillRect/>
          </a:stretch>
        </p:blipFill>
        <p:spPr>
          <a:xfrm>
            <a:off x="0" y="1916455"/>
            <a:ext cx="4914900" cy="3946652"/>
          </a:xfrm>
          <a:prstGeom prst="rect">
            <a:avLst/>
          </a:prstGeom>
        </p:spPr>
      </p:pic>
      <p:sp>
        <p:nvSpPr>
          <p:cNvPr id="7" name="TextBox 6"/>
          <p:cNvSpPr txBox="1"/>
          <p:nvPr/>
        </p:nvSpPr>
        <p:spPr>
          <a:xfrm>
            <a:off x="-11017" y="-27384"/>
            <a:ext cx="9155017" cy="646331"/>
          </a:xfrm>
          <a:prstGeom prst="rect">
            <a:avLst/>
          </a:prstGeom>
          <a:solidFill>
            <a:srgbClr val="C00000"/>
          </a:solid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ICRF Experiments on </a:t>
            </a:r>
            <a:r>
              <a:rPr lang="en-US" sz="3600" dirty="0" smtClean="0">
                <a:solidFill>
                  <a:schemeClr val="bg1"/>
                </a:solidFill>
                <a:latin typeface="Times New Roman" panose="02020603050405020304" pitchFamily="18" charset="0"/>
                <a:cs typeface="Times New Roman" panose="02020603050405020304" pitchFamily="18" charset="0"/>
              </a:rPr>
              <a:t>ADITYA</a:t>
            </a:r>
            <a:endParaRPr lang="en-US"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2964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7271" y="668596"/>
            <a:ext cx="7800469" cy="600164"/>
          </a:xfrm>
          <a:prstGeom prst="rect">
            <a:avLst/>
          </a:prstGeom>
          <a:noFill/>
        </p:spPr>
        <p:txBody>
          <a:bodyPr wrap="none" rtlCol="0">
            <a:spAutoFit/>
          </a:bodyPr>
          <a:lstStyle/>
          <a:p>
            <a:r>
              <a:rPr lang="en-US" sz="3300" dirty="0"/>
              <a:t>New Centre-fed ICRF antenna : Coming soon</a:t>
            </a:r>
          </a:p>
        </p:txBody>
      </p:sp>
      <p:sp>
        <p:nvSpPr>
          <p:cNvPr id="20" name="TextBox 19"/>
          <p:cNvSpPr txBox="1"/>
          <p:nvPr/>
        </p:nvSpPr>
        <p:spPr>
          <a:xfrm>
            <a:off x="5466103" y="1649138"/>
            <a:ext cx="3569189" cy="4247317"/>
          </a:xfrm>
          <a:prstGeom prst="rect">
            <a:avLst/>
          </a:prstGeom>
          <a:noFill/>
        </p:spPr>
        <p:txBody>
          <a:bodyPr wrap="square" rtlCol="0">
            <a:spAutoFit/>
          </a:bodyPr>
          <a:lstStyle/>
          <a:p>
            <a:pPr marL="316531" indent="-316531" algn="just">
              <a:buFont typeface="Arial" panose="020B0604020202020204" pitchFamily="34" charset="0"/>
              <a:buChar char="•"/>
            </a:pPr>
            <a:r>
              <a:rPr lang="en-US" dirty="0">
                <a:solidFill>
                  <a:srgbClr val="0033CC"/>
                </a:solidFill>
                <a:latin typeface="Times New Roman" panose="02020603050405020304" pitchFamily="18" charset="0"/>
                <a:cs typeface="Times New Roman" panose="02020603050405020304" pitchFamily="18" charset="0"/>
              </a:rPr>
              <a:t>An increase in 2.5 times the radiating area, thus expected to enhance the power (~ 300 kW) injected.</a:t>
            </a:r>
          </a:p>
          <a:p>
            <a:pPr marL="263776" indent="-263776" algn="just">
              <a:buFont typeface="Arial" panose="020B0604020202020204" pitchFamily="34" charset="0"/>
              <a:buChar char="•"/>
            </a:pPr>
            <a:r>
              <a:rPr lang="en-US" dirty="0">
                <a:solidFill>
                  <a:srgbClr val="0033CC"/>
                </a:solidFill>
                <a:latin typeface="Times New Roman" panose="02020603050405020304" pitchFamily="18" charset="0"/>
                <a:cs typeface="Times New Roman" panose="02020603050405020304" pitchFamily="18" charset="0"/>
              </a:rPr>
              <a:t>A symmetric co and counter poloidal currents, that stabilizes edge poloidal modes in front of antenna.</a:t>
            </a:r>
          </a:p>
          <a:p>
            <a:pPr marL="263776" indent="-263776" algn="just">
              <a:buFont typeface="Arial" panose="020B0604020202020204" pitchFamily="34" charset="0"/>
              <a:buChar char="•"/>
            </a:pPr>
            <a:r>
              <a:rPr lang="en-US" dirty="0">
                <a:solidFill>
                  <a:srgbClr val="0033CC"/>
                </a:solidFill>
                <a:latin typeface="Times New Roman" panose="02020603050405020304" pitchFamily="18" charset="0"/>
                <a:cs typeface="Times New Roman" panose="02020603050405020304" pitchFamily="18" charset="0"/>
              </a:rPr>
              <a:t>More lensing effect of radiated electric field  directed towards </a:t>
            </a:r>
            <a:r>
              <a:rPr lang="en-US" dirty="0" err="1">
                <a:solidFill>
                  <a:srgbClr val="0033CC"/>
                </a:solidFill>
                <a:latin typeface="Times New Roman" panose="02020603050405020304" pitchFamily="18" charset="0"/>
                <a:cs typeface="Times New Roman" panose="02020603050405020304" pitchFamily="18" charset="0"/>
              </a:rPr>
              <a:t>centre</a:t>
            </a:r>
            <a:r>
              <a:rPr lang="en-US" dirty="0">
                <a:solidFill>
                  <a:srgbClr val="0033CC"/>
                </a:solidFill>
                <a:latin typeface="Times New Roman" panose="02020603050405020304" pitchFamily="18" charset="0"/>
                <a:cs typeface="Times New Roman" panose="02020603050405020304" pitchFamily="18" charset="0"/>
              </a:rPr>
              <a:t>.</a:t>
            </a:r>
          </a:p>
          <a:p>
            <a:pPr marL="263776" indent="-263776" algn="just">
              <a:buFont typeface="Arial" panose="020B0604020202020204" pitchFamily="34" charset="0"/>
              <a:buChar char="•"/>
            </a:pPr>
            <a:r>
              <a:rPr lang="en-US" dirty="0">
                <a:solidFill>
                  <a:srgbClr val="0033CC"/>
                </a:solidFill>
                <a:latin typeface="Times New Roman" panose="02020603050405020304" pitchFamily="18" charset="0"/>
                <a:cs typeface="Times New Roman" panose="02020603050405020304" pitchFamily="18" charset="0"/>
              </a:rPr>
              <a:t>Increase in loading resistance by reducing strap-plasma distance.</a:t>
            </a:r>
          </a:p>
          <a:p>
            <a:pPr marL="263776" indent="-263776" algn="just">
              <a:buFont typeface="Arial" panose="020B0604020202020204" pitchFamily="34" charset="0"/>
              <a:buChar char="•"/>
            </a:pPr>
            <a:r>
              <a:rPr lang="en-US" dirty="0">
                <a:solidFill>
                  <a:srgbClr val="0033CC"/>
                </a:solidFill>
                <a:latin typeface="Times New Roman" panose="02020603050405020304" pitchFamily="18" charset="0"/>
                <a:cs typeface="Times New Roman" panose="02020603050405020304" pitchFamily="18" charset="0"/>
              </a:rPr>
              <a:t>Novel private plasma production mechanism inside antenna box.</a:t>
            </a:r>
          </a:p>
        </p:txBody>
      </p:sp>
      <p:pic>
        <p:nvPicPr>
          <p:cNvPr id="7" name="Picture 6"/>
          <p:cNvPicPr>
            <a:picLocks noChangeAspect="1"/>
          </p:cNvPicPr>
          <p:nvPr/>
        </p:nvPicPr>
        <p:blipFill>
          <a:blip r:embed="rId2"/>
          <a:stretch>
            <a:fillRect/>
          </a:stretch>
        </p:blipFill>
        <p:spPr>
          <a:xfrm>
            <a:off x="3420390" y="2165777"/>
            <a:ext cx="2015706" cy="3207439"/>
          </a:xfrm>
          <a:prstGeom prst="rect">
            <a:avLst/>
          </a:prstGeom>
        </p:spPr>
      </p:pic>
      <p:sp>
        <p:nvSpPr>
          <p:cNvPr id="9" name="TextBox 8"/>
          <p:cNvSpPr txBox="1"/>
          <p:nvPr/>
        </p:nvSpPr>
        <p:spPr>
          <a:xfrm>
            <a:off x="-11016" y="1772816"/>
            <a:ext cx="3271636" cy="3693319"/>
          </a:xfrm>
          <a:prstGeom prst="rect">
            <a:avLst/>
          </a:prstGeom>
          <a:noFill/>
        </p:spPr>
        <p:txBody>
          <a:bodyPr wrap="square" rtlCol="0">
            <a:spAutoFit/>
          </a:bodyPr>
          <a:lstStyle/>
          <a:p>
            <a:pPr marL="316531" indent="-316531" algn="just">
              <a:buFont typeface="Arial" panose="020B0604020202020204" pitchFamily="34" charset="0"/>
              <a:buChar char="•"/>
            </a:pPr>
            <a:r>
              <a:rPr lang="en-US" dirty="0">
                <a:solidFill>
                  <a:srgbClr val="0033CC"/>
                </a:solidFill>
                <a:latin typeface="Times New Roman" panose="02020603050405020304" pitchFamily="18" charset="0"/>
                <a:cs typeface="Times New Roman" panose="02020603050405020304" pitchFamily="18" charset="0"/>
              </a:rPr>
              <a:t>Antenna-Plasma loading is low typically &lt; 0.3 </a:t>
            </a:r>
            <a:r>
              <a:rPr lang="en-US" dirty="0">
                <a:solidFill>
                  <a:srgbClr val="0033CC"/>
                </a:solidFill>
                <a:latin typeface="Times New Roman" panose="02020603050405020304" pitchFamily="18" charset="0"/>
                <a:cs typeface="Times New Roman" panose="02020603050405020304" pitchFamily="18" charset="0"/>
                <a:sym typeface="Symbol" panose="05050102010706020507" pitchFamily="18" charset="2"/>
              </a:rPr>
              <a:t></a:t>
            </a:r>
          </a:p>
          <a:p>
            <a:pPr marL="316531" indent="-316531" algn="just">
              <a:buFont typeface="Arial" panose="020B0604020202020204" pitchFamily="34" charset="0"/>
              <a:buChar char="•"/>
            </a:pPr>
            <a:r>
              <a:rPr lang="en-US" dirty="0">
                <a:solidFill>
                  <a:srgbClr val="0033CC"/>
                </a:solidFill>
                <a:latin typeface="Times New Roman" panose="02020603050405020304" pitchFamily="18" charset="0"/>
                <a:cs typeface="Times New Roman" panose="02020603050405020304" pitchFamily="18" charset="0"/>
                <a:sym typeface="Symbol" panose="05050102010706020507" pitchFamily="18" charset="2"/>
              </a:rPr>
              <a:t>This leads to a very high vswr.</a:t>
            </a:r>
          </a:p>
          <a:p>
            <a:pPr marL="316531" indent="-316531" algn="just">
              <a:buFont typeface="Arial" panose="020B0604020202020204" pitchFamily="34" charset="0"/>
              <a:buChar char="•"/>
            </a:pPr>
            <a:r>
              <a:rPr lang="en-US" dirty="0">
                <a:solidFill>
                  <a:srgbClr val="0033CC"/>
                </a:solidFill>
                <a:latin typeface="Times New Roman" panose="02020603050405020304" pitchFamily="18" charset="0"/>
                <a:cs typeface="Times New Roman" panose="02020603050405020304" pitchFamily="18" charset="0"/>
                <a:sym typeface="Symbol" panose="05050102010706020507" pitchFamily="18" charset="2"/>
              </a:rPr>
              <a:t>Large antenna-LCFS distance due to thick tiles.</a:t>
            </a:r>
          </a:p>
          <a:p>
            <a:pPr marL="316531" indent="-316531" algn="just">
              <a:buFont typeface="Arial" panose="020B0604020202020204" pitchFamily="34" charset="0"/>
              <a:buChar char="•"/>
            </a:pPr>
            <a:r>
              <a:rPr lang="en-US" dirty="0">
                <a:solidFill>
                  <a:srgbClr val="0033CC"/>
                </a:solidFill>
                <a:latin typeface="Times New Roman" panose="02020603050405020304" pitchFamily="18" charset="0"/>
                <a:cs typeface="Times New Roman" panose="02020603050405020304" pitchFamily="18" charset="0"/>
                <a:sym typeface="Symbol" panose="05050102010706020507" pitchFamily="18" charset="2"/>
              </a:rPr>
              <a:t>Voltage node arcing and </a:t>
            </a:r>
            <a:r>
              <a:rPr lang="en-US" dirty="0" err="1">
                <a:solidFill>
                  <a:srgbClr val="0033CC"/>
                </a:solidFill>
                <a:latin typeface="Times New Roman" panose="02020603050405020304" pitchFamily="18" charset="0"/>
                <a:cs typeface="Times New Roman" panose="02020603050405020304" pitchFamily="18" charset="0"/>
                <a:sym typeface="Symbol" panose="05050102010706020507" pitchFamily="18" charset="2"/>
              </a:rPr>
              <a:t>multipactor</a:t>
            </a:r>
            <a:r>
              <a:rPr lang="en-US" dirty="0">
                <a:solidFill>
                  <a:srgbClr val="0033CC"/>
                </a:solidFill>
                <a:latin typeface="Times New Roman" panose="02020603050405020304" pitchFamily="18" charset="0"/>
                <a:cs typeface="Times New Roman" panose="02020603050405020304" pitchFamily="18" charset="0"/>
                <a:sym typeface="Symbol" panose="05050102010706020507" pitchFamily="18" charset="2"/>
              </a:rPr>
              <a:t> arcing in constrained space inside VTL</a:t>
            </a:r>
          </a:p>
          <a:p>
            <a:pPr marL="263776" indent="-263776" algn="just">
              <a:buFont typeface="Arial" panose="020B0604020202020204" pitchFamily="34" charset="0"/>
              <a:buChar char="•"/>
            </a:pPr>
            <a:r>
              <a:rPr lang="en-US" dirty="0">
                <a:solidFill>
                  <a:srgbClr val="0033CC"/>
                </a:solidFill>
                <a:latin typeface="Times New Roman" panose="02020603050405020304" pitchFamily="18" charset="0"/>
                <a:cs typeface="Times New Roman" panose="02020603050405020304" pitchFamily="18" charset="0"/>
                <a:sym typeface="Symbol" panose="05050102010706020507" pitchFamily="18" charset="2"/>
              </a:rPr>
              <a:t>Poloidal asymmetry of radiated electric field towards the resonance layer due to its shape.</a:t>
            </a:r>
          </a:p>
        </p:txBody>
      </p:sp>
      <p:sp>
        <p:nvSpPr>
          <p:cNvPr id="8" name="TextBox 7"/>
          <p:cNvSpPr txBox="1"/>
          <p:nvPr/>
        </p:nvSpPr>
        <p:spPr>
          <a:xfrm>
            <a:off x="-11017" y="-27384"/>
            <a:ext cx="9155017" cy="646331"/>
          </a:xfrm>
          <a:prstGeom prst="rect">
            <a:avLst/>
          </a:prstGeom>
          <a:solidFill>
            <a:srgbClr val="C00000"/>
          </a:solid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ICRF Experiments on </a:t>
            </a:r>
            <a:r>
              <a:rPr lang="en-US" sz="3600" dirty="0" smtClean="0">
                <a:solidFill>
                  <a:schemeClr val="bg1"/>
                </a:solidFill>
                <a:latin typeface="Times New Roman" panose="02020603050405020304" pitchFamily="18" charset="0"/>
                <a:cs typeface="Times New Roman" panose="02020603050405020304" pitchFamily="18" charset="0"/>
              </a:rPr>
              <a:t>ADITYA</a:t>
            </a:r>
            <a:endParaRPr lang="en-US"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93318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17" y="-27384"/>
            <a:ext cx="9155017" cy="646331"/>
          </a:xfrm>
          <a:prstGeom prst="rect">
            <a:avLst/>
          </a:prstGeom>
          <a:solidFill>
            <a:srgbClr val="C00000"/>
          </a:solidFill>
        </p:spPr>
        <p:txBody>
          <a:bodyPr wrap="square" rtlCol="0">
            <a:spAutoFit/>
          </a:bodyPr>
          <a:lstStyle/>
          <a:p>
            <a:pPr algn="ctr"/>
            <a:r>
              <a:rPr lang="en-US" sz="3600" dirty="0" smtClean="0">
                <a:solidFill>
                  <a:schemeClr val="bg1"/>
                </a:solidFill>
                <a:latin typeface="Times New Roman" panose="02020603050405020304" pitchFamily="18" charset="0"/>
                <a:cs typeface="Times New Roman" panose="02020603050405020304" pitchFamily="18" charset="0"/>
              </a:rPr>
              <a:t>SUMMARY: Experimental Achievements so far</a:t>
            </a:r>
            <a:endParaRPr lang="en-US" sz="3600" dirty="0">
              <a:solidFill>
                <a:schemeClr val="bg1"/>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303913211"/>
              </p:ext>
            </p:extLst>
          </p:nvPr>
        </p:nvGraphicFramePr>
        <p:xfrm>
          <a:off x="107504" y="692696"/>
          <a:ext cx="8928992" cy="5689600"/>
        </p:xfrm>
        <a:graphic>
          <a:graphicData uri="http://schemas.openxmlformats.org/drawingml/2006/table">
            <a:tbl>
              <a:tblPr firstRow="1" bandRow="1">
                <a:tableStyleId>{5C22544A-7EE6-4342-B048-85BDC9FD1C3A}</a:tableStyleId>
              </a:tblPr>
              <a:tblGrid>
                <a:gridCol w="3968441"/>
                <a:gridCol w="4960551"/>
              </a:tblGrid>
              <a:tr h="370840">
                <a:tc>
                  <a:txBody>
                    <a:bodyPr/>
                    <a:lstStyle/>
                    <a:p>
                      <a:pPr algn="ctr"/>
                      <a:r>
                        <a:rPr lang="en-IN" sz="2400" b="0" dirty="0" smtClean="0">
                          <a:solidFill>
                            <a:schemeClr val="bg1"/>
                          </a:solidFill>
                          <a:latin typeface="Times New Roman" panose="02020603050405020304" pitchFamily="18" charset="0"/>
                          <a:cs typeface="Times New Roman" panose="02020603050405020304" pitchFamily="18" charset="0"/>
                        </a:rPr>
                        <a:t>Experiment</a:t>
                      </a:r>
                      <a:endParaRPr lang="en-IN" sz="2400" b="0" dirty="0">
                        <a:solidFill>
                          <a:schemeClr val="bg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solidFill>
                      <a:srgbClr val="2116F6"/>
                    </a:solidFill>
                  </a:tcPr>
                </a:tc>
                <a:tc>
                  <a:txBody>
                    <a:bodyPr/>
                    <a:lstStyle/>
                    <a:p>
                      <a:pPr algn="ctr"/>
                      <a:r>
                        <a:rPr lang="en-IN" sz="2400" b="0" dirty="0" smtClean="0">
                          <a:latin typeface="Times New Roman" panose="02020603050405020304" pitchFamily="18" charset="0"/>
                          <a:cs typeface="Times New Roman" panose="02020603050405020304" pitchFamily="18" charset="0"/>
                        </a:rPr>
                        <a:t>Achievement</a:t>
                      </a:r>
                      <a:endParaRPr lang="en-IN" sz="2400" b="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solidFill>
                      <a:srgbClr val="2116F6"/>
                    </a:solidFill>
                  </a:tcPr>
                </a:tc>
              </a:tr>
              <a:tr h="457200">
                <a:tc gridSpan="2">
                  <a:txBody>
                    <a:bodyPr/>
                    <a:lstStyle/>
                    <a:p>
                      <a:pPr algn="ctr"/>
                      <a:r>
                        <a:rPr lang="en-IN" b="1" dirty="0" smtClean="0">
                          <a:solidFill>
                            <a:srgbClr val="FF0000"/>
                          </a:solidFill>
                          <a:latin typeface="Times New Roman" panose="02020603050405020304" pitchFamily="18" charset="0"/>
                          <a:cs typeface="Times New Roman" panose="02020603050405020304" pitchFamily="18" charset="0"/>
                        </a:rPr>
                        <a:t>E C R 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N"/>
                    </a:p>
                  </a:txBody>
                  <a:tcPr/>
                </a:tc>
              </a:tr>
              <a:tr h="45720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IN" baseline="0" dirty="0" smtClean="0">
                          <a:solidFill>
                            <a:srgbClr val="2116F6"/>
                          </a:solidFill>
                          <a:latin typeface="Times New Roman" panose="02020603050405020304" pitchFamily="18" charset="0"/>
                          <a:cs typeface="Times New Roman" panose="02020603050405020304" pitchFamily="18" charset="0"/>
                        </a:rPr>
                        <a:t>1</a:t>
                      </a:r>
                      <a:r>
                        <a:rPr lang="en-IN" baseline="30000" dirty="0" smtClean="0">
                          <a:solidFill>
                            <a:srgbClr val="2116F6"/>
                          </a:solidFill>
                          <a:latin typeface="Times New Roman" panose="02020603050405020304" pitchFamily="18" charset="0"/>
                          <a:cs typeface="Times New Roman" panose="02020603050405020304" pitchFamily="18" charset="0"/>
                        </a:rPr>
                        <a:t>st</a:t>
                      </a:r>
                      <a:r>
                        <a:rPr lang="en-IN" dirty="0" smtClean="0">
                          <a:solidFill>
                            <a:srgbClr val="2116F6"/>
                          </a:solidFill>
                          <a:latin typeface="Times New Roman" panose="02020603050405020304" pitchFamily="18" charset="0"/>
                          <a:cs typeface="Times New Roman" panose="02020603050405020304" pitchFamily="18" charset="0"/>
                        </a:rPr>
                        <a:t> Harmonic O-mode at ADITYA</a:t>
                      </a:r>
                    </a:p>
                    <a:p>
                      <a:pPr marL="285750" indent="-285750">
                        <a:buFont typeface="Wingdings" panose="05000000000000000000" pitchFamily="2" charset="2"/>
                        <a:buChar char="Ø"/>
                      </a:pPr>
                      <a:r>
                        <a:rPr lang="en-IN" dirty="0" smtClean="0">
                          <a:solidFill>
                            <a:srgbClr val="2116F6"/>
                          </a:solidFill>
                          <a:latin typeface="Times New Roman" panose="02020603050405020304" pitchFamily="18" charset="0"/>
                          <a:cs typeface="Times New Roman" panose="02020603050405020304" pitchFamily="18" charset="0"/>
                        </a:rPr>
                        <a:t>1</a:t>
                      </a:r>
                      <a:r>
                        <a:rPr lang="en-IN" baseline="30000" dirty="0" smtClean="0">
                          <a:solidFill>
                            <a:srgbClr val="2116F6"/>
                          </a:solidFill>
                          <a:latin typeface="Times New Roman" panose="02020603050405020304" pitchFamily="18" charset="0"/>
                          <a:cs typeface="Times New Roman" panose="02020603050405020304" pitchFamily="18" charset="0"/>
                        </a:rPr>
                        <a:t>st</a:t>
                      </a:r>
                      <a:r>
                        <a:rPr lang="en-IN" dirty="0" smtClean="0">
                          <a:solidFill>
                            <a:srgbClr val="2116F6"/>
                          </a:solidFill>
                          <a:latin typeface="Times New Roman" panose="02020603050405020304" pitchFamily="18" charset="0"/>
                          <a:cs typeface="Times New Roman" panose="02020603050405020304" pitchFamily="18" charset="0"/>
                        </a:rPr>
                        <a:t> Harmonic O-mode at ADITYA-U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rgbClr val="C00000"/>
                          </a:solidFill>
                          <a:latin typeface="Times New Roman" panose="02020603050405020304" pitchFamily="18" charset="0"/>
                          <a:cs typeface="Times New Roman" panose="02020603050405020304" pitchFamily="18" charset="0"/>
                        </a:rPr>
                        <a:t>Plasma breakdown &amp; low loop voltage start-up</a:t>
                      </a:r>
                      <a:endParaRPr lang="en-IN" dirty="0">
                        <a:solidFill>
                          <a:srgbClr val="C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IN" baseline="0" dirty="0" smtClean="0">
                          <a:solidFill>
                            <a:srgbClr val="2116F6"/>
                          </a:solidFill>
                          <a:latin typeface="Times New Roman" panose="02020603050405020304" pitchFamily="18" charset="0"/>
                          <a:cs typeface="Times New Roman" panose="02020603050405020304" pitchFamily="18" charset="0"/>
                        </a:rPr>
                        <a:t>2</a:t>
                      </a:r>
                      <a:r>
                        <a:rPr lang="en-IN" baseline="30000" dirty="0" smtClean="0">
                          <a:solidFill>
                            <a:srgbClr val="2116F6"/>
                          </a:solidFill>
                          <a:latin typeface="Times New Roman" panose="02020603050405020304" pitchFamily="18" charset="0"/>
                          <a:cs typeface="Times New Roman" panose="02020603050405020304" pitchFamily="18" charset="0"/>
                        </a:rPr>
                        <a:t>nd</a:t>
                      </a:r>
                      <a:r>
                        <a:rPr lang="en-IN" baseline="0" dirty="0" smtClean="0">
                          <a:solidFill>
                            <a:srgbClr val="2116F6"/>
                          </a:solidFill>
                          <a:latin typeface="Times New Roman" panose="02020603050405020304" pitchFamily="18" charset="0"/>
                          <a:cs typeface="Times New Roman" panose="02020603050405020304" pitchFamily="18" charset="0"/>
                        </a:rPr>
                        <a:t> </a:t>
                      </a:r>
                      <a:r>
                        <a:rPr lang="en-IN" dirty="0" smtClean="0">
                          <a:solidFill>
                            <a:srgbClr val="2116F6"/>
                          </a:solidFill>
                          <a:latin typeface="Times New Roman" panose="02020603050405020304" pitchFamily="18" charset="0"/>
                          <a:cs typeface="Times New Roman" panose="02020603050405020304" pitchFamily="18" charset="0"/>
                        </a:rPr>
                        <a:t>Harmonic X-mode at ADITYA</a:t>
                      </a:r>
                    </a:p>
                    <a:p>
                      <a:pPr marL="285750" indent="-285750">
                        <a:buFont typeface="Wingdings" panose="05000000000000000000" pitchFamily="2" charset="2"/>
                        <a:buChar char="Ø"/>
                      </a:pPr>
                      <a:r>
                        <a:rPr lang="en-IN" dirty="0" smtClean="0">
                          <a:solidFill>
                            <a:srgbClr val="2116F6"/>
                          </a:solidFill>
                          <a:latin typeface="Times New Roman" panose="02020603050405020304" pitchFamily="18" charset="0"/>
                          <a:cs typeface="Times New Roman" panose="02020603050405020304" pitchFamily="18" charset="0"/>
                        </a:rPr>
                        <a:t>2</a:t>
                      </a:r>
                      <a:r>
                        <a:rPr lang="en-IN" baseline="30000" dirty="0" smtClean="0">
                          <a:solidFill>
                            <a:srgbClr val="2116F6"/>
                          </a:solidFill>
                          <a:latin typeface="Times New Roman" panose="02020603050405020304" pitchFamily="18" charset="0"/>
                          <a:cs typeface="Times New Roman" panose="02020603050405020304" pitchFamily="18" charset="0"/>
                        </a:rPr>
                        <a:t>nd</a:t>
                      </a:r>
                      <a:r>
                        <a:rPr lang="en-IN" baseline="0" dirty="0" smtClean="0">
                          <a:solidFill>
                            <a:srgbClr val="2116F6"/>
                          </a:solidFill>
                          <a:latin typeface="Times New Roman" panose="02020603050405020304" pitchFamily="18" charset="0"/>
                          <a:cs typeface="Times New Roman" panose="02020603050405020304" pitchFamily="18" charset="0"/>
                        </a:rPr>
                        <a:t> </a:t>
                      </a:r>
                      <a:r>
                        <a:rPr lang="en-IN" dirty="0" smtClean="0">
                          <a:solidFill>
                            <a:srgbClr val="2116F6"/>
                          </a:solidFill>
                          <a:latin typeface="Times New Roman" panose="02020603050405020304" pitchFamily="18" charset="0"/>
                          <a:cs typeface="Times New Roman" panose="02020603050405020304" pitchFamily="18" charset="0"/>
                        </a:rPr>
                        <a:t>Harmonic X-mode at ADITYA-U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rgbClr val="C00000"/>
                          </a:solidFill>
                          <a:latin typeface="Times New Roman" panose="02020603050405020304" pitchFamily="18" charset="0"/>
                          <a:cs typeface="Times New Roman" panose="02020603050405020304" pitchFamily="18" charset="0"/>
                        </a:rPr>
                        <a:t>Only plasma breakdown, start-up partial success</a:t>
                      </a:r>
                      <a:endParaRPr lang="en-IN" dirty="0">
                        <a:solidFill>
                          <a:srgbClr val="C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gridSpan="2">
                  <a:txBody>
                    <a:bodyPr/>
                    <a:lstStyle/>
                    <a:p>
                      <a:pPr algn="ctr"/>
                      <a:r>
                        <a:rPr lang="en-IN" b="1" dirty="0" smtClean="0">
                          <a:solidFill>
                            <a:srgbClr val="FF0000"/>
                          </a:solidFill>
                          <a:latin typeface="Times New Roman" panose="02020603050405020304" pitchFamily="18" charset="0"/>
                          <a:cs typeface="Times New Roman" panose="02020603050405020304" pitchFamily="18" charset="0"/>
                        </a:rPr>
                        <a:t>L H C D</a:t>
                      </a:r>
                      <a:endParaRPr lang="en-IN" b="1"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285750" indent="-285750">
                        <a:buFont typeface="Wingdings" panose="05000000000000000000" pitchFamily="2" charset="2"/>
                        <a:buChar char="Ø"/>
                      </a:pPr>
                      <a:r>
                        <a:rPr lang="en-IN" dirty="0" smtClean="0">
                          <a:solidFill>
                            <a:srgbClr val="2116F6"/>
                          </a:solidFill>
                          <a:latin typeface="Times New Roman" panose="02020603050405020304" pitchFamily="18" charset="0"/>
                          <a:cs typeface="Times New Roman" panose="02020603050405020304" pitchFamily="18" charset="0"/>
                        </a:rPr>
                        <a:t>Low B</a:t>
                      </a:r>
                      <a:r>
                        <a:rPr lang="en-IN" baseline="-25000" dirty="0" smtClean="0">
                          <a:solidFill>
                            <a:srgbClr val="2116F6"/>
                          </a:solidFill>
                          <a:latin typeface="Times New Roman" panose="02020603050405020304" pitchFamily="18" charset="0"/>
                          <a:cs typeface="Times New Roman" panose="02020603050405020304" pitchFamily="18" charset="0"/>
                        </a:rPr>
                        <a:t>T</a:t>
                      </a:r>
                      <a:r>
                        <a:rPr lang="en-IN" dirty="0" smtClean="0">
                          <a:solidFill>
                            <a:srgbClr val="2116F6"/>
                          </a:solidFill>
                          <a:latin typeface="Times New Roman" panose="02020603050405020304" pitchFamily="18" charset="0"/>
                          <a:cs typeface="Times New Roman" panose="02020603050405020304" pitchFamily="18" charset="0"/>
                        </a:rPr>
                        <a:t> (~ </a:t>
                      </a:r>
                      <a:r>
                        <a:rPr lang="en-IN" baseline="0" dirty="0" smtClean="0">
                          <a:solidFill>
                            <a:srgbClr val="2116F6"/>
                          </a:solidFill>
                          <a:latin typeface="Times New Roman" panose="02020603050405020304" pitchFamily="18" charset="0"/>
                          <a:cs typeface="Times New Roman" panose="02020603050405020304" pitchFamily="18" charset="0"/>
                        </a:rPr>
                        <a:t>1 KG)</a:t>
                      </a:r>
                      <a:endParaRPr lang="en-IN" dirty="0">
                        <a:solidFill>
                          <a:srgbClr val="2116F6"/>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rgbClr val="C00000"/>
                          </a:solidFill>
                          <a:latin typeface="Times New Roman" panose="02020603050405020304" pitchFamily="18" charset="0"/>
                          <a:cs typeface="Times New Roman" panose="02020603050405020304" pitchFamily="18" charset="0"/>
                        </a:rPr>
                        <a:t>Plasma breakdown</a:t>
                      </a:r>
                      <a:r>
                        <a:rPr lang="en-IN" dirty="0" smtClean="0">
                          <a:latin typeface="Times New Roman" panose="02020603050405020304" pitchFamily="18" charset="0"/>
                          <a:cs typeface="Times New Roman" panose="02020603050405020304" pitchFamily="18" charset="0"/>
                        </a:rPr>
                        <a:t> </a:t>
                      </a:r>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285750" indent="-285750">
                        <a:buFont typeface="Wingdings" panose="05000000000000000000" pitchFamily="2" charset="2"/>
                        <a:buChar char="Ø"/>
                      </a:pPr>
                      <a:r>
                        <a:rPr lang="en-IN" dirty="0" smtClean="0">
                          <a:solidFill>
                            <a:srgbClr val="2116F6"/>
                          </a:solidFill>
                          <a:latin typeface="Times New Roman" panose="02020603050405020304" pitchFamily="18" charset="0"/>
                          <a:cs typeface="Times New Roman" panose="02020603050405020304" pitchFamily="18" charset="0"/>
                        </a:rPr>
                        <a:t>Normal BT (~</a:t>
                      </a:r>
                      <a:r>
                        <a:rPr lang="en-IN" baseline="0" dirty="0" smtClean="0">
                          <a:solidFill>
                            <a:srgbClr val="2116F6"/>
                          </a:solidFill>
                          <a:latin typeface="Times New Roman" panose="02020603050405020304" pitchFamily="18" charset="0"/>
                          <a:cs typeface="Times New Roman" panose="02020603050405020304" pitchFamily="18" charset="0"/>
                        </a:rPr>
                        <a:t> 0.75 T $ 1.2 T)</a:t>
                      </a:r>
                      <a:endParaRPr lang="en-IN" dirty="0">
                        <a:solidFill>
                          <a:srgbClr val="2116F6"/>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rgbClr val="C00000"/>
                          </a:solidFill>
                          <a:latin typeface="Times New Roman" panose="02020603050405020304" pitchFamily="18" charset="0"/>
                          <a:cs typeface="Times New Roman" panose="02020603050405020304" pitchFamily="18" charset="0"/>
                        </a:rPr>
                        <a:t>Partial current drive</a:t>
                      </a:r>
                      <a:endParaRPr lang="en-IN" dirty="0">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gridSpan="2">
                  <a:txBody>
                    <a:bodyPr/>
                    <a:lstStyle/>
                    <a:p>
                      <a:pPr algn="ctr"/>
                      <a:r>
                        <a:rPr lang="en-IN" b="1" dirty="0" smtClean="0">
                          <a:solidFill>
                            <a:srgbClr val="FF0000"/>
                          </a:solidFill>
                          <a:latin typeface="Times New Roman" panose="02020603050405020304" pitchFamily="18" charset="0"/>
                          <a:cs typeface="Times New Roman" panose="02020603050405020304" pitchFamily="18" charset="0"/>
                        </a:rPr>
                        <a:t>I C R H</a:t>
                      </a:r>
                      <a:endParaRPr lang="en-IN" b="1"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b="0" dirty="0" smtClean="0">
                          <a:solidFill>
                            <a:srgbClr val="2116F6"/>
                          </a:solidFill>
                          <a:latin typeface="Times New Roman" panose="02020603050405020304" pitchFamily="18" charset="0"/>
                          <a:cs typeface="Times New Roman" panose="02020603050405020304" pitchFamily="18" charset="0"/>
                        </a:rPr>
                        <a:t>Fast wave IC launch through single strap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C00000"/>
                          </a:solidFill>
                          <a:latin typeface="Times New Roman" panose="02020603050405020304" pitchFamily="18" charset="0"/>
                          <a:cs typeface="Times New Roman" panose="02020603050405020304" pitchFamily="18" charset="0"/>
                        </a:rPr>
                        <a:t>Direct Electron heating through ELD + TTMP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3050">
                <a:tc rowSpan="3">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b="0" dirty="0" smtClean="0">
                          <a:solidFill>
                            <a:srgbClr val="2116F6"/>
                          </a:solidFill>
                          <a:latin typeface="Times New Roman" panose="02020603050405020304" pitchFamily="18" charset="0"/>
                          <a:cs typeface="Times New Roman" panose="02020603050405020304" pitchFamily="18" charset="0"/>
                        </a:rPr>
                        <a:t>ICRF injection in ADITYA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C00000"/>
                          </a:solidFill>
                          <a:latin typeface="Times New Roman" panose="02020603050405020304" pitchFamily="18" charset="0"/>
                          <a:cs typeface="Times New Roman" panose="02020603050405020304" pitchFamily="18" charset="0"/>
                        </a:rPr>
                        <a:t>ICRF only Plasma 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0340">
                <a:tc vMerge="1">
                  <a:txBody>
                    <a:bodyPr/>
                    <a:lstStyle/>
                    <a:p>
                      <a:endParaRPr lang="en-IN"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dirty="0" smtClean="0">
                          <a:solidFill>
                            <a:srgbClr val="C00000"/>
                          </a:solidFill>
                          <a:latin typeface="Times New Roman" panose="02020603050405020304" pitchFamily="18" charset="0"/>
                          <a:cs typeface="Times New Roman" panose="02020603050405020304" pitchFamily="18" charset="0"/>
                        </a:rPr>
                        <a:t>ICRF Plasma assisted low loop voltage start-up in ADITYA</a:t>
                      </a:r>
                      <a:endParaRPr lang="en-IN" b="0" dirty="0">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dirty="0" smtClean="0">
                          <a:solidFill>
                            <a:srgbClr val="C00000"/>
                          </a:solidFill>
                          <a:latin typeface="Times New Roman" panose="02020603050405020304" pitchFamily="18" charset="0"/>
                          <a:cs typeface="Times New Roman" panose="02020603050405020304" pitchFamily="18" charset="0"/>
                        </a:rPr>
                        <a:t>Disruption avoidance</a:t>
                      </a:r>
                      <a:endParaRPr lang="en-IN" b="0" dirty="0">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0742961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17" y="-27384"/>
            <a:ext cx="9155017" cy="646331"/>
          </a:xfrm>
          <a:prstGeom prst="rect">
            <a:avLst/>
          </a:prstGeom>
          <a:solidFill>
            <a:srgbClr val="C00000"/>
          </a:solidFill>
        </p:spPr>
        <p:txBody>
          <a:bodyPr wrap="square" rtlCol="0">
            <a:spAutoFit/>
          </a:bodyPr>
          <a:lstStyle/>
          <a:p>
            <a:pPr algn="ctr"/>
            <a:r>
              <a:rPr lang="en-US" sz="3600" dirty="0" smtClean="0">
                <a:solidFill>
                  <a:schemeClr val="bg1"/>
                </a:solidFill>
                <a:latin typeface="Times New Roman" panose="02020603050405020304" pitchFamily="18" charset="0"/>
                <a:cs typeface="Times New Roman" panose="02020603050405020304" pitchFamily="18" charset="0"/>
              </a:rPr>
              <a:t>SUMMARY: Future Plan</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424124" y="1196752"/>
            <a:ext cx="6284734" cy="5078313"/>
          </a:xfrm>
          <a:prstGeom prst="rect">
            <a:avLst/>
          </a:prstGeom>
          <a:noFill/>
        </p:spPr>
        <p:txBody>
          <a:bodyPr wrap="none" rtlCol="0">
            <a:spAutoFit/>
          </a:bodyPr>
          <a:lstStyle/>
          <a:p>
            <a:pPr marL="285750" indent="-285750">
              <a:lnSpc>
                <a:spcPct val="150000"/>
              </a:lnSpc>
              <a:buFont typeface="Wingdings" panose="05000000000000000000" pitchFamily="2" charset="2"/>
              <a:buChar char="Ø"/>
            </a:pPr>
            <a:r>
              <a:rPr lang="en-IN" dirty="0" smtClean="0">
                <a:solidFill>
                  <a:srgbClr val="2116F6"/>
                </a:solidFill>
                <a:latin typeface="Times New Roman" panose="02020603050405020304" pitchFamily="18" charset="0"/>
                <a:cs typeface="Times New Roman" panose="02020603050405020304" pitchFamily="18" charset="0"/>
              </a:rPr>
              <a:t>ECRH</a:t>
            </a:r>
          </a:p>
          <a:p>
            <a:pPr marL="742950" lvl="1" indent="-285750">
              <a:lnSpc>
                <a:spcPct val="150000"/>
              </a:lnSpc>
              <a:buFont typeface="Wingdings" panose="05000000000000000000" pitchFamily="2" charset="2"/>
              <a:buChar char="Ø"/>
            </a:pPr>
            <a:r>
              <a:rPr lang="en-IN" dirty="0" smtClean="0">
                <a:solidFill>
                  <a:srgbClr val="2116F6"/>
                </a:solidFill>
                <a:latin typeface="Times New Roman" panose="02020603050405020304" pitchFamily="18" charset="0"/>
                <a:cs typeface="Times New Roman" panose="02020603050405020304" pitchFamily="18" charset="0"/>
              </a:rPr>
              <a:t>Heating through 2</a:t>
            </a:r>
            <a:r>
              <a:rPr lang="en-IN" baseline="30000" dirty="0" smtClean="0">
                <a:solidFill>
                  <a:srgbClr val="2116F6"/>
                </a:solidFill>
                <a:latin typeface="Times New Roman" panose="02020603050405020304" pitchFamily="18" charset="0"/>
                <a:cs typeface="Times New Roman" panose="02020603050405020304" pitchFamily="18" charset="0"/>
              </a:rPr>
              <a:t>nd</a:t>
            </a:r>
            <a:r>
              <a:rPr lang="en-IN" dirty="0" smtClean="0">
                <a:solidFill>
                  <a:srgbClr val="2116F6"/>
                </a:solidFill>
                <a:latin typeface="Times New Roman" panose="02020603050405020304" pitchFamily="18" charset="0"/>
                <a:cs typeface="Times New Roman" panose="02020603050405020304" pitchFamily="18" charset="0"/>
              </a:rPr>
              <a:t> Harmonic X-mode</a:t>
            </a:r>
          </a:p>
          <a:p>
            <a:pPr marL="742950" lvl="1" indent="-285750">
              <a:lnSpc>
                <a:spcPct val="150000"/>
              </a:lnSpc>
              <a:buFont typeface="Wingdings" panose="05000000000000000000" pitchFamily="2" charset="2"/>
              <a:buChar char="Ø"/>
            </a:pPr>
            <a:r>
              <a:rPr lang="en-IN" dirty="0" smtClean="0">
                <a:solidFill>
                  <a:srgbClr val="2116F6"/>
                </a:solidFill>
                <a:latin typeface="Times New Roman" panose="02020603050405020304" pitchFamily="18" charset="0"/>
                <a:cs typeface="Times New Roman" panose="02020603050405020304" pitchFamily="18" charset="0"/>
              </a:rPr>
              <a:t>Look for current drive (a steering mirror)</a:t>
            </a:r>
          </a:p>
          <a:p>
            <a:pPr marL="285750" indent="-285750">
              <a:lnSpc>
                <a:spcPct val="150000"/>
              </a:lnSpc>
              <a:buFont typeface="Wingdings" panose="05000000000000000000" pitchFamily="2" charset="2"/>
              <a:buChar char="Ø"/>
            </a:pPr>
            <a:r>
              <a:rPr lang="en-IN" dirty="0" smtClean="0">
                <a:solidFill>
                  <a:srgbClr val="2116F6"/>
                </a:solidFill>
                <a:latin typeface="Times New Roman" panose="02020603050405020304" pitchFamily="18" charset="0"/>
                <a:cs typeface="Times New Roman" panose="02020603050405020304" pitchFamily="18" charset="0"/>
              </a:rPr>
              <a:t>LHCD</a:t>
            </a:r>
          </a:p>
          <a:p>
            <a:pPr marL="742950" lvl="1" indent="-285750">
              <a:lnSpc>
                <a:spcPct val="150000"/>
              </a:lnSpc>
              <a:buFont typeface="Wingdings" panose="05000000000000000000" pitchFamily="2" charset="2"/>
              <a:buChar char="Ø"/>
            </a:pPr>
            <a:r>
              <a:rPr lang="en-IN" dirty="0" smtClean="0">
                <a:solidFill>
                  <a:srgbClr val="2116F6"/>
                </a:solidFill>
                <a:latin typeface="Times New Roman" panose="02020603050405020304" pitchFamily="18" charset="0"/>
                <a:cs typeface="Times New Roman" panose="02020603050405020304" pitchFamily="18" charset="0"/>
              </a:rPr>
              <a:t>Current drive with feedback control of IP &amp; Ne</a:t>
            </a:r>
          </a:p>
          <a:p>
            <a:pPr marL="285750" indent="-285750">
              <a:lnSpc>
                <a:spcPct val="150000"/>
              </a:lnSpc>
              <a:buFont typeface="Wingdings" panose="05000000000000000000" pitchFamily="2" charset="2"/>
              <a:buChar char="Ø"/>
            </a:pPr>
            <a:r>
              <a:rPr lang="en-IN" dirty="0" smtClean="0">
                <a:solidFill>
                  <a:srgbClr val="2116F6"/>
                </a:solidFill>
                <a:latin typeface="Times New Roman" panose="02020603050405020304" pitchFamily="18" charset="0"/>
                <a:cs typeface="Times New Roman" panose="02020603050405020304" pitchFamily="18" charset="0"/>
              </a:rPr>
              <a:t>ICRH</a:t>
            </a:r>
          </a:p>
          <a:p>
            <a:pPr marL="742950" lvl="1" indent="-285750">
              <a:lnSpc>
                <a:spcPct val="150000"/>
              </a:lnSpc>
              <a:buFont typeface="Wingdings" panose="05000000000000000000" pitchFamily="2" charset="2"/>
              <a:buChar char="Ø"/>
            </a:pPr>
            <a:r>
              <a:rPr lang="en-IN" dirty="0" err="1" smtClean="0">
                <a:solidFill>
                  <a:srgbClr val="2116F6"/>
                </a:solidFill>
                <a:latin typeface="Times New Roman" panose="02020603050405020304" pitchFamily="18" charset="0"/>
                <a:cs typeface="Times New Roman" panose="02020603050405020304" pitchFamily="18" charset="0"/>
              </a:rPr>
              <a:t>Center</a:t>
            </a:r>
            <a:r>
              <a:rPr lang="en-IN" dirty="0" smtClean="0">
                <a:solidFill>
                  <a:srgbClr val="2116F6"/>
                </a:solidFill>
                <a:latin typeface="Times New Roman" panose="02020603050405020304" pitchFamily="18" charset="0"/>
                <a:cs typeface="Times New Roman" panose="02020603050405020304" pitchFamily="18" charset="0"/>
              </a:rPr>
              <a:t> fed antenna to increase plasma coupling efficiency</a:t>
            </a:r>
          </a:p>
          <a:p>
            <a:pPr marL="742950" lvl="1" indent="-285750">
              <a:lnSpc>
                <a:spcPct val="150000"/>
              </a:lnSpc>
              <a:buFont typeface="Wingdings" panose="05000000000000000000" pitchFamily="2" charset="2"/>
              <a:buChar char="Ø"/>
            </a:pPr>
            <a:r>
              <a:rPr lang="en-IN" dirty="0" smtClean="0">
                <a:solidFill>
                  <a:srgbClr val="2116F6"/>
                </a:solidFill>
                <a:latin typeface="Times New Roman" panose="02020603050405020304" pitchFamily="18" charset="0"/>
                <a:cs typeface="Times New Roman" panose="02020603050405020304" pitchFamily="18" charset="0"/>
              </a:rPr>
              <a:t>Two strap antenna for better control of antenna spectrum </a:t>
            </a:r>
            <a:endParaRPr lang="en-IN" dirty="0">
              <a:solidFill>
                <a:srgbClr val="2116F6"/>
              </a:solidFill>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Ø"/>
            </a:pPr>
            <a:r>
              <a:rPr lang="en-IN" dirty="0" smtClean="0">
                <a:solidFill>
                  <a:srgbClr val="2116F6"/>
                </a:solidFill>
                <a:latin typeface="Times New Roman" panose="02020603050405020304" pitchFamily="18" charset="0"/>
                <a:cs typeface="Times New Roman" panose="02020603050405020304" pitchFamily="18" charset="0"/>
              </a:rPr>
              <a:t>Overall</a:t>
            </a:r>
          </a:p>
          <a:p>
            <a:pPr marL="742950" lvl="1" indent="-285750">
              <a:lnSpc>
                <a:spcPct val="150000"/>
              </a:lnSpc>
              <a:buFont typeface="Wingdings" panose="05000000000000000000" pitchFamily="2" charset="2"/>
              <a:buChar char="Ø"/>
            </a:pPr>
            <a:r>
              <a:rPr lang="en-IN" dirty="0" smtClean="0">
                <a:solidFill>
                  <a:srgbClr val="2116F6"/>
                </a:solidFill>
                <a:latin typeface="Times New Roman" panose="02020603050405020304" pitchFamily="18" charset="0"/>
                <a:cs typeface="Times New Roman" panose="02020603050405020304" pitchFamily="18" charset="0"/>
              </a:rPr>
              <a:t>Experiments on coupling and/or propagation</a:t>
            </a:r>
          </a:p>
          <a:p>
            <a:pPr marL="742950" lvl="1" indent="-285750">
              <a:lnSpc>
                <a:spcPct val="150000"/>
              </a:lnSpc>
              <a:buFont typeface="Wingdings" panose="05000000000000000000" pitchFamily="2" charset="2"/>
              <a:buChar char="Ø"/>
            </a:pPr>
            <a:r>
              <a:rPr lang="en-IN" dirty="0" smtClean="0">
                <a:solidFill>
                  <a:srgbClr val="2116F6"/>
                </a:solidFill>
                <a:latin typeface="Times New Roman" panose="02020603050405020304" pitchFamily="18" charset="0"/>
                <a:cs typeface="Times New Roman" panose="02020603050405020304" pitchFamily="18" charset="0"/>
              </a:rPr>
              <a:t>Experiments on absorption and </a:t>
            </a:r>
            <a:r>
              <a:rPr lang="en-IN" dirty="0" err="1" smtClean="0">
                <a:solidFill>
                  <a:srgbClr val="2116F6"/>
                </a:solidFill>
                <a:latin typeface="Times New Roman" panose="02020603050405020304" pitchFamily="18" charset="0"/>
                <a:cs typeface="Times New Roman" panose="02020603050405020304" pitchFamily="18" charset="0"/>
              </a:rPr>
              <a:t>thermalization</a:t>
            </a:r>
            <a:endParaRPr lang="en-IN" dirty="0" smtClean="0">
              <a:solidFill>
                <a:srgbClr val="2116F6"/>
              </a:solidFill>
              <a:latin typeface="Times New Roman" panose="02020603050405020304" pitchFamily="18" charset="0"/>
              <a:cs typeface="Times New Roman" panose="02020603050405020304" pitchFamily="18" charset="0"/>
            </a:endParaRPr>
          </a:p>
          <a:p>
            <a:pPr marL="742950" lvl="1" indent="-285750">
              <a:lnSpc>
                <a:spcPct val="150000"/>
              </a:lnSpc>
              <a:buFont typeface="Wingdings" panose="05000000000000000000" pitchFamily="2" charset="2"/>
              <a:buChar char="Ø"/>
            </a:pPr>
            <a:r>
              <a:rPr lang="en-IN" dirty="0" smtClean="0">
                <a:solidFill>
                  <a:srgbClr val="2116F6"/>
                </a:solidFill>
                <a:latin typeface="Times New Roman" panose="02020603050405020304" pitchFamily="18" charset="0"/>
                <a:cs typeface="Times New Roman" panose="02020603050405020304" pitchFamily="18" charset="0"/>
              </a:rPr>
              <a:t>Are we prepared: Human resource and Planning?</a:t>
            </a:r>
          </a:p>
        </p:txBody>
      </p:sp>
    </p:spTree>
    <p:extLst>
      <p:ext uri="{BB962C8B-B14F-4D97-AF65-F5344CB8AC3E}">
        <p14:creationId xmlns:p14="http://schemas.microsoft.com/office/powerpoint/2010/main" val="28834735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12" y="2701369"/>
            <a:ext cx="9180512" cy="1015663"/>
          </a:xfrm>
          <a:prstGeom prst="rect">
            <a:avLst/>
          </a:prstGeom>
          <a:solidFill>
            <a:srgbClr val="2116F6"/>
          </a:solidFill>
        </p:spPr>
        <p:txBody>
          <a:bodyPr wrap="square" rtlCol="0">
            <a:spAutoFit/>
          </a:bodyPr>
          <a:lstStyle/>
          <a:p>
            <a:pPr algn="ctr"/>
            <a:r>
              <a:rPr lang="en-IN" sz="6000" dirty="0" smtClean="0">
                <a:solidFill>
                  <a:schemeClr val="bg1"/>
                </a:solidFill>
                <a:latin typeface="Times New Roman" panose="02020603050405020304" pitchFamily="18" charset="0"/>
                <a:cs typeface="Times New Roman" panose="02020603050405020304" pitchFamily="18" charset="0"/>
              </a:rPr>
              <a:t>THANK YOU</a:t>
            </a:r>
            <a:endParaRPr lang="en-IN" sz="6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5328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04664"/>
            <a:ext cx="8856984" cy="6215035"/>
          </a:xfrm>
          <a:prstGeom prst="rect">
            <a:avLst/>
          </a:prstGeom>
        </p:spPr>
        <p:txBody>
          <a:bodyPr wrap="square">
            <a:spAutoFit/>
          </a:bodyPr>
          <a:lstStyle/>
          <a:p>
            <a:pPr algn="just">
              <a:lnSpc>
                <a:spcPct val="115000"/>
              </a:lnSpc>
              <a:spcAft>
                <a:spcPts val="1000"/>
              </a:spcAft>
            </a:pPr>
            <a:r>
              <a:rPr lang="en-US" dirty="0">
                <a:solidFill>
                  <a:srgbClr val="2116F6"/>
                </a:solidFill>
                <a:latin typeface="Times New Roman" panose="02020603050405020304" pitchFamily="18" charset="0"/>
                <a:ea typeface="Calibri" panose="020F0502020204030204" pitchFamily="34" charset="0"/>
                <a:cs typeface="Times New Roman" panose="02020603050405020304" pitchFamily="18" charset="0"/>
              </a:rPr>
              <a:t>1. Wave absorption at the fundamental resonant frequency (N=1)</a:t>
            </a:r>
            <a:endParaRPr lang="en-IN" dirty="0">
              <a:solidFill>
                <a:srgbClr val="2116F6"/>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dirty="0">
                <a:solidFill>
                  <a:srgbClr val="2116F6"/>
                </a:solidFill>
                <a:latin typeface="Times New Roman" panose="02020603050405020304" pitchFamily="18" charset="0"/>
                <a:ea typeface="Calibri" panose="020F0502020204030204" pitchFamily="34" charset="0"/>
                <a:cs typeface="Times New Roman" panose="02020603050405020304" pitchFamily="18" charset="0"/>
              </a:rPr>
              <a:t>2. Wave absorption at the harmonic frequency (N&gt;1): Two ion species: Ion heating</a:t>
            </a:r>
            <a:endParaRPr lang="en-IN" dirty="0">
              <a:solidFill>
                <a:srgbClr val="2116F6"/>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dirty="0">
                <a:solidFill>
                  <a:srgbClr val="2116F6"/>
                </a:solidFill>
                <a:latin typeface="Times New Roman" panose="02020603050405020304" pitchFamily="18" charset="0"/>
                <a:ea typeface="Calibri" panose="020F0502020204030204" pitchFamily="34" charset="0"/>
                <a:cs typeface="Times New Roman" panose="02020603050405020304" pitchFamily="18" charset="0"/>
              </a:rPr>
              <a:t>3. Minority heating: Minority ion and then majority ions.</a:t>
            </a:r>
            <a:endParaRPr lang="en-IN" dirty="0">
              <a:solidFill>
                <a:srgbClr val="2116F6"/>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dirty="0">
                <a:solidFill>
                  <a:srgbClr val="2116F6"/>
                </a:solidFill>
                <a:latin typeface="Times New Roman" panose="02020603050405020304" pitchFamily="18" charset="0"/>
                <a:ea typeface="Calibri" panose="020F0502020204030204" pitchFamily="34" charset="0"/>
                <a:cs typeface="Times New Roman" panose="02020603050405020304" pitchFamily="18" charset="0"/>
              </a:rPr>
              <a:t>4. Mode-conversion can take place if several ion species co-exist in the plasma. Electron heating though Landau damping.</a:t>
            </a:r>
            <a:endParaRPr lang="en-IN" dirty="0">
              <a:solidFill>
                <a:srgbClr val="2116F6"/>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dirty="0">
                <a:solidFill>
                  <a:srgbClr val="2116F6"/>
                </a:solidFill>
                <a:latin typeface="Times New Roman" panose="02020603050405020304" pitchFamily="18" charset="0"/>
                <a:ea typeface="Calibri" panose="020F0502020204030204" pitchFamily="34" charset="0"/>
                <a:cs typeface="Times New Roman" panose="02020603050405020304" pitchFamily="18" charset="0"/>
              </a:rPr>
              <a:t>Both ion cyclotron absorption, by a resonating minority species and direct electron absorption result in electron heating. </a:t>
            </a:r>
            <a:endParaRPr lang="en-US" dirty="0" smtClean="0">
              <a:solidFill>
                <a:srgbClr val="2116F6"/>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dirty="0" smtClean="0">
                <a:solidFill>
                  <a:srgbClr val="2116F6"/>
                </a:solidFill>
                <a:latin typeface="Times New Roman" panose="02020603050405020304" pitchFamily="18" charset="0"/>
                <a:ea typeface="Calibri" panose="020F0502020204030204" pitchFamily="34" charset="0"/>
                <a:cs typeface="Times New Roman" panose="02020603050405020304" pitchFamily="18" charset="0"/>
              </a:rPr>
              <a:t>However</a:t>
            </a:r>
            <a:r>
              <a:rPr lang="en-US" dirty="0">
                <a:solidFill>
                  <a:srgbClr val="2116F6"/>
                </a:solidFill>
                <a:latin typeface="Times New Roman" panose="02020603050405020304" pitchFamily="18" charset="0"/>
                <a:ea typeface="Calibri" panose="020F0502020204030204" pitchFamily="34" charset="0"/>
                <a:cs typeface="Times New Roman" panose="02020603050405020304" pitchFamily="18" charset="0"/>
              </a:rPr>
              <a:t>, the electron heating takes place on two different time-scales. </a:t>
            </a:r>
            <a:endParaRPr lang="en-US" dirty="0" smtClean="0">
              <a:solidFill>
                <a:srgbClr val="2116F6"/>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dirty="0" smtClean="0">
                <a:solidFill>
                  <a:srgbClr val="2116F6"/>
                </a:solidFill>
                <a:latin typeface="Times New Roman" panose="02020603050405020304" pitchFamily="18" charset="0"/>
                <a:ea typeface="Calibri" panose="020F0502020204030204" pitchFamily="34" charset="0"/>
                <a:cs typeface="Times New Roman" panose="02020603050405020304" pitchFamily="18" charset="0"/>
              </a:rPr>
              <a:t>Electron </a:t>
            </a:r>
            <a:r>
              <a:rPr lang="en-US" dirty="0">
                <a:solidFill>
                  <a:srgbClr val="2116F6"/>
                </a:solidFill>
                <a:latin typeface="Times New Roman" panose="02020603050405020304" pitchFamily="18" charset="0"/>
                <a:ea typeface="Calibri" panose="020F0502020204030204" pitchFamily="34" charset="0"/>
                <a:cs typeface="Times New Roman" panose="02020603050405020304" pitchFamily="18" charset="0"/>
              </a:rPr>
              <a:t>heating via energy transfer from minority ions occurs after a high energy tail of the resonating ions has been formed. This is referred to as electron heating as indirect electron heating. </a:t>
            </a:r>
            <a:endParaRPr lang="en-US" dirty="0" smtClean="0">
              <a:solidFill>
                <a:srgbClr val="2116F6"/>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dirty="0" smtClean="0">
                <a:solidFill>
                  <a:srgbClr val="2116F6"/>
                </a:solidFill>
                <a:latin typeface="Times New Roman" panose="02020603050405020304" pitchFamily="18" charset="0"/>
                <a:ea typeface="Calibri" panose="020F0502020204030204" pitchFamily="34" charset="0"/>
                <a:cs typeface="Times New Roman" panose="02020603050405020304" pitchFamily="18" charset="0"/>
              </a:rPr>
              <a:t>The </a:t>
            </a:r>
            <a:r>
              <a:rPr lang="en-US" dirty="0">
                <a:solidFill>
                  <a:srgbClr val="2116F6"/>
                </a:solidFill>
                <a:latin typeface="Times New Roman" panose="02020603050405020304" pitchFamily="18" charset="0"/>
                <a:ea typeface="Calibri" panose="020F0502020204030204" pitchFamily="34" charset="0"/>
                <a:cs typeface="Times New Roman" panose="02020603050405020304" pitchFamily="18" charset="0"/>
              </a:rPr>
              <a:t>indirect electron heating should saturate on the timescale of fast ions slowing down </a:t>
            </a:r>
            <a:r>
              <a:rPr lang="en-US" dirty="0" err="1">
                <a:solidFill>
                  <a:srgbClr val="2116F6"/>
                </a:solidFill>
                <a:latin typeface="Times New Roman" panose="02020603050405020304" pitchFamily="18" charset="0"/>
                <a:ea typeface="Calibri" panose="020F0502020204030204" pitchFamily="34" charset="0"/>
                <a:cs typeface="Times New Roman" panose="02020603050405020304" pitchFamily="18" charset="0"/>
              </a:rPr>
              <a:t>collisionally</a:t>
            </a:r>
            <a:r>
              <a:rPr lang="en-US" dirty="0">
                <a:solidFill>
                  <a:srgbClr val="2116F6"/>
                </a:solidFill>
                <a:latin typeface="Times New Roman" panose="02020603050405020304" pitchFamily="18" charset="0"/>
                <a:ea typeface="Calibri" panose="020F0502020204030204" pitchFamily="34" charset="0"/>
                <a:cs typeface="Times New Roman" panose="02020603050405020304" pitchFamily="18" charset="0"/>
              </a:rPr>
              <a:t> on electrons, which typically </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0.2-1 s</a:t>
            </a:r>
            <a:r>
              <a:rPr lang="en-US" dirty="0">
                <a:solidFill>
                  <a:srgbClr val="2116F6"/>
                </a:solidFill>
                <a:latin typeface="Times New Roman" panose="02020603050405020304" pitchFamily="18" charset="0"/>
                <a:ea typeface="Calibri" panose="020F0502020204030204" pitchFamily="34" charset="0"/>
                <a:cs typeface="Times New Roman" panose="02020603050405020304" pitchFamily="18" charset="0"/>
              </a:rPr>
              <a:t>. </a:t>
            </a:r>
            <a:endParaRPr lang="en-US" dirty="0" smtClean="0">
              <a:solidFill>
                <a:srgbClr val="2116F6"/>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dirty="0" smtClean="0">
                <a:solidFill>
                  <a:srgbClr val="2116F6"/>
                </a:solidFill>
                <a:latin typeface="Times New Roman" panose="02020603050405020304" pitchFamily="18" charset="0"/>
                <a:ea typeface="Calibri" panose="020F0502020204030204" pitchFamily="34" charset="0"/>
                <a:cs typeface="Times New Roman" panose="02020603050405020304" pitchFamily="18" charset="0"/>
              </a:rPr>
              <a:t>Electron </a:t>
            </a:r>
            <a:r>
              <a:rPr lang="en-US" dirty="0">
                <a:solidFill>
                  <a:srgbClr val="2116F6"/>
                </a:solidFill>
                <a:latin typeface="Times New Roman" panose="02020603050405020304" pitchFamily="18" charset="0"/>
                <a:ea typeface="Calibri" panose="020F0502020204030204" pitchFamily="34" charset="0"/>
                <a:cs typeface="Times New Roman" panose="02020603050405020304" pitchFamily="18" charset="0"/>
              </a:rPr>
              <a:t>is heating through ELD and TTMP, which we refer to as direct electron heating, takes place on the time-scale of electron-electron collisions, which is typically of the </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order of milliseconds</a:t>
            </a:r>
            <a:r>
              <a:rPr lang="en-US" dirty="0">
                <a:solidFill>
                  <a:srgbClr val="2116F6"/>
                </a:solidFill>
                <a:latin typeface="Times New Roman" panose="02020603050405020304" pitchFamily="18" charset="0"/>
                <a:ea typeface="Calibri" panose="020F0502020204030204" pitchFamily="34" charset="0"/>
                <a:cs typeface="Times New Roman" panose="02020603050405020304" pitchFamily="18" charset="0"/>
              </a:rPr>
              <a:t>.</a:t>
            </a:r>
            <a:endParaRPr lang="en-IN" dirty="0">
              <a:solidFill>
                <a:srgbClr val="2116F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544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12" y="-15190"/>
            <a:ext cx="9180512" cy="1015663"/>
          </a:xfrm>
          <a:prstGeom prst="rect">
            <a:avLst/>
          </a:prstGeom>
          <a:solidFill>
            <a:srgbClr val="C00000"/>
          </a:solidFill>
        </p:spPr>
        <p:txBody>
          <a:bodyPr wrap="square" rtlCol="0">
            <a:spAutoFit/>
          </a:bodyPr>
          <a:lstStyle/>
          <a:p>
            <a:pPr algn="ctr">
              <a:lnSpc>
                <a:spcPct val="150000"/>
              </a:lnSpc>
              <a:spcBef>
                <a:spcPts val="1800"/>
              </a:spcBef>
              <a:spcAft>
                <a:spcPts val="1800"/>
              </a:spcAft>
            </a:pPr>
            <a:r>
              <a:rPr lang="en-IN" sz="4000" dirty="0" smtClean="0">
                <a:solidFill>
                  <a:schemeClr val="bg1"/>
                </a:solidFill>
                <a:latin typeface="Times New Roman" panose="02020603050405020304" pitchFamily="18" charset="0"/>
                <a:cs typeface="Times New Roman" panose="02020603050405020304" pitchFamily="18" charset="0"/>
              </a:rPr>
              <a:t>RF IN TOKAMAK</a:t>
            </a:r>
          </a:p>
        </p:txBody>
      </p:sp>
      <p:sp>
        <p:nvSpPr>
          <p:cNvPr id="3" name="TextBox 2"/>
          <p:cNvSpPr txBox="1"/>
          <p:nvPr/>
        </p:nvSpPr>
        <p:spPr>
          <a:xfrm>
            <a:off x="395536" y="1196752"/>
            <a:ext cx="8496944" cy="338554"/>
          </a:xfrm>
          <a:prstGeom prst="rect">
            <a:avLst/>
          </a:prstGeom>
          <a:noFill/>
        </p:spPr>
        <p:txBody>
          <a:bodyPr wrap="square" rtlCol="0">
            <a:spAutoFit/>
          </a:bodyPr>
          <a:lstStyle/>
          <a:p>
            <a:r>
              <a:rPr lang="en-US" sz="1600" dirty="0">
                <a:solidFill>
                  <a:srgbClr val="C00000"/>
                </a:solidFill>
                <a:latin typeface="Times New Roman" panose="02020603050405020304" pitchFamily="18" charset="0"/>
                <a:cs typeface="Times New Roman" panose="02020603050405020304" pitchFamily="18" charset="0"/>
              </a:rPr>
              <a:t>C</a:t>
            </a:r>
            <a:r>
              <a:rPr lang="en-US" sz="1600" dirty="0" smtClean="0">
                <a:solidFill>
                  <a:srgbClr val="C00000"/>
                </a:solidFill>
                <a:latin typeface="Times New Roman" panose="02020603050405020304" pitchFamily="18" charset="0"/>
                <a:cs typeface="Times New Roman" panose="02020603050405020304" pitchFamily="18" charset="0"/>
              </a:rPr>
              <a:t>ontrolled thermonuclear fusion reaction needs sufficient density, temperature &amp; </a:t>
            </a:r>
            <a:r>
              <a:rPr lang="en-US" sz="1600" dirty="0">
                <a:solidFill>
                  <a:srgbClr val="C00000"/>
                </a:solidFill>
                <a:latin typeface="Times New Roman" panose="02020603050405020304" pitchFamily="18" charset="0"/>
                <a:cs typeface="Times New Roman" panose="02020603050405020304" pitchFamily="18" charset="0"/>
              </a:rPr>
              <a:t>confinement </a:t>
            </a:r>
            <a:r>
              <a:rPr lang="en-US" sz="1600" dirty="0" smtClean="0">
                <a:solidFill>
                  <a:srgbClr val="C00000"/>
                </a:solidFill>
                <a:latin typeface="Times New Roman" panose="02020603050405020304" pitchFamily="18" charset="0"/>
                <a:cs typeface="Times New Roman" panose="02020603050405020304" pitchFamily="18" charset="0"/>
              </a:rPr>
              <a:t>time.</a:t>
            </a:r>
            <a:endParaRPr lang="en-IN" sz="1600"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55576" y="1628800"/>
            <a:ext cx="7776864" cy="523220"/>
          </a:xfrm>
          <a:prstGeom prst="rect">
            <a:avLst/>
          </a:prstGeom>
          <a:noFill/>
        </p:spPr>
        <p:txBody>
          <a:bodyPr wrap="square" rtlCol="0">
            <a:spAutoFit/>
          </a:bodyPr>
          <a:lstStyle/>
          <a:p>
            <a:pPr algn="ctr"/>
            <a:r>
              <a:rPr lang="en-IN" sz="2800" b="1" dirty="0" err="1" smtClean="0">
                <a:solidFill>
                  <a:srgbClr val="0033CC"/>
                </a:solidFill>
                <a:latin typeface="Times New Roman" panose="02020603050405020304" pitchFamily="18" charset="0"/>
                <a:cs typeface="Times New Roman" panose="02020603050405020304" pitchFamily="18" charset="0"/>
              </a:rPr>
              <a:t>n</a:t>
            </a:r>
            <a:r>
              <a:rPr lang="en-IN" sz="2800" b="1" dirty="0" err="1" smtClean="0">
                <a:solidFill>
                  <a:srgbClr val="0033CC"/>
                </a:solidFill>
                <a:latin typeface="Symbol" panose="05050102010706020507" pitchFamily="18" charset="2"/>
                <a:cs typeface="Times New Roman" panose="02020603050405020304" pitchFamily="18" charset="0"/>
              </a:rPr>
              <a:t>t</a:t>
            </a:r>
            <a:r>
              <a:rPr lang="en-IN" sz="2800" b="1" dirty="0" err="1" smtClean="0">
                <a:solidFill>
                  <a:srgbClr val="0033CC"/>
                </a:solidFill>
                <a:latin typeface="Times New Roman" panose="02020603050405020304" pitchFamily="18" charset="0"/>
                <a:cs typeface="Times New Roman" panose="02020603050405020304" pitchFamily="18" charset="0"/>
              </a:rPr>
              <a:t>T</a:t>
            </a:r>
            <a:r>
              <a:rPr lang="en-IN" sz="2800" b="1" dirty="0" smtClean="0">
                <a:solidFill>
                  <a:srgbClr val="0033CC"/>
                </a:solidFill>
                <a:latin typeface="Times New Roman" panose="02020603050405020304" pitchFamily="18" charset="0"/>
                <a:cs typeface="Times New Roman" panose="02020603050405020304" pitchFamily="18" charset="0"/>
              </a:rPr>
              <a:t>&gt;3x10</a:t>
            </a:r>
            <a:r>
              <a:rPr lang="en-IN" sz="2800" b="1" baseline="30000" dirty="0" smtClean="0">
                <a:solidFill>
                  <a:srgbClr val="0033CC"/>
                </a:solidFill>
                <a:latin typeface="Times New Roman" panose="02020603050405020304" pitchFamily="18" charset="0"/>
                <a:cs typeface="Times New Roman" panose="02020603050405020304" pitchFamily="18" charset="0"/>
              </a:rPr>
              <a:t>21</a:t>
            </a:r>
            <a:r>
              <a:rPr lang="en-IN" sz="2800" b="1" dirty="0" smtClean="0">
                <a:solidFill>
                  <a:srgbClr val="0033CC"/>
                </a:solidFill>
                <a:latin typeface="Times New Roman" panose="02020603050405020304" pitchFamily="18" charset="0"/>
                <a:cs typeface="Times New Roman" panose="02020603050405020304" pitchFamily="18" charset="0"/>
              </a:rPr>
              <a:t> m</a:t>
            </a:r>
            <a:r>
              <a:rPr lang="en-IN" sz="2800" b="1" baseline="30000" dirty="0" smtClean="0">
                <a:solidFill>
                  <a:srgbClr val="0033CC"/>
                </a:solidFill>
                <a:latin typeface="Times New Roman" panose="02020603050405020304" pitchFamily="18" charset="0"/>
                <a:cs typeface="Times New Roman" panose="02020603050405020304" pitchFamily="18" charset="0"/>
              </a:rPr>
              <a:t>-3</a:t>
            </a:r>
            <a:r>
              <a:rPr lang="en-IN" sz="2800" b="1" dirty="0" smtClean="0">
                <a:solidFill>
                  <a:srgbClr val="0033CC"/>
                </a:solidFill>
                <a:latin typeface="Times New Roman" panose="02020603050405020304" pitchFamily="18" charset="0"/>
                <a:cs typeface="Times New Roman" panose="02020603050405020304" pitchFamily="18" charset="0"/>
              </a:rPr>
              <a:t>.keV.s with T ~ 10 </a:t>
            </a:r>
            <a:r>
              <a:rPr lang="en-IN" sz="2800" b="1" dirty="0" err="1" smtClean="0">
                <a:solidFill>
                  <a:srgbClr val="0033CC"/>
                </a:solidFill>
                <a:latin typeface="Times New Roman" panose="02020603050405020304" pitchFamily="18" charset="0"/>
                <a:cs typeface="Times New Roman" panose="02020603050405020304" pitchFamily="18" charset="0"/>
              </a:rPr>
              <a:t>keV</a:t>
            </a:r>
            <a:endParaRPr lang="en-IN" sz="2800" b="1" dirty="0">
              <a:solidFill>
                <a:srgbClr val="0033CC"/>
              </a:solidFill>
              <a:latin typeface="Times New Roman" panose="02020603050405020304" pitchFamily="18" charset="0"/>
              <a:cs typeface="Times New Roman" panose="02020603050405020304" pitchFamily="18" charset="0"/>
            </a:endParaRPr>
          </a:p>
        </p:txBody>
      </p:sp>
      <p:sp>
        <p:nvSpPr>
          <p:cNvPr id="5" name="Rectangle 4"/>
          <p:cNvSpPr/>
          <p:nvPr/>
        </p:nvSpPr>
        <p:spPr>
          <a:xfrm>
            <a:off x="251520" y="2204864"/>
            <a:ext cx="8496944" cy="4232954"/>
          </a:xfrm>
          <a:prstGeom prst="rect">
            <a:avLst/>
          </a:prstGeom>
        </p:spPr>
        <p:txBody>
          <a:bodyPr wrap="square">
            <a:spAutoFit/>
          </a:bodyPr>
          <a:lstStyle/>
          <a:p>
            <a:pPr marL="285750" indent="-285750" algn="just">
              <a:lnSpc>
                <a:spcPct val="115000"/>
              </a:lnSpc>
              <a:spcAft>
                <a:spcPts val="1000"/>
              </a:spcAft>
              <a:buFont typeface="Wingdings" panose="05000000000000000000" pitchFamily="2" charset="2"/>
              <a:buChar char="Ø"/>
            </a:pPr>
            <a:r>
              <a:rPr lang="en-US" sz="1600" dirty="0" err="1" smtClean="0">
                <a:solidFill>
                  <a:srgbClr val="0033CC"/>
                </a:solidFill>
                <a:latin typeface="Times New Roman" panose="02020603050405020304" pitchFamily="18" charset="0"/>
                <a:ea typeface="Calibri" panose="020F0502020204030204" pitchFamily="34" charset="0"/>
                <a:cs typeface="Mangal" panose="02040503050203030202" pitchFamily="18" charset="0"/>
              </a:rPr>
              <a:t>Ohmic</a:t>
            </a:r>
            <a:r>
              <a:rPr lang="en-US" sz="1600" dirty="0" smtClean="0">
                <a:solidFill>
                  <a:srgbClr val="0033CC"/>
                </a:solidFill>
                <a:latin typeface="Times New Roman" panose="02020603050405020304" pitchFamily="18" charset="0"/>
                <a:ea typeface="Calibri" panose="020F0502020204030204" pitchFamily="34" charset="0"/>
                <a:cs typeface="Mangal" panose="02040503050203030202" pitchFamily="18" charset="0"/>
              </a:rPr>
              <a:t> current provides both </a:t>
            </a:r>
            <a:r>
              <a:rPr lang="en-US" sz="1600" dirty="0" err="1">
                <a:solidFill>
                  <a:srgbClr val="0033CC"/>
                </a:solidFill>
                <a:latin typeface="Times New Roman" panose="02020603050405020304" pitchFamily="18" charset="0"/>
                <a:ea typeface="Calibri" panose="020F0502020204030204" pitchFamily="34" charset="0"/>
                <a:cs typeface="Mangal" panose="02040503050203030202" pitchFamily="18" charset="0"/>
              </a:rPr>
              <a:t>poloidal</a:t>
            </a:r>
            <a:r>
              <a:rPr lang="en-US" sz="1600" dirty="0">
                <a:solidFill>
                  <a:srgbClr val="0033CC"/>
                </a:solidFill>
                <a:latin typeface="Times New Roman" panose="02020603050405020304" pitchFamily="18" charset="0"/>
                <a:ea typeface="Calibri" panose="020F0502020204030204" pitchFamily="34" charset="0"/>
                <a:cs typeface="Mangal" panose="02040503050203030202" pitchFamily="18" charset="0"/>
              </a:rPr>
              <a:t> </a:t>
            </a:r>
            <a:r>
              <a:rPr lang="en-US" sz="1600" dirty="0" smtClean="0">
                <a:solidFill>
                  <a:srgbClr val="0033CC"/>
                </a:solidFill>
                <a:latin typeface="Times New Roman" panose="02020603050405020304" pitchFamily="18" charset="0"/>
                <a:ea typeface="Calibri" panose="020F0502020204030204" pitchFamily="34" charset="0"/>
                <a:cs typeface="Mangal" panose="02040503050203030202" pitchFamily="18" charset="0"/>
              </a:rPr>
              <a:t>magnetic field for </a:t>
            </a:r>
            <a:r>
              <a:rPr lang="en-US" sz="1600" dirty="0">
                <a:solidFill>
                  <a:srgbClr val="0033CC"/>
                </a:solidFill>
                <a:latin typeface="Times New Roman" panose="02020603050405020304" pitchFamily="18" charset="0"/>
                <a:ea typeface="Calibri" panose="020F0502020204030204" pitchFamily="34" charset="0"/>
                <a:cs typeface="Mangal" panose="02040503050203030202" pitchFamily="18" charset="0"/>
              </a:rPr>
              <a:t>stable </a:t>
            </a:r>
            <a:r>
              <a:rPr lang="en-US" sz="1600" dirty="0" smtClean="0">
                <a:solidFill>
                  <a:srgbClr val="0033CC"/>
                </a:solidFill>
                <a:latin typeface="Times New Roman" panose="02020603050405020304" pitchFamily="18" charset="0"/>
                <a:ea typeface="Calibri" panose="020F0502020204030204" pitchFamily="34" charset="0"/>
                <a:cs typeface="Mangal" panose="02040503050203030202" pitchFamily="18" charset="0"/>
              </a:rPr>
              <a:t>equilibrium </a:t>
            </a:r>
            <a:r>
              <a:rPr lang="en-US" sz="1600" dirty="0">
                <a:solidFill>
                  <a:srgbClr val="0033CC"/>
                </a:solidFill>
                <a:latin typeface="Times New Roman" panose="02020603050405020304" pitchFamily="18" charset="0"/>
                <a:ea typeface="Calibri" panose="020F0502020204030204" pitchFamily="34" charset="0"/>
                <a:cs typeface="Mangal" panose="02040503050203030202" pitchFamily="18" charset="0"/>
              </a:rPr>
              <a:t>and </a:t>
            </a:r>
            <a:r>
              <a:rPr lang="en-US" sz="1600" dirty="0" smtClean="0">
                <a:solidFill>
                  <a:srgbClr val="0033CC"/>
                </a:solidFill>
                <a:latin typeface="Times New Roman" panose="02020603050405020304" pitchFamily="18" charset="0"/>
                <a:ea typeface="Calibri" panose="020F0502020204030204" pitchFamily="34" charset="0"/>
                <a:cs typeface="Mangal" panose="02040503050203030202" pitchFamily="18" charset="0"/>
              </a:rPr>
              <a:t>plasma </a:t>
            </a:r>
            <a:r>
              <a:rPr lang="en-US" sz="1600" dirty="0">
                <a:solidFill>
                  <a:srgbClr val="0033CC"/>
                </a:solidFill>
                <a:latin typeface="Times New Roman" panose="02020603050405020304" pitchFamily="18" charset="0"/>
                <a:ea typeface="Calibri" panose="020F0502020204030204" pitchFamily="34" charset="0"/>
                <a:cs typeface="Mangal" panose="02040503050203030202" pitchFamily="18" charset="0"/>
              </a:rPr>
              <a:t>heating. </a:t>
            </a:r>
            <a:endParaRPr lang="en-US" sz="1600" dirty="0" smtClean="0">
              <a:solidFill>
                <a:srgbClr val="0033CC"/>
              </a:solidFill>
              <a:latin typeface="Times New Roman" panose="02020603050405020304" pitchFamily="18" charset="0"/>
              <a:ea typeface="Calibri" panose="020F0502020204030204" pitchFamily="34" charset="0"/>
              <a:cs typeface="Mangal" panose="02040503050203030202" pitchFamily="18" charset="0"/>
            </a:endParaRPr>
          </a:p>
          <a:p>
            <a:pPr marL="285750" indent="-285750" algn="just">
              <a:lnSpc>
                <a:spcPct val="115000"/>
              </a:lnSpc>
              <a:spcAft>
                <a:spcPts val="1000"/>
              </a:spcAft>
              <a:buFont typeface="Wingdings" panose="05000000000000000000" pitchFamily="2" charset="2"/>
              <a:buChar char="Ø"/>
            </a:pPr>
            <a:r>
              <a:rPr lang="en-US" sz="1600" dirty="0" err="1" smtClean="0">
                <a:solidFill>
                  <a:srgbClr val="0033CC"/>
                </a:solidFill>
                <a:latin typeface="Times New Roman" panose="02020603050405020304" pitchFamily="18" charset="0"/>
                <a:ea typeface="Calibri" panose="020F0502020204030204" pitchFamily="34" charset="0"/>
                <a:cs typeface="Mangal" panose="02040503050203030202" pitchFamily="18" charset="0"/>
              </a:rPr>
              <a:t>Ohmic</a:t>
            </a:r>
            <a:r>
              <a:rPr lang="en-US" sz="1600" dirty="0" smtClean="0">
                <a:solidFill>
                  <a:srgbClr val="0033CC"/>
                </a:solidFill>
                <a:latin typeface="Times New Roman" panose="02020603050405020304" pitchFamily="18" charset="0"/>
                <a:ea typeface="Calibri" panose="020F0502020204030204" pitchFamily="34" charset="0"/>
                <a:cs typeface="Mangal" panose="02040503050203030202" pitchFamily="18" charset="0"/>
              </a:rPr>
              <a:t> </a:t>
            </a:r>
            <a:r>
              <a:rPr lang="en-US" sz="1600" dirty="0">
                <a:solidFill>
                  <a:srgbClr val="0033CC"/>
                </a:solidFill>
                <a:latin typeface="Times New Roman" panose="02020603050405020304" pitchFamily="18" charset="0"/>
                <a:ea typeface="Calibri" panose="020F0502020204030204" pitchFamily="34" charset="0"/>
                <a:cs typeface="Mangal" panose="02040503050203030202" pitchFamily="18" charset="0"/>
              </a:rPr>
              <a:t>heating cannot provide enough </a:t>
            </a:r>
            <a:r>
              <a:rPr lang="en-US" sz="1600" dirty="0" smtClean="0">
                <a:solidFill>
                  <a:srgbClr val="0033CC"/>
                </a:solidFill>
                <a:latin typeface="Times New Roman" panose="02020603050405020304" pitchFamily="18" charset="0"/>
                <a:ea typeface="Calibri" panose="020F0502020204030204" pitchFamily="34" charset="0"/>
                <a:cs typeface="Mangal" panose="02040503050203030202" pitchFamily="18" charset="0"/>
              </a:rPr>
              <a:t>power; plasma </a:t>
            </a:r>
            <a:r>
              <a:rPr lang="en-US" sz="1600" dirty="0">
                <a:solidFill>
                  <a:srgbClr val="0033CC"/>
                </a:solidFill>
                <a:latin typeface="Times New Roman" panose="02020603050405020304" pitchFamily="18" charset="0"/>
                <a:ea typeface="Calibri" panose="020F0502020204030204" pitchFamily="34" charset="0"/>
                <a:cs typeface="Mangal" panose="02040503050203030202" pitchFamily="18" charset="0"/>
              </a:rPr>
              <a:t>conductivity </a:t>
            </a:r>
            <a:r>
              <a:rPr lang="en-US" sz="1600" dirty="0" smtClean="0">
                <a:solidFill>
                  <a:srgbClr val="0033CC"/>
                </a:solidFill>
                <a:latin typeface="Times New Roman" panose="02020603050405020304" pitchFamily="18" charset="0"/>
                <a:ea typeface="Calibri" panose="020F0502020204030204" pitchFamily="34" charset="0"/>
                <a:cs typeface="Mangal" panose="02040503050203030202" pitchFamily="18" charset="0"/>
              </a:rPr>
              <a:t>increases </a:t>
            </a:r>
            <a:r>
              <a:rPr lang="en-US" sz="1600" dirty="0">
                <a:solidFill>
                  <a:srgbClr val="0033CC"/>
                </a:solidFill>
                <a:latin typeface="Times New Roman" panose="02020603050405020304" pitchFamily="18" charset="0"/>
                <a:ea typeface="Calibri" panose="020F0502020204030204" pitchFamily="34" charset="0"/>
                <a:cs typeface="Mangal" panose="02040503050203030202" pitchFamily="18" charset="0"/>
              </a:rPr>
              <a:t>and the </a:t>
            </a:r>
            <a:r>
              <a:rPr lang="en-US" sz="1600" dirty="0" smtClean="0">
                <a:solidFill>
                  <a:srgbClr val="0033CC"/>
                </a:solidFill>
                <a:latin typeface="Times New Roman" panose="02020603050405020304" pitchFamily="18" charset="0"/>
                <a:ea typeface="Calibri" panose="020F0502020204030204" pitchFamily="34" charset="0"/>
                <a:cs typeface="Mangal" panose="02040503050203030202" pitchFamily="18" charset="0"/>
              </a:rPr>
              <a:t>heating efficiency decreases </a:t>
            </a:r>
            <a:r>
              <a:rPr lang="en-US" sz="1600" dirty="0">
                <a:solidFill>
                  <a:srgbClr val="0033CC"/>
                </a:solidFill>
                <a:latin typeface="Times New Roman" panose="02020603050405020304" pitchFamily="18" charset="0"/>
                <a:ea typeface="Calibri" panose="020F0502020204030204" pitchFamily="34" charset="0"/>
                <a:cs typeface="Mangal" panose="02040503050203030202" pitchFamily="18" charset="0"/>
              </a:rPr>
              <a:t>with increasing temperature. </a:t>
            </a:r>
            <a:endParaRPr lang="en-US" sz="1600" dirty="0" smtClean="0">
              <a:solidFill>
                <a:srgbClr val="0033CC"/>
              </a:solidFill>
              <a:latin typeface="Times New Roman" panose="02020603050405020304" pitchFamily="18" charset="0"/>
              <a:ea typeface="Calibri" panose="020F0502020204030204" pitchFamily="34" charset="0"/>
              <a:cs typeface="Mangal" panose="02040503050203030202" pitchFamily="18" charset="0"/>
            </a:endParaRPr>
          </a:p>
          <a:p>
            <a:pPr marL="285750" indent="-285750" algn="just">
              <a:lnSpc>
                <a:spcPct val="115000"/>
              </a:lnSpc>
              <a:spcAft>
                <a:spcPts val="1000"/>
              </a:spcAft>
              <a:buFont typeface="Wingdings" panose="05000000000000000000" pitchFamily="2" charset="2"/>
              <a:buChar char="Ø"/>
            </a:pPr>
            <a:r>
              <a:rPr lang="en-US" sz="1600" dirty="0" smtClean="0">
                <a:solidFill>
                  <a:srgbClr val="0033CC"/>
                </a:solidFill>
                <a:latin typeface="Times New Roman" panose="02020603050405020304" pitchFamily="18" charset="0"/>
                <a:ea typeface="Calibri" panose="020F0502020204030204" pitchFamily="34" charset="0"/>
                <a:cs typeface="Mangal" panose="02040503050203030202" pitchFamily="18" charset="0"/>
              </a:rPr>
              <a:t>The </a:t>
            </a:r>
            <a:r>
              <a:rPr lang="en-US" sz="1600" dirty="0">
                <a:solidFill>
                  <a:srgbClr val="0033CC"/>
                </a:solidFill>
                <a:latin typeface="Times New Roman" panose="02020603050405020304" pitchFamily="18" charset="0"/>
                <a:ea typeface="Calibri" panose="020F0502020204030204" pitchFamily="34" charset="0"/>
                <a:cs typeface="Mangal" panose="02040503050203030202" pitchFamily="18" charset="0"/>
              </a:rPr>
              <a:t>maximum </a:t>
            </a:r>
            <a:r>
              <a:rPr lang="en-US" sz="1600" dirty="0" err="1">
                <a:solidFill>
                  <a:srgbClr val="0033CC"/>
                </a:solidFill>
                <a:latin typeface="Times New Roman" panose="02020603050405020304" pitchFamily="18" charset="0"/>
                <a:ea typeface="Calibri" panose="020F0502020204030204" pitchFamily="34" charset="0"/>
                <a:cs typeface="Mangal" panose="02040503050203030202" pitchFamily="18" charset="0"/>
              </a:rPr>
              <a:t>toroidal</a:t>
            </a:r>
            <a:r>
              <a:rPr lang="en-US" sz="1600" dirty="0">
                <a:solidFill>
                  <a:srgbClr val="0033CC"/>
                </a:solidFill>
                <a:latin typeface="Times New Roman" panose="02020603050405020304" pitchFamily="18" charset="0"/>
                <a:ea typeface="Calibri" panose="020F0502020204030204" pitchFamily="34" charset="0"/>
                <a:cs typeface="Mangal" panose="02040503050203030202" pitchFamily="18" charset="0"/>
              </a:rPr>
              <a:t> current in a </a:t>
            </a:r>
            <a:r>
              <a:rPr lang="en-US" sz="1600" dirty="0" err="1">
                <a:solidFill>
                  <a:srgbClr val="0033CC"/>
                </a:solidFill>
                <a:latin typeface="Times New Roman" panose="02020603050405020304" pitchFamily="18" charset="0"/>
                <a:ea typeface="Calibri" panose="020F0502020204030204" pitchFamily="34" charset="0"/>
                <a:cs typeface="Mangal" panose="02040503050203030202" pitchFamily="18" charset="0"/>
              </a:rPr>
              <a:t>tokamak</a:t>
            </a:r>
            <a:r>
              <a:rPr lang="en-US" sz="1600" dirty="0">
                <a:solidFill>
                  <a:srgbClr val="0033CC"/>
                </a:solidFill>
                <a:latin typeface="Times New Roman" panose="02020603050405020304" pitchFamily="18" charset="0"/>
                <a:ea typeface="Calibri" panose="020F0502020204030204" pitchFamily="34" charset="0"/>
                <a:cs typeface="Mangal" panose="02040503050203030202" pitchFamily="18" charset="0"/>
              </a:rPr>
              <a:t> is limited by </a:t>
            </a:r>
            <a:r>
              <a:rPr lang="en-US" sz="1600" dirty="0" smtClean="0">
                <a:solidFill>
                  <a:srgbClr val="0033CC"/>
                </a:solidFill>
                <a:latin typeface="Times New Roman" panose="02020603050405020304" pitchFamily="18" charset="0"/>
                <a:ea typeface="Calibri" panose="020F0502020204030204" pitchFamily="34" charset="0"/>
                <a:cs typeface="Mangal" panose="02040503050203030202" pitchFamily="18" charset="0"/>
              </a:rPr>
              <a:t>MHD </a:t>
            </a:r>
            <a:r>
              <a:rPr lang="en-US" sz="1600" dirty="0">
                <a:solidFill>
                  <a:srgbClr val="0033CC"/>
                </a:solidFill>
                <a:latin typeface="Times New Roman" panose="02020603050405020304" pitchFamily="18" charset="0"/>
                <a:ea typeface="Calibri" panose="020F0502020204030204" pitchFamily="34" charset="0"/>
                <a:cs typeface="Mangal" panose="02040503050203030202" pitchFamily="18" charset="0"/>
              </a:rPr>
              <a:t>instabilities (q limit). </a:t>
            </a:r>
            <a:endParaRPr lang="en-US" sz="1600" dirty="0" smtClean="0">
              <a:solidFill>
                <a:srgbClr val="0033CC"/>
              </a:solidFill>
              <a:latin typeface="Times New Roman" panose="02020603050405020304" pitchFamily="18" charset="0"/>
              <a:ea typeface="Calibri" panose="020F0502020204030204" pitchFamily="34" charset="0"/>
              <a:cs typeface="Mangal" panose="02040503050203030202" pitchFamily="18" charset="0"/>
            </a:endParaRPr>
          </a:p>
          <a:p>
            <a:pPr marL="285750" indent="-285750" algn="just">
              <a:lnSpc>
                <a:spcPct val="115000"/>
              </a:lnSpc>
              <a:spcAft>
                <a:spcPts val="1000"/>
              </a:spcAft>
              <a:buFont typeface="Wingdings" panose="05000000000000000000" pitchFamily="2" charset="2"/>
              <a:buChar char="Ø"/>
            </a:pPr>
            <a:r>
              <a:rPr lang="en-US" sz="1600" dirty="0" smtClean="0">
                <a:solidFill>
                  <a:srgbClr val="0033CC"/>
                </a:solidFill>
                <a:latin typeface="Times New Roman" panose="02020603050405020304" pitchFamily="18" charset="0"/>
                <a:ea typeface="Calibri" panose="020F0502020204030204" pitchFamily="34" charset="0"/>
                <a:cs typeface="Mangal" panose="02040503050203030202" pitchFamily="18" charset="0"/>
              </a:rPr>
              <a:t>T</a:t>
            </a:r>
            <a:r>
              <a:rPr lang="en-US" sz="1600" dirty="0" smtClean="0">
                <a:solidFill>
                  <a:srgbClr val="0033CC"/>
                </a:solidFill>
                <a:latin typeface="Times New Roman" panose="02020603050405020304" pitchFamily="18" charset="0"/>
                <a:ea typeface="Calibri" panose="020F0502020204030204" pitchFamily="34" charset="0"/>
                <a:cs typeface="Times New Roman" panose="02020603050405020304" pitchFamily="18" charset="0"/>
              </a:rPr>
              <a:t>herefore</a:t>
            </a:r>
            <a:r>
              <a:rPr lang="en-US" sz="16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various forms of auxiliary heating have been pursued to obtain ignition </a:t>
            </a:r>
            <a:r>
              <a:rPr lang="en-US" sz="1600" dirty="0" smtClean="0">
                <a:solidFill>
                  <a:srgbClr val="0033CC"/>
                </a:solidFill>
                <a:latin typeface="Times New Roman" panose="02020603050405020304" pitchFamily="18" charset="0"/>
                <a:ea typeface="Calibri" panose="020F0502020204030204" pitchFamily="34" charset="0"/>
                <a:cs typeface="Times New Roman" panose="02020603050405020304" pitchFamily="18" charset="0"/>
              </a:rPr>
              <a:t>temperatures.</a:t>
            </a:r>
          </a:p>
          <a:p>
            <a:pPr marL="285750" indent="-285750" algn="just">
              <a:lnSpc>
                <a:spcPct val="115000"/>
              </a:lnSpc>
              <a:spcAft>
                <a:spcPts val="1000"/>
              </a:spcAft>
              <a:buFont typeface="Wingdings" panose="05000000000000000000" pitchFamily="2" charset="2"/>
              <a:buChar char="Ø"/>
            </a:pPr>
            <a:r>
              <a:rPr lang="en-IN" sz="16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B</a:t>
            </a:r>
            <a:r>
              <a:rPr lang="en-IN" sz="1600" dirty="0" smtClean="0">
                <a:solidFill>
                  <a:srgbClr val="0033CC"/>
                </a:solidFill>
                <a:latin typeface="Times New Roman" panose="02020603050405020304" pitchFamily="18" charset="0"/>
                <a:ea typeface="Calibri" panose="020F0502020204030204" pitchFamily="34" charset="0"/>
                <a:cs typeface="Times New Roman" panose="02020603050405020304" pitchFamily="18" charset="0"/>
              </a:rPr>
              <a:t>esides </a:t>
            </a:r>
            <a:r>
              <a:rPr lang="en-IN" sz="16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providing additional heating, </a:t>
            </a:r>
            <a:r>
              <a:rPr lang="en-IN" sz="1600" dirty="0" smtClean="0">
                <a:solidFill>
                  <a:srgbClr val="0033CC"/>
                </a:solidFill>
                <a:latin typeface="Times New Roman" panose="02020603050405020304" pitchFamily="18" charset="0"/>
                <a:ea typeface="Calibri" panose="020F0502020204030204" pitchFamily="34" charset="0"/>
                <a:cs typeface="Times New Roman" panose="02020603050405020304" pitchFamily="18" charset="0"/>
              </a:rPr>
              <a:t>auxiliary systems need </a:t>
            </a:r>
            <a:r>
              <a:rPr lang="en-IN" sz="16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to drive non-inductive </a:t>
            </a:r>
            <a:r>
              <a:rPr lang="en-IN" sz="1600" dirty="0" smtClean="0">
                <a:solidFill>
                  <a:srgbClr val="0033CC"/>
                </a:solidFill>
                <a:latin typeface="Times New Roman" panose="02020603050405020304" pitchFamily="18" charset="0"/>
                <a:ea typeface="Calibri" panose="020F0502020204030204" pitchFamily="34" charset="0"/>
                <a:cs typeface="Times New Roman" panose="02020603050405020304" pitchFamily="18" charset="0"/>
              </a:rPr>
              <a:t>current as </a:t>
            </a:r>
            <a:r>
              <a:rPr lang="en-IN" sz="1600" dirty="0" err="1" smtClean="0">
                <a:solidFill>
                  <a:srgbClr val="0033CC"/>
                </a:solidFill>
                <a:latin typeface="Times New Roman" panose="02020603050405020304" pitchFamily="18" charset="0"/>
                <a:ea typeface="Calibri" panose="020F0502020204030204" pitchFamily="34" charset="0"/>
                <a:cs typeface="Times New Roman" panose="02020603050405020304" pitchFamily="18" charset="0"/>
              </a:rPr>
              <a:t>Tokamak</a:t>
            </a:r>
            <a:r>
              <a:rPr lang="en-IN" sz="1600" dirty="0" smtClean="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operation is intrinsically </a:t>
            </a:r>
            <a:r>
              <a:rPr lang="en-IN" sz="16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pulsed. </a:t>
            </a:r>
            <a:endParaRPr lang="en-IN" sz="1600" dirty="0" smtClean="0">
              <a:solidFill>
                <a:srgbClr val="0033CC"/>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Wingdings" panose="05000000000000000000" pitchFamily="2" charset="2"/>
              <a:buChar char="Ø"/>
            </a:pPr>
            <a:r>
              <a:rPr lang="en-IN" sz="1600" dirty="0" smtClean="0">
                <a:solidFill>
                  <a:srgbClr val="0033CC"/>
                </a:solidFill>
                <a:latin typeface="Times New Roman" panose="02020603050405020304" pitchFamily="18" charset="0"/>
                <a:ea typeface="Calibri" panose="020F0502020204030204" pitchFamily="34" charset="0"/>
                <a:cs typeface="Times New Roman" panose="02020603050405020304" pitchFamily="18" charset="0"/>
              </a:rPr>
              <a:t>Steady state operation of a </a:t>
            </a:r>
            <a:r>
              <a:rPr lang="en-IN" sz="16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real fusion </a:t>
            </a:r>
            <a:r>
              <a:rPr lang="en-IN" sz="1600" dirty="0" smtClean="0">
                <a:solidFill>
                  <a:srgbClr val="0033CC"/>
                </a:solidFill>
                <a:latin typeface="Times New Roman" panose="02020603050405020304" pitchFamily="18" charset="0"/>
                <a:ea typeface="Calibri" panose="020F0502020204030204" pitchFamily="34" charset="0"/>
                <a:cs typeface="Times New Roman" panose="02020603050405020304" pitchFamily="18" charset="0"/>
              </a:rPr>
              <a:t>reactor </a:t>
            </a:r>
            <a:r>
              <a:rPr lang="en-IN" sz="16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relies on the </a:t>
            </a:r>
            <a:r>
              <a:rPr lang="en-IN" sz="1600" dirty="0" smtClean="0">
                <a:solidFill>
                  <a:srgbClr val="0033CC"/>
                </a:solidFill>
                <a:latin typeface="Times New Roman" panose="02020603050405020304" pitchFamily="18" charset="0"/>
                <a:ea typeface="Calibri" panose="020F0502020204030204" pitchFamily="34" charset="0"/>
                <a:cs typeface="Times New Roman" panose="02020603050405020304" pitchFamily="18" charset="0"/>
              </a:rPr>
              <a:t>non-inductive current drive.</a:t>
            </a:r>
          </a:p>
          <a:p>
            <a:pPr marL="285750" indent="-285750" algn="just">
              <a:lnSpc>
                <a:spcPct val="115000"/>
              </a:lnSpc>
              <a:spcAft>
                <a:spcPts val="1000"/>
              </a:spcAft>
              <a:buFont typeface="Wingdings" panose="05000000000000000000" pitchFamily="2" charset="2"/>
              <a:buChar char="Ø"/>
            </a:pPr>
            <a:r>
              <a:rPr lang="en-IN" sz="1600" dirty="0" smtClean="0">
                <a:solidFill>
                  <a:srgbClr val="0033CC"/>
                </a:solidFill>
                <a:latin typeface="Times New Roman" panose="02020603050405020304" pitchFamily="18" charset="0"/>
                <a:ea typeface="Calibri" panose="020F0502020204030204" pitchFamily="34" charset="0"/>
                <a:cs typeface="Times New Roman" panose="02020603050405020304" pitchFamily="18" charset="0"/>
              </a:rPr>
              <a:t>At </a:t>
            </a:r>
            <a:r>
              <a:rPr lang="en-IN" sz="16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least 20% of the total current </a:t>
            </a:r>
            <a:r>
              <a:rPr lang="en-IN" sz="1600" dirty="0" smtClean="0">
                <a:solidFill>
                  <a:srgbClr val="0033CC"/>
                </a:solidFill>
                <a:latin typeface="Times New Roman" panose="02020603050405020304" pitchFamily="18" charset="0"/>
                <a:ea typeface="Calibri" panose="020F0502020204030204" pitchFamily="34" charset="0"/>
                <a:cs typeface="Times New Roman" panose="02020603050405020304" pitchFamily="18" charset="0"/>
              </a:rPr>
              <a:t>drive is needed from </a:t>
            </a:r>
            <a:r>
              <a:rPr lang="en-IN" sz="16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auxiliary heating &amp; current drive. </a:t>
            </a:r>
            <a:endParaRPr lang="en-IN" sz="1600" dirty="0" smtClean="0">
              <a:solidFill>
                <a:srgbClr val="0033CC"/>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Wingdings" panose="05000000000000000000" pitchFamily="2" charset="2"/>
              <a:buChar char="Ø"/>
            </a:pPr>
            <a:r>
              <a:rPr lang="en-IN" sz="1600" dirty="0" smtClean="0">
                <a:solidFill>
                  <a:srgbClr val="0033CC"/>
                </a:solidFill>
                <a:latin typeface="Times New Roman" panose="02020603050405020304" pitchFamily="18" charset="0"/>
                <a:ea typeface="Calibri" panose="020F0502020204030204" pitchFamily="34" charset="0"/>
                <a:cs typeface="Times New Roman" panose="02020603050405020304" pitchFamily="18" charset="0"/>
              </a:rPr>
              <a:t>Rest 80% will </a:t>
            </a:r>
            <a:r>
              <a:rPr lang="en-IN" sz="16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come from the bootstrap </a:t>
            </a:r>
            <a:r>
              <a:rPr lang="en-IN" sz="1600" dirty="0" smtClean="0">
                <a:solidFill>
                  <a:srgbClr val="0033CC"/>
                </a:solidFill>
                <a:latin typeface="Times New Roman" panose="02020603050405020304" pitchFamily="18" charset="0"/>
                <a:ea typeface="Calibri" panose="020F0502020204030204" pitchFamily="34" charset="0"/>
                <a:cs typeface="Times New Roman" panose="02020603050405020304" pitchFamily="18" charset="0"/>
              </a:rPr>
              <a:t>current caused </a:t>
            </a:r>
            <a:r>
              <a:rPr lang="en-IN" sz="16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by the pressure gradient</a:t>
            </a:r>
            <a:r>
              <a:rPr lang="en-IN" sz="1600" dirty="0" smtClean="0">
                <a:solidFill>
                  <a:srgbClr val="0033CC"/>
                </a:solidFill>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gn="just">
              <a:lnSpc>
                <a:spcPct val="115000"/>
              </a:lnSpc>
              <a:spcAft>
                <a:spcPts val="1000"/>
              </a:spcAft>
              <a:buFont typeface="Wingdings" panose="05000000000000000000" pitchFamily="2" charset="2"/>
              <a:buChar char="Ø"/>
            </a:pPr>
            <a:r>
              <a:rPr lang="en-IN" sz="1600" dirty="0" smtClean="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Neutral beam injection(NBI) is another significant heating &amp; CD scheme.</a:t>
            </a:r>
            <a:endParaRPr lang="en-IN" sz="1600"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3661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12" y="-15190"/>
            <a:ext cx="9180512" cy="1015663"/>
          </a:xfrm>
          <a:prstGeom prst="rect">
            <a:avLst/>
          </a:prstGeom>
          <a:solidFill>
            <a:srgbClr val="C00000"/>
          </a:solidFill>
        </p:spPr>
        <p:txBody>
          <a:bodyPr wrap="square" rtlCol="0">
            <a:spAutoFit/>
          </a:bodyPr>
          <a:lstStyle/>
          <a:p>
            <a:pPr algn="ctr">
              <a:lnSpc>
                <a:spcPct val="150000"/>
              </a:lnSpc>
              <a:spcBef>
                <a:spcPts val="1800"/>
              </a:spcBef>
              <a:spcAft>
                <a:spcPts val="1800"/>
              </a:spcAft>
            </a:pPr>
            <a:r>
              <a:rPr lang="en-IN" sz="4000" dirty="0" smtClean="0">
                <a:solidFill>
                  <a:schemeClr val="bg1"/>
                </a:solidFill>
                <a:latin typeface="Times New Roman" panose="02020603050405020304" pitchFamily="18" charset="0"/>
                <a:cs typeface="Times New Roman" panose="02020603050405020304" pitchFamily="18" charset="0"/>
              </a:rPr>
              <a:t>RF IN TOKAMAK</a:t>
            </a:r>
          </a:p>
        </p:txBody>
      </p:sp>
      <p:sp>
        <p:nvSpPr>
          <p:cNvPr id="5" name="Rectangle 4"/>
          <p:cNvSpPr/>
          <p:nvPr/>
        </p:nvSpPr>
        <p:spPr>
          <a:xfrm>
            <a:off x="251520" y="1268760"/>
            <a:ext cx="8496944" cy="4697696"/>
          </a:xfrm>
          <a:prstGeom prst="rect">
            <a:avLst/>
          </a:prstGeom>
        </p:spPr>
        <p:txBody>
          <a:bodyPr wrap="square">
            <a:spAutoFit/>
          </a:bodyPr>
          <a:lstStyle/>
          <a:p>
            <a:pPr marL="285750" indent="-285750" algn="just">
              <a:lnSpc>
                <a:spcPct val="115000"/>
              </a:lnSpc>
              <a:spcAft>
                <a:spcPts val="1000"/>
              </a:spcAft>
              <a:buFont typeface="Wingdings" panose="05000000000000000000" pitchFamily="2" charset="2"/>
              <a:buChar char="Ø"/>
            </a:pPr>
            <a:r>
              <a:rPr lang="en-IN" sz="1600" dirty="0">
                <a:solidFill>
                  <a:srgbClr val="0033CC"/>
                </a:solidFill>
                <a:latin typeface="Times New Roman" panose="02020603050405020304" pitchFamily="18" charset="0"/>
                <a:ea typeface="Calibri" panose="020F0502020204030204" pitchFamily="34" charset="0"/>
                <a:cs typeface="Mangal" panose="02040503050203030202" pitchFamily="18" charset="0"/>
              </a:rPr>
              <a:t>F</a:t>
            </a:r>
            <a:r>
              <a:rPr lang="en-IN" sz="1600" dirty="0" smtClean="0">
                <a:solidFill>
                  <a:srgbClr val="0033CC"/>
                </a:solidFill>
                <a:latin typeface="Times New Roman" panose="02020603050405020304" pitchFamily="18" charset="0"/>
                <a:ea typeface="Calibri" panose="020F0502020204030204" pitchFamily="34" charset="0"/>
                <a:cs typeface="Mangal" panose="02040503050203030202" pitchFamily="18" charset="0"/>
              </a:rPr>
              <a:t>usion </a:t>
            </a:r>
            <a:r>
              <a:rPr lang="en-IN" sz="1600" dirty="0">
                <a:solidFill>
                  <a:srgbClr val="0033CC"/>
                </a:solidFill>
                <a:latin typeface="Times New Roman" panose="02020603050405020304" pitchFamily="18" charset="0"/>
                <a:ea typeface="Calibri" panose="020F0502020204030204" pitchFamily="34" charset="0"/>
                <a:cs typeface="Mangal" panose="02040503050203030202" pitchFamily="18" charset="0"/>
              </a:rPr>
              <a:t>plasmas, </a:t>
            </a:r>
            <a:r>
              <a:rPr lang="en-IN" sz="1600" dirty="0" smtClean="0">
                <a:solidFill>
                  <a:srgbClr val="0033CC"/>
                </a:solidFill>
                <a:latin typeface="Times New Roman" panose="02020603050405020304" pitchFamily="18" charset="0"/>
                <a:ea typeface="Calibri" panose="020F0502020204030204" pitchFamily="34" charset="0"/>
                <a:cs typeface="Mangal" panose="02040503050203030202" pitchFamily="18" charset="0"/>
              </a:rPr>
              <a:t>being </a:t>
            </a:r>
            <a:r>
              <a:rPr lang="en-IN" sz="1600" dirty="0" err="1" smtClean="0">
                <a:solidFill>
                  <a:srgbClr val="0033CC"/>
                </a:solidFill>
                <a:latin typeface="Times New Roman" panose="02020603050405020304" pitchFamily="18" charset="0"/>
                <a:ea typeface="Calibri" panose="020F0502020204030204" pitchFamily="34" charset="0"/>
                <a:cs typeface="Mangal" panose="02040503050203030202" pitchFamily="18" charset="0"/>
              </a:rPr>
              <a:t>collisionless</a:t>
            </a:r>
            <a:r>
              <a:rPr lang="en-IN" sz="1600" dirty="0" smtClean="0">
                <a:solidFill>
                  <a:srgbClr val="0033CC"/>
                </a:solidFill>
                <a:latin typeface="Times New Roman" panose="02020603050405020304" pitchFamily="18" charset="0"/>
                <a:ea typeface="Calibri" panose="020F0502020204030204" pitchFamily="34" charset="0"/>
                <a:cs typeface="Mangal" panose="02040503050203030202" pitchFamily="18" charset="0"/>
              </a:rPr>
              <a:t>, rely on </a:t>
            </a:r>
            <a:r>
              <a:rPr lang="en-IN" sz="1600" dirty="0" err="1" smtClean="0">
                <a:solidFill>
                  <a:srgbClr val="0033CC"/>
                </a:solidFill>
                <a:latin typeface="Times New Roman" panose="02020603050405020304" pitchFamily="18" charset="0"/>
                <a:ea typeface="Calibri" panose="020F0502020204030204" pitchFamily="34" charset="0"/>
                <a:cs typeface="Mangal" panose="02040503050203030202" pitchFamily="18" charset="0"/>
              </a:rPr>
              <a:t>collisionless</a:t>
            </a:r>
            <a:r>
              <a:rPr lang="en-IN" sz="1600" dirty="0" smtClean="0">
                <a:solidFill>
                  <a:srgbClr val="0033CC"/>
                </a:solidFill>
                <a:latin typeface="Times New Roman" panose="02020603050405020304" pitchFamily="18" charset="0"/>
                <a:ea typeface="Calibri" panose="020F0502020204030204" pitchFamily="34" charset="0"/>
                <a:cs typeface="Mangal" panose="02040503050203030202" pitchFamily="18" charset="0"/>
              </a:rPr>
              <a:t> </a:t>
            </a:r>
            <a:r>
              <a:rPr lang="en-IN" sz="1600" dirty="0">
                <a:solidFill>
                  <a:srgbClr val="0033CC"/>
                </a:solidFill>
                <a:latin typeface="Times New Roman" panose="02020603050405020304" pitchFamily="18" charset="0"/>
                <a:ea typeface="Calibri" panose="020F0502020204030204" pitchFamily="34" charset="0"/>
                <a:cs typeface="Mangal" panose="02040503050203030202" pitchFamily="18" charset="0"/>
              </a:rPr>
              <a:t>mechanism. </a:t>
            </a:r>
            <a:endParaRPr lang="en-IN" sz="1600" dirty="0" smtClean="0">
              <a:solidFill>
                <a:srgbClr val="0033CC"/>
              </a:solidFill>
              <a:latin typeface="Times New Roman" panose="02020603050405020304" pitchFamily="18" charset="0"/>
              <a:ea typeface="Calibri" panose="020F0502020204030204" pitchFamily="34" charset="0"/>
              <a:cs typeface="Mangal" panose="02040503050203030202" pitchFamily="18" charset="0"/>
            </a:endParaRPr>
          </a:p>
          <a:p>
            <a:pPr marL="285750" indent="-285750" algn="just">
              <a:lnSpc>
                <a:spcPct val="115000"/>
              </a:lnSpc>
              <a:spcAft>
                <a:spcPts val="1000"/>
              </a:spcAft>
              <a:buFont typeface="Wingdings" panose="05000000000000000000" pitchFamily="2" charset="2"/>
              <a:buChar char="Ø"/>
            </a:pPr>
            <a:r>
              <a:rPr lang="en-IN" sz="1600" dirty="0" smtClean="0">
                <a:solidFill>
                  <a:srgbClr val="0033CC"/>
                </a:solidFill>
                <a:latin typeface="Times New Roman" panose="02020603050405020304" pitchFamily="18" charset="0"/>
                <a:ea typeface="Calibri" panose="020F0502020204030204" pitchFamily="34" charset="0"/>
                <a:cs typeface="Mangal" panose="02040503050203030202" pitchFamily="18" charset="0"/>
              </a:rPr>
              <a:t>When </a:t>
            </a:r>
            <a:r>
              <a:rPr lang="en-IN" sz="1600" dirty="0" err="1" smtClean="0">
                <a:solidFill>
                  <a:srgbClr val="0033CC"/>
                </a:solidFill>
                <a:latin typeface="Times New Roman" panose="02020603050405020304" pitchFamily="18" charset="0"/>
                <a:ea typeface="Calibri" panose="020F0502020204030204" pitchFamily="34" charset="0"/>
                <a:cs typeface="Mangal" panose="02040503050203030202" pitchFamily="18" charset="0"/>
              </a:rPr>
              <a:t>f</a:t>
            </a:r>
            <a:r>
              <a:rPr lang="en-IN" sz="1600" baseline="-25000" dirty="0" err="1" smtClean="0">
                <a:solidFill>
                  <a:srgbClr val="0033CC"/>
                </a:solidFill>
                <a:latin typeface="Times New Roman" panose="02020603050405020304" pitchFamily="18" charset="0"/>
                <a:ea typeface="Calibri" panose="020F0502020204030204" pitchFamily="34" charset="0"/>
                <a:cs typeface="Mangal" panose="02040503050203030202" pitchFamily="18" charset="0"/>
              </a:rPr>
              <a:t>rf</a:t>
            </a:r>
            <a:r>
              <a:rPr lang="en-IN" sz="1600" dirty="0" err="1" smtClean="0">
                <a:solidFill>
                  <a:srgbClr val="0033CC"/>
                </a:solidFill>
                <a:latin typeface="Times New Roman" panose="02020603050405020304" pitchFamily="18" charset="0"/>
                <a:ea typeface="Calibri" panose="020F0502020204030204" pitchFamily="34" charset="0"/>
                <a:cs typeface="Mangal" panose="02040503050203030202" pitchFamily="18" charset="0"/>
              </a:rPr>
              <a:t>~f</a:t>
            </a:r>
            <a:r>
              <a:rPr lang="en-IN" sz="1600" baseline="-25000" dirty="0" err="1" smtClean="0">
                <a:solidFill>
                  <a:srgbClr val="0033CC"/>
                </a:solidFill>
                <a:latin typeface="Times New Roman" panose="02020603050405020304" pitchFamily="18" charset="0"/>
                <a:ea typeface="Calibri" panose="020F0502020204030204" pitchFamily="34" charset="0"/>
                <a:cs typeface="Mangal" panose="02040503050203030202" pitchFamily="18" charset="0"/>
              </a:rPr>
              <a:t>ce,ci</a:t>
            </a:r>
            <a:r>
              <a:rPr lang="en-IN" sz="1600" dirty="0" smtClean="0">
                <a:solidFill>
                  <a:srgbClr val="0033CC"/>
                </a:solidFill>
                <a:latin typeface="Times New Roman" panose="02020603050405020304" pitchFamily="18" charset="0"/>
                <a:ea typeface="Calibri" panose="020F0502020204030204" pitchFamily="34" charset="0"/>
                <a:cs typeface="Mangal" panose="02040503050203030202" pitchFamily="18" charset="0"/>
              </a:rPr>
              <a:t> </a:t>
            </a:r>
            <a:r>
              <a:rPr lang="en-IN" sz="1600" dirty="0">
                <a:solidFill>
                  <a:srgbClr val="0033CC"/>
                </a:solidFill>
                <a:latin typeface="Times New Roman" panose="02020603050405020304" pitchFamily="18" charset="0"/>
                <a:ea typeface="Calibri" panose="020F0502020204030204" pitchFamily="34" charset="0"/>
                <a:cs typeface="Mangal" panose="02040503050203030202" pitchFamily="18" charset="0"/>
              </a:rPr>
              <a:t>the corresponding charged particle is then accelerated by the oscillating electric field of the wave in the perpendicular direction. Thus the wave energy and momentum could be transferred from the wave to the charged particles. </a:t>
            </a:r>
            <a:endParaRPr lang="en-IN" sz="1600" dirty="0" smtClean="0">
              <a:solidFill>
                <a:srgbClr val="0033CC"/>
              </a:solidFill>
              <a:latin typeface="Times New Roman" panose="02020603050405020304" pitchFamily="18" charset="0"/>
              <a:ea typeface="Calibri" panose="020F0502020204030204" pitchFamily="34" charset="0"/>
              <a:cs typeface="Mangal" panose="02040503050203030202" pitchFamily="18" charset="0"/>
            </a:endParaRPr>
          </a:p>
          <a:p>
            <a:pPr marL="285750" indent="-285750" algn="just">
              <a:lnSpc>
                <a:spcPct val="115000"/>
              </a:lnSpc>
              <a:spcAft>
                <a:spcPts val="1000"/>
              </a:spcAft>
              <a:buFont typeface="Wingdings" panose="05000000000000000000" pitchFamily="2" charset="2"/>
              <a:buChar char="Ø"/>
            </a:pPr>
            <a:r>
              <a:rPr lang="en-IN" sz="1600" dirty="0" smtClean="0">
                <a:solidFill>
                  <a:srgbClr val="0033CC"/>
                </a:solidFill>
                <a:latin typeface="Times New Roman" panose="02020603050405020304" pitchFamily="18" charset="0"/>
                <a:ea typeface="Calibri" panose="020F0502020204030204" pitchFamily="34" charset="0"/>
                <a:cs typeface="Mangal" panose="02040503050203030202" pitchFamily="18" charset="0"/>
              </a:rPr>
              <a:t>In </a:t>
            </a:r>
            <a:r>
              <a:rPr lang="en-IN" sz="1600" dirty="0">
                <a:solidFill>
                  <a:srgbClr val="0033CC"/>
                </a:solidFill>
                <a:latin typeface="Times New Roman" panose="02020603050405020304" pitchFamily="18" charset="0"/>
                <a:ea typeface="Calibri" panose="020F0502020204030204" pitchFamily="34" charset="0"/>
                <a:cs typeface="Mangal" panose="02040503050203030202" pitchFamily="18" charset="0"/>
              </a:rPr>
              <a:t>the parallel direction, the wave can also be damped through a </a:t>
            </a:r>
            <a:r>
              <a:rPr lang="en-IN" sz="1600" dirty="0" err="1">
                <a:solidFill>
                  <a:srgbClr val="0033CC"/>
                </a:solidFill>
                <a:latin typeface="Times New Roman" panose="02020603050405020304" pitchFamily="18" charset="0"/>
                <a:ea typeface="Calibri" panose="020F0502020204030204" pitchFamily="34" charset="0"/>
                <a:cs typeface="Mangal" panose="02040503050203030202" pitchFamily="18" charset="0"/>
              </a:rPr>
              <a:t>collisionless</a:t>
            </a:r>
            <a:r>
              <a:rPr lang="en-IN" sz="1600" dirty="0">
                <a:solidFill>
                  <a:srgbClr val="0033CC"/>
                </a:solidFill>
                <a:latin typeface="Times New Roman" panose="02020603050405020304" pitchFamily="18" charset="0"/>
                <a:ea typeface="Calibri" panose="020F0502020204030204" pitchFamily="34" charset="0"/>
                <a:cs typeface="Mangal" panose="02040503050203030202" pitchFamily="18" charset="0"/>
              </a:rPr>
              <a:t> mechanism called Landau damping. </a:t>
            </a:r>
            <a:endParaRPr lang="en-IN" sz="1600" dirty="0" smtClean="0">
              <a:solidFill>
                <a:srgbClr val="0033CC"/>
              </a:solidFill>
              <a:latin typeface="Times New Roman" panose="02020603050405020304" pitchFamily="18" charset="0"/>
              <a:ea typeface="Calibri" panose="020F0502020204030204" pitchFamily="34" charset="0"/>
              <a:cs typeface="Mangal" panose="02040503050203030202" pitchFamily="18" charset="0"/>
            </a:endParaRPr>
          </a:p>
          <a:p>
            <a:pPr marL="285750" indent="-285750" algn="just">
              <a:lnSpc>
                <a:spcPct val="115000"/>
              </a:lnSpc>
              <a:spcAft>
                <a:spcPts val="1000"/>
              </a:spcAft>
              <a:buFont typeface="Wingdings" panose="05000000000000000000" pitchFamily="2" charset="2"/>
              <a:buChar char="Ø"/>
            </a:pPr>
            <a:r>
              <a:rPr lang="en-IN" sz="1600" dirty="0" smtClean="0">
                <a:solidFill>
                  <a:srgbClr val="0033CC"/>
                </a:solidFill>
                <a:latin typeface="Times New Roman" panose="02020603050405020304" pitchFamily="18" charset="0"/>
                <a:ea typeface="Calibri" panose="020F0502020204030204" pitchFamily="34" charset="0"/>
                <a:cs typeface="Mangal" panose="02040503050203030202" pitchFamily="18" charset="0"/>
              </a:rPr>
              <a:t>The </a:t>
            </a:r>
            <a:r>
              <a:rPr lang="en-IN" sz="1600" dirty="0">
                <a:solidFill>
                  <a:srgbClr val="0033CC"/>
                </a:solidFill>
                <a:latin typeface="Times New Roman" panose="02020603050405020304" pitchFamily="18" charset="0"/>
                <a:ea typeface="Calibri" panose="020F0502020204030204" pitchFamily="34" charset="0"/>
                <a:cs typeface="Mangal" panose="02040503050203030202" pitchFamily="18" charset="0"/>
              </a:rPr>
              <a:t>above two heating mechanisms are governed by the wave-particle resonance </a:t>
            </a:r>
            <a:r>
              <a:rPr lang="en-IN" sz="1600" dirty="0" smtClean="0">
                <a:solidFill>
                  <a:srgbClr val="0033CC"/>
                </a:solidFill>
                <a:latin typeface="Times New Roman" panose="02020603050405020304" pitchFamily="18" charset="0"/>
                <a:ea typeface="Calibri" panose="020F0502020204030204" pitchFamily="34" charset="0"/>
                <a:cs typeface="Mangal" panose="02040503050203030202" pitchFamily="18" charset="0"/>
              </a:rPr>
              <a:t>condition. </a:t>
            </a:r>
            <a:endParaRPr lang="en-US" sz="1600" dirty="0">
              <a:solidFill>
                <a:srgbClr val="0033CC"/>
              </a:solidFill>
              <a:latin typeface="Times New Roman" panose="02020603050405020304" pitchFamily="18" charset="0"/>
              <a:ea typeface="Calibri" panose="020F0502020204030204" pitchFamily="34" charset="0"/>
              <a:cs typeface="Mangal" panose="02040503050203030202" pitchFamily="18" charset="0"/>
            </a:endParaRPr>
          </a:p>
          <a:p>
            <a:pPr marL="285750" indent="-285750" algn="just">
              <a:lnSpc>
                <a:spcPct val="115000"/>
              </a:lnSpc>
              <a:spcAft>
                <a:spcPts val="1000"/>
              </a:spcAft>
              <a:buFont typeface="Wingdings" panose="05000000000000000000" pitchFamily="2" charset="2"/>
              <a:buChar char="Ø"/>
            </a:pPr>
            <a:r>
              <a:rPr lang="en-IN" sz="16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Depending on the frequency, waves </a:t>
            </a:r>
            <a:r>
              <a:rPr lang="en-IN" sz="1600" dirty="0" smtClean="0">
                <a:solidFill>
                  <a:srgbClr val="0033CC"/>
                </a:solidFill>
                <a:latin typeface="Times New Roman" panose="02020603050405020304" pitchFamily="18" charset="0"/>
                <a:ea typeface="Calibri" panose="020F0502020204030204" pitchFamily="34" charset="0"/>
                <a:cs typeface="Times New Roman" panose="02020603050405020304" pitchFamily="18" charset="0"/>
              </a:rPr>
              <a:t>are </a:t>
            </a:r>
            <a:r>
              <a:rPr lang="en-IN" sz="16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categorized as the ion cyclotron range of frequency (ICRF), lower hybrid (LH) and electron cyclotron range of frequency (ECRF</a:t>
            </a:r>
            <a:r>
              <a:rPr lang="en-IN" sz="1600" dirty="0" smtClean="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ICRH</a:t>
            </a:r>
            <a:r>
              <a:rPr lang="en-IN" sz="16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25-75 MHZ, LHCD: 1-10 GHZ, ECRH: 30-200 </a:t>
            </a:r>
            <a:r>
              <a:rPr lang="en-IN" sz="1600" dirty="0" smtClean="0">
                <a:solidFill>
                  <a:srgbClr val="0033CC"/>
                </a:solidFill>
                <a:latin typeface="Times New Roman" panose="02020603050405020304" pitchFamily="18" charset="0"/>
                <a:ea typeface="Calibri" panose="020F0502020204030204" pitchFamily="34" charset="0"/>
                <a:cs typeface="Times New Roman" panose="02020603050405020304" pitchFamily="18" charset="0"/>
              </a:rPr>
              <a:t>GHZ</a:t>
            </a:r>
          </a:p>
          <a:p>
            <a:pPr marL="285750" indent="-285750" algn="just">
              <a:lnSpc>
                <a:spcPct val="115000"/>
              </a:lnSpc>
              <a:spcAft>
                <a:spcPts val="1000"/>
              </a:spcAft>
              <a:buFont typeface="Wingdings" panose="05000000000000000000" pitchFamily="2" charset="2"/>
              <a:buChar char="Ø"/>
            </a:pPr>
            <a:r>
              <a:rPr lang="en-IN" sz="16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Although the electromagnetic waves carry negligible momentum, it could achieve current drive by heating particles in one specific direction. The particles that are heated become less collisional than those who are travelling in the opposite direction. Thus a net current is formed. This is the principle of the RF wave current drive.</a:t>
            </a:r>
            <a:endParaRPr lang="en-IN" sz="1600"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2601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12" y="-15190"/>
            <a:ext cx="9180512" cy="1015663"/>
          </a:xfrm>
          <a:prstGeom prst="rect">
            <a:avLst/>
          </a:prstGeom>
          <a:solidFill>
            <a:srgbClr val="C00000"/>
          </a:solidFill>
        </p:spPr>
        <p:txBody>
          <a:bodyPr wrap="square" rtlCol="0">
            <a:spAutoFit/>
          </a:bodyPr>
          <a:lstStyle/>
          <a:p>
            <a:pPr algn="ctr">
              <a:lnSpc>
                <a:spcPct val="150000"/>
              </a:lnSpc>
              <a:spcBef>
                <a:spcPts val="1800"/>
              </a:spcBef>
              <a:spcAft>
                <a:spcPts val="1800"/>
              </a:spcAft>
            </a:pPr>
            <a:r>
              <a:rPr lang="en-IN" sz="4000" dirty="0" smtClean="0">
                <a:solidFill>
                  <a:schemeClr val="bg1"/>
                </a:solidFill>
                <a:latin typeface="Times New Roman" panose="02020603050405020304" pitchFamily="18" charset="0"/>
                <a:cs typeface="Times New Roman" panose="02020603050405020304" pitchFamily="18" charset="0"/>
              </a:rPr>
              <a:t>RF IN TOKAMAK</a:t>
            </a:r>
          </a:p>
        </p:txBody>
      </p:sp>
      <p:sp>
        <p:nvSpPr>
          <p:cNvPr id="5" name="Rectangle 4"/>
          <p:cNvSpPr/>
          <p:nvPr/>
        </p:nvSpPr>
        <p:spPr>
          <a:xfrm>
            <a:off x="251520" y="2126871"/>
            <a:ext cx="8496944" cy="2742289"/>
          </a:xfrm>
          <a:prstGeom prst="rect">
            <a:avLst/>
          </a:prstGeom>
        </p:spPr>
        <p:txBody>
          <a:bodyPr wrap="square">
            <a:spAutoFit/>
          </a:bodyPr>
          <a:lstStyle/>
          <a:p>
            <a:pPr marL="285750" indent="-285750" algn="just">
              <a:lnSpc>
                <a:spcPct val="115000"/>
              </a:lnSpc>
              <a:spcAft>
                <a:spcPts val="1000"/>
              </a:spcAft>
              <a:buFont typeface="Wingdings" panose="05000000000000000000" pitchFamily="2" charset="2"/>
              <a:buChar char="Ø"/>
            </a:pPr>
            <a:r>
              <a:rPr lang="en-IN" sz="1600" dirty="0" smtClean="0">
                <a:solidFill>
                  <a:srgbClr val="0033CC"/>
                </a:solidFill>
                <a:latin typeface="Times New Roman" panose="02020603050405020304" pitchFamily="18" charset="0"/>
                <a:ea typeface="Calibri" panose="020F0502020204030204" pitchFamily="34" charset="0"/>
                <a:cs typeface="Mangal" panose="02040503050203030202" pitchFamily="18" charset="0"/>
              </a:rPr>
              <a:t>The </a:t>
            </a:r>
            <a:r>
              <a:rPr lang="en-IN" sz="1600" dirty="0">
                <a:solidFill>
                  <a:srgbClr val="0033CC"/>
                </a:solidFill>
                <a:latin typeface="Times New Roman" panose="02020603050405020304" pitchFamily="18" charset="0"/>
                <a:ea typeface="Calibri" panose="020F0502020204030204" pitchFamily="34" charset="0"/>
                <a:cs typeface="Mangal" panose="02040503050203030202" pitchFamily="18" charset="0"/>
              </a:rPr>
              <a:t>lower hybrid wave is generally the most efficient auxiliary method for non-inductive current drive in present-day </a:t>
            </a:r>
            <a:r>
              <a:rPr lang="en-IN" sz="1600" dirty="0" err="1">
                <a:solidFill>
                  <a:srgbClr val="0033CC"/>
                </a:solidFill>
                <a:latin typeface="Times New Roman" panose="02020603050405020304" pitchFamily="18" charset="0"/>
                <a:ea typeface="Calibri" panose="020F0502020204030204" pitchFamily="34" charset="0"/>
                <a:cs typeface="Mangal" panose="02040503050203030202" pitchFamily="18" charset="0"/>
              </a:rPr>
              <a:t>Tokamak</a:t>
            </a:r>
            <a:r>
              <a:rPr lang="en-IN" sz="1600" dirty="0">
                <a:solidFill>
                  <a:srgbClr val="0033CC"/>
                </a:solidFill>
                <a:latin typeface="Times New Roman" panose="02020603050405020304" pitchFamily="18" charset="0"/>
                <a:ea typeface="Calibri" panose="020F0502020204030204" pitchFamily="34" charset="0"/>
                <a:cs typeface="Mangal" panose="02040503050203030202" pitchFamily="18" charset="0"/>
              </a:rPr>
              <a:t>, while the electron cyclotron wave is an ideal tool to provide localized current drive and heating.</a:t>
            </a:r>
          </a:p>
          <a:p>
            <a:pPr marL="285750" indent="-285750" algn="just">
              <a:lnSpc>
                <a:spcPct val="115000"/>
              </a:lnSpc>
              <a:spcAft>
                <a:spcPts val="1000"/>
              </a:spcAft>
              <a:buFont typeface="Wingdings" panose="05000000000000000000" pitchFamily="2" charset="2"/>
              <a:buChar char="Ø"/>
            </a:pPr>
            <a:r>
              <a:rPr lang="en-IN" sz="1600" dirty="0">
                <a:solidFill>
                  <a:srgbClr val="0033CC"/>
                </a:solidFill>
                <a:latin typeface="Times New Roman" panose="02020603050405020304" pitchFamily="18" charset="0"/>
                <a:ea typeface="Calibri" panose="020F0502020204030204" pitchFamily="34" charset="0"/>
                <a:cs typeface="Mangal" panose="02040503050203030202" pitchFamily="18" charset="0"/>
              </a:rPr>
              <a:t>Among these three wave types, the lower hybrid and electron cyclotron wave mainly damp their waves directly on the electrons (although it can also indirectly heat ions through collisions</a:t>
            </a:r>
            <a:r>
              <a:rPr lang="en-IN" sz="1600" dirty="0" smtClean="0">
                <a:solidFill>
                  <a:srgbClr val="0033CC"/>
                </a:solidFill>
                <a:latin typeface="Times New Roman" panose="02020603050405020304" pitchFamily="18" charset="0"/>
                <a:ea typeface="Calibri" panose="020F0502020204030204" pitchFamily="34" charset="0"/>
                <a:cs typeface="Mangal" panose="02040503050203030202" pitchFamily="18" charset="0"/>
              </a:rPr>
              <a:t>.</a:t>
            </a:r>
            <a:endParaRPr lang="en-IN" sz="1600" dirty="0">
              <a:solidFill>
                <a:srgbClr val="0033CC"/>
              </a:solidFill>
              <a:latin typeface="Times New Roman" panose="02020603050405020304" pitchFamily="18" charset="0"/>
              <a:ea typeface="Calibri" panose="020F0502020204030204" pitchFamily="34" charset="0"/>
              <a:cs typeface="Mangal" panose="02040503050203030202" pitchFamily="18" charset="0"/>
            </a:endParaRPr>
          </a:p>
          <a:p>
            <a:pPr marL="285750" indent="-285750" algn="just">
              <a:lnSpc>
                <a:spcPct val="115000"/>
              </a:lnSpc>
              <a:spcAft>
                <a:spcPts val="1000"/>
              </a:spcAft>
              <a:buFont typeface="Wingdings" panose="05000000000000000000" pitchFamily="2" charset="2"/>
              <a:buChar char="Ø"/>
            </a:pPr>
            <a:r>
              <a:rPr lang="en-IN" sz="1600" dirty="0">
                <a:solidFill>
                  <a:srgbClr val="0033CC"/>
                </a:solidFill>
                <a:latin typeface="Times New Roman" panose="02020603050405020304" pitchFamily="18" charset="0"/>
                <a:ea typeface="Calibri" panose="020F0502020204030204" pitchFamily="34" charset="0"/>
                <a:cs typeface="Mangal" panose="02040503050203030202" pitchFamily="18" charset="0"/>
              </a:rPr>
              <a:t>ICRH has a variety of heating scenarios and relatively cheaper to build, making it a very popular auxiliary heating method. </a:t>
            </a:r>
          </a:p>
          <a:p>
            <a:pPr marL="285750" indent="-285750" algn="just">
              <a:lnSpc>
                <a:spcPct val="115000"/>
              </a:lnSpc>
              <a:spcAft>
                <a:spcPts val="1000"/>
              </a:spcAft>
              <a:buFont typeface="Wingdings" panose="05000000000000000000" pitchFamily="2" charset="2"/>
              <a:buChar char="Ø"/>
            </a:pPr>
            <a:endParaRPr lang="en-IN" sz="1600"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9740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12" y="-15190"/>
            <a:ext cx="9180512" cy="1015663"/>
          </a:xfrm>
          <a:prstGeom prst="rect">
            <a:avLst/>
          </a:prstGeom>
          <a:solidFill>
            <a:srgbClr val="C00000"/>
          </a:solidFill>
        </p:spPr>
        <p:txBody>
          <a:bodyPr wrap="square" rtlCol="0">
            <a:spAutoFit/>
          </a:bodyPr>
          <a:lstStyle/>
          <a:p>
            <a:pPr algn="ctr">
              <a:lnSpc>
                <a:spcPct val="150000"/>
              </a:lnSpc>
              <a:spcBef>
                <a:spcPts val="1800"/>
              </a:spcBef>
              <a:spcAft>
                <a:spcPts val="1800"/>
              </a:spcAft>
            </a:pPr>
            <a:r>
              <a:rPr lang="en-IN" sz="4000" dirty="0" smtClean="0">
                <a:solidFill>
                  <a:schemeClr val="bg1"/>
                </a:solidFill>
                <a:latin typeface="Times New Roman" panose="02020603050405020304" pitchFamily="18" charset="0"/>
                <a:cs typeface="Times New Roman" panose="02020603050405020304" pitchFamily="18" charset="0"/>
              </a:rPr>
              <a:t>RF IN TOKAMAK</a:t>
            </a:r>
          </a:p>
        </p:txBody>
      </p:sp>
      <p:sp>
        <p:nvSpPr>
          <p:cNvPr id="5" name="Rectangle 4"/>
          <p:cNvSpPr/>
          <p:nvPr/>
        </p:nvSpPr>
        <p:spPr>
          <a:xfrm>
            <a:off x="107504" y="4293096"/>
            <a:ext cx="8928992" cy="2304221"/>
          </a:xfrm>
          <a:prstGeom prst="rect">
            <a:avLst/>
          </a:prstGeom>
        </p:spPr>
        <p:txBody>
          <a:bodyPr wrap="square">
            <a:spAutoFit/>
          </a:bodyPr>
          <a:lstStyle/>
          <a:p>
            <a:pPr marL="285750" indent="-285750" algn="just">
              <a:lnSpc>
                <a:spcPct val="115000"/>
              </a:lnSpc>
              <a:spcAft>
                <a:spcPts val="1000"/>
              </a:spcAft>
              <a:buFont typeface="Wingdings" panose="05000000000000000000" pitchFamily="2" charset="2"/>
              <a:buChar char="Ø"/>
            </a:pPr>
            <a:r>
              <a:rPr lang="en-IN" sz="1600" dirty="0" smtClean="0">
                <a:solidFill>
                  <a:srgbClr val="0033CC"/>
                </a:solidFill>
                <a:latin typeface="Times New Roman" panose="02020603050405020304" pitchFamily="18" charset="0"/>
                <a:ea typeface="Calibri" panose="020F0502020204030204" pitchFamily="34" charset="0"/>
                <a:cs typeface="Mangal" panose="02040503050203030202" pitchFamily="18" charset="0"/>
              </a:rPr>
              <a:t>Most of the plasma waves (except ECRF)  do not propagate in vacuum from where wave gets excited.</a:t>
            </a:r>
          </a:p>
          <a:p>
            <a:pPr marL="285750" indent="-285750" algn="just">
              <a:lnSpc>
                <a:spcPct val="115000"/>
              </a:lnSpc>
              <a:spcAft>
                <a:spcPts val="1000"/>
              </a:spcAft>
              <a:buFont typeface="Wingdings" panose="05000000000000000000" pitchFamily="2" charset="2"/>
              <a:buChar char="Ø"/>
            </a:pPr>
            <a:r>
              <a:rPr lang="en-IN" sz="1600" dirty="0" smtClean="0">
                <a:solidFill>
                  <a:srgbClr val="0033CC"/>
                </a:solidFill>
                <a:latin typeface="Times New Roman" panose="02020603050405020304" pitchFamily="18" charset="0"/>
                <a:ea typeface="Calibri" panose="020F0502020204030204" pitchFamily="34" charset="0"/>
                <a:cs typeface="Mangal" panose="02040503050203030202" pitchFamily="18" charset="0"/>
              </a:rPr>
              <a:t>Inhomogeneous </a:t>
            </a:r>
            <a:r>
              <a:rPr lang="en-IN" sz="1600" dirty="0">
                <a:solidFill>
                  <a:srgbClr val="0033CC"/>
                </a:solidFill>
                <a:latin typeface="Times New Roman" panose="02020603050405020304" pitchFamily="18" charset="0"/>
                <a:ea typeface="Calibri" panose="020F0502020204030204" pitchFamily="34" charset="0"/>
                <a:cs typeface="Mangal" panose="02040503050203030202" pitchFamily="18" charset="0"/>
              </a:rPr>
              <a:t>plasma: high field low field wave propagations are different</a:t>
            </a:r>
            <a:r>
              <a:rPr lang="en-IN" sz="1600" dirty="0" smtClean="0">
                <a:solidFill>
                  <a:srgbClr val="0033CC"/>
                </a:solidFill>
                <a:latin typeface="Times New Roman" panose="02020603050405020304" pitchFamily="18" charset="0"/>
                <a:ea typeface="Calibri" panose="020F0502020204030204" pitchFamily="34" charset="0"/>
                <a:cs typeface="Mangal" panose="02040503050203030202" pitchFamily="18" charset="0"/>
              </a:rPr>
              <a:t>.</a:t>
            </a:r>
          </a:p>
          <a:p>
            <a:pPr marL="285750" indent="-285750" algn="just">
              <a:lnSpc>
                <a:spcPct val="115000"/>
              </a:lnSpc>
              <a:spcAft>
                <a:spcPts val="1000"/>
              </a:spcAft>
              <a:buFont typeface="Wingdings" panose="05000000000000000000" pitchFamily="2" charset="2"/>
              <a:buChar char="Ø"/>
            </a:pPr>
            <a:r>
              <a:rPr lang="en-IN" sz="1600" dirty="0" smtClean="0">
                <a:solidFill>
                  <a:srgbClr val="0033CC"/>
                </a:solidFill>
                <a:effectLst/>
                <a:latin typeface="Times New Roman" panose="02020603050405020304" pitchFamily="18" charset="0"/>
                <a:ea typeface="Calibri" panose="020F0502020204030204" pitchFamily="34" charset="0"/>
                <a:cs typeface="Mangal" panose="02040503050203030202" pitchFamily="18" charset="0"/>
              </a:rPr>
              <a:t>Antenna excites desired wave (as per dispersion relation) and is </a:t>
            </a:r>
            <a:r>
              <a:rPr lang="en-IN" sz="1600" dirty="0" smtClean="0">
                <a:solidFill>
                  <a:srgbClr val="0033CC"/>
                </a:solidFill>
                <a:latin typeface="Times New Roman" panose="02020603050405020304" pitchFamily="18" charset="0"/>
                <a:ea typeface="Calibri" panose="020F0502020204030204" pitchFamily="34" charset="0"/>
                <a:cs typeface="Mangal" panose="02040503050203030202" pitchFamily="18" charset="0"/>
              </a:rPr>
              <a:t>dictated by antenna spectrum</a:t>
            </a:r>
            <a:r>
              <a:rPr lang="en-IN" sz="1600" dirty="0">
                <a:solidFill>
                  <a:srgbClr val="0033CC"/>
                </a:solidFill>
                <a:latin typeface="Times New Roman" panose="02020603050405020304" pitchFamily="18" charset="0"/>
                <a:ea typeface="Calibri" panose="020F0502020204030204" pitchFamily="34" charset="0"/>
                <a:cs typeface="Mangal" panose="02040503050203030202" pitchFamily="18" charset="0"/>
              </a:rPr>
              <a:t> </a:t>
            </a:r>
            <a:r>
              <a:rPr lang="en-IN" sz="1600" dirty="0" smtClean="0">
                <a:solidFill>
                  <a:srgbClr val="0033CC"/>
                </a:solidFill>
                <a:latin typeface="Times New Roman" panose="02020603050405020304" pitchFamily="18" charset="0"/>
                <a:ea typeface="Calibri" panose="020F0502020204030204" pitchFamily="34" charset="0"/>
                <a:cs typeface="Mangal" panose="02040503050203030202" pitchFamily="18" charset="0"/>
              </a:rPr>
              <a:t>&amp; plasma parameters.</a:t>
            </a:r>
            <a:r>
              <a:rPr lang="en-IN" sz="1600" dirty="0" smtClean="0">
                <a:solidFill>
                  <a:srgbClr val="0033CC"/>
                </a:solidFill>
                <a:effectLst/>
                <a:latin typeface="Times New Roman" panose="02020603050405020304" pitchFamily="18" charset="0"/>
                <a:ea typeface="Calibri" panose="020F0502020204030204" pitchFamily="34" charset="0"/>
                <a:cs typeface="Mangal" panose="02040503050203030202" pitchFamily="18" charset="0"/>
              </a:rPr>
              <a:t> </a:t>
            </a:r>
          </a:p>
          <a:p>
            <a:pPr marL="285750" indent="-285750" algn="just">
              <a:lnSpc>
                <a:spcPct val="115000"/>
              </a:lnSpc>
              <a:spcAft>
                <a:spcPts val="1000"/>
              </a:spcAft>
              <a:buFont typeface="Wingdings" panose="05000000000000000000" pitchFamily="2" charset="2"/>
              <a:buChar char="Ø"/>
            </a:pPr>
            <a:r>
              <a:rPr lang="en-IN" sz="1600" dirty="0" smtClean="0">
                <a:solidFill>
                  <a:srgbClr val="0033CC"/>
                </a:solidFill>
                <a:latin typeface="Times New Roman" panose="02020603050405020304" pitchFamily="18" charset="0"/>
                <a:ea typeface="Calibri" panose="020F0502020204030204" pitchFamily="34" charset="0"/>
                <a:cs typeface="Mangal" panose="02040503050203030202" pitchFamily="18" charset="0"/>
              </a:rPr>
              <a:t>Antenna plasma interaction responsible for coupling and propagation, </a:t>
            </a:r>
          </a:p>
          <a:p>
            <a:pPr marL="285750" indent="-285750" algn="just">
              <a:lnSpc>
                <a:spcPct val="115000"/>
              </a:lnSpc>
              <a:spcAft>
                <a:spcPts val="1000"/>
              </a:spcAft>
              <a:buFont typeface="Wingdings" panose="05000000000000000000" pitchFamily="2" charset="2"/>
              <a:buChar char="Ø"/>
            </a:pPr>
            <a:r>
              <a:rPr lang="en-IN" sz="1600" dirty="0" smtClean="0">
                <a:solidFill>
                  <a:srgbClr val="0033CC"/>
                </a:solidFill>
                <a:latin typeface="Times New Roman" panose="02020603050405020304" pitchFamily="18" charset="0"/>
                <a:ea typeface="Calibri" panose="020F0502020204030204" pitchFamily="34" charset="0"/>
                <a:cs typeface="Mangal" panose="02040503050203030202" pitchFamily="18" charset="0"/>
              </a:rPr>
              <a:t>Wave plasma interaction leads to Absorption &amp; </a:t>
            </a:r>
            <a:r>
              <a:rPr lang="en-IN" sz="1600" dirty="0" err="1" smtClean="0">
                <a:solidFill>
                  <a:srgbClr val="0033CC"/>
                </a:solidFill>
                <a:latin typeface="Times New Roman" panose="02020603050405020304" pitchFamily="18" charset="0"/>
                <a:ea typeface="Calibri" panose="020F0502020204030204" pitchFamily="34" charset="0"/>
                <a:cs typeface="Mangal" panose="02040503050203030202" pitchFamily="18" charset="0"/>
              </a:rPr>
              <a:t>thermalization</a:t>
            </a:r>
            <a:r>
              <a:rPr lang="en-IN" sz="1600" dirty="0" smtClean="0">
                <a:solidFill>
                  <a:srgbClr val="0033CC"/>
                </a:solidFill>
                <a:latin typeface="Times New Roman" panose="02020603050405020304" pitchFamily="18" charset="0"/>
                <a:ea typeface="Calibri" panose="020F0502020204030204" pitchFamily="34" charset="0"/>
                <a:cs typeface="Mangal" panose="02040503050203030202" pitchFamily="18" charset="0"/>
              </a:rPr>
              <a:t> and hence heating and/or current drive.</a:t>
            </a:r>
            <a:endParaRPr lang="en-IN" sz="1600"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p:nvPr/>
        </p:nvPicPr>
        <p:blipFill rotWithShape="1">
          <a:blip r:embed="rId2"/>
          <a:srcRect l="11218" t="25656" r="15705" b="12485"/>
          <a:stretch/>
        </p:blipFill>
        <p:spPr bwMode="auto">
          <a:xfrm>
            <a:off x="4427984" y="1988840"/>
            <a:ext cx="4343400" cy="2066925"/>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a:srcRect l="37500" t="47607" r="41346" b="13626"/>
          <a:stretch/>
        </p:blipFill>
        <p:spPr bwMode="auto">
          <a:xfrm>
            <a:off x="971600" y="2096408"/>
            <a:ext cx="1971675" cy="2031365"/>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107504" y="1124744"/>
            <a:ext cx="4176464" cy="923330"/>
          </a:xfrm>
          <a:prstGeom prst="rect">
            <a:avLst/>
          </a:prstGeom>
          <a:noFill/>
        </p:spPr>
        <p:txBody>
          <a:bodyPr wrap="square" rtlCol="0">
            <a:spAutoFit/>
          </a:bodyPr>
          <a:lstStyle/>
          <a:p>
            <a:pPr algn="just"/>
            <a:r>
              <a:rPr lang="en-IN" dirty="0" smtClean="0">
                <a:solidFill>
                  <a:srgbClr val="0033CC"/>
                </a:solidFill>
                <a:latin typeface="Times New Roman" panose="02020603050405020304" pitchFamily="18" charset="0"/>
                <a:cs typeface="Times New Roman" panose="02020603050405020304" pitchFamily="18" charset="0"/>
              </a:rPr>
              <a:t>Typical </a:t>
            </a:r>
            <a:r>
              <a:rPr lang="en-IN" dirty="0" err="1" smtClean="0">
                <a:solidFill>
                  <a:srgbClr val="0033CC"/>
                </a:solidFill>
                <a:latin typeface="Times New Roman" panose="02020603050405020304" pitchFamily="18" charset="0"/>
                <a:cs typeface="Times New Roman" panose="02020603050405020304" pitchFamily="18" charset="0"/>
              </a:rPr>
              <a:t>tokamak</a:t>
            </a:r>
            <a:r>
              <a:rPr lang="en-IN" dirty="0" smtClean="0">
                <a:solidFill>
                  <a:srgbClr val="0033CC"/>
                </a:solidFill>
                <a:latin typeface="Times New Roman" panose="02020603050405020304" pitchFamily="18" charset="0"/>
                <a:cs typeface="Times New Roman" panose="02020603050405020304" pitchFamily="18" charset="0"/>
              </a:rPr>
              <a:t> plasma profiles relevant useful for understanding different wave propagation</a:t>
            </a:r>
            <a:endParaRPr lang="en-IN" dirty="0">
              <a:solidFill>
                <a:srgbClr val="0033CC"/>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716016" y="1124744"/>
            <a:ext cx="4176464" cy="646331"/>
          </a:xfrm>
          <a:prstGeom prst="rect">
            <a:avLst/>
          </a:prstGeom>
          <a:noFill/>
        </p:spPr>
        <p:txBody>
          <a:bodyPr wrap="square" rtlCol="0">
            <a:spAutoFit/>
          </a:bodyPr>
          <a:lstStyle/>
          <a:p>
            <a:pPr algn="just"/>
            <a:r>
              <a:rPr lang="en-IN" dirty="0" smtClean="0">
                <a:solidFill>
                  <a:srgbClr val="0033CC"/>
                </a:solidFill>
                <a:latin typeface="Times New Roman" panose="02020603050405020304" pitchFamily="18" charset="0"/>
                <a:cs typeface="Times New Roman" panose="02020603050405020304" pitchFamily="18" charset="0"/>
              </a:rPr>
              <a:t>Generic consideration for </a:t>
            </a:r>
            <a:r>
              <a:rPr lang="en-IN" dirty="0" err="1" smtClean="0">
                <a:solidFill>
                  <a:srgbClr val="0033CC"/>
                </a:solidFill>
                <a:latin typeface="Times New Roman" panose="02020603050405020304" pitchFamily="18" charset="0"/>
                <a:cs typeface="Times New Roman" panose="02020603050405020304" pitchFamily="18" charset="0"/>
              </a:rPr>
              <a:t>rf</a:t>
            </a:r>
            <a:r>
              <a:rPr lang="en-IN" dirty="0" smtClean="0">
                <a:solidFill>
                  <a:srgbClr val="0033CC"/>
                </a:solidFill>
                <a:latin typeface="Times New Roman" panose="02020603050405020304" pitchFamily="18" charset="0"/>
                <a:cs typeface="Times New Roman" panose="02020603050405020304" pitchFamily="18" charset="0"/>
              </a:rPr>
              <a:t> plasma interaction for heating and current drive</a:t>
            </a:r>
            <a:endParaRPr lang="en-IN"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6520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19015"/>
            <a:ext cx="9144000" cy="1470025"/>
          </a:xfrm>
        </p:spPr>
        <p:txBody>
          <a:bodyPr/>
          <a:lstStyle/>
          <a:p>
            <a:r>
              <a:rPr lang="en-US" dirty="0" smtClean="0">
                <a:solidFill>
                  <a:srgbClr val="0033CC"/>
                </a:solidFill>
                <a:latin typeface="Times New Roman" panose="02020603050405020304" pitchFamily="18" charset="0"/>
                <a:cs typeface="Times New Roman" panose="02020603050405020304" pitchFamily="18" charset="0"/>
              </a:rPr>
              <a:t>ECRH EXPERIMENTS ON ADITYA</a:t>
            </a:r>
            <a:endParaRPr lang="en-US"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4238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611560" y="1052736"/>
            <a:ext cx="7992888" cy="5520229"/>
          </a:xfrm>
          <a:prstGeom prst="rect">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endParaRPr lang="en-US" altLang="en-US" b="1" dirty="0" smtClean="0">
              <a:solidFill>
                <a:srgbClr val="990000"/>
              </a:solidFill>
            </a:endParaRPr>
          </a:p>
          <a:p>
            <a:pPr algn="ctr">
              <a:lnSpc>
                <a:spcPct val="120000"/>
              </a:lnSpc>
              <a:spcBef>
                <a:spcPct val="50000"/>
              </a:spcBef>
            </a:pPr>
            <a:r>
              <a:rPr lang="en-US" altLang="en-US" dirty="0" smtClean="0">
                <a:solidFill>
                  <a:srgbClr val="C00000"/>
                </a:solidFill>
                <a:latin typeface="Times New Roman" panose="02020603050405020304" pitchFamily="18" charset="0"/>
                <a:cs typeface="Times New Roman" panose="02020603050405020304" pitchFamily="18" charset="0"/>
              </a:rPr>
              <a:t>ECRH has been traditionally used in </a:t>
            </a:r>
            <a:r>
              <a:rPr lang="en-US" altLang="en-US" dirty="0" err="1" smtClean="0">
                <a:solidFill>
                  <a:srgbClr val="C00000"/>
                </a:solidFill>
                <a:latin typeface="Times New Roman" panose="02020603050405020304" pitchFamily="18" charset="0"/>
                <a:cs typeface="Times New Roman" panose="02020603050405020304" pitchFamily="18" charset="0"/>
              </a:rPr>
              <a:t>tokamak</a:t>
            </a:r>
            <a:r>
              <a:rPr lang="en-US" altLang="en-US" dirty="0" smtClean="0">
                <a:solidFill>
                  <a:srgbClr val="C00000"/>
                </a:solidFill>
                <a:latin typeface="Times New Roman" panose="02020603050405020304" pitchFamily="18" charset="0"/>
                <a:cs typeface="Times New Roman" panose="02020603050405020304" pitchFamily="18" charset="0"/>
              </a:rPr>
              <a:t> for </a:t>
            </a:r>
          </a:p>
          <a:p>
            <a:pPr marL="285750" indent="-285750">
              <a:lnSpc>
                <a:spcPct val="120000"/>
              </a:lnSpc>
              <a:spcBef>
                <a:spcPct val="50000"/>
              </a:spcBef>
              <a:buFont typeface="Wingdings" panose="05000000000000000000" pitchFamily="2" charset="2"/>
              <a:buChar char="§"/>
            </a:pPr>
            <a:r>
              <a:rPr lang="en-US" altLang="en-US" dirty="0" smtClean="0">
                <a:solidFill>
                  <a:srgbClr val="000099"/>
                </a:solidFill>
                <a:latin typeface="Times New Roman" panose="02020603050405020304" pitchFamily="18" charset="0"/>
                <a:cs typeface="Times New Roman" panose="02020603050405020304" pitchFamily="18" charset="0"/>
              </a:rPr>
              <a:t>Breakdown &amp; startup mainly with 1</a:t>
            </a:r>
            <a:r>
              <a:rPr lang="en-US" altLang="en-US" baseline="30000" dirty="0" smtClean="0">
                <a:solidFill>
                  <a:srgbClr val="000099"/>
                </a:solidFill>
                <a:latin typeface="Times New Roman" panose="02020603050405020304" pitchFamily="18" charset="0"/>
                <a:cs typeface="Times New Roman" panose="02020603050405020304" pitchFamily="18" charset="0"/>
              </a:rPr>
              <a:t>st</a:t>
            </a:r>
            <a:r>
              <a:rPr lang="en-US" altLang="en-US" dirty="0" smtClean="0">
                <a:solidFill>
                  <a:srgbClr val="000099"/>
                </a:solidFill>
                <a:latin typeface="Times New Roman" panose="02020603050405020304" pitchFamily="18" charset="0"/>
                <a:cs typeface="Times New Roman" panose="02020603050405020304" pitchFamily="18" charset="0"/>
              </a:rPr>
              <a:t> harmonic O-mode polarization</a:t>
            </a:r>
          </a:p>
          <a:p>
            <a:pPr marL="285750" indent="-285750">
              <a:lnSpc>
                <a:spcPct val="120000"/>
              </a:lnSpc>
              <a:spcBef>
                <a:spcPct val="50000"/>
              </a:spcBef>
              <a:buFont typeface="Wingdings" panose="05000000000000000000" pitchFamily="2" charset="2"/>
              <a:buChar char="§"/>
            </a:pPr>
            <a:r>
              <a:rPr lang="en-US" altLang="en-US" dirty="0" smtClean="0">
                <a:solidFill>
                  <a:srgbClr val="000099"/>
                </a:solidFill>
                <a:latin typeface="Times New Roman" panose="02020603050405020304" pitchFamily="18" charset="0"/>
                <a:cs typeface="Times New Roman" panose="02020603050405020304" pitchFamily="18" charset="0"/>
              </a:rPr>
              <a:t>heating with 2</a:t>
            </a:r>
            <a:r>
              <a:rPr lang="en-US" altLang="en-US" baseline="30000" dirty="0" smtClean="0">
                <a:solidFill>
                  <a:srgbClr val="000099"/>
                </a:solidFill>
                <a:latin typeface="Times New Roman" panose="02020603050405020304" pitchFamily="18" charset="0"/>
                <a:cs typeface="Times New Roman" panose="02020603050405020304" pitchFamily="18" charset="0"/>
              </a:rPr>
              <a:t>nd</a:t>
            </a:r>
            <a:r>
              <a:rPr lang="en-US" altLang="en-US" dirty="0" smtClean="0">
                <a:solidFill>
                  <a:srgbClr val="000099"/>
                </a:solidFill>
                <a:latin typeface="Times New Roman" panose="02020603050405020304" pitchFamily="18" charset="0"/>
                <a:cs typeface="Times New Roman" panose="02020603050405020304" pitchFamily="18" charset="0"/>
              </a:rPr>
              <a:t> harmonic X mode polarization</a:t>
            </a:r>
          </a:p>
          <a:p>
            <a:pPr marL="285750" indent="-285750">
              <a:lnSpc>
                <a:spcPct val="120000"/>
              </a:lnSpc>
              <a:spcBef>
                <a:spcPct val="50000"/>
              </a:spcBef>
              <a:buFont typeface="Wingdings" panose="05000000000000000000" pitchFamily="2" charset="2"/>
              <a:buChar char="§"/>
            </a:pPr>
            <a:r>
              <a:rPr lang="en-US" altLang="en-US" dirty="0" smtClean="0">
                <a:solidFill>
                  <a:srgbClr val="000099"/>
                </a:solidFill>
                <a:latin typeface="Times New Roman" panose="02020603050405020304" pitchFamily="18" charset="0"/>
                <a:cs typeface="Times New Roman" panose="02020603050405020304" pitchFamily="18" charset="0"/>
              </a:rPr>
              <a:t>current drive with 2</a:t>
            </a:r>
            <a:r>
              <a:rPr lang="en-US" altLang="en-US" baseline="30000" dirty="0" smtClean="0">
                <a:solidFill>
                  <a:srgbClr val="000099"/>
                </a:solidFill>
                <a:latin typeface="Times New Roman" panose="02020603050405020304" pitchFamily="18" charset="0"/>
                <a:cs typeface="Times New Roman" panose="02020603050405020304" pitchFamily="18" charset="0"/>
              </a:rPr>
              <a:t>nd</a:t>
            </a:r>
            <a:r>
              <a:rPr lang="en-US" altLang="en-US" dirty="0" smtClean="0">
                <a:solidFill>
                  <a:srgbClr val="000099"/>
                </a:solidFill>
                <a:latin typeface="Times New Roman" panose="02020603050405020304" pitchFamily="18" charset="0"/>
                <a:cs typeface="Times New Roman" panose="02020603050405020304" pitchFamily="18" charset="0"/>
              </a:rPr>
              <a:t> harmonic X-mode polarization</a:t>
            </a:r>
          </a:p>
          <a:p>
            <a:pPr marL="285750" indent="-285750">
              <a:lnSpc>
                <a:spcPct val="120000"/>
              </a:lnSpc>
              <a:spcBef>
                <a:spcPct val="50000"/>
              </a:spcBef>
              <a:buFont typeface="Wingdings" panose="05000000000000000000" pitchFamily="2" charset="2"/>
              <a:buChar char="§"/>
            </a:pPr>
            <a:r>
              <a:rPr lang="en-US" altLang="en-US" dirty="0" smtClean="0">
                <a:solidFill>
                  <a:srgbClr val="000099"/>
                </a:solidFill>
                <a:latin typeface="Times New Roman" panose="02020603050405020304" pitchFamily="18" charset="0"/>
                <a:cs typeface="Times New Roman" panose="02020603050405020304" pitchFamily="18" charset="0"/>
              </a:rPr>
              <a:t>No issue of coupling</a:t>
            </a:r>
          </a:p>
          <a:p>
            <a:pPr marL="285750" indent="-285750">
              <a:lnSpc>
                <a:spcPct val="120000"/>
              </a:lnSpc>
              <a:spcBef>
                <a:spcPct val="50000"/>
              </a:spcBef>
              <a:buFont typeface="Wingdings" panose="05000000000000000000" pitchFamily="2" charset="2"/>
              <a:buChar char="§"/>
            </a:pPr>
            <a:r>
              <a:rPr lang="en-US" altLang="en-US" dirty="0" smtClean="0">
                <a:solidFill>
                  <a:srgbClr val="000099"/>
                </a:solidFill>
                <a:latin typeface="Times New Roman" panose="02020603050405020304" pitchFamily="18" charset="0"/>
                <a:cs typeface="Times New Roman" panose="02020603050405020304" pitchFamily="18" charset="0"/>
              </a:rPr>
              <a:t>High density (optically thick) is required for heating and current drive experiment</a:t>
            </a:r>
          </a:p>
          <a:p>
            <a:pPr algn="ctr">
              <a:lnSpc>
                <a:spcPct val="120000"/>
              </a:lnSpc>
              <a:spcBef>
                <a:spcPct val="50000"/>
              </a:spcBef>
            </a:pPr>
            <a:endParaRPr lang="en-US" altLang="en-US" dirty="0" smtClean="0">
              <a:solidFill>
                <a:srgbClr val="C00000"/>
              </a:solidFill>
              <a:latin typeface="Times New Roman" panose="02020603050405020304" pitchFamily="18" charset="0"/>
              <a:cs typeface="Times New Roman" panose="02020603050405020304" pitchFamily="18" charset="0"/>
            </a:endParaRPr>
          </a:p>
          <a:p>
            <a:pPr algn="ctr">
              <a:lnSpc>
                <a:spcPct val="120000"/>
              </a:lnSpc>
              <a:spcBef>
                <a:spcPct val="50000"/>
              </a:spcBef>
            </a:pPr>
            <a:r>
              <a:rPr lang="en-US" altLang="en-US" dirty="0" smtClean="0">
                <a:solidFill>
                  <a:srgbClr val="C00000"/>
                </a:solidFill>
                <a:latin typeface="Times New Roman" panose="02020603050405020304" pitchFamily="18" charset="0"/>
                <a:cs typeface="Times New Roman" panose="02020603050405020304" pitchFamily="18" charset="0"/>
              </a:rPr>
              <a:t>Aditya has experimented ECRH for:</a:t>
            </a:r>
            <a:endParaRPr lang="en-US" altLang="en-US" dirty="0">
              <a:solidFill>
                <a:srgbClr val="C00000"/>
              </a:solidFill>
              <a:latin typeface="Times New Roman" panose="02020603050405020304" pitchFamily="18" charset="0"/>
              <a:cs typeface="Times New Roman" panose="02020603050405020304" pitchFamily="18" charset="0"/>
            </a:endParaRPr>
          </a:p>
          <a:p>
            <a:pPr marL="285750" indent="-285750">
              <a:lnSpc>
                <a:spcPct val="120000"/>
              </a:lnSpc>
              <a:spcBef>
                <a:spcPct val="50000"/>
              </a:spcBef>
              <a:buFont typeface="Wingdings" panose="05000000000000000000" pitchFamily="2" charset="2"/>
              <a:buChar char="§"/>
            </a:pPr>
            <a:r>
              <a:rPr lang="en-US" altLang="en-US" dirty="0" smtClean="0">
                <a:solidFill>
                  <a:srgbClr val="000099"/>
                </a:solidFill>
                <a:latin typeface="Times New Roman" panose="02020603050405020304" pitchFamily="18" charset="0"/>
                <a:cs typeface="Times New Roman" panose="02020603050405020304" pitchFamily="18" charset="0"/>
              </a:rPr>
              <a:t>Breakdown and Startup in Aditya using 28 GHz at 1</a:t>
            </a:r>
            <a:r>
              <a:rPr lang="en-US" altLang="en-US" baseline="30000" dirty="0" smtClean="0">
                <a:solidFill>
                  <a:srgbClr val="000099"/>
                </a:solidFill>
                <a:latin typeface="Times New Roman" panose="02020603050405020304" pitchFamily="18" charset="0"/>
                <a:cs typeface="Times New Roman" panose="02020603050405020304" pitchFamily="18" charset="0"/>
              </a:rPr>
              <a:t>st</a:t>
            </a:r>
            <a:r>
              <a:rPr lang="en-US" altLang="en-US" dirty="0" smtClean="0">
                <a:solidFill>
                  <a:srgbClr val="000099"/>
                </a:solidFill>
                <a:latin typeface="Times New Roman" panose="02020603050405020304" pitchFamily="18" charset="0"/>
                <a:cs typeface="Times New Roman" panose="02020603050405020304" pitchFamily="18" charset="0"/>
              </a:rPr>
              <a:t> harmonic</a:t>
            </a:r>
          </a:p>
          <a:p>
            <a:pPr marL="285750" indent="-285750">
              <a:lnSpc>
                <a:spcPct val="120000"/>
              </a:lnSpc>
              <a:spcBef>
                <a:spcPct val="50000"/>
              </a:spcBef>
              <a:buFont typeface="Wingdings" panose="05000000000000000000" pitchFamily="2" charset="2"/>
              <a:buChar char="§"/>
            </a:pPr>
            <a:r>
              <a:rPr lang="en-US" altLang="en-US" dirty="0">
                <a:solidFill>
                  <a:srgbClr val="000099"/>
                </a:solidFill>
                <a:latin typeface="Times New Roman" panose="02020603050405020304" pitchFamily="18" charset="0"/>
                <a:cs typeface="Times New Roman" panose="02020603050405020304" pitchFamily="18" charset="0"/>
              </a:rPr>
              <a:t>Breakdown and Startup in </a:t>
            </a:r>
            <a:r>
              <a:rPr lang="en-US" altLang="en-US" dirty="0" smtClean="0">
                <a:solidFill>
                  <a:srgbClr val="000099"/>
                </a:solidFill>
                <a:latin typeface="Times New Roman" panose="02020603050405020304" pitchFamily="18" charset="0"/>
                <a:cs typeface="Times New Roman" panose="02020603050405020304" pitchFamily="18" charset="0"/>
              </a:rPr>
              <a:t>Aditya-U </a:t>
            </a:r>
            <a:r>
              <a:rPr lang="en-US" altLang="en-US" dirty="0">
                <a:solidFill>
                  <a:srgbClr val="000099"/>
                </a:solidFill>
                <a:latin typeface="Times New Roman" panose="02020603050405020304" pitchFamily="18" charset="0"/>
                <a:cs typeface="Times New Roman" panose="02020603050405020304" pitchFamily="18" charset="0"/>
              </a:rPr>
              <a:t>using </a:t>
            </a:r>
            <a:r>
              <a:rPr lang="en-US" altLang="en-US" dirty="0" smtClean="0">
                <a:solidFill>
                  <a:srgbClr val="000099"/>
                </a:solidFill>
                <a:latin typeface="Times New Roman" panose="02020603050405020304" pitchFamily="18" charset="0"/>
                <a:cs typeface="Times New Roman" panose="02020603050405020304" pitchFamily="18" charset="0"/>
              </a:rPr>
              <a:t>42 </a:t>
            </a:r>
            <a:r>
              <a:rPr lang="en-US" altLang="en-US" dirty="0">
                <a:solidFill>
                  <a:srgbClr val="000099"/>
                </a:solidFill>
                <a:latin typeface="Times New Roman" panose="02020603050405020304" pitchFamily="18" charset="0"/>
                <a:cs typeface="Times New Roman" panose="02020603050405020304" pitchFamily="18" charset="0"/>
              </a:rPr>
              <a:t>GHz at 1</a:t>
            </a:r>
            <a:r>
              <a:rPr lang="en-US" altLang="en-US" baseline="30000" dirty="0">
                <a:solidFill>
                  <a:srgbClr val="000099"/>
                </a:solidFill>
                <a:latin typeface="Times New Roman" panose="02020603050405020304" pitchFamily="18" charset="0"/>
                <a:cs typeface="Times New Roman" panose="02020603050405020304" pitchFamily="18" charset="0"/>
              </a:rPr>
              <a:t>st</a:t>
            </a:r>
            <a:r>
              <a:rPr lang="en-US" altLang="en-US" dirty="0">
                <a:solidFill>
                  <a:srgbClr val="000099"/>
                </a:solidFill>
                <a:latin typeface="Times New Roman" panose="02020603050405020304" pitchFamily="18" charset="0"/>
                <a:cs typeface="Times New Roman" panose="02020603050405020304" pitchFamily="18" charset="0"/>
              </a:rPr>
              <a:t> </a:t>
            </a:r>
            <a:r>
              <a:rPr lang="en-US" altLang="en-US" dirty="0" smtClean="0">
                <a:solidFill>
                  <a:srgbClr val="000099"/>
                </a:solidFill>
                <a:latin typeface="Times New Roman" panose="02020603050405020304" pitchFamily="18" charset="0"/>
                <a:cs typeface="Times New Roman" panose="02020603050405020304" pitchFamily="18" charset="0"/>
              </a:rPr>
              <a:t>and 2nd harmonic</a:t>
            </a:r>
            <a:endParaRPr lang="en-US" altLang="en-US" dirty="0">
              <a:solidFill>
                <a:srgbClr val="000099"/>
              </a:solidFill>
              <a:latin typeface="Times New Roman" panose="02020603050405020304" pitchFamily="18" charset="0"/>
              <a:cs typeface="Times New Roman" panose="02020603050405020304" pitchFamily="18" charset="0"/>
            </a:endParaRPr>
          </a:p>
          <a:p>
            <a:pPr marL="285750" indent="-285750">
              <a:lnSpc>
                <a:spcPct val="120000"/>
              </a:lnSpc>
              <a:spcBef>
                <a:spcPct val="50000"/>
              </a:spcBef>
              <a:buFont typeface="Wingdings" panose="05000000000000000000" pitchFamily="2" charset="2"/>
              <a:buChar char="§"/>
            </a:pPr>
            <a:r>
              <a:rPr lang="en-US" altLang="en-US" dirty="0" smtClean="0">
                <a:solidFill>
                  <a:srgbClr val="000099"/>
                </a:solidFill>
                <a:latin typeface="Times New Roman" panose="02020603050405020304" pitchFamily="18" charset="0"/>
                <a:cs typeface="Times New Roman" panose="02020603050405020304" pitchFamily="18" charset="0"/>
              </a:rPr>
              <a:t>No heating and current drive experiment has been performed.</a:t>
            </a:r>
          </a:p>
        </p:txBody>
      </p:sp>
      <p:sp>
        <p:nvSpPr>
          <p:cNvPr id="5" name="TextBox 4"/>
          <p:cNvSpPr txBox="1"/>
          <p:nvPr/>
        </p:nvSpPr>
        <p:spPr>
          <a:xfrm>
            <a:off x="0" y="-27384"/>
            <a:ext cx="9180512" cy="1015663"/>
          </a:xfrm>
          <a:prstGeom prst="rect">
            <a:avLst/>
          </a:prstGeom>
          <a:solidFill>
            <a:srgbClr val="C00000"/>
          </a:solidFill>
        </p:spPr>
        <p:txBody>
          <a:bodyPr wrap="square" rtlCol="0">
            <a:spAutoFit/>
          </a:bodyPr>
          <a:lstStyle/>
          <a:p>
            <a:pPr algn="ctr">
              <a:lnSpc>
                <a:spcPct val="150000"/>
              </a:lnSpc>
              <a:spcBef>
                <a:spcPts val="1800"/>
              </a:spcBef>
              <a:spcAft>
                <a:spcPts val="1800"/>
              </a:spcAft>
            </a:pPr>
            <a:r>
              <a:rPr lang="en-IN" sz="4000" dirty="0" smtClean="0">
                <a:solidFill>
                  <a:schemeClr val="bg1"/>
                </a:solidFill>
                <a:latin typeface="Times New Roman" panose="02020603050405020304" pitchFamily="18" charset="0"/>
                <a:cs typeface="Times New Roman" panose="02020603050405020304" pitchFamily="18" charset="0"/>
              </a:rPr>
              <a:t>ECRH EXPERIMENTS in ADITYA</a:t>
            </a:r>
          </a:p>
        </p:txBody>
      </p:sp>
    </p:spTree>
    <p:extLst>
      <p:ext uri="{BB962C8B-B14F-4D97-AF65-F5344CB8AC3E}">
        <p14:creationId xmlns:p14="http://schemas.microsoft.com/office/powerpoint/2010/main" val="32784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Rectangle 8"/>
          <p:cNvSpPr>
            <a:spLocks noGrp="1" noChangeArrowheads="1"/>
          </p:cNvSpPr>
          <p:nvPr>
            <p:ph type="body" sz="half" idx="1"/>
          </p:nvPr>
        </p:nvSpPr>
        <p:spPr>
          <a:xfrm>
            <a:off x="179512" y="5805264"/>
            <a:ext cx="8610600" cy="762000"/>
          </a:xfrm>
          <a:noFill/>
          <a:ln w="38100">
            <a:noFill/>
            <a:miter lim="800000"/>
            <a:headEnd/>
            <a:tailEnd/>
          </a:ln>
        </p:spPr>
        <p:txBody>
          <a:bodyPr/>
          <a:lstStyle/>
          <a:p>
            <a:pPr>
              <a:lnSpc>
                <a:spcPct val="140000"/>
              </a:lnSpc>
            </a:pPr>
            <a:r>
              <a:rPr lang="en-US" altLang="en-US" sz="1600" dirty="0">
                <a:solidFill>
                  <a:srgbClr val="C00000"/>
                </a:solidFill>
                <a:latin typeface="Times New Roman" panose="02020603050405020304" pitchFamily="18" charset="0"/>
                <a:cs typeface="Times New Roman" panose="02020603050405020304" pitchFamily="18" charset="0"/>
              </a:rPr>
              <a:t>Power ~ 45kW, Fundamental O-mode, Operating BT : 0.75T, Pulse duration : 40ms, </a:t>
            </a:r>
          </a:p>
          <a:p>
            <a:pPr>
              <a:lnSpc>
                <a:spcPct val="90000"/>
              </a:lnSpc>
            </a:pPr>
            <a:r>
              <a:rPr lang="en-US" altLang="en-US" sz="1600" dirty="0">
                <a:solidFill>
                  <a:srgbClr val="C00000"/>
                </a:solidFill>
                <a:latin typeface="Times New Roman" panose="02020603050405020304" pitchFamily="18" charset="0"/>
                <a:cs typeface="Times New Roman" panose="02020603050405020304" pitchFamily="18" charset="0"/>
              </a:rPr>
              <a:t>ECR pulse starts @ -15ms (</a:t>
            </a:r>
            <a:r>
              <a:rPr lang="en-US" altLang="en-US" sz="1600" dirty="0" err="1">
                <a:solidFill>
                  <a:srgbClr val="C00000"/>
                </a:solidFill>
                <a:latin typeface="Times New Roman" panose="02020603050405020304" pitchFamily="18" charset="0"/>
                <a:cs typeface="Times New Roman" panose="02020603050405020304" pitchFamily="18" charset="0"/>
              </a:rPr>
              <a:t>Vloop</a:t>
            </a:r>
            <a:r>
              <a:rPr lang="en-US" altLang="en-US" sz="1600" dirty="0">
                <a:solidFill>
                  <a:srgbClr val="C00000"/>
                </a:solidFill>
                <a:latin typeface="Times New Roman" panose="02020603050405020304" pitchFamily="18" charset="0"/>
                <a:cs typeface="Times New Roman" panose="02020603050405020304" pitchFamily="18" charset="0"/>
              </a:rPr>
              <a:t> ref.), H</a:t>
            </a:r>
            <a:r>
              <a:rPr lang="en-US" altLang="en-US" sz="1600" baseline="-25000" dirty="0">
                <a:solidFill>
                  <a:srgbClr val="C00000"/>
                </a:solidFill>
                <a:latin typeface="Times New Roman" panose="02020603050405020304" pitchFamily="18" charset="0"/>
                <a:cs typeface="Times New Roman" panose="02020603050405020304" pitchFamily="18" charset="0"/>
              </a:rPr>
              <a:t>2</a:t>
            </a:r>
            <a:r>
              <a:rPr lang="en-US" altLang="en-US" sz="1600" dirty="0">
                <a:solidFill>
                  <a:srgbClr val="C00000"/>
                </a:solidFill>
                <a:latin typeface="Times New Roman" panose="02020603050405020304" pitchFamily="18" charset="0"/>
                <a:cs typeface="Times New Roman" panose="02020603050405020304" pitchFamily="18" charset="0"/>
              </a:rPr>
              <a:t>-Pr. : 3.4 x 10</a:t>
            </a:r>
            <a:r>
              <a:rPr lang="en-US" altLang="en-US" sz="1600" baseline="30000" dirty="0">
                <a:solidFill>
                  <a:srgbClr val="C00000"/>
                </a:solidFill>
                <a:latin typeface="Times New Roman" panose="02020603050405020304" pitchFamily="18" charset="0"/>
                <a:cs typeface="Times New Roman" panose="02020603050405020304" pitchFamily="18" charset="0"/>
              </a:rPr>
              <a:t>-5</a:t>
            </a:r>
            <a:r>
              <a:rPr lang="en-US" altLang="en-US" sz="1600" dirty="0">
                <a:solidFill>
                  <a:srgbClr val="C00000"/>
                </a:solidFill>
                <a:latin typeface="Times New Roman" panose="02020603050405020304" pitchFamily="18" charset="0"/>
                <a:cs typeface="Times New Roman" panose="02020603050405020304" pitchFamily="18" charset="0"/>
              </a:rPr>
              <a:t> </a:t>
            </a:r>
            <a:r>
              <a:rPr lang="en-US" altLang="en-US" sz="1600" dirty="0" err="1">
                <a:solidFill>
                  <a:srgbClr val="C00000"/>
                </a:solidFill>
                <a:latin typeface="Times New Roman" panose="02020603050405020304" pitchFamily="18" charset="0"/>
                <a:cs typeface="Times New Roman" panose="02020603050405020304" pitchFamily="18" charset="0"/>
              </a:rPr>
              <a:t>torr</a:t>
            </a:r>
            <a:r>
              <a:rPr lang="en-US" altLang="en-US" sz="1600" dirty="0">
                <a:solidFill>
                  <a:srgbClr val="C00000"/>
                </a:solidFill>
                <a:latin typeface="Times New Roman" panose="02020603050405020304" pitchFamily="18" charset="0"/>
                <a:cs typeface="Times New Roman" panose="02020603050405020304" pitchFamily="18" charset="0"/>
              </a:rPr>
              <a:t> (17250)</a:t>
            </a:r>
          </a:p>
        </p:txBody>
      </p:sp>
      <p:pic>
        <p:nvPicPr>
          <p:cNvPr id="4105" name="Picture 9" descr="D:\Poster\comp.jpg"/>
          <p:cNvPicPr>
            <a:picLocks noChangeAspect="1" noChangeArrowheads="1"/>
          </p:cNvPicPr>
          <p:nvPr/>
        </p:nvPicPr>
        <p:blipFill>
          <a:blip r:embed="rId2">
            <a:extLst>
              <a:ext uri="{28A0092B-C50C-407E-A947-70E740481C1C}">
                <a14:useLocalDpi xmlns:a14="http://schemas.microsoft.com/office/drawing/2010/main" val="0"/>
              </a:ext>
            </a:extLst>
          </a:blip>
          <a:srcRect l="5682" t="3030" r="3409" b="3030"/>
          <a:stretch>
            <a:fillRect/>
          </a:stretch>
        </p:blipFill>
        <p:spPr bwMode="auto">
          <a:xfrm>
            <a:off x="35496" y="990600"/>
            <a:ext cx="6096000" cy="4724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Grp="1" noChangeArrowheads="1"/>
          </p:cNvSpPr>
          <p:nvPr>
            <p:ph type="title"/>
          </p:nvPr>
        </p:nvSpPr>
        <p:spPr>
          <a:xfrm>
            <a:off x="0" y="-27384"/>
            <a:ext cx="9144000" cy="864096"/>
          </a:xfrm>
          <a:solidFill>
            <a:srgbClr val="C00000"/>
          </a:solidFill>
        </p:spPr>
        <p:txBody>
          <a:bodyPr>
            <a:noAutofit/>
          </a:bodyPr>
          <a:lstStyle/>
          <a:p>
            <a:pPr>
              <a:lnSpc>
                <a:spcPct val="130000"/>
              </a:lnSpc>
            </a:pPr>
            <a:r>
              <a:rPr lang="en-US" altLang="en-US" sz="2800" dirty="0" smtClean="0">
                <a:solidFill>
                  <a:schemeClr val="bg1"/>
                </a:solidFill>
                <a:latin typeface="Times New Roman" panose="02020603050405020304" pitchFamily="18" charset="0"/>
                <a:cs typeface="Times New Roman" panose="02020603050405020304" pitchFamily="18" charset="0"/>
              </a:rPr>
              <a:t>28GHz ECRH Assisted Plasma Start-up (with &amp; without EC)</a:t>
            </a:r>
            <a:endParaRPr lang="en-US" altLang="en-US" sz="2400" dirty="0">
              <a:solidFill>
                <a:schemeClr val="bg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6228184" y="1863983"/>
            <a:ext cx="2448272" cy="3293209"/>
          </a:xfrm>
          <a:prstGeom prst="rect">
            <a:avLst/>
          </a:prstGeom>
          <a:noFill/>
        </p:spPr>
        <p:txBody>
          <a:bodyPr wrap="square" rtlCol="0">
            <a:spAutoFit/>
          </a:bodyPr>
          <a:lstStyle/>
          <a:p>
            <a:pPr marL="285750" indent="-285750" algn="just">
              <a:buFont typeface="Wingdings" panose="05000000000000000000" pitchFamily="2" charset="2"/>
              <a:buChar char="§"/>
            </a:pPr>
            <a:r>
              <a:rPr lang="en-IN" sz="1600" dirty="0" smtClean="0">
                <a:solidFill>
                  <a:srgbClr val="0033CC"/>
                </a:solidFill>
                <a:latin typeface="Times New Roman" panose="02020603050405020304" pitchFamily="18" charset="0"/>
                <a:cs typeface="Times New Roman" panose="02020603050405020304" pitchFamily="18" charset="0"/>
              </a:rPr>
              <a:t>Lower loop voltage breakdown and start-up has been achieved.</a:t>
            </a:r>
          </a:p>
          <a:p>
            <a:pPr marL="285750" indent="-285750" algn="just">
              <a:buFont typeface="Wingdings" panose="05000000000000000000" pitchFamily="2" charset="2"/>
              <a:buChar char="§"/>
            </a:pPr>
            <a:r>
              <a:rPr lang="en-IN" sz="1600" dirty="0" smtClean="0">
                <a:solidFill>
                  <a:srgbClr val="0033CC"/>
                </a:solidFill>
                <a:latin typeface="Times New Roman" panose="02020603050405020304" pitchFamily="18" charset="0"/>
                <a:cs typeface="Times New Roman" panose="02020603050405020304" pitchFamily="18" charset="0"/>
              </a:rPr>
              <a:t>Ramp up is slow as expected</a:t>
            </a:r>
          </a:p>
          <a:p>
            <a:pPr marL="285750" indent="-285750" algn="just">
              <a:buFont typeface="Wingdings" panose="05000000000000000000" pitchFamily="2" charset="2"/>
              <a:buChar char="§"/>
            </a:pPr>
            <a:r>
              <a:rPr lang="en-IN" sz="1600" dirty="0" smtClean="0">
                <a:solidFill>
                  <a:srgbClr val="0033CC"/>
                </a:solidFill>
                <a:latin typeface="Times New Roman" panose="02020603050405020304" pitchFamily="18" charset="0"/>
                <a:cs typeface="Times New Roman" panose="02020603050405020304" pitchFamily="18" charset="0"/>
              </a:rPr>
              <a:t>Hard x-ray is low as expected</a:t>
            </a:r>
          </a:p>
          <a:p>
            <a:pPr marL="285750" indent="-285750" algn="just">
              <a:buFont typeface="Wingdings" panose="05000000000000000000" pitchFamily="2" charset="2"/>
              <a:buChar char="§"/>
            </a:pPr>
            <a:r>
              <a:rPr lang="en-IN" sz="1600" dirty="0" smtClean="0">
                <a:solidFill>
                  <a:srgbClr val="0033CC"/>
                </a:solidFill>
                <a:latin typeface="Times New Roman" panose="02020603050405020304" pitchFamily="18" charset="0"/>
                <a:cs typeface="Times New Roman" panose="02020603050405020304" pitchFamily="18" charset="0"/>
              </a:rPr>
              <a:t>Initial volt-sec consumption is less as expected.</a:t>
            </a:r>
          </a:p>
          <a:p>
            <a:pPr marL="285750" indent="-285750" algn="just">
              <a:buFont typeface="Wingdings" panose="05000000000000000000" pitchFamily="2" charset="2"/>
              <a:buChar char="§"/>
            </a:pPr>
            <a:r>
              <a:rPr lang="en-IN" sz="1600" dirty="0" smtClean="0">
                <a:solidFill>
                  <a:srgbClr val="FF0000"/>
                </a:solidFill>
                <a:latin typeface="Times New Roman" panose="02020603050405020304" pitchFamily="18" charset="0"/>
                <a:cs typeface="Times New Roman" panose="02020603050405020304" pitchFamily="18" charset="0"/>
              </a:rPr>
              <a:t>Plasma control during start up is not </a:t>
            </a:r>
            <a:r>
              <a:rPr lang="en-IN" sz="1600" dirty="0" err="1" smtClean="0">
                <a:solidFill>
                  <a:srgbClr val="FF0000"/>
                </a:solidFill>
                <a:latin typeface="Times New Roman" panose="02020603050405020304" pitchFamily="18" charset="0"/>
                <a:cs typeface="Times New Roman" panose="02020603050405020304" pitchFamily="18" charset="0"/>
              </a:rPr>
              <a:t>upto</a:t>
            </a:r>
            <a:r>
              <a:rPr lang="en-IN" sz="1600" dirty="0" smtClean="0">
                <a:solidFill>
                  <a:srgbClr val="FF0000"/>
                </a:solidFill>
                <a:latin typeface="Times New Roman" panose="02020603050405020304" pitchFamily="18" charset="0"/>
                <a:cs typeface="Times New Roman" panose="02020603050405020304" pitchFamily="18" charset="0"/>
              </a:rPr>
              <a:t> the mark.</a:t>
            </a:r>
            <a:endParaRPr lang="en-IN" sz="1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0188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TotalTime>
  <Words>2065</Words>
  <Application>Microsoft Office PowerPoint</Application>
  <PresentationFormat>On-screen Show (4:3)</PresentationFormat>
  <Paragraphs>235</Paragraphs>
  <Slides>27</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5" baseType="lpstr">
      <vt:lpstr>Arial</vt:lpstr>
      <vt:lpstr>Calibri</vt:lpstr>
      <vt:lpstr>Mangal</vt:lpstr>
      <vt:lpstr>Symbol</vt:lpstr>
      <vt:lpstr>Times New Roman</vt:lpstr>
      <vt:lpstr>Wingdings</vt:lpstr>
      <vt:lpstr>Office Theme</vt:lpstr>
      <vt:lpstr>JSSPWGraphic</vt:lpstr>
      <vt:lpstr>PowerPoint Presentation</vt:lpstr>
      <vt:lpstr>PowerPoint Presentation</vt:lpstr>
      <vt:lpstr>PowerPoint Presentation</vt:lpstr>
      <vt:lpstr>PowerPoint Presentation</vt:lpstr>
      <vt:lpstr>PowerPoint Presentation</vt:lpstr>
      <vt:lpstr>PowerPoint Presentation</vt:lpstr>
      <vt:lpstr>ECRH EXPERIMENTS ON ADITYA</vt:lpstr>
      <vt:lpstr>PowerPoint Presentation</vt:lpstr>
      <vt:lpstr>28GHz ECRH Assisted Plasma Start-up (with &amp; without EC)</vt:lpstr>
      <vt:lpstr>PowerPoint Presentation</vt:lpstr>
      <vt:lpstr>PowerPoint Presentation</vt:lpstr>
      <vt:lpstr>PowerPoint Presentation</vt:lpstr>
      <vt:lpstr>LHCD EXPEIMENTS ON ADITYA</vt:lpstr>
      <vt:lpstr>LHCD Grill Launcher</vt:lpstr>
      <vt:lpstr>Better coupling -&gt; suitable edge density is needed.</vt:lpstr>
      <vt:lpstr>Long Pulse discharges supported by LHCD in ADITYA-U</vt:lpstr>
      <vt:lpstr>ICRH EXPEIMENTS ON ADITYA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Plasma Shot (with ECRH and without ECRH):</dc:title>
  <dc:creator>B.K.Shukla</dc:creator>
  <cp:lastModifiedBy>PRABALKUMAR</cp:lastModifiedBy>
  <cp:revision>64</cp:revision>
  <dcterms:created xsi:type="dcterms:W3CDTF">2020-01-16T03:53:05Z</dcterms:created>
  <dcterms:modified xsi:type="dcterms:W3CDTF">2020-01-27T06:32:54Z</dcterms:modified>
</cp:coreProperties>
</file>