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07" r:id="rId2"/>
    <p:sldId id="286" r:id="rId3"/>
    <p:sldId id="257" r:id="rId4"/>
    <p:sldId id="302" r:id="rId5"/>
    <p:sldId id="303" r:id="rId6"/>
    <p:sldId id="277" r:id="rId7"/>
    <p:sldId id="276" r:id="rId8"/>
    <p:sldId id="259" r:id="rId9"/>
    <p:sldId id="301" r:id="rId10"/>
    <p:sldId id="262" r:id="rId11"/>
    <p:sldId id="265" r:id="rId12"/>
    <p:sldId id="275" r:id="rId13"/>
    <p:sldId id="298" r:id="rId14"/>
    <p:sldId id="299" r:id="rId15"/>
    <p:sldId id="300" r:id="rId16"/>
    <p:sldId id="304" r:id="rId17"/>
    <p:sldId id="278" r:id="rId18"/>
    <p:sldId id="284" r:id="rId19"/>
    <p:sldId id="280" r:id="rId20"/>
    <p:sldId id="285" r:id="rId21"/>
    <p:sldId id="264" r:id="rId22"/>
    <p:sldId id="287" r:id="rId23"/>
    <p:sldId id="261" r:id="rId24"/>
    <p:sldId id="289" r:id="rId25"/>
    <p:sldId id="267" r:id="rId26"/>
    <p:sldId id="290" r:id="rId27"/>
    <p:sldId id="270" r:id="rId28"/>
    <p:sldId id="271" r:id="rId29"/>
    <p:sldId id="272" r:id="rId30"/>
    <p:sldId id="273" r:id="rId31"/>
    <p:sldId id="291" r:id="rId32"/>
    <p:sldId id="292" r:id="rId33"/>
    <p:sldId id="293" r:id="rId34"/>
    <p:sldId id="294" r:id="rId35"/>
    <p:sldId id="295" r:id="rId36"/>
    <p:sldId id="274" r:id="rId37"/>
    <p:sldId id="296" r:id="rId38"/>
    <p:sldId id="297" r:id="rId39"/>
    <p:sldId id="268" r:id="rId40"/>
    <p:sldId id="269" r:id="rId41"/>
    <p:sldId id="305" r:id="rId42"/>
    <p:sldId id="30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sorterViewPr>
    <p:cViewPr>
      <p:scale>
        <a:sx n="100" d="100"/>
        <a:sy n="100" d="100"/>
      </p:scale>
      <p:origin x="0" y="-657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5C46F5-0799-4209-A32F-153BD8436988}" type="datetimeFigureOut">
              <a:rPr lang="en-US" smtClean="0"/>
              <a:t>27-Jan-20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014924-3AF7-455B-9B85-0E903F0D3870}" type="slidenum">
              <a:rPr lang="en-US" smtClean="0"/>
              <a:t>‹#›</a:t>
            </a:fld>
            <a:endParaRPr lang="en-US"/>
          </a:p>
        </p:txBody>
      </p:sp>
    </p:spTree>
    <p:extLst>
      <p:ext uri="{BB962C8B-B14F-4D97-AF65-F5344CB8AC3E}">
        <p14:creationId xmlns:p14="http://schemas.microsoft.com/office/powerpoint/2010/main" val="1326605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751190-50DC-4C5C-9198-B769FBDAFC90}" type="slidenum">
              <a:rPr lang="en-US" smtClean="0"/>
              <a:t>1</a:t>
            </a:fld>
            <a:endParaRPr lang="en-US"/>
          </a:p>
        </p:txBody>
      </p:sp>
    </p:spTree>
    <p:extLst>
      <p:ext uri="{BB962C8B-B14F-4D97-AF65-F5344CB8AC3E}">
        <p14:creationId xmlns:p14="http://schemas.microsoft.com/office/powerpoint/2010/main" val="1718778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7A6103-C4A5-4C67-9FAF-EF7D1B26029C}" type="datetimeFigureOut">
              <a:rPr lang="en-US" smtClean="0"/>
              <a:t>27-Jan-20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E1CAE-6B96-4DA1-B7F2-83316DE92BD7}" type="slidenum">
              <a:rPr lang="en-US" smtClean="0"/>
              <a:t>‹#›</a:t>
            </a:fld>
            <a:endParaRPr lang="en-US"/>
          </a:p>
        </p:txBody>
      </p:sp>
    </p:spTree>
    <p:extLst>
      <p:ext uri="{BB962C8B-B14F-4D97-AF65-F5344CB8AC3E}">
        <p14:creationId xmlns:p14="http://schemas.microsoft.com/office/powerpoint/2010/main" val="2046732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7A6103-C4A5-4C67-9FAF-EF7D1B26029C}" type="datetimeFigureOut">
              <a:rPr lang="en-US" smtClean="0"/>
              <a:t>27-Jan-20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E1CAE-6B96-4DA1-B7F2-83316DE92BD7}" type="slidenum">
              <a:rPr lang="en-US" smtClean="0"/>
              <a:t>‹#›</a:t>
            </a:fld>
            <a:endParaRPr lang="en-US"/>
          </a:p>
        </p:txBody>
      </p:sp>
    </p:spTree>
    <p:extLst>
      <p:ext uri="{BB962C8B-B14F-4D97-AF65-F5344CB8AC3E}">
        <p14:creationId xmlns:p14="http://schemas.microsoft.com/office/powerpoint/2010/main" val="1870233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7A6103-C4A5-4C67-9FAF-EF7D1B26029C}" type="datetimeFigureOut">
              <a:rPr lang="en-US" smtClean="0"/>
              <a:t>27-Jan-20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E1CAE-6B96-4DA1-B7F2-83316DE92BD7}" type="slidenum">
              <a:rPr lang="en-US" smtClean="0"/>
              <a:t>‹#›</a:t>
            </a:fld>
            <a:endParaRPr lang="en-US"/>
          </a:p>
        </p:txBody>
      </p:sp>
    </p:spTree>
    <p:extLst>
      <p:ext uri="{BB962C8B-B14F-4D97-AF65-F5344CB8AC3E}">
        <p14:creationId xmlns:p14="http://schemas.microsoft.com/office/powerpoint/2010/main" val="2881440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7A6103-C4A5-4C67-9FAF-EF7D1B26029C}" type="datetimeFigureOut">
              <a:rPr lang="en-US" smtClean="0"/>
              <a:t>27-Jan-20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E1CAE-6B96-4DA1-B7F2-83316DE92BD7}" type="slidenum">
              <a:rPr lang="en-US" smtClean="0"/>
              <a:t>‹#›</a:t>
            </a:fld>
            <a:endParaRPr lang="en-US"/>
          </a:p>
        </p:txBody>
      </p:sp>
    </p:spTree>
    <p:extLst>
      <p:ext uri="{BB962C8B-B14F-4D97-AF65-F5344CB8AC3E}">
        <p14:creationId xmlns:p14="http://schemas.microsoft.com/office/powerpoint/2010/main" val="2955332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7A6103-C4A5-4C67-9FAF-EF7D1B26029C}" type="datetimeFigureOut">
              <a:rPr lang="en-US" smtClean="0"/>
              <a:t>27-Jan-20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9E1CAE-6B96-4DA1-B7F2-83316DE92BD7}" type="slidenum">
              <a:rPr lang="en-US" smtClean="0"/>
              <a:t>‹#›</a:t>
            </a:fld>
            <a:endParaRPr lang="en-US"/>
          </a:p>
        </p:txBody>
      </p:sp>
    </p:spTree>
    <p:extLst>
      <p:ext uri="{BB962C8B-B14F-4D97-AF65-F5344CB8AC3E}">
        <p14:creationId xmlns:p14="http://schemas.microsoft.com/office/powerpoint/2010/main" val="787030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7A6103-C4A5-4C67-9FAF-EF7D1B26029C}" type="datetimeFigureOut">
              <a:rPr lang="en-US" smtClean="0"/>
              <a:t>27-Jan-20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9E1CAE-6B96-4DA1-B7F2-83316DE92BD7}" type="slidenum">
              <a:rPr lang="en-US" smtClean="0"/>
              <a:t>‹#›</a:t>
            </a:fld>
            <a:endParaRPr lang="en-US"/>
          </a:p>
        </p:txBody>
      </p:sp>
    </p:spTree>
    <p:extLst>
      <p:ext uri="{BB962C8B-B14F-4D97-AF65-F5344CB8AC3E}">
        <p14:creationId xmlns:p14="http://schemas.microsoft.com/office/powerpoint/2010/main" val="1944811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7A6103-C4A5-4C67-9FAF-EF7D1B26029C}" type="datetimeFigureOut">
              <a:rPr lang="en-US" smtClean="0"/>
              <a:t>27-Jan-20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9E1CAE-6B96-4DA1-B7F2-83316DE92BD7}" type="slidenum">
              <a:rPr lang="en-US" smtClean="0"/>
              <a:t>‹#›</a:t>
            </a:fld>
            <a:endParaRPr lang="en-US"/>
          </a:p>
        </p:txBody>
      </p:sp>
    </p:spTree>
    <p:extLst>
      <p:ext uri="{BB962C8B-B14F-4D97-AF65-F5344CB8AC3E}">
        <p14:creationId xmlns:p14="http://schemas.microsoft.com/office/powerpoint/2010/main" val="1475034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7A6103-C4A5-4C67-9FAF-EF7D1B26029C}" type="datetimeFigureOut">
              <a:rPr lang="en-US" smtClean="0"/>
              <a:t>27-Jan-20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9E1CAE-6B96-4DA1-B7F2-83316DE92BD7}" type="slidenum">
              <a:rPr lang="en-US" smtClean="0"/>
              <a:t>‹#›</a:t>
            </a:fld>
            <a:endParaRPr lang="en-US"/>
          </a:p>
        </p:txBody>
      </p:sp>
    </p:spTree>
    <p:extLst>
      <p:ext uri="{BB962C8B-B14F-4D97-AF65-F5344CB8AC3E}">
        <p14:creationId xmlns:p14="http://schemas.microsoft.com/office/powerpoint/2010/main" val="798986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7A6103-C4A5-4C67-9FAF-EF7D1B26029C}" type="datetimeFigureOut">
              <a:rPr lang="en-US" smtClean="0"/>
              <a:t>27-Jan-20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9E1CAE-6B96-4DA1-B7F2-83316DE92BD7}" type="slidenum">
              <a:rPr lang="en-US" smtClean="0"/>
              <a:t>‹#›</a:t>
            </a:fld>
            <a:endParaRPr lang="en-US"/>
          </a:p>
        </p:txBody>
      </p:sp>
    </p:spTree>
    <p:extLst>
      <p:ext uri="{BB962C8B-B14F-4D97-AF65-F5344CB8AC3E}">
        <p14:creationId xmlns:p14="http://schemas.microsoft.com/office/powerpoint/2010/main" val="40651114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7A6103-C4A5-4C67-9FAF-EF7D1B26029C}" type="datetimeFigureOut">
              <a:rPr lang="en-US" smtClean="0"/>
              <a:t>27-Jan-20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9E1CAE-6B96-4DA1-B7F2-83316DE92BD7}" type="slidenum">
              <a:rPr lang="en-US" smtClean="0"/>
              <a:t>‹#›</a:t>
            </a:fld>
            <a:endParaRPr lang="en-US"/>
          </a:p>
        </p:txBody>
      </p:sp>
    </p:spTree>
    <p:extLst>
      <p:ext uri="{BB962C8B-B14F-4D97-AF65-F5344CB8AC3E}">
        <p14:creationId xmlns:p14="http://schemas.microsoft.com/office/powerpoint/2010/main" val="1481921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7A6103-C4A5-4C67-9FAF-EF7D1B26029C}" type="datetimeFigureOut">
              <a:rPr lang="en-US" smtClean="0"/>
              <a:t>27-Jan-20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9E1CAE-6B96-4DA1-B7F2-83316DE92BD7}" type="slidenum">
              <a:rPr lang="en-US" smtClean="0"/>
              <a:t>‹#›</a:t>
            </a:fld>
            <a:endParaRPr lang="en-US"/>
          </a:p>
        </p:txBody>
      </p:sp>
    </p:spTree>
    <p:extLst>
      <p:ext uri="{BB962C8B-B14F-4D97-AF65-F5344CB8AC3E}">
        <p14:creationId xmlns:p14="http://schemas.microsoft.com/office/powerpoint/2010/main" val="3235083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7A6103-C4A5-4C67-9FAF-EF7D1B26029C}" type="datetimeFigureOut">
              <a:rPr lang="en-US" smtClean="0"/>
              <a:t>27-Jan-20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9E1CAE-6B96-4DA1-B7F2-83316DE92BD7}" type="slidenum">
              <a:rPr lang="en-US" smtClean="0"/>
              <a:t>‹#›</a:t>
            </a:fld>
            <a:endParaRPr lang="en-US"/>
          </a:p>
        </p:txBody>
      </p:sp>
    </p:spTree>
    <p:extLst>
      <p:ext uri="{BB962C8B-B14F-4D97-AF65-F5344CB8AC3E}">
        <p14:creationId xmlns:p14="http://schemas.microsoft.com/office/powerpoint/2010/main" val="1359380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28.wmf"/><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wmf"/><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slideLayout" Target="../slideLayouts/slideLayout6.xml"/><Relationship Id="rId7" Type="http://schemas.openxmlformats.org/officeDocument/2006/relationships/image" Target="../media/image300.png"/><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6.xml"/><Relationship Id="rId6" Type="http://schemas.openxmlformats.org/officeDocument/2006/relationships/image" Target="../media/image82.jpeg"/><Relationship Id="rId5" Type="http://schemas.openxmlformats.org/officeDocument/2006/relationships/image" Target="../media/image78.jpeg"/><Relationship Id="rId4" Type="http://schemas.openxmlformats.org/officeDocument/2006/relationships/image" Target="../media/image81.jpeg"/></Relationships>
</file>

<file path=ppt/slides/_rels/slide3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pr.res.in/extimages/1IPR932_2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21854"/>
            <a:ext cx="12186727" cy="304668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521362" y="216441"/>
            <a:ext cx="9144000" cy="178309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IN" sz="5400" b="1" dirty="0" smtClean="0"/>
              <a:t>Lower Hybrid Current Drive System on ADITYA</a:t>
            </a:r>
            <a:endParaRPr lang="en-IN" sz="5400" b="1" dirty="0"/>
          </a:p>
        </p:txBody>
      </p:sp>
      <p:sp>
        <p:nvSpPr>
          <p:cNvPr id="9" name="Subtitle 2"/>
          <p:cNvSpPr txBox="1">
            <a:spLocks/>
          </p:cNvSpPr>
          <p:nvPr/>
        </p:nvSpPr>
        <p:spPr>
          <a:xfrm>
            <a:off x="2892962" y="2062308"/>
            <a:ext cx="6400800" cy="151909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buNone/>
            </a:pPr>
            <a:r>
              <a:rPr lang="en-IN" sz="4800" dirty="0"/>
              <a:t>P. K. Sharma</a:t>
            </a:r>
          </a:p>
        </p:txBody>
      </p:sp>
      <p:sp>
        <p:nvSpPr>
          <p:cNvPr id="2" name="TextBox 1"/>
          <p:cNvSpPr txBox="1"/>
          <p:nvPr/>
        </p:nvSpPr>
        <p:spPr>
          <a:xfrm>
            <a:off x="-2" y="5977849"/>
            <a:ext cx="12186727" cy="861774"/>
          </a:xfrm>
          <a:prstGeom prst="rect">
            <a:avLst/>
          </a:prstGeom>
          <a:noFill/>
        </p:spPr>
        <p:txBody>
          <a:bodyPr wrap="square" rtlCol="0">
            <a:spAutoFit/>
          </a:bodyPr>
          <a:lstStyle/>
          <a:p>
            <a:pPr algn="ctr"/>
            <a:r>
              <a:rPr lang="en-IN" sz="3000" dirty="0"/>
              <a:t>Institute for Plasma Research, </a:t>
            </a:r>
            <a:r>
              <a:rPr lang="en-IN" sz="3000" dirty="0" err="1"/>
              <a:t>Bhat</a:t>
            </a:r>
            <a:r>
              <a:rPr lang="en-IN" sz="3000" dirty="0"/>
              <a:t>, Gandhinagar-382428, Gujarat, INDIA</a:t>
            </a:r>
            <a:r>
              <a:rPr lang="en-IN" sz="3000" dirty="0" smtClean="0"/>
              <a:t>.</a:t>
            </a:r>
          </a:p>
          <a:p>
            <a:pPr algn="ctr"/>
            <a:r>
              <a:rPr lang="en-IN" sz="2000" dirty="0" smtClean="0"/>
              <a:t>National Symposium for Commemorating 30-Years of ADITYA </a:t>
            </a:r>
            <a:r>
              <a:rPr lang="en-IN" sz="2000" dirty="0" err="1" smtClean="0"/>
              <a:t>Tokamak</a:t>
            </a:r>
            <a:r>
              <a:rPr lang="en-IN" sz="2000" dirty="0" smtClean="0"/>
              <a:t>, </a:t>
            </a:r>
            <a:r>
              <a:rPr lang="en-IN" sz="2000" dirty="0" smtClean="0"/>
              <a:t>27</a:t>
            </a:r>
            <a:r>
              <a:rPr lang="en-IN" sz="2000" baseline="30000" dirty="0" smtClean="0"/>
              <a:t>th</a:t>
            </a:r>
            <a:r>
              <a:rPr lang="en-IN" sz="2000" dirty="0" smtClean="0"/>
              <a:t> – 28</a:t>
            </a:r>
            <a:r>
              <a:rPr lang="en-IN" sz="2000" baseline="30000" dirty="0" smtClean="0"/>
              <a:t>th</a:t>
            </a:r>
            <a:r>
              <a:rPr lang="en-IN" sz="2000" dirty="0" smtClean="0"/>
              <a:t> January 2020, IPR</a:t>
            </a:r>
            <a:endParaRPr lang="en-IN" sz="2000" dirty="0"/>
          </a:p>
        </p:txBody>
      </p:sp>
      <p:pic>
        <p:nvPicPr>
          <p:cNvPr id="31746" name="Picture 2" descr="IPR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94663"/>
            <a:ext cx="2174045" cy="1671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1747" name="Picture 3" descr="hbnilogo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4474" y="725012"/>
            <a:ext cx="2037526" cy="1931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3738281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descr="LH_antenna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2689" y="14093"/>
            <a:ext cx="9139311" cy="68439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365125"/>
            <a:ext cx="5984631" cy="1325563"/>
          </a:xfrm>
        </p:spPr>
        <p:txBody>
          <a:bodyPr/>
          <a:lstStyle/>
          <a:p>
            <a:pPr algn="ctr"/>
            <a:r>
              <a:rPr lang="en-US" dirty="0" smtClean="0"/>
              <a:t>Grill Launcher</a:t>
            </a:r>
            <a:endParaRPr lang="en-US" dirty="0"/>
          </a:p>
        </p:txBody>
      </p:sp>
      <p:graphicFrame>
        <p:nvGraphicFramePr>
          <p:cNvPr id="3" name="Object 2"/>
          <p:cNvGraphicFramePr>
            <a:graphicFrameLocks noChangeAspect="1"/>
          </p:cNvGraphicFramePr>
          <p:nvPr>
            <p:extLst>
              <p:ext uri="{D42A27DB-BD31-4B8C-83A1-F6EECF244321}">
                <p14:modId xmlns:p14="http://schemas.microsoft.com/office/powerpoint/2010/main" val="2570185869"/>
              </p:ext>
            </p:extLst>
          </p:nvPr>
        </p:nvGraphicFramePr>
        <p:xfrm>
          <a:off x="2110152" y="1606638"/>
          <a:ext cx="5300169" cy="5251364"/>
        </p:xfrm>
        <a:graphic>
          <a:graphicData uri="http://schemas.openxmlformats.org/presentationml/2006/ole">
            <mc:AlternateContent xmlns:mc="http://schemas.openxmlformats.org/markup-compatibility/2006">
              <mc:Choice xmlns:v="urn:schemas-microsoft-com:vml" Requires="v">
                <p:oleObj spid="_x0000_s1078" r:id="rId4" imgW="7018934" imgH="6949440" progId="JSSPWGraphic">
                  <p:embed/>
                </p:oleObj>
              </mc:Choice>
              <mc:Fallback>
                <p:oleObj r:id="rId4" imgW="7018934" imgH="6949440" progId="JSSPWGraphic">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0152" y="1606638"/>
                        <a:ext cx="5300169" cy="5251364"/>
                      </a:xfrm>
                      <a:prstGeom prst="rect">
                        <a:avLst/>
                      </a:prstGeom>
                      <a:noFill/>
                      <a:ln>
                        <a:noFill/>
                      </a:ln>
                    </p:spPr>
                  </p:pic>
                </p:oleObj>
              </mc:Fallback>
            </mc:AlternateContent>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857870926"/>
              </p:ext>
            </p:extLst>
          </p:nvPr>
        </p:nvGraphicFramePr>
        <p:xfrm>
          <a:off x="48578" y="1593994"/>
          <a:ext cx="2328316" cy="5264006"/>
        </p:xfrm>
        <a:graphic>
          <a:graphicData uri="http://schemas.openxmlformats.org/drawingml/2006/table">
            <a:tbl>
              <a:tblPr firstRow="1" bandRow="1">
                <a:tableStyleId>{5C22544A-7EE6-4342-B048-85BDC9FD1C3A}</a:tableStyleId>
              </a:tblPr>
              <a:tblGrid>
                <a:gridCol w="1066800"/>
                <a:gridCol w="1261516"/>
              </a:tblGrid>
              <a:tr h="292798">
                <a:tc>
                  <a:txBody>
                    <a:bodyPr/>
                    <a:lstStyle/>
                    <a:p>
                      <a:r>
                        <a:rPr lang="en-IN" sz="1000" dirty="0" smtClean="0"/>
                        <a:t>Parameter</a:t>
                      </a:r>
                      <a:endParaRPr lang="en-IN" sz="1000" dirty="0"/>
                    </a:p>
                  </a:txBody>
                  <a:tcPr/>
                </a:tc>
                <a:tc>
                  <a:txBody>
                    <a:bodyPr/>
                    <a:lstStyle/>
                    <a:p>
                      <a:r>
                        <a:rPr lang="en-IN" sz="1000" dirty="0" smtClean="0"/>
                        <a:t>ADITYA</a:t>
                      </a:r>
                      <a:endParaRPr lang="en-IN" sz="1000" dirty="0"/>
                    </a:p>
                  </a:txBody>
                  <a:tcPr/>
                </a:tc>
              </a:tr>
              <a:tr h="2927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000" dirty="0" smtClean="0"/>
                        <a:t>&lt;n</a:t>
                      </a:r>
                      <a:r>
                        <a:rPr lang="en-IN" sz="1000" baseline="-25000" dirty="0" smtClean="0"/>
                        <a:t>e</a:t>
                      </a:r>
                      <a:r>
                        <a:rPr lang="en-IN" sz="1000" dirty="0" smtClean="0"/>
                        <a:t>&gt; / &lt;</a:t>
                      </a:r>
                      <a:r>
                        <a:rPr lang="en-IN" sz="1000" dirty="0" err="1" smtClean="0"/>
                        <a:t>T</a:t>
                      </a:r>
                      <a:r>
                        <a:rPr lang="en-IN" sz="1000" baseline="-25000" dirty="0" err="1" smtClean="0"/>
                        <a:t>e</a:t>
                      </a:r>
                      <a:r>
                        <a:rPr lang="en-IN" sz="1000" dirty="0" smtClean="0"/>
                        <a:t>&gt;</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000" dirty="0" smtClean="0"/>
                        <a:t>2 x 10</a:t>
                      </a:r>
                      <a:r>
                        <a:rPr lang="en-IN" sz="1000" baseline="30000" dirty="0" smtClean="0"/>
                        <a:t>13</a:t>
                      </a:r>
                      <a:r>
                        <a:rPr lang="en-IN" sz="1000" dirty="0" smtClean="0"/>
                        <a:t> cm</a:t>
                      </a:r>
                      <a:r>
                        <a:rPr lang="en-IN" sz="1000" baseline="30000" dirty="0" smtClean="0"/>
                        <a:t>-3 </a:t>
                      </a:r>
                      <a:r>
                        <a:rPr lang="en-IN" sz="1000" baseline="0" dirty="0" smtClean="0"/>
                        <a:t>/ ~400eV</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292798">
                <a:tc>
                  <a:txBody>
                    <a:bodyPr/>
                    <a:lstStyle/>
                    <a:p>
                      <a:r>
                        <a:rPr lang="en-IN" sz="1000" dirty="0" err="1" smtClean="0"/>
                        <a:t>B</a:t>
                      </a:r>
                      <a:r>
                        <a:rPr lang="en-IN" sz="1000" baseline="-25000" dirty="0" err="1" smtClean="0"/>
                        <a:t>t</a:t>
                      </a:r>
                      <a:endParaRPr lang="en-IN" sz="1000" baseline="-25000" dirty="0"/>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IN" sz="1000" dirty="0" smtClean="0"/>
                        <a:t>1.5 T</a:t>
                      </a:r>
                      <a:endParaRPr lang="en-IN" sz="1000" dirty="0"/>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292798">
                <a:tc>
                  <a:txBody>
                    <a:bodyPr/>
                    <a:lstStyle/>
                    <a:p>
                      <a:r>
                        <a:rPr lang="en-IN" sz="1000" dirty="0" smtClean="0"/>
                        <a:t>R / a</a:t>
                      </a:r>
                      <a:endParaRPr lang="en-IN" sz="1000" dirty="0"/>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IN" sz="1000" dirty="0" smtClean="0"/>
                        <a:t>0.75m/ 0.25m</a:t>
                      </a:r>
                      <a:endParaRPr lang="en-IN" sz="1000" dirty="0"/>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292798">
                <a:tc>
                  <a:txBody>
                    <a:bodyPr/>
                    <a:lstStyle/>
                    <a:p>
                      <a:r>
                        <a:rPr lang="en-IN" sz="1000" dirty="0" smtClean="0"/>
                        <a:t>I</a:t>
                      </a:r>
                      <a:r>
                        <a:rPr lang="en-IN" sz="1000" baseline="-25000" dirty="0" smtClean="0"/>
                        <a:t>P</a:t>
                      </a:r>
                      <a:endParaRPr lang="en-IN" sz="1000" baseline="-25000" dirty="0"/>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IN" sz="1000" dirty="0" smtClean="0"/>
                        <a:t>200kA</a:t>
                      </a:r>
                      <a:endParaRPr lang="en-IN" sz="1000" dirty="0"/>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29279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000" dirty="0" smtClean="0">
                          <a:sym typeface="Symbol"/>
                        </a:rPr>
                        <a:t> / </a:t>
                      </a:r>
                      <a:endParaRPr lang="en-IN" sz="1000" dirty="0" smtClean="0"/>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000" dirty="0" smtClean="0"/>
                        <a:t>Circular</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292798">
                <a:tc>
                  <a:txBody>
                    <a:bodyPr/>
                    <a:lstStyle/>
                    <a:p>
                      <a:r>
                        <a:rPr lang="en-IN" sz="1000" dirty="0" smtClean="0"/>
                        <a:t>Gas</a:t>
                      </a:r>
                      <a:endParaRPr lang="en-IN" sz="1000" dirty="0"/>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000" dirty="0" smtClean="0"/>
                        <a:t>Hydrogen</a:t>
                      </a: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292798">
                <a:tc>
                  <a:txBody>
                    <a:bodyPr/>
                    <a:lstStyle/>
                    <a:p>
                      <a:r>
                        <a:rPr lang="en-IN" sz="1000" dirty="0" smtClean="0"/>
                        <a:t>Configuration</a:t>
                      </a:r>
                      <a:endParaRPr lang="en-IN" sz="1000" dirty="0"/>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n-IN" sz="1000" dirty="0" smtClean="0"/>
                        <a:t>---</a:t>
                      </a:r>
                      <a:endParaRPr lang="en-IN" sz="1000" dirty="0"/>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r>
              <a:tr h="292798">
                <a:tc>
                  <a:txBody>
                    <a:bodyPr/>
                    <a:lstStyle/>
                    <a:p>
                      <a:r>
                        <a:rPr lang="en-IN" sz="1000" dirty="0" err="1" smtClean="0"/>
                        <a:t>f</a:t>
                      </a:r>
                      <a:r>
                        <a:rPr lang="en-IN" sz="1000" baseline="-25000" dirty="0" err="1" smtClean="0"/>
                        <a:t>o</a:t>
                      </a:r>
                      <a:r>
                        <a:rPr lang="en-IN" sz="1000" baseline="-25000" dirty="0" smtClean="0"/>
                        <a:t> </a:t>
                      </a:r>
                      <a:r>
                        <a:rPr lang="en-IN" sz="1000" baseline="0" dirty="0" smtClean="0"/>
                        <a:t>/ Power</a:t>
                      </a:r>
                      <a:endParaRPr lang="en-IN" sz="1000" baseline="0" dirty="0"/>
                    </a:p>
                  </a:txBody>
                  <a:tc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000" dirty="0" smtClean="0"/>
                        <a:t>3.7 GHz / 120 kW-1s</a:t>
                      </a:r>
                    </a:p>
                  </a:txBody>
                  <a:tc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tcPr>
                </a:tc>
              </a:tr>
              <a:tr h="292798">
                <a:tc>
                  <a:txBody>
                    <a:bodyPr/>
                    <a:lstStyle/>
                    <a:p>
                      <a:r>
                        <a:rPr lang="en-IN" sz="1000" dirty="0" smtClean="0"/>
                        <a:t>Antenna type</a:t>
                      </a:r>
                      <a:endParaRPr lang="en-IN" sz="1000" dirty="0"/>
                    </a:p>
                  </a:txBody>
                  <a:tc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000" dirty="0" smtClean="0"/>
                        <a:t>Conventional grill</a:t>
                      </a:r>
                    </a:p>
                  </a:txBody>
                  <a:tc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tcPr>
                </a:tc>
              </a:tr>
              <a:tr h="475796">
                <a:tc>
                  <a:txBody>
                    <a:bodyPr/>
                    <a:lstStyle/>
                    <a:p>
                      <a:r>
                        <a:rPr lang="en-IN" sz="1000" dirty="0" smtClean="0"/>
                        <a:t>No. of elements</a:t>
                      </a:r>
                      <a:endParaRPr lang="en-IN" sz="1000" dirty="0"/>
                    </a:p>
                  </a:txBody>
                  <a:tc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tcPr>
                </a:tc>
                <a:tc>
                  <a:txBody>
                    <a:bodyPr/>
                    <a:lstStyle/>
                    <a:p>
                      <a:r>
                        <a:rPr lang="en-IN" sz="1000" dirty="0" smtClean="0"/>
                        <a:t>4nos. X 2 rows </a:t>
                      </a:r>
                    </a:p>
                    <a:p>
                      <a:r>
                        <a:rPr lang="en-IN" sz="1000" dirty="0" smtClean="0"/>
                        <a:t>(8 elements)</a:t>
                      </a:r>
                    </a:p>
                  </a:txBody>
                  <a:tc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tcPr>
                </a:tc>
              </a:tr>
              <a:tr h="292798">
                <a:tc>
                  <a:txBody>
                    <a:bodyPr/>
                    <a:lstStyle/>
                    <a:p>
                      <a:r>
                        <a:rPr lang="en-IN" sz="1000" dirty="0" smtClean="0"/>
                        <a:t>Periodicity</a:t>
                      </a:r>
                      <a:endParaRPr lang="en-IN" sz="1000" dirty="0"/>
                    </a:p>
                  </a:txBody>
                  <a:tc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000" dirty="0" smtClean="0"/>
                        <a:t>9 mm</a:t>
                      </a:r>
                    </a:p>
                  </a:txBody>
                  <a:tc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tcPr>
                </a:tc>
              </a:tr>
              <a:tr h="292798">
                <a:tc>
                  <a:txBody>
                    <a:bodyPr/>
                    <a:lstStyle/>
                    <a:p>
                      <a:r>
                        <a:rPr lang="en-IN" sz="1000" dirty="0" smtClean="0"/>
                        <a:t>Element size</a:t>
                      </a:r>
                      <a:endParaRPr lang="en-IN" sz="1000" dirty="0"/>
                    </a:p>
                  </a:txBody>
                  <a:tc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000" dirty="0" smtClean="0"/>
                        <a:t>76 mm x 7 mm</a:t>
                      </a:r>
                    </a:p>
                  </a:txBody>
                  <a:tc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tcPr>
                </a:tc>
              </a:tr>
              <a:tr h="292798">
                <a:tc>
                  <a:txBody>
                    <a:bodyPr/>
                    <a:lstStyle/>
                    <a:p>
                      <a:r>
                        <a:rPr lang="en-IN" sz="1000" dirty="0" smtClean="0"/>
                        <a:t>Septa thickness</a:t>
                      </a:r>
                      <a:endParaRPr lang="en-IN" sz="1000" dirty="0"/>
                    </a:p>
                  </a:txBody>
                  <a:tc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000" dirty="0" smtClean="0"/>
                        <a:t>2 mm</a:t>
                      </a:r>
                    </a:p>
                  </a:txBody>
                  <a:tc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tcPr>
                </a:tc>
              </a:tr>
              <a:tr h="292798">
                <a:tc>
                  <a:txBody>
                    <a:bodyPr/>
                    <a:lstStyle/>
                    <a:p>
                      <a:r>
                        <a:rPr lang="el-GR" sz="1000" dirty="0" smtClean="0"/>
                        <a:t>Δ</a:t>
                      </a:r>
                      <a:r>
                        <a:rPr lang="el-GR" sz="1000" dirty="0" smtClean="0">
                          <a:sym typeface="Symbol"/>
                        </a:rPr>
                        <a:t></a:t>
                      </a:r>
                      <a:endParaRPr lang="en-IN" sz="1000" dirty="0"/>
                    </a:p>
                  </a:txBody>
                  <a:tc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000" dirty="0" smtClean="0"/>
                        <a:t>60</a:t>
                      </a:r>
                      <a:r>
                        <a:rPr lang="en-IN" sz="1000" baseline="30000" dirty="0" smtClean="0"/>
                        <a:t>o</a:t>
                      </a:r>
                      <a:r>
                        <a:rPr lang="en-IN" sz="1000" dirty="0" smtClean="0"/>
                        <a:t> – 160</a:t>
                      </a:r>
                      <a:r>
                        <a:rPr lang="en-IN" sz="1000" baseline="30000" dirty="0" smtClean="0"/>
                        <a:t>o</a:t>
                      </a:r>
                    </a:p>
                  </a:txBody>
                  <a:tc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tcPr>
                </a:tc>
              </a:tr>
              <a:tr h="292798">
                <a:tc>
                  <a:txBody>
                    <a:bodyPr/>
                    <a:lstStyle/>
                    <a:p>
                      <a:r>
                        <a:rPr lang="en-IN" sz="1000" dirty="0" smtClean="0"/>
                        <a:t>N</a:t>
                      </a:r>
                      <a:r>
                        <a:rPr lang="en-IN" sz="1000" baseline="-25000" dirty="0" smtClean="0"/>
                        <a:t>//</a:t>
                      </a:r>
                      <a:endParaRPr lang="en-IN" sz="1000" baseline="-25000" dirty="0"/>
                    </a:p>
                  </a:txBody>
                  <a:tc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000" dirty="0" smtClean="0"/>
                        <a:t>1.5 – 4.0</a:t>
                      </a:r>
                    </a:p>
                  </a:txBody>
                  <a:tc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tcPr>
                </a:tc>
              </a:tr>
              <a:tr h="292798">
                <a:tc>
                  <a:txBody>
                    <a:bodyPr/>
                    <a:lstStyle/>
                    <a:p>
                      <a:r>
                        <a:rPr lang="en-IN" sz="1000" dirty="0" smtClean="0"/>
                        <a:t>Power flux</a:t>
                      </a:r>
                      <a:endParaRPr lang="en-IN" sz="1000" dirty="0"/>
                    </a:p>
                  </a:txBody>
                  <a:tc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000" dirty="0" smtClean="0"/>
                        <a:t>3 kW/cm</a:t>
                      </a:r>
                      <a:r>
                        <a:rPr lang="en-IN" sz="1000" baseline="30000" dirty="0" smtClean="0"/>
                        <a:t>2</a:t>
                      </a:r>
                      <a:r>
                        <a:rPr lang="en-IN" sz="1000" dirty="0" smtClean="0"/>
                        <a:t> (1MW)</a:t>
                      </a:r>
                    </a:p>
                  </a:txBody>
                  <a:tcPr>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a:tcPr>
                </a:tc>
              </a:tr>
            </a:tbl>
          </a:graphicData>
        </a:graphic>
      </p:graphicFrame>
    </p:spTree>
    <p:extLst>
      <p:ext uri="{BB962C8B-B14F-4D97-AF65-F5344CB8AC3E}">
        <p14:creationId xmlns:p14="http://schemas.microsoft.com/office/powerpoint/2010/main" val="12386051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pPr algn="ctr"/>
            <a:r>
              <a:rPr lang="en-IN" dirty="0" smtClean="0"/>
              <a:t>Plasma response to LH power</a:t>
            </a:r>
            <a:endParaRPr lang="en-IN"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1" y="3347739"/>
            <a:ext cx="4419599" cy="3061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926" y="3347737"/>
            <a:ext cx="4333875" cy="3083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5732" y="870041"/>
            <a:ext cx="4354068" cy="247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870042"/>
            <a:ext cx="4419600" cy="2438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209800" y="4997752"/>
            <a:ext cx="2564280" cy="307777"/>
          </a:xfrm>
          <a:prstGeom prst="rect">
            <a:avLst/>
          </a:prstGeom>
          <a:noFill/>
        </p:spPr>
        <p:txBody>
          <a:bodyPr wrap="square" rtlCol="0">
            <a:spAutoFit/>
          </a:bodyPr>
          <a:lstStyle/>
          <a:p>
            <a:r>
              <a:rPr lang="en-IN" sz="1400" dirty="0"/>
              <a:t>Sharma, et. al., FED, 2007</a:t>
            </a:r>
          </a:p>
        </p:txBody>
      </p:sp>
      <p:sp>
        <p:nvSpPr>
          <p:cNvPr id="3" name="TextBox 2"/>
          <p:cNvSpPr txBox="1"/>
          <p:nvPr/>
        </p:nvSpPr>
        <p:spPr>
          <a:xfrm>
            <a:off x="4226257" y="6431015"/>
            <a:ext cx="3739486" cy="369332"/>
          </a:xfrm>
          <a:prstGeom prst="rect">
            <a:avLst/>
          </a:prstGeom>
          <a:noFill/>
        </p:spPr>
        <p:txBody>
          <a:bodyPr wrap="square" rtlCol="0">
            <a:spAutoFit/>
          </a:bodyPr>
          <a:lstStyle/>
          <a:p>
            <a:r>
              <a:rPr lang="en-US" dirty="0" smtClean="0"/>
              <a:t>Capacitor bank discharge plasma.</a:t>
            </a:r>
            <a:endParaRPr lang="en-US" dirty="0"/>
          </a:p>
        </p:txBody>
      </p:sp>
    </p:spTree>
    <p:extLst>
      <p:ext uri="{BB962C8B-B14F-4D97-AF65-F5344CB8AC3E}">
        <p14:creationId xmlns:p14="http://schemas.microsoft.com/office/powerpoint/2010/main" val="6296173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pPr algn="ctr"/>
            <a:r>
              <a:rPr lang="en-IN" dirty="0" smtClean="0"/>
              <a:t>More power needed ….</a:t>
            </a:r>
            <a:endParaRPr lang="en-IN"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960592"/>
            <a:ext cx="9144000" cy="5897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35170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N" dirty="0" smtClean="0"/>
              <a:t>LHCD system used for ECR breakdown studies at lower </a:t>
            </a:r>
            <a:r>
              <a:rPr lang="en-IN" dirty="0" err="1" smtClean="0"/>
              <a:t>toroidal</a:t>
            </a:r>
            <a:r>
              <a:rPr lang="en-IN" dirty="0" smtClean="0"/>
              <a:t> magnetic field</a:t>
            </a:r>
            <a:endParaRPr lang="en-IN" dirty="0"/>
          </a:p>
        </p:txBody>
      </p:sp>
      <p:pic>
        <p:nvPicPr>
          <p:cNvPr id="512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2325" y="1905000"/>
            <a:ext cx="6245086" cy="4952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80" y="1905001"/>
            <a:ext cx="5903820" cy="4952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7284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290" y="929172"/>
            <a:ext cx="7890962" cy="592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0" y="0"/>
            <a:ext cx="12192000" cy="1325563"/>
          </a:xfrm>
        </p:spPr>
        <p:txBody>
          <a:bodyPr>
            <a:normAutofit/>
          </a:bodyPr>
          <a:lstStyle/>
          <a:p>
            <a:pPr algn="ctr"/>
            <a:r>
              <a:rPr lang="en-IN" dirty="0" smtClean="0"/>
              <a:t>Comparison between ECR assisted/unassisted </a:t>
            </a:r>
            <a:r>
              <a:rPr lang="en-IN" dirty="0" err="1" smtClean="0"/>
              <a:t>startup</a:t>
            </a:r>
            <a:endParaRPr lang="en-IN" dirty="0"/>
          </a:p>
        </p:txBody>
      </p:sp>
    </p:spTree>
    <p:extLst>
      <p:ext uri="{BB962C8B-B14F-4D97-AF65-F5344CB8AC3E}">
        <p14:creationId xmlns:p14="http://schemas.microsoft.com/office/powerpoint/2010/main" val="22032445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dirty="0" smtClean="0"/>
              <a:t>DI/</a:t>
            </a:r>
            <a:r>
              <a:rPr lang="en-IN" dirty="0" err="1" smtClean="0"/>
              <a:t>dt</a:t>
            </a:r>
            <a:r>
              <a:rPr lang="en-IN" dirty="0" smtClean="0"/>
              <a:t> and breakdown time</a:t>
            </a:r>
            <a:endParaRPr lang="en-IN" dirty="0"/>
          </a:p>
        </p:txBody>
      </p:sp>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42447"/>
            <a:ext cx="6077048" cy="5015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6318" y="1842447"/>
            <a:ext cx="6195682" cy="50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637562" y="4667534"/>
            <a:ext cx="2456597" cy="646331"/>
          </a:xfrm>
          <a:prstGeom prst="rect">
            <a:avLst/>
          </a:prstGeom>
          <a:noFill/>
        </p:spPr>
        <p:txBody>
          <a:bodyPr wrap="square" rtlCol="0">
            <a:spAutoFit/>
          </a:bodyPr>
          <a:lstStyle/>
          <a:p>
            <a:r>
              <a:rPr lang="en-IN" dirty="0" smtClean="0"/>
              <a:t>More BD time observed with low electric field</a:t>
            </a:r>
            <a:endParaRPr lang="en-IN" dirty="0"/>
          </a:p>
        </p:txBody>
      </p:sp>
      <p:sp>
        <p:nvSpPr>
          <p:cNvPr id="6" name="TextBox 5"/>
          <p:cNvSpPr txBox="1"/>
          <p:nvPr/>
        </p:nvSpPr>
        <p:spPr>
          <a:xfrm>
            <a:off x="732630" y="3537045"/>
            <a:ext cx="2515537" cy="923330"/>
          </a:xfrm>
          <a:prstGeom prst="rect">
            <a:avLst/>
          </a:prstGeom>
          <a:noFill/>
        </p:spPr>
        <p:txBody>
          <a:bodyPr wrap="square" rtlCol="0">
            <a:spAutoFit/>
          </a:bodyPr>
          <a:lstStyle/>
          <a:p>
            <a:r>
              <a:rPr lang="en-IN" dirty="0" smtClean="0"/>
              <a:t>Slow ramp rate observed with low electric field discharges.</a:t>
            </a:r>
            <a:endParaRPr lang="en-IN" dirty="0"/>
          </a:p>
        </p:txBody>
      </p:sp>
    </p:spTree>
    <p:extLst>
      <p:ext uri="{BB962C8B-B14F-4D97-AF65-F5344CB8AC3E}">
        <p14:creationId xmlns:p14="http://schemas.microsoft.com/office/powerpoint/2010/main" val="16489615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N" dirty="0" smtClean="0"/>
              <a:t>Klystron CW operation at rated power</a:t>
            </a:r>
            <a:endParaRPr lang="en-IN" dirty="0"/>
          </a:p>
        </p:txBody>
      </p:sp>
      <p:sp>
        <p:nvSpPr>
          <p:cNvPr id="3" name="Content Placeholder 2"/>
          <p:cNvSpPr>
            <a:spLocks noGrp="1"/>
          </p:cNvSpPr>
          <p:nvPr>
            <p:ph idx="1"/>
          </p:nvPr>
        </p:nvSpPr>
        <p:spPr/>
        <p:txBody>
          <a:bodyPr/>
          <a:lstStyle/>
          <a:p>
            <a:r>
              <a:rPr lang="en-IN" dirty="0" smtClean="0"/>
              <a:t>Later klystrons were shifted to SST1 hall in LHCD area.</a:t>
            </a:r>
          </a:p>
          <a:p>
            <a:r>
              <a:rPr lang="en-IN" dirty="0" smtClean="0"/>
              <a:t>A new conventional HVDCPS (70kV, 22A – CW) was procured, installed and commissioned.</a:t>
            </a:r>
          </a:p>
          <a:p>
            <a:r>
              <a:rPr lang="en-IN" dirty="0" smtClean="0"/>
              <a:t>The earlier crowbar systems (based on rail-gap techniques and parallel ignitron based scheme) which was inhibiting klystron operation at rated voltage was replaced by new solid state based (</a:t>
            </a:r>
            <a:r>
              <a:rPr lang="en-IN" dirty="0" err="1" smtClean="0"/>
              <a:t>thyristor</a:t>
            </a:r>
            <a:r>
              <a:rPr lang="en-IN" dirty="0" smtClean="0"/>
              <a:t> based) crow-bar system.</a:t>
            </a:r>
          </a:p>
          <a:p>
            <a:r>
              <a:rPr lang="en-IN" dirty="0" smtClean="0"/>
              <a:t>The HVDCPS system connected to klystron was qualified by wire-burn test up to the rated voltage and subsequently high power CW operation of klystrons were carried out successfully.</a:t>
            </a:r>
            <a:endParaRPr lang="en-IN" dirty="0"/>
          </a:p>
        </p:txBody>
      </p:sp>
    </p:spTree>
    <p:extLst>
      <p:ext uri="{BB962C8B-B14F-4D97-AF65-F5344CB8AC3E}">
        <p14:creationId xmlns:p14="http://schemas.microsoft.com/office/powerpoint/2010/main" val="21883438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0204" y="-15570"/>
            <a:ext cx="2977396" cy="1143000"/>
          </a:xfrm>
        </p:spPr>
        <p:txBody>
          <a:bodyPr/>
          <a:lstStyle/>
          <a:p>
            <a:r>
              <a:rPr lang="en-IN" dirty="0" smtClean="0"/>
              <a:t>Auxiliary PS</a:t>
            </a:r>
            <a:endParaRPr lang="en-IN" dirty="0"/>
          </a:p>
        </p:txBody>
      </p:sp>
      <p:pic>
        <p:nvPicPr>
          <p:cNvPr id="3" name="Picture 1027" descr="D:\yss\Draw\RRaj\useful\DCP_4387.JPG"/>
          <p:cNvPicPr>
            <a:picLocks noChangeAspect="1" noChangeArrowheads="1"/>
          </p:cNvPicPr>
          <p:nvPr/>
        </p:nvPicPr>
        <p:blipFill>
          <a:blip r:embed="rId2" cstate="print">
            <a:lum bright="16000"/>
            <a:extLst>
              <a:ext uri="{28A0092B-C50C-407E-A947-70E740481C1C}">
                <a14:useLocalDpi xmlns:a14="http://schemas.microsoft.com/office/drawing/2010/main" val="0"/>
              </a:ext>
            </a:extLst>
          </a:blip>
          <a:srcRect/>
          <a:stretch>
            <a:fillRect/>
          </a:stretch>
        </p:blipFill>
        <p:spPr bwMode="auto">
          <a:xfrm>
            <a:off x="1524000" y="533400"/>
            <a:ext cx="2966205" cy="2362200"/>
          </a:xfrm>
          <a:prstGeom prst="rect">
            <a:avLst/>
          </a:prstGeom>
          <a:noFill/>
          <a:ln w="19050">
            <a:solidFill>
              <a:srgbClr val="993366"/>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029" descr="D:\yss\Draw\RRaj\useful\DCP_3070.JPG"/>
          <p:cNvPicPr>
            <a:picLocks noChangeAspect="1" noChangeArrowheads="1"/>
          </p:cNvPicPr>
          <p:nvPr/>
        </p:nvPicPr>
        <p:blipFill>
          <a:blip r:embed="rId3" cstate="print">
            <a:extLst>
              <a:ext uri="{28A0092B-C50C-407E-A947-70E740481C1C}">
                <a14:useLocalDpi xmlns:a14="http://schemas.microsoft.com/office/drawing/2010/main" val="0"/>
              </a:ext>
            </a:extLst>
          </a:blip>
          <a:srcRect l="10135" r="30405"/>
          <a:stretch>
            <a:fillRect/>
          </a:stretch>
        </p:blipFill>
        <p:spPr bwMode="auto">
          <a:xfrm>
            <a:off x="7010401" y="3581400"/>
            <a:ext cx="911225" cy="2362200"/>
          </a:xfrm>
          <a:prstGeom prst="rect">
            <a:avLst/>
          </a:prstGeom>
          <a:noFill/>
          <a:ln w="19050">
            <a:solidFill>
              <a:srgbClr val="993366"/>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1030"/>
          <p:cNvSpPr txBox="1">
            <a:spLocks noChangeArrowheads="1"/>
          </p:cNvSpPr>
          <p:nvPr/>
        </p:nvSpPr>
        <p:spPr bwMode="auto">
          <a:xfrm>
            <a:off x="6705600" y="6009978"/>
            <a:ext cx="1752600" cy="768626"/>
          </a:xfrm>
          <a:prstGeom prst="rect">
            <a:avLst/>
          </a:prstGeom>
          <a:solidFill>
            <a:srgbClr val="CCFFFF"/>
          </a:solidFill>
          <a:ln w="19050">
            <a:solidFill>
              <a:srgbClr val="99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9672" tIns="14836" rIns="29672" bIns="14836">
            <a:spAutoFit/>
          </a:bodyPr>
          <a:lstStyle>
            <a:lvl1pPr defTabSz="296863">
              <a:defRPr sz="2400">
                <a:solidFill>
                  <a:schemeClr val="tx1"/>
                </a:solidFill>
                <a:latin typeface="Times New Roman" pitchFamily="18" charset="0"/>
              </a:defRPr>
            </a:lvl1pPr>
            <a:lvl2pPr marL="147638" defTabSz="296863">
              <a:defRPr sz="2400">
                <a:solidFill>
                  <a:schemeClr val="tx1"/>
                </a:solidFill>
                <a:latin typeface="Times New Roman" pitchFamily="18" charset="0"/>
              </a:defRPr>
            </a:lvl2pPr>
            <a:lvl3pPr marL="296863" defTabSz="296863">
              <a:defRPr sz="2400">
                <a:solidFill>
                  <a:schemeClr val="tx1"/>
                </a:solidFill>
                <a:latin typeface="Times New Roman" pitchFamily="18" charset="0"/>
              </a:defRPr>
            </a:lvl3pPr>
            <a:lvl4pPr marL="444500" defTabSz="296863">
              <a:defRPr sz="2400">
                <a:solidFill>
                  <a:schemeClr val="tx1"/>
                </a:solidFill>
                <a:latin typeface="Times New Roman" pitchFamily="18" charset="0"/>
              </a:defRPr>
            </a:lvl4pPr>
            <a:lvl5pPr marL="593725" defTabSz="296863">
              <a:defRPr sz="2400">
                <a:solidFill>
                  <a:schemeClr val="tx1"/>
                </a:solidFill>
                <a:latin typeface="Times New Roman" pitchFamily="18" charset="0"/>
              </a:defRPr>
            </a:lvl5pPr>
            <a:lvl6pPr marL="1050925" defTabSz="296863" fontAlgn="base">
              <a:spcBef>
                <a:spcPct val="0"/>
              </a:spcBef>
              <a:spcAft>
                <a:spcPct val="0"/>
              </a:spcAft>
              <a:defRPr sz="2400">
                <a:solidFill>
                  <a:schemeClr val="tx1"/>
                </a:solidFill>
                <a:latin typeface="Times New Roman" pitchFamily="18" charset="0"/>
              </a:defRPr>
            </a:lvl6pPr>
            <a:lvl7pPr marL="1508125" defTabSz="296863" fontAlgn="base">
              <a:spcBef>
                <a:spcPct val="0"/>
              </a:spcBef>
              <a:spcAft>
                <a:spcPct val="0"/>
              </a:spcAft>
              <a:defRPr sz="2400">
                <a:solidFill>
                  <a:schemeClr val="tx1"/>
                </a:solidFill>
                <a:latin typeface="Times New Roman" pitchFamily="18" charset="0"/>
              </a:defRPr>
            </a:lvl7pPr>
            <a:lvl8pPr marL="1965325" defTabSz="296863" fontAlgn="base">
              <a:spcBef>
                <a:spcPct val="0"/>
              </a:spcBef>
              <a:spcAft>
                <a:spcPct val="0"/>
              </a:spcAft>
              <a:defRPr sz="2400">
                <a:solidFill>
                  <a:schemeClr val="tx1"/>
                </a:solidFill>
                <a:latin typeface="Times New Roman" pitchFamily="18" charset="0"/>
              </a:defRPr>
            </a:lvl8pPr>
            <a:lvl9pPr marL="2422525" defTabSz="296863" fontAlgn="base">
              <a:spcBef>
                <a:spcPct val="0"/>
              </a:spcBef>
              <a:spcAft>
                <a:spcPct val="0"/>
              </a:spcAft>
              <a:defRPr sz="2400">
                <a:solidFill>
                  <a:schemeClr val="tx1"/>
                </a:solidFill>
                <a:latin typeface="Times New Roman" pitchFamily="18" charset="0"/>
              </a:defRPr>
            </a:lvl9pPr>
          </a:lstStyle>
          <a:p>
            <a:pPr algn="just"/>
            <a:r>
              <a:rPr lang="en-US" sz="1200" b="1" u="sng" dirty="0">
                <a:solidFill>
                  <a:srgbClr val="CC6600"/>
                </a:solidFill>
              </a:rPr>
              <a:t>Filament PS:</a:t>
            </a:r>
            <a:r>
              <a:rPr lang="en-US" sz="1200" b="1" dirty="0">
                <a:solidFill>
                  <a:srgbClr val="008000"/>
                </a:solidFill>
              </a:rPr>
              <a:t> 12V, 50A, Soft Start 130kV DC Isolation Over Voltage &amp; Over Current Protection.</a:t>
            </a:r>
            <a:endParaRPr lang="en-US" sz="1200" dirty="0"/>
          </a:p>
        </p:txBody>
      </p:sp>
      <p:pic>
        <p:nvPicPr>
          <p:cNvPr id="7" name="Picture 1031" descr="D:\yss\Draw\RRaj\useful\lhcd_amod_bushing.jpg"/>
          <p:cNvPicPr>
            <a:picLocks noChangeAspect="1" noChangeArrowheads="1"/>
          </p:cNvPicPr>
          <p:nvPr/>
        </p:nvPicPr>
        <p:blipFill>
          <a:blip r:embed="rId4" cstate="print">
            <a:lum bright="14000"/>
            <a:extLst>
              <a:ext uri="{28A0092B-C50C-407E-A947-70E740481C1C}">
                <a14:useLocalDpi xmlns:a14="http://schemas.microsoft.com/office/drawing/2010/main" val="0"/>
              </a:ext>
            </a:extLst>
          </a:blip>
          <a:srcRect/>
          <a:stretch>
            <a:fillRect/>
          </a:stretch>
        </p:blipFill>
        <p:spPr bwMode="auto">
          <a:xfrm>
            <a:off x="4598304" y="941543"/>
            <a:ext cx="3021696" cy="2375390"/>
          </a:xfrm>
          <a:prstGeom prst="rect">
            <a:avLst/>
          </a:prstGeom>
          <a:noFill/>
          <a:ln w="19050">
            <a:solidFill>
              <a:srgbClr val="993366"/>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033" descr="D:\yss\Draw\RRaj\useful\cos6.jpg"/>
          <p:cNvPicPr>
            <a:picLocks noChangeAspect="1" noChangeArrowheads="1"/>
          </p:cNvPicPr>
          <p:nvPr/>
        </p:nvPicPr>
        <p:blipFill>
          <a:blip r:embed="rId5" cstate="print">
            <a:lum bright="12000"/>
            <a:extLst>
              <a:ext uri="{28A0092B-C50C-407E-A947-70E740481C1C}">
                <a14:useLocalDpi xmlns:a14="http://schemas.microsoft.com/office/drawing/2010/main" val="0"/>
              </a:ext>
            </a:extLst>
          </a:blip>
          <a:srcRect/>
          <a:stretch>
            <a:fillRect/>
          </a:stretch>
        </p:blipFill>
        <p:spPr bwMode="auto">
          <a:xfrm>
            <a:off x="1524000" y="3641424"/>
            <a:ext cx="2930400" cy="2302176"/>
          </a:xfrm>
          <a:prstGeom prst="rect">
            <a:avLst/>
          </a:prstGeom>
          <a:noFill/>
          <a:ln w="19050">
            <a:solidFill>
              <a:srgbClr val="993366"/>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1034"/>
          <p:cNvSpPr txBox="1">
            <a:spLocks noChangeArrowheads="1"/>
          </p:cNvSpPr>
          <p:nvPr/>
        </p:nvSpPr>
        <p:spPr bwMode="auto">
          <a:xfrm>
            <a:off x="1523999" y="6019800"/>
            <a:ext cx="2930401" cy="768626"/>
          </a:xfrm>
          <a:prstGeom prst="rect">
            <a:avLst/>
          </a:prstGeom>
          <a:solidFill>
            <a:srgbClr val="CCFFFF"/>
          </a:solidFill>
          <a:ln w="19050">
            <a:solidFill>
              <a:srgbClr val="99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9672" tIns="14836" rIns="29672" bIns="14836">
            <a:spAutoFit/>
          </a:bodyPr>
          <a:lstStyle>
            <a:lvl1pPr defTabSz="296863">
              <a:defRPr sz="2400">
                <a:solidFill>
                  <a:schemeClr val="tx1"/>
                </a:solidFill>
                <a:latin typeface="Times New Roman" pitchFamily="18" charset="0"/>
              </a:defRPr>
            </a:lvl1pPr>
            <a:lvl2pPr marL="147638" defTabSz="296863">
              <a:defRPr sz="2400">
                <a:solidFill>
                  <a:schemeClr val="tx1"/>
                </a:solidFill>
                <a:latin typeface="Times New Roman" pitchFamily="18" charset="0"/>
              </a:defRPr>
            </a:lvl2pPr>
            <a:lvl3pPr marL="296863" defTabSz="296863">
              <a:defRPr sz="2400">
                <a:solidFill>
                  <a:schemeClr val="tx1"/>
                </a:solidFill>
                <a:latin typeface="Times New Roman" pitchFamily="18" charset="0"/>
              </a:defRPr>
            </a:lvl3pPr>
            <a:lvl4pPr marL="444500" defTabSz="296863">
              <a:defRPr sz="2400">
                <a:solidFill>
                  <a:schemeClr val="tx1"/>
                </a:solidFill>
                <a:latin typeface="Times New Roman" pitchFamily="18" charset="0"/>
              </a:defRPr>
            </a:lvl4pPr>
            <a:lvl5pPr marL="593725" defTabSz="296863">
              <a:defRPr sz="2400">
                <a:solidFill>
                  <a:schemeClr val="tx1"/>
                </a:solidFill>
                <a:latin typeface="Times New Roman" pitchFamily="18" charset="0"/>
              </a:defRPr>
            </a:lvl5pPr>
            <a:lvl6pPr marL="1050925" defTabSz="296863" fontAlgn="base">
              <a:spcBef>
                <a:spcPct val="0"/>
              </a:spcBef>
              <a:spcAft>
                <a:spcPct val="0"/>
              </a:spcAft>
              <a:defRPr sz="2400">
                <a:solidFill>
                  <a:schemeClr val="tx1"/>
                </a:solidFill>
                <a:latin typeface="Times New Roman" pitchFamily="18" charset="0"/>
              </a:defRPr>
            </a:lvl6pPr>
            <a:lvl7pPr marL="1508125" defTabSz="296863" fontAlgn="base">
              <a:spcBef>
                <a:spcPct val="0"/>
              </a:spcBef>
              <a:spcAft>
                <a:spcPct val="0"/>
              </a:spcAft>
              <a:defRPr sz="2400">
                <a:solidFill>
                  <a:schemeClr val="tx1"/>
                </a:solidFill>
                <a:latin typeface="Times New Roman" pitchFamily="18" charset="0"/>
              </a:defRPr>
            </a:lvl7pPr>
            <a:lvl8pPr marL="1965325" defTabSz="296863" fontAlgn="base">
              <a:spcBef>
                <a:spcPct val="0"/>
              </a:spcBef>
              <a:spcAft>
                <a:spcPct val="0"/>
              </a:spcAft>
              <a:defRPr sz="2400">
                <a:solidFill>
                  <a:schemeClr val="tx1"/>
                </a:solidFill>
                <a:latin typeface="Times New Roman" pitchFamily="18" charset="0"/>
              </a:defRPr>
            </a:lvl8pPr>
            <a:lvl9pPr marL="2422525" defTabSz="296863" fontAlgn="base">
              <a:spcBef>
                <a:spcPct val="0"/>
              </a:spcBef>
              <a:spcAft>
                <a:spcPct val="0"/>
              </a:spcAft>
              <a:defRPr sz="2400">
                <a:solidFill>
                  <a:schemeClr val="tx1"/>
                </a:solidFill>
                <a:latin typeface="Times New Roman" pitchFamily="18" charset="0"/>
              </a:defRPr>
            </a:lvl9pPr>
          </a:lstStyle>
          <a:p>
            <a:pPr algn="just"/>
            <a:r>
              <a:rPr lang="en-US" sz="1200" b="1" u="sng" dirty="0">
                <a:solidFill>
                  <a:srgbClr val="CC6600"/>
                </a:solidFill>
              </a:rPr>
              <a:t>2kV, 100mA Bias Voltage PS:</a:t>
            </a:r>
            <a:r>
              <a:rPr lang="en-US" sz="1200" b="1" dirty="0">
                <a:solidFill>
                  <a:srgbClr val="008000"/>
                </a:solidFill>
              </a:rPr>
              <a:t> It is used to suppress dark current that flows when anode pulse is absent. This power supply is designed to float at 120kV DC.</a:t>
            </a:r>
            <a:r>
              <a:rPr lang="en-US" sz="1200" dirty="0"/>
              <a:t> </a:t>
            </a:r>
          </a:p>
        </p:txBody>
      </p:sp>
      <p:pic>
        <p:nvPicPr>
          <p:cNvPr id="11" name="Picture 1035" descr="D:\yss\Draw\RRaj\useful\lhcd_amod_rack.jpg"/>
          <p:cNvPicPr>
            <a:picLocks noChangeAspect="1" noChangeArrowheads="1"/>
          </p:cNvPicPr>
          <p:nvPr/>
        </p:nvPicPr>
        <p:blipFill>
          <a:blip r:embed="rId6" cstate="print">
            <a:lum bright="10000"/>
            <a:extLst>
              <a:ext uri="{28A0092B-C50C-407E-A947-70E740481C1C}">
                <a14:useLocalDpi xmlns:a14="http://schemas.microsoft.com/office/drawing/2010/main" val="0"/>
              </a:ext>
            </a:extLst>
          </a:blip>
          <a:srcRect/>
          <a:stretch>
            <a:fillRect/>
          </a:stretch>
        </p:blipFill>
        <p:spPr bwMode="auto">
          <a:xfrm>
            <a:off x="4800600" y="3593580"/>
            <a:ext cx="1576388" cy="2438400"/>
          </a:xfrm>
          <a:prstGeom prst="rect">
            <a:avLst/>
          </a:prstGeom>
          <a:noFill/>
          <a:ln w="19050">
            <a:solidFill>
              <a:srgbClr val="993366"/>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8200" y="3479641"/>
            <a:ext cx="2185988" cy="2914650"/>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7095" y="513160"/>
            <a:ext cx="3003669" cy="2252752"/>
          </a:xfrm>
          <a:prstGeom prst="rect">
            <a:avLst/>
          </a:prstGeom>
        </p:spPr>
      </p:pic>
      <p:sp>
        <p:nvSpPr>
          <p:cNvPr id="14" name="Text Box 1036"/>
          <p:cNvSpPr txBox="1">
            <a:spLocks noChangeArrowheads="1"/>
          </p:cNvSpPr>
          <p:nvPr/>
        </p:nvSpPr>
        <p:spPr bwMode="auto">
          <a:xfrm>
            <a:off x="8610601" y="6412992"/>
            <a:ext cx="1981199" cy="399294"/>
          </a:xfrm>
          <a:prstGeom prst="rect">
            <a:avLst/>
          </a:prstGeom>
          <a:solidFill>
            <a:srgbClr val="CCFFFF"/>
          </a:solidFill>
          <a:ln w="19050">
            <a:solidFill>
              <a:srgbClr val="99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9672" tIns="14836" rIns="29672" bIns="14836">
            <a:spAutoFit/>
          </a:bodyPr>
          <a:lstStyle>
            <a:lvl1pPr defTabSz="296863">
              <a:defRPr sz="2400">
                <a:solidFill>
                  <a:schemeClr val="tx1"/>
                </a:solidFill>
                <a:latin typeface="Times New Roman" pitchFamily="18" charset="0"/>
              </a:defRPr>
            </a:lvl1pPr>
            <a:lvl2pPr marL="147638" defTabSz="296863">
              <a:defRPr sz="2400">
                <a:solidFill>
                  <a:schemeClr val="tx1"/>
                </a:solidFill>
                <a:latin typeface="Times New Roman" pitchFamily="18" charset="0"/>
              </a:defRPr>
            </a:lvl2pPr>
            <a:lvl3pPr marL="296863" defTabSz="296863">
              <a:defRPr sz="2400">
                <a:solidFill>
                  <a:schemeClr val="tx1"/>
                </a:solidFill>
                <a:latin typeface="Times New Roman" pitchFamily="18" charset="0"/>
              </a:defRPr>
            </a:lvl3pPr>
            <a:lvl4pPr marL="444500" defTabSz="296863">
              <a:defRPr sz="2400">
                <a:solidFill>
                  <a:schemeClr val="tx1"/>
                </a:solidFill>
                <a:latin typeface="Times New Roman" pitchFamily="18" charset="0"/>
              </a:defRPr>
            </a:lvl4pPr>
            <a:lvl5pPr marL="593725" defTabSz="296863">
              <a:defRPr sz="2400">
                <a:solidFill>
                  <a:schemeClr val="tx1"/>
                </a:solidFill>
                <a:latin typeface="Times New Roman" pitchFamily="18" charset="0"/>
              </a:defRPr>
            </a:lvl5pPr>
            <a:lvl6pPr marL="1050925" defTabSz="296863" fontAlgn="base">
              <a:spcBef>
                <a:spcPct val="0"/>
              </a:spcBef>
              <a:spcAft>
                <a:spcPct val="0"/>
              </a:spcAft>
              <a:defRPr sz="2400">
                <a:solidFill>
                  <a:schemeClr val="tx1"/>
                </a:solidFill>
                <a:latin typeface="Times New Roman" pitchFamily="18" charset="0"/>
              </a:defRPr>
            </a:lvl6pPr>
            <a:lvl7pPr marL="1508125" defTabSz="296863" fontAlgn="base">
              <a:spcBef>
                <a:spcPct val="0"/>
              </a:spcBef>
              <a:spcAft>
                <a:spcPct val="0"/>
              </a:spcAft>
              <a:defRPr sz="2400">
                <a:solidFill>
                  <a:schemeClr val="tx1"/>
                </a:solidFill>
                <a:latin typeface="Times New Roman" pitchFamily="18" charset="0"/>
              </a:defRPr>
            </a:lvl7pPr>
            <a:lvl8pPr marL="1965325" defTabSz="296863" fontAlgn="base">
              <a:spcBef>
                <a:spcPct val="0"/>
              </a:spcBef>
              <a:spcAft>
                <a:spcPct val="0"/>
              </a:spcAft>
              <a:defRPr sz="2400">
                <a:solidFill>
                  <a:schemeClr val="tx1"/>
                </a:solidFill>
                <a:latin typeface="Times New Roman" pitchFamily="18" charset="0"/>
              </a:defRPr>
            </a:lvl8pPr>
            <a:lvl9pPr marL="2422525" defTabSz="296863" fontAlgn="base">
              <a:spcBef>
                <a:spcPct val="0"/>
              </a:spcBef>
              <a:spcAft>
                <a:spcPct val="0"/>
              </a:spcAft>
              <a:defRPr sz="2400">
                <a:solidFill>
                  <a:schemeClr val="tx1"/>
                </a:solidFill>
                <a:latin typeface="Times New Roman" pitchFamily="18" charset="0"/>
              </a:defRPr>
            </a:lvl9pPr>
          </a:lstStyle>
          <a:p>
            <a:pPr algn="just"/>
            <a:r>
              <a:rPr lang="en-US" sz="1200" b="1" u="sng" dirty="0">
                <a:solidFill>
                  <a:srgbClr val="CC6600"/>
                </a:solidFill>
              </a:rPr>
              <a:t>Magnet PS:</a:t>
            </a:r>
            <a:r>
              <a:rPr lang="en-US" sz="1200" b="1" dirty="0"/>
              <a:t> </a:t>
            </a:r>
            <a:r>
              <a:rPr lang="en-US" sz="1200" b="1" dirty="0">
                <a:solidFill>
                  <a:srgbClr val="008000"/>
                </a:solidFill>
              </a:rPr>
              <a:t>Provides beam collimation.</a:t>
            </a:r>
            <a:endParaRPr kumimoji="1" lang="en-US" sz="1200" b="1" u="sng" dirty="0">
              <a:solidFill>
                <a:srgbClr val="660066"/>
              </a:solidFill>
              <a:latin typeface="Arial" pitchFamily="34" charset="0"/>
            </a:endParaRPr>
          </a:p>
        </p:txBody>
      </p:sp>
      <p:sp>
        <p:nvSpPr>
          <p:cNvPr id="15" name="Text Box 1036"/>
          <p:cNvSpPr txBox="1">
            <a:spLocks noChangeArrowheads="1"/>
          </p:cNvSpPr>
          <p:nvPr/>
        </p:nvSpPr>
        <p:spPr bwMode="auto">
          <a:xfrm>
            <a:off x="8161972" y="3048000"/>
            <a:ext cx="2353628" cy="399294"/>
          </a:xfrm>
          <a:prstGeom prst="rect">
            <a:avLst/>
          </a:prstGeom>
          <a:solidFill>
            <a:srgbClr val="CCFFFF"/>
          </a:solidFill>
          <a:ln w="19050">
            <a:solidFill>
              <a:srgbClr val="99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9672" tIns="14836" rIns="29672" bIns="14836">
            <a:spAutoFit/>
          </a:bodyPr>
          <a:lstStyle>
            <a:lvl1pPr defTabSz="296863">
              <a:defRPr sz="2400">
                <a:solidFill>
                  <a:schemeClr val="tx1"/>
                </a:solidFill>
                <a:latin typeface="Times New Roman" pitchFamily="18" charset="0"/>
              </a:defRPr>
            </a:lvl1pPr>
            <a:lvl2pPr marL="147638" defTabSz="296863">
              <a:defRPr sz="2400">
                <a:solidFill>
                  <a:schemeClr val="tx1"/>
                </a:solidFill>
                <a:latin typeface="Times New Roman" pitchFamily="18" charset="0"/>
              </a:defRPr>
            </a:lvl2pPr>
            <a:lvl3pPr marL="296863" defTabSz="296863">
              <a:defRPr sz="2400">
                <a:solidFill>
                  <a:schemeClr val="tx1"/>
                </a:solidFill>
                <a:latin typeface="Times New Roman" pitchFamily="18" charset="0"/>
              </a:defRPr>
            </a:lvl3pPr>
            <a:lvl4pPr marL="444500" defTabSz="296863">
              <a:defRPr sz="2400">
                <a:solidFill>
                  <a:schemeClr val="tx1"/>
                </a:solidFill>
                <a:latin typeface="Times New Roman" pitchFamily="18" charset="0"/>
              </a:defRPr>
            </a:lvl4pPr>
            <a:lvl5pPr marL="593725" defTabSz="296863">
              <a:defRPr sz="2400">
                <a:solidFill>
                  <a:schemeClr val="tx1"/>
                </a:solidFill>
                <a:latin typeface="Times New Roman" pitchFamily="18" charset="0"/>
              </a:defRPr>
            </a:lvl5pPr>
            <a:lvl6pPr marL="1050925" defTabSz="296863" fontAlgn="base">
              <a:spcBef>
                <a:spcPct val="0"/>
              </a:spcBef>
              <a:spcAft>
                <a:spcPct val="0"/>
              </a:spcAft>
              <a:defRPr sz="2400">
                <a:solidFill>
                  <a:schemeClr val="tx1"/>
                </a:solidFill>
                <a:latin typeface="Times New Roman" pitchFamily="18" charset="0"/>
              </a:defRPr>
            </a:lvl6pPr>
            <a:lvl7pPr marL="1508125" defTabSz="296863" fontAlgn="base">
              <a:spcBef>
                <a:spcPct val="0"/>
              </a:spcBef>
              <a:spcAft>
                <a:spcPct val="0"/>
              </a:spcAft>
              <a:defRPr sz="2400">
                <a:solidFill>
                  <a:schemeClr val="tx1"/>
                </a:solidFill>
                <a:latin typeface="Times New Roman" pitchFamily="18" charset="0"/>
              </a:defRPr>
            </a:lvl7pPr>
            <a:lvl8pPr marL="1965325" defTabSz="296863" fontAlgn="base">
              <a:spcBef>
                <a:spcPct val="0"/>
              </a:spcBef>
              <a:spcAft>
                <a:spcPct val="0"/>
              </a:spcAft>
              <a:defRPr sz="2400">
                <a:solidFill>
                  <a:schemeClr val="tx1"/>
                </a:solidFill>
                <a:latin typeface="Times New Roman" pitchFamily="18" charset="0"/>
              </a:defRPr>
            </a:lvl8pPr>
            <a:lvl9pPr marL="2422525" defTabSz="296863" fontAlgn="base">
              <a:spcBef>
                <a:spcPct val="0"/>
              </a:spcBef>
              <a:spcAft>
                <a:spcPct val="0"/>
              </a:spcAft>
              <a:defRPr sz="2400">
                <a:solidFill>
                  <a:schemeClr val="tx1"/>
                </a:solidFill>
                <a:latin typeface="Times New Roman" pitchFamily="18" charset="0"/>
              </a:defRPr>
            </a:lvl9pPr>
          </a:lstStyle>
          <a:p>
            <a:pPr algn="just"/>
            <a:r>
              <a:rPr lang="en-US" sz="1200" b="1" u="sng" dirty="0">
                <a:solidFill>
                  <a:srgbClr val="CC6600"/>
                </a:solidFill>
              </a:rPr>
              <a:t>Solid state based crow bar system (</a:t>
            </a:r>
            <a:r>
              <a:rPr lang="en-US" sz="1200" b="1" u="sng" dirty="0" err="1">
                <a:solidFill>
                  <a:srgbClr val="CC6600"/>
                </a:solidFill>
              </a:rPr>
              <a:t>Thyristor</a:t>
            </a:r>
            <a:r>
              <a:rPr lang="en-US" sz="1200" b="1" u="sng" dirty="0">
                <a:solidFill>
                  <a:srgbClr val="CC6600"/>
                </a:solidFill>
              </a:rPr>
              <a:t> based)</a:t>
            </a:r>
            <a:endParaRPr kumimoji="1" lang="en-US" sz="1200" b="1" u="sng" dirty="0">
              <a:solidFill>
                <a:srgbClr val="660066"/>
              </a:solidFill>
              <a:latin typeface="Arial" pitchFamily="34" charset="0"/>
            </a:endParaRPr>
          </a:p>
        </p:txBody>
      </p:sp>
      <p:sp>
        <p:nvSpPr>
          <p:cNvPr id="16" name="Text Box 1036"/>
          <p:cNvSpPr txBox="1">
            <a:spLocks noChangeArrowheads="1"/>
          </p:cNvSpPr>
          <p:nvPr/>
        </p:nvSpPr>
        <p:spPr bwMode="auto">
          <a:xfrm>
            <a:off x="4495801" y="6027736"/>
            <a:ext cx="2141939" cy="768626"/>
          </a:xfrm>
          <a:prstGeom prst="rect">
            <a:avLst/>
          </a:prstGeom>
          <a:solidFill>
            <a:srgbClr val="CCFFFF"/>
          </a:solidFill>
          <a:ln w="19050">
            <a:solidFill>
              <a:srgbClr val="99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9672" tIns="14836" rIns="29672" bIns="14836">
            <a:spAutoFit/>
          </a:bodyPr>
          <a:lstStyle>
            <a:lvl1pPr defTabSz="296863">
              <a:defRPr sz="2400">
                <a:solidFill>
                  <a:schemeClr val="tx1"/>
                </a:solidFill>
                <a:latin typeface="Times New Roman" pitchFamily="18" charset="0"/>
              </a:defRPr>
            </a:lvl1pPr>
            <a:lvl2pPr marL="147638" defTabSz="296863">
              <a:defRPr sz="2400">
                <a:solidFill>
                  <a:schemeClr val="tx1"/>
                </a:solidFill>
                <a:latin typeface="Times New Roman" pitchFamily="18" charset="0"/>
              </a:defRPr>
            </a:lvl2pPr>
            <a:lvl3pPr marL="296863" defTabSz="296863">
              <a:defRPr sz="2400">
                <a:solidFill>
                  <a:schemeClr val="tx1"/>
                </a:solidFill>
                <a:latin typeface="Times New Roman" pitchFamily="18" charset="0"/>
              </a:defRPr>
            </a:lvl3pPr>
            <a:lvl4pPr marL="444500" defTabSz="296863">
              <a:defRPr sz="2400">
                <a:solidFill>
                  <a:schemeClr val="tx1"/>
                </a:solidFill>
                <a:latin typeface="Times New Roman" pitchFamily="18" charset="0"/>
              </a:defRPr>
            </a:lvl4pPr>
            <a:lvl5pPr marL="593725" defTabSz="296863">
              <a:defRPr sz="2400">
                <a:solidFill>
                  <a:schemeClr val="tx1"/>
                </a:solidFill>
                <a:latin typeface="Times New Roman" pitchFamily="18" charset="0"/>
              </a:defRPr>
            </a:lvl5pPr>
            <a:lvl6pPr marL="1050925" defTabSz="296863" fontAlgn="base">
              <a:spcBef>
                <a:spcPct val="0"/>
              </a:spcBef>
              <a:spcAft>
                <a:spcPct val="0"/>
              </a:spcAft>
              <a:defRPr sz="2400">
                <a:solidFill>
                  <a:schemeClr val="tx1"/>
                </a:solidFill>
                <a:latin typeface="Times New Roman" pitchFamily="18" charset="0"/>
              </a:defRPr>
            </a:lvl6pPr>
            <a:lvl7pPr marL="1508125" defTabSz="296863" fontAlgn="base">
              <a:spcBef>
                <a:spcPct val="0"/>
              </a:spcBef>
              <a:spcAft>
                <a:spcPct val="0"/>
              </a:spcAft>
              <a:defRPr sz="2400">
                <a:solidFill>
                  <a:schemeClr val="tx1"/>
                </a:solidFill>
                <a:latin typeface="Times New Roman" pitchFamily="18" charset="0"/>
              </a:defRPr>
            </a:lvl7pPr>
            <a:lvl8pPr marL="1965325" defTabSz="296863" fontAlgn="base">
              <a:spcBef>
                <a:spcPct val="0"/>
              </a:spcBef>
              <a:spcAft>
                <a:spcPct val="0"/>
              </a:spcAft>
              <a:defRPr sz="2400">
                <a:solidFill>
                  <a:schemeClr val="tx1"/>
                </a:solidFill>
                <a:latin typeface="Times New Roman" pitchFamily="18" charset="0"/>
              </a:defRPr>
            </a:lvl8pPr>
            <a:lvl9pPr marL="2422525" defTabSz="296863" fontAlgn="base">
              <a:spcBef>
                <a:spcPct val="0"/>
              </a:spcBef>
              <a:spcAft>
                <a:spcPct val="0"/>
              </a:spcAft>
              <a:defRPr sz="2400">
                <a:solidFill>
                  <a:schemeClr val="tx1"/>
                </a:solidFill>
                <a:latin typeface="Times New Roman" pitchFamily="18" charset="0"/>
              </a:defRPr>
            </a:lvl9pPr>
          </a:lstStyle>
          <a:p>
            <a:pPr algn="just"/>
            <a:r>
              <a:rPr lang="en-US" sz="1200" b="1" u="sng" dirty="0">
                <a:solidFill>
                  <a:srgbClr val="CC6600"/>
                </a:solidFill>
              </a:rPr>
              <a:t>AMPS Control Panel:</a:t>
            </a:r>
            <a:r>
              <a:rPr lang="en-US" sz="1200" b="1" dirty="0"/>
              <a:t> </a:t>
            </a:r>
            <a:r>
              <a:rPr lang="en-US" sz="1200" b="1" dirty="0">
                <a:solidFill>
                  <a:srgbClr val="008000"/>
                </a:solidFill>
              </a:rPr>
              <a:t>For  synchronization if necessary and controls </a:t>
            </a:r>
            <a:r>
              <a:rPr lang="en-US" sz="1200" b="1" dirty="0" err="1">
                <a:solidFill>
                  <a:srgbClr val="008000"/>
                </a:solidFill>
              </a:rPr>
              <a:t>Tetrode</a:t>
            </a:r>
            <a:r>
              <a:rPr lang="en-US" sz="1200" b="1" dirty="0">
                <a:solidFill>
                  <a:srgbClr val="008000"/>
                </a:solidFill>
              </a:rPr>
              <a:t>, operating in its linear range.</a:t>
            </a:r>
            <a:endParaRPr kumimoji="1" lang="en-US" sz="1200" b="1" u="sng" dirty="0">
              <a:solidFill>
                <a:srgbClr val="660066"/>
              </a:solidFill>
              <a:latin typeface="Arial" pitchFamily="34" charset="0"/>
            </a:endParaRPr>
          </a:p>
        </p:txBody>
      </p:sp>
      <p:sp>
        <p:nvSpPr>
          <p:cNvPr id="17" name="Text Box 1034"/>
          <p:cNvSpPr txBox="1">
            <a:spLocks noChangeArrowheads="1"/>
          </p:cNvSpPr>
          <p:nvPr/>
        </p:nvSpPr>
        <p:spPr bwMode="auto">
          <a:xfrm>
            <a:off x="1499615" y="3044952"/>
            <a:ext cx="2930401" cy="399294"/>
          </a:xfrm>
          <a:prstGeom prst="rect">
            <a:avLst/>
          </a:prstGeom>
          <a:solidFill>
            <a:srgbClr val="CCFFFF"/>
          </a:solidFill>
          <a:ln w="19050">
            <a:solidFill>
              <a:srgbClr val="99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9672" tIns="14836" rIns="29672" bIns="14836">
            <a:spAutoFit/>
          </a:bodyPr>
          <a:lstStyle>
            <a:lvl1pPr defTabSz="296863">
              <a:defRPr sz="2400">
                <a:solidFill>
                  <a:schemeClr val="tx1"/>
                </a:solidFill>
                <a:latin typeface="Times New Roman" pitchFamily="18" charset="0"/>
              </a:defRPr>
            </a:lvl1pPr>
            <a:lvl2pPr marL="147638" defTabSz="296863">
              <a:defRPr sz="2400">
                <a:solidFill>
                  <a:schemeClr val="tx1"/>
                </a:solidFill>
                <a:latin typeface="Times New Roman" pitchFamily="18" charset="0"/>
              </a:defRPr>
            </a:lvl2pPr>
            <a:lvl3pPr marL="296863" defTabSz="296863">
              <a:defRPr sz="2400">
                <a:solidFill>
                  <a:schemeClr val="tx1"/>
                </a:solidFill>
                <a:latin typeface="Times New Roman" pitchFamily="18" charset="0"/>
              </a:defRPr>
            </a:lvl3pPr>
            <a:lvl4pPr marL="444500" defTabSz="296863">
              <a:defRPr sz="2400">
                <a:solidFill>
                  <a:schemeClr val="tx1"/>
                </a:solidFill>
                <a:latin typeface="Times New Roman" pitchFamily="18" charset="0"/>
              </a:defRPr>
            </a:lvl4pPr>
            <a:lvl5pPr marL="593725" defTabSz="296863">
              <a:defRPr sz="2400">
                <a:solidFill>
                  <a:schemeClr val="tx1"/>
                </a:solidFill>
                <a:latin typeface="Times New Roman" pitchFamily="18" charset="0"/>
              </a:defRPr>
            </a:lvl5pPr>
            <a:lvl6pPr marL="1050925" defTabSz="296863" fontAlgn="base">
              <a:spcBef>
                <a:spcPct val="0"/>
              </a:spcBef>
              <a:spcAft>
                <a:spcPct val="0"/>
              </a:spcAft>
              <a:defRPr sz="2400">
                <a:solidFill>
                  <a:schemeClr val="tx1"/>
                </a:solidFill>
                <a:latin typeface="Times New Roman" pitchFamily="18" charset="0"/>
              </a:defRPr>
            </a:lvl6pPr>
            <a:lvl7pPr marL="1508125" defTabSz="296863" fontAlgn="base">
              <a:spcBef>
                <a:spcPct val="0"/>
              </a:spcBef>
              <a:spcAft>
                <a:spcPct val="0"/>
              </a:spcAft>
              <a:defRPr sz="2400">
                <a:solidFill>
                  <a:schemeClr val="tx1"/>
                </a:solidFill>
                <a:latin typeface="Times New Roman" pitchFamily="18" charset="0"/>
              </a:defRPr>
            </a:lvl7pPr>
            <a:lvl8pPr marL="1965325" defTabSz="296863" fontAlgn="base">
              <a:spcBef>
                <a:spcPct val="0"/>
              </a:spcBef>
              <a:spcAft>
                <a:spcPct val="0"/>
              </a:spcAft>
              <a:defRPr sz="2400">
                <a:solidFill>
                  <a:schemeClr val="tx1"/>
                </a:solidFill>
                <a:latin typeface="Times New Roman" pitchFamily="18" charset="0"/>
              </a:defRPr>
            </a:lvl8pPr>
            <a:lvl9pPr marL="2422525" defTabSz="296863" fontAlgn="base">
              <a:spcBef>
                <a:spcPct val="0"/>
              </a:spcBef>
              <a:spcAft>
                <a:spcPct val="0"/>
              </a:spcAft>
              <a:defRPr sz="2400">
                <a:solidFill>
                  <a:schemeClr val="tx1"/>
                </a:solidFill>
                <a:latin typeface="Times New Roman" pitchFamily="18" charset="0"/>
              </a:defRPr>
            </a:lvl9pPr>
          </a:lstStyle>
          <a:p>
            <a:pPr algn="just"/>
            <a:r>
              <a:rPr lang="en-US" sz="1200" b="1" dirty="0">
                <a:solidFill>
                  <a:srgbClr val="008000"/>
                </a:solidFill>
              </a:rPr>
              <a:t>11kV (ac) Voltage Variation system: It varies input ac voltage for HV DC PS.</a:t>
            </a:r>
            <a:r>
              <a:rPr lang="en-US" sz="1200" dirty="0"/>
              <a:t> </a:t>
            </a:r>
          </a:p>
        </p:txBody>
      </p:sp>
      <p:sp>
        <p:nvSpPr>
          <p:cNvPr id="18" name="Text Box 1034"/>
          <p:cNvSpPr txBox="1">
            <a:spLocks noChangeArrowheads="1"/>
          </p:cNvSpPr>
          <p:nvPr/>
        </p:nvSpPr>
        <p:spPr bwMode="auto">
          <a:xfrm>
            <a:off x="4598304" y="3124200"/>
            <a:ext cx="3021696" cy="399294"/>
          </a:xfrm>
          <a:prstGeom prst="rect">
            <a:avLst/>
          </a:prstGeom>
          <a:solidFill>
            <a:srgbClr val="CCFFFF"/>
          </a:solidFill>
          <a:ln w="19050">
            <a:solidFill>
              <a:srgbClr val="9933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9672" tIns="14836" rIns="29672" bIns="14836">
            <a:spAutoFit/>
          </a:bodyPr>
          <a:lstStyle>
            <a:lvl1pPr defTabSz="296863">
              <a:defRPr sz="2400">
                <a:solidFill>
                  <a:schemeClr val="tx1"/>
                </a:solidFill>
                <a:latin typeface="Times New Roman" pitchFamily="18" charset="0"/>
              </a:defRPr>
            </a:lvl1pPr>
            <a:lvl2pPr marL="147638" defTabSz="296863">
              <a:defRPr sz="2400">
                <a:solidFill>
                  <a:schemeClr val="tx1"/>
                </a:solidFill>
                <a:latin typeface="Times New Roman" pitchFamily="18" charset="0"/>
              </a:defRPr>
            </a:lvl2pPr>
            <a:lvl3pPr marL="296863" defTabSz="296863">
              <a:defRPr sz="2400">
                <a:solidFill>
                  <a:schemeClr val="tx1"/>
                </a:solidFill>
                <a:latin typeface="Times New Roman" pitchFamily="18" charset="0"/>
              </a:defRPr>
            </a:lvl3pPr>
            <a:lvl4pPr marL="444500" defTabSz="296863">
              <a:defRPr sz="2400">
                <a:solidFill>
                  <a:schemeClr val="tx1"/>
                </a:solidFill>
                <a:latin typeface="Times New Roman" pitchFamily="18" charset="0"/>
              </a:defRPr>
            </a:lvl4pPr>
            <a:lvl5pPr marL="593725" defTabSz="296863">
              <a:defRPr sz="2400">
                <a:solidFill>
                  <a:schemeClr val="tx1"/>
                </a:solidFill>
                <a:latin typeface="Times New Roman" pitchFamily="18" charset="0"/>
              </a:defRPr>
            </a:lvl5pPr>
            <a:lvl6pPr marL="1050925" defTabSz="296863" fontAlgn="base">
              <a:spcBef>
                <a:spcPct val="0"/>
              </a:spcBef>
              <a:spcAft>
                <a:spcPct val="0"/>
              </a:spcAft>
              <a:defRPr sz="2400">
                <a:solidFill>
                  <a:schemeClr val="tx1"/>
                </a:solidFill>
                <a:latin typeface="Times New Roman" pitchFamily="18" charset="0"/>
              </a:defRPr>
            </a:lvl6pPr>
            <a:lvl7pPr marL="1508125" defTabSz="296863" fontAlgn="base">
              <a:spcBef>
                <a:spcPct val="0"/>
              </a:spcBef>
              <a:spcAft>
                <a:spcPct val="0"/>
              </a:spcAft>
              <a:defRPr sz="2400">
                <a:solidFill>
                  <a:schemeClr val="tx1"/>
                </a:solidFill>
                <a:latin typeface="Times New Roman" pitchFamily="18" charset="0"/>
              </a:defRPr>
            </a:lvl7pPr>
            <a:lvl8pPr marL="1965325" defTabSz="296863" fontAlgn="base">
              <a:spcBef>
                <a:spcPct val="0"/>
              </a:spcBef>
              <a:spcAft>
                <a:spcPct val="0"/>
              </a:spcAft>
              <a:defRPr sz="2400">
                <a:solidFill>
                  <a:schemeClr val="tx1"/>
                </a:solidFill>
                <a:latin typeface="Times New Roman" pitchFamily="18" charset="0"/>
              </a:defRPr>
            </a:lvl8pPr>
            <a:lvl9pPr marL="2422525" defTabSz="296863" fontAlgn="base">
              <a:spcBef>
                <a:spcPct val="0"/>
              </a:spcBef>
              <a:spcAft>
                <a:spcPct val="0"/>
              </a:spcAft>
              <a:defRPr sz="2400">
                <a:solidFill>
                  <a:schemeClr val="tx1"/>
                </a:solidFill>
                <a:latin typeface="Times New Roman" pitchFamily="18" charset="0"/>
              </a:defRPr>
            </a:lvl9pPr>
          </a:lstStyle>
          <a:p>
            <a:pPr algn="just"/>
            <a:r>
              <a:rPr lang="en-US" sz="1200" b="1" dirty="0">
                <a:solidFill>
                  <a:srgbClr val="008000"/>
                </a:solidFill>
              </a:rPr>
              <a:t>YU155 </a:t>
            </a:r>
            <a:r>
              <a:rPr lang="en-US" sz="1200" b="1" dirty="0" err="1">
                <a:solidFill>
                  <a:srgbClr val="008000"/>
                </a:solidFill>
              </a:rPr>
              <a:t>tetrode</a:t>
            </a:r>
            <a:r>
              <a:rPr lang="en-US" sz="1200" b="1" dirty="0">
                <a:solidFill>
                  <a:srgbClr val="008000"/>
                </a:solidFill>
              </a:rPr>
              <a:t> based AMPS (0-60kV, 50ms–1000s). Remote control &amp; monitoring.</a:t>
            </a:r>
            <a:endParaRPr lang="en-US" sz="1200" dirty="0"/>
          </a:p>
        </p:txBody>
      </p:sp>
    </p:spTree>
    <p:extLst>
      <p:ext uri="{BB962C8B-B14F-4D97-AF65-F5344CB8AC3E}">
        <p14:creationId xmlns:p14="http://schemas.microsoft.com/office/powerpoint/2010/main" val="199359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23" y="0"/>
            <a:ext cx="3163862" cy="1796867"/>
          </a:xfrm>
          <a:prstGeom prst="rect">
            <a:avLst/>
          </a:prstGeom>
        </p:spPr>
      </p:pic>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5342" y="3583914"/>
            <a:ext cx="2694097" cy="3274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079276" y="236713"/>
            <a:ext cx="6139218" cy="1323439"/>
          </a:xfrm>
          <a:prstGeom prst="rect">
            <a:avLst/>
          </a:prstGeom>
          <a:noFill/>
        </p:spPr>
        <p:txBody>
          <a:bodyPr wrap="square" rtlCol="0">
            <a:spAutoFit/>
          </a:bodyPr>
          <a:lstStyle/>
          <a:p>
            <a:pPr algn="ctr"/>
            <a:r>
              <a:rPr lang="en-IN" sz="4000" dirty="0"/>
              <a:t>High Power </a:t>
            </a:r>
            <a:r>
              <a:rPr lang="en-IN" sz="4000" dirty="0" smtClean="0"/>
              <a:t>Klystron</a:t>
            </a:r>
          </a:p>
          <a:p>
            <a:pPr algn="ctr"/>
            <a:r>
              <a:rPr lang="en-IN" sz="4000" dirty="0" smtClean="0"/>
              <a:t>Full power CW operation</a:t>
            </a:r>
            <a:endParaRPr lang="en-IN" sz="4000" dirty="0"/>
          </a:p>
        </p:txBody>
      </p:sp>
      <p:pic>
        <p:nvPicPr>
          <p:cNvPr id="9" name="Picture 8"/>
          <p:cNvPicPr/>
          <p:nvPr/>
        </p:nvPicPr>
        <p:blipFill>
          <a:blip r:embed="rId4">
            <a:extLst>
              <a:ext uri="{28A0092B-C50C-407E-A947-70E740481C1C}">
                <a14:useLocalDpi xmlns:a14="http://schemas.microsoft.com/office/drawing/2010/main" val="0"/>
              </a:ext>
            </a:extLst>
          </a:blip>
          <a:stretch>
            <a:fillRect/>
          </a:stretch>
        </p:blipFill>
        <p:spPr>
          <a:xfrm>
            <a:off x="26823" y="1703426"/>
            <a:ext cx="9467248" cy="5161688"/>
          </a:xfrm>
          <a:prstGeom prst="rect">
            <a:avLst/>
          </a:prstGeom>
        </p:spPr>
      </p:pic>
      <p:sp>
        <p:nvSpPr>
          <p:cNvPr id="10" name="TextBox 9"/>
          <p:cNvSpPr txBox="1"/>
          <p:nvPr/>
        </p:nvSpPr>
        <p:spPr>
          <a:xfrm>
            <a:off x="2947916" y="3239791"/>
            <a:ext cx="4711867" cy="707886"/>
          </a:xfrm>
          <a:prstGeom prst="rect">
            <a:avLst/>
          </a:prstGeom>
          <a:solidFill>
            <a:schemeClr val="accent3"/>
          </a:solidFill>
        </p:spPr>
        <p:txBody>
          <a:bodyPr wrap="square" rtlCol="0">
            <a:spAutoFit/>
          </a:bodyPr>
          <a:lstStyle/>
          <a:p>
            <a:r>
              <a:rPr lang="en-IN" sz="2000" dirty="0"/>
              <a:t>* Immediate response during HP operation</a:t>
            </a:r>
          </a:p>
          <a:p>
            <a:r>
              <a:rPr lang="en-IN" sz="2000" dirty="0"/>
              <a:t>* Steady &amp; efficient thermal management</a:t>
            </a:r>
          </a:p>
        </p:txBody>
      </p:sp>
      <p:pic>
        <p:nvPicPr>
          <p:cNvPr id="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2783" y="0"/>
            <a:ext cx="2759217" cy="340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12559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srcRect/>
          <a:stretch>
            <a:fillRect/>
          </a:stretch>
        </p:blipFill>
        <p:spPr bwMode="auto">
          <a:xfrm>
            <a:off x="1524000" y="3175"/>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val="12385160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136" y="0"/>
            <a:ext cx="5423065" cy="1143000"/>
          </a:xfrm>
        </p:spPr>
        <p:txBody>
          <a:bodyPr>
            <a:normAutofit fontScale="90000"/>
          </a:bodyPr>
          <a:lstStyle/>
          <a:p>
            <a:r>
              <a:rPr lang="en-US" dirty="0" smtClean="0"/>
              <a:t>LHCD scheme – </a:t>
            </a:r>
            <a:br>
              <a:rPr lang="en-US" dirty="0" smtClean="0"/>
            </a:br>
            <a:r>
              <a:rPr lang="en-US" dirty="0" smtClean="0"/>
              <a:t>Theoretical background</a:t>
            </a:r>
            <a:endParaRPr lang="en-US" dirty="0"/>
          </a:p>
        </p:txBody>
      </p:sp>
      <mc:AlternateContent xmlns:mc="http://schemas.openxmlformats.org/markup-compatibility/2006" xmlns:a14="http://schemas.microsoft.com/office/drawing/2010/main">
        <mc:Choice Requires="a14">
          <p:sp>
            <p:nvSpPr>
              <p:cNvPr id="15" name="TextBox 14"/>
              <p:cNvSpPr txBox="1"/>
              <p:nvPr/>
            </p:nvSpPr>
            <p:spPr>
              <a:xfrm>
                <a:off x="4176749" y="3260478"/>
                <a:ext cx="5179679" cy="359752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b="1" dirty="0"/>
                  <a:t>CD estimate</a:t>
                </a:r>
              </a:p>
              <a:p>
                <a:r>
                  <a:rPr lang="en-US" dirty="0">
                    <a:cs typeface="Times New Roman" charset="0"/>
                    <a:sym typeface="Symbol" pitchFamily="18" charset="2"/>
                  </a:rPr>
                  <a:t>	</a:t>
                </a:r>
                <a:r>
                  <a:rPr lang="en-US" dirty="0">
                    <a:cs typeface="Times New Roman" charset="0"/>
                  </a:rPr>
                  <a:t>J ~ </a:t>
                </a:r>
                <a:r>
                  <a:rPr lang="en-US" dirty="0" err="1">
                    <a:cs typeface="Times New Roman" charset="0"/>
                  </a:rPr>
                  <a:t>ne</a:t>
                </a:r>
                <a:r>
                  <a:rPr lang="en-US" dirty="0" err="1">
                    <a:cs typeface="Times New Roman" charset="0"/>
                    <a:sym typeface="Symbol" pitchFamily="18" charset="2"/>
                  </a:rPr>
                  <a:t></a:t>
                </a:r>
                <a:r>
                  <a:rPr lang="en-US" dirty="0" err="1">
                    <a:cs typeface="Times New Roman" charset="0"/>
                  </a:rPr>
                  <a:t>v</a:t>
                </a:r>
                <a:r>
                  <a:rPr lang="en-US" dirty="0">
                    <a:cs typeface="Times New Roman" charset="0"/>
                  </a:rPr>
                  <a:t>.</a:t>
                </a:r>
                <a:r>
                  <a:rPr lang="en-US" dirty="0"/>
                  <a:t> </a:t>
                </a:r>
              </a:p>
              <a:p>
                <a:r>
                  <a:rPr lang="en-US" dirty="0">
                    <a:cs typeface="Times New Roman" charset="0"/>
                    <a:sym typeface="Symbol" pitchFamily="18" charset="2"/>
                  </a:rPr>
                  <a:t>	</a:t>
                </a:r>
                <a:r>
                  <a:rPr lang="en-US" dirty="0">
                    <a:cs typeface="Times New Roman" charset="0"/>
                  </a:rPr>
                  <a:t>P ~ </a:t>
                </a:r>
                <a:r>
                  <a:rPr lang="en-US" dirty="0" err="1">
                    <a:cs typeface="Times New Roman" charset="0"/>
                  </a:rPr>
                  <a:t>nm</a:t>
                </a:r>
                <a:r>
                  <a:rPr lang="en-US" baseline="-30000" dirty="0" err="1">
                    <a:cs typeface="Times New Roman" charset="0"/>
                  </a:rPr>
                  <a:t>e</a:t>
                </a:r>
                <a:r>
                  <a:rPr lang="en-US" dirty="0" err="1">
                    <a:cs typeface="Times New Roman" charset="0"/>
                  </a:rPr>
                  <a:t>v</a:t>
                </a:r>
                <a:r>
                  <a:rPr lang="en-US" baseline="-30000" dirty="0">
                    <a:cs typeface="Times New Roman" charset="0"/>
                  </a:rPr>
                  <a:t>||</a:t>
                </a:r>
                <a:r>
                  <a:rPr lang="en-US" dirty="0">
                    <a:cs typeface="Times New Roman" charset="0"/>
                    <a:sym typeface="Symbol" pitchFamily="18" charset="2"/>
                  </a:rPr>
                  <a:t></a:t>
                </a:r>
                <a:r>
                  <a:rPr lang="en-US" dirty="0">
                    <a:cs typeface="Times New Roman" charset="0"/>
                  </a:rPr>
                  <a:t>v  </a:t>
                </a:r>
                <a:r>
                  <a:rPr lang="en-US" dirty="0">
                    <a:cs typeface="Times New Roman" charset="0"/>
                    <a:sym typeface="Symbol" pitchFamily="18" charset="2"/>
                  </a:rPr>
                  <a:t></a:t>
                </a:r>
                <a:r>
                  <a:rPr lang="en-US" baseline="-30000" dirty="0" err="1">
                    <a:cs typeface="Times New Roman" charset="0"/>
                  </a:rPr>
                  <a:t>coll</a:t>
                </a:r>
                <a:r>
                  <a:rPr lang="en-US" dirty="0"/>
                  <a:t> </a:t>
                </a:r>
              </a:p>
              <a:p>
                <a:pPr>
                  <a:lnSpc>
                    <a:spcPct val="90000"/>
                  </a:lnSpc>
                </a:pPr>
                <a:endParaRPr lang="en-US" i="1" dirty="0">
                  <a:latin typeface="Cambria Math" panose="02040503050406030204" pitchFamily="18" charset="0"/>
                  <a:cs typeface="Times New Roman" charset="0"/>
                </a:endParaRPr>
              </a:p>
              <a:p>
                <a:pPr>
                  <a:lnSpc>
                    <a:spcPct val="90000"/>
                  </a:lnSpc>
                </a:pPr>
                <a:r>
                  <a:rPr lang="en-US" dirty="0">
                    <a:cs typeface="Times New Roman" charset="0"/>
                  </a:rPr>
                  <a:t>	</a:t>
                </a:r>
                <a14:m>
                  <m:oMath xmlns:m="http://schemas.openxmlformats.org/officeDocument/2006/math">
                    <m:f>
                      <m:fPr>
                        <m:ctrlPr>
                          <a:rPr lang="en-US" i="1">
                            <a:latin typeface="Cambria Math" panose="02040503050406030204" pitchFamily="18" charset="0"/>
                            <a:cs typeface="Times New Roman" charset="0"/>
                          </a:rPr>
                        </m:ctrlPr>
                      </m:fPr>
                      <m:num>
                        <m:r>
                          <m:rPr>
                            <m:nor/>
                          </m:rPr>
                          <a:rPr lang="en-US" dirty="0">
                            <a:cs typeface="Times New Roman" charset="0"/>
                            <a:sym typeface="Symbol" pitchFamily="18" charset="2"/>
                          </a:rPr>
                          <m:t></m:t>
                        </m:r>
                        <m:r>
                          <m:rPr>
                            <m:nor/>
                          </m:rPr>
                          <a:rPr lang="en-US" dirty="0">
                            <a:cs typeface="Times New Roman" charset="0"/>
                          </a:rPr>
                          <m:t>J</m:t>
                        </m:r>
                      </m:num>
                      <m:den>
                        <m:r>
                          <m:rPr>
                            <m:nor/>
                          </m:rPr>
                          <a:rPr lang="en-US" dirty="0">
                            <a:cs typeface="Times New Roman" charset="0"/>
                            <a:sym typeface="Symbol" pitchFamily="18" charset="2"/>
                          </a:rPr>
                          <m:t></m:t>
                        </m:r>
                        <m:r>
                          <m:rPr>
                            <m:nor/>
                          </m:rPr>
                          <a:rPr lang="en-US" dirty="0">
                            <a:cs typeface="Times New Roman" charset="0"/>
                          </a:rPr>
                          <m:t>P</m:t>
                        </m:r>
                      </m:den>
                    </m:f>
                  </m:oMath>
                </a14:m>
                <a:r>
                  <a:rPr lang="en-US" dirty="0">
                    <a:cs typeface="Times New Roman" charset="0"/>
                  </a:rPr>
                  <a:t> ~ </a:t>
                </a:r>
                <a14:m>
                  <m:oMath xmlns:m="http://schemas.openxmlformats.org/officeDocument/2006/math">
                    <m:f>
                      <m:fPr>
                        <m:ctrlPr>
                          <a:rPr lang="en-US" i="1">
                            <a:latin typeface="Cambria Math" panose="02040503050406030204" pitchFamily="18" charset="0"/>
                            <a:cs typeface="Times New Roman" charset="0"/>
                          </a:rPr>
                        </m:ctrlPr>
                      </m:fPr>
                      <m:num>
                        <m:r>
                          <m:rPr>
                            <m:nor/>
                          </m:rPr>
                          <a:rPr lang="en-IN">
                            <a:latin typeface="Cambria Math"/>
                            <a:cs typeface="Times New Roman" charset="0"/>
                          </a:rPr>
                          <m:t>ne</m:t>
                        </m:r>
                      </m:num>
                      <m:den>
                        <m:r>
                          <m:rPr>
                            <m:nor/>
                          </m:rPr>
                          <a:rPr lang="en-IN">
                            <a:latin typeface="Cambria Math"/>
                            <a:cs typeface="Times New Roman" charset="0"/>
                          </a:rPr>
                          <m:t>n</m:t>
                        </m:r>
                        <m:r>
                          <m:rPr>
                            <m:nor/>
                          </m:rPr>
                          <a:rPr lang="en-US" dirty="0">
                            <a:cs typeface="Times New Roman" charset="0"/>
                          </a:rPr>
                          <m:t>m</m:t>
                        </m:r>
                        <m:r>
                          <m:rPr>
                            <m:nor/>
                          </m:rPr>
                          <a:rPr lang="en-US" baseline="-30000" dirty="0">
                            <a:cs typeface="Times New Roman" charset="0"/>
                          </a:rPr>
                          <m:t>e</m:t>
                        </m:r>
                        <m:r>
                          <m:rPr>
                            <m:nor/>
                          </m:rPr>
                          <a:rPr lang="en-US" dirty="0">
                            <a:cs typeface="Times New Roman" charset="0"/>
                          </a:rPr>
                          <m:t>v</m:t>
                        </m:r>
                        <m:r>
                          <m:rPr>
                            <m:nor/>
                          </m:rPr>
                          <a:rPr lang="en-US" baseline="-30000" dirty="0">
                            <a:cs typeface="Times New Roman" charset="0"/>
                          </a:rPr>
                          <m:t>||</m:t>
                        </m:r>
                        <m:r>
                          <m:rPr>
                            <m:nor/>
                          </m:rPr>
                          <a:rPr lang="en-IN" baseline="-30000" dirty="0">
                            <a:cs typeface="Times New Roman" charset="0"/>
                          </a:rPr>
                          <m:t> </m:t>
                        </m:r>
                      </m:den>
                    </m:f>
                  </m:oMath>
                </a14:m>
                <a:r>
                  <a:rPr lang="en-US" dirty="0">
                    <a:cs typeface="Times New Roman" charset="0"/>
                  </a:rPr>
                  <a:t>  </a:t>
                </a:r>
                <a14:m>
                  <m:oMath xmlns:m="http://schemas.openxmlformats.org/officeDocument/2006/math">
                    <m:f>
                      <m:fPr>
                        <m:ctrlPr>
                          <a:rPr lang="en-US" i="1" dirty="0">
                            <a:latin typeface="Cambria Math" panose="02040503050406030204" pitchFamily="18" charset="0"/>
                            <a:cs typeface="Times New Roman" charset="0"/>
                          </a:rPr>
                        </m:ctrlPr>
                      </m:fPr>
                      <m:num>
                        <m:r>
                          <m:rPr>
                            <m:nor/>
                          </m:rPr>
                          <a:rPr lang="en-US" dirty="0">
                            <a:cs typeface="Times New Roman" charset="0"/>
                            <a:sym typeface="Symbol" pitchFamily="18" charset="2"/>
                          </a:rPr>
                          <m:t></m:t>
                        </m:r>
                        <m:r>
                          <m:rPr>
                            <m:nor/>
                          </m:rPr>
                          <a:rPr lang="en-US" dirty="0">
                            <a:cs typeface="Times New Roman" charset="0"/>
                          </a:rPr>
                          <m:t>v</m:t>
                        </m:r>
                      </m:num>
                      <m:den>
                        <m:r>
                          <m:rPr>
                            <m:nor/>
                          </m:rPr>
                          <a:rPr lang="en-US" dirty="0">
                            <a:cs typeface="Times New Roman" charset="0"/>
                            <a:sym typeface="Symbol" pitchFamily="18" charset="2"/>
                          </a:rPr>
                          <m:t></m:t>
                        </m:r>
                        <m:r>
                          <m:rPr>
                            <m:nor/>
                          </m:rPr>
                          <a:rPr lang="en-US" dirty="0">
                            <a:cs typeface="Times New Roman" charset="0"/>
                          </a:rPr>
                          <m:t>v</m:t>
                        </m:r>
                      </m:den>
                    </m:f>
                    <m:r>
                      <a:rPr lang="en-IN" i="1" dirty="0">
                        <a:latin typeface="Cambria Math"/>
                        <a:cs typeface="Times New Roman" charset="0"/>
                      </a:rPr>
                      <m:t> </m:t>
                    </m:r>
                    <m:f>
                      <m:fPr>
                        <m:ctrlPr>
                          <a:rPr lang="en-US" i="1" dirty="0">
                            <a:latin typeface="Cambria Math" panose="02040503050406030204" pitchFamily="18" charset="0"/>
                            <a:cs typeface="Times New Roman" charset="0"/>
                          </a:rPr>
                        </m:ctrlPr>
                      </m:fPr>
                      <m:num>
                        <m:r>
                          <a:rPr lang="en-IN" i="1" dirty="0">
                            <a:latin typeface="Cambria Math"/>
                            <a:cs typeface="Times New Roman" charset="0"/>
                          </a:rPr>
                          <m:t>1</m:t>
                        </m:r>
                      </m:num>
                      <m:den>
                        <m:r>
                          <m:rPr>
                            <m:nor/>
                          </m:rPr>
                          <a:rPr lang="en-US" dirty="0">
                            <a:cs typeface="Times New Roman" charset="0"/>
                            <a:sym typeface="Symbol" pitchFamily="18" charset="2"/>
                          </a:rPr>
                          <m:t></m:t>
                        </m:r>
                        <m:r>
                          <m:rPr>
                            <m:nor/>
                          </m:rPr>
                          <a:rPr lang="en-US" baseline="-30000" dirty="0">
                            <a:cs typeface="Times New Roman" charset="0"/>
                          </a:rPr>
                          <m:t>coll</m:t>
                        </m:r>
                      </m:den>
                    </m:f>
                  </m:oMath>
                </a14:m>
                <a:endParaRPr lang="en-US" dirty="0">
                  <a:cs typeface="Times New Roman" charset="0"/>
                </a:endParaRPr>
              </a:p>
              <a:p>
                <a:pPr>
                  <a:lnSpc>
                    <a:spcPct val="90000"/>
                  </a:lnSpc>
                  <a:buNone/>
                </a:pPr>
                <a:endParaRPr lang="en-US" i="1" dirty="0">
                  <a:latin typeface="Cambria Math" panose="02040503050406030204" pitchFamily="18" charset="0"/>
                  <a:cs typeface="Times New Roman" charset="0"/>
                </a:endParaRPr>
              </a:p>
              <a:p>
                <a:pPr>
                  <a:lnSpc>
                    <a:spcPct val="90000"/>
                  </a:lnSpc>
                  <a:buNone/>
                </a:pPr>
                <a:r>
                  <a:rPr lang="en-US" dirty="0">
                    <a:cs typeface="Times New Roman" charset="0"/>
                  </a:rPr>
                  <a:t>	</a:t>
                </a:r>
                <a14:m>
                  <m:oMath xmlns:m="http://schemas.openxmlformats.org/officeDocument/2006/math">
                    <m:f>
                      <m:fPr>
                        <m:ctrlPr>
                          <a:rPr lang="en-US" i="1">
                            <a:latin typeface="Cambria Math" panose="02040503050406030204" pitchFamily="18" charset="0"/>
                            <a:cs typeface="Times New Roman" charset="0"/>
                          </a:rPr>
                        </m:ctrlPr>
                      </m:fPr>
                      <m:num>
                        <m:r>
                          <m:rPr>
                            <m:nor/>
                          </m:rPr>
                          <a:rPr lang="en-US" dirty="0">
                            <a:cs typeface="Times New Roman" charset="0"/>
                          </a:rPr>
                          <m:t>J</m:t>
                        </m:r>
                      </m:num>
                      <m:den>
                        <m:r>
                          <m:rPr>
                            <m:nor/>
                          </m:rPr>
                          <a:rPr lang="en-US" dirty="0">
                            <a:cs typeface="Times New Roman" charset="0"/>
                          </a:rPr>
                          <m:t>P</m:t>
                        </m:r>
                      </m:den>
                    </m:f>
                    <m:r>
                      <a:rPr lang="en-US" i="1" dirty="0">
                        <a:latin typeface="Cambria Math"/>
                        <a:cs typeface="Times New Roman" charset="0"/>
                      </a:rPr>
                      <m:t> </m:t>
                    </m:r>
                  </m:oMath>
                </a14:m>
                <a:r>
                  <a:rPr lang="en-US" dirty="0">
                    <a:cs typeface="Times New Roman" charset="0"/>
                  </a:rPr>
                  <a:t> ~ </a:t>
                </a:r>
                <a14:m>
                  <m:oMath xmlns:m="http://schemas.openxmlformats.org/officeDocument/2006/math">
                    <m:f>
                      <m:fPr>
                        <m:ctrlPr>
                          <a:rPr lang="en-US" i="1">
                            <a:latin typeface="Cambria Math" panose="02040503050406030204" pitchFamily="18" charset="0"/>
                            <a:cs typeface="Times New Roman" charset="0"/>
                          </a:rPr>
                        </m:ctrlPr>
                      </m:fPr>
                      <m:num>
                        <m:r>
                          <m:rPr>
                            <m:nor/>
                          </m:rPr>
                          <a:rPr lang="en-IN">
                            <a:latin typeface="Cambria Math"/>
                            <a:cs typeface="Times New Roman" charset="0"/>
                          </a:rPr>
                          <m:t>e</m:t>
                        </m:r>
                      </m:num>
                      <m:den>
                        <m:r>
                          <m:rPr>
                            <m:nor/>
                          </m:rPr>
                          <a:rPr lang="en-US" dirty="0">
                            <a:cs typeface="Times New Roman" charset="0"/>
                          </a:rPr>
                          <m:t>m</m:t>
                        </m:r>
                        <m:r>
                          <m:rPr>
                            <m:nor/>
                          </m:rPr>
                          <a:rPr lang="en-US" baseline="-30000" dirty="0">
                            <a:cs typeface="Times New Roman" charset="0"/>
                          </a:rPr>
                          <m:t>e</m:t>
                        </m:r>
                      </m:den>
                    </m:f>
                  </m:oMath>
                </a14:m>
                <a:r>
                  <a:rPr lang="en-US" dirty="0">
                    <a:cs typeface="Times New Roman" charset="0"/>
                  </a:rPr>
                  <a:t>  </a:t>
                </a:r>
                <a14:m>
                  <m:oMath xmlns:m="http://schemas.openxmlformats.org/officeDocument/2006/math">
                    <m:r>
                      <a:rPr lang="en-IN" dirty="0">
                        <a:latin typeface="Cambria Math"/>
                        <a:cs typeface="Times New Roman" charset="0"/>
                      </a:rPr>
                      <m:t> </m:t>
                    </m:r>
                    <m:f>
                      <m:fPr>
                        <m:ctrlPr>
                          <a:rPr lang="en-US" i="1" dirty="0">
                            <a:latin typeface="Cambria Math" panose="02040503050406030204" pitchFamily="18" charset="0"/>
                            <a:cs typeface="Times New Roman" charset="0"/>
                          </a:rPr>
                        </m:ctrlPr>
                      </m:fPr>
                      <m:num>
                        <m:r>
                          <a:rPr lang="en-IN" i="1" dirty="0">
                            <a:latin typeface="Cambria Math"/>
                            <a:cs typeface="Times New Roman" charset="0"/>
                          </a:rPr>
                          <m:t>1</m:t>
                        </m:r>
                      </m:num>
                      <m:den>
                        <m:r>
                          <m:rPr>
                            <m:nor/>
                          </m:rPr>
                          <a:rPr lang="en-US" dirty="0">
                            <a:cs typeface="Times New Roman" charset="0"/>
                            <a:sym typeface="Symbol" pitchFamily="18" charset="2"/>
                          </a:rPr>
                          <m:t></m:t>
                        </m:r>
                        <m:r>
                          <m:rPr>
                            <m:nor/>
                          </m:rPr>
                          <a:rPr lang="en-US" baseline="-30000" dirty="0">
                            <a:cs typeface="Times New Roman" charset="0"/>
                          </a:rPr>
                          <m:t>coll</m:t>
                        </m:r>
                      </m:den>
                    </m:f>
                  </m:oMath>
                </a14:m>
                <a:r>
                  <a:rPr lang="en-US" dirty="0">
                    <a:cs typeface="Times New Roman" charset="0"/>
                  </a:rPr>
                  <a:t> </a:t>
                </a:r>
                <a14:m>
                  <m:oMath xmlns:m="http://schemas.openxmlformats.org/officeDocument/2006/math">
                    <m:r>
                      <a:rPr lang="en-IN" dirty="0">
                        <a:latin typeface="Cambria Math"/>
                        <a:cs typeface="Times New Roman" charset="0"/>
                      </a:rPr>
                      <m:t> </m:t>
                    </m:r>
                    <m:f>
                      <m:fPr>
                        <m:ctrlPr>
                          <a:rPr lang="en-US" i="1" dirty="0">
                            <a:latin typeface="Cambria Math" panose="02040503050406030204" pitchFamily="18" charset="0"/>
                            <a:cs typeface="Times New Roman" charset="0"/>
                          </a:rPr>
                        </m:ctrlPr>
                      </m:fPr>
                      <m:num>
                        <m:r>
                          <a:rPr lang="en-IN" i="1" dirty="0">
                            <a:latin typeface="Cambria Math"/>
                            <a:cs typeface="Times New Roman" charset="0"/>
                          </a:rPr>
                          <m:t>1</m:t>
                        </m:r>
                      </m:num>
                      <m:den>
                        <m:r>
                          <m:rPr>
                            <m:nor/>
                          </m:rPr>
                          <a:rPr lang="en-US" dirty="0">
                            <a:cs typeface="Times New Roman" charset="0"/>
                          </a:rPr>
                          <m:t>v</m:t>
                        </m:r>
                        <m:r>
                          <m:rPr>
                            <m:nor/>
                          </m:rPr>
                          <a:rPr lang="en-US" baseline="-30000" dirty="0">
                            <a:cs typeface="Times New Roman" charset="0"/>
                          </a:rPr>
                          <m:t>||</m:t>
                        </m:r>
                      </m:den>
                    </m:f>
                    <m:r>
                      <a:rPr lang="en-IN" i="1" dirty="0">
                        <a:latin typeface="Cambria Math"/>
                        <a:cs typeface="Times New Roman" charset="0"/>
                      </a:rPr>
                      <m:t> </m:t>
                    </m:r>
                  </m:oMath>
                </a14:m>
                <a:r>
                  <a:rPr lang="en-US" dirty="0">
                    <a:sym typeface="Symbol"/>
                  </a:rPr>
                  <a:t> </a:t>
                </a:r>
                <a14:m>
                  <m:oMath xmlns:m="http://schemas.openxmlformats.org/officeDocument/2006/math">
                    <m:r>
                      <a:rPr lang="en-IN" dirty="0">
                        <a:latin typeface="Cambria Math"/>
                        <a:cs typeface="Times New Roman" charset="0"/>
                      </a:rPr>
                      <m:t> </m:t>
                    </m:r>
                    <m:f>
                      <m:fPr>
                        <m:ctrlPr>
                          <a:rPr lang="en-US" i="1" dirty="0">
                            <a:latin typeface="Cambria Math" panose="02040503050406030204" pitchFamily="18" charset="0"/>
                            <a:cs typeface="Times New Roman" charset="0"/>
                          </a:rPr>
                        </m:ctrlPr>
                      </m:fPr>
                      <m:num>
                        <m:r>
                          <a:rPr lang="en-IN" i="1" dirty="0">
                            <a:latin typeface="Cambria Math"/>
                            <a:cs typeface="Times New Roman" charset="0"/>
                          </a:rPr>
                          <m:t>1</m:t>
                        </m:r>
                      </m:num>
                      <m:den>
                        <m:r>
                          <m:rPr>
                            <m:nor/>
                          </m:rPr>
                          <a:rPr lang="en-US" dirty="0">
                            <a:cs typeface="Times New Roman" charset="0"/>
                          </a:rPr>
                          <m:t>v</m:t>
                        </m:r>
                        <m:r>
                          <m:rPr>
                            <m:nor/>
                          </m:rPr>
                          <a:rPr lang="en-US" baseline="-30000" dirty="0">
                            <a:cs typeface="Times New Roman" charset="0"/>
                          </a:rPr>
                          <m:t>||</m:t>
                        </m:r>
                      </m:den>
                    </m:f>
                  </m:oMath>
                </a14:m>
                <a:endParaRPr lang="en-US" dirty="0">
                  <a:cs typeface="Times New Roman" charset="0"/>
                </a:endParaRPr>
              </a:p>
              <a:p>
                <a:pPr>
                  <a:lnSpc>
                    <a:spcPct val="90000"/>
                  </a:lnSpc>
                  <a:buFontTx/>
                  <a:buNone/>
                </a:pPr>
                <a:endParaRPr lang="en-US" dirty="0"/>
              </a:p>
              <a:p>
                <a:pPr>
                  <a:lnSpc>
                    <a:spcPct val="90000"/>
                  </a:lnSpc>
                </a:pPr>
                <a:r>
                  <a:rPr lang="en-US" dirty="0">
                    <a:cs typeface="Times New Roman" charset="0"/>
                    <a:sym typeface="Symbol" pitchFamily="18" charset="2"/>
                  </a:rPr>
                  <a:t>It was realized that </a:t>
                </a:r>
                <a:r>
                  <a:rPr lang="en-US" dirty="0">
                    <a:cs typeface="Times New Roman" charset="0"/>
                  </a:rPr>
                  <a:t>collision frequency for large v, is </a:t>
                </a:r>
                <a:r>
                  <a:rPr lang="en-US" dirty="0">
                    <a:sym typeface="Symbol"/>
                  </a:rPr>
                  <a:t></a:t>
                </a:r>
                <a:r>
                  <a:rPr lang="en-US" dirty="0">
                    <a:cs typeface="Times New Roman" charset="0"/>
                  </a:rPr>
                  <a:t> v</a:t>
                </a:r>
                <a:r>
                  <a:rPr lang="en-US" baseline="-30000" dirty="0">
                    <a:cs typeface="Times New Roman" charset="0"/>
                  </a:rPr>
                  <a:t>||</a:t>
                </a:r>
                <a:r>
                  <a:rPr lang="en-US" baseline="30000" dirty="0">
                    <a:cs typeface="Times New Roman" charset="0"/>
                  </a:rPr>
                  <a:t>-3</a:t>
                </a:r>
                <a:r>
                  <a:rPr lang="en-US" dirty="0"/>
                  <a:t> (i.e. for </a:t>
                </a:r>
                <a:r>
                  <a:rPr lang="en-US" dirty="0">
                    <a:cs typeface="Times New Roman" charset="0"/>
                  </a:rPr>
                  <a:t>v</a:t>
                </a:r>
                <a:r>
                  <a:rPr lang="en-US" baseline="-30000" dirty="0">
                    <a:cs typeface="Times New Roman" charset="0"/>
                  </a:rPr>
                  <a:t>||</a:t>
                </a:r>
                <a:r>
                  <a:rPr lang="en-US" dirty="0">
                    <a:cs typeface="Times New Roman" charset="0"/>
                  </a:rPr>
                  <a:t> &gt;&gt; </a:t>
                </a:r>
                <a:r>
                  <a:rPr lang="en-US" dirty="0" err="1">
                    <a:cs typeface="Times New Roman" charset="0"/>
                  </a:rPr>
                  <a:t>v</a:t>
                </a:r>
                <a:r>
                  <a:rPr lang="en-US" baseline="-30000" dirty="0" err="1">
                    <a:cs typeface="Times New Roman" charset="0"/>
                  </a:rPr>
                  <a:t>te</a:t>
                </a:r>
                <a:r>
                  <a:rPr lang="en-US" dirty="0">
                    <a:cs typeface="Times New Roman" charset="0"/>
                  </a:rPr>
                  <a:t>).</a:t>
                </a:r>
              </a:p>
              <a:p>
                <a:pPr>
                  <a:lnSpc>
                    <a:spcPct val="90000"/>
                  </a:lnSpc>
                  <a:buFontTx/>
                  <a:buNone/>
                </a:pPr>
                <a:endParaRPr lang="en-US" dirty="0">
                  <a:cs typeface="Times New Roman" charset="0"/>
                </a:endParaRPr>
              </a:p>
              <a:p>
                <a:pPr>
                  <a:lnSpc>
                    <a:spcPct val="90000"/>
                  </a:lnSpc>
                  <a:buFontTx/>
                  <a:buNone/>
                </a:pPr>
                <a:r>
                  <a:rPr lang="en-US" dirty="0">
                    <a:cs typeface="Times New Roman" charset="0"/>
                  </a:rPr>
                  <a:t> </a:t>
                </a:r>
                <a14:m>
                  <m:oMath xmlns:m="http://schemas.openxmlformats.org/officeDocument/2006/math">
                    <m:f>
                      <m:fPr>
                        <m:ctrlPr>
                          <a:rPr lang="en-US" i="1">
                            <a:latin typeface="Cambria Math" panose="02040503050406030204" pitchFamily="18" charset="0"/>
                            <a:cs typeface="Times New Roman" charset="0"/>
                          </a:rPr>
                        </m:ctrlPr>
                      </m:fPr>
                      <m:num>
                        <m:r>
                          <m:rPr>
                            <m:nor/>
                          </m:rPr>
                          <a:rPr lang="en-US" dirty="0">
                            <a:cs typeface="Times New Roman" charset="0"/>
                          </a:rPr>
                          <m:t>J</m:t>
                        </m:r>
                      </m:num>
                      <m:den>
                        <m:r>
                          <m:rPr>
                            <m:nor/>
                          </m:rPr>
                          <a:rPr lang="en-US" dirty="0">
                            <a:cs typeface="Times New Roman" charset="0"/>
                          </a:rPr>
                          <m:t>P</m:t>
                        </m:r>
                      </m:den>
                    </m:f>
                    <m:r>
                      <a:rPr lang="en-US" i="1" dirty="0">
                        <a:latin typeface="Cambria Math"/>
                        <a:cs typeface="Times New Roman" charset="0"/>
                      </a:rPr>
                      <m:t> </m:t>
                    </m:r>
                  </m:oMath>
                </a14:m>
                <a:r>
                  <a:rPr lang="en-US" dirty="0">
                    <a:sym typeface="Symbol"/>
                  </a:rPr>
                  <a:t> </a:t>
                </a:r>
                <a:r>
                  <a:rPr lang="en-US" dirty="0">
                    <a:cs typeface="Times New Roman" charset="0"/>
                  </a:rPr>
                  <a:t>  </a:t>
                </a:r>
                <a14:m>
                  <m:oMath xmlns:m="http://schemas.openxmlformats.org/officeDocument/2006/math">
                    <m:f>
                      <m:fPr>
                        <m:ctrlPr>
                          <a:rPr lang="en-US" i="1">
                            <a:latin typeface="Cambria Math" panose="02040503050406030204" pitchFamily="18" charset="0"/>
                            <a:cs typeface="Times New Roman" charset="0"/>
                          </a:rPr>
                        </m:ctrlPr>
                      </m:fPr>
                      <m:num>
                        <m:r>
                          <m:rPr>
                            <m:nor/>
                          </m:rPr>
                          <a:rPr lang="en-IN">
                            <a:latin typeface="Cambria Math"/>
                            <a:cs typeface="Times New Roman" charset="0"/>
                          </a:rPr>
                          <m:t>e</m:t>
                        </m:r>
                      </m:num>
                      <m:den>
                        <m:r>
                          <m:rPr>
                            <m:nor/>
                          </m:rPr>
                          <a:rPr lang="en-US" dirty="0">
                            <a:cs typeface="Times New Roman" charset="0"/>
                          </a:rPr>
                          <m:t>m</m:t>
                        </m:r>
                        <m:r>
                          <m:rPr>
                            <m:nor/>
                          </m:rPr>
                          <a:rPr lang="en-US" baseline="-30000" dirty="0">
                            <a:cs typeface="Times New Roman" charset="0"/>
                          </a:rPr>
                          <m:t>e</m:t>
                        </m:r>
                      </m:den>
                    </m:f>
                    <m:r>
                      <a:rPr lang="en-IN" i="1" baseline="-30000" dirty="0">
                        <a:latin typeface="Cambria Math"/>
                        <a:cs typeface="Times New Roman" charset="0"/>
                      </a:rPr>
                      <m:t> </m:t>
                    </m:r>
                  </m:oMath>
                </a14:m>
                <a:r>
                  <a:rPr lang="en-US" dirty="0">
                    <a:cs typeface="Times New Roman" charset="0"/>
                  </a:rPr>
                  <a:t>v</a:t>
                </a:r>
                <a:r>
                  <a:rPr lang="en-US" baseline="-30000" dirty="0">
                    <a:cs typeface="Times New Roman" charset="0"/>
                  </a:rPr>
                  <a:t>||</a:t>
                </a:r>
                <a:r>
                  <a:rPr lang="en-US" baseline="30000" dirty="0">
                    <a:cs typeface="Times New Roman" charset="0"/>
                  </a:rPr>
                  <a:t>3</a:t>
                </a:r>
                <a14:m>
                  <m:oMath xmlns:m="http://schemas.openxmlformats.org/officeDocument/2006/math">
                    <m:r>
                      <a:rPr lang="en-IN" dirty="0">
                        <a:latin typeface="Cambria Math"/>
                        <a:cs typeface="Times New Roman" charset="0"/>
                      </a:rPr>
                      <m:t>  </m:t>
                    </m:r>
                    <m:f>
                      <m:fPr>
                        <m:ctrlPr>
                          <a:rPr lang="en-US" i="1" dirty="0">
                            <a:latin typeface="Cambria Math" panose="02040503050406030204" pitchFamily="18" charset="0"/>
                            <a:cs typeface="Times New Roman" charset="0"/>
                          </a:rPr>
                        </m:ctrlPr>
                      </m:fPr>
                      <m:num>
                        <m:r>
                          <a:rPr lang="en-IN" i="1" dirty="0">
                            <a:latin typeface="Cambria Math"/>
                            <a:cs typeface="Times New Roman" charset="0"/>
                          </a:rPr>
                          <m:t>1</m:t>
                        </m:r>
                      </m:num>
                      <m:den>
                        <m:r>
                          <m:rPr>
                            <m:nor/>
                          </m:rPr>
                          <a:rPr lang="en-US" dirty="0">
                            <a:cs typeface="Times New Roman" charset="0"/>
                          </a:rPr>
                          <m:t>v</m:t>
                        </m:r>
                        <m:r>
                          <m:rPr>
                            <m:nor/>
                          </m:rPr>
                          <a:rPr lang="en-US" baseline="-30000" dirty="0">
                            <a:cs typeface="Times New Roman" charset="0"/>
                          </a:rPr>
                          <m:t>||</m:t>
                        </m:r>
                      </m:den>
                    </m:f>
                    <m:r>
                      <a:rPr lang="en-IN" i="1" dirty="0">
                        <a:latin typeface="Cambria Math"/>
                        <a:cs typeface="Times New Roman" charset="0"/>
                      </a:rPr>
                      <m:t> </m:t>
                    </m:r>
                  </m:oMath>
                </a14:m>
                <a:r>
                  <a:rPr lang="en-US" dirty="0">
                    <a:sym typeface="Symbol"/>
                  </a:rPr>
                  <a:t>  </a:t>
                </a:r>
                <a:r>
                  <a:rPr lang="en-US" dirty="0">
                    <a:cs typeface="Times New Roman" charset="0"/>
                  </a:rPr>
                  <a:t>v</a:t>
                </a:r>
                <a:r>
                  <a:rPr lang="en-US" baseline="-30000" dirty="0">
                    <a:cs typeface="Times New Roman" charset="0"/>
                  </a:rPr>
                  <a:t>||</a:t>
                </a:r>
                <a:r>
                  <a:rPr lang="en-US" baseline="30000" dirty="0">
                    <a:cs typeface="Times New Roman" charset="0"/>
                  </a:rPr>
                  <a:t>2</a:t>
                </a:r>
                <a:r>
                  <a:rPr lang="en-US" baseline="-30000" dirty="0">
                    <a:cs typeface="Times New Roman" charset="0"/>
                  </a:rPr>
                  <a:t> </a:t>
                </a:r>
                <a:r>
                  <a:rPr lang="en-US" dirty="0">
                    <a:sym typeface="Symbol"/>
                  </a:rPr>
                  <a:t> N</a:t>
                </a:r>
                <a:r>
                  <a:rPr lang="en-US" baseline="-25000" dirty="0">
                    <a:sym typeface="Symbol"/>
                  </a:rPr>
                  <a:t>//</a:t>
                </a:r>
                <a:r>
                  <a:rPr lang="en-US" baseline="30000" dirty="0">
                    <a:sym typeface="Symbol"/>
                  </a:rPr>
                  <a:t>-2  </a:t>
                </a:r>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4176749" y="3260478"/>
                <a:ext cx="5179679" cy="3597523"/>
              </a:xfrm>
              <a:prstGeom prst="rect">
                <a:avLst/>
              </a:prstGeom>
              <a:blipFill rotWithShape="0">
                <a:blip r:embed="rId2"/>
                <a:stretch>
                  <a:fillRect l="-941" t="-1017" r="-824" b="-1864"/>
                </a:stretch>
              </a:blipFill>
            </p:spPr>
            <p:txBody>
              <a:bodyPr/>
              <a:lstStyle/>
              <a:p>
                <a:r>
                  <a:rPr lang="en-US">
                    <a:noFill/>
                  </a:rPr>
                  <a:t> </a:t>
                </a:r>
              </a:p>
            </p:txBody>
          </p:sp>
        </mc:Fallback>
      </mc:AlternateContent>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362201"/>
            <a:ext cx="2266062" cy="4342155"/>
          </a:xfrm>
          <a:prstGeom prst="rect">
            <a:avLst/>
          </a:prstGeom>
        </p:spPr>
      </p:pic>
      <p:sp>
        <p:nvSpPr>
          <p:cNvPr id="21" name="TextBox 20"/>
          <p:cNvSpPr txBox="1"/>
          <p:nvPr/>
        </p:nvSpPr>
        <p:spPr>
          <a:xfrm>
            <a:off x="1600201" y="5334001"/>
            <a:ext cx="2201235" cy="307777"/>
          </a:xfrm>
          <a:prstGeom prst="rect">
            <a:avLst/>
          </a:prstGeom>
          <a:noFill/>
        </p:spPr>
        <p:txBody>
          <a:bodyPr wrap="square" rtlCol="0">
            <a:spAutoFit/>
          </a:bodyPr>
          <a:lstStyle/>
          <a:p>
            <a:r>
              <a:rPr lang="en-US" sz="1400" dirty="0" err="1"/>
              <a:t>Collisionless</a:t>
            </a:r>
            <a:r>
              <a:rPr lang="en-US" sz="1400" dirty="0"/>
              <a:t> wave damping</a:t>
            </a:r>
          </a:p>
        </p:txBody>
      </p:sp>
      <p:sp>
        <p:nvSpPr>
          <p:cNvPr id="22" name="TextBox 21"/>
          <p:cNvSpPr txBox="1"/>
          <p:nvPr/>
        </p:nvSpPr>
        <p:spPr>
          <a:xfrm>
            <a:off x="1794982" y="6544063"/>
            <a:ext cx="2201235" cy="307777"/>
          </a:xfrm>
          <a:prstGeom prst="rect">
            <a:avLst/>
          </a:prstGeom>
          <a:noFill/>
        </p:spPr>
        <p:txBody>
          <a:bodyPr wrap="square" rtlCol="0">
            <a:spAutoFit/>
          </a:bodyPr>
          <a:lstStyle/>
          <a:p>
            <a:r>
              <a:rPr lang="en-US" sz="1400" dirty="0"/>
              <a:t>Collisional relaxation</a:t>
            </a:r>
          </a:p>
        </p:txBody>
      </p:sp>
      <p:pic>
        <p:nvPicPr>
          <p:cNvPr id="2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1" y="0"/>
            <a:ext cx="3343701" cy="3798214"/>
          </a:xfrm>
          <a:prstGeom prst="rect">
            <a:avLst/>
          </a:prstGeom>
          <a:noFill/>
          <a:ln>
            <a:noFill/>
          </a:ln>
          <a:effectLst/>
          <a:scene3d>
            <a:camera prst="orthographicFront">
              <a:rot lat="0" lon="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4290730" y="1310897"/>
            <a:ext cx="2637784" cy="1231106"/>
          </a:xfrm>
          <a:prstGeom prst="rect">
            <a:avLst/>
          </a:prstGeom>
          <a:noFill/>
        </p:spPr>
        <p:txBody>
          <a:bodyPr wrap="square" rtlCol="0">
            <a:spAutoFit/>
          </a:bodyPr>
          <a:lstStyle/>
          <a:p>
            <a:r>
              <a:rPr lang="en-US" sz="1400" dirty="0">
                <a:sym typeface="Symbol"/>
              </a:rPr>
              <a:t>N</a:t>
            </a:r>
            <a:r>
              <a:rPr lang="en-US" sz="1400" baseline="-25000" dirty="0">
                <a:sym typeface="Symbol"/>
              </a:rPr>
              <a:t>//</a:t>
            </a:r>
            <a:r>
              <a:rPr lang="en-US" sz="1400" dirty="0">
                <a:sym typeface="Symbol"/>
              </a:rPr>
              <a:t> = </a:t>
            </a:r>
            <a:r>
              <a:rPr lang="en-US" sz="1400" dirty="0" err="1">
                <a:sym typeface="Symbol"/>
              </a:rPr>
              <a:t>ck</a:t>
            </a:r>
            <a:r>
              <a:rPr lang="en-US" sz="1400" baseline="-25000" dirty="0">
                <a:sym typeface="Symbol"/>
              </a:rPr>
              <a:t>//</a:t>
            </a:r>
            <a:r>
              <a:rPr lang="en-US" sz="1400" dirty="0">
                <a:sym typeface="Symbol"/>
              </a:rPr>
              <a:t>/ = c/f * 1/ * /360</a:t>
            </a:r>
            <a:r>
              <a:rPr lang="en-US" sz="1400" baseline="30000" dirty="0">
                <a:sym typeface="Symbol"/>
              </a:rPr>
              <a:t>o </a:t>
            </a:r>
            <a:r>
              <a:rPr lang="en-US" sz="1400" dirty="0">
                <a:sym typeface="Symbol"/>
              </a:rPr>
              <a:t>    Here  is periodicity of antenna</a:t>
            </a:r>
            <a:endParaRPr lang="en-US" sz="1400" baseline="30000" dirty="0"/>
          </a:p>
          <a:p>
            <a:pPr>
              <a:buNone/>
            </a:pPr>
            <a:r>
              <a:rPr lang="en-US" dirty="0"/>
              <a:t> </a:t>
            </a:r>
            <a:endParaRPr lang="en-US" baseline="30000" dirty="0"/>
          </a:p>
          <a:p>
            <a:r>
              <a:rPr lang="en-US" sz="1400" dirty="0">
                <a:sym typeface="Symbol"/>
              </a:rPr>
              <a:t></a:t>
            </a:r>
            <a:r>
              <a:rPr lang="en-US" sz="1400" dirty="0"/>
              <a:t> </a:t>
            </a:r>
            <a:r>
              <a:rPr lang="en-US" sz="1400" dirty="0">
                <a:sym typeface="Symbol"/>
              </a:rPr>
              <a:t>N</a:t>
            </a:r>
            <a:r>
              <a:rPr lang="en-US" sz="1400" baseline="-25000" dirty="0">
                <a:sym typeface="Symbol"/>
              </a:rPr>
              <a:t>//</a:t>
            </a:r>
            <a:r>
              <a:rPr lang="en-US" sz="1400" dirty="0">
                <a:sym typeface="Symbol"/>
              </a:rPr>
              <a:t> = N</a:t>
            </a:r>
            <a:r>
              <a:rPr lang="en-US" sz="1400" baseline="-25000" dirty="0">
                <a:sym typeface="Symbol"/>
              </a:rPr>
              <a:t>//</a:t>
            </a:r>
            <a:r>
              <a:rPr lang="en-US" sz="1400" dirty="0">
                <a:sym typeface="Symbol"/>
              </a:rPr>
              <a:t> /W  </a:t>
            </a:r>
          </a:p>
          <a:p>
            <a:r>
              <a:rPr lang="en-US" sz="1400" dirty="0">
                <a:sym typeface="Symbol"/>
              </a:rPr>
              <a:t>Here W is total width of antenna</a:t>
            </a:r>
            <a:endParaRPr lang="en-US" sz="1400" baseline="30000" dirty="0"/>
          </a:p>
        </p:txBody>
      </p:sp>
    </p:spTree>
    <p:extLst>
      <p:ext uri="{BB962C8B-B14F-4D97-AF65-F5344CB8AC3E}">
        <p14:creationId xmlns:p14="http://schemas.microsoft.com/office/powerpoint/2010/main" val="17185309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90" y="-185384"/>
            <a:ext cx="12155010" cy="1143000"/>
          </a:xfrm>
        </p:spPr>
        <p:txBody>
          <a:bodyPr>
            <a:normAutofit/>
          </a:bodyPr>
          <a:lstStyle/>
          <a:p>
            <a:pPr algn="ctr"/>
            <a:r>
              <a:rPr lang="en-IN" dirty="0" smtClean="0"/>
              <a:t>Short pulse (0.2s) operation</a:t>
            </a:r>
            <a:endParaRPr lang="en-IN" dirty="0"/>
          </a:p>
        </p:txBody>
      </p:sp>
      <p:pic>
        <p:nvPicPr>
          <p:cNvPr id="4098" name="Picture 2" descr="C:\Users\P K SHARMA\Desktop\2012\conf_2012\plasma_2012\rhvps_pap\a_V.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90" y="2866031"/>
            <a:ext cx="6714707" cy="198960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P K SHARMA\Desktop\2012\conf_2012\plasma_2012\rhvps_pap\B_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70" y="4766481"/>
            <a:ext cx="6710027" cy="20847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P K SHARMA\Desktop\2012\conf_2012\plasma_2012\rhvps_pap\b_v.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50" y="671922"/>
            <a:ext cx="6740046" cy="22759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P K SHARMA\Desktop\2012\conf_2012\plasma_2012\rhvps_pap\F0122TEK.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6377" y="1714272"/>
            <a:ext cx="5459410" cy="40945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875945" y="836915"/>
            <a:ext cx="2652213" cy="369332"/>
          </a:xfrm>
          <a:prstGeom prst="rect">
            <a:avLst/>
          </a:prstGeom>
          <a:noFill/>
        </p:spPr>
        <p:txBody>
          <a:bodyPr wrap="square" rtlCol="0">
            <a:spAutoFit/>
          </a:bodyPr>
          <a:lstStyle/>
          <a:p>
            <a:r>
              <a:rPr lang="en-IN" dirty="0"/>
              <a:t>Typical </a:t>
            </a:r>
            <a:r>
              <a:rPr lang="en-IN" dirty="0" err="1"/>
              <a:t>rf</a:t>
            </a:r>
            <a:r>
              <a:rPr lang="en-IN" dirty="0"/>
              <a:t> output @ 50kV</a:t>
            </a:r>
          </a:p>
        </p:txBody>
      </p:sp>
    </p:spTree>
    <p:extLst>
      <p:ext uri="{BB962C8B-B14F-4D97-AF65-F5344CB8AC3E}">
        <p14:creationId xmlns:p14="http://schemas.microsoft.com/office/powerpoint/2010/main" val="27433943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normAutofit/>
          </a:bodyPr>
          <a:lstStyle/>
          <a:p>
            <a:r>
              <a:rPr lang="en-IN" dirty="0" smtClean="0"/>
              <a:t>Four klystron parallel operation</a:t>
            </a:r>
            <a:endParaRPr lang="en-IN"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8911" y="723900"/>
            <a:ext cx="8178800" cy="6134100"/>
          </a:xfrm>
          <a:prstGeom prst="rect">
            <a:avLst/>
          </a:prstGeom>
        </p:spPr>
      </p:pic>
    </p:spTree>
    <p:extLst>
      <p:ext uri="{BB962C8B-B14F-4D97-AF65-F5344CB8AC3E}">
        <p14:creationId xmlns:p14="http://schemas.microsoft.com/office/powerpoint/2010/main" val="7206999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7704"/>
            <a:ext cx="10515600" cy="1325563"/>
          </a:xfrm>
        </p:spPr>
        <p:txBody>
          <a:bodyPr/>
          <a:lstStyle/>
          <a:p>
            <a:pPr algn="ctr"/>
            <a:r>
              <a:rPr lang="en-IN" dirty="0"/>
              <a:t>Coupling issues</a:t>
            </a:r>
          </a:p>
        </p:txBody>
      </p:sp>
      <p:sp>
        <p:nvSpPr>
          <p:cNvPr id="4" name="Content Placeholder 2"/>
          <p:cNvSpPr txBox="1">
            <a:spLocks/>
          </p:cNvSpPr>
          <p:nvPr/>
        </p:nvSpPr>
        <p:spPr>
          <a:xfrm>
            <a:off x="0" y="1780167"/>
            <a:ext cx="5254388" cy="4525963"/>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IN" dirty="0" smtClean="0"/>
              <a:t>During LH experiments large reflections were observed and hence LH </a:t>
            </a:r>
            <a:r>
              <a:rPr lang="en-IN" dirty="0"/>
              <a:t>power could not be coupled </a:t>
            </a:r>
            <a:r>
              <a:rPr lang="en-IN" dirty="0" smtClean="0"/>
              <a:t>to plasma.</a:t>
            </a:r>
            <a:endParaRPr lang="en-IN" dirty="0"/>
          </a:p>
          <a:p>
            <a:r>
              <a:rPr lang="en-IN" dirty="0"/>
              <a:t>It was attributed to poor edge plasma condition which resulted in weak coupling of LH power.</a:t>
            </a:r>
          </a:p>
          <a:p>
            <a:r>
              <a:rPr lang="en-IN" dirty="0"/>
              <a:t>Gas puff experiments were tried out in ADITYA machine to understand the coupling issues</a:t>
            </a:r>
            <a:r>
              <a:rPr lang="en-IN" dirty="0" smtClean="0"/>
              <a:t>.</a:t>
            </a:r>
          </a:p>
          <a:p>
            <a:r>
              <a:rPr lang="en-IN" dirty="0"/>
              <a:t>A new gas injection system was installed at the (electron) side of grill antenna. </a:t>
            </a:r>
          </a:p>
          <a:p>
            <a:r>
              <a:rPr lang="en-IN" dirty="0"/>
              <a:t>The idea was to inject neutrals from the electron flowing side to improve edge density with LH power and improve coupling of LH power to plasma. </a:t>
            </a:r>
          </a:p>
          <a:p>
            <a:endParaRPr lang="en-IN" dirty="0"/>
          </a:p>
        </p:txBody>
      </p:sp>
      <p:pic>
        <p:nvPicPr>
          <p:cNvPr id="5" name="Picture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74078" y="1228299"/>
            <a:ext cx="6481444" cy="5629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6248400" y="6172200"/>
            <a:ext cx="3505200" cy="523220"/>
          </a:xfrm>
          <a:prstGeom prst="rect">
            <a:avLst/>
          </a:prstGeom>
          <a:solidFill>
            <a:schemeClr val="accent4"/>
          </a:solidFill>
        </p:spPr>
        <p:txBody>
          <a:bodyPr wrap="square" rtlCol="0">
            <a:spAutoFit/>
          </a:bodyPr>
          <a:lstStyle/>
          <a:p>
            <a:r>
              <a:rPr lang="en-IN" sz="2800" dirty="0"/>
              <a:t>Gas puffing system</a:t>
            </a:r>
          </a:p>
        </p:txBody>
      </p:sp>
      <p:cxnSp>
        <p:nvCxnSpPr>
          <p:cNvPr id="8" name="Straight Arrow Connector 7"/>
          <p:cNvCxnSpPr/>
          <p:nvPr/>
        </p:nvCxnSpPr>
        <p:spPr>
          <a:xfrm flipV="1">
            <a:off x="8243248" y="3471648"/>
            <a:ext cx="1104952" cy="273356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184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9305" y="824658"/>
            <a:ext cx="8046719" cy="6033342"/>
          </a:xfrm>
          <a:prstGeom prst="rect">
            <a:avLst/>
          </a:prstGeom>
        </p:spPr>
      </p:pic>
      <p:sp>
        <p:nvSpPr>
          <p:cNvPr id="2" name="Title 1"/>
          <p:cNvSpPr>
            <a:spLocks noGrp="1"/>
          </p:cNvSpPr>
          <p:nvPr>
            <p:ph type="title"/>
          </p:nvPr>
        </p:nvSpPr>
        <p:spPr>
          <a:xfrm>
            <a:off x="838200" y="1"/>
            <a:ext cx="10515600" cy="1119116"/>
          </a:xfrm>
        </p:spPr>
        <p:txBody>
          <a:bodyPr/>
          <a:lstStyle/>
          <a:p>
            <a:r>
              <a:rPr lang="en-US" dirty="0" smtClean="0"/>
              <a:t>LH coupling improved with edge gas puffing</a:t>
            </a:r>
            <a:endParaRPr lang="en-US" dirty="0"/>
          </a:p>
        </p:txBody>
      </p:sp>
    </p:spTree>
    <p:extLst>
      <p:ext uri="{BB962C8B-B14F-4D97-AF65-F5344CB8AC3E}">
        <p14:creationId xmlns:p14="http://schemas.microsoft.com/office/powerpoint/2010/main" val="39495085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657125" y="1066800"/>
            <a:ext cx="7079226" cy="5029200"/>
            <a:chOff x="4495800" y="0"/>
            <a:chExt cx="4640826" cy="3480619"/>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0"/>
              <a:ext cx="4640826" cy="3480619"/>
            </a:xfrm>
            <a:prstGeom prst="rect">
              <a:avLst/>
            </a:prstGeom>
          </p:spPr>
        </p:pic>
        <p:cxnSp>
          <p:nvCxnSpPr>
            <p:cNvPr id="6" name="Straight Arrow Connector 5"/>
            <p:cNvCxnSpPr/>
            <p:nvPr/>
          </p:nvCxnSpPr>
          <p:spPr>
            <a:xfrm flipH="1">
              <a:off x="6508956" y="1905000"/>
              <a:ext cx="50144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5791200" y="1905000"/>
              <a:ext cx="5334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934200" y="1709676"/>
              <a:ext cx="762000" cy="255608"/>
            </a:xfrm>
            <a:prstGeom prst="rect">
              <a:avLst/>
            </a:prstGeom>
            <a:noFill/>
          </p:spPr>
          <p:txBody>
            <a:bodyPr wrap="square" rtlCol="0">
              <a:spAutoFit/>
            </a:bodyPr>
            <a:lstStyle/>
            <a:p>
              <a:r>
                <a:rPr lang="en-IN" dirty="0"/>
                <a:t>10ms</a:t>
              </a:r>
            </a:p>
          </p:txBody>
        </p:sp>
        <p:cxnSp>
          <p:nvCxnSpPr>
            <p:cNvPr id="9" name="Straight Arrow Connector 8"/>
            <p:cNvCxnSpPr/>
            <p:nvPr/>
          </p:nvCxnSpPr>
          <p:spPr>
            <a:xfrm flipH="1">
              <a:off x="6731868" y="1414524"/>
              <a:ext cx="50144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017575" y="1414524"/>
              <a:ext cx="5334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162800" y="1219200"/>
              <a:ext cx="762000" cy="255608"/>
            </a:xfrm>
            <a:prstGeom prst="rect">
              <a:avLst/>
            </a:prstGeom>
            <a:noFill/>
          </p:spPr>
          <p:txBody>
            <a:bodyPr wrap="square" rtlCol="0">
              <a:spAutoFit/>
            </a:bodyPr>
            <a:lstStyle/>
            <a:p>
              <a:r>
                <a:rPr lang="en-IN" dirty="0"/>
                <a:t>15ms</a:t>
              </a:r>
            </a:p>
          </p:txBody>
        </p:sp>
      </p:grpSp>
      <p:sp>
        <p:nvSpPr>
          <p:cNvPr id="2" name="Title 1"/>
          <p:cNvSpPr>
            <a:spLocks noGrp="1"/>
          </p:cNvSpPr>
          <p:nvPr>
            <p:ph type="title"/>
          </p:nvPr>
        </p:nvSpPr>
        <p:spPr>
          <a:xfrm>
            <a:off x="1981200" y="0"/>
            <a:ext cx="8229600" cy="1143000"/>
          </a:xfrm>
        </p:spPr>
        <p:txBody>
          <a:bodyPr>
            <a:normAutofit fontScale="90000"/>
          </a:bodyPr>
          <a:lstStyle/>
          <a:p>
            <a:r>
              <a:rPr lang="en-IN" dirty="0" smtClean="0"/>
              <a:t>Optimization for multiple gas puffing</a:t>
            </a:r>
            <a:endParaRPr lang="en-IN" dirty="0"/>
          </a:p>
        </p:txBody>
      </p:sp>
      <p:sp>
        <p:nvSpPr>
          <p:cNvPr id="3" name="Content Placeholder 2"/>
          <p:cNvSpPr>
            <a:spLocks noGrp="1"/>
          </p:cNvSpPr>
          <p:nvPr>
            <p:ph idx="1"/>
          </p:nvPr>
        </p:nvSpPr>
        <p:spPr>
          <a:xfrm>
            <a:off x="1524000" y="5971954"/>
            <a:ext cx="9144000" cy="962247"/>
          </a:xfrm>
        </p:spPr>
        <p:txBody>
          <a:bodyPr>
            <a:normAutofit lnSpcReduction="10000"/>
          </a:bodyPr>
          <a:lstStyle/>
          <a:p>
            <a:pPr marL="0" indent="0">
              <a:buNone/>
            </a:pPr>
            <a:r>
              <a:rPr lang="en-IN" dirty="0"/>
              <a:t>* The RC increases before the second pulse is injected.</a:t>
            </a:r>
          </a:p>
          <a:p>
            <a:pPr marL="0" indent="0">
              <a:buNone/>
            </a:pPr>
            <a:r>
              <a:rPr lang="en-IN" dirty="0"/>
              <a:t>* Hence the gap between the pulses were reduced. </a:t>
            </a:r>
          </a:p>
        </p:txBody>
      </p:sp>
    </p:spTree>
    <p:extLst>
      <p:ext uri="{BB962C8B-B14F-4D97-AF65-F5344CB8AC3E}">
        <p14:creationId xmlns:p14="http://schemas.microsoft.com/office/powerpoint/2010/main" val="14971887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IN" dirty="0" smtClean="0"/>
              <a:t>Long pulse CDX </a:t>
            </a:r>
            <a:r>
              <a:rPr lang="en-IN" dirty="0"/>
              <a:t>on ADITYA</a:t>
            </a:r>
          </a:p>
        </p:txBody>
      </p:sp>
      <p:sp>
        <p:nvSpPr>
          <p:cNvPr id="3" name="Content Placeholder 2"/>
          <p:cNvSpPr>
            <a:spLocks noGrp="1"/>
          </p:cNvSpPr>
          <p:nvPr>
            <p:ph idx="1"/>
          </p:nvPr>
        </p:nvSpPr>
        <p:spPr/>
        <p:txBody>
          <a:bodyPr>
            <a:normAutofit/>
          </a:bodyPr>
          <a:lstStyle/>
          <a:p>
            <a:r>
              <a:rPr lang="en-IN" dirty="0" smtClean="0"/>
              <a:t>During </a:t>
            </a:r>
            <a:r>
              <a:rPr lang="en-IN" dirty="0"/>
              <a:t>the campaign, plasma current was kept low (~80 kA) and </a:t>
            </a:r>
            <a:r>
              <a:rPr lang="en-IN" dirty="0" err="1"/>
              <a:t>toroidal</a:t>
            </a:r>
            <a:r>
              <a:rPr lang="en-IN" dirty="0"/>
              <a:t> magnetic field was kept at 1.125T. </a:t>
            </a:r>
            <a:endParaRPr lang="en-IN" dirty="0" smtClean="0"/>
          </a:p>
          <a:p>
            <a:r>
              <a:rPr lang="en-IN" dirty="0" smtClean="0"/>
              <a:t>A </a:t>
            </a:r>
            <a:r>
              <a:rPr lang="en-IN" dirty="0"/>
              <a:t>decrease in reflection coefficient </a:t>
            </a:r>
            <a:r>
              <a:rPr lang="en-IN" dirty="0" smtClean="0"/>
              <a:t>(RC) of </a:t>
            </a:r>
            <a:r>
              <a:rPr lang="en-IN" dirty="0"/>
              <a:t>LH power is observed with gas puff, which clearly indicates improvement in coupling of LH power to plasma. </a:t>
            </a:r>
            <a:endParaRPr lang="en-IN" dirty="0" smtClean="0"/>
          </a:p>
          <a:p>
            <a:r>
              <a:rPr lang="en-IN" dirty="0" smtClean="0"/>
              <a:t>Good coupling or improved RC is </a:t>
            </a:r>
            <a:r>
              <a:rPr lang="en-IN" dirty="0"/>
              <a:t>obtained even with grill antenna, being placed up to 7mm behind the limiter position. </a:t>
            </a:r>
          </a:p>
        </p:txBody>
      </p:sp>
    </p:spTree>
    <p:extLst>
      <p:ext uri="{BB962C8B-B14F-4D97-AF65-F5344CB8AC3E}">
        <p14:creationId xmlns:p14="http://schemas.microsoft.com/office/powerpoint/2010/main" val="39432515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p:spPr>
        <p:txBody>
          <a:bodyPr>
            <a:noAutofit/>
          </a:bodyPr>
          <a:lstStyle/>
          <a:p>
            <a:r>
              <a:rPr lang="en-IN" sz="3600" dirty="0"/>
              <a:t>Long discharges supported by LHCD in ADITYA </a:t>
            </a:r>
          </a:p>
        </p:txBody>
      </p:sp>
      <p:sp>
        <p:nvSpPr>
          <p:cNvPr id="3" name="Content Placeholder 2"/>
          <p:cNvSpPr>
            <a:spLocks noGrp="1"/>
          </p:cNvSpPr>
          <p:nvPr>
            <p:ph idx="1"/>
          </p:nvPr>
        </p:nvSpPr>
        <p:spPr>
          <a:xfrm>
            <a:off x="1506495" y="5202866"/>
            <a:ext cx="9161505" cy="1648047"/>
          </a:xfrm>
        </p:spPr>
        <p:txBody>
          <a:bodyPr>
            <a:normAutofit fontScale="85000" lnSpcReduction="20000"/>
          </a:bodyPr>
          <a:lstStyle/>
          <a:p>
            <a:pPr marL="0" indent="0">
              <a:buNone/>
            </a:pPr>
            <a:r>
              <a:rPr lang="en-IN" dirty="0"/>
              <a:t>* Short and frequent gas puff produced better coupling and thus longer discharge.</a:t>
            </a:r>
          </a:p>
          <a:p>
            <a:pPr marL="0" indent="0">
              <a:buNone/>
            </a:pPr>
            <a:r>
              <a:rPr lang="en-IN" dirty="0"/>
              <a:t>* In this case the current in the OH coil was reduced to lowest level ~7kA (20kA gives 0.6V-s) so that long discharges cannot be obtained with OH alone</a:t>
            </a:r>
            <a:r>
              <a:rPr lang="en-IN" dirty="0" smtClean="0"/>
              <a:t>.</a:t>
            </a:r>
            <a:endParaRPr lang="en-IN" dirty="0"/>
          </a:p>
        </p:txBody>
      </p:sp>
      <p:grpSp>
        <p:nvGrpSpPr>
          <p:cNvPr id="4" name="Group 3"/>
          <p:cNvGrpSpPr/>
          <p:nvPr/>
        </p:nvGrpSpPr>
        <p:grpSpPr>
          <a:xfrm>
            <a:off x="1600200" y="990601"/>
            <a:ext cx="8915400" cy="4212265"/>
            <a:chOff x="-1" y="3124200"/>
            <a:chExt cx="4978401" cy="373380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124200"/>
              <a:ext cx="4978401" cy="3733800"/>
            </a:xfrm>
            <a:prstGeom prst="rect">
              <a:avLst/>
            </a:prstGeom>
          </p:spPr>
        </p:pic>
        <p:cxnSp>
          <p:nvCxnSpPr>
            <p:cNvPr id="6" name="Straight Arrow Connector 5"/>
            <p:cNvCxnSpPr/>
            <p:nvPr/>
          </p:nvCxnSpPr>
          <p:spPr>
            <a:xfrm flipH="1">
              <a:off x="2018844" y="5181600"/>
              <a:ext cx="50144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301088" y="5181600"/>
              <a:ext cx="5334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444088" y="4986276"/>
              <a:ext cx="762000" cy="327380"/>
            </a:xfrm>
            <a:prstGeom prst="rect">
              <a:avLst/>
            </a:prstGeom>
            <a:noFill/>
          </p:spPr>
          <p:txBody>
            <a:bodyPr wrap="square" rtlCol="0">
              <a:spAutoFit/>
            </a:bodyPr>
            <a:lstStyle/>
            <a:p>
              <a:r>
                <a:rPr lang="en-IN" dirty="0"/>
                <a:t>10ms</a:t>
              </a:r>
            </a:p>
          </p:txBody>
        </p:sp>
        <p:cxnSp>
          <p:nvCxnSpPr>
            <p:cNvPr id="9" name="Straight Arrow Connector 8"/>
            <p:cNvCxnSpPr/>
            <p:nvPr/>
          </p:nvCxnSpPr>
          <p:spPr>
            <a:xfrm flipH="1">
              <a:off x="2486276" y="4614924"/>
              <a:ext cx="501444"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848136" y="4614924"/>
              <a:ext cx="5334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917208" y="4419600"/>
              <a:ext cx="762000" cy="327380"/>
            </a:xfrm>
            <a:prstGeom prst="rect">
              <a:avLst/>
            </a:prstGeom>
            <a:noFill/>
          </p:spPr>
          <p:txBody>
            <a:bodyPr wrap="square" rtlCol="0">
              <a:spAutoFit/>
            </a:bodyPr>
            <a:lstStyle/>
            <a:p>
              <a:r>
                <a:rPr lang="en-IN" dirty="0"/>
                <a:t>10ms</a:t>
              </a:r>
            </a:p>
          </p:txBody>
        </p:sp>
      </p:grpSp>
      <p:sp>
        <p:nvSpPr>
          <p:cNvPr id="12" name="TextBox 11"/>
          <p:cNvSpPr txBox="1"/>
          <p:nvPr/>
        </p:nvSpPr>
        <p:spPr>
          <a:xfrm>
            <a:off x="8188986" y="1396212"/>
            <a:ext cx="1487606" cy="369332"/>
          </a:xfrm>
          <a:prstGeom prst="rect">
            <a:avLst/>
          </a:prstGeom>
          <a:noFill/>
        </p:spPr>
        <p:txBody>
          <a:bodyPr wrap="square" rtlCol="0">
            <a:spAutoFit/>
          </a:bodyPr>
          <a:lstStyle/>
          <a:p>
            <a:r>
              <a:rPr lang="en-IN" dirty="0" err="1" smtClean="0"/>
              <a:t>B</a:t>
            </a:r>
            <a:r>
              <a:rPr lang="en-IN" baseline="-25000" dirty="0" err="1" smtClean="0"/>
              <a:t>t</a:t>
            </a:r>
            <a:r>
              <a:rPr lang="en-IN" dirty="0" smtClean="0"/>
              <a:t> – 1.125T</a:t>
            </a:r>
            <a:endParaRPr lang="en-IN" dirty="0"/>
          </a:p>
        </p:txBody>
      </p:sp>
    </p:spTree>
    <p:extLst>
      <p:ext uri="{BB962C8B-B14F-4D97-AF65-F5344CB8AC3E}">
        <p14:creationId xmlns:p14="http://schemas.microsoft.com/office/powerpoint/2010/main" val="41573829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9"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26" y="29237"/>
            <a:ext cx="5829426" cy="3325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6" descr="pam.jpg"/>
          <p:cNvPicPr>
            <a:picLocks noChangeAspect="1"/>
          </p:cNvPicPr>
          <p:nvPr/>
        </p:nvPicPr>
        <p:blipFill>
          <a:blip r:embed="rId3">
            <a:extLst>
              <a:ext uri="{28A0092B-C50C-407E-A947-70E740481C1C}">
                <a14:useLocalDpi xmlns:a14="http://schemas.microsoft.com/office/drawing/2010/main" val="0"/>
              </a:ext>
            </a:extLst>
          </a:blip>
          <a:srcRect r="53738"/>
          <a:stretch>
            <a:fillRect/>
          </a:stretch>
        </p:blipFill>
        <p:spPr bwMode="auto">
          <a:xfrm>
            <a:off x="644630" y="3354388"/>
            <a:ext cx="5081976" cy="346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title"/>
          </p:nvPr>
        </p:nvSpPr>
        <p:spPr>
          <a:xfrm>
            <a:off x="7276326" y="296701"/>
            <a:ext cx="3579855" cy="760413"/>
          </a:xfrm>
        </p:spPr>
        <p:txBody>
          <a:bodyPr>
            <a:normAutofit/>
          </a:bodyPr>
          <a:lstStyle/>
          <a:p>
            <a:r>
              <a:rPr lang="en-US" dirty="0"/>
              <a:t>What is </a:t>
            </a:r>
            <a:r>
              <a:rPr lang="en-US" dirty="0" smtClean="0"/>
              <a:t>PAM </a:t>
            </a:r>
            <a:endParaRPr lang="en-US" dirty="0"/>
          </a:p>
        </p:txBody>
      </p:sp>
      <p:sp>
        <p:nvSpPr>
          <p:cNvPr id="5123" name="Rectangle 3"/>
          <p:cNvSpPr>
            <a:spLocks noGrp="1" noChangeArrowheads="1"/>
          </p:cNvSpPr>
          <p:nvPr>
            <p:ph type="body" idx="1"/>
          </p:nvPr>
        </p:nvSpPr>
        <p:spPr>
          <a:xfrm>
            <a:off x="6573376" y="1205996"/>
            <a:ext cx="4985757" cy="2886509"/>
          </a:xfrm>
        </p:spPr>
        <p:txBody>
          <a:bodyPr>
            <a:normAutofit fontScale="70000" lnSpcReduction="20000"/>
          </a:bodyPr>
          <a:lstStyle/>
          <a:p>
            <a:pPr>
              <a:lnSpc>
                <a:spcPct val="90000"/>
              </a:lnSpc>
            </a:pPr>
            <a:r>
              <a:rPr lang="en-US" dirty="0"/>
              <a:t>Same essence of grill/</a:t>
            </a:r>
            <a:r>
              <a:rPr lang="en-US" dirty="0" err="1"/>
              <a:t>multijunction</a:t>
            </a:r>
            <a:r>
              <a:rPr lang="en-US" dirty="0"/>
              <a:t> but use an alternating active/passive waveguide in which passive waveguides are fed by cross-coupling through plasma.</a:t>
            </a:r>
          </a:p>
          <a:p>
            <a:pPr>
              <a:lnSpc>
                <a:spcPct val="90000"/>
              </a:lnSpc>
            </a:pPr>
            <a:r>
              <a:rPr lang="en-US" dirty="0"/>
              <a:t>Efficient coupling at low density (near cutoff), permitting to place antenna where thermal loads are smaller. </a:t>
            </a:r>
          </a:p>
          <a:p>
            <a:pPr>
              <a:lnSpc>
                <a:spcPct val="90000"/>
              </a:lnSpc>
            </a:pPr>
            <a:r>
              <a:rPr lang="en-US" dirty="0"/>
              <a:t>PW, whose depth is mere quarter wavelength, allow the insertion of an efficient water cooling system at its back.</a:t>
            </a:r>
          </a:p>
          <a:p>
            <a:pPr>
              <a:lnSpc>
                <a:spcPct val="90000"/>
              </a:lnSpc>
            </a:pPr>
            <a:r>
              <a:rPr lang="en-US" dirty="0"/>
              <a:t>Also provides neutron shielding. </a:t>
            </a:r>
          </a:p>
        </p:txBody>
      </p:sp>
      <p:sp>
        <p:nvSpPr>
          <p:cNvPr id="5130" name="Text Box 10"/>
          <p:cNvSpPr txBox="1">
            <a:spLocks noChangeArrowheads="1"/>
          </p:cNvSpPr>
          <p:nvPr/>
        </p:nvSpPr>
        <p:spPr bwMode="auto">
          <a:xfrm>
            <a:off x="800098" y="1691812"/>
            <a:ext cx="914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dirty="0"/>
              <a:t>=180</a:t>
            </a:r>
          </a:p>
        </p:txBody>
      </p:sp>
      <p:sp>
        <p:nvSpPr>
          <p:cNvPr id="5131" name="Text Box 11"/>
          <p:cNvSpPr txBox="1">
            <a:spLocks noChangeArrowheads="1"/>
          </p:cNvSpPr>
          <p:nvPr/>
        </p:nvSpPr>
        <p:spPr bwMode="auto">
          <a:xfrm>
            <a:off x="6039976" y="1392576"/>
            <a:ext cx="533400"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dirty="0"/>
              <a:t>90</a:t>
            </a:r>
          </a:p>
          <a:p>
            <a:pPr>
              <a:spcBef>
                <a:spcPct val="50000"/>
              </a:spcBef>
            </a:pPr>
            <a:r>
              <a:rPr lang="en-US" sz="1600" dirty="0"/>
              <a:t>180</a:t>
            </a:r>
          </a:p>
          <a:p>
            <a:pPr>
              <a:spcBef>
                <a:spcPct val="50000"/>
              </a:spcBef>
            </a:pPr>
            <a:r>
              <a:rPr lang="en-US" sz="1600" dirty="0"/>
              <a:t>270</a:t>
            </a:r>
          </a:p>
          <a:p>
            <a:pPr>
              <a:spcBef>
                <a:spcPct val="50000"/>
              </a:spcBef>
            </a:pPr>
            <a:r>
              <a:rPr lang="en-US" sz="1600" dirty="0"/>
              <a:t>0</a:t>
            </a:r>
          </a:p>
        </p:txBody>
      </p:sp>
      <p:sp>
        <p:nvSpPr>
          <p:cNvPr id="5133" name="Line 13"/>
          <p:cNvSpPr>
            <a:spLocks noChangeShapeType="1"/>
          </p:cNvSpPr>
          <p:nvPr/>
        </p:nvSpPr>
        <p:spPr bwMode="auto">
          <a:xfrm>
            <a:off x="5506650" y="2649250"/>
            <a:ext cx="533325" cy="12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134" name="Line 14"/>
          <p:cNvSpPr>
            <a:spLocks noChangeShapeType="1"/>
          </p:cNvSpPr>
          <p:nvPr/>
        </p:nvSpPr>
        <p:spPr bwMode="auto">
          <a:xfrm flipV="1">
            <a:off x="5490119" y="2228457"/>
            <a:ext cx="549856" cy="12373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135" name="Line 15"/>
          <p:cNvSpPr>
            <a:spLocks noChangeShapeType="1"/>
          </p:cNvSpPr>
          <p:nvPr/>
        </p:nvSpPr>
        <p:spPr bwMode="auto">
          <a:xfrm flipV="1">
            <a:off x="5455283" y="1931396"/>
            <a:ext cx="584691" cy="10134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136" name="Line 16"/>
          <p:cNvSpPr>
            <a:spLocks noChangeShapeType="1"/>
          </p:cNvSpPr>
          <p:nvPr/>
        </p:nvSpPr>
        <p:spPr bwMode="auto">
          <a:xfrm flipV="1">
            <a:off x="5544620" y="1535382"/>
            <a:ext cx="495354" cy="17425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pic>
        <p:nvPicPr>
          <p:cNvPr id="14" name="Picture 3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21" y="3354388"/>
            <a:ext cx="2398755" cy="3466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6096000" y="6214938"/>
            <a:ext cx="5486400" cy="369332"/>
          </a:xfrm>
          <a:prstGeom prst="rect">
            <a:avLst/>
          </a:prstGeom>
          <a:noFill/>
        </p:spPr>
        <p:txBody>
          <a:bodyPr wrap="square" rtlCol="0">
            <a:spAutoFit/>
          </a:bodyPr>
          <a:lstStyle/>
          <a:p>
            <a:r>
              <a:rPr lang="en-IN" dirty="0"/>
              <a:t>Actively cooled launcher. ITER-relevant launcher design</a:t>
            </a:r>
          </a:p>
        </p:txBody>
      </p:sp>
      <p:graphicFrame>
        <p:nvGraphicFramePr>
          <p:cNvPr id="4" name="Table 3"/>
          <p:cNvGraphicFramePr>
            <a:graphicFrameLocks noGrp="1"/>
          </p:cNvGraphicFramePr>
          <p:nvPr>
            <p:extLst>
              <p:ext uri="{D42A27DB-BD31-4B8C-83A1-F6EECF244321}">
                <p14:modId xmlns:p14="http://schemas.microsoft.com/office/powerpoint/2010/main" val="3838129722"/>
              </p:ext>
            </p:extLst>
          </p:nvPr>
        </p:nvGraphicFramePr>
        <p:xfrm>
          <a:off x="6096000" y="4425471"/>
          <a:ext cx="5334000" cy="1651000"/>
        </p:xfrm>
        <a:graphic>
          <a:graphicData uri="http://schemas.openxmlformats.org/drawingml/2006/table">
            <a:tbl>
              <a:tblPr firstRow="1" bandRow="1">
                <a:tableStyleId>{5C22544A-7EE6-4342-B048-85BDC9FD1C3A}</a:tableStyleId>
              </a:tblPr>
              <a:tblGrid>
                <a:gridCol w="762000"/>
                <a:gridCol w="1600200"/>
                <a:gridCol w="1447800"/>
                <a:gridCol w="15240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dirty="0" smtClean="0"/>
                        <a:t>&lt;n</a:t>
                      </a:r>
                      <a:r>
                        <a:rPr lang="en-IN" sz="1800" baseline="-25000" dirty="0" smtClean="0"/>
                        <a:t>e</a:t>
                      </a:r>
                      <a:r>
                        <a:rPr lang="en-IN" sz="1800" dirty="0" smtClean="0"/>
                        <a:t>&gt; </a:t>
                      </a:r>
                    </a:p>
                    <a:p>
                      <a:pPr marL="0" marR="0" indent="0" algn="l" defTabSz="914400" rtl="0" eaLnBrk="1" fontAlgn="auto" latinLnBrk="0" hangingPunct="1">
                        <a:lnSpc>
                          <a:spcPct val="100000"/>
                        </a:lnSpc>
                        <a:spcBef>
                          <a:spcPts val="0"/>
                        </a:spcBef>
                        <a:spcAft>
                          <a:spcPts val="0"/>
                        </a:spcAft>
                        <a:buClrTx/>
                        <a:buSzTx/>
                        <a:buFontTx/>
                        <a:buNone/>
                        <a:tabLst/>
                        <a:defRPr/>
                      </a:pPr>
                      <a:r>
                        <a:rPr lang="en-IN" sz="1800" dirty="0" smtClean="0"/>
                        <a:t>&lt;</a:t>
                      </a:r>
                      <a:r>
                        <a:rPr lang="en-IN" sz="1800" dirty="0" err="1" smtClean="0"/>
                        <a:t>T</a:t>
                      </a:r>
                      <a:r>
                        <a:rPr lang="en-IN" sz="1800" baseline="-25000" dirty="0" err="1" smtClean="0"/>
                        <a:t>e</a:t>
                      </a:r>
                      <a:r>
                        <a:rPr lang="en-IN" sz="1800" dirty="0" smtClean="0"/>
                        <a:t>&gt;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dirty="0" smtClean="0"/>
                        <a:t>~5 x 10</a:t>
                      </a:r>
                      <a:r>
                        <a:rPr lang="en-IN" sz="1800" baseline="30000" dirty="0" smtClean="0"/>
                        <a:t>13</a:t>
                      </a:r>
                      <a:r>
                        <a:rPr lang="en-IN" sz="1800" dirty="0" smtClean="0"/>
                        <a:t> cm</a:t>
                      </a:r>
                      <a:r>
                        <a:rPr lang="en-IN" sz="1800" baseline="30000" dirty="0" smtClean="0"/>
                        <a:t>-3 </a:t>
                      </a:r>
                    </a:p>
                    <a:p>
                      <a:pPr marL="0" marR="0" indent="0" algn="l" defTabSz="914400" rtl="0" eaLnBrk="1" fontAlgn="auto" latinLnBrk="0" hangingPunct="1">
                        <a:lnSpc>
                          <a:spcPct val="100000"/>
                        </a:lnSpc>
                        <a:spcBef>
                          <a:spcPts val="0"/>
                        </a:spcBef>
                        <a:spcAft>
                          <a:spcPts val="0"/>
                        </a:spcAft>
                        <a:buClrTx/>
                        <a:buSzTx/>
                        <a:buFontTx/>
                        <a:buNone/>
                        <a:tabLst/>
                        <a:defRPr/>
                      </a:pPr>
                      <a:r>
                        <a:rPr lang="en-IN" sz="1800" baseline="0" dirty="0" smtClean="0"/>
                        <a:t>~5 </a:t>
                      </a:r>
                      <a:r>
                        <a:rPr lang="en-IN" sz="1800" baseline="0" dirty="0" err="1" smtClean="0"/>
                        <a:t>keV</a:t>
                      </a:r>
                      <a:endParaRPr lang="en-IN" dirty="0" smtClean="0"/>
                    </a:p>
                  </a:txBody>
                  <a:tcPr/>
                </a:tc>
                <a:tc>
                  <a:txBody>
                    <a:bodyPr/>
                    <a:lstStyle/>
                    <a:p>
                      <a:r>
                        <a:rPr lang="en-IN" sz="1800" dirty="0" err="1" smtClean="0"/>
                        <a:t>f</a:t>
                      </a:r>
                      <a:r>
                        <a:rPr lang="en-IN" sz="1800" baseline="-25000" dirty="0" err="1" smtClean="0"/>
                        <a:t>o</a:t>
                      </a:r>
                      <a:r>
                        <a:rPr lang="en-IN" sz="1800" baseline="-25000" dirty="0" smtClean="0"/>
                        <a:t> </a:t>
                      </a:r>
                      <a:r>
                        <a:rPr lang="en-IN" sz="1800" baseline="0" dirty="0" smtClean="0"/>
                        <a:t>/ Power</a:t>
                      </a:r>
                      <a:endParaRPr lang="en-IN" dirty="0"/>
                    </a:p>
                  </a:txBody>
                  <a:tcPr/>
                </a:tc>
                <a:tc>
                  <a:txBody>
                    <a:bodyPr/>
                    <a:lstStyle/>
                    <a:p>
                      <a:r>
                        <a:rPr lang="en-IN" sz="1800" dirty="0" smtClean="0"/>
                        <a:t>3.7 GHz / </a:t>
                      </a:r>
                    </a:p>
                    <a:p>
                      <a:r>
                        <a:rPr lang="en-IN" sz="1800" dirty="0" smtClean="0"/>
                        <a:t>7.0 MW-CW</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dirty="0" smtClean="0"/>
                        <a:t>I</a:t>
                      </a:r>
                      <a:r>
                        <a:rPr lang="en-IN" sz="1800" baseline="-25000" dirty="0" smtClean="0"/>
                        <a:t>P</a:t>
                      </a:r>
                    </a:p>
                    <a:p>
                      <a:pPr marL="0" marR="0" indent="0" algn="l" defTabSz="914400" rtl="0" eaLnBrk="1" fontAlgn="auto" latinLnBrk="0" hangingPunct="1">
                        <a:lnSpc>
                          <a:spcPct val="100000"/>
                        </a:lnSpc>
                        <a:spcBef>
                          <a:spcPts val="0"/>
                        </a:spcBef>
                        <a:spcAft>
                          <a:spcPts val="0"/>
                        </a:spcAft>
                        <a:buClrTx/>
                        <a:buSzTx/>
                        <a:buFontTx/>
                        <a:buNone/>
                        <a:tabLst/>
                        <a:defRPr/>
                      </a:pPr>
                      <a:r>
                        <a:rPr lang="en-IN" sz="1800" dirty="0" err="1" smtClean="0"/>
                        <a:t>B</a:t>
                      </a:r>
                      <a:r>
                        <a:rPr lang="en-IN" sz="1800" baseline="-25000" dirty="0" err="1" smtClean="0"/>
                        <a:t>t</a:t>
                      </a:r>
                      <a:endParaRPr lang="en-IN" sz="1800" baseline="-250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dirty="0" smtClean="0"/>
                        <a:t>1 MA</a:t>
                      </a:r>
                    </a:p>
                    <a:p>
                      <a:pPr marL="0" marR="0" indent="0" algn="l" defTabSz="914400" rtl="0" eaLnBrk="1" fontAlgn="auto" latinLnBrk="0" hangingPunct="1">
                        <a:lnSpc>
                          <a:spcPct val="100000"/>
                        </a:lnSpc>
                        <a:spcBef>
                          <a:spcPts val="0"/>
                        </a:spcBef>
                        <a:spcAft>
                          <a:spcPts val="0"/>
                        </a:spcAft>
                        <a:buClrTx/>
                        <a:buSzTx/>
                        <a:buFontTx/>
                        <a:buNone/>
                        <a:tabLst/>
                        <a:defRPr/>
                      </a:pPr>
                      <a:r>
                        <a:rPr lang="en-IN" sz="1800" dirty="0" smtClean="0"/>
                        <a:t>3.8 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dirty="0" smtClean="0"/>
                        <a:t>Antenna type</a:t>
                      </a:r>
                    </a:p>
                  </a:txBody>
                  <a:tcPr/>
                </a:tc>
                <a:tc>
                  <a:txBody>
                    <a:bodyPr/>
                    <a:lstStyle/>
                    <a:p>
                      <a:r>
                        <a:rPr lang="en-IN" sz="1800" dirty="0" smtClean="0"/>
                        <a:t>Multi-junction</a:t>
                      </a:r>
                    </a:p>
                    <a:p>
                      <a:r>
                        <a:rPr lang="en-IN" sz="1800" dirty="0" smtClean="0"/>
                        <a:t>&amp; PAM </a:t>
                      </a: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dirty="0" smtClean="0"/>
                        <a:t>R/a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dirty="0" smtClean="0"/>
                        <a:t>2.5m /0.8m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dirty="0" smtClean="0"/>
                        <a:t>N</a:t>
                      </a:r>
                      <a:r>
                        <a:rPr lang="en-IN" sz="1800" baseline="-25000" dirty="0" smtClean="0"/>
                        <a:t>//</a:t>
                      </a:r>
                      <a:r>
                        <a:rPr lang="en-IN" sz="1800" dirty="0" smtClean="0"/>
                        <a:t> </a:t>
                      </a:r>
                    </a:p>
                  </a:txBody>
                  <a:tcPr/>
                </a:tc>
                <a:tc>
                  <a:txBody>
                    <a:bodyPr/>
                    <a:lstStyle/>
                    <a:p>
                      <a:r>
                        <a:rPr lang="en-IN" sz="1800" dirty="0" smtClean="0"/>
                        <a:t>1.7  - 2.0 </a:t>
                      </a:r>
                      <a:endParaRPr lang="en-IN" dirty="0"/>
                    </a:p>
                  </a:txBody>
                  <a:tcPr/>
                </a:tc>
              </a:tr>
            </a:tbl>
          </a:graphicData>
        </a:graphic>
      </p:graphicFrame>
      <p:sp>
        <p:nvSpPr>
          <p:cNvPr id="6" name="TextBox 5"/>
          <p:cNvSpPr txBox="1"/>
          <p:nvPr/>
        </p:nvSpPr>
        <p:spPr>
          <a:xfrm>
            <a:off x="2055855" y="3251960"/>
            <a:ext cx="3733800" cy="523220"/>
          </a:xfrm>
          <a:prstGeom prst="rect">
            <a:avLst/>
          </a:prstGeom>
          <a:noFill/>
        </p:spPr>
        <p:txBody>
          <a:bodyPr wrap="square" rtlCol="0">
            <a:spAutoFit/>
          </a:bodyPr>
          <a:lstStyle/>
          <a:p>
            <a:pPr algn="ctr"/>
            <a:r>
              <a:rPr lang="en-IN" sz="2800" dirty="0"/>
              <a:t>PAM @ Tore-Supra</a:t>
            </a:r>
          </a:p>
        </p:txBody>
      </p:sp>
      <p:sp>
        <p:nvSpPr>
          <p:cNvPr id="20" name="TextBox 19"/>
          <p:cNvSpPr txBox="1"/>
          <p:nvPr/>
        </p:nvSpPr>
        <p:spPr>
          <a:xfrm>
            <a:off x="10105030" y="6512702"/>
            <a:ext cx="2564280" cy="307777"/>
          </a:xfrm>
          <a:prstGeom prst="rect">
            <a:avLst/>
          </a:prstGeom>
          <a:noFill/>
        </p:spPr>
        <p:txBody>
          <a:bodyPr wrap="square" rtlCol="0">
            <a:spAutoFit/>
          </a:bodyPr>
          <a:lstStyle/>
          <a:p>
            <a:r>
              <a:rPr lang="en-IN" sz="1400" dirty="0" err="1"/>
              <a:t>Ekedahl</a:t>
            </a:r>
            <a:r>
              <a:rPr lang="en-IN" sz="1400" dirty="0"/>
              <a:t>, et. al., NF, 2010</a:t>
            </a:r>
          </a:p>
        </p:txBody>
      </p:sp>
    </p:spTree>
    <p:extLst>
      <p:ext uri="{BB962C8B-B14F-4D97-AF65-F5344CB8AC3E}">
        <p14:creationId xmlns:p14="http://schemas.microsoft.com/office/powerpoint/2010/main" val="33026783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9" y="0"/>
            <a:ext cx="10515600" cy="1054989"/>
          </a:xfrm>
        </p:spPr>
        <p:txBody>
          <a:bodyPr/>
          <a:lstStyle/>
          <a:p>
            <a:pPr algn="ctr"/>
            <a:r>
              <a:rPr lang="en-IN" dirty="0" smtClean="0"/>
              <a:t>Coupling behaviour</a:t>
            </a:r>
            <a:endParaRPr lang="en-IN" dirty="0"/>
          </a:p>
        </p:txBody>
      </p:sp>
      <p:pic>
        <p:nvPicPr>
          <p:cNvPr id="6" name="Picture 3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2" y="907977"/>
            <a:ext cx="6306187" cy="493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9" descr="figure3-c.bmp"/>
          <p:cNvPicPr>
            <a:picLocks noChangeAspect="1"/>
          </p:cNvPicPr>
          <p:nvPr/>
        </p:nvPicPr>
        <p:blipFill>
          <a:blip r:embed="rId3" cstate="print">
            <a:extLst>
              <a:ext uri="{28A0092B-C50C-407E-A947-70E740481C1C}">
                <a14:useLocalDpi xmlns:a14="http://schemas.microsoft.com/office/drawing/2010/main" val="0"/>
              </a:ext>
            </a:extLst>
          </a:blip>
          <a:srcRect l="4861" r="36806" b="31534"/>
          <a:stretch>
            <a:fillRect/>
          </a:stretch>
        </p:blipFill>
        <p:spPr bwMode="auto">
          <a:xfrm>
            <a:off x="6343650" y="708700"/>
            <a:ext cx="5848350" cy="505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26246" y="5648109"/>
            <a:ext cx="12087365" cy="954107"/>
          </a:xfrm>
          <a:prstGeom prst="rect">
            <a:avLst/>
          </a:prstGeom>
          <a:noFill/>
        </p:spPr>
        <p:txBody>
          <a:bodyPr wrap="square" rtlCol="0">
            <a:spAutoFit/>
          </a:bodyPr>
          <a:lstStyle/>
          <a:p>
            <a:r>
              <a:rPr lang="en-IN" sz="2800" dirty="0"/>
              <a:t>* Experimental reflection coefficient (RC) follows coupling code ALOHA.</a:t>
            </a:r>
          </a:p>
          <a:p>
            <a:r>
              <a:rPr lang="en-IN" sz="2800" dirty="0"/>
              <a:t>* Supersonic molecular beam injection (SMBI) mimics ELM-like perturbations.</a:t>
            </a:r>
          </a:p>
        </p:txBody>
      </p:sp>
      <p:sp>
        <p:nvSpPr>
          <p:cNvPr id="9" name="TextBox 8"/>
          <p:cNvSpPr txBox="1"/>
          <p:nvPr/>
        </p:nvSpPr>
        <p:spPr>
          <a:xfrm>
            <a:off x="3605648" y="4584673"/>
            <a:ext cx="2564280" cy="307777"/>
          </a:xfrm>
          <a:prstGeom prst="rect">
            <a:avLst/>
          </a:prstGeom>
          <a:noFill/>
        </p:spPr>
        <p:txBody>
          <a:bodyPr wrap="square" rtlCol="0">
            <a:spAutoFit/>
          </a:bodyPr>
          <a:lstStyle/>
          <a:p>
            <a:r>
              <a:rPr lang="en-IN" sz="1400" dirty="0" err="1"/>
              <a:t>Ekedahl</a:t>
            </a:r>
            <a:r>
              <a:rPr lang="en-IN" sz="1400" dirty="0"/>
              <a:t>, et. al., NF, 2010</a:t>
            </a:r>
          </a:p>
        </p:txBody>
      </p:sp>
      <p:sp>
        <p:nvSpPr>
          <p:cNvPr id="10" name="TextBox 9"/>
          <p:cNvSpPr txBox="1"/>
          <p:nvPr/>
        </p:nvSpPr>
        <p:spPr>
          <a:xfrm>
            <a:off x="8571931" y="1810648"/>
            <a:ext cx="2286000" cy="307777"/>
          </a:xfrm>
          <a:prstGeom prst="rect">
            <a:avLst/>
          </a:prstGeom>
          <a:noFill/>
        </p:spPr>
        <p:txBody>
          <a:bodyPr wrap="square" rtlCol="0">
            <a:spAutoFit/>
          </a:bodyPr>
          <a:lstStyle/>
          <a:p>
            <a:r>
              <a:rPr lang="en-IN" sz="1400" dirty="0"/>
              <a:t>Sharma, et. al., EPS, 2010</a:t>
            </a:r>
          </a:p>
        </p:txBody>
      </p:sp>
    </p:spTree>
    <p:extLst>
      <p:ext uri="{BB962C8B-B14F-4D97-AF65-F5344CB8AC3E}">
        <p14:creationId xmlns:p14="http://schemas.microsoft.com/office/powerpoint/2010/main" val="22880351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0" descr="figure4-c.bmp"/>
          <p:cNvPicPr>
            <a:picLocks noChangeAspect="1"/>
          </p:cNvPicPr>
          <p:nvPr/>
        </p:nvPicPr>
        <p:blipFill>
          <a:blip r:embed="rId2">
            <a:extLst>
              <a:ext uri="{28A0092B-C50C-407E-A947-70E740481C1C}">
                <a14:useLocalDpi xmlns:a14="http://schemas.microsoft.com/office/drawing/2010/main" val="0"/>
              </a:ext>
            </a:extLst>
          </a:blip>
          <a:srcRect l="4861" r="36806" b="31534"/>
          <a:stretch>
            <a:fillRect/>
          </a:stretch>
        </p:blipFill>
        <p:spPr bwMode="auto">
          <a:xfrm>
            <a:off x="0" y="837541"/>
            <a:ext cx="5197016" cy="4512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69175" y="-104680"/>
            <a:ext cx="4953000" cy="832841"/>
          </a:xfrm>
        </p:spPr>
        <p:txBody>
          <a:bodyPr/>
          <a:lstStyle/>
          <a:p>
            <a:r>
              <a:rPr lang="en-IN" dirty="0" smtClean="0"/>
              <a:t>Full CD experiments</a:t>
            </a:r>
            <a:endParaRPr lang="en-IN" dirty="0"/>
          </a:p>
        </p:txBody>
      </p:sp>
      <p:pic>
        <p:nvPicPr>
          <p:cNvPr id="6" name="Picture 52" descr="figure6-c.bmp"/>
          <p:cNvPicPr>
            <a:picLocks noChangeAspect="1"/>
          </p:cNvPicPr>
          <p:nvPr/>
        </p:nvPicPr>
        <p:blipFill>
          <a:blip r:embed="rId3" cstate="print">
            <a:extLst>
              <a:ext uri="{28A0092B-C50C-407E-A947-70E740481C1C}">
                <a14:useLocalDpi xmlns:a14="http://schemas.microsoft.com/office/drawing/2010/main" val="0"/>
              </a:ext>
            </a:extLst>
          </a:blip>
          <a:srcRect l="7210" r="7697"/>
          <a:stretch>
            <a:fillRect/>
          </a:stretch>
        </p:blipFill>
        <p:spPr bwMode="auto">
          <a:xfrm>
            <a:off x="5201135" y="1677938"/>
            <a:ext cx="3421040" cy="3089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7" descr="luke.jpg"/>
          <p:cNvPicPr>
            <a:picLocks noChangeAspect="1"/>
          </p:cNvPicPr>
          <p:nvPr/>
        </p:nvPicPr>
        <p:blipFill>
          <a:blip r:embed="rId4" cstate="print">
            <a:extLst>
              <a:ext uri="{28A0092B-C50C-407E-A947-70E740481C1C}">
                <a14:useLocalDpi xmlns:a14="http://schemas.microsoft.com/office/drawing/2010/main" val="0"/>
              </a:ext>
            </a:extLst>
          </a:blip>
          <a:srcRect l="3847" t="1515" b="3030"/>
          <a:stretch>
            <a:fillRect/>
          </a:stretch>
        </p:blipFill>
        <p:spPr bwMode="auto">
          <a:xfrm>
            <a:off x="8770960" y="1712873"/>
            <a:ext cx="3421040" cy="305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363571" y="5025187"/>
            <a:ext cx="6828429" cy="1384995"/>
          </a:xfrm>
          <a:prstGeom prst="rect">
            <a:avLst/>
          </a:prstGeom>
          <a:noFill/>
        </p:spPr>
        <p:txBody>
          <a:bodyPr wrap="square" rtlCol="0">
            <a:spAutoFit/>
          </a:bodyPr>
          <a:lstStyle/>
          <a:p>
            <a:r>
              <a:rPr lang="en-IN" sz="2800" dirty="0"/>
              <a:t>* V</a:t>
            </a:r>
            <a:r>
              <a:rPr lang="en-IN" sz="2800" baseline="-25000" dirty="0"/>
              <a:t>LOOP</a:t>
            </a:r>
            <a:r>
              <a:rPr lang="en-IN" sz="2800" dirty="0"/>
              <a:t> = 0 during 50s (feedback controlled).</a:t>
            </a:r>
          </a:p>
          <a:p>
            <a:r>
              <a:rPr lang="en-IN" sz="2800" dirty="0"/>
              <a:t>* Modelling reproduces well the driven current and hard x-rays</a:t>
            </a:r>
          </a:p>
        </p:txBody>
      </p:sp>
      <p:sp>
        <p:nvSpPr>
          <p:cNvPr id="11" name="TextBox 10"/>
          <p:cNvSpPr txBox="1"/>
          <p:nvPr/>
        </p:nvSpPr>
        <p:spPr>
          <a:xfrm>
            <a:off x="266131" y="5581376"/>
            <a:ext cx="4664754" cy="954107"/>
          </a:xfrm>
          <a:prstGeom prst="rect">
            <a:avLst/>
          </a:prstGeom>
          <a:noFill/>
        </p:spPr>
        <p:txBody>
          <a:bodyPr wrap="square" rtlCol="0">
            <a:spAutoFit/>
          </a:bodyPr>
          <a:lstStyle/>
          <a:p>
            <a:r>
              <a:rPr lang="en-IN" sz="2800" dirty="0"/>
              <a:t>* 2.7 MW, 78s flat-top, 220MJ.</a:t>
            </a:r>
          </a:p>
          <a:p>
            <a:r>
              <a:rPr lang="en-IN" sz="2800" dirty="0"/>
              <a:t>* RC &lt; 2% @ 10cm distance</a:t>
            </a:r>
          </a:p>
        </p:txBody>
      </p:sp>
      <p:sp>
        <p:nvSpPr>
          <p:cNvPr id="5" name="TextBox 4"/>
          <p:cNvSpPr txBox="1"/>
          <p:nvPr/>
        </p:nvSpPr>
        <p:spPr>
          <a:xfrm>
            <a:off x="7055893" y="872731"/>
            <a:ext cx="4038600" cy="584775"/>
          </a:xfrm>
          <a:prstGeom prst="rect">
            <a:avLst/>
          </a:prstGeom>
          <a:noFill/>
        </p:spPr>
        <p:txBody>
          <a:bodyPr wrap="square" rtlCol="0">
            <a:spAutoFit/>
          </a:bodyPr>
          <a:lstStyle/>
          <a:p>
            <a:r>
              <a:rPr lang="en-IN" sz="3200" dirty="0"/>
              <a:t>High power operation</a:t>
            </a:r>
          </a:p>
        </p:txBody>
      </p:sp>
    </p:spTree>
    <p:extLst>
      <p:ext uri="{BB962C8B-B14F-4D97-AF65-F5344CB8AC3E}">
        <p14:creationId xmlns:p14="http://schemas.microsoft.com/office/powerpoint/2010/main" val="4023557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878" y="598137"/>
            <a:ext cx="10515600" cy="1325563"/>
          </a:xfrm>
        </p:spPr>
        <p:txBody>
          <a:bodyPr/>
          <a:lstStyle/>
          <a:p>
            <a:pPr algn="ctr"/>
            <a:r>
              <a:rPr lang="en-US" dirty="0" smtClean="0"/>
              <a:t>Background</a:t>
            </a:r>
            <a:endParaRPr lang="en-US" dirty="0"/>
          </a:p>
        </p:txBody>
      </p:sp>
      <p:sp>
        <p:nvSpPr>
          <p:cNvPr id="3" name="Content Placeholder 2"/>
          <p:cNvSpPr>
            <a:spLocks noGrp="1"/>
          </p:cNvSpPr>
          <p:nvPr>
            <p:ph idx="1"/>
          </p:nvPr>
        </p:nvSpPr>
        <p:spPr>
          <a:xfrm>
            <a:off x="1392071" y="1923700"/>
            <a:ext cx="9833213" cy="4442346"/>
          </a:xfrm>
        </p:spPr>
        <p:txBody>
          <a:bodyPr>
            <a:normAutofit/>
          </a:bodyPr>
          <a:lstStyle/>
          <a:p>
            <a:r>
              <a:rPr lang="en-US" dirty="0" smtClean="0"/>
              <a:t>When SST1 was being designed, it was realized to have LHCD system on ADITYA machine to learn high power technologies associated with it and establish/demonstrate current drive in plasmas.</a:t>
            </a:r>
          </a:p>
          <a:p>
            <a:r>
              <a:rPr lang="en-US" dirty="0" smtClean="0"/>
              <a:t>The first step towards it came in the form of testing and commissioning of high power klystron test bed in LHCD lab (lab developed at old workshop area and presently known as ICRH lab).</a:t>
            </a:r>
          </a:p>
          <a:p>
            <a:endParaRPr lang="en-US" dirty="0"/>
          </a:p>
        </p:txBody>
      </p:sp>
    </p:spTree>
    <p:extLst>
      <p:ext uri="{BB962C8B-B14F-4D97-AF65-F5344CB8AC3E}">
        <p14:creationId xmlns:p14="http://schemas.microsoft.com/office/powerpoint/2010/main" val="15625543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AM.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5370" t="25733" r="21899" b="24533"/>
          <a:stretch/>
        </p:blipFill>
        <p:spPr>
          <a:xfrm>
            <a:off x="668614" y="0"/>
            <a:ext cx="11533578" cy="6858000"/>
          </a:xfrm>
          <a:prstGeom prst="rect">
            <a:avLst/>
          </a:prstGeom>
          <a:effectLst>
            <a:outerShdw algn="ctr" rotWithShape="0">
              <a:srgbClr val="000000"/>
            </a:outerShdw>
          </a:effectLst>
        </p:spPr>
      </p:pic>
      <p:sp>
        <p:nvSpPr>
          <p:cNvPr id="2" name="Title 1"/>
          <p:cNvSpPr>
            <a:spLocks noGrp="1"/>
          </p:cNvSpPr>
          <p:nvPr>
            <p:ph type="title"/>
          </p:nvPr>
        </p:nvSpPr>
        <p:spPr>
          <a:xfrm>
            <a:off x="4351845" y="459721"/>
            <a:ext cx="4876799" cy="1143000"/>
          </a:xfrm>
        </p:spPr>
        <p:txBody>
          <a:bodyPr>
            <a:noAutofit/>
          </a:bodyPr>
          <a:lstStyle/>
          <a:p>
            <a:r>
              <a:rPr lang="en-IN" sz="3800" dirty="0"/>
              <a:t>PAM Design/Simulation </a:t>
            </a:r>
            <a:r>
              <a:rPr lang="en-IN" sz="3800" dirty="0" smtClean="0"/>
              <a:t/>
            </a:r>
            <a:br>
              <a:rPr lang="en-IN" sz="3800" dirty="0" smtClean="0"/>
            </a:br>
            <a:r>
              <a:rPr lang="en-IN" sz="3800" dirty="0" smtClean="0"/>
              <a:t>studies </a:t>
            </a:r>
            <a:r>
              <a:rPr lang="en-IN" sz="3800" dirty="0"/>
              <a:t>for ADITYA-U</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
            <a:ext cx="4085472" cy="3084395"/>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5564" y="4348441"/>
            <a:ext cx="4067316" cy="2499323"/>
          </a:xfrm>
          <a:prstGeom prst="rect">
            <a:avLst/>
          </a:prstGeom>
          <a:ln w="12700">
            <a:solidFill>
              <a:schemeClr val="tx1"/>
            </a:solidFill>
          </a:ln>
        </p:spPr>
      </p:pic>
      <mc:AlternateContent xmlns:mc="http://schemas.openxmlformats.org/markup-compatibility/2006" xmlns:a14="http://schemas.microsoft.com/office/drawing/2010/main">
        <mc:Choice Requires="a14">
          <p:sp>
            <p:nvSpPr>
              <p:cNvPr id="5" name="TextBox 4"/>
              <p:cNvSpPr txBox="1"/>
              <p:nvPr/>
            </p:nvSpPr>
            <p:spPr>
              <a:xfrm>
                <a:off x="8478716" y="4654192"/>
                <a:ext cx="1968488" cy="90191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limLoc m:val="undOvr"/>
                          <m:ctrlPr>
                            <a:rPr lang="en-IN" i="1">
                              <a:latin typeface="Cambria Math" panose="02040503050406030204" pitchFamily="18" charset="0"/>
                            </a:rPr>
                          </m:ctrlPr>
                        </m:naryPr>
                        <m:sub>
                          <m:r>
                            <m:rPr>
                              <m:brk m:alnAt="24"/>
                            </m:rPr>
                            <a:rPr lang="en-IN" i="1">
                              <a:latin typeface="Cambria Math"/>
                            </a:rPr>
                            <m:t>−</m:t>
                          </m:r>
                          <m:r>
                            <a:rPr lang="en-IN" i="1">
                              <a:latin typeface="Cambria Math"/>
                              <a:ea typeface="Cambria Math"/>
                            </a:rPr>
                            <m:t>∞</m:t>
                          </m:r>
                        </m:sub>
                        <m:sup>
                          <m:r>
                            <a:rPr lang="en-IN" i="1">
                              <a:latin typeface="Cambria Math"/>
                              <a:ea typeface="Cambria Math"/>
                            </a:rPr>
                            <m:t>∞</m:t>
                          </m:r>
                        </m:sup>
                        <m:e>
                          <m:d>
                            <m:dPr>
                              <m:ctrlPr>
                                <a:rPr lang="en-IN" i="1">
                                  <a:latin typeface="Cambria Math" panose="02040503050406030204" pitchFamily="18" charset="0"/>
                                </a:rPr>
                              </m:ctrlPr>
                            </m:dPr>
                            <m:e>
                              <m:f>
                                <m:fPr>
                                  <m:ctrlPr>
                                    <a:rPr lang="en-IN" i="1">
                                      <a:latin typeface="Cambria Math" panose="02040503050406030204" pitchFamily="18" charset="0"/>
                                    </a:rPr>
                                  </m:ctrlPr>
                                </m:fPr>
                                <m:num>
                                  <m:r>
                                    <a:rPr lang="en-IN" i="1">
                                      <a:latin typeface="Cambria Math"/>
                                    </a:rPr>
                                    <m:t>𝑑𝑃</m:t>
                                  </m:r>
                                </m:num>
                                <m:den>
                                  <m:r>
                                    <a:rPr lang="en-IN" i="1">
                                      <a:latin typeface="Cambria Math"/>
                                    </a:rPr>
                                    <m:t>𝑑𝑛</m:t>
                                  </m:r>
                                </m:den>
                              </m:f>
                            </m:e>
                          </m:d>
                        </m:e>
                      </m:nary>
                      <m:r>
                        <a:rPr lang="en-IN">
                          <a:latin typeface="Cambria Math"/>
                        </a:rPr>
                        <m:t>.</m:t>
                      </m:r>
                      <m:r>
                        <a:rPr lang="en-IN" i="1">
                          <a:latin typeface="Cambria Math"/>
                        </a:rPr>
                        <m:t>𝑑𝑛</m:t>
                      </m:r>
                      <m:r>
                        <a:rPr lang="en-IN" i="1">
                          <a:latin typeface="Cambria Math"/>
                        </a:rPr>
                        <m:t>=</m:t>
                      </m:r>
                      <m:r>
                        <a:rPr lang="en-IN" i="1">
                          <a:latin typeface="Cambria Math"/>
                        </a:rPr>
                        <m:t>𝑃</m:t>
                      </m:r>
                    </m:oMath>
                  </m:oMathPara>
                </a14:m>
                <a:endParaRPr lang="en-IN" i="1" dirty="0"/>
              </a:p>
            </p:txBody>
          </p:sp>
        </mc:Choice>
        <mc:Fallback xmlns="">
          <p:sp>
            <p:nvSpPr>
              <p:cNvPr id="5" name="TextBox 4"/>
              <p:cNvSpPr txBox="1">
                <a:spLocks noRot="1" noChangeAspect="1" noMove="1" noResize="1" noEditPoints="1" noAdjustHandles="1" noChangeArrowheads="1" noChangeShapeType="1" noTextEdit="1"/>
              </p:cNvSpPr>
              <p:nvPr/>
            </p:nvSpPr>
            <p:spPr>
              <a:xfrm>
                <a:off x="8478716" y="4654192"/>
                <a:ext cx="1968488" cy="901914"/>
              </a:xfrm>
              <a:prstGeom prst="rect">
                <a:avLst/>
              </a:prstGeom>
              <a:blipFill rotWithShape="0">
                <a:blip r:embed="rId7"/>
                <a:stretch>
                  <a:fillRect/>
                </a:stretch>
              </a:blipFill>
            </p:spPr>
            <p:txBody>
              <a:bodyPr/>
              <a:lstStyle/>
              <a:p>
                <a:r>
                  <a:rPr lang="en-US">
                    <a:noFill/>
                  </a:rPr>
                  <a:t> </a:t>
                </a:r>
              </a:p>
            </p:txBody>
          </p:sp>
        </mc:Fallback>
      </mc:AlternateContent>
      <p:pic>
        <p:nvPicPr>
          <p:cNvPr id="7" name="Picture 6"/>
          <p:cNvPicPr/>
          <p:nvPr/>
        </p:nvPicPr>
        <p:blipFill>
          <a:blip r:embed="rId8" cstate="print">
            <a:extLst>
              <a:ext uri="{28A0092B-C50C-407E-A947-70E740481C1C}">
                <a14:useLocalDpi xmlns:a14="http://schemas.microsoft.com/office/drawing/2010/main" val="0"/>
              </a:ext>
            </a:extLst>
          </a:blip>
          <a:stretch>
            <a:fillRect/>
          </a:stretch>
        </p:blipFill>
        <p:spPr>
          <a:xfrm>
            <a:off x="8966579" y="2565779"/>
            <a:ext cx="2976301" cy="1739192"/>
          </a:xfrm>
          <a:prstGeom prst="rect">
            <a:avLst/>
          </a:prstGeom>
          <a:ln>
            <a:solidFill>
              <a:schemeClr val="tx1"/>
            </a:solidFill>
          </a:ln>
        </p:spPr>
      </p:pic>
      <p:sp>
        <p:nvSpPr>
          <p:cNvPr id="8" name="TextBox 7"/>
          <p:cNvSpPr txBox="1"/>
          <p:nvPr/>
        </p:nvSpPr>
        <p:spPr>
          <a:xfrm>
            <a:off x="9462960" y="2915000"/>
            <a:ext cx="1983537" cy="923330"/>
          </a:xfrm>
          <a:prstGeom prst="rect">
            <a:avLst/>
          </a:prstGeom>
          <a:noFill/>
        </p:spPr>
        <p:txBody>
          <a:bodyPr wrap="square" rtlCol="0">
            <a:spAutoFit/>
          </a:bodyPr>
          <a:lstStyle/>
          <a:p>
            <a:r>
              <a:rPr lang="en-IN" dirty="0"/>
              <a:t>Low reflection co-efficient near cut-off density</a:t>
            </a: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79888" y="4293849"/>
            <a:ext cx="1407365" cy="2154233"/>
          </a:xfrm>
          <a:prstGeom prst="rect">
            <a:avLst/>
          </a:prstGeom>
        </p:spPr>
      </p:pic>
    </p:spTree>
    <p:extLst>
      <p:ext uri="{BB962C8B-B14F-4D97-AF65-F5344CB8AC3E}">
        <p14:creationId xmlns:p14="http://schemas.microsoft.com/office/powerpoint/2010/main" val="125174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repeatCount="indefinite"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1156" y="76201"/>
            <a:ext cx="4933294" cy="1143000"/>
          </a:xfrm>
        </p:spPr>
        <p:txBody>
          <a:bodyPr/>
          <a:lstStyle/>
          <a:p>
            <a:r>
              <a:rPr lang="en-IN" dirty="0" smtClean="0"/>
              <a:t>Fabrication details</a:t>
            </a:r>
            <a:endParaRPr lang="en-IN"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100" y="936859"/>
            <a:ext cx="2183642" cy="47793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51" name="Picture 3" descr="Tapered Divider side 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565861" y="936858"/>
            <a:ext cx="2698342" cy="47698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2249" y="3252131"/>
            <a:ext cx="5299751" cy="36058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2249" y="-9402"/>
            <a:ext cx="5030325" cy="33994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t="18530" b="34706"/>
          <a:stretch/>
        </p:blipFill>
        <p:spPr>
          <a:xfrm>
            <a:off x="1389792" y="5752030"/>
            <a:ext cx="4876800" cy="1105970"/>
          </a:xfrm>
          <a:prstGeom prst="rect">
            <a:avLst/>
          </a:prstGeom>
        </p:spPr>
      </p:pic>
      <p:sp>
        <p:nvSpPr>
          <p:cNvPr id="3" name="Oval 2"/>
          <p:cNvSpPr/>
          <p:nvPr/>
        </p:nvSpPr>
        <p:spPr>
          <a:xfrm>
            <a:off x="3118744" y="5626612"/>
            <a:ext cx="685801" cy="1356806"/>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6964103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m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165"/>
            <a:ext cx="6133919" cy="41322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52" name="Picture 4" descr="MC_output_BD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1432" y="3493827"/>
            <a:ext cx="5091519" cy="33778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053" name="Picture 5" descr="MC_output_ND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3937" y="-35689"/>
            <a:ext cx="5208064" cy="35704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Title 1"/>
          <p:cNvSpPr>
            <a:spLocks noGrp="1"/>
          </p:cNvSpPr>
          <p:nvPr>
            <p:ph type="title"/>
          </p:nvPr>
        </p:nvSpPr>
        <p:spPr>
          <a:xfrm>
            <a:off x="1539766" y="5255"/>
            <a:ext cx="5242034" cy="1143000"/>
          </a:xfrm>
        </p:spPr>
        <p:txBody>
          <a:bodyPr/>
          <a:lstStyle/>
          <a:p>
            <a:r>
              <a:rPr lang="en-IN" dirty="0" smtClean="0"/>
              <a:t>Mode convertor</a:t>
            </a:r>
            <a:endParaRPr lang="en-IN" dirty="0"/>
          </a:p>
        </p:txBody>
      </p:sp>
      <p:sp>
        <p:nvSpPr>
          <p:cNvPr id="3" name="Text Box 6"/>
          <p:cNvSpPr txBox="1">
            <a:spLocks noChangeArrowheads="1"/>
          </p:cNvSpPr>
          <p:nvPr/>
        </p:nvSpPr>
        <p:spPr bwMode="auto">
          <a:xfrm>
            <a:off x="3726190" y="2597332"/>
            <a:ext cx="2881485" cy="8964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just" fontAlgn="base">
              <a:spcBef>
                <a:spcPct val="0"/>
              </a:spcBef>
              <a:spcAft>
                <a:spcPct val="0"/>
              </a:spcAft>
            </a:pPr>
            <a:r>
              <a:rPr lang="en-IN" sz="1400" dirty="0">
                <a:solidFill>
                  <a:srgbClr val="000000"/>
                </a:solidFill>
                <a:latin typeface="Times New Roman" pitchFamily="18" charset="0"/>
                <a:cs typeface="Arial" pitchFamily="34" charset="0"/>
              </a:rPr>
              <a:t>Two profile plates are machined using VMC. An 8 mm plate is welded between the two profile plates to form two mode convertors </a:t>
            </a:r>
            <a:endParaRPr lang="en-US" sz="1400" dirty="0">
              <a:latin typeface="Arial" pitchFamily="34" charset="0"/>
              <a:cs typeface="Arial" pitchFamily="34" charset="0"/>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18530" b="34706"/>
          <a:stretch/>
        </p:blipFill>
        <p:spPr>
          <a:xfrm>
            <a:off x="966712" y="5732380"/>
            <a:ext cx="4876800" cy="1105970"/>
          </a:xfrm>
          <a:prstGeom prst="rect">
            <a:avLst/>
          </a:prstGeom>
        </p:spPr>
      </p:pic>
      <p:sp>
        <p:nvSpPr>
          <p:cNvPr id="9" name="Oval 8"/>
          <p:cNvSpPr/>
          <p:nvPr/>
        </p:nvSpPr>
        <p:spPr>
          <a:xfrm>
            <a:off x="2945284" y="5606962"/>
            <a:ext cx="2743200" cy="1356806"/>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050" name="Picture 2" descr="MC_post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50518" y="3836752"/>
            <a:ext cx="4737100" cy="14463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29262823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886" y="806989"/>
            <a:ext cx="2722270" cy="19120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Title 1"/>
          <p:cNvSpPr>
            <a:spLocks noGrp="1"/>
          </p:cNvSpPr>
          <p:nvPr>
            <p:ph type="title"/>
          </p:nvPr>
        </p:nvSpPr>
        <p:spPr>
          <a:xfrm>
            <a:off x="2653363" y="-39108"/>
            <a:ext cx="4135932" cy="1143000"/>
          </a:xfrm>
        </p:spPr>
        <p:txBody>
          <a:bodyPr>
            <a:normAutofit/>
          </a:bodyPr>
          <a:lstStyle/>
          <a:p>
            <a:r>
              <a:rPr lang="en-IN" dirty="0" smtClean="0"/>
              <a:t>Front end of PAM</a:t>
            </a:r>
            <a:endParaRPr lang="en-IN" dirty="0"/>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205" y="3021018"/>
            <a:ext cx="2472614" cy="25782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050" y="3903621"/>
            <a:ext cx="2590561" cy="865808"/>
          </a:xfrm>
          <a:prstGeom prst="rect">
            <a:avLst/>
          </a:prstGeom>
          <a:noFill/>
          <a:ln>
            <a:noFill/>
          </a:ln>
          <a:effectLst/>
          <a:scene3d>
            <a:camera prst="orthographicFront">
              <a:rot lat="0" lon="0" rev="1620000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081" name="Picture 9"/>
          <p:cNvPicPr>
            <a:picLocks noChangeAspect="1" noChangeArrowheads="1"/>
          </p:cNvPicPr>
          <p:nvPr/>
        </p:nvPicPr>
        <p:blipFill>
          <a:blip r:embed="rId5">
            <a:extLst>
              <a:ext uri="{28A0092B-C50C-407E-A947-70E740481C1C}">
                <a14:useLocalDpi xmlns:a14="http://schemas.microsoft.com/office/drawing/2010/main" val="0"/>
              </a:ext>
            </a:extLst>
          </a:blip>
          <a:srcRect l="8281" t="7716"/>
          <a:stretch>
            <a:fillRect/>
          </a:stretch>
        </p:blipFill>
        <p:spPr bwMode="auto">
          <a:xfrm>
            <a:off x="4100038" y="2590405"/>
            <a:ext cx="2581277" cy="3134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Text Box 10"/>
          <p:cNvSpPr txBox="1">
            <a:spLocks noChangeArrowheads="1"/>
          </p:cNvSpPr>
          <p:nvPr/>
        </p:nvSpPr>
        <p:spPr bwMode="auto">
          <a:xfrm>
            <a:off x="3650303" y="2394702"/>
            <a:ext cx="2514492" cy="434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IN" sz="1600" dirty="0">
                <a:solidFill>
                  <a:srgbClr val="000000"/>
                </a:solidFill>
                <a:latin typeface="Times New Roman" pitchFamily="18" charset="0"/>
                <a:cs typeface="Arial" pitchFamily="34" charset="0"/>
              </a:rPr>
              <a:t>Stacked plate fit section with alternate 90° and 0° plates</a:t>
            </a:r>
            <a:endParaRPr lang="en-US" sz="1600" dirty="0">
              <a:latin typeface="Arial" pitchFamily="34" charset="0"/>
              <a:cs typeface="Arial" pitchFamily="34" charset="0"/>
            </a:endParaRPr>
          </a:p>
        </p:txBody>
      </p:sp>
      <p:sp>
        <p:nvSpPr>
          <p:cNvPr id="5" name="Text Box 11"/>
          <p:cNvSpPr txBox="1">
            <a:spLocks noChangeArrowheads="1"/>
          </p:cNvSpPr>
          <p:nvPr/>
        </p:nvSpPr>
        <p:spPr bwMode="auto">
          <a:xfrm>
            <a:off x="3757158" y="974251"/>
            <a:ext cx="2619135" cy="1012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just" fontAlgn="base">
              <a:spcBef>
                <a:spcPct val="0"/>
              </a:spcBef>
              <a:spcAft>
                <a:spcPct val="0"/>
              </a:spcAft>
            </a:pPr>
            <a:r>
              <a:rPr lang="en-IN" sz="1400" dirty="0">
                <a:solidFill>
                  <a:srgbClr val="000000"/>
                </a:solidFill>
                <a:latin typeface="Times New Roman" pitchFamily="18" charset="0"/>
                <a:cs typeface="Arial" pitchFamily="34" charset="0"/>
              </a:rPr>
              <a:t>Two types of plates are machined using VMC. One plate has 90</a:t>
            </a:r>
            <a:r>
              <a:rPr lang="en-IN" sz="1400" baseline="30000" dirty="0">
                <a:solidFill>
                  <a:srgbClr val="000000"/>
                </a:solidFill>
                <a:latin typeface="Times New Roman" pitchFamily="18" charset="0"/>
                <a:cs typeface="Arial" pitchFamily="34" charset="0"/>
              </a:rPr>
              <a:t>o</a:t>
            </a:r>
            <a:r>
              <a:rPr lang="en-IN" sz="1400" dirty="0">
                <a:solidFill>
                  <a:srgbClr val="000000"/>
                </a:solidFill>
                <a:latin typeface="Times New Roman" pitchFamily="18" charset="0"/>
                <a:cs typeface="Arial" pitchFamily="34" charset="0"/>
              </a:rPr>
              <a:t> step phase shifters while the other plate has straight waveguides</a:t>
            </a:r>
            <a:endParaRPr lang="en-US" sz="1400" dirty="0">
              <a:latin typeface="Arial" pitchFamily="34" charset="0"/>
              <a:cs typeface="Arial" pitchFamily="34" charset="0"/>
            </a:endParaRPr>
          </a:p>
        </p:txBody>
      </p:sp>
      <p:sp>
        <p:nvSpPr>
          <p:cNvPr id="6" name="Text Box 12"/>
          <p:cNvSpPr txBox="1">
            <a:spLocks noChangeArrowheads="1"/>
          </p:cNvSpPr>
          <p:nvPr/>
        </p:nvSpPr>
        <p:spPr bwMode="auto">
          <a:xfrm>
            <a:off x="11395" y="293190"/>
            <a:ext cx="2627620"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IN" sz="1600" dirty="0">
                <a:solidFill>
                  <a:srgbClr val="000000"/>
                </a:solidFill>
                <a:latin typeface="Times New Roman" pitchFamily="18" charset="0"/>
                <a:cs typeface="Arial" pitchFamily="34" charset="0"/>
              </a:rPr>
              <a:t>Gas relieving holes are inserted at the top and bottom of the plates</a:t>
            </a:r>
            <a:endParaRPr lang="en-US" sz="1600" dirty="0">
              <a:latin typeface="Arial" pitchFamily="34" charset="0"/>
              <a:cs typeface="Arial" pitchFamily="34" charset="0"/>
            </a:endParaRPr>
          </a:p>
        </p:txBody>
      </p:sp>
      <p:cxnSp>
        <p:nvCxnSpPr>
          <p:cNvPr id="3085" name="AutoShape 13"/>
          <p:cNvCxnSpPr>
            <a:cxnSpLocks noChangeShapeType="1"/>
          </p:cNvCxnSpPr>
          <p:nvPr/>
        </p:nvCxnSpPr>
        <p:spPr bwMode="auto">
          <a:xfrm flipH="1" flipV="1">
            <a:off x="1128807" y="1111696"/>
            <a:ext cx="450852" cy="175172"/>
          </a:xfrm>
          <a:prstGeom prst="straightConnector1">
            <a:avLst/>
          </a:prstGeom>
          <a:noFill/>
          <a:ln w="38100" algn="ctr">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3086" name="AutoShape 14"/>
          <p:cNvCxnSpPr>
            <a:cxnSpLocks noChangeShapeType="1"/>
          </p:cNvCxnSpPr>
          <p:nvPr/>
        </p:nvCxnSpPr>
        <p:spPr bwMode="auto">
          <a:xfrm>
            <a:off x="4747197" y="3962400"/>
            <a:ext cx="225426" cy="411789"/>
          </a:xfrm>
          <a:prstGeom prst="straightConnector1">
            <a:avLst/>
          </a:prstGeom>
          <a:noFill/>
          <a:ln w="38100" algn="ctr">
            <a:solidFill>
              <a:srgbClr val="00008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sp>
        <p:nvSpPr>
          <p:cNvPr id="7" name="Text Box 15"/>
          <p:cNvSpPr txBox="1">
            <a:spLocks noChangeArrowheads="1"/>
          </p:cNvSpPr>
          <p:nvPr/>
        </p:nvSpPr>
        <p:spPr bwMode="auto">
          <a:xfrm>
            <a:off x="-59472" y="2560681"/>
            <a:ext cx="3424782" cy="2837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IN" sz="1600" dirty="0">
                <a:solidFill>
                  <a:srgbClr val="000000"/>
                </a:solidFill>
                <a:latin typeface="Times New Roman" pitchFamily="18" charset="0"/>
                <a:cs typeface="Arial" pitchFamily="34" charset="0"/>
              </a:rPr>
              <a:t>Alternate passive &amp; active waveguides</a:t>
            </a:r>
            <a:endParaRPr lang="en-US" sz="1600" dirty="0">
              <a:latin typeface="Arial" pitchFamily="34" charset="0"/>
              <a:cs typeface="Arial" pitchFamily="34" charset="0"/>
            </a:endParaRPr>
          </a:p>
        </p:txBody>
      </p:sp>
      <p:pic>
        <p:nvPicPr>
          <p:cNvPr id="3088"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5526" y="3451540"/>
            <a:ext cx="5456474" cy="33953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3089"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4223" y="218366"/>
            <a:ext cx="5405031" cy="33527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27" name="Picture 26"/>
          <p:cNvPicPr>
            <a:picLocks noChangeAspect="1"/>
          </p:cNvPicPr>
          <p:nvPr/>
        </p:nvPicPr>
        <p:blipFill rotWithShape="1">
          <a:blip r:embed="rId8" cstate="print">
            <a:extLst>
              <a:ext uri="{28A0092B-C50C-407E-A947-70E740481C1C}">
                <a14:useLocalDpi xmlns:a14="http://schemas.microsoft.com/office/drawing/2010/main" val="0"/>
              </a:ext>
            </a:extLst>
          </a:blip>
          <a:srcRect t="18530" b="34706"/>
          <a:stretch/>
        </p:blipFill>
        <p:spPr>
          <a:xfrm>
            <a:off x="1307908" y="5724734"/>
            <a:ext cx="4876800" cy="1105970"/>
          </a:xfrm>
          <a:prstGeom prst="rect">
            <a:avLst/>
          </a:prstGeom>
        </p:spPr>
      </p:pic>
      <p:sp>
        <p:nvSpPr>
          <p:cNvPr id="28" name="Oval 27"/>
          <p:cNvSpPr/>
          <p:nvPr/>
        </p:nvSpPr>
        <p:spPr>
          <a:xfrm>
            <a:off x="1307909" y="5599316"/>
            <a:ext cx="2057401" cy="1356806"/>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8105306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Aking_i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6434" y="-1"/>
            <a:ext cx="10119132" cy="6858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2" name="Title 1"/>
          <p:cNvSpPr>
            <a:spLocks noGrp="1"/>
          </p:cNvSpPr>
          <p:nvPr>
            <p:ph type="title"/>
          </p:nvPr>
        </p:nvSpPr>
        <p:spPr>
          <a:xfrm>
            <a:off x="1708245" y="-47792"/>
            <a:ext cx="8229600" cy="1143000"/>
          </a:xfrm>
        </p:spPr>
        <p:txBody>
          <a:bodyPr>
            <a:normAutofit/>
          </a:bodyPr>
          <a:lstStyle/>
          <a:p>
            <a:pPr algn="ctr"/>
            <a:r>
              <a:rPr lang="en-IN" sz="3600" dirty="0"/>
              <a:t>Baking results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1380" y="1819107"/>
            <a:ext cx="3648716" cy="3219784"/>
          </a:xfrm>
          <a:prstGeom prst="rect">
            <a:avLst/>
          </a:prstGeom>
        </p:spPr>
      </p:pic>
      <p:sp>
        <p:nvSpPr>
          <p:cNvPr id="4" name="Text Box 3"/>
          <p:cNvSpPr txBox="1">
            <a:spLocks noChangeArrowheads="1"/>
          </p:cNvSpPr>
          <p:nvPr/>
        </p:nvSpPr>
        <p:spPr bwMode="auto">
          <a:xfrm>
            <a:off x="3837295" y="1384110"/>
            <a:ext cx="2743200"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IN" dirty="0">
                <a:solidFill>
                  <a:srgbClr val="000000"/>
                </a:solidFill>
                <a:latin typeface="Times New Roman" pitchFamily="18" charset="0"/>
                <a:cs typeface="Arial" pitchFamily="34" charset="0"/>
              </a:rPr>
              <a:t>The complete launcher is subjected to  ~24 hour baking cycle and a vacuum of 1 x 10</a:t>
            </a:r>
            <a:r>
              <a:rPr lang="en-IN" baseline="30000" dirty="0">
                <a:solidFill>
                  <a:srgbClr val="000000"/>
                </a:solidFill>
                <a:latin typeface="Times New Roman" pitchFamily="18" charset="0"/>
                <a:cs typeface="Arial" pitchFamily="34" charset="0"/>
              </a:rPr>
              <a:t>-7</a:t>
            </a:r>
            <a:r>
              <a:rPr lang="en-IN" dirty="0">
                <a:solidFill>
                  <a:srgbClr val="000000"/>
                </a:solidFill>
                <a:latin typeface="Times New Roman" pitchFamily="18" charset="0"/>
                <a:cs typeface="Arial" pitchFamily="34" charset="0"/>
              </a:rPr>
              <a:t> mbar is achieved.</a:t>
            </a:r>
            <a:endParaRPr lang="en-US" dirty="0">
              <a:latin typeface="Arial" pitchFamily="34" charset="0"/>
              <a:cs typeface="Arial" pitchFamily="34" charset="0"/>
            </a:endParaRPr>
          </a:p>
        </p:txBody>
      </p:sp>
    </p:spTree>
    <p:extLst>
      <p:ext uri="{BB962C8B-B14F-4D97-AF65-F5344CB8AC3E}">
        <p14:creationId xmlns:p14="http://schemas.microsoft.com/office/powerpoint/2010/main" val="221325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791570"/>
          </a:xfrm>
        </p:spPr>
        <p:txBody>
          <a:bodyPr>
            <a:normAutofit/>
          </a:bodyPr>
          <a:lstStyle/>
          <a:p>
            <a:pPr algn="ctr"/>
            <a:r>
              <a:rPr lang="en-IN" dirty="0" smtClean="0"/>
              <a:t>Low power characterization of MC</a:t>
            </a:r>
            <a:endParaRPr lang="en-IN"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27222"/>
          <a:stretch/>
        </p:blipFill>
        <p:spPr>
          <a:xfrm>
            <a:off x="476977" y="791570"/>
            <a:ext cx="11114070" cy="6066430"/>
          </a:xfrm>
          <a:prstGeom prst="rect">
            <a:avLst/>
          </a:prstGeom>
        </p:spPr>
      </p:pic>
      <p:sp>
        <p:nvSpPr>
          <p:cNvPr id="6" name="TextBox 5"/>
          <p:cNvSpPr txBox="1"/>
          <p:nvPr/>
        </p:nvSpPr>
        <p:spPr>
          <a:xfrm>
            <a:off x="7083869" y="4724401"/>
            <a:ext cx="3124200" cy="1323439"/>
          </a:xfrm>
          <a:prstGeom prst="rect">
            <a:avLst/>
          </a:prstGeom>
          <a:noFill/>
        </p:spPr>
        <p:txBody>
          <a:bodyPr wrap="square" rtlCol="0">
            <a:spAutoFit/>
          </a:bodyPr>
          <a:lstStyle/>
          <a:p>
            <a:pPr algn="just"/>
            <a:r>
              <a:rPr lang="en-IN" sz="2000" dirty="0">
                <a:solidFill>
                  <a:schemeClr val="bg1"/>
                </a:solidFill>
                <a:latin typeface="Times New Roman" panose="02020603050405020304" pitchFamily="18" charset="0"/>
                <a:cs typeface="Times New Roman" panose="02020603050405020304" pitchFamily="18" charset="0"/>
              </a:rPr>
              <a:t>Return Loss = 25 dB (estimated 26 dB)</a:t>
            </a:r>
          </a:p>
          <a:p>
            <a:pPr algn="just"/>
            <a:r>
              <a:rPr lang="en-IN" sz="2000" dirty="0">
                <a:solidFill>
                  <a:schemeClr val="bg1"/>
                </a:solidFill>
                <a:latin typeface="Times New Roman" panose="02020603050405020304" pitchFamily="18" charset="0"/>
                <a:cs typeface="Times New Roman" panose="02020603050405020304" pitchFamily="18" charset="0"/>
              </a:rPr>
              <a:t>Insertion Loss = 0.11 dB (estimated  0.08 dB)</a:t>
            </a:r>
          </a:p>
        </p:txBody>
      </p:sp>
      <p:sp>
        <p:nvSpPr>
          <p:cNvPr id="7" name="TextBox 6"/>
          <p:cNvSpPr txBox="1"/>
          <p:nvPr/>
        </p:nvSpPr>
        <p:spPr>
          <a:xfrm>
            <a:off x="3505200" y="5186064"/>
            <a:ext cx="2895600" cy="400110"/>
          </a:xfrm>
          <a:prstGeom prst="rect">
            <a:avLst/>
          </a:prstGeom>
          <a:noFill/>
        </p:spPr>
        <p:txBody>
          <a:bodyPr wrap="square" rtlCol="0">
            <a:spAutoFit/>
          </a:bodyPr>
          <a:lstStyle/>
          <a:p>
            <a:pPr algn="ctr"/>
            <a:r>
              <a:rPr lang="en-IN" sz="2000" dirty="0">
                <a:solidFill>
                  <a:schemeClr val="bg1"/>
                </a:solidFill>
                <a:latin typeface="Times New Roman" pitchFamily="18" charset="0"/>
                <a:cs typeface="Times New Roman" pitchFamily="18" charset="0"/>
              </a:rPr>
              <a:t>Mode converter section</a:t>
            </a:r>
          </a:p>
        </p:txBody>
      </p:sp>
    </p:spTree>
    <p:extLst>
      <p:ext uri="{BB962C8B-B14F-4D97-AF65-F5344CB8AC3E}">
        <p14:creationId xmlns:p14="http://schemas.microsoft.com/office/powerpoint/2010/main" val="20372461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3931" y="11318"/>
            <a:ext cx="8686800" cy="916730"/>
          </a:xfrm>
        </p:spPr>
        <p:txBody>
          <a:bodyPr>
            <a:normAutofit fontScale="90000"/>
          </a:bodyPr>
          <a:lstStyle/>
          <a:p>
            <a:r>
              <a:rPr lang="en-IN" dirty="0" smtClean="0"/>
              <a:t>Low power characterization of MC/PAM</a:t>
            </a:r>
            <a:endParaRPr lang="en-IN"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4525" y="796156"/>
            <a:ext cx="9730855" cy="6061844"/>
          </a:xfrm>
          <a:prstGeom prst="rect">
            <a:avLst/>
          </a:prstGeom>
        </p:spPr>
      </p:pic>
      <p:sp>
        <p:nvSpPr>
          <p:cNvPr id="9" name="TextBox 8"/>
          <p:cNvSpPr txBox="1"/>
          <p:nvPr/>
        </p:nvSpPr>
        <p:spPr>
          <a:xfrm>
            <a:off x="4680045" y="4448033"/>
            <a:ext cx="3810000" cy="1631216"/>
          </a:xfrm>
          <a:prstGeom prst="rect">
            <a:avLst/>
          </a:prstGeom>
          <a:solidFill>
            <a:schemeClr val="tx1"/>
          </a:solidFill>
        </p:spPr>
        <p:txBody>
          <a:bodyPr wrap="square" rtlCol="0">
            <a:spAutoFit/>
          </a:bodyPr>
          <a:lstStyle/>
          <a:p>
            <a:pPr algn="just"/>
            <a:r>
              <a:rPr lang="en-IN" sz="2000" dirty="0">
                <a:solidFill>
                  <a:schemeClr val="bg1"/>
                </a:solidFill>
                <a:latin typeface="Times New Roman" panose="02020603050405020304" pitchFamily="18" charset="0"/>
                <a:cs typeface="Times New Roman" panose="02020603050405020304" pitchFamily="18" charset="0"/>
              </a:rPr>
              <a:t>Return Loss = ~27 dB </a:t>
            </a:r>
          </a:p>
          <a:p>
            <a:pPr algn="just"/>
            <a:r>
              <a:rPr lang="en-IN" sz="2000" dirty="0">
                <a:solidFill>
                  <a:schemeClr val="bg1"/>
                </a:solidFill>
                <a:latin typeface="Times New Roman" panose="02020603050405020304" pitchFamily="18" charset="0"/>
                <a:cs typeface="Times New Roman" panose="02020603050405020304" pitchFamily="18" charset="0"/>
              </a:rPr>
              <a:t>(estimated ~32 dB)</a:t>
            </a:r>
          </a:p>
          <a:p>
            <a:pPr algn="just"/>
            <a:r>
              <a:rPr lang="en-IN" sz="2000" dirty="0">
                <a:solidFill>
                  <a:schemeClr val="bg1"/>
                </a:solidFill>
                <a:latin typeface="Times New Roman" panose="02020603050405020304" pitchFamily="18" charset="0"/>
                <a:cs typeface="Times New Roman" panose="02020603050405020304" pitchFamily="18" charset="0"/>
              </a:rPr>
              <a:t>Insertion Loss = ~0.4 </a:t>
            </a:r>
            <a:r>
              <a:rPr lang="en-IN" sz="2000" dirty="0" err="1">
                <a:solidFill>
                  <a:schemeClr val="bg1"/>
                </a:solidFill>
                <a:latin typeface="Times New Roman" panose="02020603050405020304" pitchFamily="18" charset="0"/>
                <a:cs typeface="Times New Roman" panose="02020603050405020304" pitchFamily="18" charset="0"/>
              </a:rPr>
              <a:t>dB.</a:t>
            </a:r>
            <a:r>
              <a:rPr lang="en-IN" sz="2000" dirty="0">
                <a:solidFill>
                  <a:schemeClr val="bg1"/>
                </a:solidFill>
                <a:latin typeface="Times New Roman" panose="02020603050405020304" pitchFamily="18" charset="0"/>
                <a:cs typeface="Times New Roman" panose="02020603050405020304" pitchFamily="18" charset="0"/>
              </a:rPr>
              <a:t> </a:t>
            </a:r>
          </a:p>
          <a:p>
            <a:pPr algn="just"/>
            <a:r>
              <a:rPr lang="en-IN" sz="2000" dirty="0">
                <a:solidFill>
                  <a:schemeClr val="bg1"/>
                </a:solidFill>
                <a:latin typeface="Times New Roman" panose="02020603050405020304" pitchFamily="18" charset="0"/>
                <a:cs typeface="Times New Roman" panose="02020603050405020304" pitchFamily="18" charset="0"/>
              </a:rPr>
              <a:t>(1/6 division ~7.9 dB) </a:t>
            </a:r>
          </a:p>
          <a:p>
            <a:pPr algn="just"/>
            <a:r>
              <a:rPr lang="en-IN" sz="2000" dirty="0">
                <a:solidFill>
                  <a:schemeClr val="bg1"/>
                </a:solidFill>
                <a:latin typeface="Times New Roman" panose="02020603050405020304" pitchFamily="18" charset="0"/>
                <a:cs typeface="Times New Roman" panose="02020603050405020304" pitchFamily="18" charset="0"/>
              </a:rPr>
              <a:t>(estimated  ~0.2 dB)</a:t>
            </a:r>
          </a:p>
        </p:txBody>
      </p:sp>
    </p:spTree>
    <p:extLst>
      <p:ext uri="{BB962C8B-B14F-4D97-AF65-F5344CB8AC3E}">
        <p14:creationId xmlns:p14="http://schemas.microsoft.com/office/powerpoint/2010/main" val="33218262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IN" dirty="0" smtClean="0"/>
              <a:t>Window development activities</a:t>
            </a:r>
            <a:endParaRPr lang="en-IN" dirty="0"/>
          </a:p>
        </p:txBody>
      </p:sp>
      <p:sp>
        <p:nvSpPr>
          <p:cNvPr id="4" name="TextBox 3"/>
          <p:cNvSpPr txBox="1"/>
          <p:nvPr/>
        </p:nvSpPr>
        <p:spPr>
          <a:xfrm>
            <a:off x="8356333" y="6253644"/>
            <a:ext cx="3953948" cy="461665"/>
          </a:xfrm>
          <a:prstGeom prst="rect">
            <a:avLst/>
          </a:prstGeom>
          <a:noFill/>
        </p:spPr>
        <p:txBody>
          <a:bodyPr wrap="square" rtlCol="0">
            <a:spAutoFit/>
          </a:bodyPr>
          <a:lstStyle/>
          <a:p>
            <a:r>
              <a:rPr lang="en-IN" sz="2400" dirty="0" smtClean="0"/>
              <a:t>Jain, et. al., under publication</a:t>
            </a:r>
            <a:endParaRPr lang="en-IN" sz="24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0992" y="1959308"/>
            <a:ext cx="6623712" cy="4351781"/>
          </a:xfrm>
          <a:prstGeom prst="rect">
            <a:avLst/>
          </a:prstGeom>
          <a:ln>
            <a:solidFill>
              <a:schemeClr val="tx1"/>
            </a:solidFill>
          </a:ln>
        </p:spPr>
      </p:pic>
      <p:sp>
        <p:nvSpPr>
          <p:cNvPr id="7" name="TextBox 6"/>
          <p:cNvSpPr txBox="1"/>
          <p:nvPr/>
        </p:nvSpPr>
        <p:spPr>
          <a:xfrm>
            <a:off x="1569982" y="951119"/>
            <a:ext cx="9144001" cy="923330"/>
          </a:xfrm>
          <a:prstGeom prst="rect">
            <a:avLst/>
          </a:prstGeom>
          <a:noFill/>
        </p:spPr>
        <p:txBody>
          <a:bodyPr wrap="square" rtlCol="0">
            <a:spAutoFit/>
          </a:bodyPr>
          <a:lstStyle/>
          <a:p>
            <a:pPr marL="285750" indent="-285750">
              <a:lnSpc>
                <a:spcPct val="150000"/>
              </a:lnSpc>
              <a:buFont typeface="Wingdings" pitchFamily="2" charset="2"/>
              <a:buChar char="Ø"/>
            </a:pPr>
            <a:r>
              <a:rPr lang="en-IN" dirty="0">
                <a:latin typeface="Times New Roman" pitchFamily="18" charset="0"/>
                <a:cs typeface="Times New Roman" pitchFamily="18" charset="0"/>
              </a:rPr>
              <a:t>Simulated in COMSOL Multiphysics, EM Waves, Frequency Domain (</a:t>
            </a:r>
            <a:r>
              <a:rPr lang="en-IN" dirty="0" err="1">
                <a:latin typeface="Times New Roman" pitchFamily="18" charset="0"/>
                <a:cs typeface="Times New Roman" pitchFamily="18" charset="0"/>
              </a:rPr>
              <a:t>emw</a:t>
            </a:r>
            <a:r>
              <a:rPr lang="en-IN" dirty="0">
                <a:latin typeface="Times New Roman" pitchFamily="18" charset="0"/>
                <a:cs typeface="Times New Roman" pitchFamily="18" charset="0"/>
              </a:rPr>
              <a:t>) module.</a:t>
            </a:r>
          </a:p>
          <a:p>
            <a:pPr marL="285750" indent="-285750">
              <a:lnSpc>
                <a:spcPct val="150000"/>
              </a:lnSpc>
              <a:buFont typeface="Wingdings" pitchFamily="2" charset="2"/>
              <a:buChar char="Ø"/>
            </a:pPr>
            <a:r>
              <a:rPr lang="en-IN" dirty="0">
                <a:latin typeface="Times New Roman" pitchFamily="18" charset="0"/>
                <a:cs typeface="Times New Roman" pitchFamily="18" charset="0"/>
              </a:rPr>
              <a:t>Analysed for an input power of 500 kW/CW at 3.7GHz </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0" y="1958056"/>
            <a:ext cx="5558368" cy="43666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0968568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448" y="0"/>
            <a:ext cx="6016703" cy="1143000"/>
          </a:xfrm>
        </p:spPr>
        <p:txBody>
          <a:bodyPr>
            <a:normAutofit/>
          </a:bodyPr>
          <a:lstStyle/>
          <a:p>
            <a:r>
              <a:rPr lang="en-IN" sz="3600" dirty="0"/>
              <a:t>Vacuum window </a:t>
            </a:r>
            <a:r>
              <a:rPr lang="en-IN" sz="3600" dirty="0" smtClean="0"/>
              <a:t>development</a:t>
            </a:r>
            <a:endParaRPr lang="en-IN" sz="3600" dirty="0"/>
          </a:p>
        </p:txBody>
      </p:sp>
      <p:sp>
        <p:nvSpPr>
          <p:cNvPr id="8" name="Rectangle 3"/>
          <p:cNvSpPr txBox="1">
            <a:spLocks noChangeArrowheads="1"/>
          </p:cNvSpPr>
          <p:nvPr/>
        </p:nvSpPr>
        <p:spPr>
          <a:xfrm>
            <a:off x="6400799" y="233420"/>
            <a:ext cx="5704585" cy="301917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2000" b="1" dirty="0" smtClean="0">
                <a:solidFill>
                  <a:srgbClr val="333399"/>
                </a:solidFill>
                <a:cs typeface="Times New Roman" pitchFamily="18" charset="0"/>
              </a:rPr>
              <a:t>RF vacuum </a:t>
            </a:r>
            <a:r>
              <a:rPr lang="en-US" sz="2000" b="1" dirty="0">
                <a:solidFill>
                  <a:srgbClr val="333399"/>
                </a:solidFill>
                <a:cs typeface="Times New Roman" pitchFamily="18" charset="0"/>
              </a:rPr>
              <a:t>windows, a very important part of LHCD system is designed, developed &amp; tested at IPR.</a:t>
            </a:r>
            <a:r>
              <a:rPr lang="en-US" sz="2000" dirty="0">
                <a:cs typeface="Times New Roman" pitchFamily="18" charset="0"/>
              </a:rPr>
              <a:t> </a:t>
            </a:r>
          </a:p>
          <a:p>
            <a:pPr marL="0" indent="0">
              <a:lnSpc>
                <a:spcPct val="90000"/>
              </a:lnSpc>
              <a:buNone/>
            </a:pPr>
            <a:r>
              <a:rPr lang="en-US" sz="2000" b="1" dirty="0" smtClean="0">
                <a:solidFill>
                  <a:srgbClr val="990099"/>
                </a:solidFill>
                <a:cs typeface="Times New Roman" pitchFamily="18" charset="0"/>
              </a:rPr>
              <a:t>Pill box type </a:t>
            </a:r>
            <a:r>
              <a:rPr lang="en-US" sz="2000" b="1" dirty="0" err="1" smtClean="0">
                <a:solidFill>
                  <a:srgbClr val="990099"/>
                </a:solidFill>
                <a:cs typeface="Times New Roman" pitchFamily="18" charset="0"/>
              </a:rPr>
              <a:t>rf</a:t>
            </a:r>
            <a:r>
              <a:rPr lang="en-US" sz="2000" b="1" dirty="0" smtClean="0">
                <a:solidFill>
                  <a:srgbClr val="990099"/>
                </a:solidFill>
                <a:cs typeface="Times New Roman" pitchFamily="18" charset="0"/>
              </a:rPr>
              <a:t> vacuum window, </a:t>
            </a:r>
            <a:r>
              <a:rPr lang="en-US" sz="2000" b="1" dirty="0">
                <a:solidFill>
                  <a:srgbClr val="990099"/>
                </a:solidFill>
                <a:cs typeface="Times New Roman" pitchFamily="18" charset="0"/>
              </a:rPr>
              <a:t>comprising of ceramic material (Al</a:t>
            </a:r>
            <a:r>
              <a:rPr lang="en-US" sz="2000" b="1" baseline="-30000" dirty="0">
                <a:solidFill>
                  <a:srgbClr val="990099"/>
                </a:solidFill>
                <a:cs typeface="Times New Roman" pitchFamily="18" charset="0"/>
              </a:rPr>
              <a:t>2</a:t>
            </a:r>
            <a:r>
              <a:rPr lang="en-US" sz="2000" b="1" dirty="0">
                <a:solidFill>
                  <a:srgbClr val="990099"/>
                </a:solidFill>
                <a:cs typeface="Times New Roman" pitchFamily="18" charset="0"/>
              </a:rPr>
              <a:t>O</a:t>
            </a:r>
            <a:r>
              <a:rPr lang="en-US" sz="2000" b="1" baseline="-30000" dirty="0">
                <a:solidFill>
                  <a:srgbClr val="990099"/>
                </a:solidFill>
                <a:cs typeface="Times New Roman" pitchFamily="18" charset="0"/>
              </a:rPr>
              <a:t>3</a:t>
            </a:r>
            <a:r>
              <a:rPr lang="en-US" sz="2000" b="1" dirty="0">
                <a:solidFill>
                  <a:srgbClr val="990099"/>
                </a:solidFill>
                <a:cs typeface="Times New Roman" pitchFamily="18" charset="0"/>
              </a:rPr>
              <a:t>) and different </a:t>
            </a:r>
            <a:r>
              <a:rPr lang="en-US" sz="2000" b="1" dirty="0" smtClean="0">
                <a:solidFill>
                  <a:srgbClr val="990099"/>
                </a:solidFill>
                <a:cs typeface="Times New Roman" pitchFamily="18" charset="0"/>
              </a:rPr>
              <a:t>materials </a:t>
            </a:r>
            <a:r>
              <a:rPr lang="en-US" sz="2000" b="1" dirty="0">
                <a:solidFill>
                  <a:srgbClr val="990099"/>
                </a:solidFill>
                <a:cs typeface="Times New Roman" pitchFamily="18" charset="0"/>
              </a:rPr>
              <a:t>like </a:t>
            </a:r>
            <a:r>
              <a:rPr lang="en-US" sz="2000" b="1" dirty="0" smtClean="0">
                <a:solidFill>
                  <a:srgbClr val="990099"/>
                </a:solidFill>
                <a:cs typeface="Times New Roman" pitchFamily="18" charset="0"/>
              </a:rPr>
              <a:t>copper</a:t>
            </a:r>
            <a:r>
              <a:rPr lang="en-US" sz="2000" b="1" dirty="0">
                <a:solidFill>
                  <a:srgbClr val="990099"/>
                </a:solidFill>
                <a:cs typeface="Times New Roman" pitchFamily="18" charset="0"/>
              </a:rPr>
              <a:t> </a:t>
            </a:r>
            <a:r>
              <a:rPr lang="en-US" sz="2000" b="1" dirty="0" smtClean="0">
                <a:solidFill>
                  <a:srgbClr val="990099"/>
                </a:solidFill>
                <a:cs typeface="Times New Roman" pitchFamily="18" charset="0"/>
              </a:rPr>
              <a:t>and SS is </a:t>
            </a:r>
            <a:r>
              <a:rPr lang="en-US" sz="2000" b="1" dirty="0">
                <a:solidFill>
                  <a:srgbClr val="990099"/>
                </a:solidFill>
                <a:cs typeface="Times New Roman" pitchFamily="18" charset="0"/>
              </a:rPr>
              <a:t>developed successfully. </a:t>
            </a:r>
          </a:p>
          <a:p>
            <a:pPr marL="0" indent="0">
              <a:lnSpc>
                <a:spcPct val="90000"/>
              </a:lnSpc>
              <a:buNone/>
            </a:pPr>
            <a:r>
              <a:rPr lang="en-US" sz="2000" b="1" dirty="0">
                <a:solidFill>
                  <a:srgbClr val="990099"/>
                </a:solidFill>
                <a:cs typeface="Times New Roman" pitchFamily="18" charset="0"/>
              </a:rPr>
              <a:t>Vacuum brazing of </a:t>
            </a:r>
            <a:r>
              <a:rPr lang="en-US" sz="2000" b="1" dirty="0" smtClean="0">
                <a:solidFill>
                  <a:srgbClr val="990099"/>
                </a:solidFill>
                <a:cs typeface="Times New Roman" pitchFamily="18" charset="0"/>
              </a:rPr>
              <a:t>ceramic and two dissimilar material (SS &amp; Cu) is carried </a:t>
            </a:r>
            <a:r>
              <a:rPr lang="en-US" sz="2000" b="1" dirty="0">
                <a:solidFill>
                  <a:srgbClr val="990099"/>
                </a:solidFill>
                <a:cs typeface="Times New Roman" pitchFamily="18" charset="0"/>
              </a:rPr>
              <a:t>out successfully </a:t>
            </a:r>
            <a:r>
              <a:rPr lang="en-US" sz="2000" b="1" dirty="0" smtClean="0">
                <a:solidFill>
                  <a:srgbClr val="990099"/>
                </a:solidFill>
                <a:cs typeface="Times New Roman" pitchFamily="18" charset="0"/>
              </a:rPr>
              <a:t>in-house.</a:t>
            </a:r>
            <a:r>
              <a:rPr lang="en-US" sz="2000" dirty="0" smtClean="0">
                <a:cs typeface="Times New Roman" pitchFamily="18" charset="0"/>
              </a:rPr>
              <a:t> </a:t>
            </a:r>
            <a:endParaRPr lang="en-US" sz="2000" dirty="0">
              <a:cs typeface="Times New Roman" pitchFamily="18" charset="0"/>
            </a:endParaRPr>
          </a:p>
          <a:p>
            <a:pPr marL="0" indent="0">
              <a:lnSpc>
                <a:spcPct val="90000"/>
              </a:lnSpc>
              <a:buNone/>
            </a:pPr>
            <a:r>
              <a:rPr lang="en-US" sz="2000" b="1" dirty="0">
                <a:solidFill>
                  <a:srgbClr val="008000"/>
                </a:solidFill>
                <a:cs typeface="Times New Roman" pitchFamily="18" charset="0"/>
              </a:rPr>
              <a:t>The window showed an insertion loss of about 0.15 dB with a return loss of better than 25 dB</a:t>
            </a:r>
            <a:endParaRPr lang="en-US" sz="2000" dirty="0">
              <a:cs typeface="Times New Roman" pitchFamily="18" charset="0"/>
            </a:endParaRPr>
          </a:p>
        </p:txBody>
      </p:sp>
      <p:pic>
        <p:nvPicPr>
          <p:cNvPr id="10" name="Picture 9"/>
          <p:cNvPicPr/>
          <p:nvPr/>
        </p:nvPicPr>
        <p:blipFill>
          <a:blip r:embed="rId2" cstate="print">
            <a:extLst>
              <a:ext uri="{28A0092B-C50C-407E-A947-70E740481C1C}">
                <a14:useLocalDpi xmlns:a14="http://schemas.microsoft.com/office/drawing/2010/main" val="0"/>
              </a:ext>
            </a:extLst>
          </a:blip>
          <a:stretch>
            <a:fillRect/>
          </a:stretch>
        </p:blipFill>
        <p:spPr>
          <a:xfrm>
            <a:off x="5478964" y="3370992"/>
            <a:ext cx="6692550" cy="3206443"/>
          </a:xfrm>
          <a:prstGeom prst="rect">
            <a:avLst/>
          </a:prstGeom>
          <a:ln>
            <a:solidFill>
              <a:schemeClr val="tx1"/>
            </a:solidFill>
          </a:ln>
        </p:spPr>
      </p:pic>
      <p:pic>
        <p:nvPicPr>
          <p:cNvPr id="11" name="Picture 10" descr="D:\1 LHCD reports_budget\Annual report_activity_LHCD\Year 18_19 Annual report\IMG_20190308_15173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42" y="1143000"/>
            <a:ext cx="5456321" cy="5426986"/>
          </a:xfrm>
          <a:prstGeom prst="rect">
            <a:avLst/>
          </a:prstGeom>
          <a:noFill/>
          <a:ln>
            <a:noFill/>
          </a:ln>
        </p:spPr>
      </p:pic>
      <p:sp>
        <p:nvSpPr>
          <p:cNvPr id="12" name="TextBox 11"/>
          <p:cNvSpPr txBox="1"/>
          <p:nvPr/>
        </p:nvSpPr>
        <p:spPr>
          <a:xfrm>
            <a:off x="7646325" y="4478569"/>
            <a:ext cx="3627468" cy="400110"/>
          </a:xfrm>
          <a:prstGeom prst="rect">
            <a:avLst/>
          </a:prstGeom>
          <a:solidFill>
            <a:srgbClr val="FFC000"/>
          </a:solidFill>
        </p:spPr>
        <p:txBody>
          <a:bodyPr wrap="none" rtlCol="0">
            <a:spAutoFit/>
          </a:bodyPr>
          <a:lstStyle/>
          <a:p>
            <a:r>
              <a:rPr lang="en-US" sz="2000" b="1" dirty="0" smtClean="0"/>
              <a:t>HP testing of pill-box RF window</a:t>
            </a:r>
            <a:endParaRPr lang="en-US" sz="2000" b="1" dirty="0"/>
          </a:p>
        </p:txBody>
      </p:sp>
      <p:cxnSp>
        <p:nvCxnSpPr>
          <p:cNvPr id="4" name="Straight Arrow Connector 3"/>
          <p:cNvCxnSpPr/>
          <p:nvPr/>
        </p:nvCxnSpPr>
        <p:spPr>
          <a:xfrm flipV="1">
            <a:off x="4129295" y="4415512"/>
            <a:ext cx="3242176" cy="896016"/>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22774" y="5459441"/>
            <a:ext cx="2128001" cy="1200329"/>
          </a:xfrm>
          <a:prstGeom prst="rect">
            <a:avLst/>
          </a:prstGeom>
          <a:noFill/>
        </p:spPr>
        <p:txBody>
          <a:bodyPr wrap="square" rtlCol="0">
            <a:spAutoFit/>
          </a:bodyPr>
          <a:lstStyle/>
          <a:p>
            <a:r>
              <a:rPr lang="en-US" dirty="0" smtClean="0"/>
              <a:t>Vacuum brazing of two dissimilar metal (SS &amp; Cu) and alumina together.</a:t>
            </a:r>
            <a:endParaRPr lang="en-US" dirty="0"/>
          </a:p>
        </p:txBody>
      </p:sp>
      <p:cxnSp>
        <p:nvCxnSpPr>
          <p:cNvPr id="13" name="Straight Arrow Connector 12"/>
          <p:cNvCxnSpPr/>
          <p:nvPr/>
        </p:nvCxnSpPr>
        <p:spPr>
          <a:xfrm flipH="1">
            <a:off x="1728963" y="5311528"/>
            <a:ext cx="1318478" cy="925499"/>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95022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923" y="880866"/>
            <a:ext cx="10317708" cy="5977134"/>
          </a:xfrm>
          <a:prstGeom prst="rect">
            <a:avLst/>
          </a:prstGeom>
        </p:spPr>
      </p:pic>
      <p:sp>
        <p:nvSpPr>
          <p:cNvPr id="2" name="Title 1"/>
          <p:cNvSpPr>
            <a:spLocks noGrp="1"/>
          </p:cNvSpPr>
          <p:nvPr>
            <p:ph type="title"/>
          </p:nvPr>
        </p:nvSpPr>
        <p:spPr>
          <a:xfrm>
            <a:off x="0" y="0"/>
            <a:ext cx="12192000" cy="1143000"/>
          </a:xfrm>
        </p:spPr>
        <p:txBody>
          <a:bodyPr>
            <a:normAutofit fontScale="90000"/>
          </a:bodyPr>
          <a:lstStyle/>
          <a:p>
            <a:pPr algn="ctr"/>
            <a:r>
              <a:rPr lang="en-US" dirty="0" smtClean="0"/>
              <a:t>The ADITYA experience contributed immensely in recent SST1 campaign (2019)</a:t>
            </a:r>
            <a:endParaRPr lang="en-US" dirty="0"/>
          </a:p>
        </p:txBody>
      </p:sp>
      <p:sp>
        <p:nvSpPr>
          <p:cNvPr id="9" name="TextBox 8"/>
          <p:cNvSpPr txBox="1"/>
          <p:nvPr/>
        </p:nvSpPr>
        <p:spPr>
          <a:xfrm>
            <a:off x="3650777" y="2738651"/>
            <a:ext cx="4572000" cy="523220"/>
          </a:xfrm>
          <a:prstGeom prst="rect">
            <a:avLst/>
          </a:prstGeom>
          <a:noFill/>
        </p:spPr>
        <p:txBody>
          <a:bodyPr wrap="square" rtlCol="0">
            <a:spAutoFit/>
          </a:bodyPr>
          <a:lstStyle/>
          <a:p>
            <a:r>
              <a:rPr lang="en-US" sz="2800" dirty="0"/>
              <a:t>Long discharge of ~650 msec.</a:t>
            </a:r>
          </a:p>
        </p:txBody>
      </p:sp>
    </p:spTree>
    <p:extLst>
      <p:ext uri="{BB962C8B-B14F-4D97-AF65-F5344CB8AC3E}">
        <p14:creationId xmlns:p14="http://schemas.microsoft.com/office/powerpoint/2010/main" val="23777525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856" y="0"/>
            <a:ext cx="10515600" cy="1325563"/>
          </a:xfrm>
        </p:spPr>
        <p:txBody>
          <a:bodyPr/>
          <a:lstStyle/>
          <a:p>
            <a:r>
              <a:rPr lang="en-IN" dirty="0" smtClean="0"/>
              <a:t>Klystron test bed feeding Aditya LHCD system</a:t>
            </a:r>
            <a:endParaRPr lang="en-IN" dirty="0"/>
          </a:p>
        </p:txBody>
      </p:sp>
      <p:pic>
        <p:nvPicPr>
          <p:cNvPr id="4" name="Picture 59" descr="D:\TCM 04-2002\latest TCM\DCP_41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59518" y="1050850"/>
            <a:ext cx="3826621" cy="25236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8" descr="D:\TCM 04-2002\latest TCM\DCP_41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41" y="1050850"/>
            <a:ext cx="3675778" cy="55614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9504" y="4262468"/>
            <a:ext cx="6024825" cy="2595532"/>
          </a:xfrm>
          <a:prstGeom prst="rect">
            <a:avLst/>
          </a:prstGeom>
        </p:spPr>
      </p:pic>
      <p:sp>
        <p:nvSpPr>
          <p:cNvPr id="7" name="TextBox 6"/>
          <p:cNvSpPr txBox="1"/>
          <p:nvPr/>
        </p:nvSpPr>
        <p:spPr>
          <a:xfrm>
            <a:off x="6557834" y="5034838"/>
            <a:ext cx="2497540" cy="369332"/>
          </a:xfrm>
          <a:prstGeom prst="rect">
            <a:avLst/>
          </a:prstGeom>
          <a:noFill/>
        </p:spPr>
        <p:txBody>
          <a:bodyPr wrap="square" rtlCol="0">
            <a:spAutoFit/>
          </a:bodyPr>
          <a:lstStyle/>
          <a:p>
            <a:r>
              <a:rPr lang="en-IN" dirty="0" smtClean="0"/>
              <a:t>Bora, et. al., FED,2001</a:t>
            </a:r>
            <a:endParaRPr lang="en-IN"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5452" y="890575"/>
            <a:ext cx="4634066" cy="3371893"/>
          </a:xfrm>
          <a:prstGeom prst="rect">
            <a:avLst/>
          </a:prstGeom>
        </p:spPr>
      </p:pic>
    </p:spTree>
    <p:extLst>
      <p:ext uri="{BB962C8B-B14F-4D97-AF65-F5344CB8AC3E}">
        <p14:creationId xmlns:p14="http://schemas.microsoft.com/office/powerpoint/2010/main" val="15802415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315" y="0"/>
            <a:ext cx="10515600" cy="1325563"/>
          </a:xfrm>
        </p:spPr>
        <p:txBody>
          <a:bodyPr/>
          <a:lstStyle/>
          <a:p>
            <a:pPr algn="ctr"/>
            <a:r>
              <a:rPr lang="en-US" dirty="0" smtClean="0"/>
              <a:t>Nearly zero voltage CD in SST1</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297" y="1027871"/>
            <a:ext cx="12128876" cy="5789185"/>
          </a:xfrm>
          <a:prstGeom prst="rect">
            <a:avLst/>
          </a:prstGeom>
        </p:spPr>
      </p:pic>
    </p:spTree>
    <p:extLst>
      <p:ext uri="{BB962C8B-B14F-4D97-AF65-F5344CB8AC3E}">
        <p14:creationId xmlns:p14="http://schemas.microsoft.com/office/powerpoint/2010/main" val="13251649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120 kW-pulsed (1 sec.) LHCD system was designed, developed and installed on ADITYA machine.</a:t>
            </a:r>
          </a:p>
          <a:p>
            <a:pPr lvl="1"/>
            <a:r>
              <a:rPr lang="en-US" dirty="0" smtClean="0"/>
              <a:t>Coupling of LH power to plasma was improved by gas puffing. It provided optimum edge plasma condition near the grill mouth and resulted in lower reflection co-efficient.</a:t>
            </a:r>
          </a:p>
          <a:p>
            <a:pPr lvl="1"/>
            <a:r>
              <a:rPr lang="en-US" dirty="0" smtClean="0"/>
              <a:t>Measurements obtained from various diagnostics (</a:t>
            </a:r>
            <a:r>
              <a:rPr lang="en-US" dirty="0" err="1" smtClean="0"/>
              <a:t>CdTe</a:t>
            </a:r>
            <a:r>
              <a:rPr lang="en-US" dirty="0" smtClean="0"/>
              <a:t> signal, 2</a:t>
            </a:r>
            <a:r>
              <a:rPr lang="en-US" baseline="30000" dirty="0" smtClean="0"/>
              <a:t>nd</a:t>
            </a:r>
            <a:r>
              <a:rPr lang="en-US" dirty="0" smtClean="0"/>
              <a:t> ECE signal, etc.) confirmed generation of </a:t>
            </a:r>
            <a:r>
              <a:rPr lang="en-US" dirty="0" err="1" smtClean="0"/>
              <a:t>suprathermal</a:t>
            </a:r>
            <a:r>
              <a:rPr lang="en-US" dirty="0" smtClean="0"/>
              <a:t> electrons when LHCD power is injected in to the plasma.</a:t>
            </a:r>
          </a:p>
          <a:p>
            <a:pPr lvl="1"/>
            <a:r>
              <a:rPr lang="en-US" dirty="0" smtClean="0"/>
              <a:t>Long pulse (up to 210 msec.) LHCD assisted discharges was obtained in ADITYA machine.</a:t>
            </a:r>
          </a:p>
          <a:p>
            <a:pPr lvl="1"/>
            <a:r>
              <a:rPr lang="en-US" dirty="0" smtClean="0"/>
              <a:t>The ECR produced plasma was formed with LHCD system at reduced </a:t>
            </a:r>
            <a:r>
              <a:rPr lang="en-US" dirty="0" err="1" smtClean="0"/>
              <a:t>toroidal</a:t>
            </a:r>
            <a:r>
              <a:rPr lang="en-US" dirty="0" smtClean="0"/>
              <a:t> magnetic field suggesting an option for discharge cleaning.</a:t>
            </a:r>
          </a:p>
          <a:p>
            <a:r>
              <a:rPr lang="en-US" dirty="0" smtClean="0"/>
              <a:t>It contributed significantly towards technological development of LHCD related </a:t>
            </a:r>
            <a:r>
              <a:rPr lang="en-US" dirty="0"/>
              <a:t>high power </a:t>
            </a:r>
            <a:r>
              <a:rPr lang="en-US" dirty="0" err="1" smtClean="0"/>
              <a:t>rf</a:t>
            </a:r>
            <a:r>
              <a:rPr lang="en-US" dirty="0" smtClean="0"/>
              <a:t> components. </a:t>
            </a:r>
          </a:p>
          <a:p>
            <a:r>
              <a:rPr lang="en-US" dirty="0" smtClean="0"/>
              <a:t>The positive results from ADITYA LHCD system raised the confidence and provided added advantage in the success story of SST1-LHCD system where long pulse discharges up to 650ms could be obtained.</a:t>
            </a:r>
          </a:p>
          <a:p>
            <a:r>
              <a:rPr lang="en-US" dirty="0" smtClean="0"/>
              <a:t>New PAM launcher for ADITYA-U has been designed, developed and tested and is expected to be put in the machine </a:t>
            </a:r>
            <a:r>
              <a:rPr lang="en-US" dirty="0" err="1" smtClean="0"/>
              <a:t>sson</a:t>
            </a:r>
            <a:r>
              <a:rPr lang="en-US" dirty="0" smtClean="0"/>
              <a:t>.</a:t>
            </a:r>
          </a:p>
          <a:p>
            <a:endParaRPr lang="en-US" dirty="0"/>
          </a:p>
        </p:txBody>
      </p:sp>
    </p:spTree>
    <p:extLst>
      <p:ext uri="{BB962C8B-B14F-4D97-AF65-F5344CB8AC3E}">
        <p14:creationId xmlns:p14="http://schemas.microsoft.com/office/powerpoint/2010/main" val="21177214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383" y="774557"/>
            <a:ext cx="10515600" cy="4930206"/>
          </a:xfrm>
        </p:spPr>
        <p:txBody>
          <a:bodyPr>
            <a:noAutofit/>
          </a:bodyPr>
          <a:lstStyle/>
          <a:p>
            <a:pPr algn="ctr"/>
            <a:r>
              <a:rPr lang="en-US" sz="9600" dirty="0" smtClean="0"/>
              <a:t>Thank you for your kind attention.</a:t>
            </a:r>
            <a:endParaRPr lang="en-US" sz="9600" dirty="0"/>
          </a:p>
        </p:txBody>
      </p:sp>
    </p:spTree>
    <p:extLst>
      <p:ext uri="{BB962C8B-B14F-4D97-AF65-F5344CB8AC3E}">
        <p14:creationId xmlns:p14="http://schemas.microsoft.com/office/powerpoint/2010/main" val="1671310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smtClean="0"/>
              <a:t>ADITYA, when built </a:t>
            </a:r>
            <a:r>
              <a:rPr lang="en-US" dirty="0"/>
              <a:t>in </a:t>
            </a:r>
            <a:r>
              <a:rPr lang="en-US" dirty="0" smtClean="0"/>
              <a:t>1989, </a:t>
            </a:r>
            <a:r>
              <a:rPr lang="en-US" dirty="0"/>
              <a:t>was not an RF machine</a:t>
            </a:r>
            <a:r>
              <a:rPr lang="en-US" dirty="0" smtClean="0"/>
              <a:t>.</a:t>
            </a:r>
          </a:p>
          <a:p>
            <a:r>
              <a:rPr lang="en-US" dirty="0"/>
              <a:t>A radial </a:t>
            </a:r>
            <a:r>
              <a:rPr lang="en-US" dirty="0" smtClean="0"/>
              <a:t>circular pumping </a:t>
            </a:r>
            <a:r>
              <a:rPr lang="en-US" dirty="0"/>
              <a:t>port (R-14) was identified and modified to </a:t>
            </a:r>
            <a:r>
              <a:rPr lang="en-US" dirty="0" smtClean="0"/>
              <a:t>rectangular radial port to insert  </a:t>
            </a:r>
            <a:r>
              <a:rPr lang="en-US" dirty="0"/>
              <a:t>LHCD grill launcher through radial port no. 14.</a:t>
            </a:r>
          </a:p>
          <a:p>
            <a:r>
              <a:rPr lang="en-US" dirty="0"/>
              <a:t>The circular to rectangular enclosure was designed to adapt the LHCD system to existing circular port of ADITYA machine. </a:t>
            </a:r>
          </a:p>
          <a:p>
            <a:r>
              <a:rPr lang="en-US" dirty="0"/>
              <a:t>This resulted in long radial port (~2 </a:t>
            </a:r>
            <a:r>
              <a:rPr lang="en-US" dirty="0" err="1"/>
              <a:t>mtrs</a:t>
            </a:r>
            <a:r>
              <a:rPr lang="en-US" dirty="0"/>
              <a:t>.) because the orientation of the pump was changed and accommodated in this transition enclosure.</a:t>
            </a:r>
          </a:p>
          <a:p>
            <a:r>
              <a:rPr lang="en-US" dirty="0"/>
              <a:t>The circular nature of the port posed challenges in designing grill launcher and restricted our grill size to have only 4 waveguides, arranged in two rows</a:t>
            </a:r>
            <a:r>
              <a:rPr lang="en-US" dirty="0" smtClean="0"/>
              <a:t>.</a:t>
            </a:r>
            <a:endParaRPr lang="en-US" dirty="0"/>
          </a:p>
        </p:txBody>
      </p:sp>
      <p:sp>
        <p:nvSpPr>
          <p:cNvPr id="4" name="Title 1"/>
          <p:cNvSpPr txBox="1">
            <a:spLocks/>
          </p:cNvSpPr>
          <p:nvPr/>
        </p:nvSpPr>
        <p:spPr>
          <a:xfrm>
            <a:off x="1009935" y="366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t>Challenges</a:t>
            </a:r>
            <a:endParaRPr lang="en-US" dirty="0"/>
          </a:p>
        </p:txBody>
      </p:sp>
    </p:spTree>
    <p:extLst>
      <p:ext uri="{BB962C8B-B14F-4D97-AF65-F5344CB8AC3E}">
        <p14:creationId xmlns:p14="http://schemas.microsoft.com/office/powerpoint/2010/main" val="15605584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559" y="-3061"/>
            <a:ext cx="11353800" cy="6857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rot="-5400000">
            <a:off x="-2484914" y="3013507"/>
            <a:ext cx="5794390" cy="824559"/>
          </a:xfrm>
          <a:solidFill>
            <a:schemeClr val="accent4"/>
          </a:solidFill>
        </p:spPr>
        <p:txBody>
          <a:bodyPr/>
          <a:lstStyle/>
          <a:p>
            <a:pPr algn="ctr"/>
            <a:r>
              <a:rPr lang="en-IN" dirty="0" smtClean="0"/>
              <a:t>In-vessel description</a:t>
            </a:r>
            <a:endParaRPr lang="en-IN" dirty="0"/>
          </a:p>
        </p:txBody>
      </p:sp>
    </p:spTree>
    <p:extLst>
      <p:ext uri="{BB962C8B-B14F-4D97-AF65-F5344CB8AC3E}">
        <p14:creationId xmlns:p14="http://schemas.microsoft.com/office/powerpoint/2010/main" val="12648495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206" y="74058"/>
            <a:ext cx="11263952" cy="677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5486401"/>
            <a:ext cx="1508710"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5385" y="5479880"/>
            <a:ext cx="1646415" cy="1301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0656" y="183582"/>
            <a:ext cx="1163553" cy="1260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55113" y="138048"/>
            <a:ext cx="2111920" cy="154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8426" y="2717511"/>
            <a:ext cx="948012" cy="1765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55113" y="3801571"/>
            <a:ext cx="1620113" cy="124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44238" y="3861042"/>
            <a:ext cx="1494895" cy="110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75226" y="5821498"/>
            <a:ext cx="1474446" cy="1034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738037" y="4383103"/>
            <a:ext cx="4552666" cy="1325563"/>
          </a:xfrm>
        </p:spPr>
        <p:txBody>
          <a:bodyPr/>
          <a:lstStyle/>
          <a:p>
            <a:pPr algn="ctr"/>
            <a:r>
              <a:rPr lang="en-IN" dirty="0" smtClean="0"/>
              <a:t>ADITYA-LH Layout</a:t>
            </a:r>
            <a:endParaRPr lang="en-IN" dirty="0"/>
          </a:p>
        </p:txBody>
      </p:sp>
      <p:sp>
        <p:nvSpPr>
          <p:cNvPr id="3" name="TextBox 2"/>
          <p:cNvSpPr txBox="1"/>
          <p:nvPr/>
        </p:nvSpPr>
        <p:spPr>
          <a:xfrm>
            <a:off x="5803710" y="2156346"/>
            <a:ext cx="2718179" cy="1200329"/>
          </a:xfrm>
          <a:prstGeom prst="rect">
            <a:avLst/>
          </a:prstGeom>
          <a:noFill/>
        </p:spPr>
        <p:txBody>
          <a:bodyPr wrap="square" rtlCol="0">
            <a:spAutoFit/>
          </a:bodyPr>
          <a:lstStyle/>
          <a:p>
            <a:r>
              <a:rPr lang="en-US" dirty="0"/>
              <a:t>The transmission line </a:t>
            </a:r>
            <a:r>
              <a:rPr lang="en-US" dirty="0" smtClean="0"/>
              <a:t>(~100m) was </a:t>
            </a:r>
            <a:r>
              <a:rPr lang="en-US" dirty="0"/>
              <a:t>laid from then LHCD lab up to ADITYA </a:t>
            </a:r>
            <a:r>
              <a:rPr lang="en-US" dirty="0" err="1"/>
              <a:t>tokamak</a:t>
            </a:r>
            <a:r>
              <a:rPr lang="en-US" dirty="0"/>
              <a:t> hall</a:t>
            </a:r>
            <a:r>
              <a:rPr lang="en-US" dirty="0" smtClean="0"/>
              <a:t>.</a:t>
            </a:r>
            <a:endParaRPr lang="en-US" dirty="0"/>
          </a:p>
        </p:txBody>
      </p:sp>
      <p:cxnSp>
        <p:nvCxnSpPr>
          <p:cNvPr id="5" name="Straight Arrow Connector 4"/>
          <p:cNvCxnSpPr/>
          <p:nvPr/>
        </p:nvCxnSpPr>
        <p:spPr>
          <a:xfrm>
            <a:off x="7232827" y="3137711"/>
            <a:ext cx="341680" cy="1045263"/>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88321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Technologies developed</a:t>
            </a:r>
            <a:endParaRPr lang="en-US" dirty="0"/>
          </a:p>
        </p:txBody>
      </p:sp>
      <p:sp>
        <p:nvSpPr>
          <p:cNvPr id="3" name="Content Placeholder 2"/>
          <p:cNvSpPr>
            <a:spLocks noGrp="1"/>
          </p:cNvSpPr>
          <p:nvPr>
            <p:ph idx="1"/>
          </p:nvPr>
        </p:nvSpPr>
        <p:spPr/>
        <p:txBody>
          <a:bodyPr/>
          <a:lstStyle/>
          <a:p>
            <a:r>
              <a:rPr lang="en-US" dirty="0" smtClean="0"/>
              <a:t>Plate fit techniques were used to form radial rectangular transmission line</a:t>
            </a:r>
          </a:p>
          <a:p>
            <a:r>
              <a:rPr lang="en-US" dirty="0" smtClean="0"/>
              <a:t>Wire cut technology was used to develop grill launcher.</a:t>
            </a:r>
          </a:p>
          <a:p>
            <a:r>
              <a:rPr lang="en-US" dirty="0" smtClean="0"/>
              <a:t>RF window was designed and developed with the help of PPPL, Princeton lab employing high temperature vacuum brazing technique.</a:t>
            </a:r>
          </a:p>
          <a:p>
            <a:r>
              <a:rPr lang="en-US" dirty="0" smtClean="0"/>
              <a:t>The horizontal/vertical flaring modules were developed using EDM techniques, plate welding techniques, etc.</a:t>
            </a:r>
          </a:p>
          <a:p>
            <a:r>
              <a:rPr lang="en-US" dirty="0" smtClean="0"/>
              <a:t>WR284 waveguides were drawn from circular tubes with the help of local vendors.</a:t>
            </a:r>
          </a:p>
          <a:p>
            <a:endParaRPr lang="en-US" dirty="0"/>
          </a:p>
        </p:txBody>
      </p:sp>
    </p:spTree>
    <p:extLst>
      <p:ext uri="{BB962C8B-B14F-4D97-AF65-F5344CB8AC3E}">
        <p14:creationId xmlns:p14="http://schemas.microsoft.com/office/powerpoint/2010/main" val="27607825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894" y="0"/>
            <a:ext cx="10515600" cy="1325563"/>
          </a:xfrm>
        </p:spPr>
        <p:txBody>
          <a:bodyPr/>
          <a:lstStyle/>
          <a:p>
            <a:pPr algn="ctr"/>
            <a:r>
              <a:rPr lang="en-IN" dirty="0" smtClean="0"/>
              <a:t>High power </a:t>
            </a:r>
            <a:r>
              <a:rPr lang="en-IN" dirty="0" err="1" smtClean="0"/>
              <a:t>rf</a:t>
            </a:r>
            <a:r>
              <a:rPr lang="en-IN" dirty="0" smtClean="0"/>
              <a:t> components developed</a:t>
            </a:r>
            <a:endParaRPr lang="en-IN" dirty="0"/>
          </a:p>
        </p:txBody>
      </p:sp>
      <p:pic>
        <p:nvPicPr>
          <p:cNvPr id="4" name="Picture 3"/>
          <p:cNvPicPr>
            <a:picLocks noChangeAspect="1"/>
          </p:cNvPicPr>
          <p:nvPr/>
        </p:nvPicPr>
        <p:blipFill>
          <a:blip r:embed="rId2"/>
          <a:srcRect/>
          <a:stretch>
            <a:fillRect/>
          </a:stretch>
        </p:blipFill>
        <p:spPr bwMode="auto">
          <a:xfrm>
            <a:off x="4164272" y="4090357"/>
            <a:ext cx="2592951" cy="20483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rcRect/>
          <a:stretch>
            <a:fillRect/>
          </a:stretch>
        </p:blipFill>
        <p:spPr bwMode="auto">
          <a:xfrm>
            <a:off x="44438" y="1082685"/>
            <a:ext cx="2536713" cy="22527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rcRect/>
          <a:stretch>
            <a:fillRect/>
          </a:stretch>
        </p:blipFill>
        <p:spPr bwMode="auto">
          <a:xfrm>
            <a:off x="6755642" y="1082687"/>
            <a:ext cx="5374280" cy="2256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srcRect/>
          <a:stretch>
            <a:fillRect/>
          </a:stretch>
        </p:blipFill>
        <p:spPr bwMode="auto">
          <a:xfrm>
            <a:off x="9130351" y="4090358"/>
            <a:ext cx="3076527" cy="2046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rcRect/>
          <a:stretch>
            <a:fillRect/>
          </a:stretch>
        </p:blipFill>
        <p:spPr bwMode="auto">
          <a:xfrm>
            <a:off x="6837528" y="4090357"/>
            <a:ext cx="2474193" cy="2053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7"/>
          <a:srcRect/>
          <a:stretch>
            <a:fillRect/>
          </a:stretch>
        </p:blipFill>
        <p:spPr bwMode="auto">
          <a:xfrm>
            <a:off x="2511191" y="1082686"/>
            <a:ext cx="4189862" cy="2252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Text Box 713"/>
          <p:cNvSpPr txBox="1">
            <a:spLocks noChangeArrowheads="1"/>
          </p:cNvSpPr>
          <p:nvPr/>
        </p:nvSpPr>
        <p:spPr bwMode="auto">
          <a:xfrm>
            <a:off x="3412321" y="3483699"/>
            <a:ext cx="2645325" cy="418061"/>
          </a:xfrm>
          <a:prstGeom prst="rect">
            <a:avLst/>
          </a:prstGeom>
          <a:solidFill>
            <a:schemeClr val="accent1">
              <a:lumMod val="60000"/>
              <a:lumOff val="40000"/>
            </a:schemeClr>
          </a:solidFill>
          <a:ln>
            <a:noFill/>
          </a:ln>
          <a:effectLst/>
          <a:extLst/>
        </p:spPr>
        <p:txBody>
          <a:bodyPr lIns="32833" tIns="16417" rIns="32833" bIns="16417"/>
          <a:lstStyle>
            <a:defPPr>
              <a:defRPr lang="en-US"/>
            </a:defPPr>
            <a:lvl1pPr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1pPr>
            <a:lvl2pPr marL="307975" indent="6350"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2pPr>
            <a:lvl3pPr marL="617538" indent="12700"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3pPr>
            <a:lvl4pPr marL="927100" indent="20638"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4pPr>
            <a:lvl5pPr marL="1238250" indent="26988"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5pPr>
            <a:lvl6pPr marL="2286000" algn="l" defTabSz="914400" rtl="0" eaLnBrk="1" latinLnBrk="0" hangingPunct="1">
              <a:defRPr sz="700" kern="1200">
                <a:solidFill>
                  <a:schemeClr val="tx1"/>
                </a:solidFill>
                <a:latin typeface="Times New Roman" panose="02020603050405020304" pitchFamily="18" charset="0"/>
                <a:ea typeface="+mn-ea"/>
                <a:cs typeface="+mn-cs"/>
              </a:defRPr>
            </a:lvl6pPr>
            <a:lvl7pPr marL="2743200" algn="l" defTabSz="914400" rtl="0" eaLnBrk="1" latinLnBrk="0" hangingPunct="1">
              <a:defRPr sz="700" kern="1200">
                <a:solidFill>
                  <a:schemeClr val="tx1"/>
                </a:solidFill>
                <a:latin typeface="Times New Roman" panose="02020603050405020304" pitchFamily="18" charset="0"/>
                <a:ea typeface="+mn-ea"/>
                <a:cs typeface="+mn-cs"/>
              </a:defRPr>
            </a:lvl7pPr>
            <a:lvl8pPr marL="3200400" algn="l" defTabSz="914400" rtl="0" eaLnBrk="1" latinLnBrk="0" hangingPunct="1">
              <a:defRPr sz="700" kern="1200">
                <a:solidFill>
                  <a:schemeClr val="tx1"/>
                </a:solidFill>
                <a:latin typeface="Times New Roman" panose="02020603050405020304" pitchFamily="18" charset="0"/>
                <a:ea typeface="+mn-ea"/>
                <a:cs typeface="+mn-cs"/>
              </a:defRPr>
            </a:lvl8pPr>
            <a:lvl9pPr marL="3657600" algn="l" defTabSz="914400" rtl="0" eaLnBrk="1" latinLnBrk="0" hangingPunct="1">
              <a:defRPr sz="700" kern="1200">
                <a:solidFill>
                  <a:schemeClr val="tx1"/>
                </a:solidFill>
                <a:latin typeface="Times New Roman" panose="02020603050405020304" pitchFamily="18" charset="0"/>
                <a:ea typeface="+mn-ea"/>
                <a:cs typeface="+mn-cs"/>
              </a:defRPr>
            </a:lvl9pPr>
          </a:lstStyle>
          <a:p>
            <a:pPr algn="ctr" eaLnBrk="1" hangingPunct="1">
              <a:spcBef>
                <a:spcPct val="50000"/>
              </a:spcBef>
              <a:buFontTx/>
              <a:buNone/>
              <a:defRPr/>
            </a:pPr>
            <a:r>
              <a:rPr lang="en-US" altLang="en-US" sz="2000" b="1" dirty="0" smtClean="0"/>
              <a:t>WR284 WG</a:t>
            </a:r>
            <a:endParaRPr lang="en-US" altLang="en-US" sz="2000" b="1" dirty="0"/>
          </a:p>
        </p:txBody>
      </p:sp>
      <p:sp>
        <p:nvSpPr>
          <p:cNvPr id="11" name="Text Box 713"/>
          <p:cNvSpPr txBox="1">
            <a:spLocks noChangeArrowheads="1"/>
          </p:cNvSpPr>
          <p:nvPr/>
        </p:nvSpPr>
        <p:spPr bwMode="auto">
          <a:xfrm>
            <a:off x="7599444" y="3552234"/>
            <a:ext cx="3864675" cy="349526"/>
          </a:xfrm>
          <a:prstGeom prst="rect">
            <a:avLst/>
          </a:prstGeom>
          <a:solidFill>
            <a:schemeClr val="accent1">
              <a:lumMod val="60000"/>
              <a:lumOff val="40000"/>
            </a:schemeClr>
          </a:solidFill>
          <a:ln>
            <a:noFill/>
          </a:ln>
          <a:effectLst/>
          <a:extLst/>
        </p:spPr>
        <p:txBody>
          <a:bodyPr lIns="32833" tIns="16417" rIns="32833" bIns="16417"/>
          <a:lstStyle>
            <a:defPPr>
              <a:defRPr lang="en-US"/>
            </a:defPPr>
            <a:lvl1pPr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1pPr>
            <a:lvl2pPr marL="307975" indent="6350"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2pPr>
            <a:lvl3pPr marL="617538" indent="12700"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3pPr>
            <a:lvl4pPr marL="927100" indent="20638"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4pPr>
            <a:lvl5pPr marL="1238250" indent="26988"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5pPr>
            <a:lvl6pPr marL="2286000" algn="l" defTabSz="914400" rtl="0" eaLnBrk="1" latinLnBrk="0" hangingPunct="1">
              <a:defRPr sz="700" kern="1200">
                <a:solidFill>
                  <a:schemeClr val="tx1"/>
                </a:solidFill>
                <a:latin typeface="Times New Roman" panose="02020603050405020304" pitchFamily="18" charset="0"/>
                <a:ea typeface="+mn-ea"/>
                <a:cs typeface="+mn-cs"/>
              </a:defRPr>
            </a:lvl6pPr>
            <a:lvl7pPr marL="2743200" algn="l" defTabSz="914400" rtl="0" eaLnBrk="1" latinLnBrk="0" hangingPunct="1">
              <a:defRPr sz="700" kern="1200">
                <a:solidFill>
                  <a:schemeClr val="tx1"/>
                </a:solidFill>
                <a:latin typeface="Times New Roman" panose="02020603050405020304" pitchFamily="18" charset="0"/>
                <a:ea typeface="+mn-ea"/>
                <a:cs typeface="+mn-cs"/>
              </a:defRPr>
            </a:lvl7pPr>
            <a:lvl8pPr marL="3200400" algn="l" defTabSz="914400" rtl="0" eaLnBrk="1" latinLnBrk="0" hangingPunct="1">
              <a:defRPr sz="700" kern="1200">
                <a:solidFill>
                  <a:schemeClr val="tx1"/>
                </a:solidFill>
                <a:latin typeface="Times New Roman" panose="02020603050405020304" pitchFamily="18" charset="0"/>
                <a:ea typeface="+mn-ea"/>
                <a:cs typeface="+mn-cs"/>
              </a:defRPr>
            </a:lvl8pPr>
            <a:lvl9pPr marL="3657600" algn="l" defTabSz="914400" rtl="0" eaLnBrk="1" latinLnBrk="0" hangingPunct="1">
              <a:defRPr sz="700" kern="1200">
                <a:solidFill>
                  <a:schemeClr val="tx1"/>
                </a:solidFill>
                <a:latin typeface="Times New Roman" panose="02020603050405020304" pitchFamily="18" charset="0"/>
                <a:ea typeface="+mn-ea"/>
                <a:cs typeface="+mn-cs"/>
              </a:defRPr>
            </a:lvl9pPr>
          </a:lstStyle>
          <a:p>
            <a:pPr algn="ctr" eaLnBrk="1" hangingPunct="1">
              <a:spcBef>
                <a:spcPct val="50000"/>
              </a:spcBef>
              <a:buFontTx/>
              <a:buNone/>
              <a:defRPr/>
            </a:pPr>
            <a:r>
              <a:rPr lang="en-US" altLang="en-US" sz="2000" b="1" dirty="0" smtClean="0"/>
              <a:t>High power Water Load</a:t>
            </a:r>
            <a:endParaRPr lang="en-US" altLang="en-US" sz="2000" b="1" dirty="0"/>
          </a:p>
        </p:txBody>
      </p:sp>
      <p:sp>
        <p:nvSpPr>
          <p:cNvPr id="12" name="Text Box 713"/>
          <p:cNvSpPr txBox="1">
            <a:spLocks noChangeArrowheads="1"/>
          </p:cNvSpPr>
          <p:nvPr/>
        </p:nvSpPr>
        <p:spPr bwMode="auto">
          <a:xfrm>
            <a:off x="44438" y="3483700"/>
            <a:ext cx="2466753" cy="418061"/>
          </a:xfrm>
          <a:prstGeom prst="rect">
            <a:avLst/>
          </a:prstGeom>
          <a:solidFill>
            <a:schemeClr val="accent1">
              <a:lumMod val="60000"/>
              <a:lumOff val="40000"/>
            </a:schemeClr>
          </a:solidFill>
          <a:ln>
            <a:noFill/>
          </a:ln>
          <a:effectLst/>
          <a:extLst/>
        </p:spPr>
        <p:txBody>
          <a:bodyPr lIns="32833" tIns="16417" rIns="32833" bIns="16417"/>
          <a:lstStyle>
            <a:defPPr>
              <a:defRPr lang="en-US"/>
            </a:defPPr>
            <a:lvl1pPr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1pPr>
            <a:lvl2pPr marL="307975" indent="6350"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2pPr>
            <a:lvl3pPr marL="617538" indent="12700"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3pPr>
            <a:lvl4pPr marL="927100" indent="20638"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4pPr>
            <a:lvl5pPr marL="1238250" indent="26988"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5pPr>
            <a:lvl6pPr marL="2286000" algn="l" defTabSz="914400" rtl="0" eaLnBrk="1" latinLnBrk="0" hangingPunct="1">
              <a:defRPr sz="700" kern="1200">
                <a:solidFill>
                  <a:schemeClr val="tx1"/>
                </a:solidFill>
                <a:latin typeface="Times New Roman" panose="02020603050405020304" pitchFamily="18" charset="0"/>
                <a:ea typeface="+mn-ea"/>
                <a:cs typeface="+mn-cs"/>
              </a:defRPr>
            </a:lvl6pPr>
            <a:lvl7pPr marL="2743200" algn="l" defTabSz="914400" rtl="0" eaLnBrk="1" latinLnBrk="0" hangingPunct="1">
              <a:defRPr sz="700" kern="1200">
                <a:solidFill>
                  <a:schemeClr val="tx1"/>
                </a:solidFill>
                <a:latin typeface="Times New Roman" panose="02020603050405020304" pitchFamily="18" charset="0"/>
                <a:ea typeface="+mn-ea"/>
                <a:cs typeface="+mn-cs"/>
              </a:defRPr>
            </a:lvl7pPr>
            <a:lvl8pPr marL="3200400" algn="l" defTabSz="914400" rtl="0" eaLnBrk="1" latinLnBrk="0" hangingPunct="1">
              <a:defRPr sz="700" kern="1200">
                <a:solidFill>
                  <a:schemeClr val="tx1"/>
                </a:solidFill>
                <a:latin typeface="Times New Roman" panose="02020603050405020304" pitchFamily="18" charset="0"/>
                <a:ea typeface="+mn-ea"/>
                <a:cs typeface="+mn-cs"/>
              </a:defRPr>
            </a:lvl8pPr>
            <a:lvl9pPr marL="3657600" algn="l" defTabSz="914400" rtl="0" eaLnBrk="1" latinLnBrk="0" hangingPunct="1">
              <a:defRPr sz="700" kern="1200">
                <a:solidFill>
                  <a:schemeClr val="tx1"/>
                </a:solidFill>
                <a:latin typeface="Times New Roman" panose="02020603050405020304" pitchFamily="18" charset="0"/>
                <a:ea typeface="+mn-ea"/>
                <a:cs typeface="+mn-cs"/>
              </a:defRPr>
            </a:lvl9pPr>
          </a:lstStyle>
          <a:p>
            <a:pPr algn="ctr" eaLnBrk="1" hangingPunct="1">
              <a:spcBef>
                <a:spcPct val="50000"/>
              </a:spcBef>
              <a:buFontTx/>
              <a:buNone/>
              <a:defRPr/>
            </a:pPr>
            <a:r>
              <a:rPr lang="en-US" altLang="en-US" sz="2000" b="1" dirty="0" smtClean="0"/>
              <a:t>NWG Transformer</a:t>
            </a:r>
            <a:endParaRPr lang="en-US" altLang="en-US" sz="2000" b="1" dirty="0"/>
          </a:p>
        </p:txBody>
      </p:sp>
      <p:sp>
        <p:nvSpPr>
          <p:cNvPr id="13" name="Text Box 713"/>
          <p:cNvSpPr txBox="1">
            <a:spLocks noChangeArrowheads="1"/>
          </p:cNvSpPr>
          <p:nvPr/>
        </p:nvSpPr>
        <p:spPr bwMode="auto">
          <a:xfrm>
            <a:off x="4368153" y="6293328"/>
            <a:ext cx="2185188" cy="397105"/>
          </a:xfrm>
          <a:prstGeom prst="rect">
            <a:avLst/>
          </a:prstGeom>
          <a:solidFill>
            <a:schemeClr val="accent1">
              <a:lumMod val="60000"/>
              <a:lumOff val="40000"/>
            </a:schemeClr>
          </a:solidFill>
          <a:ln>
            <a:noFill/>
          </a:ln>
          <a:effectLst/>
          <a:extLst/>
        </p:spPr>
        <p:txBody>
          <a:bodyPr lIns="32833" tIns="16417" rIns="32833" bIns="16417"/>
          <a:lstStyle>
            <a:defPPr>
              <a:defRPr lang="en-US"/>
            </a:defPPr>
            <a:lvl1pPr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1pPr>
            <a:lvl2pPr marL="307975" indent="6350"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2pPr>
            <a:lvl3pPr marL="617538" indent="12700"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3pPr>
            <a:lvl4pPr marL="927100" indent="20638"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4pPr>
            <a:lvl5pPr marL="1238250" indent="26988"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5pPr>
            <a:lvl6pPr marL="2286000" algn="l" defTabSz="914400" rtl="0" eaLnBrk="1" latinLnBrk="0" hangingPunct="1">
              <a:defRPr sz="700" kern="1200">
                <a:solidFill>
                  <a:schemeClr val="tx1"/>
                </a:solidFill>
                <a:latin typeface="Times New Roman" panose="02020603050405020304" pitchFamily="18" charset="0"/>
                <a:ea typeface="+mn-ea"/>
                <a:cs typeface="+mn-cs"/>
              </a:defRPr>
            </a:lvl6pPr>
            <a:lvl7pPr marL="2743200" algn="l" defTabSz="914400" rtl="0" eaLnBrk="1" latinLnBrk="0" hangingPunct="1">
              <a:defRPr sz="700" kern="1200">
                <a:solidFill>
                  <a:schemeClr val="tx1"/>
                </a:solidFill>
                <a:latin typeface="Times New Roman" panose="02020603050405020304" pitchFamily="18" charset="0"/>
                <a:ea typeface="+mn-ea"/>
                <a:cs typeface="+mn-cs"/>
              </a:defRPr>
            </a:lvl7pPr>
            <a:lvl8pPr marL="3200400" algn="l" defTabSz="914400" rtl="0" eaLnBrk="1" latinLnBrk="0" hangingPunct="1">
              <a:defRPr sz="700" kern="1200">
                <a:solidFill>
                  <a:schemeClr val="tx1"/>
                </a:solidFill>
                <a:latin typeface="Times New Roman" panose="02020603050405020304" pitchFamily="18" charset="0"/>
                <a:ea typeface="+mn-ea"/>
                <a:cs typeface="+mn-cs"/>
              </a:defRPr>
            </a:lvl8pPr>
            <a:lvl9pPr marL="3657600" algn="l" defTabSz="914400" rtl="0" eaLnBrk="1" latinLnBrk="0" hangingPunct="1">
              <a:defRPr sz="700" kern="1200">
                <a:solidFill>
                  <a:schemeClr val="tx1"/>
                </a:solidFill>
                <a:latin typeface="Times New Roman" panose="02020603050405020304" pitchFamily="18" charset="0"/>
                <a:ea typeface="+mn-ea"/>
                <a:cs typeface="+mn-cs"/>
              </a:defRPr>
            </a:lvl9pPr>
          </a:lstStyle>
          <a:p>
            <a:pPr algn="ctr" eaLnBrk="1" hangingPunct="1">
              <a:spcBef>
                <a:spcPct val="50000"/>
              </a:spcBef>
              <a:buFontTx/>
              <a:buNone/>
              <a:defRPr/>
            </a:pPr>
            <a:r>
              <a:rPr lang="en-US" altLang="en-US" sz="2000" b="1" dirty="0" smtClean="0"/>
              <a:t>H-Bend</a:t>
            </a:r>
            <a:endParaRPr lang="en-US" altLang="en-US" sz="2000" b="1" dirty="0"/>
          </a:p>
        </p:txBody>
      </p:sp>
      <p:sp>
        <p:nvSpPr>
          <p:cNvPr id="14" name="Text Box 713"/>
          <p:cNvSpPr txBox="1">
            <a:spLocks noChangeArrowheads="1"/>
          </p:cNvSpPr>
          <p:nvPr/>
        </p:nvSpPr>
        <p:spPr bwMode="auto">
          <a:xfrm>
            <a:off x="7186836" y="6267890"/>
            <a:ext cx="1943515" cy="421028"/>
          </a:xfrm>
          <a:prstGeom prst="rect">
            <a:avLst/>
          </a:prstGeom>
          <a:solidFill>
            <a:schemeClr val="accent1">
              <a:lumMod val="60000"/>
              <a:lumOff val="40000"/>
            </a:schemeClr>
          </a:solidFill>
          <a:ln>
            <a:noFill/>
          </a:ln>
          <a:effectLst/>
          <a:extLst/>
        </p:spPr>
        <p:txBody>
          <a:bodyPr lIns="32833" tIns="16417" rIns="32833" bIns="16417"/>
          <a:lstStyle>
            <a:defPPr>
              <a:defRPr lang="en-US"/>
            </a:defPPr>
            <a:lvl1pPr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1pPr>
            <a:lvl2pPr marL="307975" indent="6350"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2pPr>
            <a:lvl3pPr marL="617538" indent="12700"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3pPr>
            <a:lvl4pPr marL="927100" indent="20638"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4pPr>
            <a:lvl5pPr marL="1238250" indent="26988"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5pPr>
            <a:lvl6pPr marL="2286000" algn="l" defTabSz="914400" rtl="0" eaLnBrk="1" latinLnBrk="0" hangingPunct="1">
              <a:defRPr sz="700" kern="1200">
                <a:solidFill>
                  <a:schemeClr val="tx1"/>
                </a:solidFill>
                <a:latin typeface="Times New Roman" panose="02020603050405020304" pitchFamily="18" charset="0"/>
                <a:ea typeface="+mn-ea"/>
                <a:cs typeface="+mn-cs"/>
              </a:defRPr>
            </a:lvl6pPr>
            <a:lvl7pPr marL="2743200" algn="l" defTabSz="914400" rtl="0" eaLnBrk="1" latinLnBrk="0" hangingPunct="1">
              <a:defRPr sz="700" kern="1200">
                <a:solidFill>
                  <a:schemeClr val="tx1"/>
                </a:solidFill>
                <a:latin typeface="Times New Roman" panose="02020603050405020304" pitchFamily="18" charset="0"/>
                <a:ea typeface="+mn-ea"/>
                <a:cs typeface="+mn-cs"/>
              </a:defRPr>
            </a:lvl7pPr>
            <a:lvl8pPr marL="3200400" algn="l" defTabSz="914400" rtl="0" eaLnBrk="1" latinLnBrk="0" hangingPunct="1">
              <a:defRPr sz="700" kern="1200">
                <a:solidFill>
                  <a:schemeClr val="tx1"/>
                </a:solidFill>
                <a:latin typeface="Times New Roman" panose="02020603050405020304" pitchFamily="18" charset="0"/>
                <a:ea typeface="+mn-ea"/>
                <a:cs typeface="+mn-cs"/>
              </a:defRPr>
            </a:lvl8pPr>
            <a:lvl9pPr marL="3657600" algn="l" defTabSz="914400" rtl="0" eaLnBrk="1" latinLnBrk="0" hangingPunct="1">
              <a:defRPr sz="700" kern="1200">
                <a:solidFill>
                  <a:schemeClr val="tx1"/>
                </a:solidFill>
                <a:latin typeface="Times New Roman" panose="02020603050405020304" pitchFamily="18" charset="0"/>
                <a:ea typeface="+mn-ea"/>
                <a:cs typeface="+mn-cs"/>
              </a:defRPr>
            </a:lvl9pPr>
          </a:lstStyle>
          <a:p>
            <a:pPr algn="ctr" eaLnBrk="1" hangingPunct="1">
              <a:spcBef>
                <a:spcPct val="50000"/>
              </a:spcBef>
              <a:buFontTx/>
              <a:buNone/>
              <a:defRPr/>
            </a:pPr>
            <a:r>
              <a:rPr lang="en-US" altLang="en-US" sz="2000" b="1" dirty="0" smtClean="0"/>
              <a:t>E-Bend</a:t>
            </a:r>
            <a:endParaRPr lang="en-US" altLang="en-US" sz="2000" b="1" dirty="0"/>
          </a:p>
        </p:txBody>
      </p:sp>
      <p:sp>
        <p:nvSpPr>
          <p:cNvPr id="15" name="Text Box 713"/>
          <p:cNvSpPr txBox="1">
            <a:spLocks noChangeArrowheads="1"/>
          </p:cNvSpPr>
          <p:nvPr/>
        </p:nvSpPr>
        <p:spPr bwMode="auto">
          <a:xfrm>
            <a:off x="9754296" y="6279851"/>
            <a:ext cx="2080668" cy="397105"/>
          </a:xfrm>
          <a:prstGeom prst="rect">
            <a:avLst/>
          </a:prstGeom>
          <a:solidFill>
            <a:schemeClr val="accent1">
              <a:lumMod val="60000"/>
              <a:lumOff val="40000"/>
            </a:schemeClr>
          </a:solidFill>
          <a:ln>
            <a:noFill/>
          </a:ln>
          <a:effectLst/>
          <a:extLst/>
        </p:spPr>
        <p:txBody>
          <a:bodyPr lIns="32833" tIns="16417" rIns="32833" bIns="16417"/>
          <a:lstStyle>
            <a:defPPr>
              <a:defRPr lang="en-US"/>
            </a:defPPr>
            <a:lvl1pPr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1pPr>
            <a:lvl2pPr marL="307975" indent="6350"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2pPr>
            <a:lvl3pPr marL="617538" indent="12700"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3pPr>
            <a:lvl4pPr marL="927100" indent="20638"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4pPr>
            <a:lvl5pPr marL="1238250" indent="26988"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5pPr>
            <a:lvl6pPr marL="2286000" algn="l" defTabSz="914400" rtl="0" eaLnBrk="1" latinLnBrk="0" hangingPunct="1">
              <a:defRPr sz="700" kern="1200">
                <a:solidFill>
                  <a:schemeClr val="tx1"/>
                </a:solidFill>
                <a:latin typeface="Times New Roman" panose="02020603050405020304" pitchFamily="18" charset="0"/>
                <a:ea typeface="+mn-ea"/>
                <a:cs typeface="+mn-cs"/>
              </a:defRPr>
            </a:lvl6pPr>
            <a:lvl7pPr marL="2743200" algn="l" defTabSz="914400" rtl="0" eaLnBrk="1" latinLnBrk="0" hangingPunct="1">
              <a:defRPr sz="700" kern="1200">
                <a:solidFill>
                  <a:schemeClr val="tx1"/>
                </a:solidFill>
                <a:latin typeface="Times New Roman" panose="02020603050405020304" pitchFamily="18" charset="0"/>
                <a:ea typeface="+mn-ea"/>
                <a:cs typeface="+mn-cs"/>
              </a:defRPr>
            </a:lvl7pPr>
            <a:lvl8pPr marL="3200400" algn="l" defTabSz="914400" rtl="0" eaLnBrk="1" latinLnBrk="0" hangingPunct="1">
              <a:defRPr sz="700" kern="1200">
                <a:solidFill>
                  <a:schemeClr val="tx1"/>
                </a:solidFill>
                <a:latin typeface="Times New Roman" panose="02020603050405020304" pitchFamily="18" charset="0"/>
                <a:ea typeface="+mn-ea"/>
                <a:cs typeface="+mn-cs"/>
              </a:defRPr>
            </a:lvl8pPr>
            <a:lvl9pPr marL="3657600" algn="l" defTabSz="914400" rtl="0" eaLnBrk="1" latinLnBrk="0" hangingPunct="1">
              <a:defRPr sz="700" kern="1200">
                <a:solidFill>
                  <a:schemeClr val="tx1"/>
                </a:solidFill>
                <a:latin typeface="Times New Roman" panose="02020603050405020304" pitchFamily="18" charset="0"/>
                <a:ea typeface="+mn-ea"/>
                <a:cs typeface="+mn-cs"/>
              </a:defRPr>
            </a:lvl9pPr>
          </a:lstStyle>
          <a:p>
            <a:pPr algn="ctr" eaLnBrk="1" hangingPunct="1">
              <a:spcBef>
                <a:spcPct val="50000"/>
              </a:spcBef>
              <a:buFontTx/>
              <a:buNone/>
              <a:defRPr/>
            </a:pPr>
            <a:r>
              <a:rPr lang="en-US" altLang="en-US" sz="2000" b="1" dirty="0" smtClean="0"/>
              <a:t>NWG</a:t>
            </a:r>
            <a:endParaRPr lang="en-US" altLang="en-US" sz="2000" b="1" dirty="0"/>
          </a:p>
        </p:txBody>
      </p:sp>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007" y="4079430"/>
            <a:ext cx="2905614" cy="2037684"/>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2516060" y="4587747"/>
            <a:ext cx="2066410" cy="1049779"/>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Text Box 713"/>
          <p:cNvSpPr txBox="1">
            <a:spLocks noChangeArrowheads="1"/>
          </p:cNvSpPr>
          <p:nvPr/>
        </p:nvSpPr>
        <p:spPr bwMode="auto">
          <a:xfrm>
            <a:off x="710518" y="6249634"/>
            <a:ext cx="2192437" cy="439284"/>
          </a:xfrm>
          <a:prstGeom prst="rect">
            <a:avLst/>
          </a:prstGeom>
          <a:solidFill>
            <a:schemeClr val="accent1">
              <a:lumMod val="60000"/>
              <a:lumOff val="40000"/>
            </a:schemeClr>
          </a:solidFill>
          <a:ln>
            <a:noFill/>
          </a:ln>
          <a:effectLst/>
          <a:extLst/>
        </p:spPr>
        <p:txBody>
          <a:bodyPr lIns="32833" tIns="16417" rIns="32833" bIns="16417"/>
          <a:lstStyle>
            <a:defPPr>
              <a:defRPr lang="en-US"/>
            </a:defPPr>
            <a:lvl1pPr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1pPr>
            <a:lvl2pPr marL="307975" indent="6350"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2pPr>
            <a:lvl3pPr marL="617538" indent="12700"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3pPr>
            <a:lvl4pPr marL="927100" indent="20638"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4pPr>
            <a:lvl5pPr marL="1238250" indent="26988" algn="l" rtl="0" eaLnBrk="0" fontAlgn="base" hangingPunct="0">
              <a:spcBef>
                <a:spcPct val="0"/>
              </a:spcBef>
              <a:spcAft>
                <a:spcPct val="0"/>
              </a:spcAft>
              <a:defRPr sz="700" kern="1200">
                <a:solidFill>
                  <a:schemeClr val="tx1"/>
                </a:solidFill>
                <a:latin typeface="Times New Roman" panose="02020603050405020304" pitchFamily="18" charset="0"/>
                <a:ea typeface="+mn-ea"/>
                <a:cs typeface="+mn-cs"/>
              </a:defRPr>
            </a:lvl5pPr>
            <a:lvl6pPr marL="2286000" algn="l" defTabSz="914400" rtl="0" eaLnBrk="1" latinLnBrk="0" hangingPunct="1">
              <a:defRPr sz="700" kern="1200">
                <a:solidFill>
                  <a:schemeClr val="tx1"/>
                </a:solidFill>
                <a:latin typeface="Times New Roman" panose="02020603050405020304" pitchFamily="18" charset="0"/>
                <a:ea typeface="+mn-ea"/>
                <a:cs typeface="+mn-cs"/>
              </a:defRPr>
            </a:lvl6pPr>
            <a:lvl7pPr marL="2743200" algn="l" defTabSz="914400" rtl="0" eaLnBrk="1" latinLnBrk="0" hangingPunct="1">
              <a:defRPr sz="700" kern="1200">
                <a:solidFill>
                  <a:schemeClr val="tx1"/>
                </a:solidFill>
                <a:latin typeface="Times New Roman" panose="02020603050405020304" pitchFamily="18" charset="0"/>
                <a:ea typeface="+mn-ea"/>
                <a:cs typeface="+mn-cs"/>
              </a:defRPr>
            </a:lvl7pPr>
            <a:lvl8pPr marL="3200400" algn="l" defTabSz="914400" rtl="0" eaLnBrk="1" latinLnBrk="0" hangingPunct="1">
              <a:defRPr sz="700" kern="1200">
                <a:solidFill>
                  <a:schemeClr val="tx1"/>
                </a:solidFill>
                <a:latin typeface="Times New Roman" panose="02020603050405020304" pitchFamily="18" charset="0"/>
                <a:ea typeface="+mn-ea"/>
                <a:cs typeface="+mn-cs"/>
              </a:defRPr>
            </a:lvl8pPr>
            <a:lvl9pPr marL="3657600" algn="l" defTabSz="914400" rtl="0" eaLnBrk="1" latinLnBrk="0" hangingPunct="1">
              <a:defRPr sz="700" kern="1200">
                <a:solidFill>
                  <a:schemeClr val="tx1"/>
                </a:solidFill>
                <a:latin typeface="Times New Roman" panose="02020603050405020304" pitchFamily="18" charset="0"/>
                <a:ea typeface="+mn-ea"/>
                <a:cs typeface="+mn-cs"/>
              </a:defRPr>
            </a:lvl9pPr>
          </a:lstStyle>
          <a:p>
            <a:pPr algn="ctr" eaLnBrk="1" hangingPunct="1">
              <a:spcBef>
                <a:spcPct val="50000"/>
              </a:spcBef>
              <a:buFontTx/>
              <a:buNone/>
              <a:defRPr/>
            </a:pPr>
            <a:r>
              <a:rPr lang="en-US" altLang="en-US" sz="2000" b="1" dirty="0" smtClean="0"/>
              <a:t>Waveguide seal</a:t>
            </a:r>
            <a:endParaRPr lang="en-US" altLang="en-US" sz="2000" b="1" dirty="0"/>
          </a:p>
        </p:txBody>
      </p:sp>
    </p:spTree>
    <p:extLst>
      <p:ext uri="{BB962C8B-B14F-4D97-AF65-F5344CB8AC3E}">
        <p14:creationId xmlns:p14="http://schemas.microsoft.com/office/powerpoint/2010/main" val="133036354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TotalTime>
  <Words>1849</Words>
  <Application>Microsoft Office PowerPoint</Application>
  <PresentationFormat>Widescreen</PresentationFormat>
  <Paragraphs>228</Paragraphs>
  <Slides>42</Slides>
  <Notes>1</Notes>
  <HiddenSlides>0</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1" baseType="lpstr">
      <vt:lpstr>Arial</vt:lpstr>
      <vt:lpstr>Calibri</vt:lpstr>
      <vt:lpstr>Calibri Light</vt:lpstr>
      <vt:lpstr>Cambria Math</vt:lpstr>
      <vt:lpstr>Symbol</vt:lpstr>
      <vt:lpstr>Times New Roman</vt:lpstr>
      <vt:lpstr>Wingdings</vt:lpstr>
      <vt:lpstr>Office Theme</vt:lpstr>
      <vt:lpstr>JSSPWGraphic</vt:lpstr>
      <vt:lpstr>PowerPoint Presentation</vt:lpstr>
      <vt:lpstr>LHCD scheme –  Theoretical background</vt:lpstr>
      <vt:lpstr>Background</vt:lpstr>
      <vt:lpstr>Klystron test bed feeding Aditya LHCD system</vt:lpstr>
      <vt:lpstr>PowerPoint Presentation</vt:lpstr>
      <vt:lpstr>In-vessel description</vt:lpstr>
      <vt:lpstr>ADITYA-LH Layout</vt:lpstr>
      <vt:lpstr>Technologies developed</vt:lpstr>
      <vt:lpstr>High power rf components developed</vt:lpstr>
      <vt:lpstr>Grill Launcher</vt:lpstr>
      <vt:lpstr>Plasma response to LH power</vt:lpstr>
      <vt:lpstr>More power needed ….</vt:lpstr>
      <vt:lpstr>LHCD system used for ECR breakdown studies at lower toroidal magnetic field</vt:lpstr>
      <vt:lpstr>Comparison between ECR assisted/unassisted startup</vt:lpstr>
      <vt:lpstr>DI/dt and breakdown time</vt:lpstr>
      <vt:lpstr>Klystron CW operation at rated power</vt:lpstr>
      <vt:lpstr>Auxiliary PS</vt:lpstr>
      <vt:lpstr>PowerPoint Presentation</vt:lpstr>
      <vt:lpstr>PowerPoint Presentation</vt:lpstr>
      <vt:lpstr>Short pulse (0.2s) operation</vt:lpstr>
      <vt:lpstr>Four klystron parallel operation</vt:lpstr>
      <vt:lpstr>Coupling issues</vt:lpstr>
      <vt:lpstr>LH coupling improved with edge gas puffing</vt:lpstr>
      <vt:lpstr>Optimization for multiple gas puffing</vt:lpstr>
      <vt:lpstr>Long pulse CDX on ADITYA</vt:lpstr>
      <vt:lpstr>Long discharges supported by LHCD in ADITYA </vt:lpstr>
      <vt:lpstr>What is PAM </vt:lpstr>
      <vt:lpstr>Coupling behaviour</vt:lpstr>
      <vt:lpstr>Full CD experiments</vt:lpstr>
      <vt:lpstr>PAM Design/Simulation  studies for ADITYA-U</vt:lpstr>
      <vt:lpstr>Fabrication details</vt:lpstr>
      <vt:lpstr>Mode convertor</vt:lpstr>
      <vt:lpstr>Front end of PAM</vt:lpstr>
      <vt:lpstr>Baking results</vt:lpstr>
      <vt:lpstr>Low power characterization of MC</vt:lpstr>
      <vt:lpstr>Low power characterization of MC/PAM</vt:lpstr>
      <vt:lpstr>Window development activities</vt:lpstr>
      <vt:lpstr>Vacuum window development</vt:lpstr>
      <vt:lpstr>The ADITYA experience contributed immensely in recent SST1 campaign (2019)</vt:lpstr>
      <vt:lpstr>Nearly zero voltage CD in SST1</vt:lpstr>
      <vt:lpstr>Conclusions</vt:lpstr>
      <vt:lpstr>Thank you for your kind attention.</vt:lpstr>
    </vt:vector>
  </TitlesOfParts>
  <Company>by adguard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LHCD system on ADITYA</dc:title>
  <dc:creator>PKSHARMA</dc:creator>
  <cp:lastModifiedBy>PKSHARMA</cp:lastModifiedBy>
  <cp:revision>61</cp:revision>
  <dcterms:created xsi:type="dcterms:W3CDTF">2020-01-13T11:11:54Z</dcterms:created>
  <dcterms:modified xsi:type="dcterms:W3CDTF">2020-01-27T11:55:17Z</dcterms:modified>
</cp:coreProperties>
</file>