
<file path=[Content_Types].xml><?xml version="1.0" encoding="utf-8"?>
<Types xmlns="http://schemas.openxmlformats.org/package/2006/content-types">
  <!--cleaned_by_fortinet-->
  <Override PartName="/ppt/media/fortinet_alert_1.png" ContentType="image/png"/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9"/>
  </p:notesMasterIdLst>
  <p:sldIdLst>
    <p:sldId id="299" r:id="rId2"/>
    <p:sldId id="343" r:id="rId3"/>
    <p:sldId id="345" r:id="rId4"/>
    <p:sldId id="347" r:id="rId5"/>
    <p:sldId id="348" r:id="rId6"/>
    <p:sldId id="349" r:id="rId7"/>
    <p:sldId id="350" r:id="rId8"/>
    <p:sldId id="351" r:id="rId9"/>
    <p:sldId id="352" r:id="rId10"/>
    <p:sldId id="353" r:id="rId11"/>
    <p:sldId id="354" r:id="rId12"/>
    <p:sldId id="355" r:id="rId13"/>
    <p:sldId id="356" r:id="rId14"/>
    <p:sldId id="358" r:id="rId15"/>
    <p:sldId id="344" r:id="rId16"/>
    <p:sldId id="357" r:id="rId17"/>
    <p:sldId id="27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8000"/>
    <a:srgbClr val="FF00FF"/>
    <a:srgbClr val="CC00FF"/>
    <a:srgbClr val="0066FF"/>
    <a:srgbClr val="FFE497"/>
    <a:srgbClr val="000000"/>
    <a:srgbClr val="990033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1219" autoAdjust="0"/>
  </p:normalViewPr>
  <p:slideViewPr>
    <p:cSldViewPr>
      <p:cViewPr varScale="1">
        <p:scale>
          <a:sx n="45" d="100"/>
          <a:sy n="45" d="100"/>
        </p:scale>
        <p:origin x="-133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145F74-039D-4ECE-8A49-8D601D063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32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just"/>
            <a:r>
              <a:rPr lang="en-US" sz="2000" dirty="0" smtClean="0"/>
              <a:t>is a microwave diagnostic technique which is capable of measuring the complete electron density profile (n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(r)) with minimal access requirements</a:t>
            </a:r>
          </a:p>
          <a:p>
            <a:pPr lvl="1" algn="just"/>
            <a:r>
              <a:rPr lang="en-US" sz="2000" dirty="0" smtClean="0"/>
              <a:t>works on the principle that an </a:t>
            </a:r>
            <a:r>
              <a:rPr lang="en-US" sz="2000" dirty="0" err="1" smtClean="0"/>
              <a:t>em</a:t>
            </a:r>
            <a:r>
              <a:rPr lang="en-US" sz="2000" dirty="0" smtClean="0"/>
              <a:t> wave is totally reflected from a point in plasma where its frequency becomes equal or greater than the plasma frequency.</a:t>
            </a:r>
          </a:p>
          <a:p>
            <a:pPr lvl="1" algn="just"/>
            <a:r>
              <a:rPr lang="en-US" sz="2000" dirty="0" smtClean="0"/>
              <a:t>microwave frequencies are reflected from various cut-off layers of the plasma which leads to measurement of the electron density profile in the </a:t>
            </a:r>
            <a:r>
              <a:rPr lang="en-US" sz="2000" dirty="0" err="1" smtClean="0"/>
              <a:t>tokamak</a:t>
            </a:r>
            <a:r>
              <a:rPr lang="en-US" sz="2000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5F74-039D-4ECE-8A49-8D601D063D4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90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145F74-039D-4ECE-8A49-8D601D063D4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711DC-F18D-447F-BB36-0F2EBFFC9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C2FA4-96B4-4432-AD34-3509E1504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F7E40-7B49-4709-BF69-FD2E42760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ITS Pilani Go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2819400" y="-3352800"/>
            <a:ext cx="14438086" cy="1082856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352800"/>
            <a:ext cx="8686800" cy="2743200"/>
          </a:xfrm>
          <a:prstGeom prst="rect">
            <a:avLst/>
          </a:prstGeom>
          <a:solidFill>
            <a:srgbClr val="101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2895600" y="6096000"/>
            <a:ext cx="2895600" cy="76200"/>
          </a:xfrm>
          <a:prstGeom prst="rect">
            <a:avLst/>
          </a:prstGeom>
          <a:solidFill>
            <a:srgbClr val="76C2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096000"/>
            <a:ext cx="2895600" cy="76200"/>
          </a:xfrm>
          <a:prstGeom prst="rect">
            <a:avLst/>
          </a:prstGeom>
          <a:solidFill>
            <a:srgbClr val="FCB0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791200" y="6096000"/>
            <a:ext cx="2895600" cy="762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2514600" y="5410200"/>
            <a:ext cx="6019800" cy="533400"/>
          </a:xfrm>
        </p:spPr>
        <p:txBody>
          <a:bodyPr anchor="b" anchorCtr="0">
            <a:no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details comes here</a:t>
            </a:r>
          </a:p>
          <a:p>
            <a:pPr lvl="0"/>
            <a:r>
              <a:rPr lang="en-GB" dirty="0" smtClean="0"/>
              <a:t>Date and other details can come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3810000"/>
            <a:ext cx="6019800" cy="1524000"/>
          </a:xfrm>
        </p:spPr>
        <p:txBody>
          <a:bodyPr anchor="ctr" anchorCtr="0">
            <a:noAutofit/>
          </a:bodyPr>
          <a:lstStyle>
            <a:lvl1pPr algn="l">
              <a:lnSpc>
                <a:spcPts val="4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Please enter the presentation title here</a:t>
            </a:r>
            <a:endParaRPr lang="en-US" dirty="0"/>
          </a:p>
        </p:txBody>
      </p:sp>
      <p:pic>
        <p:nvPicPr>
          <p:cNvPr id="13" name="Picture 12" descr="BITS_university_logo_whitevert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8592"/>
          <a:stretch/>
        </p:blipFill>
        <p:spPr>
          <a:xfrm>
            <a:off x="76200" y="3352800"/>
            <a:ext cx="2057400" cy="19800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76200" y="5257800"/>
            <a:ext cx="2209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spc="-150" dirty="0" smtClean="0">
                <a:solidFill>
                  <a:schemeClr val="bg1"/>
                </a:solidFill>
                <a:latin typeface="Arial"/>
                <a:cs typeface="Arial"/>
              </a:rPr>
              <a:t>BITS</a:t>
            </a:r>
            <a:r>
              <a:rPr lang="en-US" sz="2900" spc="-150" dirty="0" smtClean="0">
                <a:solidFill>
                  <a:schemeClr val="bg1"/>
                </a:solidFill>
                <a:latin typeface="Arial"/>
                <a:cs typeface="Arial"/>
              </a:rPr>
              <a:t> Pilani</a:t>
            </a:r>
            <a:endParaRPr lang="en-US" sz="2900" spc="-1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52400" y="5666601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spc="0" dirty="0" smtClean="0">
                <a:solidFill>
                  <a:srgbClr val="FFFFFF"/>
                </a:solidFill>
                <a:latin typeface="Arial"/>
                <a:cs typeface="Arial"/>
              </a:rPr>
              <a:t>K K Birla Goa</a:t>
            </a:r>
            <a:r>
              <a:rPr lang="en-US" sz="1200" spc="0" baseline="0" dirty="0" smtClean="0">
                <a:solidFill>
                  <a:srgbClr val="FFFFFF"/>
                </a:solidFill>
                <a:latin typeface="Arial"/>
                <a:cs typeface="Arial"/>
              </a:rPr>
              <a:t> Campus</a:t>
            </a:r>
            <a:endParaRPr lang="en-US" sz="1200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2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2DBB9-2ACE-4DF5-8F3B-8F0A68A0D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629A2-12C5-4618-92F9-978A14F3F5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1B4DA-8D42-4491-9928-1FAF3F05BD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918C9-08D0-42AC-8CE8-AD36B0661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0EF6-A576-4984-8FBA-106420175D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65E4D-2A5A-4F41-A9DD-3D3ED2EC66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35611-0BBC-47B7-A877-A5BED693BD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AFA80-41BB-4715-AD71-E525833E3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77813"/>
            <a:ext cx="88392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600200"/>
            <a:ext cx="88392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D09E9530-4B66-447F-9AFD-0858EB268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276600" y="6596390"/>
            <a:ext cx="5867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rgbClr val="101141"/>
                </a:solidFill>
                <a:latin typeface="Arial"/>
                <a:cs typeface="Arial"/>
              </a:rPr>
              <a:t>NSC30AT 27-28 Jan 2020</a:t>
            </a:r>
            <a:endParaRPr lang="en-US" sz="1100" dirty="0">
              <a:solidFill>
                <a:srgbClr val="101141"/>
              </a:solidFill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8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
<Relationship Target="../media/fortinet_alert_1.png" Type="http://schemas.openxmlformats.org/officeDocument/2006/relationships/image" Id="rId_fortinet_1"/>
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05000" y="3200400"/>
            <a:ext cx="6781800" cy="1524000"/>
          </a:xfrm>
        </p:spPr>
        <p:txBody>
          <a:bodyPr/>
          <a:lstStyle/>
          <a:p>
            <a:pPr algn="ctr"/>
            <a:r>
              <a:rPr lang="en-US" sz="3400" dirty="0" smtClean="0"/>
              <a:t>Tuning Voltage Setup and Data Processing for FMCW Reflectometer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828800" y="4800600"/>
            <a:ext cx="6858000" cy="838200"/>
          </a:xfrm>
        </p:spPr>
        <p:txBody>
          <a:bodyPr/>
          <a:lstStyle/>
          <a:p>
            <a:pPr algn="ctr"/>
            <a:r>
              <a:rPr lang="en-US" dirty="0" smtClean="0"/>
              <a:t>A. </a:t>
            </a:r>
            <a:r>
              <a:rPr lang="en-US" dirty="0" err="1" smtClean="0"/>
              <a:t>Amalin</a:t>
            </a:r>
            <a:r>
              <a:rPr lang="en-US" dirty="0" smtClean="0"/>
              <a:t> Prince, Department of EEE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/>
              <a:t>National Symposium for Commemorating 30-years of ADITYA </a:t>
            </a:r>
            <a:r>
              <a:rPr lang="en-US" sz="1600" dirty="0" err="1" smtClean="0"/>
              <a:t>Tokamak</a:t>
            </a:r>
            <a:r>
              <a:rPr lang="en-US" sz="1600" dirty="0"/>
              <a:t>, </a:t>
            </a:r>
            <a:endParaRPr lang="en-US" sz="1600" dirty="0" smtClean="0"/>
          </a:p>
          <a:p>
            <a:pPr algn="ctr"/>
            <a:r>
              <a:rPr lang="en-US" sz="1600" dirty="0" smtClean="0"/>
              <a:t>27-28 January </a:t>
            </a:r>
            <a:r>
              <a:rPr lang="en-US" sz="1600" dirty="0"/>
              <a:t>2020</a:t>
            </a:r>
          </a:p>
        </p:txBody>
      </p:sp>
      <p:pic>
        <p:nvPicPr>
          <p:cNvPr name="Picture 6" id="7" descr="cover_page_for_ppt.png"/>
          <p:cNvPicPr>
            <a:picLocks noChangeAspect="1"/>
          </p:cNvPicPr>
          <p:nvPr/>
        </p:nvPicPr>
        <p:blipFill>
          <a:blip cstate="print" r:embed="rId_fortinet_1"/>
          <a:stretch>
            <a:fillRect/>
          </a:stretch>
        </p:blipFill>
        <p:spPr>
          <a:xfrm>
            <a:off y="1294784" x="1713344"/>
            <a:ext cy="1524616" cx="57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Output: Normal Mode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027461"/>
            <a:ext cx="7924800" cy="54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5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Output: Pattern Mode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27461"/>
            <a:ext cx="7924800" cy="5464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67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Tuning Voltage Setup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5029200"/>
            <a:ext cx="236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Experimental setup</a:t>
            </a:r>
            <a:endParaRPr lang="en-US" sz="12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" y="1479551"/>
            <a:ext cx="8959850" cy="3149026"/>
            <a:chOff x="76200" y="1479551"/>
            <a:chExt cx="8959850" cy="3149026"/>
          </a:xfrm>
        </p:grpSpPr>
        <p:pic>
          <p:nvPicPr>
            <p:cNvPr id="10265" name="Picture 2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1479551"/>
              <a:ext cx="8959850" cy="3149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941871" y="1542498"/>
              <a:ext cx="3515829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Tuning Voltage Setup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98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Tuning Voltage Setup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196" y="1005136"/>
            <a:ext cx="5124548" cy="57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28600" y="5638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Unmodified: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200 kHz to 1400 kHz</a:t>
            </a:r>
            <a:endParaRPr lang="en-US" sz="1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5481935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Modified:</a:t>
            </a: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~30 kHz</a:t>
            </a:r>
          </a:p>
          <a:p>
            <a:pPr algn="ctr"/>
            <a:endParaRPr lang="en-US" sz="1200" b="1" dirty="0">
              <a:solidFill>
                <a:srgbClr val="C0000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C00000"/>
                </a:solidFill>
              </a:rPr>
              <a:t>Reduction by 40 times</a:t>
            </a:r>
            <a:endParaRPr lang="en-US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98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050" y="1355725"/>
            <a:ext cx="9105900" cy="4146550"/>
            <a:chOff x="19050" y="1355725"/>
            <a:chExt cx="9105900" cy="414655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1355725"/>
              <a:ext cx="9105900" cy="414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52400" y="4724400"/>
              <a:ext cx="990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C00000"/>
                  </a:solidFill>
                </a:rPr>
                <a:t>Our Setup</a:t>
              </a:r>
            </a:p>
            <a:p>
              <a:pPr algn="ctr"/>
              <a:r>
                <a:rPr lang="en-US" sz="1200" b="1" dirty="0" smtClean="0">
                  <a:solidFill>
                    <a:srgbClr val="C00000"/>
                  </a:solidFill>
                </a:rPr>
                <a:t>ARG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83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4191000" y="1656522"/>
            <a:ext cx="4867275" cy="2458278"/>
            <a:chOff x="4191000" y="1656522"/>
            <a:chExt cx="4867275" cy="2458278"/>
          </a:xfrm>
        </p:grpSpPr>
        <p:grpSp>
          <p:nvGrpSpPr>
            <p:cNvPr id="22" name="Group 21"/>
            <p:cNvGrpSpPr/>
            <p:nvPr/>
          </p:nvGrpSpPr>
          <p:grpSpPr>
            <a:xfrm>
              <a:off x="4191000" y="1676400"/>
              <a:ext cx="4867275" cy="2438400"/>
              <a:chOff x="4572000" y="2019656"/>
              <a:chExt cx="4486275" cy="2095500"/>
            </a:xfrm>
          </p:grpSpPr>
          <p:pic>
            <p:nvPicPr>
              <p:cNvPr id="1126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0" y="2019656"/>
                <a:ext cx="4486275" cy="20955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4603920" y="3076868"/>
                <a:ext cx="10764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 smtClean="0">
                    <a:solidFill>
                      <a:srgbClr val="0070C0"/>
                    </a:solidFill>
                  </a:rPr>
                  <a:t>Tuning Voltage Setup</a:t>
                </a:r>
                <a:endParaRPr lang="en-US" sz="9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7620000" y="1656522"/>
              <a:ext cx="1295400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99"/>
                  </a:solidFill>
                </a:rPr>
                <a:t>Schematic of FMCW Reflectometry</a:t>
              </a:r>
            </a:p>
            <a:p>
              <a:pPr algn="ctr"/>
              <a:endParaRPr lang="en-US" sz="1200" b="1" dirty="0">
                <a:solidFill>
                  <a:srgbClr val="000099"/>
                </a:solidFill>
              </a:endParaRPr>
            </a:p>
            <a:p>
              <a:pPr algn="ctr"/>
              <a:endParaRPr lang="en-US" sz="1200" b="1" dirty="0">
                <a:solidFill>
                  <a:srgbClr val="00009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9674" y="1829681"/>
            <a:ext cx="4161326" cy="2285119"/>
            <a:chOff x="29674" y="1829681"/>
            <a:chExt cx="4161326" cy="2285119"/>
          </a:xfrm>
        </p:grpSpPr>
        <p:pic>
          <p:nvPicPr>
            <p:cNvPr id="9" name="Picture 8" descr="beat freq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4" y="2110522"/>
              <a:ext cx="4161326" cy="20042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158811" y="1829681"/>
              <a:ext cx="195152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0099"/>
                  </a:solidFill>
                </a:rPr>
                <a:t>Principle of Operation</a:t>
              </a:r>
              <a:endParaRPr lang="en-US" sz="1200" b="1" dirty="0">
                <a:solidFill>
                  <a:srgbClr val="000099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716" y="0"/>
            <a:ext cx="8915400" cy="1139825"/>
          </a:xfrm>
        </p:spPr>
        <p:txBody>
          <a:bodyPr/>
          <a:lstStyle/>
          <a:p>
            <a:r>
              <a:rPr lang="en-US" sz="3500" dirty="0" smtClean="0">
                <a:solidFill>
                  <a:srgbClr val="002060"/>
                </a:solidFill>
              </a:rPr>
              <a:t>Ongoing Work: Automated Digital Signal Processing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40347" y="762000"/>
            <a:ext cx="3601915" cy="2133600"/>
            <a:chOff x="2514600" y="1447800"/>
            <a:chExt cx="3601915" cy="2133600"/>
          </a:xfrm>
        </p:grpSpPr>
        <p:pic>
          <p:nvPicPr>
            <p:cNvPr id="11" name="Picture 10" descr="C:\Users\user\Desktop\New folder\IMG_20180306_153011186.jpg">
              <a:extLst>
                <a:ext uri="{FF2B5EF4-FFF2-40B4-BE49-F238E27FC236}">
                  <a16:creationId xmlns="" xmlns:a16="http://schemas.microsoft.com/office/drawing/2014/main" id="{C7A54986-9405-4347-BFDA-82ADA077A864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9" t="36526" r="9165" b="25022"/>
            <a:stretch/>
          </p:blipFill>
          <p:spPr bwMode="auto">
            <a:xfrm>
              <a:off x="2514600" y="1447800"/>
              <a:ext cx="3601915" cy="13716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4304854" y="2819400"/>
              <a:ext cx="136281" cy="762000"/>
            </a:xfrm>
            <a:prstGeom prst="straightConnector1">
              <a:avLst/>
            </a:prstGeom>
            <a:ln w="666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158812" y="4048539"/>
            <a:ext cx="8614128" cy="2580861"/>
            <a:chOff x="158812" y="4048539"/>
            <a:chExt cx="8614128" cy="258086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9"/>
            <a:stretch/>
          </p:blipFill>
          <p:spPr bwMode="auto">
            <a:xfrm>
              <a:off x="158812" y="4216400"/>
              <a:ext cx="8614128" cy="2413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8143461" y="4048539"/>
              <a:ext cx="76200" cy="22860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038600" y="2496378"/>
            <a:ext cx="5035827" cy="1780762"/>
            <a:chOff x="4038600" y="2496378"/>
            <a:chExt cx="5035827" cy="1780762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038600" y="2514600"/>
              <a:ext cx="1354936" cy="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03475" y="2514600"/>
              <a:ext cx="0" cy="160020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383597" y="4114800"/>
              <a:ext cx="2455064" cy="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818783" y="2514600"/>
              <a:ext cx="0" cy="1593572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848600" y="2514600"/>
              <a:ext cx="1209675" cy="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074427" y="2496378"/>
              <a:ext cx="0" cy="1780762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4038600" y="2514600"/>
              <a:ext cx="0" cy="176254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038600" y="4277140"/>
              <a:ext cx="5019675" cy="0"/>
            </a:xfrm>
            <a:prstGeom prst="line">
              <a:avLst/>
            </a:prstGeom>
            <a:ln w="25400">
              <a:solidFill>
                <a:srgbClr val="FF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4913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 bwMode="auto">
          <a:xfrm>
            <a:off x="76200" y="1066800"/>
            <a:ext cx="8915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Publications:</a:t>
            </a:r>
          </a:p>
          <a:p>
            <a:pPr marL="641350" lvl="2" indent="-288925" algn="just">
              <a:spcAft>
                <a:spcPts val="1000"/>
              </a:spcAft>
              <a:buClr>
                <a:srgbClr val="FF0000"/>
              </a:buClr>
            </a:pPr>
            <a:r>
              <a:rPr lang="en-US" sz="1600" dirty="0" err="1"/>
              <a:t>Gibin</a:t>
            </a:r>
            <a:r>
              <a:rPr lang="en-US" sz="1600" dirty="0"/>
              <a:t> C. G</a:t>
            </a:r>
            <a:r>
              <a:rPr lang="en-US" sz="1600" dirty="0" smtClean="0"/>
              <a:t>., </a:t>
            </a:r>
            <a:r>
              <a:rPr lang="en-US" sz="1600" dirty="0" err="1"/>
              <a:t>Bittu</a:t>
            </a:r>
            <a:r>
              <a:rPr lang="en-US" sz="1600" dirty="0"/>
              <a:t> N, JJU </a:t>
            </a:r>
            <a:r>
              <a:rPr lang="en-US" sz="1600" dirty="0" err="1"/>
              <a:t>Buch</a:t>
            </a:r>
            <a:r>
              <a:rPr lang="en-US" sz="1600" dirty="0"/>
              <a:t>, </a:t>
            </a:r>
            <a:r>
              <a:rPr lang="en-US" sz="1600" b="1" dirty="0"/>
              <a:t>Prince A.A</a:t>
            </a:r>
            <a:r>
              <a:rPr lang="en-US" sz="1600" b="1" dirty="0" smtClean="0"/>
              <a:t>.</a:t>
            </a:r>
            <a:r>
              <a:rPr lang="en-US" sz="1600" b="1" dirty="0" smtClean="0">
                <a:solidFill>
                  <a:srgbClr val="FF0000"/>
                </a:solidFill>
              </a:rPr>
              <a:t>*</a:t>
            </a:r>
            <a:r>
              <a:rPr lang="en-US" sz="1600" dirty="0" smtClean="0"/>
              <a:t>, </a:t>
            </a:r>
            <a:r>
              <a:rPr lang="en-US" sz="1600" dirty="0" err="1"/>
              <a:t>Neena</a:t>
            </a:r>
            <a:r>
              <a:rPr lang="en-US" sz="1600" dirty="0"/>
              <a:t> G., and Surya P, (2019) ‘</a:t>
            </a:r>
            <a:r>
              <a:rPr lang="en-US" sz="1600" b="1" dirty="0">
                <a:solidFill>
                  <a:srgbClr val="008000"/>
                </a:solidFill>
              </a:rPr>
              <a:t>Characteristics of Arbitrary Ramp Generator: A tuning voltage setup for the FMCW Reflectometer</a:t>
            </a:r>
            <a:r>
              <a:rPr lang="en-US" sz="1600" dirty="0"/>
              <a:t>’, </a:t>
            </a:r>
            <a:r>
              <a:rPr lang="en-US" sz="1600" b="1" dirty="0">
                <a:solidFill>
                  <a:srgbClr val="000099"/>
                </a:solidFill>
              </a:rPr>
              <a:t>IEEE Transactions on Instrumentation and </a:t>
            </a:r>
            <a:r>
              <a:rPr lang="en-US" sz="1600" b="1" dirty="0" smtClean="0">
                <a:solidFill>
                  <a:srgbClr val="000099"/>
                </a:solidFill>
              </a:rPr>
              <a:t>Measurement</a:t>
            </a:r>
            <a:r>
              <a:rPr lang="en-US" sz="1600" dirty="0"/>
              <a:t>, </a:t>
            </a:r>
            <a:r>
              <a:rPr lang="en-US" sz="1600" dirty="0" smtClean="0"/>
              <a:t>DOI: </a:t>
            </a:r>
            <a:r>
              <a:rPr lang="en-US" sz="1600" dirty="0"/>
              <a:t>10.1109/TIM.2019.2939933</a:t>
            </a:r>
            <a:r>
              <a:rPr lang="en-US" sz="1600" dirty="0" smtClean="0"/>
              <a:t> </a:t>
            </a:r>
            <a:r>
              <a:rPr lang="en-US" sz="1600" dirty="0"/>
              <a:t>[</a:t>
            </a:r>
            <a:r>
              <a:rPr lang="en-US" sz="1600" dirty="0" smtClean="0"/>
              <a:t>early access].</a:t>
            </a:r>
            <a:endParaRPr lang="en-US" sz="1600" dirty="0"/>
          </a:p>
          <a:p>
            <a:pPr marL="641350" lvl="2" indent="-288925" algn="just">
              <a:spcAft>
                <a:spcPts val="1000"/>
              </a:spcAft>
              <a:buClr>
                <a:srgbClr val="FF0000"/>
              </a:buClr>
            </a:pPr>
            <a:r>
              <a:rPr lang="en-US" sz="1600" dirty="0" err="1"/>
              <a:t>Gibin</a:t>
            </a:r>
            <a:r>
              <a:rPr lang="en-US" sz="1600" dirty="0"/>
              <a:t> C. G</a:t>
            </a:r>
            <a:r>
              <a:rPr lang="en-US" sz="1600" dirty="0" smtClean="0"/>
              <a:t>., </a:t>
            </a:r>
            <a:r>
              <a:rPr lang="en-US" sz="1600" dirty="0" err="1"/>
              <a:t>Abhishek</a:t>
            </a:r>
            <a:r>
              <a:rPr lang="en-US" sz="1600" dirty="0"/>
              <a:t> M., </a:t>
            </a:r>
            <a:r>
              <a:rPr lang="en-US" sz="1600" dirty="0" err="1"/>
              <a:t>Sriyash</a:t>
            </a:r>
            <a:r>
              <a:rPr lang="en-US" sz="1600" dirty="0"/>
              <a:t> C., </a:t>
            </a:r>
            <a:r>
              <a:rPr lang="en-US" sz="1600" b="1" dirty="0"/>
              <a:t>Prince A.A</a:t>
            </a:r>
            <a:r>
              <a:rPr lang="en-US" sz="1600" b="1" dirty="0" smtClean="0"/>
              <a:t>.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 smtClean="0"/>
              <a:t>, </a:t>
            </a:r>
            <a:r>
              <a:rPr lang="en-US" sz="1600" dirty="0"/>
              <a:t>JJU </a:t>
            </a:r>
            <a:r>
              <a:rPr lang="en-US" sz="1600" dirty="0" err="1"/>
              <a:t>Buch</a:t>
            </a:r>
            <a:r>
              <a:rPr lang="en-US" sz="1600" dirty="0"/>
              <a:t>, and Surya P, (2019) ‘</a:t>
            </a:r>
            <a:r>
              <a:rPr lang="en-US" sz="1600" b="1" dirty="0">
                <a:solidFill>
                  <a:srgbClr val="008000"/>
                </a:solidFill>
              </a:rPr>
              <a:t>A Novel and efficient hardware accelerator architecture for signal normalization</a:t>
            </a:r>
            <a:r>
              <a:rPr lang="en-US" sz="1600" dirty="0"/>
              <a:t>’, </a:t>
            </a:r>
            <a:r>
              <a:rPr lang="en-US" sz="1600" b="1" dirty="0">
                <a:solidFill>
                  <a:srgbClr val="000099"/>
                </a:solidFill>
              </a:rPr>
              <a:t>Circuits, Systems &amp; Signal </a:t>
            </a:r>
            <a:r>
              <a:rPr lang="en-US" sz="1600" b="1" dirty="0" smtClean="0">
                <a:solidFill>
                  <a:srgbClr val="000099"/>
                </a:solidFill>
              </a:rPr>
              <a:t>Processing</a:t>
            </a:r>
            <a:r>
              <a:rPr lang="en-US" sz="1600" dirty="0" smtClean="0"/>
              <a:t>, DOI:</a:t>
            </a:r>
            <a:r>
              <a:rPr lang="en-US" sz="1600" dirty="0"/>
              <a:t> https://doi.org/10.1007/s00034-019-01262-3</a:t>
            </a:r>
            <a:r>
              <a:rPr lang="en-US" sz="1600" dirty="0" smtClean="0"/>
              <a:t>  [</a:t>
            </a:r>
            <a:r>
              <a:rPr lang="en-US" sz="1600" dirty="0"/>
              <a:t>early access</a:t>
            </a:r>
            <a:r>
              <a:rPr lang="en-US" sz="1600" dirty="0" smtClean="0"/>
              <a:t>].</a:t>
            </a:r>
            <a:endParaRPr lang="en-US" sz="1600" dirty="0"/>
          </a:p>
          <a:p>
            <a:pPr marL="641350" lvl="2" indent="-288925" algn="just">
              <a:spcAft>
                <a:spcPts val="1000"/>
              </a:spcAft>
              <a:buClr>
                <a:srgbClr val="FF0000"/>
              </a:buClr>
            </a:pPr>
            <a:r>
              <a:rPr lang="en-US" sz="1600" dirty="0" err="1"/>
              <a:t>Gibin</a:t>
            </a:r>
            <a:r>
              <a:rPr lang="en-US" sz="1600" dirty="0"/>
              <a:t> C.G., JJU </a:t>
            </a:r>
            <a:r>
              <a:rPr lang="en-US" sz="1600" dirty="0" err="1"/>
              <a:t>Buch</a:t>
            </a:r>
            <a:r>
              <a:rPr lang="en-US" sz="1600" dirty="0"/>
              <a:t>, </a:t>
            </a:r>
            <a:r>
              <a:rPr lang="en-US" sz="1600" b="1" dirty="0"/>
              <a:t>Prince A.A</a:t>
            </a:r>
            <a:r>
              <a:rPr lang="en-US" sz="1600" b="1" dirty="0" smtClean="0"/>
              <a:t>.</a:t>
            </a:r>
            <a:r>
              <a:rPr lang="en-US" sz="1600" b="1" dirty="0">
                <a:solidFill>
                  <a:srgbClr val="FF0000"/>
                </a:solidFill>
              </a:rPr>
              <a:t> *</a:t>
            </a:r>
            <a:r>
              <a:rPr lang="en-US" sz="1600" dirty="0" smtClean="0"/>
              <a:t> </a:t>
            </a:r>
            <a:r>
              <a:rPr lang="en-US" sz="1600" dirty="0"/>
              <a:t>and </a:t>
            </a:r>
            <a:r>
              <a:rPr lang="en-US" sz="1600" dirty="0" err="1"/>
              <a:t>Pathak</a:t>
            </a:r>
            <a:r>
              <a:rPr lang="en-US" sz="1600" dirty="0"/>
              <a:t> S., (2019) ‘</a:t>
            </a:r>
            <a:r>
              <a:rPr lang="en-US" sz="1600" b="1" dirty="0">
                <a:solidFill>
                  <a:srgbClr val="008000"/>
                </a:solidFill>
              </a:rPr>
              <a:t>Design of configurable multi-mode trigger unit</a:t>
            </a:r>
            <a:r>
              <a:rPr lang="en-US" sz="1600" dirty="0"/>
              <a:t>’, </a:t>
            </a:r>
            <a:r>
              <a:rPr lang="en-US" sz="1600" b="1" dirty="0">
                <a:solidFill>
                  <a:srgbClr val="000099"/>
                </a:solidFill>
              </a:rPr>
              <a:t>Elsevier Measurement</a:t>
            </a:r>
            <a:r>
              <a:rPr lang="en-US" sz="1600" dirty="0"/>
              <a:t>, vol. 139, pp. 482-489.</a:t>
            </a:r>
            <a:endParaRPr lang="en-US" sz="1600" dirty="0" smtClean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76200" y="4381500"/>
            <a:ext cx="8915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Collaborators:</a:t>
            </a:r>
          </a:p>
          <a:p>
            <a:pPr marL="641350" lvl="2" indent="-288925" algn="just">
              <a:spcAft>
                <a:spcPts val="1000"/>
              </a:spcAft>
              <a:buClr>
                <a:srgbClr val="FF0000"/>
              </a:buClr>
            </a:pPr>
            <a:r>
              <a:rPr lang="en-US" sz="1600" b="1" dirty="0" smtClean="0">
                <a:solidFill>
                  <a:srgbClr val="000099"/>
                </a:solidFill>
              </a:rPr>
              <a:t>Dr. Surya </a:t>
            </a:r>
            <a:r>
              <a:rPr lang="en-US" sz="1600" b="1" dirty="0" err="1" smtClean="0">
                <a:solidFill>
                  <a:srgbClr val="000099"/>
                </a:solidFill>
              </a:rPr>
              <a:t>Pathak</a:t>
            </a:r>
            <a:r>
              <a:rPr lang="en-US" sz="1600" b="1" dirty="0" smtClean="0">
                <a:solidFill>
                  <a:srgbClr val="000099"/>
                </a:solidFill>
              </a:rPr>
              <a:t> </a:t>
            </a:r>
            <a:r>
              <a:rPr lang="en-US" sz="1600" dirty="0" smtClean="0"/>
              <a:t>and </a:t>
            </a:r>
            <a:r>
              <a:rPr lang="en-US" sz="1600" b="1" dirty="0" smtClean="0">
                <a:solidFill>
                  <a:srgbClr val="000099"/>
                </a:solidFill>
              </a:rPr>
              <a:t>Mr. JJU </a:t>
            </a:r>
            <a:r>
              <a:rPr lang="en-US" sz="1600" b="1" dirty="0" err="1" smtClean="0">
                <a:solidFill>
                  <a:srgbClr val="000099"/>
                </a:solidFill>
              </a:rPr>
              <a:t>Buch</a:t>
            </a:r>
            <a:r>
              <a:rPr lang="en-US" sz="1600" dirty="0" smtClean="0"/>
              <a:t>, Microwave and ECE Diagnostics Division, Institute for Plasma Research, </a:t>
            </a:r>
            <a:r>
              <a:rPr lang="en-US" sz="1600" dirty="0" err="1" smtClean="0"/>
              <a:t>Gandhinagar</a:t>
            </a:r>
            <a:r>
              <a:rPr lang="en-US" sz="1600" dirty="0" smtClean="0"/>
              <a:t>.</a:t>
            </a:r>
          </a:p>
        </p:txBody>
      </p:sp>
      <p:sp>
        <p:nvSpPr>
          <p:cNvPr id="8" name="Content Placeholder 7"/>
          <p:cNvSpPr txBox="1">
            <a:spLocks/>
          </p:cNvSpPr>
          <p:nvPr/>
        </p:nvSpPr>
        <p:spPr bwMode="auto">
          <a:xfrm>
            <a:off x="76200" y="5372100"/>
            <a:ext cx="89154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Funding:</a:t>
            </a:r>
          </a:p>
          <a:p>
            <a:pPr marL="641350" lvl="2" indent="-288925" algn="just">
              <a:spcAft>
                <a:spcPts val="1000"/>
              </a:spcAft>
              <a:buClr>
                <a:srgbClr val="FF0000"/>
              </a:buClr>
            </a:pPr>
            <a:r>
              <a:rPr lang="en-US" sz="1600" dirty="0" smtClean="0"/>
              <a:t>BRFST and BRNS through </a:t>
            </a:r>
            <a:r>
              <a:rPr lang="en-US" sz="1600" b="1" dirty="0" smtClean="0">
                <a:solidFill>
                  <a:srgbClr val="000099"/>
                </a:solidFill>
              </a:rPr>
              <a:t>National Fusion Program (NFP)</a:t>
            </a:r>
          </a:p>
        </p:txBody>
      </p:sp>
    </p:spTree>
    <p:extLst>
      <p:ext uri="{BB962C8B-B14F-4D97-AF65-F5344CB8AC3E}">
        <p14:creationId xmlns:p14="http://schemas.microsoft.com/office/powerpoint/2010/main" val="303889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143000"/>
            <a:ext cx="7162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6292096"/>
            <a:ext cx="7162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AutoShape 2" descr="data:image/png;base64,iVBORw0KGgoAAAANSUhEUgAAAPEAAADRCAMAAAAquaQNAAABj1BMVEX////rEwj8///rAADsAAD//v/5///oAADvAAD2///lAAD39/f6+vr19fX//P/8/Pz8//zuEQn1AADfAADnFQj/+v/5//vv//////v4/f/8//j0/f/lEgD1//zxDwn2//nuJhjq6ur08evwT0fwxr30zMjsbl7yRkLyuLf92dXqVEjy1dD87Or32M3x2tn0op3y0NP4xcTseXf0sarzl4vrZFXnSTz1iYPwjYrsrJ/x0cnvamjsPTLqWFHyppv78/HhNDP0srP0vbHuKyn1pqvwsqD65ubmOTn249nuv7DtlI/oQDDrHSDoTFHrgXXeIw/wlpzvZ2Xoc2XsnIzgKSXyZlH0k4LtgIDyNDrpUkPpycjtcHDqNR336PLwkJH5iZD1x7D48N7rlaDxZ2zbZ1ni/OvbRT3pUl3vSFT5R0z8usjx08Hhsaj5fHnuoo/ytsXlalDog2/3TT3pWGrmeGHnUC/kXUHosZn8+eXs3cfqk3nywajxvcncfnvLDADXJx3TPC3coqPffl/ZW1nxdH9Fc37NAAAgAElEQVR4nMS9i18aSbo33lRVV1WXcmloudlAT3MNIIgoonKJYBARISDRGJ3Myc68mZ2Ty5nMm73MnJ1fzp5z/vBfVXejxmjizu6+25/dTMKlqaee2/e5VUvSv+jy+f5Vv/wvugAGAPyrF/H/8AIL7Xa7WGxH/tUL+WdcshyRZR9QMAj2tzvl05388AIyiA4RhAgxaGQna89bqYKJMQbLsgSALMv/6kX/PZeMgQRi/XRr+lQl/IKUwJlf1eJQdblcmsulQ0QhYQh1N9Y7D9xc0oP/Og1f/Hu+POeTd3Ur0yCEcxS6XKrq0iBtdF1xTVCrisulaWpc1XTKNqZo2DxOmeDjO0jev2cdf8vl/eqr3/7l4DKQsdKv7lBo0SoYGodUg2RjP8sgo+IS28DZDjXN+gDsZvinEW0OCjHFA5Z94fk6/t/Q7HV/tfCbv8wXvLSyOaSE2dRy6fUjYhCqNr7/ZW2zXq6Kq7W+uTZp1gyKOO1+qFNdfFIljJLzlBt4gha33X/Pzv8tl9v7mwiWLcZEC6MuJYQzj6urChGBw+y0nC6apjekKNxGcXstCfeEFcnXNvup1ig55JwnkEu7BnUdUiOTjnK3LS363P9Ywu663IsLi7+F5HBUChXrh4hrLopzjhGIWPN5pdQGnDigSJzYdr+wnbaulX4xzMkXlHNb3ks/njDEKCs/JVzGmd9olUILS+4F92+W6sX7f9O7sPBbmCzzpXearPFTbTh7ONP9hG60CmHOTknBxZVOfZTXEGMEcWlHiBAKWQDC2rReXSn6BCYBUqk6jdMLKuxaILBXftJLxPDCb6R4gTON79fCfUyw28339TewGLTLQ6QnZ9qsdmhcNEdcMDkVnmJukHRRpO0318rVymqvaC5yCLK4YPZWK9XWJldlbsKy9d2eR2Cx6Eq9xhVBR3HIVr4q7xWFOv8GH825xmledC/cY8c4exfd3r9FmGQZhCOh/iY8zI+TXeqH0DgpcIMNlF51Z0hRY3Pr5+LCnbjSV/x56/QpJFqzvJpQONm9ciN7MDTOGt1A4+K8j3Hw/mtxrsVFQanXKyj/Epc5sQtet3vxbzAZHgBwb8R9DTWyMy6sa9sKVpT2s5EfsZ3yShRjyRO5M3rgQIvvjRJ9sHeOAv6dXBFz6xZdetjQWHLIRYZMH/zNINwm2Lq8X+Ky0GDvonfx3jyWpbCk9NYgl1uXURujZqetKJJZPWOz81bfp3C5BmEJ+LweYaKtb/g+klKPN+zzCusdBKBXbRK4XzY5+DZX17qNd9mxi+/kTo9/N3x/2V6Yc9gh+XNcdgtaFxfuT7AUjWCzTrnn1ahWG05XlpWQuzKh8LxjWo7oOm2ecNi3DLAPh+cv+ZYwlsOX/+R0m6kdhpqvzVBI6W82D8cCoUB0agKvcm+CFxYEpFhw7PxnSRb6u/C3KbECWnEi0ANltbKJI0pvPXtxnooCZXlx4br9k+UYZz6X/+2vFz3zF70gxI30de5FMFhI7RhssxSLhHpVFxIwRqOwHLsvxYtCjr2LNj0OyXd9Vtg3LtLu++kwj3V8QEofEp0jDR0ZWwtYCfLF7hy0FY8PRGQuXVxHxUcF6JBBaTBqGtw1pbYueY93nvy1tMitlWzRzW2gHPElvMvu1sRovm6HQLQ6o0SLawR2K9zh38ducxoufY3N3EXv7SzkcsChx/1dcdALIuYbS6A1Gi+bIRytGka9v8TpEWLl5fYjtrTAQdXW+k73pABeUxRnxkmr9BzP77HYhJQazeedBI5EwPIyiIYl2b3w1VIiWvgmEBi0gZKoDin/BRcN7JiKLH/ZilkcdWiw13EXj4XNspZ5P4JFLuOAWtDZD+tcis09AteLWBhffie3gADeCM4RxrEIgcffSL1Cejb8+Xdbe6nLbAAu/ds60ihjB1+DEvdDCrZVK+HxLId6ZcIGHiBFy5SqrnicwFYMf1nhLON8SbHbEtw7Psgtlpev9F7Uyh6fZG7QEQ/9OPTnRmrxmB2Wo9gSZLAA3BIoftX2+iLpyfo5YS/Se+uKVAhkV76JYl8kOr9NeCG1+hCdlrZereIfKNloPWj7FPeidwnHFpaCODpgaLAgK+YaoSLAIkfFm6b+08sreGYTyTVUUHa74eICbeGUe1qt4LJSqnW3kjy0raWjAFcZO7bUf2ERLy65l5TVqZpqhbggFB5vcdWtmgqXiLVXg4R8wzGDRwyVJqducPA8z3E12/jaYyFEe5kLLYRaPoBXakTj5oLR1wr4Qr5owdJawbkFi33uOyy1W/yIe/G+MFYG9cBqaaL52XpUwelDuG46nFs03Ql3atLQpqWpyQmK4CJina1I7DkbHFR9snwDQYFgl47K0SWltJKhbHPn+38rLS5cOpQEaA+okeKI5q2fxF2qTs+jWPrs5Xb4u2DDqMXbCfZaOMV9XzgNcH96QdkfRkcvS4pUzLCdIohExQ/Ikox75bNudlbafdRfFrf2FfVkpxyasFH/VMHh4NLH9/LhDoM/Pw7iZ0M6TG89Tv3OdPsSC/xOAqZxGcb9c9bsYfBiAnXkZ/RDAYDPJYcEHTZRFsG3s5AHD24rZLofwT6pw8MeLc5aK14FlMksbYfvXIGWMYh1jG8fzdju83leOtwgg0qeh5D19EkbK9EbN5Oj+4E31USZ0e8erPf+T7+SaLeXrABaDgpsImN5+2ngsVdJ7NHkdGdCyZbiubmk69c81L1bpLm1WuTAQ7o3lgbrRFU5wftFHgdm4fGiI2cLYCGGI7J7NZVr0qNcSXFsTJMma91/m0BSSw/SkRurDcugAgPbG4w8rmwtJL5O4MVld2cnm520SrK4A7eEIFEmjRUQjY6GzXOD0FHis+tz25K8cLfREgZLuhfukIEvLIV3OIbW4nDNh5WW/2VfxLaAhxMgmgu/ftwGS6Cv5CCprCuORK1R9P3KIFjlIf9Wpx7FsnTNq3JLBpKIMrLdykXcbh9fx6su92cBP/v9Rl+RPUCWpYhSPELrOIbXCQ+fNX/SlMK+u422rcELd+owR9JC+O9DMacMm/siM4kCj0LSVz8EyhYMCnvwsjlgJPB8e/ftMzcIJQwy2Ws76lYmRmEgSaH+935/s18G0eWPaxJckwPJV9/0Ywt8MebyCg3QUeffU7kOCdSDDrj04C1y2AP4lY5cus6emorHc7cJ45HB56ImESAK+HEPin2e0IrBuJuADW5LUuiiBHxCL3GwsJqnukpZo/kfr8rlgsLVslB2KO4gul0J+ZYi7jpEro2Ga2X1YySxRY3CprIsrOvCUvtCZ9XdcqpSLr8asokjwN5l3GuwjgLMLMs/1A/VdMjzGfvlvmbvb3l3gfuwe1hpIX9gmxCX6oLfm1hZZ2te2ZatpcTsl/MaPey8ZB90bZRKrefibLOckHxgCSsrlO0ePDfbYB8xRqmr+XM1cskfXCnEMrD5uhiMtQFXsOUW8Q9aKzymAmZ9Zcbq2BJeLt3ByHPyJgYS5/k3rkmAdkL4MxUMLrN3R0w8dLgX8PD5PCAlsqw6R5Uhd5PsXSbQAXjdj3QgS7f6VQT9cH+3V6aoUOXhQezN0TCACCGVLWVQ73Q6lb+U3+7KlzAiekG4fu+kAZa/FhZFaUJXoRoS9k1O7KYQrEQcumQsHcDGC0Upo/zpaAzLf0e97n7RUtgTqkJOMGEtKdR7aPSv4l8g46+XQkOaeVRU2uUGh9JaBsHywOfxhobD5OSkuptK1ZWF1qBaKZiL4diVxV5KtSZdxi1V2hvifAFgn7aqbY+gJrhk9ob03aqjyiJX8qJBX0kgBWE5RQN7Ev4nlqm4lY6AHLeUKiQ5BWy7qub1uBbIvhjYYnS1qgAsVSaQMg11nx2Ewri/m3td3t3trJreWFRkqn1h4PFeBYzb5d3Oq71vZpVKUORJcDJQbynCQEueIAjWSCYnNEDGXix5w2Bxg+ZCkbSxs3BApxXg+YzF/jsv4X9SiBNMWEqRHvlHi5+KVFtD9YEAkYrS/wVRQg7qPEwG/XZYuXtZshQMljpv3+5umZLPgq+0udubMy9hwJ09QfH2qSJZpkrZDKwroLfTCh2YGwPFI38BdP7mi1vplF/XXEzlRqVMjoORTynGdaKmd/lfoj5JSeQmnf84TSwCvibsvVvjgOzh1gCDYiq2FBQU9yl5lZuT8YDAwR6XavBDYJKwoJZP2WMcgSz3c7jiD5RDkX9SOVL24H5Ad8UhKWFwSqpczWTZI4flpWv2MmJSVK5zE6SEfVGudat9zH0mFpkNWaSuvT5swWWfT+RGZK8c9gkbHONi7uVw1SOsWVgpDdB+4etwMBLxYsCBWqW8LMlf/7xDmiYGXIgBTtGdRKT3Ye81IYGW8k+imMcOlpUmfSyNWEewIOpdjkp42Ru95J+MJ7Db79eLuU+ALyd1WXxOAaJHoPii2JaASHsBJSJdZfYExVKxswb3X4j0l8KFhh1V+xEOrXcLAfrDsi3YYBs1Af66lcnqBHbwP6PFgnOop3GRhnQFB6fwlbLks23ZVsV9LeEGQInBI0bLJ4nYxzcAHDmsVCsHUy4kEEEKA2cM0qfT+l7BjCrXNZFzf/VRC6JMqt9PHTEY/7kuCak2u032x6O+ZRAikRXaTCgv1B+pprMH4J+gybKvvQ9VbrS2sbIGUyKjx9nV29/IvWo9rrSBEvX4uGlbjqS4422mOr9aXR7clsv8dR4B9/fOGwTSk4lf1Bs1USdvBFSdUEQQTQ72VtoKUDghsmwlrldb6aaoLyNIHhZG0RjXioV9hFJbbOiLBuWI7AN98n10qdjlIBsZveA/vqcESN9R4Yc7irJJUo7hbY+pgbTz3VS1nlrAXMGUYoORN6u75VIiYgmqDKIY97YyXVFSdWlo//hHwykpu4hdSecrHr+jAbW51VZwRLHkk0P01l6q3DS6k93UWlHcKJYkrHq816kUPBGPkCpO8oYCCojfhjbMfzjBEvcYGl9kC+B1dqAs2VkMQIYTDQYIm6TS5fXthcVK7uJ4tdUylahsg3wgtctJdjiGccPQVI3Wsg6h1y/D2P8DhYy8THGfBERY4gGSr7g1KOcOBps5LPQjMWG0tVcydwftxIK14YCTnFGkbUpc8Mlp6B9MbljpMB4OkzrGVboF5KDNY+WI9B/tNiHkGPK809nOB1ZOczmRfPb4gkLKcX/AKEN6XFTCBXMhGicFKncuTVVddGzAt+SQ/xVp9L/+t9gGQBRgI3xTF5fai4rk5SadhyVosJvi1qAXac92AXcRUlBKc8itVBkMdPU6+If2CAGpDw0tzv0hdwutKzMB1uheXVHMKaVcR40hGlRzzmZHw0FgDroZgmB8LCoWqipI5n9Otbg2p5hCfZhRzza6h/kzJpL8/syxcdLHOBy97nGCS70kWktZLprTPITrWGABoHRQWVHqzHAhdiD9I60XSMyINmTdqOfrwNp1ZNkia6026LB3qfUGcaFHe8/w3ISA/jqkjScXw3121rVy2pxkTXX52SW9LtIwKNlGxnc/5d/HA4LnP7qmjKLpyserl3H/F5ouW/eOhFZXknQUE7mypVCZGxa8E8hDYhT/YcYLhD2xNcixpdGLtd9MPkLu22SYMwesvHug5IieetwHnrDsC3N57h3XRoYrCyHrJ9F6hrpETwjnsqj+69ShGJ1t6GTQZTsfUs2u6AB5rLHRY6ElOyWFo8e5pAbxHpzsBb0iDvd4wqvNAJ1GgM8LPMopKykL0ySJN5KJfxTA9iRAFcK4ANNLedV9/aagD6k5Zf/eeqZ8Q4zVgSlCx+CSrJh1Ajdb62PogoNv8mja4Jo+F2wXanRtglV46Hq7l2cuY7VEnhBEnr5d/5V9w2NFFZH/NXFsrppenIJ5DvKE+V/2KKMfC5NGIbHEmSqHkjMz0id6vKvnpJuJ8N94yRx6QDL21wH4hn31ka+PRIdwSF6dmPLydn71JBqxcrWiTkRcGnNpfm6qXrw9JGfJd002F2wXmjlyrapD4/jPBD5Zh1M69o/9L4+nw/2BYfksRMvROZaTg+nZXr9n6ROIVuj4ufm7TC7kE0DQrTYB1yuyf7HeB/8YHvvwyGj+xLKKkrsocTPqBSBoO1spIh3Bh+n6UmwxLIMcN9AyiEhKKQ85OFM1Vef++/f1nV3E8u/2WpRHXaounBSxWxRV7pbQ0+wO0vIGbTbKZ0nX+m6teS7e5cadkP1tRfgpkeGqVtn//ZpHJHIED5JkUDnZK6R6gseyUmhuh8Ab0mx8G0iEP0/KPS+8S99z1evjHo+/rdxxojWXbbAGd/7qxlxvuQ+x9kCOlSHVkaqLigk6Sm7lCEdOr7tbOD9Bup/z3rA5rAk/PHYd0iTjEhlvdtfHg+TIPPZPA1eWfJPH0fyuYdyrngemiwp38i10kVlt4dLJ3jxP+oys4kT2p1qDvbl3Sf1zFyiyONLRaymRfRrjWADLK7/fnjo5dqVKnz44OPimKEIjQTJ+wUG1Rt42ZhywEOP5j+UmcrGmW98LcQvnD0wJp1ObAw+yn7nY2WB68ydIMud/+ONprr52MZvbNdewxvZ/Fj/DLdLrZzvk6UGiePqOZUsnoajyVcLJkQdD3yLTk774oaay9D+AXh/Y8WsufzMG1llB2Glv7JA7ClvBPEoKsbdINU99wsiACDhwUZUb3Ux3C2pI79ZpdsaM/DRU6SVwZX8j+5AI7lJqcdgFZ/naoIbouwBXAmJ06yOjZmw4nY0Q1r5Tmb+Kl0SACaoHZYSYXsv80N9UPDyAinjngvZndB4LjRA3kzNf8KYq3xLEf55iXOFGFrEXYIW1rGQp+BP9j1+itvhguchc/tnqiWml4YAyEtlzF6yxonGItKT+nd+FahfkOJRLeQAuc3HXGULN6p+garMa/tTwj1WBSbQuPGy6aj8FxnHbc9U0v0Zd251mQqw5EksPnj0/25+0UuVE5COy5FCa7ILgIZcNOrgZRfm8n0lF3Eqxe8a3nFQl/P0TbOXaSvGnB7mBnfDxgmicNdO/uIGFot1HTNfEeoekO9zIuCZDekh+zE6H7NVxJcjjnSYh6uS1iZdG1CVcM1Tjui48NLdy4xEZ/pdxmFWdVlz9cKzF9ebuV991RSQRWQYLueNqdff1s5j8cWIeeEAdmhwbiDbW3k3kFXR/tkJ148Jh5blgcT4WKrtM/s2ID+d1hM5fPU/zWN4bbB8Fvt1+HPRyR+jD/adMtFBbTojohy5SGzY5p/O7hxAOiz6+X/16Oow5Zv02uZXhGxnIcIlQVaEGqt44pLNh4Ohny+RZTFa5Nfe/29s4OeqBoN1OstgTkPvj+J/rkxwxzoN4jSENTbBV3+Ef9/hCuFgdDd/8LehTxsUAXz0tyD+jlMLN1hKXzNER1GG183wBLym75PmrXewT98R9NG8ttkyxfzwkT94Faut/ZMl3kBTE7ZZDYjU4x7TmSOzO+OrzqkovGjrdGfg19dpt9Owvo+1RCi9/dp1gaYUeKH8eHsY1f39Ocdu9Z4gm0NnfQLAkJ865E0W/8gDlMOjl7i/yFdt/1X8Ox6z5ar2i/Edn77QSA7KQmxX2URiokWSZPawQqLE4D5+SvaiI77xYADVkjI2ZoauuuMNNy1nBRp7qIgVwneI4G2f/vZUrlz67Tk8Mj4Ym2ApQePE7WwJkfNo1LJkjxb+BYrDCF0MMc9E0+pJPZOIile3/UKQSijO4V/nZP1ytWL3SYWWboWvkxklcNZoQ1SaDBoTJraK1DOHBvJFgUh+i0WNq2AqskviUalqcldcf8k2A5ORq51TI5fS0tLZWP+p8tuElDNqMu6zzrR5Wgh5b6HvaBtG5xsCqcu/mNACaotP5EYgdn0TsF0JLMUVWtuDbMQ38/ohVXtvdVZxv1wjmJOd1bkXiepcYp1tFfBlQ8T1TNomhu8b7houTrDUJe08hxyA1tcXBsQvmNXTFY5KdUTIKfHO8d0pKnze5uFoPYkXkBKfAVoF2YJ1HVHz9UxC7r/ECKa6ZcBZVyrBnhb1LD3ZDS7LUr23v9c/pL09Pt5xsS8Hu+L/izQkPtoSkJkuildZ3leVTVgMGh5D+oz8hTnKcxfUhae0EyPg/a1wArR76q2gSPdygJDnJo86I8AD4s2vF2EyddCGhJOqkK346GZIN3QWNxfvBbTnIWcz3m+Rwe/pc5GJBrHmSeqxEcb6RegBASh2tVEX+xQf6w+tGS5DsSCZB41TH5PobnDsUOXgkWnbg/iOoaQYx+AfJc5OLtQtqZJClmuuaGqvI4P+sTVOTAGG1T2ufPk8wMo+vwCPEXb0+S6G5zh8na9DKu/Qj9yPZp6QhD3SeLoNTmhD4Buf8o71+TDqg6XXFhzM0VVcwxyQe9xUwvHGx9wZhZJryStjnrDHUt0wcfUtFJJURdgpCS0I0mDR07cYdNFXz75cP68+Kt2ijJ7LkkefRQ4pZsVkqsGXDIyXtt5cFW1Lsk6/eSjFuUpc/UFGKqGoltoqubvqRgotwcGwCKcfW9vrKMn89krzB4asLvSVqHFHK1tqOGgY9SlV8nAgEEtcMpAm7rqkQcuSlG42PtMMFEWXdtcKSEgLLn8ZFwDQTRZ8jPL4EsXzc9z+v2z8VjjBiLQzmQfST795yybgvtHgfgzfjRQFG8A7NFlqp4Pnw1V+wLPeP+luSTyTef/Vfl8SPV7xJhGbylYuecJ+XI2/sUSZMAKuuSH7NwwrSfSpWx7E2Z6oj0pCR4UarZ/WwftSAyoNSJdTLHdcJ6aL19c2CImPPsjIhIoGGDokpUIkUBJnaoeX44u37gRA8RcJQ46h/CwsZ51E3I+VCjha+SXDwsRRaFiYCKAcUaXdRTNYcE44KYuHtZ0HsWQRFjr79hyMmZtqc4JEdxzRbUpBlq3XI0FF5JXizQdu6vMDc3WCa8bZGSbfx4U+kHlvygFDZWkccwpTNMr5iixUqenUvgmWzy22nEVRSukik+kwy3OKGsKYPnid4HJ6Kyha2jnC1tLD0fHbtYy1M6tcolpp+rtNtgHMBiuigPIMicWDYDB1axg6So6kYdfupXoliEPHeOqic6MDmxpqe+b4ZoMML+rppNBUcxQViY3Q6sJqb5diq386aovX7sXhARi5Uxm1ihYa4TnJfv9hBCH6zUu8lms9GRZEQkpRDGyMN88nmxafSPUcT7AGIKM8hN95IO3/mXqObjUNDxFkOyTxWZFzSjSdGYm846jgw6SP+eiMRK5cJei8pOjvlG3Nxsj+BAp6ujtYEmHPZS4ENLkkC0yaGlpy76P2AZjTLXO/fmaDsjwrJ8vyfar8UknIapbNUep1UB16hUHhgcTbeaK7VrND39kvlFCsVm3yoH6Jm82WT1BrCljqCzU7WCUejtFlUFEm5Re8wxssLllBpfh2evdUQVDe/H4kkKX2xBsVbU2r/PrMSXlzZJ9TSt3jgPkATpJsTRk5xgg48VvOSxxdZ9sSAec4YOkfNSkmIG94mRk21Zdpq4rubYqmoOYWmOIeOiDb4ponWe1uw4fisQZuD7ajCIyPFe4v/9JX664/4f9txxqEpfDqimR1/4NuhBlU26rDHnCuPmP37tGMFE2FQ9Qul0lX67Iv0eoKerZkRyJjKX973BCCWnWo2d3MHXYTYg7LoX/DiQ2gYQ4ezdzHYKqatJl7SazIP4QGavLtAosrootwJ7Zcr5p040tfbnVQqF40dHorsWPum56dsunWwCd9zK6JvIM34s4ebFPsX2BTYrsyk1uDkIR2BT3IjN39CMrmRvcjHPNv/i4WnCrrnZRGPL1pDjx63BaQAZaEo6sWdtDpXXGW9vetAVDeG/zbeSHLXRSiC3Tc5jssUIN1FcpJ71uoAkTdcpqFukaU9zXkVoPQ2twxLTmAnFJGytmcgXZ9zp5o12d11NPuzFIOtzOTpRkty51OiWC2XCm9zNsrDuETyuZVIYolLmFAczqThFyh2Ga768FoUiLpvdwLdV884LiSTcj8hCscROXJnurlGXUhrnLM3WG4xyxipLKdwQYxgs8F9Owfq6BQv4XWbYg317e+BkZUlj+uw98XpCuWNPuuO/4wHY5HnTyyML56vrP5odToEu2SljEXXNB7ZcQ6tZe/QYB5NqKSx4zLQR6EGHb+bQUqag/r2re5WBjgSMguloGPBmjwuGdPGuCopLRvSoIbduggiTdspkoYvgtPMsMSYzkdtKtCZ5t6SvpDKlt3PSZduSolGXbRu45TBTk9TewKeemK5t39JeKz6LbRSNJo6vAuC8ICcbWT0l+xj9Khzo9yop9pY8fg+nUiMcXr71ckQNXDQXmeGL5w1u29Oscf9K7fOfkoanjlrmK04rI8jJrSyZFbux9qPtqPZNHOnxsyvKkMaOVAKtG/ZqwyadoedFQGyfJHQclA0gUSUb20JQ6p+l9XSNPTH3VKr4Xp4+ZIYs0fT3WJMAT4QweFP44N2atQglMcbsOJktEbQhaZJtr8pgenFWNUa5bW43WMYXu47kgyr3InmkZVo01S7IRPgM9s/6Mbnm07DsrSxQSFNgNHMB3xYTtR2UpGfb2hZcFWIDP/foR6/nWBN/TB+21xZ4UEntCTchSDRdrb6n4e5izzKtTdn3/ngc4Hw4U+zOgDrIrVa6eWezlXVTcWH1S78v3x7dpFYkOaH27JVYAYDZEna8P/7PNCUcTT7JODawd6L59gT84AK3Xqs4BvrxBtCnlT2Nnl4R7CozsZa92JrhqyElk4IzZcfRLnMfj4LA7bnhy34t+1Xyta/tZ26naSgQ7Ofa9lvKSAv3tSbw3hQwgVRHxDjZgOrYCUr21ZJc/yBfBZo8sDjL8cG0itcUUs8sPUopxfbJcXjnN0wl4+exQgGMxt/vD1ahA2Oqgk845hDhwR2RykTc3J93i+UtgGeOlhFT9qv7Fp2nrwdSEtBxJ3PcS83nDjMkQTXRYqJgxw5bDVCczb8XpH5tgblqHhBy87YD3f+3E/4A6cAACAASURBVOKCF3iV9REbH5nKpiFiCGXB+CFVbiscDi36FPPtSBHNTp4RX4aGNqdGNktEMP4xuYQjzyyczXSNuyDomnZu7cbh1MsAmKmR1rvKU8jY1HTh9IhKKli8XhFRNMw2qvzdvO6CO6kUM9zWOAwAq34r0bFDyjyayBB1OFZdhBRFJZYL6A7RXbWu/hAuYM+txsu9KObQff8Faz+tYXAwsiS5wvY7L6qDXJ87gBWaExF3RDap6Gf76eQRZXuZqV+/wWAVaq/3L7IbFA2/b/Vjyu3zlUshc/s4S/z+WTR0ORIEPGAL1mrd8ezwomE5xLTQHzgSQZE0IC4aaE4QeWU3aCvtoRUEG+yHkA9XaTxvyUMKW9POSpXHAdlxtkYq4NZ6ujVPv7RQaGRyh3VsloW7lMEeRezbSTmdW98q1mFFoFsf3iPcE6i/DDeo3lxnLqcacXnp3Y3vGtmH/fWCicWs9O1jaLhECeThFJvixUszIQelyMYFydUb4+bsQDCmF+CaDbukzP++LTLoJ0Sn61brF///DgdWRKP7LOqRS8wO19CJFBR1Qv7Vp1ot2UBsU7mNxW5rTMgbys32G3BV2b0QyQM5ZhjTIYGMZMupF41GTpQXIpjH+hrZz5zqBoW77xh3AA6bVa44Lv2ia5RHaTN242dES553KSLNs1PVi5pQQ7j70acWfKtEQzvT2ql5KpJWoU0yokS3KHbH+e/AOELJ+SZWIWl29fiF/1k4Abq2s0Izx7EtbaytjRs1DR16op+S7EzhemNbT1ijEcX1EfBapnOwGq1O/OJ0niHbLIsZOlzqnHNvTN+XT/1H+d8POIYcNxwDJg4DadRz/fDyQsT9qTDLIFQ8aNuvg6lGhRcLPPiI4MWEsoZ07rinhQ8FMR2vdFY3Rq5DsS88BBSGaqpBhwJQIPpwjVCtW1e80sj2GyoyLZlZVDbZfiOw39Ch+alPdIuZN6/XC6JDprLz5cTTn60piOckVYlgxaysDbkwdXZFFRmfNkMDRsmPyH3+7nsmoIhq8ZgQpDVbBXcsEnFHF7/yfAzguZlqm4MsQx1nv7sZXcyPu66n3ha8bm/QHBNdZc3gm63IouQ+zVCV6VD0KICWZZuRBtO2XoJYlru9rm5MhPvOOWbeX7UIdnsqXImTH8Y8hMQ3gaYl0m4xrtlnjf3DctCkNurNbB2UrBoIWEgNSaUghEm5aKw9mr49Kf9aSWUtf6zF44yjluzglck9t5ebwOtnEfi8HiBHYu1y5/mUkaH/xH45mLeAL9m4JnDWoQfeSO5iputsNhgVlhcXG8ZMJVkmqAB9hyZy4kBJ/Dyg/3HaMBgpepbbjqCRqWSNF7vb2TGZidLEzs0ufmvUzx5qfE04XDjAqUBbRDMmKj9+5ePqFIuAr9BaNSr8RcFPWDJJuhuZzjMDihQgZezwtMLxvRyxptTFmOvV3YGitBWvJ5ZnNE8a+VrDzimnu3lreeWrT1rz3l6vhNeyD4mq+/VaJBhuckPN3lneSY7a2qOSmg3JfVLOzz2wYcQF0Ay/tBRZ1bttISwLQffGTy5Rz3ry8EZG03ttEr3KNJW+kN42xWQ/rqLpq9y7tCWSVfTvZSCko85UDUK1Qcp0G2lnEHbPq0VFQGUehdhD3ZeD29yGtFOnG92EBygbTPy6f0p7YvHSCrU9WeHazjvr8PUOkwZ3B374akkpB+Ia6Z7kBIH43Emewbb1hTAwGTmsQf6JKUc4dQutqCJi5AvxLuLRzEqXGqR/Q6it8yQsroA1TSOBcGhaB9KSomQRotmUOI9Djp6TzrYgHe87MRp5uX7BoXK5fzk8JPzbovvqLIJgZHulSSFktO+TlTJxdTNaoIl2uduNRbZmYvVxmLgSuAV73pD/SPmnD4iyTPfXZaU5EhBuTWwT9nTmgpuzA+oI7tqJVDLkml0JJMU9NboVMQGneTltW2+Itj6h+HL2vgnH3R1lqduxsNWzx022/ljsrqwU027ROs/DMvs3eRh0sp6OSsrlOJ2YUpeuTcjJGJ9eWHkhWuaSXKIaDcRdBvxWWfIq7a6VuqUPr00TL4jZygXRJR9tuvTDxq9rP7qVzQ1rUFLw2BsxraMpuFifW53JcixyYuPuOOOyEqUXccv8vwn5Frx8/9sBO2mCJjcoXrR+Sehxu8uy+bLUH5eE1mAfDq72X4g4UaS7vFZpLeVXCYFkf7Nj8ggjEvFJjm8UY73WYC//d88mGpTQe6F67BzI4fAQzc7GGtVgYjmyVCQNsRpav3Zuz/wMAG8EpAIPk8narLmFrRDIRUXq3evFNStnGSfdBauRx6ekiU0xqvJ/b1iaQg9n5qJ1aoJy5Oj98BapFn+GPauB2g/vc4k0vKsx3YfXCTF2qrdEfdzUexaCsWUzVd9ndedMmy6ZQJfWPRbFnBF5mneJ+KfkAyBHGwaPIGHuWmeHxWPrRA/34rSWzB/qhlHYs6hAdrFB2pxXLvvORreJ/QqZKGHQInw/xrUxerYYsc4iGCArmI3r7dso5lK5XElmm0+2I9uzuxIlsvK/bwthHqjJn6Bld2xxGay2/ocwP4POloGMui14fMGtH8jNuqJ0KmRcxpusAf0vz1DvampTcs4xEAfTRIrZ5CGME618YJfMHIpTTl6alOcbdeRkdwJRWSoJEG7s19hAsUfNy9ROWKAbWetFe74chEPlbGYyLoKT/bsC97BsHR8mR/AlxbYNWZS8oDQNNDQUj2txzX9uv1lIVTiP6d5zbldLGXtx5Aj7lK7/lw1i6I3oNdC9OJ9z9y6E8dYF58/sl3LVkmrotORFiVMmbc5XuOU0FtAVEFYMous8OK2N5faC0PQ1qx51S0PIgvVTHAMOsmcfhgtSc3oHwbdcQZkDaK/b7TZxv9sY2/5BM/5YEMNqkjm0jjlKfad4I8F923Tq1ARt5qIbM0jOrWD2ah3zMwB8EfMhFwj/aKhZJBLHieGkldngoGEO1VacRCl6DiIgE5jNZho77G6FcATjV3PTflOPnZ+SgfIm+8HfAGBY/lIy7OrCeEn2WueJuEH3g99aj/EdRDUxbiYrot6mkcPmgscbejNXwoqS4vGH2tVRVfoodLVPmuIUh5e4TYqrbLPhqOkcfbccIhxQyMHg0OY6SUohkOMs1rpa/AMptxMPTufnOcKd28yOm7ujWNNovpxKMVr5IsU+uxgGioNmUfg+r1t2R+rELqBRqsWJ0DwfEFkb/gLrYC+oENHgA+OsjtehpmpxlfQjH4eStrS5JXcwjEUfEIWqTvzqJcWKAC5GVxycYy8xCDL2nqisLcd6gdoHY3+scWfOYQCjDauUrrHbUl0Cwy8ofL/ouVRE21/sSOesWey3JkMG0QB/xSHqIsflaYtiF33CydQb1pxXwXHfpzgC2iROVT2/D7Oics5f9RufWMgF64gwwWlgOirb+G8eIa84PxvuQtdF4/0m/cE5fAM8sinmWwzcsefZ5Pqrv6LDJBM5sdowO+ORLdq5NSMg8JKJCBu3sHur98WeoODKeYMg5o+7uF12h+1Tn0yroqYZVpGUSywXG2yPhnCk4cEgT2Yc9eqUvHBKxqPb12GJdgTYWT36YxeplxQDAUhgc0tljgO9DC/oY7AQKa7tLa97XtN3YiatlSE6h9n+bkK6lYML7oUepOl0NYRz7U8pBpJHtnvRrH/iLb+uaVY7PBuE3A7SElUC0hBNDy6OrhYA8ConxDrgFvV8WCrDzcAwT1T2FlrJMdJSpE/qL4vOQTXAhxtW7YiKySiHYi/YQlxLIEGoYtUa5Chwsp/kDVhoR/p7nV6/dOw/RHE9I8w4Ir83l6J3FXliJVNpP8N/QeanexKO2sdazjegAme0e0b4auAwLM4iEC8eC0Gcl8rJJuZwUlRDeMzOkbAEVhHT4nmu5IaVao2/L3h8vs+YjG3qVDxU5sQCEdxn+pD/5qBxjsPiq2FsYxCV7QBxfI15ZJ6jLjpv8JCIMx6x+mcOTJFjpZ33lUXcd7U/pVhWQrH+2xR2VAKnSf3kO8NvwWauCLZHX/komUvMmE9qqwF/Z19nGcEhyJ0Vj0e1bkDkxlB21Pd+7pB2fI6cAsC8gBYJ425yxF18Ux22xbFIQO4z5yNCRdxfL/7nhBtIwzj0awQR49c++EwrK1hhne7MHanqN48HwRI2O29mlHK/6niFPjFOjOaMufidXTwAshbuM+hlLldTyRssBaUJ07uqRqBwEBtJAQlUI4+mAnztr++HY5+p7kbdDFl1dbI1HwrwSb92ReXHOEP1EBchHG1e1WIEigri/k6A1p9k37PhaWWRA/rbivAOFz295iEKrMaKp8oNG4pbXchBsKYbS079GfSR6Jat7sHvGirhMN5SKrDDXFYnvQFdfu4bVySPVKUUMnTBViVx2InDfSRyE+psxBnzmRNAMWhB1bD6/AaXL3Ifp3OkTKezet/9dTnviIGmmXaqgWPgaKHSK66KoP3ue1tXMF3TVVIAu42boBkfQ5fY2Tjcdnw5KFJdDTy9OIMIudDFojXv5sFVahVXjbfo6bSpsXwMYBNO8/XoIRW1kz6d899iTDcDye5npDoimUz0inDUWrt8MUbXCXQdwncqZfvrbDS140X4HNjmFsieEDZTfSUCvtR4K3MkFNfIAzyYKT7rSE5crDhvrYgSB9v4Iys7STK57dL9I+PpVj3AYQW3S1Y2zFNkedEaTzpd1w+Zl+9ZSvGB/YqZwM8bHAn7Fru63X0pRoRUlnlK4qR091y8HARZ0cMpQkz3vPCtDPZRY6OJ/ByfNN41dswdxLdE3bd6XsMyD2HDgxrhoYZX+tLEvSxtNzjoXQEpkbPk2zTKMurEQFFxiiDb8Gf+x+myDHu7tHHS7F5sWWWShtMxCAxm+aK9Pm2OdHXUlTzK+mT/p6/Nk4c+bxC8QXZBDO4QvuC1EVXJvvm5Po16Lc4d/Pg714FTBgYe90OSNaim++MBlqlu5XYYv1XNbb3tk6plqchlgJS/WDYWH8/Bw+60KGO83DvZp4T7AWIz2SdtCBeALp6lTVt2wlINjcq5fTSy9Ih2nFHcgcE4FQ/NSIMOdTglf8KgTxmpHb0j21xlO42XQrDjrDX1c9HgZtsgO59Tt+28+LxB4eXMQ5AjE26s/cY70QVr7Buin6Tu5P1lkN+RimIQ48sUi77gUrkfw+H+3k6qxC17nHMD1S3J8OKqjY/LOwX71j6QgePpNDs5ZiJ6gE+dHtd0bUSGmaelfgrpAimobh82DDhBBA14kGmSfR7h6mdH+eiMi6UqGq1JGd/djmP6rdlsw9W4rHEElTokGtpoGFbLPiXkuwJwRpDDoLmGe1RnG3vhL1Ec5vISwriSMQJ0KwkMfSgsIqxhYZNk5YGI+vzco6/aH5elo/XM4wf/zepOcONofHFl5Do+PVotA9F9I/oGAZgSETPqSb6rQTv/arxE5krAmeuDMC3fWWUFGxQJbGeQ4hUFsc5QjOITkTdmtePSVWVLBslT3EO68bL8pflcEAJm5VV2a0q4QSrQr+rGW0ZcDYisnmwZh2eQI9zAWfLC/jxW3mSO/nP1+2TqqdWMhn6yFxTaM77fM19lD/G2nVeEPaXCjKHINhUjPs4eYbeMCfoLLjOLYB7sGi/ku5IuuEW7VJh/Wr2iWAHRZ5tParWzTL0iqnnBq2+D/QEuidRS9damJhkscZ8d4xgfbw+SJJmBJ1A3jHLh1+3cNNntNvcRs/OkAKxRjW1k0J+6ReswVhnUa7mt7oRt7Qnwy+X3mV3UHRjdaY7oyMQT0f+qkjXcJpAHF3GW45AwDS0Sh3CkhL61u2dcKj2KgTtmpj29lallKdj0KsYVZyzOH6kjf/RNn8Rj+xKHLTR3a8NU1LccxYr01etUjbKAMcmQgL/WvVhVOufmcPjeuEACn9sik4NxlxqYJlnVhl2gvHGGakM4cAesph/UBEKVlTTShy0q9th2vjos4CYV8RRc498Lz3PsDyWl3Z27Z/+65LkdbvrC/2P7M314n8PKfRIsSyviaSSVWymWceyr3fNxw9+imUa3QQjRzs5mdISnmlJDHGKI4qjX3ts2Ef/mzJtamg04HPrpf/aZXpPWOBFx7QylxQcjUQhhc0b4x6RTES6rLIl5vOMyxkQV95ljJNqPzAM98SCJTuj2ABUoAzuc0PyFWz9w4+OAS3/a2GyR1VtTdcHNGYVU5xwZN56QX7oPN+jGUfUP9HxtgOtMzD6rrsCqEx4mjWFcnNxs+OxxoOoTDXUP0FDpEyssgHmLYrw5fFrNcOGI4jaz6nBsu2flGGeoxO1jy8lGotRyWHpkeWfRCYT6t8/Fhz05JvpcCUF796BYNlEF7JLjrxu3jwzh/LxVRxtCP9s489ea+fwxtwYKj/Ic8Svbm4U3x3m74aUgWpB9At+S6mMU8CpJq/HVHtcDoe1D8y8a98lpcRafMEz+rJIVf/kRCuNTcIC/vibFQHAHOpEHeXp7DCvLfSqeNHH2vHCvAy577AEYwOafWe/Wo7sscXMI22mi+jE7S3/FzRhIhIMLkANLXVdh094s3zO/EwWUrfZWYBqQzDQV9nDFbo+jG+Jj2P3L6gvSnZFN4GlbmUwNdh6LAbkGWxMFLGtciFtpKAU9UuIpm4eWt+dPfT5Fa2ymi1iR7zPVAtKoqNSJ8Thl3trtgjlcFvO/KmR0MqLdfCNZwDGOyGWPT2lCnR5t8HfbomFeCsf4DhCVkuF0OSoGW4oic0ONhyWQGNpdEaTPsawMcuvPz94lYS0I8C4TuTx1VhFtszoahmWfyMRZx4Owkji46AWHr1YXXBzu4ts6KH2S1ePNLdvSp2/Kn5TCc9StbHBr89B7K49l95DjU9XPXFld53Huj7WRI8NhCT9mmWG0foFgWhEUY9BEw0M07rq6bjGeopicO9rhuFEJKmUnBzcFIt9QyqTGopWsJ+Fww+64ejv8iQccOnnAA4uqDTxUq3K8pGxB3RZswv7mBynwsOHmV8rdILjQXTB/+6OSwjjDEBvWK0U85MhGg2z/nf0O9nKv1mRlhWMQ6/A8HrmVicYp+U7beGZhEpNAVWvogRwApn3iAZx8LQxuifUz3aTu5+Eh6AjVJ5nhBuTmxx94jEUqwQYepCmJRwVJa/MhXNK9u7H842v+MfCX/k2XNeJ35UoGd25vJPcqnUm1L85CA1aUGSc/nDs1KVlW/AFykKYu8jIWwRhzaMcoZw9tlETXgA+YWtPg2JmWgcCR1ppZXQTl/fIa1Ln8NxWPrPxkjX+LERDN30wf8VvFHhpxO0UihpPCwFebp4rgBHjvzMFJQCQjZG5T+9U1AXaAV6m++ObmgQlP1nCRqC7yGNzqj4PesGKF8gBviTN0Se2wUZm/iXdQfhLgGkp7SrC3Oh2iC2PDbwxJ9tRaQHT4JyvfscnjjBJ1GkhFYTuRE9ZIQ5opB/HKZeNmnOVzUx+3RG/s8pMq1EXULfrINgMiX6eE70oQRD2eMJbMyukFZZYxBZEim7RupO0AqWJR24O5O7YtjEMCkwIQ4U417uq+pewyhQxylEBhVMjxZhb9kfKAdvhf6lA8ZUxM/4RDWYs3JIN9YSVveVkNWptRHlqP74Idce7UZO7lyI/TzLTCmZqiAonHXeixxQYe0jL7AyyQNO889RMoiWeDPA8gNnRUtgYZwVZgt3zjGJA/wzSoIi5VK7ffheNTj51/ln37PLij61DtJpxAxsM3wSldQqb7A9zmwqGYa9JgTvHJYXxEG4fQxbIxbqErdguGi5peECmM9cYo7ydrIBIGPWvMVtW6s/iPPKTGYTnK3be4M0lKlj3F4BQxyJKDClfrjx6HEhaNCth6QOODVpNQP9Lh+pGfbSt8ib5QkxRy63tFEPNYs9/c+Mhp0lbWoEbJPcYVT/1jla1zCvpzKxdsXI1SwwznaNzglxgoHVkB7YSQuAapSzxiLNy1Wp21wCnfDPdDXXvPgebQJwzZGtX9LkhneUgh6Yq1ZQ3V6jaFRYej0Y1pylQkfDO9FgbAo2Bfv3puML/1bBJ0NmoEDPeSaCg0GULV6vZuveoGls0GXlymEnerGnx6DxCe4gp3eARdXBHs3/U5TXCWVKLaaZaI6or4P+QegH/mDRd0qg+t7cRWzU9De9GlIPC8YNaRAHYXvgmTM/T99G1mxpr+JgdOYJ0ZVsPuvH9F5KMiEa/305ARyFxxG/xuUBxIyL8xSyI/cSZ8XvtFihQmy6X1in0WCFAmOzjohyqb3GNA0+SyJiYmyWQ+7YstoAlrhqoaNf+7JoTMr1lFJWqp2yadPZ2ZE9TnYtcrW9EwGuwuxnCkKh5bprqYcO7idD5VT3b9ugYbG+spHF1aoeOhiLbYubO5YYE9rs6Ow6IHN6IA7/bgiONpoVziKA1hJg8bukF27dLNX/e3H03EM/2Mx7uFoFfcZrFbBn2kXra4fe4CIO9MDA0dc+nBbavaXWtA/claPmBstAaihsQFG1ZFQr5M4cukUg3kDt65mINB/L9stEFk287hkiS3K+FgGEGN6DoNqIO1P5wrXmy6ELd/5Kheuf1E3EhECYVL5Qlk6OZZhJA7Oqfjoq0d7Zl44WCqEvp43SeqkbjHUsquOEItdQ/PDgbzyHXF6VqJ4DwUgNBQiTHbrJgKtvsADYPbZy5XVapR2KoILhBqTa0RDqvIMViKMd3aPiKcO8eanEvcSnBztg+NWMQL8qSxmTIxVjy3hoi+F9XzGSJUBG83KOYbjia2fV76U6WkLC5i4D6FJCWGDGT+S20xIRNn7S9TLCsP5vPC8waBCHjsF0PQ3J93rONUABYdYgIUD4XlyiEx0dTlNj7eXN8acll6x22dTheD0g4Steo460hYINQZ1eA0w/EdDLACl8hSz4ZN144Zlz1hLwgHuZtPbWbFQ0ftUxRujhZxKEN2hdnyLQXxko+j+DCQ8RrNibDMq7xrgOA+cUHjZlHltgu3A3Zynx7NfRwoQKfm/9iyoh4ends/G1jlP1CxCokinDj8vsrZq9OapWst7Ksy0ZGnoh1gzXqmqIaMIUR5HkSv3u5xw8GIIrVXB1kuysh11yWS9Uh0+ckJZTUXtWtoMkih3bIF/V0DMbDoQmv4HofQAeCcFYWY034mS0FiuVka2LOPzImWrIgRTg8rfJ8fcKxktc+rHFSWvhZG3KJ4GAUlarXz60NTDL+AyBHtXrBsddBzKxyx31YqAIl+daKJESH1Jl8/4rBKrEZzSd6uvDp1Ck1gm+4KHuMeTAd3ieUE7qHHnlCZadSlseZ++vK88w0bL77MWalTD0hA3SKKNTnTe7XURJSjxPEtqBPqkDm6qirY6gEwCNy2BofwdqAxShWtbbzWCCZLOCJ7JayAYnXaQASiO08lmHM4rqEV0VLjwztaOpcAEY8c9Co50hGijqt0QYyEqfSzZQ7n8oV5sKRpcWj8gX2DPc5oYMs+F88w0p6ghd2b1kN4tHigiKUizDSg1dbiR6y1uvhqXjjsLuIR53H3JeVAWdgmLJWUW8wykJcAxu10vcEYo58ldk6wC55h+7DylbUWd4tyUF7CeEJS1qNaNiY4yJ0Eqd3nnEG+98Guzlf7evTtu6jTXYpLQjiNoYtuiuyvN6q07DQb/eNfgJTIWykOuPZ87VU7xF2K1aLB32VVfCC+KB6GaqV0ZcHHWxYBzO1yklAI1c+I8nWR1lysYjvjVbJWeH3cMbGkFFKwWTW5qQrDHN7m286eK/d5dp8AUQHX0fGzxBF74WTZworBVJFd17uCV/wjD+wzGFzsBEQwPUTiOKKkaX3dq6Q4oK1piNELpYjESfSNk1QCXO7o/IeA1+MDCo/Hqpkh0ZE9ffcxdTcHimyChfyIfnRuoKU1BIeTR6vV9dd7qSY84MGhL5QjbXDMgRRL3zPOxjnaHTR+Piew44hgUJpCQTD3M06bX7hrpyLhIVfQCw409G4mazfM+2TcMNb8P77LINZRGsaoUxQe98Zmy+L8LAWbndEMUsRjM+MTl8vFht3ihzW7MiFmooNScCjUnsHRbqW179/YMyNLMTDJ49BTPR5Q73XqiSQGWKGO6A7HFefOkXWy1CH2SDX3rPY1nTf+FRXlJw01PgybTp4USGA38I40eKionobcnFqOleVbjGbx1WYjIMyUdXSRYXxirvTU8cUNsGWLtAs+tKY2PEqFlQ/K1dTD5IyD7mSqsMyjEBPu4gdMtRtC7nWFlSTSRKcOaTgzV9hj2p07GkfvNlm7ovNPUyl6LUlNceZnvjvKzQ/QMg3x+8crPgnMUzNzofaKx2Zi0C608jzemg+dW3ZxeA1bqcJM0ObwR3uAPn5FsPUusc64l72xNdbZFbnYpKHOHi+JBwBivBt4gUXdD94HYtoXfmPnq1RWsin2hHxZx0k7/cfBIjwTKeZ9soalHXKhksMmbc3bD5TyKbdh+JZHToGIrADucQ3KuPMeN66z9Zpgq42G4LGfq4vAXHFnft0RaRXWrLOtRZvvltu0ZhjcbZ990jcGyYmS4M4Dos8//+mjVbU3rZN2IafB4YxijX/y0NgZrvCBM2t5Busm8CZxTSaMDEZz0Q3jkBiR9N2iR8WDN0OOL8SBi9RwhqGd1rNrgk1mFzbgUm3rHZ8ZNoetBK+OCpJ4xDn3ksBnzfVi7t3mz1Tt0W0sOurpSLqvHnO3niE8MGzmxt9dykWaQ2KDRxSwHBKP/8Tg1EoBauu0j9ep0Xl5TEYH3o+YemWrAA56FCAtpgf74iR9myitulKzQ8uJM/huaanoDVF1ypKak9q8EA+v+hPHudpQd1lnJKA16xB6nzca6fX77WDsEkqKtpW6ERTnEWmwcHtP4i0X8ChJqndnjdJO8xKIm0QcpsU9f9NSSY9dnVH1pquslKGWREfljd3YTYvsrANgRVntrGUZuTJE8Vl1TVQj1Zm+e+ycW6LN30pmkm8d1sN8Uvfrh4QSbOUW3wAAGtFJREFUgwyHAeInw4HVv+Rdwu3UcTm39/hqdIE7/DBdByaPLunM9/kHuV3njS/y54eUoxAaIKuXrzatThq+DFPMXQflqDUl79L1prLLUHMvlfDgOyAO6LcKZUL98HrUp5MzK3+mZ41H+AxZwu0ctam7AjMDxR0ei7PrNB3VdJZ//+ZtfYMGcssWKcrKhCLK8qm9y4QlD9B2A18r4ggnNrj13Ji7ruJxQ4MamwXqeN5p8NapfqKCRZcsfU9FHVyna7Ht3K3FLx+HXxiYnXLdBZ8G1iGb6tp1/3p5uG0OvBhy1PrEHtGJE10l2fJV4KS7PnxAzRM0zpTTG+kB3LBI8yhVHnWKh6Gz55Wck6/x+JYbIxCccWB+51DL7VfUeEL1+GwMk5eosOBIHhuIp3fwOHrAjS0bNh/1FxXPre0bHg4eB0kEz35f/z6wWZ4NOmu3zd6rpCMpHS5TDRGEEz9rDiH9cHVsnybOIlC5ROcPkz8Q5tesSMSj5ChZS/VT50Tz/+7kazuDh2VTWw1WOIvR3zDwIC4wYTsvG8kmIqbz1KmgrDutLVkRZftksA2z5e0wjwyidzyG+asJQZRrv/jz/AjB0ukjEp/z9YriOKvwYP6EiplWGqjtPeryaD/bvRKFWVbjPNMNg6wPtvZhWkTDnmCJB2S5UgTgghagped2wRFIO0dBpennod/tlfK7r/S7+q+H+tFD//yYc5+S4fZPj+sqbNv76bntfA3s4auXYqXXk62BaOCMi0cj5V3ox81sc/OSb+Ts6lw+zUUrQmT2CdUynTZQDHgl8cL3zprGxaGt0pDOuvYT2xScJH8ZWGOkUh/xrXCe51H6723AMb/gi+WarFnMOx58/PHVN1pr2dnJ/sbAQUs+UOWuieoqY53LVOunlywUd/Q00DisNR7W9kWDrUvs0v63Gryy0xq5Lt5E1Iy8Znk7inFEmcDruq7qZJacZWfOd3V0Bqy0xnKK1svOMavKGmnOM1STE0WwxoUOrCDImgdeWLj78daXF3DX9/Wng638WtdxathXJP6XA9T8454zqS3f8oQOvL2e5IHBbGeIms3GsJEs7ZCZxUduma4OSVHV6xiaPbBOjODYk/9Rpcb184EYp7aR/OB0ULigYYKoBTmaNF2NiQfGS2GQ8if/arOx8IfVRI8bHGgA0fhjTR6I64sPCpXDkVRtEvhreXxEejbF8nJwSE4rz255TJl9KYv93BNIqA6bmdqYqEgcGH5xrr13IRcjTFRcXIR+HAupqgb97Ohq7Ar0PzosWNUf/jRL6o3k0JZ/CB3YK0VZt9Kbf2mbTkQNGoSVwyZWmsbswi6wXU6KOY/X/NzlXq6Onp9spV8mD3cdEr24ZAYVcLtOYNkzOE5qfyAqjPtfvrk81RRN83CUpDt7u+UZR0H5mfoRPQzR5mvzqnHSl/jhurjrdJgfa8nGuPHB+jdF6XnrZt9f250fg4C3aEtU2gDonPWVhZJyQN9jm+DLxS58/qHd3gW3+8/PZ88HgWp2PK9jRAH2RCLSHeMMMiixhsuIoykcZseEGyzdauGDs8N142GiCNLd2SmqGeLczLn6EpSvmtgj4ctBdKtF5iotoI7HT5PZh9nk2FYImMNWYlsMuMNuykFHYTwhlao159/8VYltv1k7PBYJRzHHdPXg488+mF180p3IMUYuGrN3SOEgPeaLfLVya+FAnp+cDFKEQZUcP6zxIH3c+KHWNXQeURrfDc4M1jhn1DWOQ/GMkB/tydhZo7aCucwEr5mDkvV0drVhx4SkkUyOHyYD1sm1qqZfHrkFEhGTksooForw2Du4itaqRSB7lDLp4+2AMW6FwsCeEeN6PB90/4xgW0+rX3RXMoRdHD0PRj2hXudZO9Ri/dtQZHTeeuNTXv04ZSSz+V4jWq0+zbZa2YJBtPdPGxyqwEHTPsbRFbcNEw8JKGpWTQVce0ZRNBng2m/MRG5Yo4fZcfaH8cOsnT+HaGsu0pF2X9pHF6XH7RAIr/YM9Koc8sqKSdeVxP7wuPl70xFpm68OmxfudFJiHn7Rvfxs/TRtcpi4/HqzW/7vdRBrnIc/pVj2lWptyT5dR0lxQHhojJIcM/TK2eboZXbEEfc4q/sPuyICUq+LrJVPIOpO6toZ+pGea2cGte4vop9htkEeZmfNh0PLKEDyGtgtc5IvvzUovkYsWahuru8WGqRTT0QjMj43YmCLaF1yGPZ5P35WvUWX9/ZHqC5ap9x4rx4aC/pjPzMmfamADm42Z8th5QXThqbHqrFIYIWyp00D6o3sNJtMJodqk+jj7EwcO/7pY7tsdwOJ+q5tuTprN3dF+xM6reuB7umvcKYF1k6RdaoZsVtuZSli1tDzXC60gQg6z1XPKf3d255I3KRYJdgOoHjNmth1X50CIf6zyD3z7YosyOWfcF83bSMa//B+DUub8Ob4kwx6H/I/UvEwQrFer9I3AjXdj2b5nzjBSS2QqWWzH+4653lunqB1tKolskGp6echGmFq4wc9OaZj2xVr/sCqdcg5BzjFIS1XKzjo3fETxCBh/3911/7UxpGtR9093dMtGI3eo2GE5GEGZCQkhEASQg9LImI8iIdACcRgx07qZncvie86tXcrqdqUa2v3D7/dI/E0JN69duI95Sr/gKs8TZ9z+juv72y2xXSlbMRGAOwrZnbia68ZAnwfNhN6wFkLDg+fA+DGoBOwhqapKLlE8HzCU3AtYs0jy5XZ3qp/+6kQsP7RjG4MTXHDC01zqbXw5Rhd63E40M/eTdFyDSr4lN/POJowpFcxKOBJbBw4WIrFxuORcPnKuACmJBbPoULsTSoAi93KBpq1xrYV54AS/4wsUR+bN5WBD/N9eOk7K59eRHpgs7OvzncgigZKhCNF0sEOy9H4TYCu4r9d9CqlAVHs5GTZNEh40fgbdLBbXRpHua9deOu7HXPCWM690dBPW904cUxwAUga3iPZNSdDkz0xn7u7sAz748DSgZiEQKRlTYMznGfoADnb09Bl1kpKz32kmXBYhc42xbye53cOzPhMLtw+Q8EbNCfvSnA2NMs14NaPdZDZ46rGjjCooVe3OtKxOnPoWbNflPukR/0wPZTU3MVIOAyj5uTAE36TfmzaEIOi8/Cvu+j2iQV4OhYDxhCNcp19RVHg/saTxtbCWGToFXIsqdMHIf0ly4/Y5U4aWRW7GrD4RIOMkrgd2DAjp5NaQHByZHHyh2+Y2zB/iEOP7i5+lnERctVUclLwyZ9uNYQBdS7+40ym09uHpOQTnIGZmbnBt1A09VT5gc8nKh1+0lTEAF+sv/9FdD56i9Bc3DGQbP4qiQkUbpdVND6qRvrHT5q7KBzjsZODpcRkHlannWLuCNne1INqokokC5aSLbNDrR+Ei29M8MH1/vLZhw88O/tIKMF9L7XHAxpoFkCRvLgHh+B1MZvhUVmU4YLBzIzHFHPMDzy+6sIT6eON9dPFPdF+2r+Vsw0jF7uxq18Cir590urHzCfVAyhYNdcmISH3IMnGao6HG1+hinfTtGRNx23WAHERZrK1y+ckNL24h1XaX9wu9P6eAydUwc0U2aO4x9X3bss3PmZw71FVOUlMCFPjc6C4q5wvL7y9qb3ZRRbZWKg1YeyOHYfRILl09XiZ3AJMFhgHiFhupsRsQV0prhdjT/Fe5wE4RCXv1isp0xXCg8TjXRhA2c5VO9P0loMP2rB4kILSzL2rzDnOYOHA8H+3KT1q+cOvkl8pkzWNK1UFotbF2eoIfeM3faqpmaCGN0+X3kZigWnvm7jUA2WjT4YjNh82Bey6dOGxeeju39gRMj4YLzfFwkgYVpAXxCFZ5oGflsJrAnIUi0YblvgdXxUNZV22SCud4EgkEGarN/KXM1MU8oCXFoSCPrnFfT/TVA4yY9n+wk+0M1qc7g/V4sl0WpXpU8aqK4eZbXuRtSZVAIHw5qw6vExDz09KhBGv5POETpS3qUwztgp6c4MRN/w2sLPww9vdgxhko8vRJlHiPWPm5svB41yugtYP0zqWJ6iHnzzdGr6ieWjGFOLdGlUXR555eB294NOavU+l/ROrmEODMBy+wvHmlEkL4JW+hXGDoeyKl1bTPUdBG5P3mr+AqTgtbilihxP3TX1hYrFpf8hEebNvrnMdzLxBmjs+OGiO/zTmgVUDyJcqSjOjcwUiyGK7Rxtsf9NKylbHz1/KHBlFijg+JuY8WwoBcLPVhTulX4gSg7MceT4QXsjcmDKCi5nsJGjy+45/Lg08GiluEcGhW59J6YlihEFnIBZXyzL/zSbimLo/rzeZYMTb382KXLQyXYASJq0FxbxMR8fmA+Fryz7g7q5VVUZ5gFOXQUaqswtP3ox2whytKojF8odW3/nZmHi0v0Mb462I4CB1BVHSzQ8PPXzD/pF/KR2kSw1YhTF2RsEr1haQUA2Veyg2ROGL74Uy022GVmtuvx0EiWuWAd3LIhaIkINLIgCf/yDMzm7sdbolsUh2ePD2xL3VCYT1J+tdB6Qznce5yr5p9u2DNadeTPuoD5Yw8MQOGtQD71t2uTryL/xQS9FnyOTQq4TpsV9FprjwoseI+fIkKNKGs9+VyvuzqwfKsB3XL79Xk0Hn6QJhylW3Q8SE/oay+8C2vzqFsJ1KB9z+dk01Ohc0o6lpLQ2os8hv+qLk+lrdgPsg+ZmoQUIPvHfZ5b0kJANBrgFhD9B15ohaTcp6cRGAlaC/rm5mpVQvaINiJarEKhkg9lTLgoMUADzw9phC/JanwPLpX8x5fynQpavyt01yZZ8fVwkiO/XHYlOQr84y4GHfpMVN1UIzk1pIIoG9qHLhFSg/PyiyRQBWxZIkpUWB+kGWLV4LMBaYYGO+wPh70hD/v2rVG0PWTk3CGrdI1UTRYWuMBPi7GceX0+AAa25pFIMKUmAkunjGbmYrY8rnQ27ICoIw2vLc0A1QZ+g4ONe5+xlqDoafvfBHKYDLlg1cFE0V7C5r4IcQXf5xKNoq4QpNHCmiAJ+OZ+r5HTgQwI4rsKBzwUtw4dFma/U5zlwltAVxWxJ0nNLGkPy1Xl6+zZDL8RrX0mzLczoSxjfI4oFktU+PvTu2qblwuFp75e+8t5QvjaQ7FO2ezP1Xjfg9RAbqIyIIZk0XJ745cIAEtJRav3jZFchT1sRwKLWJUjnJDdoGHeQkPMFLmj9FhCnA+qBQWBuJwUjudYn/Fxy3aiVnEAJYbEGf3DBH0aoEHu8zFi3lVu9+RyVf19RUSuY3XNWB1RfhFWwA/T1aMP8NccWWDDPiUuOI9cTXJbTtNfe60JZuom+DbtJ2OC4wd3Lq3LtleiCGk2Y6rlscDAo6P+jd9SCGPscPlBtHmVJbPe4+fyfXFJzBsozpClvQqSW6AtGvbPf6/wjIRZE4cjFJv+c+LCRpcyErdb2ms6eQOqUpDHRsHWbZUuPdDZ5aQgrpujb5Y/CbuTt+y80+kwFr2Vy/2aikMu/mi2Uc58qwAjd4LLXABIFi+336L/8tEUVMQfnNwis0dQxLQE0ZIK5POnKFHfc3FvrZCgUJCRfdtVa0uVy+JEkUqayJlQLAIflEQoLP5+oOVZEaAFJveb9LrdkuWv0Ch/R3aa91KSGDMltLy5bPCEVKH+3AQnBFZOkIatB03nGMVHxqPsJMaYUR59UJ7JdTICnPBc7f1NluZ6rzOnh4P8ZUEikK3PVohJysW9glm/X7q948WqYlso9Vy1+nyGof3kvfFBV85oNkZKdovv+0cEksToutfHqoLBdWj516pMkj2aefj1ePbffrSXghU5yU3r2vW6KlchsMsbWVzc3n6dPWf1/cz6IuU2MtsinhFX9FJauDDwo87vn/8HcQiYRsm/JIPstfBf+W1TZESwiVnxkzXa+4xkYXytirz+ba/gJ5jrYztW+2MVZFRClLIs4UhUEe68m6mpQN3W3kuiAzRIsLrNV2Aa2zxt9xWvTC3n2euPXuwZeUXkTEriHm4Y+q077gnt8xH61jqbAcrWBV0Egk884/Ies3Cvwdndtul9dYNeB8B0DGN2P+TYeMMCcn+V1uhozFeLNEDWoAqbBxKjguAiTnNi66HkQXJfwTOiqW6rbOrTx+SzFSKs6bBy7GmxxpHRC0/oFx1r0iA0fwEwdIK4NpLfpNRihfSi9t5rdYdHEWSCH+Zq2cLXu2StW4f0cyttGejX7yDH/JQwbntntLQ4aK2wUx67nXQqyUy23mwaCT4Y/SdnCIFHJULnsl16C3prRCmRIbzaraGkFKLII2PyyWfkC4T14dij53sjTAwCb9vJSWdQ13ShW71R9k1HRcT3q7fafCfTnmTlqT0plctPu0+kfbEQNJaoryAJ8pHIbYpVWcKnZfkshFLVe2jEQa12CscGIe8hCZ9E/KdtE9cS/JADio67RIKalaLRQe9lnkGVA/rtu6PrR7Cs3AUIlUuDH/ibV9cplU2s3l3JpKB3Pp1Sqs1KeXo6nA7s9/9bqssF5JdKsCNT1wrDNl99sIq2zmsFWwEOxdcqa7RDlCuc3M6heKopClPyDSLU3ZgrBkR/pFKq2Mw+b8+bnifnQLvhIVGyPlHFW/Pd7mz1Ib+pQMHAklOvtuKl21Zxdh2LGnJqYmVxSy1bNBS3nRDk6p422rpiy7VajUy9uUGmNY2b7cAskjrZ+589IBbccihKzZve+n0wudLXiSEEMMZJg10Y778X3WtYRAxiNwt9mHzRWMi1XiiYyL6KPGoZliZWPIth1/4kdwBrpDVh3kMP0Mjp2yf2KOnEGX9HM/nWTZ547XAQvsxYvpiYENoV3H6XjaIXCnbZe6/GSqnAIgR4ZlCqyR6DoaRs4M/GucPR9WZPBUrKENQNSmILUJsw6eMivP2DlnvxXwLNF5xb8VPCVwuPW6XOBOqXJ8ZXdlGC6vgtdM2XFPrJGydtlWJOtDtPbMyhVng4t2z2fsEfgdD1pm3cL4aRbGIkqEtNO/slzmgwvXKOtU9JIqbG+QBoURG/10WdIuli66p+zMt+OkVVJguXTSZMxE5l77KuDNR0g+p9PN6HB5tbvFWhXjsm3KI7EzyF5WaPCQG60/nAysOltaBdRaQzBiLlfDDSl1D2nERxVBcZOpiVJYWIGHmTRwmuTEwDOaP8BQ9Ozuxf9o1B1YZ4j1at525aLX3eLotHJ5yS6Bja4eomX2A8y9RgvdV1NWmc4LAqOtbrlOQxTwKDRk0NAmYtwsqLOgBHYXyNE/Xt1LofEbnDpj+yT3MLrjJIFRUf7gdCZQMpXJlz1LonswuoWWXStlPFrplS4UVPIus4uh8etnOcmIJx8/IcoO6XfzExU5JCRbc7rH+YzP8cNtlfaypB7EeLChsECgv7zfztw/zfrRBagqsLZ87jeTjToaTh+TjUf+d6sqTj6fC4Gnh60of1j/+F+ZkKCi2Ig27eI070cjsGQDTY7jQhWaRCmXJxXESr9nr3ctORQScw9SPJ07h/sdSrU6iYjkL2m6Cfm3eobviCyy1lIuS0TOWWGeAajxvGQUDQwSCR7DcpX9W7tr917Wv1tPczX89p+LRGmsJoGc4EAbnJ5XnvFgOgFS+lbEVPKV6Z7mzAsHaHHNCCVCBsikd9D3lgTSFTHbHJ5XiAf82aHf5cQTodaRMqFMH7YTwLBWvedfOSE/LJZxiHYGdsXeFMWxQh/CaGR45llYlxPu0+q37tlOiV85wLge2XWmPDOynvF9FdYAGHxRytYLOKn3TknYbIYhf8N/CyD9y2KkaOOU+VO3LNvOAGw1mqRaEp5UzMgLlKAZosoPcnZ++2gXwgsLpy4EmXY/GjlcV3Wh74Py1y+mDbSyP3zAQ41nC3/eCVqYar0dkaBF2yzMMd57z3t8NJF5sK+VTAXGwihGWKmTTEqPN9vGo2KK4riW0gwc98Mr0HEqlVzXKX/9Y0oteJVezm7YlbOMH2rorxK++5e0ENZCCarmT6J/WXNoGhvdJ8hE87EAU04MoL/PKOLHFz1FrRpUBJEDYn/2igkQTxetk42t8iyVsHqdOQepmdl8btuIh7TiYeWpMyjMxm8F9KL3TlATe+fKbkU0gg6OhwryG97g4oDes7v99xGsigz9WlQx582h12ejskFpxm0vX9Qrm27iBvzl/lwHhp985fExSHMPdCd1l8k03oS97uGAewK8esYEp1OMINbKA/67+1RO7BMZAjo4Y+SslDXDCIW9VYAl/DxIX7TP9rv81oFAxiFVFZB6hjtzTU8ktBlNrEhN8aAZiBQBfpxbGzfRvgUyYv7a6xNlPjAfMM+XRg7FKfkBosXfTVSA3RNCkOgcRQrrczdMdX64wX5Ugcu1slvQ8YTgXNNDQoCm62KyU2TnC263/PMRWxodOgb3ZLhQ+oFAnynWVNDGCrh/r93vLCGd290jLyym1sQSZ0YW2vkMSGAaf9Tbb24xmD2yK985zuNBh4uudzqzhfxKfrNWb50TiJbelPOUH1/60T2ukiiJ+JxQ0fmay29fv7+r8vcVv40WS5luFSHCvdg89zZK+GyzyC1VFGEGTqm2eAohg375RRRhfA7X+ZFXKzUGRhJz3ZYGvbU+UsS4V4ybLzzvdoDfCvLpiq5R4NbOETH9xSaEoSgZtW1LlJ64TlP+oLqPG05ZCL9u1xAVdiC4znQ3X1o0+SnFboD5mImU7NoKBQ8SV30qIt4XgIP2WUzxO6Pn5wOQn0IZt2pdp2ClZeGkrvjifCue6RTsSr01hmEIyaRxE3JM+Y09K1FNfpAL91MRUR8UHwmsMkfRMCrYh3weTYgIg6i5PDrbXy/lfKm8Xj85Gy33TXODMQTNpazg4ZtXGGJbZUvMn8rSPSM3n6qAFJbypQV+TA4RJ+wa8zGx5SwSQUzhpk76S0OxAyNy8GU4G4kRsvQmWuV2zVreCqDv1ug+eeEGnQI4aZW9Vozx2zazsctmiCdPfG6Nc0E+JQgmOVobK6dHP5zDfssTG4Pl0Jz2qSvzu+IXDSff3Rn0vtgY89uDCiLK2yyKhANm4M3+pqAmR/y+uXM+2Fhcz1n+Pwfa7xsNfghJ0ZREO4977drRcv8HEn3LtbtvF8+qHK/stI7qFTtvSQ/wo/xniqHhkGicEFia0sRMsOC6j63BoGMYCUrF4wTEsi3wrwxJf9oyYcmYtmpcdmzINyZN5AkdzH+et/pk5UaL7f8BhtB1H2RycrA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21" y="0"/>
            <a:ext cx="377828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1"/>
          <a:stretch/>
        </p:blipFill>
        <p:spPr bwMode="auto">
          <a:xfrm>
            <a:off x="0" y="3282950"/>
            <a:ext cx="3573019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52578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FMCW Reflectometer: Background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267200" y="5029200"/>
            <a:ext cx="5867400" cy="1764658"/>
            <a:chOff x="0" y="4495800"/>
            <a:chExt cx="5867400" cy="17646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0" y="4495800"/>
                  <a:ext cx="5867400" cy="54200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𝛿𝜙</m:t>
                      </m:r>
                      <m:r>
                        <a:rPr lang="en-US" sz="2000" i="1" smtClean="0">
                          <a:latin typeface="Cambria Math"/>
                        </a:rPr>
                        <m:t>= </m:t>
                      </m:r>
                      <m:r>
                        <a:rPr lang="en-US" sz="2000" i="1" smtClean="0">
                          <a:latin typeface="Cambria Math"/>
                        </a:rPr>
                        <m:t>𝛿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𝜔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  <m:r>
                        <a:rPr lang="en-US" sz="2000" b="0" i="1" smtClean="0">
                          <a:latin typeface="Cambria Math"/>
                        </a:rPr>
                        <m:t>    </m:t>
                      </m:r>
                      <m:r>
                        <a:rPr lang="en-US" sz="2000" i="1">
                          <a:latin typeface="Cambria Math"/>
                        </a:rPr>
                        <m:t>+</m:t>
                      </m:r>
                      <m:r>
                        <a:rPr lang="en-US" sz="2000" b="0" i="1" smtClean="0">
                          <a:latin typeface="Cambria Math"/>
                        </a:rPr>
                        <m:t>  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(</m:t>
                          </m:r>
                          <m:r>
                            <a:rPr lang="en-US" sz="2000" i="1">
                              <a:latin typeface="Cambria Math"/>
                            </a:rPr>
                            <m:t>𝑡</m:t>
                          </m:r>
                          <m:r>
                            <a:rPr lang="en-US" sz="2000" i="1">
                              <a:latin typeface="Cambria Math"/>
                            </a:rPr>
                            <m:t>)−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f>
                        <m:fPr>
                          <m:ctrlPr>
                            <a:rPr lang="en-US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</a:rPr>
                            <m:t>𝛿𝜔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lang="en-US" sz="2000" dirty="0" smtClean="0"/>
                    <a:t>	</a:t>
                  </a:r>
                  <a:endParaRPr lang="en-US" sz="2000" dirty="0"/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495800"/>
                  <a:ext cx="5867400" cy="54200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Rectangle 34"/>
            <p:cNvSpPr/>
            <p:nvPr/>
          </p:nvSpPr>
          <p:spPr>
            <a:xfrm>
              <a:off x="762000" y="4495800"/>
              <a:ext cx="1752600" cy="542008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048000" y="4495800"/>
              <a:ext cx="1752600" cy="5420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62000" y="5337128"/>
              <a:ext cx="1714500" cy="92333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Fixed </a:t>
              </a:r>
              <a:r>
                <a:rPr lang="en-US" dirty="0"/>
                <a:t>Freq. for Fluctuation meas. 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048000" y="5422258"/>
              <a:ext cx="1752600" cy="64633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smtClean="0"/>
                <a:t>Swept </a:t>
              </a:r>
              <a:r>
                <a:rPr lang="en-US" dirty="0"/>
                <a:t>Freq. for Density Profile </a:t>
              </a:r>
            </a:p>
          </p:txBody>
        </p:sp>
        <p:cxnSp>
          <p:nvCxnSpPr>
            <p:cNvPr id="39" name="Straight Arrow Connector 38"/>
            <p:cNvCxnSpPr>
              <a:stCxn id="36" idx="2"/>
              <a:endCxn id="38" idx="0"/>
            </p:cNvCxnSpPr>
            <p:nvPr/>
          </p:nvCxnSpPr>
          <p:spPr>
            <a:xfrm>
              <a:off x="3924300" y="5037808"/>
              <a:ext cx="0" cy="38445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endCxn id="37" idx="0"/>
            </p:cNvCxnSpPr>
            <p:nvPr/>
          </p:nvCxnSpPr>
          <p:spPr>
            <a:xfrm flipH="1">
              <a:off x="1619250" y="5037808"/>
              <a:ext cx="19050" cy="299320"/>
            </a:xfrm>
            <a:prstGeom prst="straightConnector1">
              <a:avLst/>
            </a:prstGeom>
            <a:ln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990600"/>
            <a:ext cx="5381625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6200" y="2362200"/>
                <a:ext cx="4267200" cy="714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𝑂</m:t>
                        </m:r>
                      </m:sub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𝑝𝑒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𝜔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;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𝑝𝑒</m:t>
                        </m:r>
                      </m:sub>
                    </m:sSub>
                    <m:r>
                      <a:rPr lang="en-US" sz="2400" i="1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62200"/>
                <a:ext cx="4267200" cy="714234"/>
              </a:xfrm>
              <a:prstGeom prst="rect">
                <a:avLst/>
              </a:prstGeom>
              <a:blipFill rotWithShape="1">
                <a:blip r:embed="rId7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ular Callout 30"/>
          <p:cNvSpPr/>
          <p:nvPr/>
        </p:nvSpPr>
        <p:spPr>
          <a:xfrm>
            <a:off x="152400" y="5654675"/>
            <a:ext cx="2781300" cy="1050925"/>
          </a:xfrm>
          <a:prstGeom prst="wedgeRectCallout">
            <a:avLst>
              <a:gd name="adj1" fmla="val 110510"/>
              <a:gd name="adj2" fmla="val -5737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99"/>
                </a:solidFill>
              </a:rPr>
              <a:t>The reflected wave will experience a phase change a) change in path length and b) change in probing </a:t>
            </a:r>
            <a:r>
              <a:rPr lang="en-US" sz="1400" dirty="0" smtClean="0">
                <a:solidFill>
                  <a:srgbClr val="000099"/>
                </a:solidFill>
              </a:rPr>
              <a:t>frequency</a:t>
            </a:r>
            <a:endParaRPr lang="en-US" sz="1400" dirty="0">
              <a:solidFill>
                <a:srgbClr val="000099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-76200" y="1143001"/>
            <a:ext cx="3962400" cy="1524000"/>
          </a:xfrm>
        </p:spPr>
        <p:txBody>
          <a:bodyPr/>
          <a:lstStyle/>
          <a:p>
            <a:pPr marL="228600" lvl="1" indent="-228600">
              <a:buClr>
                <a:srgbClr val="FF0000"/>
              </a:buClr>
            </a:pPr>
            <a:r>
              <a:rPr lang="en-US" sz="2000" dirty="0"/>
              <a:t>M</a:t>
            </a:r>
            <a:r>
              <a:rPr lang="en-US" sz="2000" dirty="0" smtClean="0"/>
              <a:t>icrowave </a:t>
            </a:r>
            <a:r>
              <a:rPr lang="en-US" sz="2000" dirty="0"/>
              <a:t>diagnostic </a:t>
            </a:r>
            <a:r>
              <a:rPr lang="en-US" sz="2000" dirty="0" smtClean="0"/>
              <a:t>technique: </a:t>
            </a:r>
          </a:p>
          <a:p>
            <a:pPr marL="396875" lvl="2" indent="-168275">
              <a:buClr>
                <a:srgbClr val="FF0000"/>
              </a:buClr>
            </a:pPr>
            <a:r>
              <a:rPr lang="en-US" sz="1600" dirty="0"/>
              <a:t>C</a:t>
            </a:r>
            <a:r>
              <a:rPr lang="en-US" sz="1600" dirty="0" smtClean="0"/>
              <a:t>omplete </a:t>
            </a:r>
            <a:r>
              <a:rPr lang="en-US" sz="1600" dirty="0"/>
              <a:t>electron density profile (ne(r</a:t>
            </a:r>
            <a:r>
              <a:rPr lang="en-US" sz="1600" dirty="0" smtClean="0"/>
              <a:t>)) </a:t>
            </a:r>
            <a:r>
              <a:rPr lang="en-US" sz="1600" dirty="0"/>
              <a:t>in the </a:t>
            </a:r>
            <a:r>
              <a:rPr lang="en-US" sz="1600" dirty="0" err="1" smtClean="0"/>
              <a:t>Tokamak</a:t>
            </a:r>
            <a:r>
              <a:rPr lang="en-US" sz="1600" dirty="0" smtClean="0"/>
              <a:t> </a:t>
            </a:r>
          </a:p>
          <a:p>
            <a:pPr marL="1023937" lvl="3" indent="0">
              <a:buNone/>
            </a:pPr>
            <a:endParaRPr lang="en-US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76737"/>
            <a:ext cx="2886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reeform 17"/>
          <p:cNvSpPr/>
          <p:nvPr/>
        </p:nvSpPr>
        <p:spPr>
          <a:xfrm>
            <a:off x="7848600" y="31450"/>
            <a:ext cx="1033670" cy="1416350"/>
          </a:xfrm>
          <a:custGeom>
            <a:avLst/>
            <a:gdLst>
              <a:gd name="connsiteX0" fmla="*/ 0 w 1033670"/>
              <a:gd name="connsiteY0" fmla="*/ 964112 h 983990"/>
              <a:gd name="connsiteX1" fmla="*/ 506896 w 1033670"/>
              <a:gd name="connsiteY1" fmla="*/ 16 h 983990"/>
              <a:gd name="connsiteX2" fmla="*/ 1033670 w 1033670"/>
              <a:gd name="connsiteY2" fmla="*/ 983990 h 983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3670" h="983990">
                <a:moveTo>
                  <a:pt x="0" y="964112"/>
                </a:moveTo>
                <a:cubicBezTo>
                  <a:pt x="167309" y="480407"/>
                  <a:pt x="334618" y="-3297"/>
                  <a:pt x="506896" y="16"/>
                </a:cubicBezTo>
                <a:cubicBezTo>
                  <a:pt x="679174" y="3329"/>
                  <a:pt x="960783" y="868034"/>
                  <a:pt x="1033670" y="983990"/>
                </a:cubicBez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0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Reflectometer Setup: IPR</a:t>
            </a:r>
            <a:endParaRPr lang="en-US" dirty="0"/>
          </a:p>
        </p:txBody>
      </p:sp>
      <p:pic>
        <p:nvPicPr>
          <p:cNvPr id="2050" name="Picture 2" descr="F:\Research\Re II Sem 2019-2020\IPR\Aditya 30 years\Slide Preparation\Figures_3Journals\trigger\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97" y="914400"/>
            <a:ext cx="5565678" cy="307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1143001"/>
            <a:ext cx="3467197" cy="1219200"/>
          </a:xfrm>
        </p:spPr>
        <p:txBody>
          <a:bodyPr/>
          <a:lstStyle/>
          <a:p>
            <a:pPr marL="288925" lvl="1" indent="-288925">
              <a:buClr>
                <a:srgbClr val="FF0000"/>
              </a:buClr>
            </a:pPr>
            <a:r>
              <a:rPr lang="en-US" sz="2000" dirty="0" err="1" smtClean="0"/>
              <a:t>Ka</a:t>
            </a:r>
            <a:r>
              <a:rPr lang="en-US" sz="2000" dirty="0" smtClean="0"/>
              <a:t>-band (26.5 to 40 GHz) </a:t>
            </a:r>
          </a:p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Electron density 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0.875 </a:t>
            </a:r>
            <a:r>
              <a:rPr lang="en-US" sz="1600" dirty="0"/>
              <a:t>-</a:t>
            </a:r>
            <a:r>
              <a:rPr lang="en-US" sz="1600" dirty="0" smtClean="0"/>
              <a:t> 1.9 e </a:t>
            </a:r>
            <a:r>
              <a:rPr lang="en-US" sz="1600" baseline="30000" dirty="0" smtClean="0"/>
              <a:t>19</a:t>
            </a:r>
            <a:r>
              <a:rPr lang="en-US" sz="1600" dirty="0" smtClean="0"/>
              <a:t> m</a:t>
            </a:r>
            <a:r>
              <a:rPr lang="en-US" sz="1600" baseline="30000" dirty="0" smtClean="0"/>
              <a:t>-3</a:t>
            </a:r>
            <a:endParaRPr lang="en-US" sz="1600" baseline="300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 bwMode="auto">
          <a:xfrm>
            <a:off x="0" y="2514601"/>
            <a:ext cx="3581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Requirements: MW source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Wideband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Cover wideband in short time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Linear frequency response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467197" y="1981200"/>
            <a:ext cx="3619403" cy="2029599"/>
            <a:chOff x="3467197" y="2133600"/>
            <a:chExt cx="3619403" cy="2029599"/>
          </a:xfrm>
        </p:grpSpPr>
        <p:grpSp>
          <p:nvGrpSpPr>
            <p:cNvPr id="26" name="Group 25"/>
            <p:cNvGrpSpPr/>
            <p:nvPr/>
          </p:nvGrpSpPr>
          <p:grpSpPr>
            <a:xfrm>
              <a:off x="3467197" y="2133600"/>
              <a:ext cx="3619403" cy="2008187"/>
              <a:chOff x="3467197" y="2133600"/>
              <a:chExt cx="3619403" cy="2008187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3467197" y="2133600"/>
                <a:ext cx="1389725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467197" y="2133600"/>
                <a:ext cx="0" cy="200818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856922" y="2133600"/>
                <a:ext cx="0" cy="129540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56922" y="3429000"/>
                <a:ext cx="2229678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467197" y="4141787"/>
                <a:ext cx="3619403" cy="0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7086600" y="3429000"/>
                <a:ext cx="0" cy="712787"/>
              </a:xfrm>
              <a:prstGeom prst="line">
                <a:avLst/>
              </a:prstGeom>
              <a:ln w="381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3581400" y="3886200"/>
              <a:ext cx="1905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Tuning Voltage Setup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0" name="Content Placeholder 7"/>
          <p:cNvSpPr txBox="1">
            <a:spLocks/>
          </p:cNvSpPr>
          <p:nvPr/>
        </p:nvSpPr>
        <p:spPr bwMode="auto">
          <a:xfrm>
            <a:off x="0" y="4038600"/>
            <a:ext cx="434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Challenges: Tuning Voltage Setup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Nonlinear tuning voltage ramp to drive VCO linearly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Enable easy configuration of the ramp parameters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Multimode trigger support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/>
              <a:t>Remote configurability</a:t>
            </a:r>
          </a:p>
          <a:p>
            <a:pPr marL="641350" lvl="2" indent="-288925">
              <a:buClr>
                <a:srgbClr val="FF0000"/>
              </a:buClr>
            </a:pPr>
            <a:endParaRPr lang="en-US" sz="1600" dirty="0" smtClean="0"/>
          </a:p>
        </p:txBody>
      </p:sp>
      <p:sp>
        <p:nvSpPr>
          <p:cNvPr id="31" name="Content Placeholder 7"/>
          <p:cNvSpPr txBox="1">
            <a:spLocks/>
          </p:cNvSpPr>
          <p:nvPr/>
        </p:nvSpPr>
        <p:spPr bwMode="auto">
          <a:xfrm>
            <a:off x="4545496" y="4038600"/>
            <a:ext cx="459850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Multimode trigger unit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Multi-trigger input sources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Multi-trigger outputs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Pre-trigger and post-trigger delay (1 to 4)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Multiple modes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/>
              <a:t>Remote configurability</a:t>
            </a:r>
          </a:p>
          <a:p>
            <a:pPr marL="641350" lvl="2" indent="-288925">
              <a:buClr>
                <a:srgbClr val="FF0000"/>
              </a:buClr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6244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Reflectometer: Tuning Voltage Setup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76200" y="914400"/>
            <a:ext cx="0" cy="5181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76200" y="1066800"/>
            <a:ext cx="8153400" cy="533400"/>
            <a:chOff x="76200" y="1066800"/>
            <a:chExt cx="8153400" cy="533400"/>
          </a:xfrm>
        </p:grpSpPr>
        <p:grpSp>
          <p:nvGrpSpPr>
            <p:cNvPr id="37" name="Group 36"/>
            <p:cNvGrpSpPr/>
            <p:nvPr/>
          </p:nvGrpSpPr>
          <p:grpSpPr>
            <a:xfrm>
              <a:off x="76200" y="1066800"/>
              <a:ext cx="8153400" cy="533400"/>
              <a:chOff x="76200" y="1066800"/>
              <a:chExt cx="8153400" cy="533400"/>
            </a:xfrm>
          </p:grpSpPr>
          <p:cxnSp>
            <p:nvCxnSpPr>
              <p:cNvPr id="25" name="Straight Connector 24"/>
              <p:cNvCxnSpPr/>
              <p:nvPr/>
            </p:nvCxnSpPr>
            <p:spPr>
              <a:xfrm>
                <a:off x="76200" y="1600200"/>
                <a:ext cx="304800" cy="0"/>
              </a:xfrm>
              <a:prstGeom prst="line">
                <a:avLst/>
              </a:prstGeom>
              <a:ln w="158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V="1">
                <a:off x="381000" y="1066800"/>
                <a:ext cx="0" cy="533400"/>
              </a:xfrm>
              <a:prstGeom prst="line">
                <a:avLst/>
              </a:prstGeom>
              <a:ln w="158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381000" y="1066800"/>
                <a:ext cx="152400" cy="0"/>
              </a:xfrm>
              <a:prstGeom prst="line">
                <a:avLst/>
              </a:prstGeom>
              <a:ln w="158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33400" y="1066800"/>
                <a:ext cx="0" cy="533400"/>
              </a:xfrm>
              <a:prstGeom prst="line">
                <a:avLst/>
              </a:prstGeom>
              <a:ln w="158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33400" y="1600200"/>
                <a:ext cx="7696200" cy="0"/>
              </a:xfrm>
              <a:prstGeom prst="line">
                <a:avLst/>
              </a:prstGeom>
              <a:ln w="15875">
                <a:solidFill>
                  <a:srgbClr val="CC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533400" y="106680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err="1" smtClean="0"/>
                <a:t>Aditya</a:t>
              </a:r>
              <a:r>
                <a:rPr lang="en-US" sz="1200" b="1" dirty="0" smtClean="0"/>
                <a:t> control room</a:t>
              </a:r>
              <a:endParaRPr lang="en-US" sz="1200" b="1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6200" y="1676400"/>
            <a:ext cx="8153400" cy="838200"/>
            <a:chOff x="76200" y="1676400"/>
            <a:chExt cx="8153400" cy="83820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76200" y="2514600"/>
              <a:ext cx="6858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762000" y="1981200"/>
              <a:ext cx="0" cy="53340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62000" y="1981200"/>
              <a:ext cx="1524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14400" y="1981200"/>
              <a:ext cx="0" cy="53340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14400" y="2514600"/>
              <a:ext cx="73152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964096" y="184270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Pre-trigger delay</a:t>
              </a:r>
              <a:endParaRPr lang="en-US" sz="1200" b="1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26165" y="1878496"/>
              <a:ext cx="427383" cy="487017"/>
            </a:xfrm>
            <a:custGeom>
              <a:avLst/>
              <a:gdLst>
                <a:gd name="connsiteX0" fmla="*/ 427383 w 427383"/>
                <a:gd name="connsiteY0" fmla="*/ 9939 h 487017"/>
                <a:gd name="connsiteX1" fmla="*/ 198783 w 427383"/>
                <a:gd name="connsiteY1" fmla="*/ 0 h 487017"/>
                <a:gd name="connsiteX2" fmla="*/ 59635 w 427383"/>
                <a:gd name="connsiteY2" fmla="*/ 19878 h 487017"/>
                <a:gd name="connsiteX3" fmla="*/ 29818 w 427383"/>
                <a:gd name="connsiteY3" fmla="*/ 39756 h 487017"/>
                <a:gd name="connsiteX4" fmla="*/ 19878 w 427383"/>
                <a:gd name="connsiteY4" fmla="*/ 89452 h 487017"/>
                <a:gd name="connsiteX5" fmla="*/ 0 w 427383"/>
                <a:gd name="connsiteY5" fmla="*/ 198782 h 487017"/>
                <a:gd name="connsiteX6" fmla="*/ 19878 w 427383"/>
                <a:gd name="connsiteY6" fmla="*/ 357808 h 487017"/>
                <a:gd name="connsiteX7" fmla="*/ 19878 w 427383"/>
                <a:gd name="connsiteY7" fmla="*/ 487017 h 48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383" h="487017">
                  <a:moveTo>
                    <a:pt x="427383" y="9939"/>
                  </a:moveTo>
                  <a:cubicBezTo>
                    <a:pt x="351183" y="6626"/>
                    <a:pt x="275055" y="0"/>
                    <a:pt x="198783" y="0"/>
                  </a:cubicBezTo>
                  <a:cubicBezTo>
                    <a:pt x="175930" y="0"/>
                    <a:pt x="96423" y="1484"/>
                    <a:pt x="59635" y="19878"/>
                  </a:cubicBezTo>
                  <a:cubicBezTo>
                    <a:pt x="48951" y="25220"/>
                    <a:pt x="39757" y="33130"/>
                    <a:pt x="29818" y="39756"/>
                  </a:cubicBezTo>
                  <a:cubicBezTo>
                    <a:pt x="26505" y="56321"/>
                    <a:pt x="22447" y="72755"/>
                    <a:pt x="19878" y="89452"/>
                  </a:cubicBezTo>
                  <a:cubicBezTo>
                    <a:pt x="3822" y="193814"/>
                    <a:pt x="20275" y="137956"/>
                    <a:pt x="0" y="198782"/>
                  </a:cubicBezTo>
                  <a:cubicBezTo>
                    <a:pt x="5705" y="238715"/>
                    <a:pt x="18208" y="321065"/>
                    <a:pt x="19878" y="357808"/>
                  </a:cubicBezTo>
                  <a:cubicBezTo>
                    <a:pt x="21834" y="400833"/>
                    <a:pt x="19878" y="443947"/>
                    <a:pt x="19878" y="487017"/>
                  </a:cubicBezTo>
                </a:path>
              </a:pathLst>
            </a:custGeom>
            <a:ln w="158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>
              <a:off x="381000" y="1676400"/>
              <a:ext cx="0" cy="838200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>
            <a:off x="76200" y="2514600"/>
            <a:ext cx="8153400" cy="1170801"/>
            <a:chOff x="76200" y="2258199"/>
            <a:chExt cx="8153400" cy="1170801"/>
          </a:xfrm>
        </p:grpSpPr>
        <p:grpSp>
          <p:nvGrpSpPr>
            <p:cNvPr id="57" name="Group 56"/>
            <p:cNvGrpSpPr/>
            <p:nvPr/>
          </p:nvGrpSpPr>
          <p:grpSpPr>
            <a:xfrm>
              <a:off x="76200" y="2258199"/>
              <a:ext cx="2514600" cy="1170801"/>
              <a:chOff x="76200" y="2258199"/>
              <a:chExt cx="2514600" cy="1170801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76200" y="3429000"/>
                <a:ext cx="685800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flipV="1">
                <a:off x="762000" y="2743200"/>
                <a:ext cx="533400" cy="68580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1295400" y="2743200"/>
                <a:ext cx="0" cy="68580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295400" y="3429000"/>
                <a:ext cx="762000" cy="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flipV="1">
                <a:off x="2057400" y="2743200"/>
                <a:ext cx="533400" cy="68580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2590800" y="2743200"/>
                <a:ext cx="0" cy="685800"/>
              </a:xfrm>
              <a:prstGeom prst="line">
                <a:avLst/>
              </a:prstGeom>
              <a:ln w="158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762000" y="2258199"/>
                <a:ext cx="0" cy="1114479"/>
              </a:xfrm>
              <a:prstGeom prst="line">
                <a:avLst/>
              </a:prstGeom>
              <a:ln w="158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Connector 58"/>
            <p:cNvCxnSpPr/>
            <p:nvPr/>
          </p:nvCxnSpPr>
          <p:spPr>
            <a:xfrm>
              <a:off x="5181600" y="3429000"/>
              <a:ext cx="457200" cy="0"/>
            </a:xfrm>
            <a:prstGeom prst="line">
              <a:avLst/>
            </a:prstGeom>
            <a:ln w="158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73148" y="3086100"/>
              <a:ext cx="762000" cy="0"/>
            </a:xfrm>
            <a:prstGeom prst="line">
              <a:avLst/>
            </a:prstGeom>
            <a:ln w="15875" cmpd="dbl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V="1">
              <a:off x="6477000" y="2743200"/>
              <a:ext cx="53340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10400" y="2743200"/>
              <a:ext cx="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10400" y="3429000"/>
              <a:ext cx="1219200" cy="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6019800" y="3429000"/>
              <a:ext cx="457200" cy="0"/>
            </a:xfrm>
            <a:prstGeom prst="line">
              <a:avLst/>
            </a:prstGeom>
            <a:ln w="15875">
              <a:solidFill>
                <a:srgbClr val="7030A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590800" y="3429000"/>
              <a:ext cx="762000" cy="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352800" y="2743200"/>
              <a:ext cx="53340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886200" y="2743200"/>
              <a:ext cx="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886200" y="3429000"/>
              <a:ext cx="762000" cy="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4648200" y="2743200"/>
              <a:ext cx="53340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5181600" y="2743200"/>
              <a:ext cx="0" cy="685800"/>
            </a:xfrm>
            <a:prstGeom prst="line">
              <a:avLst/>
            </a:prstGeom>
            <a:ln w="158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547191" y="2702652"/>
            <a:ext cx="927653" cy="830997"/>
            <a:chOff x="76200" y="2604269"/>
            <a:chExt cx="927653" cy="830997"/>
          </a:xfrm>
        </p:grpSpPr>
        <p:sp>
          <p:nvSpPr>
            <p:cNvPr id="58" name="TextBox 57"/>
            <p:cNvSpPr txBox="1"/>
            <p:nvPr/>
          </p:nvSpPr>
          <p:spPr>
            <a:xfrm>
              <a:off x="76200" y="2604269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Non  linear</a:t>
              </a:r>
            </a:p>
            <a:p>
              <a:r>
                <a:rPr lang="en-US" sz="1200" b="1" dirty="0" smtClean="0"/>
                <a:t>Ramp voltage</a:t>
              </a:r>
              <a:endParaRPr lang="en-US" sz="1200" b="1" dirty="0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86409" y="2949617"/>
              <a:ext cx="417444" cy="79513"/>
            </a:xfrm>
            <a:custGeom>
              <a:avLst/>
              <a:gdLst>
                <a:gd name="connsiteX0" fmla="*/ 0 w 417444"/>
                <a:gd name="connsiteY0" fmla="*/ 79513 h 79513"/>
                <a:gd name="connsiteX1" fmla="*/ 79513 w 417444"/>
                <a:gd name="connsiteY1" fmla="*/ 39757 h 79513"/>
                <a:gd name="connsiteX2" fmla="*/ 99392 w 417444"/>
                <a:gd name="connsiteY2" fmla="*/ 19878 h 79513"/>
                <a:gd name="connsiteX3" fmla="*/ 159026 w 417444"/>
                <a:gd name="connsiteY3" fmla="*/ 0 h 79513"/>
                <a:gd name="connsiteX4" fmla="*/ 308113 w 417444"/>
                <a:gd name="connsiteY4" fmla="*/ 9939 h 79513"/>
                <a:gd name="connsiteX5" fmla="*/ 367748 w 417444"/>
                <a:gd name="connsiteY5" fmla="*/ 29818 h 79513"/>
                <a:gd name="connsiteX6" fmla="*/ 387626 w 417444"/>
                <a:gd name="connsiteY6" fmla="*/ 59635 h 79513"/>
                <a:gd name="connsiteX7" fmla="*/ 417444 w 417444"/>
                <a:gd name="connsiteY7" fmla="*/ 69574 h 79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7444" h="79513">
                  <a:moveTo>
                    <a:pt x="0" y="79513"/>
                  </a:moveTo>
                  <a:cubicBezTo>
                    <a:pt x="38551" y="64093"/>
                    <a:pt x="49738" y="63577"/>
                    <a:pt x="79513" y="39757"/>
                  </a:cubicBezTo>
                  <a:cubicBezTo>
                    <a:pt x="86831" y="33903"/>
                    <a:pt x="91010" y="24069"/>
                    <a:pt x="99392" y="19878"/>
                  </a:cubicBezTo>
                  <a:cubicBezTo>
                    <a:pt x="118133" y="10507"/>
                    <a:pt x="159026" y="0"/>
                    <a:pt x="159026" y="0"/>
                  </a:cubicBezTo>
                  <a:cubicBezTo>
                    <a:pt x="208722" y="3313"/>
                    <a:pt x="258808" y="2895"/>
                    <a:pt x="308113" y="9939"/>
                  </a:cubicBezTo>
                  <a:cubicBezTo>
                    <a:pt x="328856" y="12902"/>
                    <a:pt x="367748" y="29818"/>
                    <a:pt x="367748" y="29818"/>
                  </a:cubicBezTo>
                  <a:cubicBezTo>
                    <a:pt x="374374" y="39757"/>
                    <a:pt x="378298" y="52173"/>
                    <a:pt x="387626" y="59635"/>
                  </a:cubicBezTo>
                  <a:cubicBezTo>
                    <a:pt x="395807" y="66180"/>
                    <a:pt x="417444" y="69574"/>
                    <a:pt x="417444" y="69574"/>
                  </a:cubicBezTo>
                </a:path>
              </a:pathLst>
            </a:custGeom>
            <a:ln w="158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63418" y="3395150"/>
            <a:ext cx="1189382" cy="330727"/>
            <a:chOff x="2163418" y="3138749"/>
            <a:chExt cx="1189382" cy="330727"/>
          </a:xfrm>
        </p:grpSpPr>
        <p:sp>
          <p:nvSpPr>
            <p:cNvPr id="77" name="TextBox 76"/>
            <p:cNvSpPr txBox="1"/>
            <p:nvPr/>
          </p:nvSpPr>
          <p:spPr>
            <a:xfrm>
              <a:off x="2163418" y="3192477"/>
              <a:ext cx="712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FF"/>
                  </a:solidFill>
                </a:rPr>
                <a:t>T</a:t>
              </a:r>
              <a:r>
                <a:rPr lang="en-US" sz="1200" b="1" baseline="-25000" dirty="0" smtClean="0">
                  <a:solidFill>
                    <a:srgbClr val="FF00FF"/>
                  </a:solidFill>
                </a:rPr>
                <a:t>ON</a:t>
              </a:r>
              <a:endParaRPr lang="en-US" sz="1200" b="1" baseline="-25000" dirty="0">
                <a:solidFill>
                  <a:srgbClr val="FF00FF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640496" y="3138749"/>
              <a:ext cx="712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FF"/>
                  </a:solidFill>
                </a:rPr>
                <a:t>T</a:t>
              </a:r>
              <a:r>
                <a:rPr lang="en-US" sz="1200" b="1" baseline="-25000" dirty="0" smtClean="0">
                  <a:solidFill>
                    <a:srgbClr val="FF00FF"/>
                  </a:solidFill>
                </a:rPr>
                <a:t>OFF</a:t>
              </a:r>
              <a:endParaRPr lang="en-US" sz="1200" b="1" baseline="-250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162050" y="2661671"/>
            <a:ext cx="5981700" cy="310129"/>
            <a:chOff x="1162050" y="2661671"/>
            <a:chExt cx="5981700" cy="310129"/>
          </a:xfrm>
        </p:grpSpPr>
        <p:sp>
          <p:nvSpPr>
            <p:cNvPr id="80" name="Oval 79"/>
            <p:cNvSpPr/>
            <p:nvPr/>
          </p:nvSpPr>
          <p:spPr>
            <a:xfrm>
              <a:off x="1162050" y="2667000"/>
              <a:ext cx="266700" cy="3048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1</a:t>
              </a:r>
              <a:endParaRPr lang="en-US" sz="1200" b="1" dirty="0"/>
            </a:p>
          </p:txBody>
        </p:sp>
        <p:sp>
          <p:nvSpPr>
            <p:cNvPr id="82" name="Oval 81"/>
            <p:cNvSpPr/>
            <p:nvPr/>
          </p:nvSpPr>
          <p:spPr>
            <a:xfrm>
              <a:off x="2457450" y="2661671"/>
              <a:ext cx="266700" cy="3048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2</a:t>
              </a:r>
            </a:p>
          </p:txBody>
        </p:sp>
        <p:sp>
          <p:nvSpPr>
            <p:cNvPr id="83" name="Oval 82"/>
            <p:cNvSpPr/>
            <p:nvPr/>
          </p:nvSpPr>
          <p:spPr>
            <a:xfrm>
              <a:off x="3752850" y="2667000"/>
              <a:ext cx="266700" cy="3048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3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5048250" y="2667000"/>
              <a:ext cx="266700" cy="3048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/>
                <a:t>4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6877050" y="2667000"/>
              <a:ext cx="266700" cy="304800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/>
                <a:t>N</a:t>
              </a:r>
              <a:endParaRPr lang="en-US" sz="1200" b="1" dirty="0"/>
            </a:p>
          </p:txBody>
        </p:sp>
      </p:grpSp>
      <p:pic>
        <p:nvPicPr>
          <p:cNvPr id="3074" name="Picture 2" descr="F:\Research\Re II Sem 2019-2020\IPR\Aditya 30 years\Slide Preparation\Figures_3Journals\trigger\Figu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4726087" cy="216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Content Placeholder 7"/>
          <p:cNvSpPr txBox="1">
            <a:spLocks/>
          </p:cNvSpPr>
          <p:nvPr/>
        </p:nvSpPr>
        <p:spPr bwMode="auto">
          <a:xfrm>
            <a:off x="5259487" y="4800600"/>
            <a:ext cx="3960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Four modes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Mode 0: Single trigger mode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/>
              <a:t>Mode </a:t>
            </a:r>
            <a:r>
              <a:rPr lang="en-US" sz="1600" dirty="0" smtClean="0"/>
              <a:t>1: Continuous trigger mode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/>
              <a:t>Mode </a:t>
            </a:r>
            <a:r>
              <a:rPr lang="en-US" sz="1600" dirty="0" smtClean="0"/>
              <a:t>2: Trigger pattern mode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/>
              <a:t>Mode </a:t>
            </a:r>
            <a:r>
              <a:rPr lang="en-US" sz="1600" dirty="0" smtClean="0"/>
              <a:t>3: Continuous trigger pattern mode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6200" y="3733800"/>
            <a:ext cx="8153400" cy="838200"/>
            <a:chOff x="76200" y="3733800"/>
            <a:chExt cx="8153400" cy="838200"/>
          </a:xfrm>
        </p:grpSpPr>
        <p:grpSp>
          <p:nvGrpSpPr>
            <p:cNvPr id="2" name="Group 1"/>
            <p:cNvGrpSpPr/>
            <p:nvPr/>
          </p:nvGrpSpPr>
          <p:grpSpPr>
            <a:xfrm>
              <a:off x="76200" y="4038600"/>
              <a:ext cx="1219200" cy="533400"/>
              <a:chOff x="76200" y="4038600"/>
              <a:chExt cx="1219200" cy="5334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76200" y="4572000"/>
                <a:ext cx="10668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11430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143000" y="4038600"/>
                <a:ext cx="1524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12954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/>
            <p:cNvSpPr txBox="1"/>
            <p:nvPr/>
          </p:nvSpPr>
          <p:spPr>
            <a:xfrm>
              <a:off x="1364974" y="3800710"/>
              <a:ext cx="1828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Post-trigger delay</a:t>
              </a:r>
              <a:endParaRPr lang="en-US" sz="1200" b="1" dirty="0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007165" y="3935896"/>
              <a:ext cx="427383" cy="487017"/>
            </a:xfrm>
            <a:custGeom>
              <a:avLst/>
              <a:gdLst>
                <a:gd name="connsiteX0" fmla="*/ 427383 w 427383"/>
                <a:gd name="connsiteY0" fmla="*/ 9939 h 487017"/>
                <a:gd name="connsiteX1" fmla="*/ 198783 w 427383"/>
                <a:gd name="connsiteY1" fmla="*/ 0 h 487017"/>
                <a:gd name="connsiteX2" fmla="*/ 59635 w 427383"/>
                <a:gd name="connsiteY2" fmla="*/ 19878 h 487017"/>
                <a:gd name="connsiteX3" fmla="*/ 29818 w 427383"/>
                <a:gd name="connsiteY3" fmla="*/ 39756 h 487017"/>
                <a:gd name="connsiteX4" fmla="*/ 19878 w 427383"/>
                <a:gd name="connsiteY4" fmla="*/ 89452 h 487017"/>
                <a:gd name="connsiteX5" fmla="*/ 0 w 427383"/>
                <a:gd name="connsiteY5" fmla="*/ 198782 h 487017"/>
                <a:gd name="connsiteX6" fmla="*/ 19878 w 427383"/>
                <a:gd name="connsiteY6" fmla="*/ 357808 h 487017"/>
                <a:gd name="connsiteX7" fmla="*/ 19878 w 427383"/>
                <a:gd name="connsiteY7" fmla="*/ 487017 h 48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7383" h="487017">
                  <a:moveTo>
                    <a:pt x="427383" y="9939"/>
                  </a:moveTo>
                  <a:cubicBezTo>
                    <a:pt x="351183" y="6626"/>
                    <a:pt x="275055" y="0"/>
                    <a:pt x="198783" y="0"/>
                  </a:cubicBezTo>
                  <a:cubicBezTo>
                    <a:pt x="175930" y="0"/>
                    <a:pt x="96423" y="1484"/>
                    <a:pt x="59635" y="19878"/>
                  </a:cubicBezTo>
                  <a:cubicBezTo>
                    <a:pt x="48951" y="25220"/>
                    <a:pt x="39757" y="33130"/>
                    <a:pt x="29818" y="39756"/>
                  </a:cubicBezTo>
                  <a:cubicBezTo>
                    <a:pt x="26505" y="56321"/>
                    <a:pt x="22447" y="72755"/>
                    <a:pt x="19878" y="89452"/>
                  </a:cubicBezTo>
                  <a:cubicBezTo>
                    <a:pt x="3822" y="193814"/>
                    <a:pt x="20275" y="137956"/>
                    <a:pt x="0" y="198782"/>
                  </a:cubicBezTo>
                  <a:cubicBezTo>
                    <a:pt x="5705" y="238715"/>
                    <a:pt x="18208" y="321065"/>
                    <a:pt x="19878" y="357808"/>
                  </a:cubicBezTo>
                  <a:cubicBezTo>
                    <a:pt x="21834" y="400833"/>
                    <a:pt x="19878" y="443947"/>
                    <a:pt x="19878" y="487017"/>
                  </a:cubicBezTo>
                </a:path>
              </a:pathLst>
            </a:custGeom>
            <a:ln w="15875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762000" y="3733800"/>
              <a:ext cx="0" cy="838200"/>
            </a:xfrm>
            <a:prstGeom prst="line">
              <a:avLst/>
            </a:prstGeom>
            <a:ln w="15875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1" name="Group 70"/>
            <p:cNvGrpSpPr/>
            <p:nvPr/>
          </p:nvGrpSpPr>
          <p:grpSpPr>
            <a:xfrm>
              <a:off x="1295400" y="4038600"/>
              <a:ext cx="1219200" cy="533400"/>
              <a:chOff x="76200" y="4038600"/>
              <a:chExt cx="1219200" cy="5334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76200" y="4572000"/>
                <a:ext cx="10668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V="1">
                <a:off x="11430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143000" y="4038600"/>
                <a:ext cx="1524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954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2514600" y="4038600"/>
              <a:ext cx="1295400" cy="533400"/>
              <a:chOff x="0" y="4038600"/>
              <a:chExt cx="1295400" cy="533400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0" y="4572000"/>
                <a:ext cx="11430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11430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143000" y="4038600"/>
                <a:ext cx="1524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954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3" name="Group 92"/>
            <p:cNvGrpSpPr/>
            <p:nvPr/>
          </p:nvGrpSpPr>
          <p:grpSpPr>
            <a:xfrm>
              <a:off x="3810000" y="4038600"/>
              <a:ext cx="1219200" cy="533400"/>
              <a:chOff x="76200" y="4038600"/>
              <a:chExt cx="1219200" cy="533400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76200" y="4572000"/>
                <a:ext cx="10668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11430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1143000" y="4038600"/>
                <a:ext cx="1524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12954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7" name="Group 106"/>
            <p:cNvGrpSpPr/>
            <p:nvPr/>
          </p:nvGrpSpPr>
          <p:grpSpPr>
            <a:xfrm>
              <a:off x="6019800" y="4038600"/>
              <a:ext cx="838200" cy="533400"/>
              <a:chOff x="457200" y="4038600"/>
              <a:chExt cx="838200" cy="533400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457200" y="4572000"/>
                <a:ext cx="6858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11430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1143000" y="4038600"/>
                <a:ext cx="152400" cy="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1295400" y="4038600"/>
                <a:ext cx="0" cy="533400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3" name="Straight Connector 112"/>
            <p:cNvCxnSpPr/>
            <p:nvPr/>
          </p:nvCxnSpPr>
          <p:spPr>
            <a:xfrm>
              <a:off x="6858000" y="4572000"/>
              <a:ext cx="1371600" cy="0"/>
            </a:xfrm>
            <a:prstGeom prst="line">
              <a:avLst/>
            </a:prstGeom>
            <a:ln w="158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5029200" y="4572000"/>
              <a:ext cx="609600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5486400" y="4278796"/>
              <a:ext cx="609600" cy="0"/>
            </a:xfrm>
            <a:prstGeom prst="line">
              <a:avLst/>
            </a:prstGeom>
            <a:ln w="15875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942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Source and Its Characteristics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1219200"/>
          </a:xfrm>
        </p:spPr>
        <p:txBody>
          <a:bodyPr/>
          <a:lstStyle/>
          <a:p>
            <a:pPr marL="288925" lvl="1" indent="-288925">
              <a:buClr>
                <a:srgbClr val="FF0000"/>
              </a:buClr>
            </a:pPr>
            <a:r>
              <a:rPr lang="en-US" sz="2000" dirty="0" smtClean="0"/>
              <a:t>For our study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err="1" smtClean="0"/>
              <a:t>Ultrawideband</a:t>
            </a:r>
            <a:r>
              <a:rPr lang="en-US" sz="1600" dirty="0" smtClean="0"/>
              <a:t> VCO, (Make: </a:t>
            </a:r>
            <a:r>
              <a:rPr lang="en-US" sz="1600" dirty="0" err="1" smtClean="0"/>
              <a:t>SliversIMA</a:t>
            </a:r>
            <a:r>
              <a:rPr lang="en-US" sz="1600" dirty="0" smtClean="0"/>
              <a:t>, Model: VO4280P/01)</a:t>
            </a:r>
          </a:p>
          <a:p>
            <a:pPr marL="641350" lvl="2" indent="-288925">
              <a:buClr>
                <a:srgbClr val="FF0000"/>
              </a:buClr>
            </a:pPr>
            <a:r>
              <a:rPr lang="en-US" sz="1600" dirty="0" smtClean="0"/>
              <a:t>Sweeping range: 13.25 to 20 GHz</a:t>
            </a:r>
            <a:endParaRPr lang="en-US" sz="1600" dirty="0"/>
          </a:p>
        </p:txBody>
      </p:sp>
      <p:pic>
        <p:nvPicPr>
          <p:cNvPr id="4098" name="Picture 2" descr="F:\Research\Re II Sem 2019-2020\IPR\Aditya 30 years\Slide Preparation\Figures_3Journals\TIM\Figur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4453424" cy="44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188155"/>
              </p:ext>
            </p:extLst>
          </p:nvPr>
        </p:nvGraphicFramePr>
        <p:xfrm>
          <a:off x="4800600" y="1981200"/>
          <a:ext cx="4243387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Acrobat Document" r:id="rId4" imgW="4244045" imgH="4206001" progId="AcroExch.Document.DC">
                  <p:embed/>
                </p:oleObj>
              </mc:Choice>
              <mc:Fallback>
                <p:oleObj name="Acrobat Document" r:id="rId4" imgW="4244045" imgH="420600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0" y="1981200"/>
                        <a:ext cx="4243387" cy="420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2095" y="6386396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Output of VCO to turning voltage. </a:t>
            </a:r>
            <a:endParaRPr lang="en-US" sz="1200" b="1" dirty="0" smtClean="0"/>
          </a:p>
          <a:p>
            <a:pPr algn="ctr"/>
            <a:r>
              <a:rPr lang="en-US" sz="1200" b="1" dirty="0" smtClean="0"/>
              <a:t>(</a:t>
            </a:r>
            <a:r>
              <a:rPr lang="en-US" sz="1200" b="1" dirty="0"/>
              <a:t>a) Frequency. (b) Change </a:t>
            </a:r>
            <a:r>
              <a:rPr lang="en-US" sz="1200" b="1" dirty="0" smtClean="0"/>
              <a:t>in frequency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05400" y="61677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Modified and unmodified tuning voltages to drive the VCO</a:t>
            </a:r>
          </a:p>
        </p:txBody>
      </p:sp>
    </p:spTree>
    <p:extLst>
      <p:ext uri="{BB962C8B-B14F-4D97-AF65-F5344CB8AC3E}">
        <p14:creationId xmlns:p14="http://schemas.microsoft.com/office/powerpoint/2010/main" val="7382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Architecture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819400" y="5944035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Hardware-Software Architecture</a:t>
            </a:r>
            <a:endParaRPr lang="en-US" sz="1200" b="1" dirty="0"/>
          </a:p>
        </p:txBody>
      </p:sp>
      <p:pic>
        <p:nvPicPr>
          <p:cNvPr id="7192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5045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579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Amplifier Circuit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3761601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High-speed op-amp driver for VCO</a:t>
            </a:r>
            <a:endParaRPr lang="en-US" sz="1200" b="1" dirty="0"/>
          </a:p>
        </p:txBody>
      </p:sp>
      <p:pic>
        <p:nvPicPr>
          <p:cNvPr id="5122" name="Picture 2" descr="F:\Research\Re II Sem 2019-2020\IPR\Aditya 30 years\Slide Preparation\Figures_3Journals\TIM\figure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42" y="4495800"/>
            <a:ext cx="484818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91973" y="4357300"/>
            <a:ext cx="411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Simulation results of amplifier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5562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THD versus frequency</a:t>
            </a:r>
            <a:endParaRPr lang="en-US" sz="1200" b="1" dirty="0"/>
          </a:p>
        </p:txBody>
      </p:sp>
      <p:pic>
        <p:nvPicPr>
          <p:cNvPr id="5167" name="Picture 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" y="1310033"/>
            <a:ext cx="4517900" cy="228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68" name="Picture 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628" y="1098550"/>
            <a:ext cx="4271928" cy="294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62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-228600" y="38862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Components used</a:t>
            </a:r>
            <a:endParaRPr lang="en-US" sz="1200" b="1" dirty="0"/>
          </a:p>
        </p:txBody>
      </p:sp>
      <p:pic>
        <p:nvPicPr>
          <p:cNvPr id="6146" name="Picture 2" descr="F:\Research\Re II Sem 2019-2020\IPR\Aditya 30 years\Slide Preparation\Figures_3Journals\TIM\Figure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255264" cy="244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user\Desktop\New folder\IMG_20180306_153011186.jpg">
            <a:extLst>
              <a:ext uri="{FF2B5EF4-FFF2-40B4-BE49-F238E27FC236}">
                <a16:creationId xmlns="" xmlns:a16="http://schemas.microsoft.com/office/drawing/2014/main" id="{C7A54986-9405-4347-BFDA-82ADA077A86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" t="36526" r="9165" b="25022"/>
          <a:stretch/>
        </p:blipFill>
        <p:spPr bwMode="auto">
          <a:xfrm>
            <a:off x="0" y="5057000"/>
            <a:ext cx="3886200" cy="180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5754757" y="4782017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Graphical user interface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912704" y="5970751"/>
            <a:ext cx="16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2U rack standard chassis</a:t>
            </a:r>
            <a:endParaRPr lang="en-US" sz="12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50253"/>
            <a:ext cx="5714999" cy="359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9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787880"/>
            <a:ext cx="1649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Trigger specifications</a:t>
            </a:r>
            <a:endParaRPr lang="en-US" sz="12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193956"/>
            <a:ext cx="7014651" cy="153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00400" y="4807603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Ramp specifications</a:t>
            </a:r>
            <a:endParaRPr lang="en-US" sz="12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066800"/>
            <a:ext cx="89662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295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Thermal</Template>
  <TotalTime>3552</TotalTime>
  <Words>696</Words>
  <Application>Microsoft Office PowerPoint</Application>
  <PresentationFormat>On-screen Show (4:3)</PresentationFormat>
  <Paragraphs>104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Edge</vt:lpstr>
      <vt:lpstr>Acrobat Document</vt:lpstr>
      <vt:lpstr>Tuning Voltage Setup and Data Processing for FMCW Reflectometer</vt:lpstr>
      <vt:lpstr>FMCW Reflectometer: Background</vt:lpstr>
      <vt:lpstr>Reflectometer Setup: IPR</vt:lpstr>
      <vt:lpstr>Reflectometer: Tuning Voltage Setup</vt:lpstr>
      <vt:lpstr>Frequency Source and Its Characteristics</vt:lpstr>
      <vt:lpstr>System Architecture</vt:lpstr>
      <vt:lpstr>Amplifier Circuit</vt:lpstr>
      <vt:lpstr>Integration</vt:lpstr>
      <vt:lpstr>Specifications</vt:lpstr>
      <vt:lpstr>Sample Output: Normal Mode</vt:lpstr>
      <vt:lpstr>Sample Output: Pattern Mode</vt:lpstr>
      <vt:lpstr>Characteristics of Tuning Voltage Setup</vt:lpstr>
      <vt:lpstr>Characteristics of Tuning Voltage Setup</vt:lpstr>
      <vt:lpstr>Comparison</vt:lpstr>
      <vt:lpstr>Ongoing Work: Automated Digital Signal Processing</vt:lpstr>
      <vt:lpstr>Acknowledgement</vt:lpstr>
      <vt:lpstr>PowerPoint Presentation</vt:lpstr>
    </vt:vector>
  </TitlesOfParts>
  <Company>BITS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NSC30AT</dc:title>
  <dc:creator>A Amalin Prince</dc:creator>
  <cp:lastModifiedBy>user</cp:lastModifiedBy>
  <cp:revision>259</cp:revision>
  <dcterms:created xsi:type="dcterms:W3CDTF">2011-07-06T09:44:03Z</dcterms:created>
  <dcterms:modified xsi:type="dcterms:W3CDTF">2020-01-28T02:30:59Z</dcterms:modified>
</cp:coreProperties>
</file>