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02" r:id="rId3"/>
    <p:sldId id="258" r:id="rId4"/>
    <p:sldId id="259" r:id="rId5"/>
    <p:sldId id="256" r:id="rId6"/>
    <p:sldId id="291" r:id="rId7"/>
    <p:sldId id="292" r:id="rId8"/>
    <p:sldId id="300" r:id="rId9"/>
    <p:sldId id="260" r:id="rId10"/>
    <p:sldId id="261" r:id="rId11"/>
    <p:sldId id="263" r:id="rId12"/>
    <p:sldId id="293" r:id="rId13"/>
    <p:sldId id="296" r:id="rId14"/>
    <p:sldId id="297" r:id="rId15"/>
    <p:sldId id="265" r:id="rId16"/>
    <p:sldId id="311" r:id="rId17"/>
    <p:sldId id="273" r:id="rId18"/>
    <p:sldId id="275" r:id="rId19"/>
    <p:sldId id="289" r:id="rId20"/>
    <p:sldId id="268" r:id="rId21"/>
    <p:sldId id="286" r:id="rId22"/>
    <p:sldId id="299" r:id="rId23"/>
    <p:sldId id="287" r:id="rId24"/>
    <p:sldId id="309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8962-C27D-4421-B7ED-9D10B1862064}" type="datetimeFigureOut">
              <a:rPr lang="en-US" smtClean="0"/>
              <a:pPr/>
              <a:t>4/20/2015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241F5-1F8F-4DB0-BFF7-83B7EE7455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EE7D9-DEB4-449D-AA42-C22A9185AA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EE7D9-DEB4-449D-AA42-C22A9185AA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643710"/>
            <a:ext cx="3181352" cy="214290"/>
          </a:xfrm>
        </p:spPr>
        <p:txBody>
          <a:bodyPr/>
          <a:lstStyle/>
          <a:p>
            <a:r>
              <a:rPr lang="en-IN" dirty="0" smtClean="0"/>
              <a:t>10th IAEA Technical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14612" y="6637359"/>
            <a:ext cx="3305188" cy="220641"/>
          </a:xfrm>
        </p:spPr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16" y="6500834"/>
            <a:ext cx="2133600" cy="220641"/>
          </a:xfrm>
        </p:spPr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4282" y="6643710"/>
            <a:ext cx="2133600" cy="214290"/>
          </a:xfrm>
        </p:spPr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3240" y="6637359"/>
            <a:ext cx="2895600" cy="220641"/>
          </a:xfrm>
        </p:spPr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43702" y="6643685"/>
            <a:ext cx="2133600" cy="214315"/>
          </a:xfrm>
        </p:spPr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24-04-2015 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572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24-04-2015 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1802" y="6637359"/>
            <a:ext cx="2895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64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FF32-A77F-4630-8727-75BD85DFDB6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9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934"/>
          <p:cNvSpPr txBox="1">
            <a:spLocks noChangeArrowheads="1"/>
          </p:cNvSpPr>
          <p:nvPr/>
        </p:nvSpPr>
        <p:spPr bwMode="auto">
          <a:xfrm>
            <a:off x="142844" y="1643050"/>
            <a:ext cx="8858312" cy="3701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9948" tIns="64974" rIns="129948" bIns="64974">
            <a:spAutoFit/>
          </a:bodyPr>
          <a:lstStyle/>
          <a:p>
            <a:pPr algn="ctr" defTabSz="2992438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Overview of Data Acquisition and Central Control System of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teady state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uperconducting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okamak (SST-1)</a:t>
            </a:r>
          </a:p>
          <a:p>
            <a:pPr algn="ctr" defTabSz="2992438"/>
            <a:endParaRPr lang="en-I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992438"/>
            <a:r>
              <a:rPr lang="en-US" sz="2000" b="1" u="sng" dirty="0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S. Pradhan*</a:t>
            </a:r>
            <a:r>
              <a:rPr lang="en-US" sz="2000" b="1" dirty="0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sz="2000" b="1" dirty="0" err="1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Mahajan</a:t>
            </a:r>
            <a:r>
              <a:rPr lang="en-US" sz="2000" b="1" dirty="0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, H. K. Gulati, M. Sharma, A. Kumar, K. Patel, H. </a:t>
            </a:r>
            <a:r>
              <a:rPr lang="en-US" sz="2000" b="1" dirty="0" err="1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Masand</a:t>
            </a:r>
            <a:r>
              <a:rPr lang="en-US" sz="2000" b="1" dirty="0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, I. Mansuri, J. </a:t>
            </a:r>
            <a:r>
              <a:rPr lang="en-US" sz="2000" b="1" dirty="0" err="1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Dhongde</a:t>
            </a:r>
            <a:r>
              <a:rPr lang="en-US" sz="2000" b="1" dirty="0" smtClean="0">
                <a:solidFill>
                  <a:srgbClr val="0046D2"/>
                </a:solidFill>
                <a:latin typeface="Times New Roman" pitchFamily="18" charset="0"/>
                <a:cs typeface="Times New Roman" pitchFamily="18" charset="0"/>
              </a:rPr>
              <a:t>, M. Bhandarkar and H. Chudasama</a:t>
            </a:r>
            <a:endParaRPr lang="en-IN" sz="2000" b="1" dirty="0" smtClean="0">
              <a:solidFill>
                <a:srgbClr val="0046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992438"/>
            <a:endParaRPr lang="en-US" i="1" dirty="0" smtClean="0"/>
          </a:p>
          <a:p>
            <a:pPr algn="ctr" defTabSz="2992438"/>
            <a:r>
              <a:rPr lang="en-US" i="1" dirty="0" smtClean="0"/>
              <a:t>Institute </a:t>
            </a:r>
            <a:r>
              <a:rPr lang="en-US" i="1" dirty="0"/>
              <a:t>for Plasma Research, Gandhinagar, Gujarat, INDIA</a:t>
            </a:r>
            <a:endParaRPr lang="en-US" dirty="0"/>
          </a:p>
          <a:p>
            <a:pPr algn="ctr" defTabSz="2992438"/>
            <a:endParaRPr lang="en-US" sz="1400" b="1" i="1" dirty="0" smtClean="0"/>
          </a:p>
          <a:p>
            <a:pPr algn="ctr" defTabSz="2992438"/>
            <a:r>
              <a:rPr lang="en-US" sz="2600" b="1" i="1" dirty="0" smtClean="0"/>
              <a:t>*pradhan@ipr.res.in</a:t>
            </a:r>
            <a:endParaRPr lang="en-US" sz="2600" b="1" baseline="30000" dirty="0">
              <a:solidFill>
                <a:srgbClr val="0046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5" descr="IPR_final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000264" cy="115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7" descr="Flag_of_India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1414"/>
            <a:ext cx="1678793" cy="111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88559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</a:rPr>
              <a:t>10th IAEA Technical Meeting on Control, Data Acquisition and Remote Participation for Fusion Research 20-24 April 2015 at IPR India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 descr="GPS_Ar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1"/>
            <a:ext cx="9001156" cy="5905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85852" y="71414"/>
            <a:ext cx="7643866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GPS Based Time Synchronization System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1" y="0"/>
            <a:ext cx="85722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</a:t>
            </a:r>
            <a:r>
              <a:rPr lang="en-IN" baseline="30000" smtClean="0"/>
              <a:t>th</a:t>
            </a:r>
            <a:r>
              <a:rPr lang="en-IN" smtClean="0"/>
              <a:t> IAEA Technical Meeting 2015 at IPR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storage diagram"/>
          <p:cNvPicPr>
            <a:picLocks noChangeAspect="1" noChangeArrowheads="1"/>
          </p:cNvPicPr>
          <p:nvPr/>
        </p:nvPicPr>
        <p:blipFill>
          <a:blip r:embed="rId2" cstate="print"/>
          <a:srcRect t="6889"/>
          <a:stretch>
            <a:fillRect/>
          </a:stretch>
        </p:blipFill>
        <p:spPr bwMode="auto">
          <a:xfrm>
            <a:off x="142844" y="928670"/>
            <a:ext cx="8928008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43042" y="142852"/>
            <a:ext cx="7000924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SAN Based </a:t>
            </a:r>
            <a:r>
              <a:rPr lang="en-US" sz="2800" b="1" dirty="0" smtClean="0">
                <a:solidFill>
                  <a:schemeClr val="bg1"/>
                </a:solidFill>
              </a:rPr>
              <a:t>Centralized </a:t>
            </a:r>
            <a:r>
              <a:rPr lang="en-US" sz="2800" b="1" dirty="0">
                <a:solidFill>
                  <a:schemeClr val="bg1"/>
                </a:solidFill>
              </a:rPr>
              <a:t>Storage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826" y="6286520"/>
            <a:ext cx="1502591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10TB capacity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</a:t>
            </a:r>
            <a:r>
              <a:rPr lang="en-IN" baseline="30000" smtClean="0"/>
              <a:t>th</a:t>
            </a:r>
            <a:r>
              <a:rPr lang="en-IN" smtClean="0"/>
              <a:t> IAEA Technical Meeting 2015 at IPR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4414" y="142852"/>
            <a:ext cx="7620000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Overview of SST-1 </a:t>
            </a:r>
            <a:r>
              <a:rPr lang="en-US" sz="2800" b="1" dirty="0" smtClean="0">
                <a:solidFill>
                  <a:schemeClr val="bg1"/>
                </a:solidFill>
              </a:rPr>
              <a:t>Data Acquisition System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1"/>
            <a:ext cx="1066800" cy="9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69"/>
          <p:cNvSpPr>
            <a:spLocks noChangeArrowheads="1"/>
          </p:cNvSpPr>
          <p:nvPr/>
        </p:nvSpPr>
        <p:spPr bwMode="auto">
          <a:xfrm>
            <a:off x="5217710" y="1452076"/>
            <a:ext cx="3545290" cy="397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defTabSz="3895725"/>
            <a:r>
              <a:rPr lang="en-US" sz="2800" u="none" dirty="0">
                <a:solidFill>
                  <a:schemeClr val="bg1"/>
                </a:solidFill>
              </a:rPr>
              <a:t>Major Tasks</a:t>
            </a:r>
          </a:p>
        </p:txBody>
      </p:sp>
      <p:sp>
        <p:nvSpPr>
          <p:cNvPr id="14" name="Text Box 1171"/>
          <p:cNvSpPr txBox="1">
            <a:spLocks noChangeArrowheads="1"/>
          </p:cNvSpPr>
          <p:nvPr/>
        </p:nvSpPr>
        <p:spPr bwMode="auto">
          <a:xfrm>
            <a:off x="5365734" y="2071678"/>
            <a:ext cx="3635422" cy="37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900" b="1" u="sng">
                <a:solidFill>
                  <a:srgbClr val="660033"/>
                </a:solidFill>
                <a:latin typeface="Arial" charset="0"/>
              </a:defRPr>
            </a:lvl1pPr>
            <a:lvl2pPr marL="742950" indent="-285750" eaLnBrk="0" hangingPunct="0">
              <a:defRPr sz="1900" b="1" u="sng">
                <a:solidFill>
                  <a:srgbClr val="660033"/>
                </a:solidFill>
                <a:latin typeface="Arial" charset="0"/>
              </a:defRPr>
            </a:lvl2pPr>
            <a:lvl3pPr marL="1143000" indent="-228600" eaLnBrk="0" hangingPunct="0">
              <a:defRPr sz="1900" b="1" u="sng">
                <a:solidFill>
                  <a:srgbClr val="660033"/>
                </a:solidFill>
                <a:latin typeface="Arial" charset="0"/>
              </a:defRPr>
            </a:lvl3pPr>
            <a:lvl4pPr marL="1600200" indent="-228600" eaLnBrk="0" hangingPunct="0">
              <a:defRPr sz="1900" b="1" u="sng">
                <a:solidFill>
                  <a:srgbClr val="660033"/>
                </a:solidFill>
                <a:latin typeface="Arial" charset="0"/>
              </a:defRPr>
            </a:lvl4pPr>
            <a:lvl5pPr marL="2057400" indent="-228600" eaLnBrk="0" hangingPunct="0">
              <a:defRPr sz="1900" b="1" u="sng">
                <a:solidFill>
                  <a:srgbClr val="6600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 u="sng">
                <a:solidFill>
                  <a:srgbClr val="6600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 u="sng">
                <a:solidFill>
                  <a:srgbClr val="6600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 u="sng">
                <a:solidFill>
                  <a:srgbClr val="6600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 u="sng">
                <a:solidFill>
                  <a:srgbClr val="6600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Blip>
                <a:blip r:embed="rId4"/>
              </a:buBlip>
            </a:pPr>
            <a:r>
              <a:rPr lang="en-US" sz="1600" u="none" dirty="0">
                <a:solidFill>
                  <a:srgbClr val="800000"/>
                </a:solidFill>
              </a:rPr>
              <a:t>Centralized Data Acquisition for SST-1 </a:t>
            </a:r>
            <a:r>
              <a:rPr lang="en-US" sz="1600" u="none" dirty="0" smtClean="0">
                <a:solidFill>
                  <a:srgbClr val="800000"/>
                </a:solidFill>
              </a:rPr>
              <a:t>diagnostics</a:t>
            </a:r>
            <a:endParaRPr lang="en-US" sz="1600" u="none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Blip>
                <a:blip r:embed="rId4"/>
              </a:buBlip>
            </a:pPr>
            <a:r>
              <a:rPr lang="en-US" sz="1600" u="none" dirty="0">
                <a:solidFill>
                  <a:srgbClr val="800000"/>
                </a:solidFill>
              </a:rPr>
              <a:t>Centralized Data Storage Server for Archival And Retrieval.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Blip>
                <a:blip r:embed="rId4"/>
              </a:buBlip>
            </a:pPr>
            <a:r>
              <a:rPr lang="en-US" sz="1600" u="none" dirty="0">
                <a:solidFill>
                  <a:srgbClr val="800000"/>
                </a:solidFill>
              </a:rPr>
              <a:t>Data Analysis at different Network nodes (Client/Server).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Blip>
                <a:blip r:embed="rId4"/>
              </a:buBlip>
            </a:pPr>
            <a:r>
              <a:rPr lang="en-US" sz="1600" u="none" dirty="0">
                <a:solidFill>
                  <a:srgbClr val="800000"/>
                </a:solidFill>
              </a:rPr>
              <a:t>Communication interface with SST-1 Central Control System.</a:t>
            </a:r>
          </a:p>
        </p:txBody>
      </p:sp>
      <p:pic>
        <p:nvPicPr>
          <p:cNvPr id="105" name="Picture 452" descr="C:\Documents and Settings\Administrator\My Documents\Imran Documents\Work Files\PSSI Details\PSSI-2011 Patna\Poster PPT\Final Images\SST-1 Data Acquisition System Overview 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" y="1143000"/>
            <a:ext cx="5125748" cy="478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4869160"/>
            <a:ext cx="288032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150 slow (100 KSPS) , 20 Fast (MSPS) in PXI/CAMAC platform operating now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6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\Desktop\Data Archival and Retir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71538" y="0"/>
            <a:ext cx="8072462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SST-1 Data Archival and Retrieval System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1"/>
            <a:ext cx="1066800" cy="9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30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2976" y="214290"/>
            <a:ext cx="7620000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</a:rPr>
              <a:t>Matlab</a:t>
            </a:r>
            <a:r>
              <a:rPr lang="en-US" sz="2800" b="1" dirty="0" smtClean="0">
                <a:solidFill>
                  <a:prstClr val="white"/>
                </a:solidFill>
              </a:rPr>
              <a:t> based Data Conversion &amp; Plotting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1"/>
            <a:ext cx="1066800" cy="9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Imran\Desktop\1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" y="1113429"/>
            <a:ext cx="5257800" cy="5323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mran\Desktop\5726-5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5200650" cy="260032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591869" y="974686"/>
            <a:ext cx="2209800" cy="457201"/>
          </a:xfrm>
          <a:prstGeom prst="wedgeRectCallout">
            <a:avLst>
              <a:gd name="adj1" fmla="val -104628"/>
              <a:gd name="adj2" fmla="val 4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prstClr val="white"/>
                </a:solidFill>
              </a:rPr>
              <a:t>Data Conversion Utility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629401" y="1828800"/>
            <a:ext cx="2418781" cy="838200"/>
          </a:xfrm>
          <a:prstGeom prst="wedgeRectCallout">
            <a:avLst>
              <a:gd name="adj1" fmla="val -144155"/>
              <a:gd name="adj2" fmla="val 77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prstClr val="white"/>
                </a:solidFill>
              </a:rPr>
              <a:t>Matlab</a:t>
            </a:r>
            <a:r>
              <a:rPr lang="en-IN" dirty="0" smtClean="0">
                <a:solidFill>
                  <a:prstClr val="white"/>
                </a:solidFill>
              </a:rPr>
              <a:t> GUI Based SSTPLOT Data Plotting with various features 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815635" y="6313653"/>
            <a:ext cx="2209800" cy="457201"/>
          </a:xfrm>
          <a:prstGeom prst="wedgeRectCallout">
            <a:avLst>
              <a:gd name="adj1" fmla="val -54602"/>
              <a:gd name="adj2" fmla="val -1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prstClr val="white"/>
                </a:solidFill>
              </a:rPr>
              <a:t>Plotted Data Fig</a:t>
            </a:r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5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2844" y="2428868"/>
            <a:ext cx="8786874" cy="1385469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Experimental Data Analysis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Utility is developed in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Matlab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defTabSz="4672013">
              <a:defRPr sz="1000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</a:p>
          <a:p>
            <a:pPr algn="ctr" defTabSz="4672013">
              <a:defRPr sz="1000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Some results of recently carried out SST-1 Experiments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</a:t>
            </a:r>
            <a:r>
              <a:rPr lang="en-IN" baseline="30000" smtClean="0"/>
              <a:t>th</a:t>
            </a:r>
            <a:r>
              <a:rPr lang="en-IN" smtClean="0"/>
              <a:t> IAEA Technical Meeting 2015 at IPR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10th IAEA Technical Meeting 2015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66800" y="87313"/>
            <a:ext cx="7162800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Comparison between Magnetic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Probe, Flux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loop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&amp; Analytical methods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for Horizontal Shift Measurement - Shot No.6065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065.tif"/>
          <p:cNvPicPr>
            <a:picLocks noChangeAspect="1"/>
          </p:cNvPicPr>
          <p:nvPr/>
        </p:nvPicPr>
        <p:blipFill>
          <a:blip r:embed="rId3" cstate="print"/>
          <a:srcRect l="7500" t="3319" r="6667" b="4486"/>
          <a:stretch>
            <a:fillRect/>
          </a:stretch>
        </p:blipFill>
        <p:spPr>
          <a:xfrm>
            <a:off x="609600" y="762000"/>
            <a:ext cx="7848600" cy="6019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7C71B-9228-4017-A121-F15E442689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066800" y="115888"/>
            <a:ext cx="7162800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Effective edge safety factor and Grad-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Shafranov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parameter for shot No- 6065</a:t>
            </a:r>
            <a:endParaRPr lang="en-US" b="1" baseline="30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3" cstate="print"/>
          <a:srcRect l="9264" t="4381" r="7692" b="5740"/>
          <a:stretch>
            <a:fillRect/>
          </a:stretch>
        </p:blipFill>
        <p:spPr bwMode="auto">
          <a:xfrm>
            <a:off x="838200" y="912813"/>
            <a:ext cx="751363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7C71B-9228-4017-A121-F15E442689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57290" y="6637359"/>
            <a:ext cx="3305188" cy="220641"/>
          </a:xfrm>
        </p:spPr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85786" y="2500306"/>
            <a:ext cx="7715304" cy="49291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</a:rPr>
              <a:t>Data Acquisition and Control System Upgrade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</a:t>
            </a:r>
            <a:r>
              <a:rPr lang="en-IN" baseline="30000" smtClean="0"/>
              <a:t>th</a:t>
            </a:r>
            <a:r>
              <a:rPr lang="en-IN" smtClean="0"/>
              <a:t> IAEA Technical Meeting 2015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4" name="Picture 61" descr="E:\02\SST-1 Related documents\Publications\International\IAEA-2014\Poster\shots\IMG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9316" t="7143" r="10185" b="15476"/>
          <a:stretch>
            <a:fillRect/>
          </a:stretch>
        </p:blipFill>
        <p:spPr>
          <a:xfrm flipV="1">
            <a:off x="5220072" y="5085184"/>
            <a:ext cx="1800200" cy="15841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9412" t="7936" r="9789" b="14286"/>
          <a:stretch>
            <a:fillRect/>
          </a:stretch>
        </p:blipFill>
        <p:spPr>
          <a:xfrm flipH="1" flipV="1">
            <a:off x="7020272" y="5085184"/>
            <a:ext cx="1907704" cy="15841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5616" y="188640"/>
            <a:ext cx="71287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Steady State Superconducting </a:t>
            </a:r>
            <a:r>
              <a:rPr lang="en-US" sz="2800" b="1" dirty="0" err="1" smtClean="0">
                <a:solidFill>
                  <a:schemeClr val="bg1"/>
                </a:solidFill>
              </a:rPr>
              <a:t>Tokamak</a:t>
            </a:r>
            <a:r>
              <a:rPr lang="en-US" sz="2800" b="1" dirty="0" smtClean="0">
                <a:solidFill>
                  <a:schemeClr val="bg1"/>
                </a:solidFill>
              </a:rPr>
              <a:t> (SST-1)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944" y="1396993"/>
          <a:ext cx="5616112" cy="4045764"/>
        </p:xfrm>
        <a:graphic>
          <a:graphicData uri="http://schemas.openxmlformats.org/drawingml/2006/table">
            <a:tbl>
              <a:tblPr/>
              <a:tblGrid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  <a:gridCol w="351007"/>
              </a:tblGrid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397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690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74"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0" y="0"/>
            <a:ext cx="9144000" cy="6884971"/>
            <a:chOff x="0" y="0"/>
            <a:chExt cx="9144000" cy="68849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38575" y="3289986"/>
              <a:ext cx="1643063" cy="696354"/>
              <a:chOff x="3838575" y="3289986"/>
              <a:chExt cx="1643063" cy="696354"/>
            </a:xfrm>
          </p:grpSpPr>
          <p:pic>
            <p:nvPicPr>
              <p:cNvPr id="146" name="Picture 14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9975" y="2581347"/>
                <a:ext cx="1643063" cy="352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14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09975" y="2237338"/>
                <a:ext cx="1643063" cy="352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ounded Rectangle 6"/>
            <p:cNvSpPr/>
            <p:nvPr/>
          </p:nvSpPr>
          <p:spPr>
            <a:xfrm>
              <a:off x="3429000" y="2256898"/>
              <a:ext cx="2447925" cy="3304405"/>
            </a:xfrm>
            <a:prstGeom prst="roundRect">
              <a:avLst/>
            </a:prstGeom>
            <a:noFill/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" name="TextBox 78"/>
            <p:cNvSpPr txBox="1"/>
            <p:nvPr/>
          </p:nvSpPr>
          <p:spPr>
            <a:xfrm>
              <a:off x="3707904" y="2060848"/>
              <a:ext cx="1581150" cy="92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atin typeface="Century Gothic" pitchFamily="34" charset="0"/>
                </a:rPr>
                <a:t>Central Control Room</a:t>
              </a:r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3429000" y="3180609"/>
              <a:ext cx="219075" cy="81895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1925" y="4218592"/>
              <a:ext cx="156210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042" y="4984253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8"/>
            <p:cNvSpPr txBox="1"/>
            <p:nvPr/>
          </p:nvSpPr>
          <p:spPr>
            <a:xfrm>
              <a:off x="266700" y="4199547"/>
              <a:ext cx="1400175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Diagnostic Hall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4475" y="4342388"/>
              <a:ext cx="314325" cy="16188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1925" y="5189916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606" y="5964195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93"/>
            <p:cNvSpPr txBox="1"/>
            <p:nvPr/>
          </p:nvSpPr>
          <p:spPr>
            <a:xfrm>
              <a:off x="257175" y="5132779"/>
              <a:ext cx="1371600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Office Corridor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4475" y="5389894"/>
              <a:ext cx="314325" cy="16188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1925" y="2371173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042" y="3144138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98"/>
            <p:cNvSpPr txBox="1"/>
            <p:nvPr/>
          </p:nvSpPr>
          <p:spPr>
            <a:xfrm>
              <a:off x="609600" y="2304513"/>
              <a:ext cx="714375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RF Bay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81125" y="2552105"/>
              <a:ext cx="314325" cy="1714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00925" y="4228115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23" name="TextBox 108"/>
            <p:cNvSpPr txBox="1"/>
            <p:nvPr/>
          </p:nvSpPr>
          <p:spPr>
            <a:xfrm>
              <a:off x="7372350" y="4694731"/>
              <a:ext cx="1638300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 Computer Center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48550" y="4418571"/>
              <a:ext cx="390525" cy="19997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400925" y="3237746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7511144" y="4004310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13"/>
            <p:cNvSpPr txBox="1"/>
            <p:nvPr/>
          </p:nvSpPr>
          <p:spPr>
            <a:xfrm>
              <a:off x="7800975" y="3218700"/>
              <a:ext cx="923925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Cryo Hall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91400" y="3504384"/>
              <a:ext cx="323850" cy="14284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400925" y="2256899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7504026" y="3024367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7"/>
            <p:cNvSpPr txBox="1"/>
            <p:nvPr/>
          </p:nvSpPr>
          <p:spPr>
            <a:xfrm>
              <a:off x="7753350" y="2228331"/>
              <a:ext cx="1333500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Water Cooling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19975" y="2409264"/>
              <a:ext cx="323850" cy="1333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400925" y="1276053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7531241" y="2044425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121"/>
            <p:cNvSpPr txBox="1"/>
            <p:nvPr/>
          </p:nvSpPr>
          <p:spPr>
            <a:xfrm>
              <a:off x="7696200" y="1247484"/>
              <a:ext cx="1295400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Utility Building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1400" y="1456986"/>
              <a:ext cx="323850" cy="19997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61925" y="942755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240" y="1715411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128"/>
            <p:cNvSpPr txBox="1"/>
            <p:nvPr/>
          </p:nvSpPr>
          <p:spPr>
            <a:xfrm>
              <a:off x="657225" y="923710"/>
              <a:ext cx="695325" cy="28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RF Lab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71625" y="1257007"/>
              <a:ext cx="314325" cy="16188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447925" y="676117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2578240" y="1445571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132"/>
            <p:cNvSpPr txBox="1"/>
            <p:nvPr/>
          </p:nvSpPr>
          <p:spPr>
            <a:xfrm>
              <a:off x="2943225" y="647549"/>
              <a:ext cx="447675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NBI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38400" y="914187"/>
              <a:ext cx="285750" cy="16188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114925" y="676117"/>
              <a:ext cx="1581150" cy="76182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5245241" y="1443205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136"/>
            <p:cNvSpPr txBox="1"/>
            <p:nvPr/>
          </p:nvSpPr>
          <p:spPr>
            <a:xfrm>
              <a:off x="5648325" y="647549"/>
              <a:ext cx="581025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latin typeface="Century Gothic" pitchFamily="34" charset="0"/>
                </a:rPr>
                <a:t>APPS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33975" y="904664"/>
              <a:ext cx="323850" cy="19045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0800000" flipV="1">
              <a:off x="2333625" y="3237746"/>
              <a:ext cx="119062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224223" y="2118819"/>
              <a:ext cx="223785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33625" y="1009415"/>
              <a:ext cx="16192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76400" y="2675902"/>
              <a:ext cx="32385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00250" y="2685424"/>
              <a:ext cx="9525" cy="87609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009775" y="3561520"/>
              <a:ext cx="152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28775" y="3723408"/>
              <a:ext cx="1905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1276432" y="4075750"/>
              <a:ext cx="70468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09775" y="3885295"/>
              <a:ext cx="152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219384" y="4675686"/>
              <a:ext cx="1580782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95450" y="5466077"/>
              <a:ext cx="32385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5362797" y="2514014"/>
              <a:ext cx="190455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5876925" y="3456770"/>
              <a:ext cx="43815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738750" y="1271292"/>
              <a:ext cx="542799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010150" y="999892"/>
              <a:ext cx="21907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443778" y="2585436"/>
              <a:ext cx="206644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77000" y="1542691"/>
              <a:ext cx="990600" cy="952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876925" y="3723408"/>
              <a:ext cx="76200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6015184" y="3099664"/>
              <a:ext cx="1257007" cy="952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629400" y="2475923"/>
              <a:ext cx="87630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86450" y="3942432"/>
              <a:ext cx="76200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638925" y="3942432"/>
              <a:ext cx="0" cy="53327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629400" y="4485230"/>
              <a:ext cx="87630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 flipH="1">
              <a:off x="5657850" y="3342496"/>
              <a:ext cx="219075" cy="76182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886450" y="3618657"/>
              <a:ext cx="60007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010150" y="1542691"/>
              <a:ext cx="1314450" cy="952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33775" y="3237746"/>
              <a:ext cx="685800" cy="228547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533775" y="3485338"/>
              <a:ext cx="466725" cy="76182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533775" y="3561520"/>
              <a:ext cx="504825" cy="2571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3533775" y="3485338"/>
              <a:ext cx="542925" cy="238070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533775" y="3485338"/>
              <a:ext cx="609600" cy="399957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2414623" y="1090341"/>
              <a:ext cx="304729" cy="1428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3"/>
            </p:cNvCxnSpPr>
            <p:nvPr/>
          </p:nvCxnSpPr>
          <p:spPr>
            <a:xfrm flipH="1">
              <a:off x="1543050" y="2694947"/>
              <a:ext cx="152400" cy="33329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28789" y="4566154"/>
              <a:ext cx="438048" cy="16192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629150" y="3456770"/>
              <a:ext cx="1247775" cy="39995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695825" y="3609134"/>
              <a:ext cx="1190625" cy="27616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076825" y="3523429"/>
              <a:ext cx="819150" cy="190456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914900" y="3885295"/>
              <a:ext cx="962025" cy="571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447841" y="5589858"/>
              <a:ext cx="352343" cy="12382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5110196" y="1118918"/>
              <a:ext cx="295206" cy="76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7329530" y="1652185"/>
              <a:ext cx="361866" cy="1428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7372399" y="2609227"/>
              <a:ext cx="419002" cy="1333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676400" y="1352235"/>
              <a:ext cx="161925" cy="952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828800" y="1352235"/>
              <a:ext cx="9525" cy="124748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76400" y="2580674"/>
              <a:ext cx="16192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1362125" y="2685399"/>
              <a:ext cx="428525" cy="2190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500215" y="1404595"/>
              <a:ext cx="238070" cy="1333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/>
            <p:cNvSpPr/>
            <p:nvPr/>
          </p:nvSpPr>
          <p:spPr>
            <a:xfrm>
              <a:off x="1533525" y="2571151"/>
              <a:ext cx="180975" cy="123796"/>
            </a:xfrm>
            <a:custGeom>
              <a:avLst/>
              <a:gdLst>
                <a:gd name="connsiteX0" fmla="*/ 246797 w 246797"/>
                <a:gd name="connsiteY0" fmla="*/ 0 h 163774"/>
                <a:gd name="connsiteX1" fmla="*/ 130791 w 246797"/>
                <a:gd name="connsiteY1" fmla="*/ 13648 h 163774"/>
                <a:gd name="connsiteX2" fmla="*/ 14785 w 246797"/>
                <a:gd name="connsiteY2" fmla="*/ 81887 h 163774"/>
                <a:gd name="connsiteX3" fmla="*/ 219502 w 246797"/>
                <a:gd name="connsiteY3" fmla="*/ 163774 h 16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97" h="163774">
                  <a:moveTo>
                    <a:pt x="246797" y="0"/>
                  </a:moveTo>
                  <a:cubicBezTo>
                    <a:pt x="208128" y="0"/>
                    <a:pt x="169460" y="0"/>
                    <a:pt x="130791" y="13648"/>
                  </a:cubicBezTo>
                  <a:cubicBezTo>
                    <a:pt x="92122" y="27296"/>
                    <a:pt x="0" y="56866"/>
                    <a:pt x="14785" y="81887"/>
                  </a:cubicBezTo>
                  <a:cubicBezTo>
                    <a:pt x="29570" y="106908"/>
                    <a:pt x="169460" y="150126"/>
                    <a:pt x="219502" y="16377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entury Gothic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5810250" y="3837681"/>
              <a:ext cx="981075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6648481" y="3704362"/>
              <a:ext cx="2666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72275" y="3561520"/>
              <a:ext cx="676275" cy="952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7358096" y="3651972"/>
              <a:ext cx="285683" cy="12382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4848225" y="3551997"/>
              <a:ext cx="1028700" cy="28568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4819650" y="3894818"/>
              <a:ext cx="1066800" cy="15236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000100" y="0"/>
              <a:ext cx="7929618" cy="52317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385" tIns="45695" rIns="91385" bIns="45695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tabLst>
                  <a:tab pos="913850" algn="l"/>
                </a:tabLst>
              </a:pPr>
              <a:r>
                <a:rPr lang="en-US" sz="2800" b="1" dirty="0" smtClean="0">
                  <a:solidFill>
                    <a:prstClr val="white"/>
                  </a:solidFill>
                </a:rPr>
                <a:t>Planned 10Gbps Network Architecture for SST-1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52400" y="6256467"/>
              <a:ext cx="609600" cy="952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67"/>
            <p:cNvSpPr txBox="1"/>
            <p:nvPr/>
          </p:nvSpPr>
          <p:spPr>
            <a:xfrm>
              <a:off x="838200" y="6075535"/>
              <a:ext cx="2466975" cy="314252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12 Core Single Mode Fiber</a:t>
              </a:r>
            </a:p>
          </p:txBody>
        </p:sp>
        <p:sp>
          <p:nvSpPr>
            <p:cNvPr id="106" name="TextBox 169"/>
            <p:cNvSpPr txBox="1"/>
            <p:nvPr/>
          </p:nvSpPr>
          <p:spPr>
            <a:xfrm>
              <a:off x="4419600" y="6104103"/>
              <a:ext cx="1219200" cy="314252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Core Switch</a:t>
              </a:r>
            </a:p>
          </p:txBody>
        </p:sp>
        <p:pic>
          <p:nvPicPr>
            <p:cNvPr id="107" name="Picture 10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3571868" y="6500834"/>
              <a:ext cx="1217186" cy="20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TextBox 174"/>
            <p:cNvSpPr txBox="1"/>
            <p:nvPr/>
          </p:nvSpPr>
          <p:spPr>
            <a:xfrm>
              <a:off x="4800600" y="6485014"/>
              <a:ext cx="1733550" cy="314252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1G Access Switch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0" y="6104103"/>
              <a:ext cx="9144000" cy="9523"/>
            </a:xfrm>
            <a:prstGeom prst="line">
              <a:avLst/>
            </a:prstGeom>
            <a:ln cap="rnd">
              <a:prstDash val="sysDash"/>
              <a:miter lim="800000"/>
            </a:ln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304800" y="6637379"/>
              <a:ext cx="314325" cy="1714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5282" tIns="32641" rIns="65282" bIns="32641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latin typeface="Century Gothic" pitchFamily="34" charset="0"/>
              </a:endParaRPr>
            </a:p>
          </p:txBody>
        </p:sp>
        <p:sp>
          <p:nvSpPr>
            <p:cNvPr id="111" name="TextBox 180"/>
            <p:cNvSpPr txBox="1"/>
            <p:nvPr/>
          </p:nvSpPr>
          <p:spPr>
            <a:xfrm>
              <a:off x="847725" y="6580242"/>
              <a:ext cx="428625" cy="304729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LIU</a:t>
              </a:r>
            </a:p>
          </p:txBody>
        </p:sp>
        <p:sp>
          <p:nvSpPr>
            <p:cNvPr id="112" name="TextBox 181"/>
            <p:cNvSpPr txBox="1"/>
            <p:nvPr/>
          </p:nvSpPr>
          <p:spPr>
            <a:xfrm>
              <a:off x="1562100" y="3666271"/>
              <a:ext cx="781050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50 meter</a:t>
              </a:r>
            </a:p>
          </p:txBody>
        </p:sp>
        <p:sp>
          <p:nvSpPr>
            <p:cNvPr id="113" name="TextBox 182"/>
            <p:cNvSpPr txBox="1"/>
            <p:nvPr/>
          </p:nvSpPr>
          <p:spPr>
            <a:xfrm>
              <a:off x="1943100" y="3837681"/>
              <a:ext cx="781050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80 meter</a:t>
              </a:r>
            </a:p>
          </p:txBody>
        </p:sp>
        <p:sp>
          <p:nvSpPr>
            <p:cNvPr id="114" name="TextBox 183"/>
            <p:cNvSpPr txBox="1"/>
            <p:nvPr/>
          </p:nvSpPr>
          <p:spPr>
            <a:xfrm>
              <a:off x="1933575" y="3342496"/>
              <a:ext cx="857250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150 meter</a:t>
              </a:r>
            </a:p>
          </p:txBody>
        </p:sp>
        <p:sp>
          <p:nvSpPr>
            <p:cNvPr id="115" name="TextBox 185"/>
            <p:cNvSpPr txBox="1"/>
            <p:nvPr/>
          </p:nvSpPr>
          <p:spPr>
            <a:xfrm rot="16200000">
              <a:off x="1462188" y="1823582"/>
              <a:ext cx="857050" cy="25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300 meter</a:t>
              </a:r>
            </a:p>
          </p:txBody>
        </p:sp>
        <p:sp>
          <p:nvSpPr>
            <p:cNvPr id="116" name="TextBox 191"/>
            <p:cNvSpPr txBox="1"/>
            <p:nvPr/>
          </p:nvSpPr>
          <p:spPr>
            <a:xfrm>
              <a:off x="4876800" y="1504599"/>
              <a:ext cx="857250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190 meter</a:t>
              </a:r>
            </a:p>
          </p:txBody>
        </p:sp>
        <p:sp>
          <p:nvSpPr>
            <p:cNvPr id="117" name="TextBox 192"/>
            <p:cNvSpPr txBox="1"/>
            <p:nvPr/>
          </p:nvSpPr>
          <p:spPr>
            <a:xfrm>
              <a:off x="2286000" y="3028245"/>
              <a:ext cx="857250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150 meter</a:t>
              </a:r>
            </a:p>
          </p:txBody>
        </p:sp>
        <p:sp>
          <p:nvSpPr>
            <p:cNvPr id="118" name="TextBox 195"/>
            <p:cNvSpPr txBox="1"/>
            <p:nvPr/>
          </p:nvSpPr>
          <p:spPr>
            <a:xfrm>
              <a:off x="6410325" y="1485554"/>
              <a:ext cx="866775" cy="2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300 meter</a:t>
              </a:r>
            </a:p>
          </p:txBody>
        </p:sp>
        <p:sp>
          <p:nvSpPr>
            <p:cNvPr id="119" name="TextBox 197"/>
            <p:cNvSpPr txBox="1"/>
            <p:nvPr/>
          </p:nvSpPr>
          <p:spPr>
            <a:xfrm>
              <a:off x="6581775" y="2447355"/>
              <a:ext cx="857250" cy="26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300 meter</a:t>
              </a:r>
            </a:p>
          </p:txBody>
        </p:sp>
        <p:sp>
          <p:nvSpPr>
            <p:cNvPr id="120" name="TextBox 198"/>
            <p:cNvSpPr txBox="1"/>
            <p:nvPr/>
          </p:nvSpPr>
          <p:spPr>
            <a:xfrm>
              <a:off x="6705600" y="3513906"/>
              <a:ext cx="857250" cy="26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150 meter</a:t>
              </a:r>
            </a:p>
          </p:txBody>
        </p:sp>
        <p:sp>
          <p:nvSpPr>
            <p:cNvPr id="121" name="TextBox 207"/>
            <p:cNvSpPr txBox="1"/>
            <p:nvPr/>
          </p:nvSpPr>
          <p:spPr>
            <a:xfrm>
              <a:off x="6581775" y="4275729"/>
              <a:ext cx="857250" cy="26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latin typeface="Century Gothic" pitchFamily="34" charset="0"/>
                </a:rPr>
                <a:t>250 meter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52400" y="6485014"/>
              <a:ext cx="6096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258"/>
            <p:cNvSpPr txBox="1"/>
            <p:nvPr/>
          </p:nvSpPr>
          <p:spPr>
            <a:xfrm>
              <a:off x="838200" y="6332650"/>
              <a:ext cx="2466975" cy="304729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24 Core Single Mode Fiber</a:t>
              </a:r>
            </a:p>
          </p:txBody>
        </p: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3306" y="6072206"/>
              <a:ext cx="762000" cy="3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1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3951514" y="4635829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1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3951514" y="4951587"/>
              <a:ext cx="1306286" cy="21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7" name="Straight Connector 126"/>
            <p:cNvCxnSpPr/>
            <p:nvPr/>
          </p:nvCxnSpPr>
          <p:spPr>
            <a:xfrm rot="5400000">
              <a:off x="3643307" y="3929067"/>
              <a:ext cx="1285884" cy="428626"/>
            </a:xfrm>
            <a:prstGeom prst="line">
              <a:avLst/>
            </a:prstGeom>
            <a:ln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3809585" y="3919132"/>
              <a:ext cx="1272418" cy="461967"/>
            </a:xfrm>
            <a:prstGeom prst="line">
              <a:avLst/>
            </a:prstGeom>
            <a:ln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284"/>
            <p:cNvSpPr txBox="1"/>
            <p:nvPr/>
          </p:nvSpPr>
          <p:spPr>
            <a:xfrm>
              <a:off x="5029200" y="2523537"/>
              <a:ext cx="8191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(72 Node)</a:t>
              </a:r>
            </a:p>
          </p:txBody>
        </p:sp>
        <p:sp>
          <p:nvSpPr>
            <p:cNvPr id="130" name="TextBox 285"/>
            <p:cNvSpPr txBox="1"/>
            <p:nvPr/>
          </p:nvSpPr>
          <p:spPr>
            <a:xfrm>
              <a:off x="257175" y="4370957"/>
              <a:ext cx="8191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(18 Node)</a:t>
              </a:r>
            </a:p>
          </p:txBody>
        </p:sp>
        <p:sp>
          <p:nvSpPr>
            <p:cNvPr id="131" name="TextBox 286"/>
            <p:cNvSpPr txBox="1"/>
            <p:nvPr/>
          </p:nvSpPr>
          <p:spPr>
            <a:xfrm>
              <a:off x="228600" y="5294666"/>
              <a:ext cx="8191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(18 Node)</a:t>
              </a:r>
            </a:p>
          </p:txBody>
        </p:sp>
        <p:sp>
          <p:nvSpPr>
            <p:cNvPr id="132" name="TextBox 288"/>
            <p:cNvSpPr txBox="1"/>
            <p:nvPr/>
          </p:nvSpPr>
          <p:spPr>
            <a:xfrm>
              <a:off x="8324850" y="3390110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(8 Node)</a:t>
              </a:r>
            </a:p>
          </p:txBody>
        </p:sp>
        <p:sp>
          <p:nvSpPr>
            <p:cNvPr id="133" name="TextBox 291"/>
            <p:cNvSpPr txBox="1"/>
            <p:nvPr/>
          </p:nvSpPr>
          <p:spPr>
            <a:xfrm>
              <a:off x="95250" y="1104643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(4 Node)</a:t>
              </a:r>
            </a:p>
          </p:txBody>
        </p:sp>
        <p:sp>
          <p:nvSpPr>
            <p:cNvPr id="134" name="TextBox 293"/>
            <p:cNvSpPr txBox="1"/>
            <p:nvPr/>
          </p:nvSpPr>
          <p:spPr>
            <a:xfrm>
              <a:off x="3295650" y="647549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(8 Node)</a:t>
              </a:r>
            </a:p>
          </p:txBody>
        </p:sp>
        <p:sp>
          <p:nvSpPr>
            <p:cNvPr id="135" name="TextBox 295"/>
            <p:cNvSpPr txBox="1"/>
            <p:nvPr/>
          </p:nvSpPr>
          <p:spPr>
            <a:xfrm>
              <a:off x="95250" y="2475923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(8 Node)</a:t>
              </a:r>
            </a:p>
          </p:txBody>
        </p:sp>
        <p:sp>
          <p:nvSpPr>
            <p:cNvPr id="136" name="TextBox 296"/>
            <p:cNvSpPr txBox="1"/>
            <p:nvPr/>
          </p:nvSpPr>
          <p:spPr>
            <a:xfrm>
              <a:off x="6019800" y="799914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(4 Node)</a:t>
              </a:r>
            </a:p>
          </p:txBody>
        </p:sp>
        <p:sp>
          <p:nvSpPr>
            <p:cNvPr id="137" name="TextBox 301"/>
            <p:cNvSpPr txBox="1"/>
            <p:nvPr/>
          </p:nvSpPr>
          <p:spPr>
            <a:xfrm>
              <a:off x="8305800" y="1485554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(8 Node)</a:t>
              </a:r>
            </a:p>
          </p:txBody>
        </p:sp>
        <p:sp>
          <p:nvSpPr>
            <p:cNvPr id="138" name="TextBox 302"/>
            <p:cNvSpPr txBox="1"/>
            <p:nvPr/>
          </p:nvSpPr>
          <p:spPr>
            <a:xfrm>
              <a:off x="8324850" y="2447355"/>
              <a:ext cx="742950" cy="27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rgbClr val="0000FF"/>
                  </a:solidFill>
                </a:rPr>
                <a:t>(8 Node)</a:t>
              </a:r>
            </a:p>
          </p:txBody>
        </p:sp>
        <p:pic>
          <p:nvPicPr>
            <p:cNvPr id="139" name="Picture 138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0800000">
              <a:off x="5857884" y="6215082"/>
              <a:ext cx="1217186" cy="20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0" name="TextBox 144"/>
            <p:cNvSpPr txBox="1"/>
            <p:nvPr/>
          </p:nvSpPr>
          <p:spPr>
            <a:xfrm>
              <a:off x="7143768" y="6143644"/>
              <a:ext cx="1828800" cy="304729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latin typeface="Century Gothic" pitchFamily="34" charset="0"/>
                </a:rPr>
                <a:t>10G Access Switch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 rot="5400000">
              <a:off x="4229144" y="3704362"/>
              <a:ext cx="380911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0800000">
              <a:off x="1371600" y="6713561"/>
              <a:ext cx="304800" cy="9523"/>
            </a:xfrm>
            <a:prstGeom prst="line">
              <a:avLst/>
            </a:prstGeom>
            <a:ln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87"/>
            <p:cNvSpPr txBox="1"/>
            <p:nvPr/>
          </p:nvSpPr>
          <p:spPr>
            <a:xfrm>
              <a:off x="1828800" y="6561196"/>
              <a:ext cx="1114425" cy="314252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Patchcord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10800000">
              <a:off x="6781800" y="6713561"/>
              <a:ext cx="228600" cy="9523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202"/>
            <p:cNvSpPr txBox="1"/>
            <p:nvPr/>
          </p:nvSpPr>
          <p:spPr>
            <a:xfrm>
              <a:off x="7010400" y="6561196"/>
              <a:ext cx="942975" cy="314252"/>
            </a:xfrm>
            <a:prstGeom prst="rect">
              <a:avLst/>
            </a:prstGeom>
            <a:noFill/>
          </p:spPr>
          <p:txBody>
            <a:bodyPr wrap="square" lIns="91407" tIns="45705" rIns="91407" bIns="45705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Century Gothic" pitchFamily="34" charset="0"/>
                </a:rPr>
                <a:t>Stacking</a:t>
              </a:r>
            </a:p>
          </p:txBody>
        </p:sp>
      </p:grpSp>
      <p:pic>
        <p:nvPicPr>
          <p:cNvPr id="148" name="Picture 147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3933825" y="5229225"/>
            <a:ext cx="1306286" cy="21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9" name="Straight Connector 148"/>
          <p:cNvCxnSpPr/>
          <p:nvPr/>
        </p:nvCxnSpPr>
        <p:spPr bwMode="auto">
          <a:xfrm rot="5400000">
            <a:off x="3609974" y="4181477"/>
            <a:ext cx="1600202" cy="723900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49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" y="2004133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1" name="Picture 150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4175" y="1714500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" name="Picture 151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7775" y="3390900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" name="Picture 152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" y="4000500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4" name="Picture 153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19275" y="5810250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5" name="Picture 154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2950" y="828675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6" name="Picture 155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6650" y="1028700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7" name="Straight Connector 156"/>
          <p:cNvCxnSpPr/>
          <p:nvPr/>
        </p:nvCxnSpPr>
        <p:spPr bwMode="auto">
          <a:xfrm rot="10800000" flipV="1">
            <a:off x="1104901" y="1528762"/>
            <a:ext cx="466724" cy="557213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 rot="16200000" flipH="1">
            <a:off x="2638426" y="1219201"/>
            <a:ext cx="504824" cy="485774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>
            <a:off x="4972050" y="1006192"/>
            <a:ext cx="381001" cy="193959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 rot="5400000">
            <a:off x="7362827" y="1552577"/>
            <a:ext cx="352423" cy="28574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 rot="10800000" flipV="1">
            <a:off x="1295401" y="2828924"/>
            <a:ext cx="85724" cy="609601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 rot="10800000">
            <a:off x="828677" y="4095751"/>
            <a:ext cx="685799" cy="519112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 bwMode="auto">
          <a:xfrm rot="10800000">
            <a:off x="1571627" y="5657851"/>
            <a:ext cx="247649" cy="329916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 descr="image0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5643578"/>
            <a:ext cx="419100" cy="35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" name="TextBox 202"/>
          <p:cNvSpPr txBox="1"/>
          <p:nvPr/>
        </p:nvSpPr>
        <p:spPr bwMode="auto">
          <a:xfrm>
            <a:off x="6929454" y="5643578"/>
            <a:ext cx="952500" cy="314325"/>
          </a:xfrm>
          <a:prstGeom prst="rect">
            <a:avLst/>
          </a:prstGeom>
          <a:noFill/>
        </p:spPr>
        <p:txBody>
          <a:bodyPr wrap="square" lIns="91407" tIns="45705" rIns="91407" bIns="45705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Century Gothic" pitchFamily="34" charset="0"/>
              </a:rPr>
              <a:t>10G User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 rot="5400000">
            <a:off x="3861777" y="4795088"/>
            <a:ext cx="266562" cy="87087"/>
          </a:xfrm>
          <a:prstGeom prst="line">
            <a:avLst/>
          </a:prstGeom>
          <a:ln>
            <a:solidFill>
              <a:srgbClr val="0000FF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Slide Number Placeholder 1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172" name="Footer Placeholder 1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pic>
        <p:nvPicPr>
          <p:cNvPr id="167" name="Picture 166"/>
          <p:cNvPicPr>
            <a:picLocks noChangeAspect="1" noChangeArrowheads="1"/>
          </p:cNvPicPr>
          <p:nvPr/>
        </p:nvPicPr>
        <p:blipFill>
          <a:blip r:embed="rId11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8686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28662" y="142852"/>
            <a:ext cx="7929618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tabLst>
                <a:tab pos="913850" algn="l"/>
              </a:tabLst>
            </a:pPr>
            <a:r>
              <a:rPr lang="en-IN" sz="2800" b="1" dirty="0" smtClean="0">
                <a:solidFill>
                  <a:prstClr val="white"/>
                </a:solidFill>
              </a:rPr>
              <a:t>Evaluation of White Rabbit Technology using evaluation kit from Seven-solution Spain</a:t>
            </a:r>
            <a:endParaRPr lang="en-IN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14423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Single solution for real-time Data transfer, Trigger and Time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Open source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Low Cost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Heterogeneous Platform support</a:t>
            </a:r>
            <a:endParaRPr lang="en-IN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 at IPR India</a:t>
            </a:r>
            <a:endParaRPr lang="en-IN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42976" y="285728"/>
            <a:ext cx="8001024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IN" sz="2800" b="1" dirty="0" smtClean="0">
                <a:solidFill>
                  <a:prstClr val="white"/>
                </a:solidFill>
              </a:rPr>
              <a:t>SST-1 Diagnostics DAQ Hardware </a:t>
            </a:r>
            <a:r>
              <a:rPr lang="en-IN" sz="2800" b="1" dirty="0" err="1" smtClean="0">
                <a:solidFill>
                  <a:prstClr val="white"/>
                </a:solidFill>
              </a:rPr>
              <a:t>Upgradation</a:t>
            </a:r>
            <a:r>
              <a:rPr lang="en-IN" sz="2800" b="1" dirty="0" smtClean="0">
                <a:solidFill>
                  <a:prstClr val="white"/>
                </a:solidFill>
              </a:rPr>
              <a:t> Plan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1"/>
            <a:ext cx="1066800" cy="9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18866" y="966726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b="1" dirty="0" smtClean="0"/>
          </a:p>
          <a:p>
            <a:r>
              <a:rPr lang="en-IN" b="1" dirty="0" smtClean="0"/>
              <a:t>Slow Channels :  Sampling rate &lt; 100-250 KSPS</a:t>
            </a:r>
          </a:p>
          <a:p>
            <a:r>
              <a:rPr lang="en-IN" b="1" dirty="0" smtClean="0"/>
              <a:t>Fast Channels : </a:t>
            </a:r>
            <a:r>
              <a:rPr lang="en-IN" b="1" dirty="0"/>
              <a:t> </a:t>
            </a:r>
            <a:r>
              <a:rPr lang="en-IN" b="1" dirty="0" smtClean="0"/>
              <a:t> Sampling rate  = 1MSPS or more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683584"/>
              </p:ext>
            </p:extLst>
          </p:nvPr>
        </p:nvGraphicFramePr>
        <p:xfrm>
          <a:off x="327546" y="2133601"/>
          <a:ext cx="8054455" cy="395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13"/>
                <a:gridCol w="1305348"/>
                <a:gridCol w="1305348"/>
                <a:gridCol w="1422982"/>
                <a:gridCol w="1422982"/>
                <a:gridCol w="1422982"/>
              </a:tblGrid>
              <a:tr h="1503490">
                <a:tc>
                  <a:txBody>
                    <a:bodyPr/>
                    <a:lstStyle/>
                    <a:p>
                      <a:r>
                        <a:rPr lang="en-IN" dirty="0" smtClean="0"/>
                        <a:t>Sampling Rate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Current DAQ Card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Upgrade DAQ</a:t>
                      </a:r>
                      <a:r>
                        <a:rPr lang="en-IN" baseline="0" dirty="0" smtClean="0"/>
                        <a:t> Module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Channels</a:t>
                      </a:r>
                      <a:r>
                        <a:rPr lang="en-IN" baseline="0" dirty="0" smtClean="0"/>
                        <a:t> </a:t>
                      </a:r>
                    </a:p>
                    <a:p>
                      <a:r>
                        <a:rPr lang="en-IN" baseline="0" dirty="0" smtClean="0"/>
                        <a:t>Catered/</a:t>
                      </a:r>
                    </a:p>
                    <a:p>
                      <a:r>
                        <a:rPr lang="en-IN" baseline="0" dirty="0" smtClean="0"/>
                        <a:t>Future Plan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Current Acquisition time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Future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Acq</a:t>
                      </a:r>
                      <a:r>
                        <a:rPr lang="en-IN" dirty="0" smtClean="0"/>
                        <a:t>.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time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706309">
                <a:tc>
                  <a:txBody>
                    <a:bodyPr/>
                    <a:lstStyle/>
                    <a:p>
                      <a:r>
                        <a:rPr lang="en-IN" dirty="0" smtClean="0"/>
                        <a:t>1 MSPS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CAMAC</a:t>
                      </a:r>
                      <a:r>
                        <a:rPr lang="en-IN" baseline="0" dirty="0" smtClean="0"/>
                        <a:t> </a:t>
                      </a:r>
                    </a:p>
                    <a:p>
                      <a:r>
                        <a:rPr lang="en-IN" baseline="0" dirty="0" smtClean="0"/>
                        <a:t>2-Ch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 err="1" smtClean="0"/>
                        <a:t>PXIe</a:t>
                      </a:r>
                      <a:r>
                        <a:rPr lang="en-IN" baseline="0" dirty="0" smtClean="0"/>
                        <a:t> 6366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 / 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512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 sec</a:t>
                      </a:r>
                      <a:endParaRPr lang="en-I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612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10 MSPS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PXI 6115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00 / 08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N.A.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4 sec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612">
                <a:tc>
                  <a:txBody>
                    <a:bodyPr/>
                    <a:lstStyle/>
                    <a:p>
                      <a:r>
                        <a:rPr lang="en-IN" dirty="0" smtClean="0"/>
                        <a:t>10 KSPS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PXI-6071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change</a:t>
                      </a:r>
                      <a:endParaRPr lang="en-I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36 / 84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 sec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Continuous mode</a:t>
                      </a:r>
                      <a:endParaRPr lang="en-I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612">
                <a:tc>
                  <a:txBody>
                    <a:bodyPr/>
                    <a:lstStyle/>
                    <a:p>
                      <a:r>
                        <a:rPr lang="en-IN" dirty="0" smtClean="0"/>
                        <a:t>100 KSPS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PXI-6143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Change</a:t>
                      </a:r>
                      <a:endParaRPr lang="en-I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58 / 189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 sec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Continuous mode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8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apc-industrial-pc-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1336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ec1a9f24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3152775"/>
            <a:ext cx="47434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7615262" cy="609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New Proposed Configuration for PCS Hardware</a:t>
            </a:r>
          </a:p>
        </p:txBody>
      </p:sp>
      <p:pic>
        <p:nvPicPr>
          <p:cNvPr id="5125" name="Picture 4" descr="11968304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5181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6172200" y="2895600"/>
            <a:ext cx="838200" cy="13716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77000" y="2133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Industrial PC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57200" y="4953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Multiple IO chassis configurations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143108" y="5286388"/>
            <a:ext cx="3952892" cy="657212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819400" y="4191000"/>
            <a:ext cx="2819400" cy="9144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4648200" y="2667000"/>
            <a:ext cx="1219200" cy="1524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076696" y="785794"/>
            <a:ext cx="5067304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Use PC based controllers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Keep separate the controllers and IO chassis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PC and IO connect with PCIe bus link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Replace/upgrade PC whenever required</a:t>
            </a: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3528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MXI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link</a:t>
            </a:r>
            <a:endParaRPr lang="en-US" dirty="0">
              <a:latin typeface="Arial" charset="0"/>
            </a:endParaRPr>
          </a:p>
        </p:txBody>
      </p:sp>
      <p:sp>
        <p:nvSpPr>
          <p:cNvPr id="5134" name="AutoShape 14" descr="data:image/jpeg;base64,/9j/4AAQSkZJRgABAQAAAQABAAD/2wCEAAkGBxQTEhUUEhQUFhQUFRQUFRUVFBUXGBYVFRUXFhQYFxUYHCggGBolHBcVITEhJikrLi4uFx8zODMsNygtLisBCgoKDg0OFw8QGCscHBwsLCwsLCwsLCwsLCwsLCwsLCwsLCwsLCwsLCwsLCwsLCwsLCwsLCwsLCwsLDcsLCwsLP/AABEIALMBGgMBIgACEQEDEQH/xAAcAAABBAMBAAAAAAAAAAAAAAAAAQIDBAUGBwj/xABGEAABAwEEBQkFBQcDAwUAAAABAAIRAwQSITEFBkFRcRMiMmGBkaGxwQdCcrLRFCNSYoIzY5KiwuHwQ7PSU3PxFSREdJP/xAAXAQEBAQEAAAAAAAAAAAAAAAAAAQID/8QAHxEBAQEAAwEAAgMAAAAAAAAAAAERAhIxITJBIlFh/9oADAMBAAIRAxEAPwDuKEIQCEIQCEIQCEIQCEIQCEKhpDSjKWE3nfhGfbuQXnOjE5LB2/WAAxSAcfxHo9m0+SxFv0i+r0jDdjRl271Tc4AEnIYnM5dQzWpE1nGaxv2saeBI+qkbrINtM9jvqFrNWtnGF0sM7C0555ZFIapEzjDwD8Lsu4nwTE1tg1kp7WVB2NP9SmZrBRO1w4tPotN5aM46d0xsno8M296G18pES4tOORExG+YTDW8N0zQP+oBxkeYUzNIUjlUpn9bfqtAZXmMDiSOBbmCdmRQ2qDH5gYB6s+36FMXXRmVAciDwMpy5q0tMEbRIwIw9NmBT2V3Do1HYiRDyJG8QcutTDXRkq0BmkqwyqVP4ifOVINOWgf6ju1jDt+HsTDW9oWls1krjMsPFv0KnbrVU202HgXD6phrbULWGa276Xc+f6VOzWuntZUHC6fVMpsbAhYRms9A5l44sPpKnZp+zn/UA4hw8wpi6yiFSZpWicq1P+NvlKssrtOTmngQUEiEIQCEIQCEIQCEIQCEIQCEIlAKK0WhrBeeQB1+m9YvSOnWskU4e7f7o7dvYtYtFoe9157y445xAncNgVkTWY0jp5zpFPmt/F7x/4+fBYdMShaQqUJoShArmg5gGRBwGW7h1JlSmDMjMQc9mWWWZTkEoIqlEGcwXRJHVkePHcmvozejaQd4BGRjsHcpikKCB9I4wcyHDqIwOO0GMusprqRxiOkHtzz94EbJ3/m750IK7mESRjdN5uIGfSbPfnvHY1zYyHRN4QJlruk2Btzy6u2yhBULbuzoZE7aZzE9UZH8I4pJu5GbmwbabssNsRmN3XCtwghBUvkZmQzMkzLDk6d469x3yi+Rtm70sBJacndcdXXhkrF0bhMROGW6dyZyYwwGAgbo3RkiIDVI6Uc3pfCcnDd1gjfjhipqHaJg86NxycBJkb+3gnikBH5QQMZMHZJxIyw6kgojDPCd0EH3SIgj6cZoY6rEyAIOOMwDN12WXljuSmpnIOBg5ZHJ2eIyy9EopREHImJE80xLZmeHAbkgoxkcst138Lt47J8UBfEkYyCBlOeRgTh19RTrvUEMpx2SBhiGnZO5ORA17hkXDg4jyKmZpGsMqtT/9HHZhnKgKq1al43W/2656h45INp1R0xVq1303uL28mXAmMCHNG6cQ47cLvWtxWi6iUor1cDApiCdt9wJnrlp8FvSxfW4EIQooQhCAQmVazWgucQAMyTAC1vSOsky2iP1kfKPUoM3pDSTKI55xOTRi49nqtX0hpd9WR0WfhG34jt4ZLHOcSZcSScycSgrUjOnSmoCCqFlLKakIQPQCo4KcEDryQlIgoFQUiJQT2ZzB0gHHHpTAx3NMkx1hLQcwSarWuJEgU77A114wOcTIukSTjLThiIrpCpn3QShJKSVQ5IklEogTSlJTSgRBQSklUJCRKUiIEhSqtarQWjIScAJ2/QZkoG2qtHNGZzjYDgI6zs/spbPRujr/AMgDqVeyMN4l0zF4SImcz8uGwEbVaa5Bs2pbfvKp/IwfzOW2rVNRzJrYZcmB14OPmY7FtaxfW54FjLbrBZaNTk6toosqQDcfUa10HKQThKyZXAvaDoetW0ta+SpucJouJwAE2akMSSBPNOGaSbcLcdorax2RrbxtNCInCqwk8ADJ7FirLrtTqteaVKqQ111jnAMbU3lpON0b48iuA1QbLXyby1MCQ4SWF26Dg6NuaydDXSsM8f1f8gVroz2dVt1uqVjLzhsA6Iw2Dwk4qGFoFHX13vUz2Q7zc1X6OvlL3g4d/k1rvNXDW4Qlha7Z9cbM7344w35y1ZChp2g7o1Bwgn5LyYMmhVxbGH32D4nBvzwp6cno874SHfKSoFSIc4jMEcQR5poeN4RTkrWkkACScgJk8EtGneMS0TtcQAOskradE2GmwSHNe45mWn1y6kFTReg/eq47m5jt3+XFZCroWif9OPhLh5FZC+BnKiLQfekbcvRZ1cYx+r1LYXjtnzCgfq23ZVI4tB9Qswyi78XiY7lOwEZ4ppZ/rWn6tv2PYewj6qnadDVGCXFkDGb8eYW0W61tptJcY/vlhtPV/wCVqOkNIOqnHBuwert58ArExTSJU1VBKJQmygCklBSKgRKEhRA5CE28gK1QNBJOA/yAqVFpeb7+wbo2fXrw2KJz+VcI6AxHDY7icY79ytFwwAyGCKkdv2jbGwkEjtgeCZKKkDHeQOJyASPbkEG5aiN+7qu31AO5jT/UtnWuajN+4f11T8jAtjWK1FLSNrLG82C85AuAHHEieC5jp/SVR9V1OkHPqyb7mguMtGIYG7oierDeuh6eb0D8Q8lxPWu3VbNbnVKD3Me11QtcIwvkzgRBkEbFvj5rFu3Gh1SDWqOE5nAggyHQZBxBk7cVM0Jleo51R73m86oXve4xznuqNc4mMMSScFI10FkgkFwBAMEgAuInZMHFWeF9OhJdUlqumo405awucWNddJa0nBpMEmBhmmY9XcfqgbCQsCfjuHf/AGRe6neB9UC0qrmdBzm/C4t8lO3SlYf6rz8UP8HghV7w6+4/RJeG8d4QZiz612pnRqd0t/2y1X6HtAtQwfdd3z31eU8lrNxMLURvFL2jH3qDD+lp+Tk1coe0Gzu6dItPB7fJ1Rc7LUwtTDXV6evVmjmVHtO7lC3xcxsK/Y9dL2VZ7hl06NXfucT/AJkuLFqQtG1MXXf6Gt7gOkI/NRcB3tardDXQOOdAnqddP8xXnWjzTLDdO9punvEK4zSdoGVaoeL7/mSpkXXc7ZbXVnXiZ3BpkDhE47yoHiM8OOC4y3Tlob0i13xUWfM1oPirll1zrsyDf0vrN/rI8Ew11mUSub0faBU95tT+KnUHc+n6q9Q9orPeY7iaLY7eTrDwamDeZSLV6OvFndnyY4OrM+emR4q/Q1psrsBUE7hUoOP8N9p8EGZhNVZmkKTsnuHx0qg8WBwT/tdLLlqU7i+788IJkicymT0Yd8Dmv+UlJVpOAxa4cWuARETnLGW60XjybcRMO6znd4DMns2qxaqxm7TIkjE5lvWYG3YO1QWKhdknPIY5NnftJOJO89SKsU2BojtJ3mP88ENCbUcnNQW2lVa+faD3EEeSmlVHu5yDoepQ/wDbTve89xj0WeWE1NM2OkR+8/3HrNrnW2N023mN+LzBXEPaPTi1OO+D306Z+q7ppZs0+BB9PVcY9qNKK7Tva0+Bb/SuvHxyv5Oc1249jvKfRODJu9Tp/lKfXbj/ABfI5OpjAcR9PVItOuouqYNTXtwOIGBxOQ6yqI7qLilu47cuuM/PFJdynAkdHDE4T1mEEd1IWqYNJ2cQd2OUHgkIzgSQYjLxPFBXNAbh3R5JOT6z3n1VojPqx3nu7CkuqYKtw7z2hvoFJYqF+o1j6jKbXGDUcDDcJky6O8gbypA2ck0sTBWInvO2e0FRVG4HgfJWGMMvne2OBH1RUZgeB8kDLFYX1ajaVNpc+o4Na0bXE4DFTaR0JVpEXmh7S0PbVpEVaTmklsirTlsXgW55iFa0Db/s1po17t7kqjX3Zi8AcRK3mza8U7lNptVYcnUY8GvZA9zw0vN2o6jWaCOfmGSIBxIUtqyRys4EiYcNkkEcRmp7JTfUeymwy6o5rGzjznENbvwkhdYs2sVjeGMdUs9VjXh5FpfWbiKnKB55azS+qOjJfF3PLHBa4VqJszKlNtlbWY+z3a1mfZpNRrH8s4ik4OgvDHCW4dSmrjWNPWSy0qbDQtXLvm5VaaAY1r5IN1zSCRgYnZGOMLCXx+HuLh5ys9bdYy+i6mLPZ2PqiKtZjCHvaX33C6TdYS6ZIGUgQFgCEkS2foS3c4doPoEhDfxEcW/QlBCbCqac2mBi1zOwlvzAKajpOszBtaqBu5Rxb3TCrQmxj2epRWSbp60f9QHjSonzYrtDXC0M/DO9rqrD/K+74LAwghBcr6w2l9RtQ1n3y0wQfzvG3ungsxQ1itjGy6sT1OYw/wBIV3UHVttU/aKrQ5jA5lNrhg5995e6NobMDrJ3KP2l0adM0W0mBkl167IndIyw9VJ8mrftyNv0NbHVbPSqPi89gcYyzI9Fca7ELGatNix2f/s0/ET6q+CQerGeOEeqqLFSpAVSueYcYwOO7rTi6T39kR9fBZrVTQ32irLh91TIc/c4+6z1PUOtBuup1FzLFQDgQ65eIOBBcS7EbM1mUIXNtW0gPu3dnmFyH2rUedTO9o8HP/5BditQ5juB8lyv2p0vu6R+Mdzqf1XTh458vyjlNVv+ccE2kOaOLfmCs1W5cW+YUNAfd8B5LSVYupHNwOE4HA5HqKmuoLFRDGIBOMHm4bCJPZPiimzAQIEYg5gRgpmNOGECMQZkZQN2+cUwNBu+9iYcYkYOBOzhgNqio7gw96HbYwM54gZYpXjB0kwPwzIwG6ST9VK4YYn3hF0HfgDn2pHNi9k382G7M8EQwsxOAyHOwnbhHV6poblmcMCMjljhhjsU8Y7cuuM+6UwYXQSASDzcMTEkCYOHUiowzeAOHHBFxSMaIwBGJz4mTnklIVRVLOceDfNybVZgeB8lZu848G+b0jmqCqaajcxXA3AcAmOYiqZYmFiuOpphppgpmmmlquGmmGmoimWJt1WjTTeTQVSEwjHsHmVaLFGWY9g8yiooTahgE9RUpao67eaeBUJXf9HUKVOhSpNoxcpsaCKjhjdEuIIIJkkneuU6z2qxWxtSv9peysxrxTpOHNddcS3m3c34YztG5ddqthp6h5LzS9vNHD0WeXxrh9dp0A2LLZxtFCl8gVpwUWi2xRpYY8lTHc0KaJWkLRoue5rGCS83Q3eScOzPxK6toTRjbPRbTbiRi4/icekf82ALW9RNEYG0PGctpDc3Jzu3IdU71uYWLWpAhCFFNqDA8Cub+0qlNnYdznDvAP8ASuklaPr5Zr1lgZ8oBjli14x6pIW+Dnz9jkumNEmlSpVb9N7K7C9hY4ktLQC5tRpALXC8BHUViaQ5r/1jzWU1m0e2hSLr5c6OiGiCdpJzA71QsNI3ZPvSe+VuJViEXUlFwLRGOAy4J8KiNtIYTiWggOMTjE7NsDuQGHCTjJOEjDGARtwUsIhBCGnGABjMxM5STljmOxI4dKASYGDpunOBOPbAU0IUERziRiJu4bxjvwmO1Npgw2AQIxDibwEGN8md5UxTCwGCRiJI6pBHkSqGM24zid2GOWG7JLCkTUEYHOPBvm5KWpQOd+n1ToQQUhzRwHklup1Ac1vwt8gnQghuppYp7qQtQVyxMLFZLUhagqFiYaatlqbdUxVN1NQuZieA9VkHMUDmYns9UwUyxIKUkDeQO8q0WJ1CnL2De9g73hSkdx0lhTqHcx/gCvNlQc39PovSmsGFCud1Or8rl5xtTcDwPkpyXhXZ6BhjB+RnyhZHQGjTaawZ7g51QjY0HKd5yHGdixdUxhuwHZgun6o6G+z0ReH3lSH1Or8LeweM71LcWM1TphoAaIAAAA2AYAJ6ELDQQhCBCtf1m0c+rRc1jbzi9pAwHvY4nLAlbChWXEs1wfWPV61Yh1lqloJxDOUmDnzJwWGs7AyowPbAa5l5rmkQBBIc2J7M16RWv6V1Nsdoe6pUpc9xlzmve0kwBJgwTAHctTl/aXiwdPWDR9e6a32JzoM8pTDcZ2Gq2YWie0YUW2mg2y06TaRovc80Tfa5xeA0czARdO7pFbxavZXZz+zrVm9Trjx8oPisNafZVWbjTr0nfE11M+F5Nhlc85Vu8Djh5p46ltNr1Dt7MqIeN9Oow+DiCe5YK26BrU55WzVGxmTSd8wHqt6ximkKYGDYT2OJ8CSluHY7+IA/LCoWEhCQ3vyntI9Ci8fwnsg+qBSmlXND2YVq9KkSWipUawm6ZAJxIkZxK362ezSjH3VscCSI5VjTn8N3rUtxZHNB0hwPgQnQsvrXq86w1aTKlSm81WVXNuTgGupjEEYTOGJyKxQCS6lQ0RzW/C3yCcQpqtkqU2t5Rj2YCL7XNnDZeAlRAg7VYU2FLZ6BcYE9gJPYACfBMIWS0ZaaTTD70beZfB4jlGjva5KRbZqzMTULCRPPbTb/ALtWm7+RYj7C48qafPZRbfe8AtAbIbMHLFwEbcTsWa0vplgpClZyQHTfLQKYunNt1lKnnt6QIJG1ZrUynZ6lltlGka3L1LKeUFTkxTLmtdBpXedgXbepY2tXGo6N0BabQ1z6FF9RrXXXFt3B0TEEycCO9VLbo+pRN2tTfTcZID2ObIGcSMRwW/HkLPo6yULRWr0X1y61F1AC9jgwPmDF1zMtrCsno222a0tDfvLRT0dRdXL64l1WoQ66IcZIAa/PaGbk7GORmN4UZbiezyW123XW0VmOa9tnLXtIgUG8wOHuOzBE4EytZjE8fQLURAWKSw05q0hvrUR31Wj1TrqsaJZNos432mzDvr0wqR13WzCy2g/u6vyleeXU5eBvcB3n+69Da7YWK0H927xELgNlZNdg2mowd7gs8k4eO56jaK+0V3VnD7qi7Cfeq5tHBuB43V0wKlobRrbPRZSZk0Yna5xxc49ZMlXlztdYEIQoBCEIBCEIBCEIBCEIBCEIKtr0dSq/tKVN/wAbGu8wsLatRbA//wCO1p/dlzPBpA8FsiEGh2v2W2V37OpXp9V5jm9zmz4rD2v2U1BPJWhjtwexzf5mk+S6ohXtU6xxWt7PdIUjeY1ji0y11KqAZGRF4NITH2nTFDpi0kA+/SbVH8QaT4rtqRXvU6x5s0rbDVqtdVa1j2Nc0AB7cHuvGWucdqZRIDgTkCCcspxXpKvZ2vEPa1w3OAI7isPa9TrDU6VmpSdrBcPeyCr3S8Wq2HX2g4URWrm+xxLy6zua08x4BhhMZjaVh/afpyz1rLT+zGz1KjrRTDzTu8o2mGve4wecAS1o/VG1bTa/ZfYndDlqfw1L3+4HLC2r2Sf9K09lSkD4tcPJP4r9czBSrdLV7Mra3oGhUHVUc09zmgeKw1r1QttPpWWqetgFTwYSVvWMYJI5oOYU1ooPZ+0a9nxtczwcAohjtnuVA95MSSYECSTA3DcFb0RpirZX36L7jiIORDhnBacCqZB6lu/s0ttmpfaPtDrOC80g0V3taCG8oTBcIzI8FKsa1prTz7UG8oyg0tJN6lSDHOnCHEHHasO0Z8f6Wrttt0Xo6q11R1lpPa1t4uszpJG2OSLSclyPWCnSbbLQygxzKTHtaxriSf2TC6S4k9InbsUl/S1jiFd0BTm12X/7Vm8KzCq0LKap05ttmH7+ke5wPorfGXSvaBhYK/W0DvcB6rlNPVG02evYq1ZjeRtFpohj2umSXhwDhmJa1xG8Arr2vdlv2N7Ji8WCYn3gcuzxXItX7M7/ANToUS4ltO00REmJlrpDSYBgqcjg9LoQhcnUIQhAIQhAIQhAIQhAIQhAIQhAIQhAIQhAIQhAIQhAIQhAIQhA17AcwDxCxdr1ZslXp2agTv5NoPeBKyyEGn2r2a2B3RZUpn8lV/k8keCwls9kjD+ytT2/9ym14/lLV0tCvapkcatPsotTMaVWg475fTPkfNYe16i6QYSXUHvJxLmvZUn+a8V31JCvamPNVp0dWp/tKNZnx0nt8XCCsjqMQbfZsR+08mOK9CQqztG0S8PNKkXtxa8023hwdEhXunVq+ulVlOz36hhjXBxPAYAbyTAhco1PcaulbO6MX2i+QPytLu2Gt8F6Cq2Om4Q5jHA5hzQR3FU7Bq9ZaLzUo2ahTeRBdTpMaY2iWjD1UvI48cZNCELLQQhCAQhCAQhCAQhCAQhCAQhCAQhCAQhCAQhCAQhCAQhCAQhCAQhCAQhCAQhCAQhCAQhCAQhCAQhCAQhCD//Z"/>
          <p:cNvSpPr>
            <a:spLocks noChangeAspect="1" noChangeArrowheads="1"/>
          </p:cNvSpPr>
          <p:nvPr/>
        </p:nvSpPr>
        <p:spPr bwMode="auto">
          <a:xfrm>
            <a:off x="155575" y="-1303338"/>
            <a:ext cx="4286250" cy="27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10th IAEA Technical Meeting 2015 at IPR India</a:t>
            </a:r>
            <a:endParaRPr lang="en-IN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 t="13635" r="74478" b="4546"/>
          <a:stretch>
            <a:fillRect/>
          </a:stretch>
        </p:blipFill>
        <p:spPr bwMode="auto">
          <a:xfrm>
            <a:off x="0" y="1"/>
            <a:ext cx="1066800" cy="9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85852" y="71415"/>
            <a:ext cx="7429552" cy="70836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>
              <a:spcBef>
                <a:spcPct val="0"/>
              </a:spcBef>
              <a:defRPr sz="1000"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Text Box 929"/>
          <p:cNvSpPr txBox="1">
            <a:spLocks noChangeArrowheads="1"/>
          </p:cNvSpPr>
          <p:nvPr/>
        </p:nvSpPr>
        <p:spPr bwMode="auto">
          <a:xfrm>
            <a:off x="0" y="928670"/>
            <a:ext cx="9144000" cy="5998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8278" tIns="44141" rIns="88278" bIns="44141">
            <a:spAutoFit/>
          </a:bodyPr>
          <a:lstStyle/>
          <a:p>
            <a:pPr marL="331055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Central Control System (CCS) is distributed, modular &amp;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scalable</a:t>
            </a: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Integrates all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heterogeneous SST-1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subsystems</a:t>
            </a: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CCS is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indigenously designed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, developed,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implemented, tested and validated for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operational since 2008. </a:t>
            </a: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CCS is built-on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well proven technologies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like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788255" lvl="1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vxWorks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RTOS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for deterministic control,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788255" lvl="1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VME, PXI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FPGA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for hardware implementation,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788255" lvl="1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Fiber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optics for network backbone,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788255" lvl="1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DSP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for real-time computation &amp;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788255" lvl="1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Reflective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memory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for high-speed data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transfer etc.</a:t>
            </a:r>
          </a:p>
          <a:p>
            <a:pPr marL="331055" indent="-331055" algn="just" defTabSz="4194906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CCS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architecture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being upgraded to fulfill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today’s  requirements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SST-1 using cutting edge technologies</a:t>
            </a:r>
          </a:p>
          <a:p>
            <a:pPr marL="331055" indent="-331055" algn="just" defTabSz="4194906"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1B4FF32-A77F-4630-8727-75BD85DFDB66}" type="slidenum">
              <a:rPr lang="en-IN" smtClean="0"/>
              <a:pPr/>
              <a:t>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50" y="6642078"/>
            <a:ext cx="3305188" cy="215922"/>
          </a:xfrm>
        </p:spPr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 at IPR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29534" cy="90988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Please be welcome &amp; find the details during the poster sessions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25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142984"/>
          <a:ext cx="8143933" cy="5584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5818"/>
                <a:gridCol w="1071570"/>
                <a:gridCol w="4214842"/>
                <a:gridCol w="2071703"/>
              </a:tblGrid>
              <a:tr h="441142">
                <a:tc>
                  <a:txBody>
                    <a:bodyPr/>
                    <a:lstStyle/>
                    <a:p>
                      <a:pPr marL="0" marR="0" indent="-2286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kern="1200" dirty="0" err="1" smtClean="0"/>
                        <a:t>Sr</a:t>
                      </a:r>
                      <a:r>
                        <a:rPr lang="en-US" sz="1100" b="1" kern="1200" dirty="0" smtClean="0"/>
                        <a:t> No.  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/>
                        <a:t>Abstract ID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Abstract Title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Author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62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028/P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SST-1 CAMAC based Data Acquisition System for fast plasma diagnostics and future up gradation plan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Imran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Mansuri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023/P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Overview of Data Acquisition System for SST-1 Diagnostics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Manika</a:t>
                      </a:r>
                      <a:r>
                        <a:rPr lang="en-US" sz="1100" b="1" dirty="0"/>
                        <a:t> Sharma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en-US" sz="1100" b="1" dirty="0" smtClean="0"/>
                        <a:t>3</a:t>
                      </a: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069/P</a:t>
                      </a: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/>
                        <a:t>Overview of Time Synchronization System of Steady State Superconducting </a:t>
                      </a:r>
                      <a:r>
                        <a:rPr lang="en-GB" sz="1100" b="1" kern="1200" dirty="0" err="1" smtClean="0"/>
                        <a:t>Tokamak</a:t>
                      </a:r>
                      <a:r>
                        <a:rPr lang="en-GB" sz="1100" b="1" kern="1200" dirty="0" smtClean="0"/>
                        <a:t> SST-1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Aveg</a:t>
                      </a:r>
                      <a:r>
                        <a:rPr lang="en-US" sz="1100" b="1" dirty="0"/>
                        <a:t> Kumar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6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4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050/P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Archiving and retrieval of experimental data using SAN based centralized storage system for SST-1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Manisha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Bhandarkar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6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5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/>
                        <a:t>049/P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Design, architecture and operational experience of Machine Control System [MCS] for SST-1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Harish </a:t>
                      </a:r>
                      <a:r>
                        <a:rPr lang="en-US" sz="1100" b="1" dirty="0" err="1"/>
                        <a:t>Masand</a:t>
                      </a:r>
                      <a:r>
                        <a:rPr lang="en-US" sz="1100" b="1" dirty="0"/>
                        <a:t>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36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6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030/P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Current status and upgrade plan for Networking System of Steady State Super conducting </a:t>
                      </a:r>
                      <a:r>
                        <a:rPr lang="en-US" sz="1200" b="1" dirty="0" err="1"/>
                        <a:t>Tokamak</a:t>
                      </a:r>
                      <a:r>
                        <a:rPr lang="en-US" sz="1200" b="1" dirty="0"/>
                        <a:t> SST-1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Hitesh </a:t>
                      </a:r>
                      <a:r>
                        <a:rPr lang="en-US" sz="1100" b="1" dirty="0" err="1"/>
                        <a:t>Gulati</a:t>
                      </a:r>
                      <a:r>
                        <a:rPr lang="en-US" sz="1100" b="1" dirty="0"/>
                        <a:t>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7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027/P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SST--1 Central Control Infrastructure: An Overview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Jasraj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Dhongde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8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025/P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Present Status and Future Plan for SST-1 Real Time Network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Kirti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Mahajan</a:t>
                      </a:r>
                      <a:r>
                        <a:rPr lang="en-US" sz="1100" b="1" dirty="0"/>
                        <a:t>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9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026/P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Audio Visual system for SST-1 operations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Hitesh </a:t>
                      </a:r>
                      <a:r>
                        <a:rPr lang="en-US" sz="1100" b="1" dirty="0" err="1"/>
                        <a:t>Chudasama</a:t>
                      </a:r>
                      <a:r>
                        <a:rPr lang="en-US" sz="1100" b="1" dirty="0"/>
                        <a:t>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14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062/P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and Architecture of SST-1 basic plasma control system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Kirit Patel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36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11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/>
                        <a:t>031/O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Overview of data acquisition and central control system of steady state superconducting </a:t>
                      </a:r>
                      <a:r>
                        <a:rPr lang="en-US" sz="1200" b="1" dirty="0" err="1"/>
                        <a:t>tokamak</a:t>
                      </a:r>
                      <a:r>
                        <a:rPr lang="en-US" sz="1200" b="1" dirty="0"/>
                        <a:t> (SST-1)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/>
                        <a:t>Subrata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Pradhan</a:t>
                      </a:r>
                      <a:r>
                        <a:rPr lang="en-US" sz="1100" b="1" dirty="0"/>
                        <a:t>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isting nw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34855"/>
            <a:ext cx="8429684" cy="606597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000232" y="0"/>
            <a:ext cx="6000792" cy="4286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en-IN" sz="2800" b="1" dirty="0" smtClean="0">
                <a:solidFill>
                  <a:schemeClr val="bg1"/>
                </a:solidFill>
              </a:rPr>
              <a:t>SST-1 Existing Network  (Schematic)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1736" y="6637359"/>
            <a:ext cx="3448064" cy="220641"/>
          </a:xfrm>
        </p:spPr>
        <p:txBody>
          <a:bodyPr/>
          <a:lstStyle/>
          <a:p>
            <a:r>
              <a:rPr lang="en-IN" dirty="0" smtClean="0"/>
              <a:t>10th IAEA Technical Meeting 2015 at IPR India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643174" y="571480"/>
            <a:ext cx="4500594" cy="5715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00232" y="0"/>
            <a:ext cx="5384019" cy="5852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Introduct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1" y="1"/>
            <a:ext cx="642909" cy="58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50" y="6715148"/>
            <a:ext cx="3305188" cy="142852"/>
          </a:xfrm>
        </p:spPr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  <p:sp>
        <p:nvSpPr>
          <p:cNvPr id="7" name="Vertical Scroll 6"/>
          <p:cNvSpPr/>
          <p:nvPr/>
        </p:nvSpPr>
        <p:spPr>
          <a:xfrm>
            <a:off x="285720" y="571480"/>
            <a:ext cx="8572528" cy="250033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5574" lvl="2" indent="-401291" algn="just" defTabSz="4672705"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SST-1 Data Acquisition (DAQ) and Central Control System (CCS) Features:</a:t>
            </a: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Lossless, Continuous Acquisition</a:t>
            </a: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10KSPS to 1MSPS Sampling Frequency </a:t>
            </a: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Distributed &amp; Hierarchal  </a:t>
            </a: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Event Driven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Controls &amp; Monitors Remotely</a:t>
            </a:r>
          </a:p>
          <a:p>
            <a:pPr marL="1145574" lvl="2" indent="-401291" algn="just" defTabSz="4672705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Supports Heterogeneous Sub-systems 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3286124"/>
            <a:ext cx="4429124" cy="3286148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8374" lvl="1" indent="-401291" algn="just" defTabSz="4672705"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CCS consists of 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Network  Infrastructure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Control Room Infrastructure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Machine and Experiment Control 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Plasma Control and Timing System, 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GPS based Time Synchronization  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Storage Area Network </a:t>
            </a:r>
          </a:p>
          <a:p>
            <a:pPr marL="231174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Audio/Video Systems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4572000" y="3357562"/>
            <a:ext cx="4572000" cy="314327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8374" lvl="1" indent="-401291" algn="just" defTabSz="4672705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DAQ consists of  </a:t>
            </a:r>
          </a:p>
          <a:p>
            <a:pPr marL="231174" lvl="2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Slow Data Acquisition Systems</a:t>
            </a:r>
          </a:p>
          <a:p>
            <a:pPr marL="231174" lvl="2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Fast Data Acquisition</a:t>
            </a:r>
          </a:p>
          <a:p>
            <a:pPr marL="231174" lvl="2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CAMAC based Systems</a:t>
            </a:r>
          </a:p>
          <a:p>
            <a:pPr marL="231174" lvl="2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PXI based Systems</a:t>
            </a:r>
          </a:p>
          <a:p>
            <a:pPr marL="231174" lvl="2" indent="-401291" defTabSz="4672705"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MATLAB based Data Analysis Utilities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6093296"/>
            <a:ext cx="288032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025/P, 026/P, 027/P,030/P, 049/P, 050/P, 062/P,069/P)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023/P, 0268) 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0" descr="sst1-control-netwro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1414"/>
            <a:ext cx="9144000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4282" y="142852"/>
            <a:ext cx="8715436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Central Control System (CCS)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Configuration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Technical Meeting 2015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500306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 100Mbps Conventional 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071810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 Real-time Deterministic Data transfer  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786058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Time Synchronization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357562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357562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Clock Synchronization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1" y="1"/>
            <a:ext cx="685342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00100" y="0"/>
            <a:ext cx="8072494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defTabSz="4672013">
              <a:defRPr sz="1000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Interfacing of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SST-1 various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Sub-Systems with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MCS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MC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05" y="928670"/>
            <a:ext cx="9098795" cy="564360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FF32-A77F-4630-8727-75BD85DFDB6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28860" y="6708797"/>
            <a:ext cx="4357718" cy="149203"/>
          </a:xfrm>
        </p:spPr>
        <p:txBody>
          <a:bodyPr/>
          <a:lstStyle/>
          <a:p>
            <a:r>
              <a:rPr lang="en-IN" dirty="0" smtClean="0"/>
              <a:t>10th IAEA Technical Meeting 2015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29576" cy="42384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Plasma Control System Configuration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42844" y="714356"/>
            <a:ext cx="8858312" cy="4572032"/>
            <a:chOff x="1219200" y="1535668"/>
            <a:chExt cx="8039100" cy="3824169"/>
          </a:xfrm>
        </p:grpSpPr>
        <p:grpSp>
          <p:nvGrpSpPr>
            <p:cNvPr id="3" name="Group 5"/>
            <p:cNvGrpSpPr/>
            <p:nvPr/>
          </p:nvGrpSpPr>
          <p:grpSpPr>
            <a:xfrm>
              <a:off x="1219200" y="1535668"/>
              <a:ext cx="6705600" cy="3824169"/>
              <a:chOff x="1219200" y="1535668"/>
              <a:chExt cx="6705600" cy="382416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219200" y="2819400"/>
                <a:ext cx="1143000" cy="9906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VME SBC</a:t>
                </a:r>
                <a:endParaRPr lang="en-IN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43200" y="3276600"/>
                <a:ext cx="914400" cy="4572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RFM</a:t>
                </a:r>
                <a:endParaRPr lang="en-IN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86200" y="3276600"/>
                <a:ext cx="914400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DSP</a:t>
                </a:r>
                <a:endParaRPr lang="en-IN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0" y="2514600"/>
                <a:ext cx="381000" cy="1219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ADC</a:t>
                </a:r>
                <a:endParaRPr lang="en-IN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67400" y="2514600"/>
                <a:ext cx="381000" cy="1219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ADC</a:t>
                </a:r>
                <a:endParaRPr lang="en-IN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00800" y="2514600"/>
                <a:ext cx="381000" cy="1219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ADC</a:t>
                </a:r>
                <a:endParaRPr lang="en-IN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828800" y="1828800"/>
                <a:ext cx="5940000" cy="0"/>
              </a:xfrm>
              <a:prstGeom prst="line">
                <a:avLst/>
              </a:prstGeom>
              <a:ln w="63500" cap="rnd" cmpd="tri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6247606" y="2171700"/>
                <a:ext cx="685800" cy="1588"/>
              </a:xfrm>
              <a:prstGeom prst="straightConnector1">
                <a:avLst/>
              </a:prstGeom>
              <a:ln cmpd="tri"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5723414" y="2170906"/>
                <a:ext cx="685800" cy="1588"/>
              </a:xfrm>
              <a:prstGeom prst="straightConnector1">
                <a:avLst/>
              </a:prstGeom>
              <a:ln cmpd="tri"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5174774" y="2170906"/>
                <a:ext cx="685800" cy="1588"/>
              </a:xfrm>
              <a:prstGeom prst="straightConnector1">
                <a:avLst/>
              </a:prstGeom>
              <a:ln cmpd="tri"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1334294" y="2324100"/>
                <a:ext cx="990600" cy="1588"/>
              </a:xfrm>
              <a:prstGeom prst="straightConnector1">
                <a:avLst/>
              </a:prstGeom>
              <a:ln w="38100" cap="rnd" cmpd="tri"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362200" y="2971800"/>
                <a:ext cx="2362200" cy="1588"/>
              </a:xfrm>
              <a:prstGeom prst="straightConnector1">
                <a:avLst/>
              </a:prstGeom>
              <a:ln w="50800" cmpd="thinThick">
                <a:headEnd type="arrow"/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2" idx="0"/>
              </p:cNvCxnSpPr>
              <p:nvPr/>
            </p:nvCxnSpPr>
            <p:spPr>
              <a:xfrm rot="5400000" flipH="1" flipV="1">
                <a:off x="3048000" y="3124200"/>
                <a:ext cx="304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3" idx="0"/>
              </p:cNvCxnSpPr>
              <p:nvPr/>
            </p:nvCxnSpPr>
            <p:spPr>
              <a:xfrm rot="5400000" flipH="1" flipV="1">
                <a:off x="4191000" y="3124200"/>
                <a:ext cx="304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343402" y="4267200"/>
                <a:ext cx="2285999" cy="1588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13" idx="2"/>
              </p:cNvCxnSpPr>
              <p:nvPr/>
            </p:nvCxnSpPr>
            <p:spPr>
              <a:xfrm rot="5400000" flipH="1" flipV="1">
                <a:off x="4076700" y="40005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5820886" y="40005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6339046" y="3999706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5281454" y="3999706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638800" y="3886200"/>
                <a:ext cx="10668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629400" y="3810000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6119654" y="3810000"/>
                <a:ext cx="152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 flipH="1" flipV="1">
                <a:off x="5561806" y="3809206"/>
                <a:ext cx="152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010400" y="2514600"/>
                <a:ext cx="381000" cy="1219200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Timing Sys</a:t>
                </a:r>
                <a:endParaRPr lang="en-IN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6864826" y="2170906"/>
                <a:ext cx="685800" cy="1588"/>
              </a:xfrm>
              <a:prstGeom prst="straightConnector1">
                <a:avLst/>
              </a:prstGeom>
              <a:ln cmpd="tri"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114800" y="1535668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VME Bus</a:t>
                </a:r>
                <a:endParaRPr lang="en-IN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00400" y="26670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PCI Bus</a:t>
                </a:r>
                <a:endParaRPr lang="en-IN" sz="1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81600" y="42642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</a:rPr>
                  <a:t>FPDP Bus</a:t>
                </a:r>
                <a:endParaRPr lang="en-IN" sz="1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29400" y="38070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Clock</a:t>
                </a:r>
                <a:endParaRPr lang="en-IN" sz="1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295400" y="4724400"/>
                <a:ext cx="6324600" cy="1588"/>
              </a:xfrm>
              <a:prstGeom prst="line">
                <a:avLst/>
              </a:prstGeom>
              <a:ln w="63500" cap="rnd">
                <a:solidFill>
                  <a:srgbClr val="00823B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95400" y="5334000"/>
                <a:ext cx="6324600" cy="1588"/>
              </a:xfrm>
              <a:prstGeom prst="line">
                <a:avLst/>
              </a:prstGeom>
              <a:ln w="63500" cap="rnd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95400" y="5029200"/>
                <a:ext cx="6324600" cy="1588"/>
              </a:xfrm>
              <a:prstGeom prst="line">
                <a:avLst/>
              </a:prstGeom>
              <a:ln w="63500" cap="rnd">
                <a:solidFill>
                  <a:srgbClr val="7030A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362200" y="443484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</a:rPr>
                  <a:t>Ethernet</a:t>
                </a:r>
                <a:endParaRPr lang="en-IN" sz="1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6600" y="4724400"/>
                <a:ext cx="2133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Realtime</a:t>
                </a:r>
                <a:r>
                  <a:rPr lang="en-US" sz="1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Data Network</a:t>
                </a:r>
                <a:endParaRPr lang="en-IN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34000" y="5052060"/>
                <a:ext cx="228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Timing System Network</a:t>
                </a:r>
                <a:endParaRPr lang="en-IN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1295797" y="4266803"/>
                <a:ext cx="914400" cy="794"/>
              </a:xfrm>
              <a:prstGeom prst="straightConnector1">
                <a:avLst/>
              </a:prstGeom>
              <a:ln w="38100" cap="rnd" cmpd="sng">
                <a:solidFill>
                  <a:srgbClr val="00823B"/>
                </a:solidFill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endCxn id="12" idx="2"/>
              </p:cNvCxnSpPr>
              <p:nvPr/>
            </p:nvCxnSpPr>
            <p:spPr>
              <a:xfrm rot="5400000" flipH="1" flipV="1">
                <a:off x="2552700" y="4381500"/>
                <a:ext cx="1295400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6447794" y="4525006"/>
                <a:ext cx="1584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7543800" y="2514600"/>
              <a:ext cx="381000" cy="1219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APC I/F</a:t>
              </a:r>
              <a:endParaRPr lang="en-IN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7409656" y="2170906"/>
              <a:ext cx="685800" cy="1588"/>
            </a:xfrm>
            <a:prstGeom prst="straightConnector1">
              <a:avLst/>
            </a:prstGeom>
            <a:ln cmpd="tri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7409656" y="4075906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34300" y="425833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To APC Power supply</a:t>
              </a:r>
              <a:endParaRPr lang="en-IN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4282" y="5357826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ADC</a:t>
            </a:r>
            <a:r>
              <a:rPr lang="en-US" dirty="0" smtClean="0"/>
              <a:t> : </a:t>
            </a:r>
            <a:r>
              <a:rPr lang="en-US" b="1" dirty="0" err="1" smtClean="0"/>
              <a:t>Pentek</a:t>
            </a:r>
            <a:r>
              <a:rPr lang="en-US" b="1" dirty="0" smtClean="0"/>
              <a:t> 6802</a:t>
            </a:r>
            <a:r>
              <a:rPr lang="en-US" dirty="0" smtClean="0"/>
              <a:t>, 96 (32*3) channels, 24bit, sampling 10KSPS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DSP</a:t>
            </a:r>
            <a:r>
              <a:rPr lang="en-US" dirty="0" smtClean="0"/>
              <a:t>  : TSC-43, Quad Tiger-shark </a:t>
            </a:r>
            <a:r>
              <a:rPr lang="en-US" b="1" dirty="0" smtClean="0"/>
              <a:t>TS101 DSP </a:t>
            </a:r>
            <a:r>
              <a:rPr lang="en-US" dirty="0" smtClean="0"/>
              <a:t>on a PMC board having FPDP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RFM </a:t>
            </a:r>
            <a:r>
              <a:rPr lang="en-US" dirty="0" smtClean="0"/>
              <a:t>: </a:t>
            </a:r>
            <a:r>
              <a:rPr lang="en-US" b="1" dirty="0" smtClean="0"/>
              <a:t>VMIC 5579</a:t>
            </a:r>
            <a:r>
              <a:rPr lang="en-US" dirty="0" smtClean="0"/>
              <a:t>, Memory of 64MB, sustained link speed of 13.4 </a:t>
            </a:r>
            <a:r>
              <a:rPr lang="en-US" dirty="0"/>
              <a:t>Mbytes/s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Timing system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VME Processor</a:t>
            </a:r>
            <a:r>
              <a:rPr lang="en-US" dirty="0" smtClean="0"/>
              <a:t>: SBS VG4, Processor PPC 750, 400Mhz with </a:t>
            </a:r>
            <a:r>
              <a:rPr lang="en-US" b="1" dirty="0" err="1" smtClean="0"/>
              <a:t>VxWorks</a:t>
            </a:r>
            <a:r>
              <a:rPr lang="en-US" b="1" dirty="0" smtClean="0"/>
              <a:t> 5.5 </a:t>
            </a:r>
            <a:r>
              <a:rPr lang="en-US" dirty="0" smtClean="0"/>
              <a:t>as RTOS</a:t>
            </a:r>
            <a:endParaRPr lang="en-US" dirty="0"/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28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58096" cy="428628"/>
          </a:xfrm>
          <a:solidFill>
            <a:srgbClr val="0070C0"/>
          </a:solidFill>
        </p:spPr>
        <p:txBody>
          <a:bodyPr>
            <a:noAutofit/>
          </a:bodyPr>
          <a:lstStyle/>
          <a:p>
            <a:pPr font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Existing Overall PCS connectivity</a:t>
            </a:r>
          </a:p>
        </p:txBody>
      </p:sp>
      <p:pic>
        <p:nvPicPr>
          <p:cNvPr id="1026" name="Picture 2" descr="C:\Users\KP243623\Desktop\Kirit\IAEATM2015\Poster\Overall_Connectivity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9"/>
            <a:ext cx="8434932" cy="514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0"/>
            <a:ext cx="70988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1736" y="6637359"/>
            <a:ext cx="3448064" cy="220641"/>
          </a:xfrm>
        </p:spPr>
        <p:txBody>
          <a:bodyPr/>
          <a:lstStyle/>
          <a:p>
            <a:r>
              <a:rPr lang="en-IN" dirty="0" smtClean="0"/>
              <a:t>10th IAEA Technical Meeting 2015 at IPR India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88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142976" y="142852"/>
            <a:ext cx="7837488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Horizontal Plasma Position Control Loop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13635" r="74478" b="4546"/>
          <a:stretch>
            <a:fillRect/>
          </a:stretch>
        </p:blipFill>
        <p:spPr bwMode="auto">
          <a:xfrm>
            <a:off x="0" y="0"/>
            <a:ext cx="925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76200" y="914400"/>
            <a:ext cx="8839200" cy="4333967"/>
            <a:chOff x="76200" y="989853"/>
            <a:chExt cx="8839200" cy="4333967"/>
          </a:xfrm>
        </p:grpSpPr>
        <p:sp>
          <p:nvSpPr>
            <p:cNvPr id="6" name="Rectangle 5"/>
            <p:cNvSpPr/>
            <p:nvPr/>
          </p:nvSpPr>
          <p:spPr>
            <a:xfrm>
              <a:off x="76200" y="990600"/>
              <a:ext cx="3124200" cy="3810000"/>
            </a:xfrm>
            <a:prstGeom prst="rect">
              <a:avLst/>
            </a:prstGeom>
            <a:noFill/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ig1.jpg"/>
            <p:cNvPicPr>
              <a:picLocks noChangeAspect="1"/>
            </p:cNvPicPr>
            <p:nvPr/>
          </p:nvPicPr>
          <p:blipFill>
            <a:blip r:embed="rId3" cstate="print"/>
            <a:srcRect l="13974" r="16407"/>
            <a:stretch>
              <a:fillRect/>
            </a:stretch>
          </p:blipFill>
          <p:spPr>
            <a:xfrm>
              <a:off x="152400" y="1676400"/>
              <a:ext cx="2973500" cy="266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fig2.jpg"/>
            <p:cNvPicPr>
              <a:picLocks noChangeAspect="1"/>
            </p:cNvPicPr>
            <p:nvPr/>
          </p:nvPicPr>
          <p:blipFill>
            <a:blip r:embed="rId4" cstate="print"/>
            <a:srcRect l="1895" r="1274"/>
            <a:stretch>
              <a:fillRect/>
            </a:stretch>
          </p:blipFill>
          <p:spPr>
            <a:xfrm>
              <a:off x="3352800" y="989853"/>
              <a:ext cx="5562600" cy="3810747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6200" y="4800600"/>
              <a:ext cx="3124200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Schematic way for Vertical Field(B</a:t>
              </a:r>
              <a:r>
                <a:rPr lang="en-US" sz="1400" baseline="-25000" dirty="0" smtClean="0"/>
                <a:t>BV</a:t>
              </a:r>
              <a:r>
                <a:rPr lang="en-US" sz="1400" dirty="0" smtClean="0"/>
                <a:t> ) generated  &amp; resulting force (F</a:t>
              </a:r>
              <a:r>
                <a:rPr lang="en-US" sz="1400" baseline="-25000" dirty="0" smtClean="0"/>
                <a:t>BV</a:t>
              </a:r>
              <a:r>
                <a:rPr lang="en-US" sz="1400" dirty="0" smtClean="0"/>
                <a:t>)</a:t>
              </a:r>
              <a:endParaRPr lang="en-US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4800600"/>
              <a:ext cx="55626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Schematic of B</a:t>
              </a:r>
              <a:r>
                <a:rPr lang="en-US" sz="1400" baseline="-25000" dirty="0" smtClean="0"/>
                <a:t>V </a:t>
              </a:r>
              <a:r>
                <a:rPr lang="en-US" sz="1400" dirty="0" smtClean="0"/>
                <a:t>Feedback Loop</a:t>
              </a:r>
              <a:endParaRPr lang="en-US" sz="1400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3253" y="5320605"/>
            <a:ext cx="915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Feedback loop uses – I</a:t>
            </a:r>
            <a:r>
              <a:rPr lang="en-US" baseline="-25000" dirty="0" smtClean="0"/>
              <a:t>P </a:t>
            </a:r>
            <a:r>
              <a:rPr lang="en-US" dirty="0" smtClean="0"/>
              <a:t> , Delta R as feedback signal and manipulated variable as I</a:t>
            </a:r>
            <a:r>
              <a:rPr lang="en-US" baseline="-25000" dirty="0" smtClean="0"/>
              <a:t>BV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Discharge starts with Feed Forward Loop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Feedback starts after discharge by few ms i.e. once Plasma column is completely formed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Loop time ~ 2.0ms </a:t>
            </a:r>
          </a:p>
          <a:p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676400"/>
            <a:ext cx="41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BV</a:t>
            </a:r>
            <a:endParaRPr lang="en-US" baseline="-25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7C71B-9228-4017-A121-F15E442689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57290" y="71415"/>
            <a:ext cx="7429552" cy="52369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909" tIns="45955" rIns="91909" bIns="45955">
            <a:spAutoFit/>
            <a:flatTx/>
          </a:bodyPr>
          <a:lstStyle/>
          <a:p>
            <a:pPr algn="ctr" font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SST-1 Timing </a:t>
            </a:r>
            <a:r>
              <a:rPr lang="en-US" sz="2800" b="1" dirty="0">
                <a:solidFill>
                  <a:schemeClr val="bg1"/>
                </a:solidFill>
              </a:rPr>
              <a:t>System</a:t>
            </a:r>
          </a:p>
        </p:txBody>
      </p:sp>
      <p:pic>
        <p:nvPicPr>
          <p:cNvPr id="3" name="Picture 68" descr="PictureTimingSystem.jpg"/>
          <p:cNvPicPr>
            <a:picLocks noChangeAspect="1"/>
          </p:cNvPicPr>
          <p:nvPr/>
        </p:nvPicPr>
        <p:blipFill>
          <a:blip r:embed="rId2" cstate="print"/>
          <a:srcRect t="5637"/>
          <a:stretch>
            <a:fillRect/>
          </a:stretch>
        </p:blipFill>
        <p:spPr bwMode="auto">
          <a:xfrm>
            <a:off x="0" y="785794"/>
            <a:ext cx="9072594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1" y="0"/>
            <a:ext cx="85722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637359"/>
            <a:ext cx="2133600" cy="220641"/>
          </a:xfrm>
        </p:spPr>
        <p:txBody>
          <a:bodyPr/>
          <a:lstStyle/>
          <a:p>
            <a:fld id="{41B4FF32-A77F-4630-8727-75BD85DFDB66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10</a:t>
            </a:r>
            <a:r>
              <a:rPr lang="en-IN" baseline="30000" smtClean="0"/>
              <a:t>th</a:t>
            </a:r>
            <a:r>
              <a:rPr lang="en-IN" smtClean="0"/>
              <a:t> IAEA Technical Meeting 2015 at IPR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1256</Words>
  <Application>Microsoft Office PowerPoint</Application>
  <PresentationFormat>On-screen Show (4:3)</PresentationFormat>
  <Paragraphs>882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Plasma Control System Configuration</vt:lpstr>
      <vt:lpstr>Existing Overall PCS connectivity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New Proposed Configuration for PCS Hardware</vt:lpstr>
      <vt:lpstr>Slide 24</vt:lpstr>
      <vt:lpstr>Please be welcome &amp; find the details during the poster sessions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hkg</dc:creator>
  <cp:lastModifiedBy>Pradhan</cp:lastModifiedBy>
  <cp:revision>56</cp:revision>
  <dcterms:created xsi:type="dcterms:W3CDTF">2015-04-08T09:22:21Z</dcterms:created>
  <dcterms:modified xsi:type="dcterms:W3CDTF">2015-04-20T02:55:23Z</dcterms:modified>
</cp:coreProperties>
</file>