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4" r:id="rId4"/>
    <p:sldId id="340" r:id="rId5"/>
    <p:sldId id="341" r:id="rId6"/>
    <p:sldId id="343" r:id="rId7"/>
    <p:sldId id="345" r:id="rId8"/>
    <p:sldId id="348" r:id="rId9"/>
    <p:sldId id="349" r:id="rId10"/>
    <p:sldId id="350" r:id="rId11"/>
    <p:sldId id="351" r:id="rId12"/>
    <p:sldId id="352" r:id="rId13"/>
    <p:sldId id="353" r:id="rId14"/>
    <p:sldId id="359" r:id="rId15"/>
    <p:sldId id="346" r:id="rId16"/>
    <p:sldId id="361" r:id="rId17"/>
    <p:sldId id="282" r:id="rId18"/>
    <p:sldId id="313" r:id="rId19"/>
    <p:sldId id="284" r:id="rId20"/>
    <p:sldId id="285" r:id="rId21"/>
    <p:sldId id="286" r:id="rId22"/>
    <p:sldId id="360" r:id="rId23"/>
    <p:sldId id="347" r:id="rId24"/>
  </p:sldIdLst>
  <p:sldSz cx="9144000" cy="6858000" type="screen4x3"/>
  <p:notesSz cx="6858000" cy="9144000"/>
  <p:defaultTextStyle>
    <a:defPPr>
      <a:defRPr lang="zh-CH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30"/>
    <p:restoredTop sz="94638"/>
  </p:normalViewPr>
  <p:slideViewPr>
    <p:cSldViewPr>
      <p:cViewPr>
        <p:scale>
          <a:sx n="120" d="100"/>
          <a:sy n="120" d="100"/>
        </p:scale>
        <p:origin x="-7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HS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A097-A247-4284-9228-F166F5B86E75}" type="datetimeFigureOut">
              <a:rPr lang="zh-CHS" altLang="en-US" smtClean="0"/>
              <a:pPr/>
              <a:t>15/4/19</a:t>
            </a:fld>
            <a:endParaRPr lang="zh-CHS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H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8DAC-C9C1-4FEF-803F-385FF6D1802B}" type="slidenum">
              <a:rPr lang="zh-CHS" altLang="en-US" smtClean="0"/>
              <a:pPr/>
              <a:t>‹#›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721664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HS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438442-84F3-424E-A075-6E854FE60E08}" type="datetimeFigureOut">
              <a:rPr lang="zh-CHS" altLang="en-US"/>
              <a:pPr>
                <a:defRPr/>
              </a:pPr>
              <a:t>15/4/19</a:t>
            </a:fld>
            <a:endParaRPr lang="zh-CHS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HS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HS" altLang="en-US" noProof="0"/>
              <a:t>单击此处编辑母版文本样式</a:t>
            </a:r>
          </a:p>
          <a:p>
            <a:pPr lvl="1"/>
            <a:r>
              <a:rPr lang="zh-CHS" altLang="en-US" noProof="0"/>
              <a:t>第二级</a:t>
            </a:r>
          </a:p>
          <a:p>
            <a:pPr lvl="2"/>
            <a:r>
              <a:rPr lang="zh-CHS" altLang="en-US" noProof="0"/>
              <a:t>第三级</a:t>
            </a:r>
          </a:p>
          <a:p>
            <a:pPr lvl="3"/>
            <a:r>
              <a:rPr lang="zh-CHS" altLang="en-US" noProof="0"/>
              <a:t>第四级</a:t>
            </a:r>
          </a:p>
          <a:p>
            <a:pPr lvl="4"/>
            <a:r>
              <a:rPr lang="zh-CHS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H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83C37-2752-6E4C-B2EF-ADA0E0D8B390}" type="slidenum">
              <a:rPr lang="zh-CHS" altLang="en-US"/>
              <a:pPr>
                <a:defRPr/>
              </a:pPr>
              <a:t>‹#›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2331223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HS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2176-AD77-CD4A-90FE-67C0F133D5B9}" type="slidenum">
              <a:rPr lang="zh-CHS" altLang="en-US" smtClean="0"/>
              <a:pPr/>
              <a:t>4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376074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HS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2176-AD77-CD4A-90FE-67C0F133D5B9}" type="slidenum">
              <a:rPr lang="zh-CHS" altLang="en-US" smtClean="0"/>
              <a:pPr/>
              <a:t>5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376074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HS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2176-AD77-CD4A-90FE-67C0F133D5B9}" type="slidenum">
              <a:rPr lang="zh-CHS" altLang="en-US" smtClean="0"/>
              <a:pPr/>
              <a:t>6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37607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HS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A2176-AD77-CD4A-90FE-67C0F133D5B9}" type="slidenum">
              <a:rPr lang="zh-CHS" altLang="en-US" smtClean="0"/>
              <a:pPr/>
              <a:t>23</a:t>
            </a:fld>
            <a:endParaRPr lang="zh-CHS" altLang="en-US"/>
          </a:p>
        </p:txBody>
      </p:sp>
    </p:spTree>
    <p:extLst>
      <p:ext uri="{BB962C8B-B14F-4D97-AF65-F5344CB8AC3E}">
        <p14:creationId xmlns:p14="http://schemas.microsoft.com/office/powerpoint/2010/main" val="376074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华文中宋" pitchFamily="2" charset="-122"/>
                <a:ea typeface="华文中宋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HS" altLang="en-US" smtClean="0"/>
              <a:t>单击此处编辑母版副标题样式</a:t>
            </a:r>
            <a:endParaRPr lang="zh-CHS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83E9-44E3-5445-AFFA-0237D94FC93E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1901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EE7D-4394-AF4A-A2AC-528355136420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368708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BEBD-8C39-5247-AB13-9A4B1707400F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301734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1F16-5B11-EA40-940F-DF974E61C420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35248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AC65-69E5-F54F-9120-D42CA9355AED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3271430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zh-CHS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CHS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5E0F9B9-32A9-564C-8E62-A1A78EC88929}" type="slidenum">
              <a:rPr lang="zh-CHS" altLang="en-US"/>
              <a:pPr/>
              <a:t>‹#›</a:t>
            </a:fld>
            <a:endParaRPr lang="zh-CH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5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455" y="6381750"/>
            <a:ext cx="47268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16813E-5401-704E-A5C0-A2C68384EA89}" type="slidenum">
              <a:rPr lang="en-US" altLang="zh-CHS"/>
              <a:pPr/>
              <a:t>‹#›</a:t>
            </a:fld>
            <a:endParaRPr lang="en-US" altLang="zh-CHS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455" y="6381750"/>
            <a:ext cx="47268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16813E-5401-704E-A5C0-A2C68384EA89}" type="slidenum">
              <a:rPr lang="en-US" altLang="zh-CHS"/>
              <a:pPr/>
              <a:t>‹#›</a:t>
            </a:fld>
            <a:endParaRPr lang="en-US" altLang="zh-CHS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5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455" y="6381750"/>
            <a:ext cx="472689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16813E-5401-704E-A5C0-A2C68384EA89}" type="slidenum">
              <a:rPr lang="en-US" altLang="zh-CHS"/>
              <a:pPr/>
              <a:t>‹#›</a:t>
            </a:fld>
            <a:endParaRPr lang="en-US" altLang="zh-CHS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algn="ctr">
              <a:defRPr/>
            </a:pPr>
            <a:endParaRPr lang="zh-CHS" altLang="en-US" sz="3600" b="1" kern="0" dirty="0"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326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00562" y="6143644"/>
            <a:ext cx="4429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06F1-0282-A64A-AE15-C1C822BDAB7B}" type="slidenum">
              <a:rPr lang="en-US" altLang="zh-CHS"/>
              <a:pPr>
                <a:defRPr/>
              </a:pPr>
              <a:t>‹#›</a:t>
            </a:fld>
            <a:endParaRPr lang="en-US" altLang="zh-CHS" dirty="0"/>
          </a:p>
        </p:txBody>
      </p:sp>
    </p:spTree>
    <p:extLst>
      <p:ext uri="{BB962C8B-B14F-4D97-AF65-F5344CB8AC3E}">
        <p14:creationId xmlns:p14="http://schemas.microsoft.com/office/powerpoint/2010/main" val="155265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5203-B858-FE4F-92B6-7CDD39693B3F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198671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54CE-A046-A245-963D-74AF8CEC0285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100830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637B-F7DA-F44F-A4A3-DBEA992A9D8A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50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6B93-5189-634A-A68D-425BB9472505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2486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CD92-712C-644D-AA11-C84937388B29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136747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57232"/>
            <a:ext cx="492604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  <a:p>
            <a:pPr lvl="1"/>
            <a:r>
              <a:rPr lang="zh-CHS" altLang="en-US" smtClean="0"/>
              <a:t>二级</a:t>
            </a:r>
          </a:p>
          <a:p>
            <a:pPr lvl="2"/>
            <a:r>
              <a:rPr lang="zh-CHS" altLang="en-US" smtClean="0"/>
              <a:t>三级</a:t>
            </a:r>
          </a:p>
          <a:p>
            <a:pPr lvl="3"/>
            <a:r>
              <a:rPr lang="zh-CHS" altLang="en-US" smtClean="0"/>
              <a:t>四级</a:t>
            </a:r>
          </a:p>
          <a:p>
            <a:pPr lvl="4"/>
            <a:r>
              <a:rPr lang="zh-CHS" altLang="en-US" smtClean="0"/>
              <a:t>五级</a:t>
            </a:r>
            <a:endParaRPr lang="zh-CHS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157E-ECC5-6D40-8937-9BA8AA8B64FD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31348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HS" altLang="en-US" smtClean="0"/>
              <a:t>单击此处编辑母版标题样式</a:t>
            </a:r>
            <a:endParaRPr lang="zh-CHS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HS" altLang="en-US" noProof="0" smtClean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HS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D18E-CE29-F342-A163-DC53AAFE0103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</p:spTree>
    <p:extLst>
      <p:ext uri="{BB962C8B-B14F-4D97-AF65-F5344CB8AC3E}">
        <p14:creationId xmlns:p14="http://schemas.microsoft.com/office/powerpoint/2010/main" val="13165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M 2-2-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7600"/>
            <a:ext cx="8239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35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HS" altLang="en-US"/>
              <a:t>单击此处编辑母版文本样式</a:t>
            </a:r>
          </a:p>
          <a:p>
            <a:pPr lvl="1"/>
            <a:r>
              <a:rPr lang="zh-CHS" altLang="en-US"/>
              <a:t>第二级</a:t>
            </a:r>
          </a:p>
          <a:p>
            <a:pPr lvl="2"/>
            <a:r>
              <a:rPr lang="zh-CHS" altLang="en-US"/>
              <a:t>第三级</a:t>
            </a:r>
          </a:p>
          <a:p>
            <a:pPr lvl="3"/>
            <a:r>
              <a:rPr lang="zh-CHS" altLang="en-US"/>
              <a:t>第四级</a:t>
            </a:r>
          </a:p>
          <a:p>
            <a:pPr lvl="4"/>
            <a:r>
              <a:rPr lang="zh-CHS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4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H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9B9F0C-414C-1540-ABA9-DBDBEDAD4DD7}" type="slidenum">
              <a:rPr lang="en-US" altLang="zh-CHS"/>
              <a:pPr>
                <a:defRPr/>
              </a:pPr>
              <a:t>‹#›</a:t>
            </a:fld>
            <a:endParaRPr lang="en-US" altLang="zh-CHS"/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>
            <a:off x="0" y="6165850"/>
            <a:ext cx="9163050" cy="946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381500" y="6165850"/>
            <a:ext cx="4762500" cy="542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0" y="6210300"/>
            <a:ext cx="9180513" cy="647700"/>
            <a:chOff x="-19045" y="216550"/>
            <a:chExt cx="9180548" cy="649224"/>
          </a:xfrm>
        </p:grpSpPr>
        <p:sp>
          <p:nvSpPr>
            <p:cNvPr id="14" name="任意多边形 13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825" y="6334125"/>
            <a:ext cx="88931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altLang="zh-CHS" sz="2800" dirty="0" smtClean="0">
                <a:solidFill>
                  <a:schemeClr val="accent2"/>
                </a:solidFill>
                <a:latin typeface="Arial Black" charset="0"/>
              </a:rPr>
              <a:t>    ASIPP/    	                                         EAST</a:t>
            </a:r>
            <a:endParaRPr lang="zh-CHS" altLang="en-US" dirty="0" smtClean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HS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69" r:id="rId14"/>
    <p:sldLayoutId id="2147483771" r:id="rId15"/>
    <p:sldLayoutId id="2147483772" r:id="rId16"/>
    <p:sldLayoutId id="2147483774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H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wmf"/><Relationship Id="rId7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736304"/>
          </a:xfrm>
        </p:spPr>
        <p:txBody>
          <a:bodyPr/>
          <a:lstStyle/>
          <a:p>
            <a:r>
              <a:rPr lang="en-US" altLang="zh-CHS" dirty="0">
                <a:latin typeface="Times New Roman"/>
                <a:cs typeface="Times New Roman"/>
              </a:rPr>
              <a:t>Enhancement of EAST plasma control capabilities</a:t>
            </a:r>
            <a:r>
              <a:rPr lang="zh-CHS" altLang="zh-CHS" dirty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8964488" cy="1080120"/>
          </a:xfrm>
        </p:spPr>
        <p:txBody>
          <a:bodyPr/>
          <a:lstStyle/>
          <a:p>
            <a:r>
              <a:rPr lang="en-US" altLang="zh-CHS" sz="1800" b="1" dirty="0" err="1" smtClean="0"/>
              <a:t>Bingjia</a:t>
            </a:r>
            <a:r>
              <a:rPr lang="en-US" altLang="zh-CHS" sz="1800" b="1" dirty="0" smtClean="0"/>
              <a:t> </a:t>
            </a:r>
            <a:r>
              <a:rPr lang="en-US" altLang="zh-CHS" sz="1800" b="1" dirty="0"/>
              <a:t>Xiao</a:t>
            </a:r>
            <a:r>
              <a:rPr lang="en-US" altLang="zh-CHS" sz="1800" b="1" baseline="30000" dirty="0"/>
              <a:t>1,2</a:t>
            </a:r>
            <a:r>
              <a:rPr lang="en-US" altLang="zh-CHS" sz="1800" b="1" dirty="0"/>
              <a:t>, </a:t>
            </a:r>
            <a:r>
              <a:rPr lang="en-US" altLang="zh-CHS" sz="1800" b="1" dirty="0" err="1"/>
              <a:t>Qiping</a:t>
            </a:r>
            <a:r>
              <a:rPr lang="en-US" altLang="zh-CHS" sz="1800" b="1" dirty="0"/>
              <a:t> Yuan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</a:t>
            </a:r>
            <a:r>
              <a:rPr lang="en-US" altLang="zh-CHS" sz="1800" b="1" dirty="0" err="1"/>
              <a:t>Zhengping</a:t>
            </a:r>
            <a:r>
              <a:rPr lang="en-US" altLang="zh-CHS" sz="1800" b="1" dirty="0"/>
              <a:t> Luo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Yao Huang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Lei Liu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</a:t>
            </a:r>
            <a:endParaRPr lang="en-US" altLang="zh-CHS" sz="1800" b="1" dirty="0" smtClean="0"/>
          </a:p>
          <a:p>
            <a:r>
              <a:rPr lang="en-US" altLang="zh-CHS" sz="1800" b="1" dirty="0" smtClean="0"/>
              <a:t>Yong </a:t>
            </a:r>
            <a:r>
              <a:rPr lang="en-US" altLang="zh-CHS" sz="1800" b="1" dirty="0"/>
              <a:t>Guo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</a:t>
            </a:r>
            <a:r>
              <a:rPr lang="en-US" altLang="zh-CHS" sz="1800" b="1" dirty="0" err="1"/>
              <a:t>Xiaofang</a:t>
            </a:r>
            <a:r>
              <a:rPr lang="en-US" altLang="zh-CHS" sz="1800" b="1" dirty="0"/>
              <a:t> Pei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</a:t>
            </a:r>
            <a:r>
              <a:rPr lang="en-US" altLang="zh-CHS" sz="1800" b="1" dirty="0" err="1"/>
              <a:t>Shuliang</a:t>
            </a:r>
            <a:r>
              <a:rPr lang="en-US" altLang="zh-CHS" sz="1800" b="1" dirty="0"/>
              <a:t> Chen</a:t>
            </a:r>
            <a:r>
              <a:rPr lang="en-US" altLang="zh-CHS" sz="1800" b="1" baseline="30000" dirty="0"/>
              <a:t>1</a:t>
            </a:r>
            <a:r>
              <a:rPr lang="en-US" altLang="zh-CHS" sz="1800" b="1" dirty="0"/>
              <a:t>,  D.A. Humphreys</a:t>
            </a:r>
            <a:r>
              <a:rPr lang="en-US" altLang="zh-CHS" sz="1800" b="1" baseline="30000" dirty="0"/>
              <a:t>3</a:t>
            </a:r>
            <a:r>
              <a:rPr lang="en-US" altLang="zh-CHS" sz="1800" b="1" dirty="0"/>
              <a:t>, </a:t>
            </a:r>
            <a:r>
              <a:rPr lang="en-US" altLang="zh-CHS" sz="1800" b="1" dirty="0" smtClean="0"/>
              <a:t>A.W</a:t>
            </a:r>
            <a:r>
              <a:rPr lang="en-US" altLang="zh-CHS" sz="1800" b="1" dirty="0"/>
              <a:t>. Hyatt</a:t>
            </a:r>
            <a:r>
              <a:rPr lang="en-US" altLang="zh-CHS" sz="1800" b="1" baseline="30000" dirty="0"/>
              <a:t>3</a:t>
            </a:r>
            <a:r>
              <a:rPr lang="en-US" altLang="zh-CHS" sz="1800" b="1" dirty="0"/>
              <a:t>, Dennis Mueller</a:t>
            </a:r>
            <a:r>
              <a:rPr lang="en-US" altLang="zh-CHS" sz="1800" b="1" baseline="30000" dirty="0"/>
              <a:t>4</a:t>
            </a:r>
            <a:r>
              <a:rPr lang="en-US" altLang="zh-CHS" sz="1800" b="1" dirty="0"/>
              <a:t>, </a:t>
            </a:r>
            <a:r>
              <a:rPr lang="en-US" altLang="zh-CHS" sz="1800" b="1" dirty="0" smtClean="0"/>
              <a:t>G</a:t>
            </a:r>
            <a:r>
              <a:rPr lang="en-US" altLang="zh-CHS" sz="1800" b="1" dirty="0"/>
              <a:t>. Calabró</a:t>
            </a:r>
            <a:r>
              <a:rPr lang="en-US" altLang="zh-CHS" sz="1800" b="1" baseline="30000" dirty="0"/>
              <a:t>5</a:t>
            </a:r>
            <a:r>
              <a:rPr lang="en-US" altLang="zh-CHS" sz="1800" b="1" dirty="0"/>
              <a:t>, F. Crisanti</a:t>
            </a:r>
            <a:r>
              <a:rPr lang="en-US" altLang="zh-CHS" sz="1800" b="1" baseline="30000" dirty="0"/>
              <a:t>5</a:t>
            </a:r>
            <a:r>
              <a:rPr lang="en-US" altLang="zh-CHS" sz="1800" b="1" dirty="0"/>
              <a:t>, R. Albanese</a:t>
            </a:r>
            <a:r>
              <a:rPr lang="en-US" altLang="zh-CHS" sz="1800" b="1" baseline="30000" dirty="0"/>
              <a:t>6</a:t>
            </a:r>
            <a:r>
              <a:rPr lang="en-US" altLang="zh-CHS" sz="1800" b="1" dirty="0"/>
              <a:t>, R. </a:t>
            </a:r>
            <a:r>
              <a:rPr lang="en-US" altLang="zh-CHS" sz="1800" b="1" dirty="0" smtClean="0"/>
              <a:t>Ambrosino</a:t>
            </a:r>
            <a:r>
              <a:rPr lang="en-US" altLang="zh-CHS" sz="1800" b="1" baseline="30000" dirty="0" smtClean="0"/>
              <a:t>6</a:t>
            </a:r>
            <a:endParaRPr lang="zh-CHS" altLang="zh-CHS" sz="18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86248" y="6337126"/>
            <a:ext cx="442392" cy="476250"/>
          </a:xfr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1</a:t>
            </a:fld>
            <a:endParaRPr lang="en-US" altLang="zh-CHS" sz="1800" b="1" dirty="0"/>
          </a:p>
        </p:txBody>
      </p:sp>
      <p:sp>
        <p:nvSpPr>
          <p:cNvPr id="6" name="矩形 5"/>
          <p:cNvSpPr/>
          <p:nvPr/>
        </p:nvSpPr>
        <p:spPr>
          <a:xfrm>
            <a:off x="287016" y="4744596"/>
            <a:ext cx="88569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S" sz="1300" baseline="30000" dirty="0"/>
              <a:t>1</a:t>
            </a:r>
            <a:r>
              <a:rPr lang="en-US" altLang="zh-CHS" sz="1300" dirty="0"/>
              <a:t> Institute of Plasma Physics, Chinese Academy of Sciences, Hefei, China</a:t>
            </a:r>
            <a:endParaRPr lang="zh-CHS" altLang="zh-CHS" sz="1300" dirty="0"/>
          </a:p>
          <a:p>
            <a:r>
              <a:rPr lang="en-US" altLang="zh-CHS" sz="1300" baseline="30000" dirty="0"/>
              <a:t>2</a:t>
            </a:r>
            <a:r>
              <a:rPr lang="en-US" altLang="zh-CHS" sz="1300" dirty="0"/>
              <a:t> School of Nuclear Science and </a:t>
            </a:r>
            <a:r>
              <a:rPr lang="en-US" altLang="zh-CHS" sz="1300" dirty="0" smtClean="0"/>
              <a:t>Technology </a:t>
            </a:r>
            <a:r>
              <a:rPr lang="en-US" altLang="zh-CHS" sz="1300" dirty="0"/>
              <a:t>University of Science and Technology of China, Hefei, China</a:t>
            </a:r>
            <a:endParaRPr lang="zh-CHS" altLang="zh-CHS" sz="1300" dirty="0"/>
          </a:p>
          <a:p>
            <a:r>
              <a:rPr lang="en-US" altLang="zh-CHS" sz="1300" baseline="30000" dirty="0"/>
              <a:t>3</a:t>
            </a:r>
            <a:r>
              <a:rPr lang="en-US" altLang="zh-CHS" sz="1300" dirty="0"/>
              <a:t> General Atomics, P.O. Box 85608, San Diego, CA 92186-5608, United States</a:t>
            </a:r>
            <a:endParaRPr lang="zh-CHS" altLang="zh-CHS" sz="1300" dirty="0"/>
          </a:p>
          <a:p>
            <a:r>
              <a:rPr lang="en-US" altLang="zh-CHS" sz="1300" baseline="30000" dirty="0"/>
              <a:t>4</a:t>
            </a:r>
            <a:r>
              <a:rPr lang="en-US" altLang="zh-CHS" sz="1300" dirty="0"/>
              <a:t> Princeton Plasma Physics Laboratory, Princeton, NJ, United States</a:t>
            </a:r>
            <a:endParaRPr lang="zh-CHS" altLang="zh-CHS" sz="1300" dirty="0"/>
          </a:p>
          <a:p>
            <a:r>
              <a:rPr lang="en-US" altLang="zh-CHS" sz="1300" baseline="30000" dirty="0"/>
              <a:t>5</a:t>
            </a:r>
            <a:r>
              <a:rPr lang="en-US" altLang="zh-CHS" sz="1300" dirty="0"/>
              <a:t> ENEA </a:t>
            </a:r>
            <a:r>
              <a:rPr lang="en-US" altLang="zh-CHS" sz="1300" dirty="0" err="1"/>
              <a:t>Unità</a:t>
            </a:r>
            <a:r>
              <a:rPr lang="en-US" altLang="zh-CHS" sz="1300" dirty="0"/>
              <a:t> </a:t>
            </a:r>
            <a:r>
              <a:rPr lang="en-US" altLang="zh-CHS" sz="1300" dirty="0" err="1"/>
              <a:t>Tecnica</a:t>
            </a:r>
            <a:r>
              <a:rPr lang="en-US" altLang="zh-CHS" sz="1300" dirty="0"/>
              <a:t> </a:t>
            </a:r>
            <a:r>
              <a:rPr lang="en-US" altLang="zh-CHS" sz="1300" dirty="0" err="1"/>
              <a:t>Fusione</a:t>
            </a:r>
            <a:r>
              <a:rPr lang="en-US" altLang="zh-CHS" sz="1300" dirty="0"/>
              <a:t>, C.R. </a:t>
            </a:r>
            <a:r>
              <a:rPr lang="en-US" altLang="zh-CHS" sz="1300" dirty="0" err="1"/>
              <a:t>Frascati</a:t>
            </a:r>
            <a:r>
              <a:rPr lang="en-US" altLang="zh-CHS" sz="1300" dirty="0"/>
              <a:t>, Via E. Fermi 45, 00044 </a:t>
            </a:r>
            <a:r>
              <a:rPr lang="en-US" altLang="zh-CHS" sz="1300" dirty="0" err="1"/>
              <a:t>Frascati</a:t>
            </a:r>
            <a:r>
              <a:rPr lang="en-US" altLang="zh-CHS" sz="1300" dirty="0"/>
              <a:t>, Roma Italy</a:t>
            </a:r>
            <a:endParaRPr lang="zh-CHS" altLang="zh-CHS" sz="1300" dirty="0"/>
          </a:p>
          <a:p>
            <a:r>
              <a:rPr lang="en-US" altLang="zh-CHS" sz="1300" baseline="30000" dirty="0"/>
              <a:t>6</a:t>
            </a:r>
            <a:r>
              <a:rPr lang="en-US" altLang="zh-CHS" sz="1300" dirty="0"/>
              <a:t> CREATE, </a:t>
            </a:r>
            <a:r>
              <a:rPr lang="en-US" altLang="zh-CHS" sz="1300" dirty="0" err="1"/>
              <a:t>Università</a:t>
            </a:r>
            <a:r>
              <a:rPr lang="en-US" altLang="zh-CHS" sz="1300" dirty="0"/>
              <a:t> di Napoli </a:t>
            </a:r>
            <a:r>
              <a:rPr lang="en-US" altLang="zh-CHS" sz="1300" dirty="0" err="1"/>
              <a:t>Federicao</a:t>
            </a:r>
            <a:r>
              <a:rPr lang="en-US" altLang="zh-CHS" sz="1300" dirty="0"/>
              <a:t> II, </a:t>
            </a:r>
            <a:r>
              <a:rPr lang="en-US" altLang="zh-CHS" sz="1300" dirty="0" err="1"/>
              <a:t>Università</a:t>
            </a:r>
            <a:r>
              <a:rPr lang="en-US" altLang="zh-CHS" sz="1300" dirty="0"/>
              <a:t> di </a:t>
            </a:r>
            <a:r>
              <a:rPr lang="en-US" altLang="zh-CHS" sz="1300" dirty="0" err="1"/>
              <a:t>Cassino</a:t>
            </a:r>
            <a:r>
              <a:rPr lang="en-US" altLang="zh-CHS" sz="1300" dirty="0"/>
              <a:t> and </a:t>
            </a:r>
            <a:r>
              <a:rPr lang="en-US" altLang="zh-CHS" sz="1300" dirty="0" err="1"/>
              <a:t>Università</a:t>
            </a:r>
            <a:r>
              <a:rPr lang="en-US" altLang="zh-CHS" sz="1300" dirty="0"/>
              <a:t> di Napoli </a:t>
            </a:r>
            <a:r>
              <a:rPr lang="en-US" altLang="zh-CHS" sz="1300" dirty="0" err="1"/>
              <a:t>Parthenope</a:t>
            </a:r>
            <a:r>
              <a:rPr lang="en-US" altLang="zh-CHS" sz="1300" dirty="0"/>
              <a:t>, Via Claudio 19, 80125 Napoli, Italy</a:t>
            </a:r>
            <a:endParaRPr lang="zh-CHS" altLang="zh-CHS" sz="1300" dirty="0"/>
          </a:p>
        </p:txBody>
      </p:sp>
      <p:sp>
        <p:nvSpPr>
          <p:cNvPr id="7" name="矩形 6"/>
          <p:cNvSpPr/>
          <p:nvPr/>
        </p:nvSpPr>
        <p:spPr>
          <a:xfrm>
            <a:off x="0" y="44624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S" sz="1300" b="1" dirty="0"/>
              <a:t>10</a:t>
            </a:r>
            <a:r>
              <a:rPr lang="en-US" altLang="zh-CHS" sz="1300" b="1" baseline="30000" dirty="0"/>
              <a:t>th</a:t>
            </a:r>
            <a:r>
              <a:rPr lang="en-US" altLang="zh-CHS" sz="1300" b="1" dirty="0"/>
              <a:t> IAEA Technical Meeting on “Control, Data Acquisition, and Remote Participation for Fusion </a:t>
            </a:r>
            <a:r>
              <a:rPr lang="en-US" altLang="zh-CHS" sz="1300" b="1" dirty="0" smtClean="0"/>
              <a:t>Research”</a:t>
            </a:r>
          </a:p>
          <a:p>
            <a:r>
              <a:rPr lang="en-US" altLang="zh-CHS" sz="1400" b="1" dirty="0"/>
              <a:t>20 - 24 April </a:t>
            </a:r>
            <a:r>
              <a:rPr lang="en-US" altLang="zh-CHS" sz="1400" b="1" dirty="0" smtClean="0"/>
              <a:t>2015, Ahmedabad</a:t>
            </a:r>
            <a:r>
              <a:rPr lang="en-US" altLang="zh-CHS" sz="1400" b="1" dirty="0"/>
              <a:t>, India</a:t>
            </a:r>
            <a:endParaRPr lang="zh-CHS" altLang="en-US" sz="1300" b="1" dirty="0"/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hape_3750_fi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1992" r="26248" b="22117"/>
          <a:stretch/>
        </p:blipFill>
        <p:spPr>
          <a:xfrm>
            <a:off x="35494" y="1268760"/>
            <a:ext cx="2996683" cy="406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560" y="5445224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HS" sz="1600" b="1" dirty="0" smtClean="0">
                <a:latin typeface="Century Gothic"/>
                <a:cs typeface="Century Gothic"/>
              </a:rPr>
              <a:t>QSF shape of Shot 47660 at 3.75s, 4.5s &amp; 5.25 calculated by EFIT</a:t>
            </a:r>
          </a:p>
        </p:txBody>
      </p:sp>
      <p:pic>
        <p:nvPicPr>
          <p:cNvPr id="6" name="图片 5" descr="shape_4500_fi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22158" r="25820" b="22116"/>
          <a:stretch/>
        </p:blipFill>
        <p:spPr>
          <a:xfrm>
            <a:off x="3138528" y="1268760"/>
            <a:ext cx="3017648" cy="4067999"/>
          </a:xfrm>
          <a:prstGeom prst="rect">
            <a:avLst/>
          </a:prstGeom>
        </p:spPr>
      </p:pic>
      <p:pic>
        <p:nvPicPr>
          <p:cNvPr id="7" name="图片 6" descr="shape_5250_fig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t="21662" r="26186" b="21951"/>
          <a:stretch/>
        </p:blipFill>
        <p:spPr>
          <a:xfrm>
            <a:off x="6156176" y="1268760"/>
            <a:ext cx="2982252" cy="4067999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HS" dirty="0">
                <a:latin typeface="Arial Black"/>
                <a:ea typeface="华文楷体"/>
                <a:cs typeface="Arial Black"/>
              </a:rPr>
              <a:t>QSF Exp. by </a:t>
            </a:r>
            <a:r>
              <a:rPr kumimoji="1" lang="en-US" altLang="zh-CHS" dirty="0" err="1">
                <a:latin typeface="Arial Black"/>
                <a:ea typeface="华文楷体"/>
                <a:cs typeface="Arial Black"/>
              </a:rPr>
              <a:t>RZIp</a:t>
            </a:r>
            <a:r>
              <a:rPr kumimoji="1" lang="en-US" altLang="zh-CHS" dirty="0">
                <a:latin typeface="Arial Black"/>
                <a:ea typeface="华文楷体"/>
                <a:cs typeface="Arial Black"/>
              </a:rPr>
              <a:t> control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9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10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2953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80014"/>
              </p:ext>
            </p:extLst>
          </p:nvPr>
        </p:nvGraphicFramePr>
        <p:xfrm>
          <a:off x="3995937" y="1340771"/>
          <a:ext cx="5040558" cy="4752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5"/>
                <a:gridCol w="1368152"/>
                <a:gridCol w="1368151"/>
              </a:tblGrid>
              <a:tr h="654165">
                <a:tc>
                  <a:txBody>
                    <a:bodyPr/>
                    <a:lstStyle/>
                    <a:p>
                      <a:pPr algn="l"/>
                      <a:endParaRPr lang="zh-CHS" altLang="en-US" sz="1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HS" sz="1400" b="1" dirty="0" smtClean="0">
                          <a:latin typeface="Century Gothic"/>
                          <a:cs typeface="Century Gothic"/>
                        </a:rPr>
                        <a:t>QSF #48971@4.5s</a:t>
                      </a:r>
                      <a:endParaRPr lang="zh-CHS" altLang="en-U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HS" sz="1400" b="1" dirty="0" smtClean="0">
                          <a:latin typeface="Century Gothic"/>
                          <a:cs typeface="Century Gothic"/>
                        </a:rPr>
                        <a:t>SN #47038@4.5s</a:t>
                      </a:r>
                      <a:endParaRPr lang="zh-CHS" altLang="en-US" sz="14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683060">
                <a:tc>
                  <a:txBody>
                    <a:bodyPr/>
                    <a:lstStyle/>
                    <a:p>
                      <a:pPr algn="l"/>
                      <a:r>
                        <a:rPr lang="en-GB" altLang="zh-CH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SOL Volume [m</a:t>
                      </a:r>
                      <a:r>
                        <a:rPr lang="en-GB" altLang="zh-CHS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3</a:t>
                      </a:r>
                      <a:r>
                        <a:rPr lang="en-GB" altLang="zh-CH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]</a:t>
                      </a:r>
                      <a:r>
                        <a:rPr lang="en-US" altLang="zh-CHS" sz="1400" dirty="0" smtClean="0">
                          <a:effectLst/>
                          <a:latin typeface="Century Gothic"/>
                          <a:cs typeface="Century Gothic"/>
                        </a:rPr>
                        <a:t> </a:t>
                      </a:r>
                      <a:endParaRPr lang="zh-CHS" altLang="en-US" sz="1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0.389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0.260</a:t>
                      </a:r>
                      <a:endParaRPr lang="en-US" sz="1800" dirty="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6830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Connection Length [m]</a:t>
                      </a:r>
                      <a:endParaRPr lang="en-US" sz="14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189.91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144.38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6830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Magnetic flux expansion at outer SP f</a:t>
                      </a:r>
                      <a:r>
                        <a:rPr lang="en-GB" sz="1400" baseline="-250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m,out</a:t>
                      </a:r>
                      <a:endParaRPr lang="en-US" sz="14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8.22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2.01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6830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Magnetic field angle at outer SP </a:t>
                      </a:r>
                      <a:r>
                        <a:rPr lang="en-GB" sz="1400" dirty="0" smtClean="0">
                          <a:effectLst/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r>
                        <a:rPr lang="en-GB" sz="1400" baseline="-25000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out</a:t>
                      </a:r>
                      <a:r>
                        <a:rPr lang="en-GB" sz="1400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[</a:t>
                      </a:r>
                      <a:r>
                        <a:rPr lang="en-GB" sz="1400" dirty="0" err="1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deg</a:t>
                      </a: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]</a:t>
                      </a:r>
                      <a:endParaRPr lang="en-US" sz="1400" dirty="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0.33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1.22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6830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Magnetic flux expansion at inner SP f</a:t>
                      </a:r>
                      <a:r>
                        <a:rPr lang="en-GB" sz="1400" baseline="-250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m,in</a:t>
                      </a:r>
                      <a:endParaRPr lang="en-US" sz="14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4.71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2.34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  <a:tr h="683060"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Magnetic field angle at inner SP </a:t>
                      </a:r>
                      <a:r>
                        <a:rPr lang="en-GB" sz="1400" dirty="0" smtClean="0">
                          <a:effectLst/>
                          <a:latin typeface="Lucida Grande"/>
                          <a:ea typeface="Lucida Grande"/>
                          <a:cs typeface="Lucida Grande"/>
                        </a:rPr>
                        <a:t>α</a:t>
                      </a:r>
                      <a:r>
                        <a:rPr lang="en-GB" sz="1400" baseline="-25000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in</a:t>
                      </a:r>
                      <a:r>
                        <a:rPr lang="en-GB" sz="1400" dirty="0" smtClean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[</a:t>
                      </a:r>
                      <a:r>
                        <a:rPr lang="en-GB" sz="1400" dirty="0" err="1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deg</a:t>
                      </a:r>
                      <a:r>
                        <a:rPr lang="en-GB" sz="14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]</a:t>
                      </a:r>
                      <a:endParaRPr lang="en-US" sz="1400" dirty="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0.90</a:t>
                      </a:r>
                      <a:endParaRPr lang="en-US" sz="180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entury Gothic"/>
                          <a:ea typeface="MS Mincho"/>
                          <a:cs typeface="Century Gothic"/>
                        </a:rPr>
                        <a:t>1.29</a:t>
                      </a:r>
                      <a:endParaRPr lang="en-US" sz="1800" dirty="0">
                        <a:effectLst/>
                        <a:latin typeface="Century Gothic"/>
                        <a:ea typeface="MS Mincho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图片 8" descr="48971_47038_4.5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13395" r="16191" b="13517"/>
          <a:stretch/>
        </p:blipFill>
        <p:spPr>
          <a:xfrm>
            <a:off x="251520" y="908720"/>
            <a:ext cx="3367585" cy="46085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95936" y="928670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HS" b="1" dirty="0" err="1">
                <a:latin typeface="Century Gothic"/>
                <a:cs typeface="Century Gothic"/>
              </a:rPr>
              <a:t>Main</a:t>
            </a:r>
            <a:r>
              <a:rPr lang="it-IT" altLang="zh-CHS" b="1" dirty="0">
                <a:latin typeface="Century Gothic"/>
                <a:cs typeface="Century Gothic"/>
              </a:rPr>
              <a:t> </a:t>
            </a:r>
            <a:r>
              <a:rPr lang="it-IT" altLang="zh-CHS" b="1" dirty="0" err="1">
                <a:latin typeface="Century Gothic"/>
                <a:cs typeface="Century Gothic"/>
              </a:rPr>
              <a:t>magnetic</a:t>
            </a:r>
            <a:r>
              <a:rPr lang="it-IT" altLang="zh-CHS" b="1" dirty="0">
                <a:latin typeface="Century Gothic"/>
                <a:cs typeface="Century Gothic"/>
              </a:rPr>
              <a:t> </a:t>
            </a:r>
            <a:r>
              <a:rPr lang="it-IT" altLang="zh-CHS" b="1" dirty="0" err="1">
                <a:latin typeface="Century Gothic"/>
                <a:cs typeface="Century Gothic"/>
              </a:rPr>
              <a:t>geometry</a:t>
            </a:r>
            <a:r>
              <a:rPr lang="it-IT" altLang="zh-CHS" b="1" dirty="0">
                <a:latin typeface="Century Gothic"/>
                <a:cs typeface="Century Gothic"/>
              </a:rPr>
              <a:t> for QSF and SN</a:t>
            </a:r>
            <a:endParaRPr lang="zh-CHS" altLang="en-US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HS" dirty="0">
                <a:latin typeface="Arial Black"/>
                <a:ea typeface="华文楷体"/>
                <a:cs typeface="Arial Black"/>
              </a:rPr>
              <a:t>QSF Exp. by </a:t>
            </a:r>
            <a:r>
              <a:rPr kumimoji="1" lang="en-US" altLang="zh-CHS" dirty="0" err="1">
                <a:latin typeface="Arial Black"/>
                <a:ea typeface="华文楷体"/>
                <a:cs typeface="Arial Black"/>
              </a:rPr>
              <a:t>RZIp</a:t>
            </a:r>
            <a:r>
              <a:rPr kumimoji="1" lang="en-US" altLang="zh-CHS" dirty="0">
                <a:latin typeface="Arial Black"/>
                <a:ea typeface="华文楷体"/>
                <a:cs typeface="Arial Black"/>
              </a:rPr>
              <a:t> control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504" y="542926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S" sz="1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Plasma boundary of #</a:t>
            </a:r>
            <a:r>
              <a:rPr lang="it-IT" altLang="zh-CHS" sz="1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47038 (</a:t>
            </a:r>
            <a:r>
              <a:rPr lang="en-US" altLang="zh-CHS" sz="1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LSN, black) vs. #48971 (QSF, red) </a:t>
            </a:r>
            <a:r>
              <a:rPr lang="zh-CHS" altLang="en-US" sz="1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在</a:t>
            </a:r>
            <a:r>
              <a:rPr lang="en-US" altLang="zh-CHS" sz="1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at 4.5</a:t>
            </a:r>
            <a:r>
              <a:rPr lang="en-US" altLang="zh-CHS" sz="1400" b="1" dirty="0">
                <a:solidFill>
                  <a:srgbClr val="0000FF"/>
                </a:solidFill>
                <a:latin typeface="Century Gothic"/>
                <a:cs typeface="Century Gothic"/>
              </a:rPr>
              <a:t>s</a:t>
            </a:r>
            <a:endParaRPr lang="zh-CHS" altLang="en-US" sz="1400" b="1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8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11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30739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031" b="3589"/>
          <a:stretch/>
        </p:blipFill>
        <p:spPr>
          <a:xfrm>
            <a:off x="-32" y="908721"/>
            <a:ext cx="4007253" cy="46448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146516"/>
            <a:ext cx="5040000" cy="406843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283968" y="5085184"/>
            <a:ext cx="48965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HS" sz="1500" b="1" dirty="0" err="1">
                <a:solidFill>
                  <a:srgbClr val="0000FF"/>
                </a:solidFill>
                <a:latin typeface="Century Gothic"/>
                <a:cs typeface="Century Gothic"/>
              </a:rPr>
              <a:t>Spatio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-temporal profiles of ion saturation current density </a:t>
            </a:r>
            <a:r>
              <a:rPr lang="en-US" altLang="zh-CHS" sz="1500" b="1" dirty="0" err="1">
                <a:solidFill>
                  <a:srgbClr val="0000FF"/>
                </a:solidFill>
                <a:latin typeface="Century Gothic"/>
                <a:cs typeface="Century Gothic"/>
              </a:rPr>
              <a:t>j</a:t>
            </a:r>
            <a:r>
              <a:rPr lang="en-US" altLang="zh-CHS" sz="1500" b="1" baseline="-25000" dirty="0" err="1">
                <a:solidFill>
                  <a:srgbClr val="0000FF"/>
                </a:solidFill>
                <a:latin typeface="Century Gothic"/>
                <a:cs typeface="Century Gothic"/>
              </a:rPr>
              <a:t>SAT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 for SN </a:t>
            </a:r>
            <a:r>
              <a:rPr lang="en-GB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(#47038) 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and QSF discharge </a:t>
            </a:r>
            <a:r>
              <a:rPr lang="en-GB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(#48971). 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Once QSF configuration becomes stable, the peak of </a:t>
            </a:r>
            <a:r>
              <a:rPr lang="en-US" altLang="zh-CHS" sz="1500" b="1" i="1" dirty="0" err="1">
                <a:solidFill>
                  <a:srgbClr val="0000FF"/>
                </a:solidFill>
                <a:latin typeface="Century Gothic"/>
                <a:cs typeface="Century Gothic"/>
              </a:rPr>
              <a:t>j</a:t>
            </a:r>
            <a:r>
              <a:rPr lang="en-US" altLang="zh-CHS" sz="1500" b="1" i="1" baseline="-25000" dirty="0" err="1">
                <a:solidFill>
                  <a:srgbClr val="0000FF"/>
                </a:solidFill>
                <a:latin typeface="Century Gothic"/>
                <a:cs typeface="Century Gothic"/>
              </a:rPr>
              <a:t>SAT</a:t>
            </a:r>
            <a:r>
              <a:rPr lang="en-US" altLang="zh-CHS" sz="1500" b="1" i="1" baseline="-2500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is observed to</a:t>
            </a:r>
            <a:r>
              <a:rPr lang="en-US" altLang="zh-CHS" sz="1500" b="1" i="1" baseline="-25000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en-US" altLang="zh-CHS" sz="1500" b="1" dirty="0">
                <a:solidFill>
                  <a:srgbClr val="0000FF"/>
                </a:solidFill>
                <a:latin typeface="Century Gothic"/>
                <a:cs typeface="Century Gothic"/>
              </a:rPr>
              <a:t>drastically drop indicating a possible heat flux reduction</a:t>
            </a:r>
            <a:endParaRPr lang="zh-CHS" altLang="en-US" sz="1500" b="1" dirty="0">
              <a:latin typeface="Century Gothic"/>
              <a:cs typeface="Century Gothic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EAST QSF</a:t>
            </a:r>
            <a:r>
              <a:rPr kumimoji="1" lang="en-US" altLang="zh-CHS" dirty="0">
                <a:latin typeface="Arial Black"/>
                <a:ea typeface="华文楷体"/>
                <a:cs typeface="Arial Black"/>
              </a:rPr>
              <a:t> </a:t>
            </a:r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Exp.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8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12</a:t>
            </a:fld>
            <a:endParaRPr lang="en-US" altLang="zh-CHS" sz="1800" b="1" dirty="0"/>
          </a:p>
        </p:txBody>
      </p:sp>
      <p:sp>
        <p:nvSpPr>
          <p:cNvPr id="10" name="矩形 9"/>
          <p:cNvSpPr/>
          <p:nvPr/>
        </p:nvSpPr>
        <p:spPr>
          <a:xfrm>
            <a:off x="0" y="5517232"/>
            <a:ext cx="43559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CHS" sz="1600" dirty="0">
                <a:latin typeface="Century Gothic"/>
                <a:cs typeface="Century Gothic"/>
              </a:rPr>
              <a:t>Time </a:t>
            </a:r>
            <a:r>
              <a:rPr lang="it-IT" altLang="zh-CHS" sz="1600" dirty="0" err="1">
                <a:latin typeface="Century Gothic"/>
                <a:cs typeface="Century Gothic"/>
              </a:rPr>
              <a:t>evolution</a:t>
            </a:r>
            <a:r>
              <a:rPr lang="it-IT" altLang="zh-CHS" sz="1600" dirty="0">
                <a:latin typeface="Century Gothic"/>
                <a:cs typeface="Century Gothic"/>
              </a:rPr>
              <a:t> of </a:t>
            </a:r>
            <a:r>
              <a:rPr lang="it-IT" altLang="zh-CHS" sz="1600" dirty="0" err="1">
                <a:latin typeface="Century Gothic"/>
                <a:cs typeface="Century Gothic"/>
              </a:rPr>
              <a:t>main</a:t>
            </a:r>
            <a:r>
              <a:rPr lang="it-IT" altLang="zh-CHS" sz="1600" dirty="0">
                <a:latin typeface="Century Gothic"/>
                <a:cs typeface="Century Gothic"/>
              </a:rPr>
              <a:t> plasma</a:t>
            </a:r>
            <a:r>
              <a:rPr lang="en-GB" altLang="zh-CHS" sz="1600" dirty="0">
                <a:latin typeface="Century Gothic"/>
                <a:cs typeface="Century Gothic"/>
              </a:rPr>
              <a:t> quantities for SN (#47038) and </a:t>
            </a:r>
            <a:r>
              <a:rPr lang="en-GB" altLang="zh-CHS" sz="1600" dirty="0" smtClean="0">
                <a:latin typeface="Century Gothic"/>
                <a:cs typeface="Century Gothic"/>
              </a:rPr>
              <a:t>QSF (</a:t>
            </a:r>
            <a:r>
              <a:rPr lang="en-GB" altLang="zh-CHS" sz="1600" dirty="0">
                <a:latin typeface="Century Gothic"/>
                <a:cs typeface="Century Gothic"/>
              </a:rPr>
              <a:t>#48971)</a:t>
            </a:r>
            <a:r>
              <a:rPr lang="en-US" altLang="zh-CHS" sz="1600" dirty="0">
                <a:latin typeface="Century Gothic"/>
                <a:cs typeface="Century Gothic"/>
              </a:rPr>
              <a:t> </a:t>
            </a:r>
            <a:endParaRPr lang="zh-CHS" alt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826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4341" t="5054" r="13688"/>
          <a:stretch/>
        </p:blipFill>
        <p:spPr>
          <a:xfrm>
            <a:off x="892923" y="947462"/>
            <a:ext cx="7495501" cy="4713786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Peak Head reduced by a factor of &gt; 2.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4414" y="557214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HS" b="1" dirty="0">
                <a:solidFill>
                  <a:srgbClr val="0000FF"/>
                </a:solidFill>
                <a:latin typeface="Century Gothic"/>
                <a:cs typeface="Century Gothic"/>
              </a:rPr>
              <a:t>Infrared camera measured (</a:t>
            </a:r>
            <a:r>
              <a:rPr lang="en-GB" altLang="zh-CHS" b="1" dirty="0" err="1">
                <a:solidFill>
                  <a:srgbClr val="0000FF"/>
                </a:solidFill>
                <a:latin typeface="Century Gothic"/>
                <a:cs typeface="Century Gothic"/>
              </a:rPr>
              <a:t>SNexp</a:t>
            </a:r>
            <a:r>
              <a:rPr lang="en-GB" altLang="zh-CHS" b="1" dirty="0">
                <a:solidFill>
                  <a:srgbClr val="0000FF"/>
                </a:solidFill>
                <a:latin typeface="Century Gothic"/>
                <a:cs typeface="Century Gothic"/>
              </a:rPr>
              <a:t> &amp; </a:t>
            </a:r>
            <a:r>
              <a:rPr lang="en-GB" altLang="zh-CHS" b="1" dirty="0" err="1">
                <a:solidFill>
                  <a:srgbClr val="0000FF"/>
                </a:solidFill>
                <a:latin typeface="Century Gothic"/>
                <a:cs typeface="Century Gothic"/>
              </a:rPr>
              <a:t>QSFexp</a:t>
            </a:r>
            <a:r>
              <a:rPr lang="en-GB" altLang="zh-CHS" b="1" dirty="0">
                <a:solidFill>
                  <a:srgbClr val="0000FF"/>
                </a:solidFill>
                <a:latin typeface="Century Gothic"/>
                <a:cs typeface="Century Gothic"/>
              </a:rPr>
              <a:t>)and simulated power density (SN &amp; QSF) at the lower outer target.</a:t>
            </a:r>
            <a:r>
              <a:rPr lang="en-US" altLang="zh-CHS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endParaRPr lang="zh-CHS" altLang="en-US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/>
            <a:endParaRPr lang="zh-CHS" altLang="en-US" b="1" dirty="0">
              <a:solidFill>
                <a:schemeClr val="accent2"/>
              </a:solidFill>
            </a:endParaRPr>
          </a:p>
        </p:txBody>
      </p:sp>
      <p:sp>
        <p:nvSpPr>
          <p:cNvPr id="8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13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305381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Isoflux</a:t>
            </a:r>
            <a:r>
              <a:rPr lang="en-US" sz="2800" dirty="0"/>
              <a:t>/</a:t>
            </a:r>
            <a:r>
              <a:rPr lang="en-US" sz="2800" dirty="0" err="1" smtClean="0"/>
              <a:t>snf</a:t>
            </a:r>
            <a:r>
              <a:rPr lang="en-US" sz="2800" dirty="0" smtClean="0"/>
              <a:t> implemented on PCS and tested</a:t>
            </a:r>
            <a:endParaRPr lang="en-US" sz="28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6813E-5401-704E-A5C0-A2C68384EA89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pic>
        <p:nvPicPr>
          <p:cNvPr id="9" name="Picture 5" descr="SNSF_PCS_inter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2512"/>
          <a:stretch>
            <a:fillRect/>
          </a:stretch>
        </p:blipFill>
        <p:spPr bwMode="auto">
          <a:xfrm>
            <a:off x="395289" y="908051"/>
            <a:ext cx="7273055" cy="432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67544" y="537321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Shot</a:t>
            </a:r>
            <a:r>
              <a:rPr lang="en-US" sz="2000" dirty="0"/>
              <a:t> </a:t>
            </a:r>
            <a:r>
              <a:rPr lang="en-US" sz="2000" dirty="0" smtClean="0"/>
              <a:t>52416 verified the control algorithm, but controllers (M and PID) not well adjusted due to limited experiment time and conditions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36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353425" cy="3312691"/>
          </a:xfrm>
        </p:spPr>
        <p:txBody>
          <a:bodyPr/>
          <a:lstStyle/>
          <a:p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PEFIT/ISOFLUX plasma shape 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control</a:t>
            </a:r>
            <a:r>
              <a:rPr lang="zh-CH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altLang="zh-CH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uasi</a:t>
            </a:r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-snowflake plasma 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shape</a:t>
            </a:r>
            <a:r>
              <a:rPr lang="zh-CH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altLang="zh-CH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HS" sz="2800" dirty="0" smtClean="0"/>
              <a:t>Upgraded vertical control</a:t>
            </a:r>
          </a:p>
          <a:p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286248" y="6337126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15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34586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entury Gothic" charset="0"/>
                <a:ea typeface="ＭＳ Ｐゴシック" charset="0"/>
                <a:cs typeface="ＭＳ Ｐゴシック" charset="0"/>
              </a:rPr>
              <a:t>EAST Vertical Controllability (- 2012)</a:t>
            </a:r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r="5838"/>
          <a:stretch>
            <a:fillRect/>
          </a:stretch>
        </p:blipFill>
        <p:spPr bwMode="auto">
          <a:xfrm>
            <a:off x="4495800" y="36576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r="7854" b="2737"/>
          <a:stretch>
            <a:fillRect/>
          </a:stretch>
        </p:blipFill>
        <p:spPr bwMode="auto">
          <a:xfrm>
            <a:off x="4419600" y="10668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6"/>
          <p:cNvSpPr>
            <a:spLocks noGrp="1" noChangeArrowheads="1"/>
          </p:cNvSpPr>
          <p:nvPr/>
        </p:nvSpPr>
        <p:spPr bwMode="auto">
          <a:xfrm>
            <a:off x="76200" y="9906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spcBef>
                <a:spcPct val="30000"/>
              </a:spcBef>
              <a:buClr>
                <a:srgbClr val="004181"/>
              </a:buClr>
              <a:buFont typeface="Times" charset="0"/>
              <a:buChar char="•"/>
            </a:pPr>
            <a:r>
              <a:rPr lang="en-US" b="1" dirty="0">
                <a:latin typeface="Century Gothic" charset="0"/>
              </a:rPr>
              <a:t>Release and Catch experiments: </a:t>
            </a:r>
            <a:endParaRPr lang="en-US" dirty="0">
              <a:latin typeface="Century Gothic" charset="0"/>
            </a:endParaRPr>
          </a:p>
          <a:p>
            <a:pPr marL="523875" lvl="1" indent="-241300">
              <a:buClr>
                <a:srgbClr val="004182"/>
              </a:buClr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Century Gothic" charset="0"/>
              </a:rPr>
              <a:t>Control turned off to trigger unstable vertical displacement</a:t>
            </a:r>
          </a:p>
          <a:p>
            <a:pPr marL="523875" lvl="1" indent="-241300">
              <a:buClr>
                <a:srgbClr val="004182"/>
              </a:buClr>
              <a:buFontTx/>
              <a:buChar char="–"/>
            </a:pPr>
            <a:r>
              <a:rPr lang="en-US" dirty="0">
                <a:solidFill>
                  <a:srgbClr val="000000"/>
                </a:solidFill>
                <a:latin typeface="Century Gothic" charset="0"/>
              </a:rPr>
              <a:t>Control restored at varying times to determine maximum controllable displacement</a:t>
            </a:r>
            <a:endParaRPr lang="en-US" dirty="0">
              <a:latin typeface="Century Gothic" charset="0"/>
            </a:endParaRPr>
          </a:p>
          <a:p>
            <a:pPr marL="523875" lvl="1" indent="-241300">
              <a:buClr>
                <a:srgbClr val="004182"/>
              </a:buClr>
            </a:pPr>
            <a:endParaRPr lang="en-US" dirty="0">
              <a:latin typeface="Century Gothic" charset="0"/>
            </a:endParaRPr>
          </a:p>
          <a:p>
            <a:pPr marL="168275" indent="-168275">
              <a:spcBef>
                <a:spcPct val="30000"/>
              </a:spcBef>
              <a:buClr>
                <a:srgbClr val="004181"/>
              </a:buClr>
              <a:buFont typeface="Times" charset="0"/>
              <a:buChar char="•"/>
            </a:pPr>
            <a:r>
              <a:rPr lang="en-US" b="1" dirty="0">
                <a:latin typeface="Century Gothic" charset="0"/>
              </a:rPr>
              <a:t>In-</a:t>
            </a:r>
            <a:r>
              <a:rPr lang="en-US" b="1" dirty="0" smtClean="0">
                <a:latin typeface="Century Gothic" charset="0"/>
              </a:rPr>
              <a:t>vessel Cu coils used for vertical control:</a:t>
            </a:r>
            <a:endParaRPr lang="en-US" dirty="0" smtClean="0">
              <a:latin typeface="Century Gothic" charset="0"/>
            </a:endParaRPr>
          </a:p>
          <a:p>
            <a:pPr marL="523875" lvl="1" indent="-241300">
              <a:buClr>
                <a:srgbClr val="004182"/>
              </a:buClr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Shielding effect by passive plates is significant </a:t>
            </a:r>
          </a:p>
          <a:p>
            <a:pPr marL="523875" lvl="1" indent="-241300">
              <a:buClr>
                <a:srgbClr val="004182"/>
              </a:buClr>
              <a:buFontTx/>
              <a:buChar char="–"/>
            </a:pPr>
            <a:r>
              <a:rPr lang="en-US" dirty="0" err="1" smtClean="0">
                <a:solidFill>
                  <a:srgbClr val="000000"/>
                </a:solidFill>
                <a:latin typeface="Century Gothic" charset="0"/>
              </a:rPr>
              <a:t>dZmax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entury Gothic" charset="0"/>
              </a:rPr>
              <a:t>limited by PS </a:t>
            </a:r>
            <a:r>
              <a:rPr lang="en-US" i="1" dirty="0">
                <a:solidFill>
                  <a:srgbClr val="000000"/>
                </a:solidFill>
                <a:latin typeface="Century Gothic" charset="0"/>
              </a:rPr>
              <a:t>current 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limit and power</a:t>
            </a:r>
            <a:r>
              <a:rPr lang="en-US" dirty="0" smtClean="0">
                <a:solidFill>
                  <a:srgbClr val="000000"/>
                </a:solidFill>
                <a:latin typeface="Century Gothic" charset="0"/>
              </a:rPr>
              <a:t> (300 V, 5 kA)</a:t>
            </a:r>
            <a:endParaRPr lang="en-US" dirty="0" smtClean="0">
              <a:solidFill>
                <a:srgbClr val="000000"/>
              </a:solidFill>
              <a:latin typeface="Century Gothic" charset="0"/>
            </a:endParaRPr>
          </a:p>
          <a:p>
            <a:pPr marL="66675" indent="-241300">
              <a:buClr>
                <a:srgbClr val="004182"/>
              </a:buClr>
              <a:buFontTx/>
              <a:buChar char="–"/>
            </a:pPr>
            <a:r>
              <a:rPr lang="en-US" sz="2400" dirty="0" err="1" smtClean="0">
                <a:solidFill>
                  <a:srgbClr val="000000"/>
                </a:solidFill>
                <a:latin typeface="Century Gothic" charset="0"/>
              </a:rPr>
              <a:t>Dzmax</a:t>
            </a:r>
            <a:r>
              <a:rPr lang="en-US" sz="2400" dirty="0" smtClean="0">
                <a:solidFill>
                  <a:srgbClr val="000000"/>
                </a:solidFill>
                <a:latin typeface="Century Gothic" charset="0"/>
              </a:rPr>
              <a:t> : ~ </a:t>
            </a:r>
            <a:r>
              <a:rPr lang="en-US" sz="2400" dirty="0" smtClean="0">
                <a:solidFill>
                  <a:srgbClr val="FF0000"/>
                </a:solidFill>
                <a:latin typeface="Century Gothic" charset="0"/>
              </a:rPr>
              <a:t>1.2 cm </a:t>
            </a:r>
            <a:r>
              <a:rPr lang="en-US" sz="2400" dirty="0" smtClean="0">
                <a:solidFill>
                  <a:srgbClr val="000000"/>
                </a:solidFill>
                <a:latin typeface="Century Gothic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Century Gothic" charset="0"/>
              </a:rPr>
              <a:t>Ip</a:t>
            </a:r>
            <a:r>
              <a:rPr lang="en-US" sz="2400" dirty="0" smtClean="0">
                <a:solidFill>
                  <a:srgbClr val="000000"/>
                </a:solidFill>
                <a:latin typeface="Century Gothic" charset="0"/>
              </a:rPr>
              <a:t> ~ 400 kA, k ~ </a:t>
            </a:r>
            <a:r>
              <a:rPr lang="en-US" sz="2400" dirty="0" smtClean="0">
                <a:solidFill>
                  <a:srgbClr val="000000"/>
                </a:solidFill>
                <a:latin typeface="Century Gothic" charset="0"/>
              </a:rPr>
              <a:t>1.8</a:t>
            </a:r>
            <a:r>
              <a:rPr lang="en-US" altLang="zh-CN" sz="2400" dirty="0" smtClean="0">
                <a:solidFill>
                  <a:srgbClr val="000000"/>
                </a:solidFill>
                <a:latin typeface="Century Gothic" charset="0"/>
              </a:rPr>
              <a:t>,</a:t>
            </a:r>
            <a:r>
              <a:rPr lang="zh-CN" altLang="en-US" sz="2400" dirty="0" smtClean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Gothic" charset="0"/>
              </a:rPr>
              <a:t>gamma~</a:t>
            </a:r>
            <a:r>
              <a:rPr lang="zh-CN" altLang="en-US" sz="2400" dirty="0" smtClean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entury Gothic" charset="0"/>
              </a:rPr>
              <a:t>300/s</a:t>
            </a:r>
            <a:r>
              <a:rPr lang="en-US" sz="2400" dirty="0" smtClean="0">
                <a:solidFill>
                  <a:srgbClr val="000000"/>
                </a:solidFill>
                <a:latin typeface="Century Gothic" charset="0"/>
              </a:rPr>
              <a:t>)</a:t>
            </a:r>
            <a:endParaRPr lang="en-US" sz="2400" dirty="0">
              <a:solidFill>
                <a:srgbClr val="000000"/>
              </a:solidFill>
              <a:latin typeface="Century Gothic" charset="0"/>
            </a:endParaRPr>
          </a:p>
          <a:p>
            <a:pPr marL="523875" lvl="1" indent="-241300">
              <a:buClr>
                <a:srgbClr val="004182"/>
              </a:buClr>
            </a:pPr>
            <a:endParaRPr lang="en-US" sz="1600" dirty="0">
              <a:solidFill>
                <a:srgbClr val="000000"/>
              </a:solidFill>
              <a:latin typeface="Century Gothic" charset="0"/>
            </a:endParaRPr>
          </a:p>
          <a:p>
            <a:pPr marL="168275" indent="-168275">
              <a:buClr>
                <a:srgbClr val="004181"/>
              </a:buClr>
            </a:pPr>
            <a:endParaRPr lang="en-US" sz="16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7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009" y="980728"/>
            <a:ext cx="4427983" cy="5328592"/>
            <a:chOff x="72009" y="980728"/>
            <a:chExt cx="4499991" cy="55446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2"/>
            <a:stretch/>
          </p:blipFill>
          <p:spPr>
            <a:xfrm>
              <a:off x="158240" y="1724962"/>
              <a:ext cx="4341752" cy="3000182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8081" y="4831992"/>
              <a:ext cx="4306822" cy="1537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HS" b="1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Current  mode</a:t>
              </a:r>
              <a:r>
                <a:rPr lang="zh-CHS" altLang="en-US" b="1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：</a:t>
              </a:r>
              <a:endParaRPr lang="en-US" altLang="zh-CHS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-</a:t>
              </a:r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6</a:t>
              </a:r>
              <a:r>
                <a:rPr lang="en-US" altLang="zh-CHS" dirty="0" smtClean="0"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(10)</a:t>
              </a:r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KA</a:t>
              </a:r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-&gt;+</a:t>
              </a:r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6</a:t>
              </a:r>
              <a:r>
                <a:rPr lang="en-US" altLang="zh-CHS" dirty="0" smtClean="0"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(10)</a:t>
              </a:r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KA </a:t>
              </a:r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command</a:t>
              </a:r>
            </a:p>
            <a:p>
              <a:pPr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-5.1KA~+5.1KA output </a:t>
              </a:r>
            </a:p>
            <a:p>
              <a:pPr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communication delay: ~600us</a:t>
              </a:r>
            </a:p>
            <a:p>
              <a:pPr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current rising time :-5.1KA-&gt;+5.1KA ~2ms 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2009" y="980728"/>
              <a:ext cx="4499991" cy="5544616"/>
            </a:xfrm>
            <a:prstGeom prst="round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S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72000" y="980728"/>
            <a:ext cx="4572000" cy="5328592"/>
            <a:chOff x="4572000" y="980728"/>
            <a:chExt cx="4572000" cy="5544616"/>
          </a:xfrm>
        </p:grpSpPr>
        <p:sp>
          <p:nvSpPr>
            <p:cNvPr id="10" name="矩形 9"/>
            <p:cNvSpPr/>
            <p:nvPr/>
          </p:nvSpPr>
          <p:spPr>
            <a:xfrm>
              <a:off x="4788024" y="4554994"/>
              <a:ext cx="4104456" cy="182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H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endParaRPr>
            </a:p>
            <a:p>
              <a:pPr algn="ctr"/>
              <a:r>
                <a:rPr lang="en-US" altLang="zh-CHS" b="1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Voltage   mode</a:t>
              </a:r>
              <a:r>
                <a:rPr lang="zh-CHS" altLang="en-US" b="1" dirty="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  <a:cs typeface="Times New Roman" pitchFamily="18" charset="0"/>
                </a:rPr>
                <a:t>：</a:t>
              </a:r>
              <a:endParaRPr lang="en-US" altLang="zh-CHS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endParaRPr>
            </a:p>
            <a:p>
              <a:pPr lvl="0" algn="ctr"/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1200V </a:t>
              </a:r>
              <a:r>
                <a:rPr lang="en-US" altLang="zh-CHS" dirty="0" smtClean="0"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(1600)</a:t>
              </a:r>
              <a:r>
                <a:rPr lang="en-US" altLang="zh-CH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 </a:t>
              </a:r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output</a:t>
              </a:r>
              <a:r>
                <a:rPr lang="zh-CHS" altLang="en-U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， </a:t>
              </a:r>
              <a:endParaRPr lang="en-US" altLang="zh-CH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楷体" pitchFamily="2" charset="-122"/>
                <a:ea typeface="华文楷体" pitchFamily="2" charset="-122"/>
              </a:endParaRPr>
            </a:p>
            <a:p>
              <a:pPr lvl="0"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Voltage on IC :~550V</a:t>
              </a:r>
            </a:p>
            <a:p>
              <a:pPr lvl="0"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communication delay: ~550us</a:t>
              </a:r>
            </a:p>
            <a:p>
              <a:pPr lvl="0" algn="ctr"/>
              <a:r>
                <a:rPr lang="en-US" altLang="zh-CH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华文楷体" pitchFamily="2" charset="-122"/>
                  <a:ea typeface="华文楷体" pitchFamily="2" charset="-122"/>
                </a:rPr>
                <a:t>current rising time:0A &gt;+ 5.4KA ~600us 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75790"/>
              <a:ext cx="4572000" cy="2933330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4644008" y="980728"/>
              <a:ext cx="4411429" cy="5544616"/>
            </a:xfrm>
            <a:prstGeom prst="round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HS" altLang="en-US"/>
            </a:p>
          </p:txBody>
        </p:sp>
      </p:grpSp>
      <p:sp>
        <p:nvSpPr>
          <p:cNvPr id="14" name="标题 1"/>
          <p:cNvSpPr txBox="1">
            <a:spLocks/>
          </p:cNvSpPr>
          <p:nvPr/>
        </p:nvSpPr>
        <p:spPr bwMode="auto">
          <a:xfrm>
            <a:off x="0" y="-27384"/>
            <a:ext cx="91440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Upgrade</a:t>
            </a:r>
            <a:r>
              <a:rPr lang="en-US" altLang="zh-CH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 IC</a:t>
            </a:r>
            <a:r>
              <a:rPr lang="zh-CN" alt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 </a:t>
            </a:r>
            <a:r>
              <a:rPr lang="en-US" altLang="zh-CN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P</a:t>
            </a:r>
            <a:r>
              <a:rPr lang="en-US" altLang="zh-CH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ower </a:t>
            </a:r>
            <a:r>
              <a:rPr lang="en-US" altLang="zh-CN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S</a:t>
            </a:r>
            <a:r>
              <a:rPr lang="en-US" altLang="zh-CH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upply</a:t>
            </a:r>
            <a:endParaRPr lang="zh-CHS" alt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华文楷体" pitchFamily="2" charset="-122"/>
              <a:cs typeface="Arial Black"/>
            </a:endParaRPr>
          </a:p>
        </p:txBody>
      </p:sp>
      <p:sp>
        <p:nvSpPr>
          <p:cNvPr id="16" name="幻灯片编号占位符 3"/>
          <p:cNvSpPr txBox="1">
            <a:spLocks/>
          </p:cNvSpPr>
          <p:nvPr/>
        </p:nvSpPr>
        <p:spPr bwMode="auto">
          <a:xfrm>
            <a:off x="4286248" y="6337126"/>
            <a:ext cx="4423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583E9-44E3-5445-AFFA-0237D94FC93E}" type="slidenum">
              <a:rPr kumimoji="0" lang="en-US" altLang="zh-CH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H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0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755650" y="765175"/>
          <a:ext cx="7488238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r:id="rId4" imgW="7483489" imgH="3604572" progId="PBrush">
                  <p:embed/>
                </p:oleObj>
              </mc:Choice>
              <mc:Fallback>
                <p:oleObj r:id="rId4" imgW="7483489" imgH="3604572" progId="PBrush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765175"/>
                        <a:ext cx="7488238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无标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93" y="4754711"/>
            <a:ext cx="64801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>
            <a:spLocks noChangeArrowheads="1"/>
          </p:cNvSpPr>
          <p:nvPr/>
        </p:nvSpPr>
        <p:spPr bwMode="auto">
          <a:xfrm>
            <a:off x="0" y="1052736"/>
            <a:ext cx="2335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HS" b="1" dirty="0" err="1" smtClean="0">
                <a:solidFill>
                  <a:srgbClr val="FF0000"/>
                </a:solidFill>
                <a:latin typeface="+mn-lt"/>
              </a:rPr>
              <a:t>Bangbang</a:t>
            </a:r>
            <a:r>
              <a:rPr lang="zh-CHS" alt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b="1" dirty="0">
                <a:solidFill>
                  <a:srgbClr val="FF0000"/>
                </a:solidFill>
                <a:latin typeface="+mn-lt"/>
              </a:rPr>
              <a:t>control  for larger </a:t>
            </a:r>
            <a:r>
              <a:rPr lang="en-US" altLang="zh-CHS" b="1" dirty="0" err="1">
                <a:solidFill>
                  <a:srgbClr val="FF0000"/>
                </a:solidFill>
                <a:latin typeface="+mn-lt"/>
              </a:rPr>
              <a:t>dz</a:t>
            </a:r>
            <a:r>
              <a:rPr lang="en-US" altLang="zh-CHS" b="1" dirty="0">
                <a:solidFill>
                  <a:srgbClr val="FF0000"/>
                </a:solidFill>
                <a:latin typeface="+mn-lt"/>
              </a:rPr>
              <a:t> drift  </a:t>
            </a:r>
          </a:p>
        </p:txBody>
      </p:sp>
      <p:sp>
        <p:nvSpPr>
          <p:cNvPr id="4101" name="Text Box 6"/>
          <p:cNvSpPr>
            <a:spLocks noChangeArrowheads="1"/>
          </p:cNvSpPr>
          <p:nvPr/>
        </p:nvSpPr>
        <p:spPr bwMode="auto">
          <a:xfrm>
            <a:off x="2411760" y="2997200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HS" b="1" dirty="0" smtClean="0">
                <a:solidFill>
                  <a:srgbClr val="FF0000"/>
                </a:solidFill>
              </a:rPr>
              <a:t>PID control </a:t>
            </a:r>
            <a:r>
              <a:rPr lang="en-US" altLang="zh-CHS" b="1" dirty="0">
                <a:solidFill>
                  <a:srgbClr val="FF0000"/>
                </a:solidFill>
              </a:rPr>
              <a:t>for smaller </a:t>
            </a:r>
            <a:r>
              <a:rPr lang="en-US" altLang="zh-CHS" b="1" dirty="0" err="1">
                <a:solidFill>
                  <a:srgbClr val="FF0000"/>
                </a:solidFill>
              </a:rPr>
              <a:t>dz</a:t>
            </a:r>
            <a:r>
              <a:rPr lang="en-US" altLang="zh-CHS" b="1" dirty="0">
                <a:solidFill>
                  <a:srgbClr val="FF0000"/>
                </a:solidFill>
              </a:rPr>
              <a:t> </a:t>
            </a:r>
            <a:r>
              <a:rPr lang="en-US" altLang="zh-CHS" b="1" dirty="0" err="1">
                <a:solidFill>
                  <a:srgbClr val="FF0000"/>
                </a:solidFill>
              </a:rPr>
              <a:t>drfit</a:t>
            </a:r>
            <a:endParaRPr lang="zh-CHS" altLang="en-US" b="1" dirty="0">
              <a:solidFill>
                <a:srgbClr val="FF0000"/>
              </a:solidFill>
            </a:endParaRPr>
          </a:p>
        </p:txBody>
      </p:sp>
      <p:sp>
        <p:nvSpPr>
          <p:cNvPr id="4102" name="Text Box 9"/>
          <p:cNvSpPr>
            <a:spLocks noChangeArrowheads="1"/>
          </p:cNvSpPr>
          <p:nvPr/>
        </p:nvSpPr>
        <p:spPr bwMode="auto">
          <a:xfrm>
            <a:off x="2339975" y="4509120"/>
            <a:ext cx="410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Details of </a:t>
            </a:r>
            <a:r>
              <a:rPr lang="zh-CHS" altLang="en-US" dirty="0">
                <a:solidFill>
                  <a:srgbClr val="000000"/>
                </a:solidFill>
                <a:latin typeface="Calibri" charset="0"/>
                <a:sym typeface="宋体" charset="0"/>
              </a:rPr>
              <a:t>BangBang 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control </a:t>
            </a:r>
            <a:r>
              <a:rPr lang="en-US" dirty="0">
                <a:solidFill>
                  <a:srgbClr val="000000"/>
                </a:solidFill>
                <a:latin typeface="Arial"/>
                <a:cs typeface="Calibri" charset="0"/>
                <a:sym typeface="Calibri" charset="0"/>
              </a:rPr>
              <a:t>“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</a:t>
            </a:r>
            <a:r>
              <a:rPr lang="zh-CHS" altLang="en-US" dirty="0">
                <a:solidFill>
                  <a:srgbClr val="000000"/>
                </a:solidFill>
                <a:latin typeface="Calibri" charset="0"/>
                <a:sym typeface="宋体" charset="0"/>
              </a:rPr>
              <a:t>gn</a:t>
            </a:r>
            <a:r>
              <a:rPr lang="en-US" dirty="0">
                <a:solidFill>
                  <a:srgbClr val="000000"/>
                </a:solidFill>
                <a:latin typeface="Arial"/>
                <a:cs typeface="Calibri" charset="0"/>
                <a:sym typeface="Calibri" charset="0"/>
              </a:rPr>
              <a:t>”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 block</a:t>
            </a:r>
            <a:endParaRPr lang="zh-CHS" altLang="en-US" dirty="0">
              <a:solidFill>
                <a:srgbClr val="000000"/>
              </a:solidFill>
              <a:latin typeface="Calibri" charset="0"/>
              <a:sym typeface="宋体" charset="0"/>
            </a:endParaRPr>
          </a:p>
        </p:txBody>
      </p:sp>
      <p:sp>
        <p:nvSpPr>
          <p:cNvPr id="4103" name="AutoShape 10"/>
          <p:cNvSpPr>
            <a:spLocks noChangeArrowheads="1"/>
          </p:cNvSpPr>
          <p:nvPr/>
        </p:nvSpPr>
        <p:spPr bwMode="auto">
          <a:xfrm>
            <a:off x="2484438" y="909638"/>
            <a:ext cx="3455987" cy="12239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40FE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HS" altLang="en-US">
              <a:solidFill>
                <a:srgbClr val="000000"/>
              </a:solidFill>
              <a:latin typeface="Calibri" charset="0"/>
              <a:sym typeface="宋体" charset="0"/>
            </a:endParaRPr>
          </a:p>
        </p:txBody>
      </p:sp>
      <p:sp>
        <p:nvSpPr>
          <p:cNvPr id="4104" name="AutoShape 11"/>
          <p:cNvSpPr>
            <a:spLocks noChangeArrowheads="1"/>
          </p:cNvSpPr>
          <p:nvPr/>
        </p:nvSpPr>
        <p:spPr bwMode="auto">
          <a:xfrm>
            <a:off x="2197100" y="2874963"/>
            <a:ext cx="3816350" cy="149066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40FEF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HS" altLang="en-US">
              <a:solidFill>
                <a:srgbClr val="000000"/>
              </a:solidFill>
              <a:latin typeface="Calibri" charset="0"/>
              <a:sym typeface="宋体" charset="0"/>
            </a:endParaRPr>
          </a:p>
        </p:txBody>
      </p:sp>
      <p:cxnSp>
        <p:nvCxnSpPr>
          <p:cNvPr id="4105" name="AutoShape 12"/>
          <p:cNvCxnSpPr>
            <a:cxnSpLocks noChangeShapeType="1"/>
          </p:cNvCxnSpPr>
          <p:nvPr/>
        </p:nvCxnSpPr>
        <p:spPr bwMode="auto">
          <a:xfrm>
            <a:off x="4606925" y="620713"/>
            <a:ext cx="0" cy="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6" name="AutoShape 13"/>
          <p:cNvSpPr>
            <a:spLocks noChangeArrowheads="1"/>
          </p:cNvSpPr>
          <p:nvPr/>
        </p:nvSpPr>
        <p:spPr bwMode="auto">
          <a:xfrm>
            <a:off x="1331738" y="4436318"/>
            <a:ext cx="6624638" cy="201701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HS" altLang="en-US">
              <a:solidFill>
                <a:srgbClr val="000000"/>
              </a:solidFill>
              <a:latin typeface="Calibri" charset="0"/>
              <a:sym typeface="宋体" charset="0"/>
            </a:endParaRPr>
          </a:p>
        </p:txBody>
      </p:sp>
      <p:cxnSp>
        <p:nvCxnSpPr>
          <p:cNvPr id="4108" name="直接箭头连接符 2"/>
          <p:cNvCxnSpPr>
            <a:cxnSpLocks noChangeShapeType="1"/>
          </p:cNvCxnSpPr>
          <p:nvPr/>
        </p:nvCxnSpPr>
        <p:spPr bwMode="auto">
          <a:xfrm>
            <a:off x="2195736" y="1268760"/>
            <a:ext cx="433388" cy="15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AutoShape 10"/>
          <p:cNvSpPr>
            <a:spLocks noChangeArrowheads="1"/>
          </p:cNvSpPr>
          <p:nvPr/>
        </p:nvSpPr>
        <p:spPr bwMode="auto">
          <a:xfrm>
            <a:off x="3060700" y="981075"/>
            <a:ext cx="1066800" cy="108743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HS" altLang="en-US">
              <a:solidFill>
                <a:srgbClr val="000000"/>
              </a:solidFill>
              <a:latin typeface="Calibri" charset="0"/>
              <a:sym typeface="宋体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-35496" y="-27384"/>
            <a:ext cx="917949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Bangbang</a:t>
            </a:r>
            <a:r>
              <a:rPr lang="en-US" altLang="zh-CH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 + PID </a:t>
            </a:r>
            <a:r>
              <a:rPr lang="en-US" altLang="zh-CH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ea typeface="华文楷体" pitchFamily="2" charset="-122"/>
                <a:cs typeface="Arial Black"/>
              </a:rPr>
              <a:t>control (114 , by Wang)</a:t>
            </a:r>
            <a:endParaRPr lang="zh-CHS" alt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ea typeface="华文楷体" pitchFamily="2" charset="-122"/>
              <a:cs typeface="Arial Black"/>
            </a:endParaRPr>
          </a:p>
        </p:txBody>
      </p:sp>
      <p:sp>
        <p:nvSpPr>
          <p:cNvPr id="16" name="幻灯片编号占位符 3"/>
          <p:cNvSpPr txBox="1">
            <a:spLocks/>
          </p:cNvSpPr>
          <p:nvPr/>
        </p:nvSpPr>
        <p:spPr bwMode="auto">
          <a:xfrm>
            <a:off x="4283968" y="6337126"/>
            <a:ext cx="4423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583E9-44E3-5445-AFFA-0237D94FC93E}" type="slidenum">
              <a:rPr kumimoji="0" lang="en-US" altLang="zh-CH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H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3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4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utoUpdateAnimBg="0"/>
      <p:bldP spid="4101" grpId="0" bldLvl="0" autoUpdateAnimBg="0"/>
      <p:bldP spid="4102" grpId="0" bldLvl="0" autoUpdateAnimBg="0"/>
      <p:bldP spid="4103" grpId="0" bldLvl="0" animBg="1" autoUpdateAnimBg="0"/>
      <p:bldP spid="4104" grpId="0" bldLvl="0" animBg="1" autoUpdateAnimBg="0"/>
      <p:bldP spid="4106" grpId="0" bldLvl="0" animBg="1" autoUpdateAnimBg="0"/>
      <p:bldP spid="4109" grpId="0" bldLvl="0" animBg="1" autoUpdateAnimBg="0"/>
      <p:bldP spid="4109" grpId="1" bldLvl="0" animBg="1" autoUpdateAnimBg="0"/>
      <p:bldP spid="4109" grpId="2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/>
          <a:stretch/>
        </p:blipFill>
        <p:spPr>
          <a:xfrm>
            <a:off x="4535996" y="1553048"/>
            <a:ext cx="4598627" cy="3312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479715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2400" b="1" dirty="0" err="1">
                <a:solidFill>
                  <a:srgbClr val="0000CC"/>
                </a:solidFill>
              </a:rPr>
              <a:t>Bangbang+PID</a:t>
            </a:r>
            <a:r>
              <a:rPr lang="en-US" altLang="zh-CHS" sz="2400" b="1" dirty="0">
                <a:solidFill>
                  <a:srgbClr val="0000CC"/>
                </a:solidFill>
              </a:rPr>
              <a:t> </a:t>
            </a:r>
            <a:r>
              <a:rPr lang="en-US" altLang="zh-CHS" sz="2400" b="1" dirty="0" smtClean="0">
                <a:solidFill>
                  <a:srgbClr val="0000CC"/>
                </a:solidFill>
              </a:rPr>
              <a:t>voltage </a:t>
            </a:r>
            <a:r>
              <a:rPr lang="en-US" altLang="zh-CHS" sz="2400" b="1" dirty="0">
                <a:solidFill>
                  <a:srgbClr val="0000CC"/>
                </a:solidFill>
              </a:rPr>
              <a:t>mode</a:t>
            </a:r>
            <a:endParaRPr lang="zh-CHS" alt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5719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HS" sz="1600" dirty="0" err="1"/>
              <a:t>dz</a:t>
            </a:r>
            <a:r>
              <a:rPr lang="en-US" altLang="zh-CHS" sz="1600" dirty="0"/>
              <a:t>&gt;=1cm</a:t>
            </a:r>
            <a:r>
              <a:rPr lang="zh-CHS" altLang="en-US" sz="1600" dirty="0"/>
              <a:t>，</a:t>
            </a:r>
            <a:r>
              <a:rPr lang="en-US" altLang="zh-CHS" sz="1600" dirty="0" err="1"/>
              <a:t>bangbang</a:t>
            </a:r>
            <a:r>
              <a:rPr lang="zh-CHS" altLang="en-US" sz="1600" dirty="0"/>
              <a:t> </a:t>
            </a:r>
            <a:r>
              <a:rPr lang="en-US" altLang="zh-CHS" sz="1600" dirty="0"/>
              <a:t>control,  max  ±voltage output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HS" sz="1600" dirty="0" err="1"/>
              <a:t>dz</a:t>
            </a:r>
            <a:r>
              <a:rPr lang="en-US" altLang="zh-CHS" sz="1600" dirty="0"/>
              <a:t>&lt;1cm </a:t>
            </a:r>
            <a:r>
              <a:rPr lang="zh-CHS" altLang="en-US" sz="1600" dirty="0"/>
              <a:t>，</a:t>
            </a:r>
            <a:r>
              <a:rPr lang="en-US" altLang="zh-CHS" sz="1600" dirty="0"/>
              <a:t>PID control: </a:t>
            </a:r>
            <a:r>
              <a:rPr lang="en-US" altLang="zh-CHS" sz="1400" dirty="0"/>
              <a:t>U=</a:t>
            </a:r>
            <a:r>
              <a:rPr lang="en-US" altLang="zh-CHS" sz="1400" dirty="0" err="1"/>
              <a:t>Gp</a:t>
            </a:r>
            <a:r>
              <a:rPr lang="zh-CHS" altLang="en-US" sz="1400" dirty="0"/>
              <a:t>*</a:t>
            </a:r>
            <a:r>
              <a:rPr lang="en-US" altLang="zh-CHS" sz="1400" dirty="0" err="1"/>
              <a:t>zerror+Gd</a:t>
            </a:r>
            <a:r>
              <a:rPr lang="zh-CHS" altLang="en-US" sz="1400" dirty="0"/>
              <a:t>*</a:t>
            </a:r>
            <a:r>
              <a:rPr lang="en-US" altLang="zh-CHS" sz="1400" dirty="0" err="1"/>
              <a:t>dZerror</a:t>
            </a:r>
            <a:r>
              <a:rPr lang="en-US" altLang="zh-CHS" sz="1400" dirty="0"/>
              <a:t>/</a:t>
            </a:r>
            <a:r>
              <a:rPr lang="en-US" altLang="zh-CHS" sz="1400" dirty="0" err="1"/>
              <a:t>dt</a:t>
            </a:r>
            <a:endParaRPr lang="en-US" altLang="zh-CHS" sz="1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HS" sz="1600" dirty="0" err="1"/>
              <a:t>Bangbang</a:t>
            </a:r>
            <a:r>
              <a:rPr lang="en-US" altLang="zh-CHS" sz="1600" dirty="0"/>
              <a:t>  and </a:t>
            </a:r>
            <a:r>
              <a:rPr lang="zh-CHS" altLang="en-US" sz="1600" dirty="0"/>
              <a:t> </a:t>
            </a:r>
            <a:r>
              <a:rPr lang="en-US" altLang="zh-CHS" sz="1600" dirty="0"/>
              <a:t>PID</a:t>
            </a:r>
            <a:r>
              <a:rPr lang="zh-CHS" altLang="en-US" sz="1600" dirty="0"/>
              <a:t> </a:t>
            </a:r>
            <a:r>
              <a:rPr lang="en-US" altLang="zh-CHS" sz="1600" dirty="0"/>
              <a:t>switch control works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HS" sz="1600" dirty="0" err="1"/>
              <a:t>dzmax</a:t>
            </a:r>
            <a:r>
              <a:rPr lang="en-US" altLang="zh-CHS" sz="1600" dirty="0"/>
              <a:t> ~ </a:t>
            </a:r>
            <a:r>
              <a:rPr lang="en-US" altLang="zh-CHS" sz="1600" dirty="0" smtClean="0"/>
              <a:t>4.6cm, vs. </a:t>
            </a:r>
            <a:r>
              <a:rPr lang="en-US" altLang="zh-CHS" sz="1600" dirty="0" err="1"/>
              <a:t>dzmax</a:t>
            </a:r>
            <a:r>
              <a:rPr lang="en-US" altLang="zh-CHS" sz="1600" dirty="0"/>
              <a:t> ~ </a:t>
            </a:r>
            <a:r>
              <a:rPr lang="en-US" altLang="zh-CHS" sz="1600" dirty="0" smtClean="0"/>
              <a:t>1.2cm </a:t>
            </a:r>
            <a:r>
              <a:rPr lang="en-US" altLang="zh-CHS" sz="1600" dirty="0"/>
              <a:t>i</a:t>
            </a:r>
            <a:r>
              <a:rPr lang="en-US" altLang="zh-CHS" sz="1600" dirty="0" smtClean="0"/>
              <a:t>n 2012 Exp. (PID, current mode) </a:t>
            </a:r>
            <a:endParaRPr lang="en-US" altLang="zh-CH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79715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2400" b="1" dirty="0" smtClean="0">
                <a:solidFill>
                  <a:srgbClr val="0000CC"/>
                </a:solidFill>
              </a:rPr>
              <a:t>PID</a:t>
            </a:r>
            <a:r>
              <a:rPr lang="zh-CHS" altLang="en-US" sz="2400" b="1" dirty="0" smtClean="0">
                <a:solidFill>
                  <a:srgbClr val="0000CC"/>
                </a:solidFill>
              </a:rPr>
              <a:t> </a:t>
            </a:r>
            <a:r>
              <a:rPr lang="en-US" altLang="zh-CHS" sz="2400" b="1" dirty="0" smtClean="0">
                <a:solidFill>
                  <a:srgbClr val="0000CC"/>
                </a:solidFill>
              </a:rPr>
              <a:t>voltage mode</a:t>
            </a:r>
          </a:p>
          <a:p>
            <a:r>
              <a:rPr lang="en-US" altLang="zh-CHS" dirty="0" smtClean="0"/>
              <a:t>The </a:t>
            </a:r>
            <a:r>
              <a:rPr lang="en-US" altLang="zh-CHS" dirty="0"/>
              <a:t>same discharge setup</a:t>
            </a:r>
            <a:r>
              <a:rPr lang="zh-CHS" altLang="en-US" dirty="0"/>
              <a:t>， </a:t>
            </a:r>
            <a:r>
              <a:rPr lang="en-US" altLang="zh-CHS" dirty="0"/>
              <a:t>4.4s</a:t>
            </a:r>
            <a:r>
              <a:rPr lang="zh-CHS" altLang="en-US" dirty="0"/>
              <a:t> </a:t>
            </a:r>
            <a:r>
              <a:rPr lang="en-US" altLang="zh-CHS" dirty="0"/>
              <a:t>trigger VDE</a:t>
            </a:r>
            <a:r>
              <a:rPr lang="zh-CHS" altLang="en-US" dirty="0"/>
              <a:t>，</a:t>
            </a:r>
            <a:r>
              <a:rPr lang="en-US" altLang="zh-CHS" dirty="0"/>
              <a:t>lost  z control</a:t>
            </a:r>
            <a:endParaRPr lang="zh-CH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600" b="1" dirty="0">
                <a:solidFill>
                  <a:srgbClr val="0000CC"/>
                </a:solidFill>
              </a:rPr>
              <a:t>Snowflake shape</a:t>
            </a:r>
            <a:r>
              <a:rPr lang="zh-CHS" altLang="en-US" sz="1600" b="1" dirty="0">
                <a:solidFill>
                  <a:srgbClr val="0000CC"/>
                </a:solidFill>
              </a:rPr>
              <a:t>， </a:t>
            </a:r>
            <a:r>
              <a:rPr lang="en-US" altLang="zh-CHS" sz="1600" b="1" dirty="0">
                <a:solidFill>
                  <a:srgbClr val="0000CC"/>
                </a:solidFill>
              </a:rPr>
              <a:t>disturbance by IC 500V/4ms at 4.4s to  trigger VDE</a:t>
            </a:r>
            <a:endParaRPr lang="zh-CHS" altLang="en-US" sz="1600" b="1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192397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400" b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zh-CHS" altLang="en-US" sz="14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HS" sz="1400" b="1" dirty="0" smtClean="0">
                <a:latin typeface="Times New Roman" pitchFamily="18" charset="0"/>
                <a:cs typeface="Times New Roman" pitchFamily="18" charset="0"/>
              </a:rPr>
              <a:t>4.4s , </a:t>
            </a:r>
            <a:r>
              <a:rPr lang="en-US" altLang="zh-CHS" sz="1400" b="1" dirty="0" err="1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HS" altLang="en-US" sz="14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HS" sz="1400" b="1" dirty="0" smtClean="0">
                <a:latin typeface="Times New Roman" pitchFamily="18" charset="0"/>
                <a:cs typeface="Times New Roman" pitchFamily="18" charset="0"/>
              </a:rPr>
              <a:t>250KA</a:t>
            </a:r>
            <a:r>
              <a:rPr lang="zh-CHS" altLang="en-US" sz="1400" b="1" dirty="0" smtClean="0">
                <a:latin typeface="Times New Roman" pitchFamily="18" charset="0"/>
                <a:cs typeface="Times New Roman" pitchFamily="18" charset="0"/>
              </a:rPr>
              <a:t>， </a:t>
            </a:r>
            <a:r>
              <a:rPr lang="en-US" altLang="zh-CHS" sz="1400" b="1" dirty="0" smtClean="0">
                <a:latin typeface="Times New Roman" pitchFamily="18" charset="0"/>
                <a:cs typeface="Times New Roman" pitchFamily="18" charset="0"/>
              </a:rPr>
              <a:t>elongation : 1.72,  li: 1.55 ,  ne: 1.0 </a:t>
            </a:r>
            <a:r>
              <a:rPr lang="zh-CHS" altLang="en-US" sz="1400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HS" sz="1400" b="1" dirty="0" smtClean="0">
                <a:latin typeface="Times New Roman" pitchFamily="18" charset="0"/>
                <a:cs typeface="Times New Roman" pitchFamily="18" charset="0"/>
              </a:rPr>
              <a:t>VDE  growth rate  : ~530/s</a:t>
            </a:r>
            <a:endParaRPr lang="zh-CHS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r="3305"/>
          <a:stretch/>
        </p:blipFill>
        <p:spPr>
          <a:xfrm>
            <a:off x="179512" y="1697064"/>
            <a:ext cx="4191976" cy="324036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rot="5400000">
            <a:off x="-489106" y="3132256"/>
            <a:ext cx="3006342" cy="2793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55576" y="1645806"/>
            <a:ext cx="36004" cy="299764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14480" y="1645236"/>
            <a:ext cx="0" cy="306964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969690" y="1579744"/>
            <a:ext cx="0" cy="306964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53630" y="1584433"/>
            <a:ext cx="78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600" b="1" dirty="0" smtClean="0">
                <a:solidFill>
                  <a:srgbClr val="3333FF"/>
                </a:solidFill>
              </a:rPr>
              <a:t>Bang</a:t>
            </a:r>
          </a:p>
          <a:p>
            <a:r>
              <a:rPr lang="en-US" altLang="zh-CHS" sz="1600" b="1" dirty="0" smtClean="0">
                <a:solidFill>
                  <a:srgbClr val="3333FF"/>
                </a:solidFill>
              </a:rPr>
              <a:t>bang</a:t>
            </a:r>
            <a:endParaRPr lang="zh-CHS" altLang="en-US" sz="1600" b="1" dirty="0">
              <a:solidFill>
                <a:srgbClr val="3333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1680" y="1430227"/>
            <a:ext cx="20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PID</a:t>
            </a:r>
            <a:endParaRPr lang="zh-CHS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43608" y="3842786"/>
            <a:ext cx="252028" cy="46805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HS" altLang="en-US" sz="1600" dirty="0">
              <a:solidFill>
                <a:srgbClr val="C0000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3163" y="3741764"/>
            <a:ext cx="113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b="1" dirty="0" smtClean="0">
                <a:solidFill>
                  <a:srgbClr val="C00000"/>
                </a:solidFill>
              </a:rPr>
              <a:t>4.6cm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5910173" y="1696429"/>
            <a:ext cx="0" cy="288095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597383" y="1697064"/>
            <a:ext cx="0" cy="295296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6228184" y="3290284"/>
            <a:ext cx="216024" cy="46805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HS" altLang="en-US" sz="1600" dirty="0">
              <a:solidFill>
                <a:srgbClr val="C00000"/>
              </a:solidFill>
              <a:latin typeface="Century Gothic" pitchFamily="34" charset="0"/>
              <a:ea typeface="MS PGothic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7550" y="2942686"/>
            <a:ext cx="1738786" cy="33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600" b="1" dirty="0" smtClean="0">
                <a:solidFill>
                  <a:srgbClr val="C00000"/>
                </a:solidFill>
              </a:rPr>
              <a:t>Max IC current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596" y="1428736"/>
            <a:ext cx="885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</a:rPr>
              <a:t>Trigger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140903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</a:rPr>
              <a:t>Trigger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 bwMode="auto">
          <a:xfrm>
            <a:off x="-35496" y="-27384"/>
            <a:ext cx="917949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sz="3200" dirty="0" smtClean="0">
                <a:latin typeface="Arial Black"/>
                <a:ea typeface="华文楷体" pitchFamily="2" charset="-122"/>
                <a:cs typeface="Arial Black"/>
              </a:rPr>
              <a:t>Result: </a:t>
            </a:r>
            <a:r>
              <a:rPr lang="en-US" altLang="zh-CHS" sz="3200" dirty="0" err="1" smtClean="0">
                <a:latin typeface="Arial Black"/>
                <a:ea typeface="华文楷体" pitchFamily="2" charset="-122"/>
                <a:cs typeface="Arial Black"/>
              </a:rPr>
              <a:t>Bangbang</a:t>
            </a:r>
            <a:r>
              <a:rPr lang="en-US" altLang="zh-CHS" sz="3200" dirty="0" err="1">
                <a:latin typeface="Arial Black"/>
                <a:ea typeface="华文楷体" pitchFamily="2" charset="-122"/>
                <a:cs typeface="Arial Black"/>
              </a:rPr>
              <a:t>+PID</a:t>
            </a:r>
            <a:r>
              <a:rPr lang="en-US" altLang="zh-CHS" sz="3200" dirty="0">
                <a:latin typeface="Arial Black"/>
                <a:ea typeface="华文楷体" pitchFamily="2" charset="-122"/>
                <a:cs typeface="Arial Black"/>
              </a:rPr>
              <a:t> </a:t>
            </a:r>
            <a:r>
              <a:rPr lang="zh-CHS" altLang="en-US" sz="3200" dirty="0">
                <a:latin typeface="Arial Black"/>
                <a:ea typeface="华文楷体" pitchFamily="2" charset="-122"/>
                <a:cs typeface="Arial Black"/>
              </a:rPr>
              <a:t> </a:t>
            </a:r>
            <a:r>
              <a:rPr lang="en-US" altLang="zh-CHS" sz="3200" dirty="0">
                <a:latin typeface="Arial Black"/>
                <a:ea typeface="华文楷体" pitchFamily="2" charset="-122"/>
                <a:cs typeface="Arial Black"/>
              </a:rPr>
              <a:t>vs. </a:t>
            </a:r>
            <a:r>
              <a:rPr lang="en-US" altLang="zh-CHS" sz="3200" dirty="0" smtClean="0">
                <a:latin typeface="Arial Black"/>
                <a:ea typeface="华文楷体" pitchFamily="2" charset="-122"/>
                <a:cs typeface="Arial Black"/>
              </a:rPr>
              <a:t>PID</a:t>
            </a:r>
            <a:endParaRPr lang="zh-CHS" altLang="en-US" sz="3200" dirty="0">
              <a:latin typeface="Arial Black"/>
              <a:ea typeface="华文楷体" pitchFamily="2" charset="-122"/>
              <a:cs typeface="Arial Black"/>
            </a:endParaRPr>
          </a:p>
        </p:txBody>
      </p:sp>
      <p:sp>
        <p:nvSpPr>
          <p:cNvPr id="25" name="幻灯片编号占位符 3"/>
          <p:cNvSpPr txBox="1">
            <a:spLocks/>
          </p:cNvSpPr>
          <p:nvPr/>
        </p:nvSpPr>
        <p:spPr bwMode="auto">
          <a:xfrm>
            <a:off x="4283968" y="6337126"/>
            <a:ext cx="4423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583E9-44E3-5445-AFFA-0237D94FC93E}" type="slidenum">
              <a:rPr kumimoji="0" lang="en-US" altLang="zh-CH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H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33" grpId="0"/>
      <p:bldP spid="36" grpId="0"/>
      <p:bldP spid="6" grpId="0" animBg="1"/>
      <p:bldP spid="39" grpId="0"/>
      <p:bldP spid="44" grpId="0" animBg="1"/>
      <p:bldP spid="45" grpId="0"/>
      <p:bldP spid="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353425" cy="3312691"/>
          </a:xfrm>
        </p:spPr>
        <p:txBody>
          <a:bodyPr/>
          <a:lstStyle/>
          <a:p>
            <a:r>
              <a:rPr lang="en-US" altLang="zh-CHS" sz="2800" dirty="0"/>
              <a:t>PEFIT/ISOFLUX plasma shape </a:t>
            </a:r>
            <a:r>
              <a:rPr lang="en-US" altLang="zh-CHS" sz="2800" dirty="0" smtClean="0"/>
              <a:t>control</a:t>
            </a:r>
            <a:r>
              <a:rPr lang="zh-CHS" altLang="zh-CHS" sz="2800" dirty="0" smtClean="0"/>
              <a:t> </a:t>
            </a:r>
            <a:endParaRPr lang="en-US" altLang="zh-CHS" sz="2800" dirty="0" smtClean="0"/>
          </a:p>
          <a:p>
            <a:r>
              <a:rPr lang="en-US" altLang="zh-CHS" sz="2800" dirty="0"/>
              <a:t>Q</a:t>
            </a:r>
            <a:r>
              <a:rPr lang="en-US" altLang="zh-CHS" sz="2800" dirty="0" smtClean="0"/>
              <a:t>uasi</a:t>
            </a:r>
            <a:r>
              <a:rPr lang="en-US" altLang="zh-CHS" sz="2800" dirty="0"/>
              <a:t>-snowflake plasma </a:t>
            </a:r>
            <a:r>
              <a:rPr lang="en-US" altLang="zh-CHS" sz="2800" dirty="0" smtClean="0"/>
              <a:t>shape</a:t>
            </a:r>
            <a:r>
              <a:rPr lang="zh-CHS" altLang="zh-CHS" sz="2800" dirty="0" smtClean="0"/>
              <a:t> </a:t>
            </a:r>
            <a:endParaRPr lang="en-US" altLang="zh-CHS" sz="2800" dirty="0" smtClean="0"/>
          </a:p>
          <a:p>
            <a:r>
              <a:rPr lang="en-US" altLang="zh-CHS" sz="2800" dirty="0" smtClean="0"/>
              <a:t>Upgraded vertical control</a:t>
            </a:r>
          </a:p>
          <a:p>
            <a:r>
              <a:rPr lang="en-US" altLang="zh-CHS" sz="2800" dirty="0" smtClean="0"/>
              <a:t>Summary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286248" y="6337126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2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176271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H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H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HS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534010"/>
              </p:ext>
            </p:extLst>
          </p:nvPr>
        </p:nvGraphicFramePr>
        <p:xfrm>
          <a:off x="4286248" y="3071810"/>
          <a:ext cx="3240360" cy="64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2438400" imgH="482600" progId="">
                  <p:embed/>
                </p:oleObj>
              </mc:Choice>
              <mc:Fallback>
                <p:oleObj name="Equation" r:id="rId3" imgW="2438400" imgH="4826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3071810"/>
                        <a:ext cx="3240360" cy="645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HS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78713"/>
              </p:ext>
            </p:extLst>
          </p:nvPr>
        </p:nvGraphicFramePr>
        <p:xfrm>
          <a:off x="4071934" y="4357694"/>
          <a:ext cx="4143404" cy="86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公式" r:id="rId5" imgW="2159000" imgH="444500" progId="Equation.3">
                  <p:embed/>
                </p:oleObj>
              </mc:Choice>
              <mc:Fallback>
                <p:oleObj name="公式" r:id="rId5" imgW="2159000" imgH="4445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357694"/>
                        <a:ext cx="4143404" cy="86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21220"/>
          <a:stretch/>
        </p:blipFill>
        <p:spPr bwMode="auto">
          <a:xfrm>
            <a:off x="33002" y="1124744"/>
            <a:ext cx="3600400" cy="4873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500430" y="2000240"/>
            <a:ext cx="564357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/>
            <a:r>
              <a:rPr lang="en-US" altLang="zh-CH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Voltage Loops (</a:t>
            </a:r>
            <a:r>
              <a:rPr lang="en-US" altLang="zh-CHS" sz="2000" b="1" dirty="0" err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pcvloop</a:t>
            </a:r>
            <a:r>
              <a:rPr lang="en-US" altLang="zh-CH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 used for </a:t>
            </a:r>
            <a:r>
              <a:rPr lang="en-US" altLang="zh-CHS" sz="2000" b="1" dirty="0" err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dZc</a:t>
            </a:r>
            <a:r>
              <a:rPr lang="en-US" altLang="zh-CH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en-US" altLang="zh-CHS" sz="2000" b="1" dirty="0" err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dt</a:t>
            </a:r>
            <a:r>
              <a:rPr lang="zh-CHS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en-US" altLang="zh-CHS" sz="2000" b="1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algn="l">
              <a:buFont typeface="Wingdings" panose="05000000000000000000" pitchFamily="2" charset="2"/>
              <a:buChar char="l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-35496" y="-27384"/>
            <a:ext cx="917949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sz="3200" dirty="0" smtClean="0">
                <a:latin typeface="Arial Black"/>
                <a:ea typeface="华文楷体"/>
                <a:cs typeface="Arial Black"/>
              </a:rPr>
              <a:t>Differential Voltage Loops for </a:t>
            </a:r>
            <a:r>
              <a:rPr lang="en-US" altLang="zh-CHS" sz="3200" dirty="0" err="1" smtClean="0">
                <a:latin typeface="Arial Black"/>
                <a:ea typeface="华文楷体"/>
                <a:cs typeface="Arial Black"/>
              </a:rPr>
              <a:t>dZ</a:t>
            </a:r>
            <a:r>
              <a:rPr lang="en-US" altLang="zh-CHS" sz="3200" baseline="-25000" dirty="0" err="1" smtClean="0">
                <a:latin typeface="Arial Black"/>
                <a:ea typeface="华文楷体"/>
                <a:cs typeface="Arial Black"/>
              </a:rPr>
              <a:t>c</a:t>
            </a:r>
            <a:r>
              <a:rPr lang="en-US" altLang="zh-CHS" sz="3200" dirty="0" smtClean="0">
                <a:latin typeface="Arial Black"/>
                <a:ea typeface="华文楷体"/>
                <a:cs typeface="Arial Black"/>
              </a:rPr>
              <a:t>/</a:t>
            </a:r>
            <a:r>
              <a:rPr lang="en-US" altLang="zh-CHS" sz="3200" dirty="0" err="1">
                <a:latin typeface="Arial Black"/>
                <a:ea typeface="华文楷体"/>
                <a:cs typeface="Arial Black"/>
              </a:rPr>
              <a:t>dt</a:t>
            </a:r>
            <a:endParaRPr lang="zh-CHS" alt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/>
              <a:ea typeface="华文楷体"/>
              <a:cs typeface="Arial Black"/>
            </a:endParaRPr>
          </a:p>
        </p:txBody>
      </p:sp>
      <p:sp>
        <p:nvSpPr>
          <p:cNvPr id="17" name="幻灯片编号占位符 3"/>
          <p:cNvSpPr txBox="1">
            <a:spLocks/>
          </p:cNvSpPr>
          <p:nvPr/>
        </p:nvSpPr>
        <p:spPr bwMode="auto">
          <a:xfrm>
            <a:off x="4283968" y="6357958"/>
            <a:ext cx="4423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583E9-44E3-5445-AFFA-0237D94FC93E}" type="slidenum">
              <a:rPr kumimoji="0" lang="en-US" altLang="zh-CH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H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8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AST_noise compa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4043903"/>
            <a:ext cx="4783665" cy="95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214950"/>
            <a:ext cx="88216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EAST uses a large number of </a:t>
            </a:r>
            <a:r>
              <a:rPr lang="en-US" altLang="zh-CHS" sz="1700" b="1" dirty="0" err="1">
                <a:latin typeface="华文楷体"/>
                <a:ea typeface="华文楷体"/>
                <a:cs typeface="华文楷体"/>
              </a:rPr>
              <a:t>Bp</a:t>
            </a: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 sensors to  form the </a:t>
            </a:r>
            <a:r>
              <a:rPr lang="en-US" altLang="zh-CHS" sz="1700" b="1" dirty="0" err="1" smtClean="0">
                <a:latin typeface="华文楷体"/>
                <a:ea typeface="华文楷体"/>
                <a:cs typeface="华文楷体"/>
              </a:rPr>
              <a:t>Z</a:t>
            </a:r>
            <a:r>
              <a:rPr lang="en-US" altLang="zh-CHS" sz="1700" b="1" baseline="-25000" dirty="0" err="1" smtClean="0">
                <a:latin typeface="华文楷体"/>
                <a:ea typeface="华文楷体"/>
                <a:cs typeface="华文楷体"/>
              </a:rPr>
              <a:t>c</a:t>
            </a:r>
            <a:r>
              <a:rPr lang="en-US" altLang="zh-CHS" sz="1700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signal </a:t>
            </a:r>
            <a:r>
              <a:rPr lang="en-US" altLang="zh-CHS" sz="1700" b="1" dirty="0" smtClean="0">
                <a:latin typeface="华文楷体"/>
                <a:ea typeface="华文楷体"/>
                <a:cs typeface="华文楷体"/>
              </a:rPr>
              <a:t>(</a:t>
            </a:r>
            <a:r>
              <a:rPr lang="en-US" altLang="zh-CHS" sz="1700" b="1" dirty="0" err="1" smtClean="0">
                <a:latin typeface="华文楷体"/>
                <a:ea typeface="华文楷体"/>
                <a:cs typeface="华文楷体"/>
              </a:rPr>
              <a:t>lmsz</a:t>
            </a:r>
            <a:r>
              <a:rPr lang="en-US" altLang="zh-CHS" sz="1700" b="1" dirty="0" smtClean="0">
                <a:latin typeface="华文楷体"/>
                <a:ea typeface="华文楷体"/>
                <a:cs typeface="华文楷体"/>
              </a:rPr>
              <a:t> signal) in </a:t>
            </a: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routine </a:t>
            </a:r>
            <a:r>
              <a:rPr lang="en-US" altLang="zh-CHS" sz="1700" b="1" dirty="0" smtClean="0">
                <a:latin typeface="华文楷体"/>
                <a:ea typeface="华文楷体"/>
                <a:cs typeface="华文楷体"/>
              </a:rPr>
              <a:t>exp.</a:t>
            </a:r>
            <a:endParaRPr lang="en-US" altLang="zh-CHS" sz="1700" b="1" dirty="0">
              <a:latin typeface="华文楷体"/>
              <a:ea typeface="华文楷体"/>
              <a:cs typeface="华文楷体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Even a single pair of loop voltage signals has better signal-to-noise than differentiation of </a:t>
            </a:r>
            <a:r>
              <a:rPr lang="en-US" altLang="zh-CHS" sz="1700" b="1" dirty="0" err="1" smtClean="0">
                <a:latin typeface="华文楷体"/>
                <a:ea typeface="华文楷体"/>
                <a:cs typeface="华文楷体"/>
              </a:rPr>
              <a:t>Z</a:t>
            </a:r>
            <a:r>
              <a:rPr lang="en-US" altLang="zh-CHS" sz="1700" b="1" baseline="-25000" dirty="0" err="1" smtClean="0">
                <a:latin typeface="华文楷体"/>
                <a:ea typeface="华文楷体"/>
                <a:cs typeface="华文楷体"/>
              </a:rPr>
              <a:t>c</a:t>
            </a:r>
            <a:endParaRPr lang="en-US" altLang="zh-CHS" sz="1700" b="1" baseline="-25000" dirty="0">
              <a:latin typeface="华文楷体"/>
              <a:ea typeface="华文楷体"/>
              <a:cs typeface="华文楷体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HS" sz="1700" b="1" dirty="0">
                <a:latin typeface="华文楷体"/>
                <a:ea typeface="华文楷体"/>
                <a:cs typeface="华文楷体"/>
              </a:rPr>
              <a:t>It remains to quantify the improvement (or not) of vertical control in </a:t>
            </a:r>
            <a:r>
              <a:rPr lang="en-US" altLang="zh-CHS" sz="1700" b="1" dirty="0" smtClean="0">
                <a:latin typeface="华文楷体"/>
                <a:ea typeface="华文楷体"/>
                <a:cs typeface="华文楷体"/>
              </a:rPr>
              <a:t>EAST</a:t>
            </a:r>
            <a:endParaRPr lang="en-US" altLang="zh-CHS" sz="1700" b="1" dirty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7" name="Picture 7" descr="49189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9093"/>
            <a:ext cx="3929785" cy="2915659"/>
          </a:xfrm>
          <a:prstGeom prst="rect">
            <a:avLst/>
          </a:prstGeom>
        </p:spPr>
      </p:pic>
      <p:pic>
        <p:nvPicPr>
          <p:cNvPr id="9" name="图片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3" y="836712"/>
            <a:ext cx="4540532" cy="30566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2910" y="3643314"/>
            <a:ext cx="2769124" cy="35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HS" sz="1400" b="1" dirty="0" smtClean="0">
                <a:solidFill>
                  <a:srgbClr val="FF0000"/>
                </a:solidFill>
              </a:rPr>
              <a:t>d(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lmsz</a:t>
            </a:r>
            <a:r>
              <a:rPr lang="en-US" altLang="zh-CHS" sz="1400" b="1" dirty="0" smtClean="0">
                <a:solidFill>
                  <a:srgbClr val="FF0000"/>
                </a:solidFill>
              </a:rPr>
              <a:t>)/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dt</a:t>
            </a:r>
            <a:r>
              <a:rPr lang="en-US" altLang="zh-CHS" sz="1400" b="1" dirty="0">
                <a:solidFill>
                  <a:srgbClr val="FF0000"/>
                </a:solidFill>
              </a:rPr>
              <a:t> </a:t>
            </a:r>
            <a:r>
              <a:rPr lang="en-US" altLang="zh-CHS" sz="1400" b="1" dirty="0" smtClean="0">
                <a:solidFill>
                  <a:srgbClr val="FF0000"/>
                </a:solidFill>
              </a:rPr>
              <a:t>for 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dZc</a:t>
            </a:r>
            <a:r>
              <a:rPr lang="en-US" altLang="zh-CHS" sz="1400" b="1" dirty="0" smtClean="0">
                <a:solidFill>
                  <a:srgbClr val="FF0000"/>
                </a:solidFill>
              </a:rPr>
              <a:t>/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dt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-35496" y="-27384"/>
            <a:ext cx="9179496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sz="3200" dirty="0" smtClean="0">
                <a:latin typeface="Arial Black"/>
                <a:ea typeface="华文楷体"/>
                <a:cs typeface="Arial Black"/>
              </a:rPr>
              <a:t>S/N improved for </a:t>
            </a:r>
            <a:r>
              <a:rPr lang="en-US" altLang="zh-CHS" sz="3200" dirty="0" err="1" smtClean="0">
                <a:latin typeface="Arial Black"/>
                <a:ea typeface="华文楷体"/>
                <a:cs typeface="Arial Black"/>
              </a:rPr>
              <a:t>dZ</a:t>
            </a:r>
            <a:r>
              <a:rPr lang="en-US" altLang="zh-CHS" sz="3200" baseline="-25000" dirty="0" err="1" smtClean="0">
                <a:latin typeface="Arial Black"/>
                <a:ea typeface="华文楷体"/>
                <a:cs typeface="Arial Black"/>
              </a:rPr>
              <a:t>c</a:t>
            </a:r>
            <a:r>
              <a:rPr lang="en-US" altLang="zh-CHS" sz="3200" dirty="0" smtClean="0">
                <a:latin typeface="Arial Black"/>
                <a:ea typeface="华文楷体"/>
                <a:cs typeface="Arial Black"/>
              </a:rPr>
              <a:t>/</a:t>
            </a:r>
            <a:r>
              <a:rPr lang="en-US" altLang="zh-CHS" sz="3200" dirty="0" err="1" smtClean="0">
                <a:latin typeface="Arial Black"/>
                <a:ea typeface="华文楷体"/>
                <a:cs typeface="Arial Black"/>
              </a:rPr>
              <a:t>dt</a:t>
            </a:r>
            <a:r>
              <a:rPr lang="en-US" altLang="zh-CHS" sz="3200" dirty="0" smtClean="0">
                <a:latin typeface="Arial Black"/>
                <a:ea typeface="华文楷体"/>
                <a:cs typeface="Arial Black"/>
              </a:rPr>
              <a:t> using DFLs</a:t>
            </a:r>
            <a:endParaRPr lang="zh-CHS" altLang="en-US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/>
              <a:ea typeface="华文楷体"/>
              <a:cs typeface="Arial Black"/>
            </a:endParaRPr>
          </a:p>
        </p:txBody>
      </p:sp>
      <p:sp>
        <p:nvSpPr>
          <p:cNvPr id="14" name="幻灯片编号占位符 3"/>
          <p:cNvSpPr txBox="1">
            <a:spLocks/>
          </p:cNvSpPr>
          <p:nvPr/>
        </p:nvSpPr>
        <p:spPr bwMode="auto">
          <a:xfrm>
            <a:off x="4283968" y="6337126"/>
            <a:ext cx="4423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D583E9-44E3-5445-AFFA-0237D94FC93E}" type="slidenum">
              <a:rPr kumimoji="0" lang="en-US" altLang="zh-CH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H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0694" y="3714752"/>
            <a:ext cx="3000396" cy="354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HS" sz="1400" b="1" dirty="0" smtClean="0">
                <a:solidFill>
                  <a:srgbClr val="FF0000"/>
                </a:solidFill>
              </a:rPr>
              <a:t>Loop voltage for 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dZc</a:t>
            </a:r>
            <a:r>
              <a:rPr lang="en-US" altLang="zh-CHS" sz="1400" b="1" dirty="0" smtClean="0">
                <a:solidFill>
                  <a:srgbClr val="FF0000"/>
                </a:solidFill>
              </a:rPr>
              <a:t>/</a:t>
            </a:r>
            <a:r>
              <a:rPr lang="en-US" altLang="zh-CHS" sz="1400" b="1" dirty="0" err="1" smtClean="0">
                <a:solidFill>
                  <a:srgbClr val="FF0000"/>
                </a:solidFill>
              </a:rPr>
              <a:t>dt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215074" y="2571744"/>
            <a:ext cx="642942" cy="1428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HS" altLang="en-US"/>
          </a:p>
        </p:txBody>
      </p:sp>
      <p:cxnSp>
        <p:nvCxnSpPr>
          <p:cNvPr id="17" name="直接箭头连接符 16"/>
          <p:cNvCxnSpPr/>
          <p:nvPr/>
        </p:nvCxnSpPr>
        <p:spPr>
          <a:xfrm rot="5400000">
            <a:off x="5072066" y="2857496"/>
            <a:ext cx="1285884" cy="114300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908050"/>
            <a:ext cx="8497192" cy="5257254"/>
          </a:xfrm>
        </p:spPr>
        <p:txBody>
          <a:bodyPr/>
          <a:lstStyle/>
          <a:p>
            <a:r>
              <a:rPr lang="en-US" dirty="0" smtClean="0"/>
              <a:t>PEFIT has been verified its accuracy and real-time behavior to be used for real-time control. Routine operation is feasible and can be extended for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advanced control such</a:t>
            </a:r>
            <a:r>
              <a:rPr lang="en-US" dirty="0" smtClean="0"/>
              <a:t> profile, kinetic and advanced shape control… and finer grids for data analysis…</a:t>
            </a:r>
          </a:p>
          <a:p>
            <a:r>
              <a:rPr lang="en-US" dirty="0" smtClean="0"/>
              <a:t>Quasi-snowflake shape has been demonstrated on EAST using an RZIP control algorithm, shape feedback has been implemented in PCS.</a:t>
            </a:r>
          </a:p>
          <a:p>
            <a:r>
              <a:rPr lang="en-US" dirty="0" smtClean="0"/>
              <a:t>Vertical control has been improved using the new PS and new algorithms. </a:t>
            </a:r>
            <a:endParaRPr lang="en-US" dirty="0"/>
          </a:p>
          <a:p>
            <a:r>
              <a:rPr lang="en-US" altLang="zh-CN" dirty="0" smtClean="0">
                <a:solidFill>
                  <a:srgbClr val="3366FF"/>
                </a:solidFill>
                <a:latin typeface="Century Gothic"/>
                <a:cs typeface="Century Gothic"/>
              </a:rPr>
              <a:t>More </a:t>
            </a:r>
            <a:r>
              <a:rPr lang="en-US" altLang="zh-CN" dirty="0">
                <a:solidFill>
                  <a:srgbClr val="3366FF"/>
                </a:solidFill>
                <a:latin typeface="Century Gothic"/>
                <a:cs typeface="Century Gothic"/>
              </a:rPr>
              <a:t>plasma control </a:t>
            </a:r>
            <a:r>
              <a:rPr lang="en-US" altLang="zh-CN" dirty="0" smtClean="0">
                <a:solidFill>
                  <a:srgbClr val="3366FF"/>
                </a:solidFill>
                <a:latin typeface="Century Gothic"/>
                <a:cs typeface="Century Gothic"/>
              </a:rPr>
              <a:t>activities</a:t>
            </a:r>
          </a:p>
          <a:p>
            <a:pPr lvl="1"/>
            <a:r>
              <a:rPr lang="en-US" altLang="zh-CN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 </a:t>
            </a:r>
            <a:r>
              <a:rPr lang="en-US" altLang="zh-CN" sz="2000" b="1" dirty="0">
                <a:solidFill>
                  <a:srgbClr val="3366FF"/>
                </a:solidFill>
                <a:latin typeface="Century Gothic"/>
                <a:cs typeface="Century Gothic"/>
              </a:rPr>
              <a:t>RMP current, Beta, </a:t>
            </a:r>
            <a:r>
              <a:rPr lang="en-US" altLang="zh-CN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various gas puff, </a:t>
            </a:r>
            <a:r>
              <a:rPr lang="en-US" altLang="zh-CN" sz="2000" b="1" dirty="0">
                <a:solidFill>
                  <a:srgbClr val="3366FF"/>
                </a:solidFill>
                <a:latin typeface="Century Gothic"/>
                <a:cs typeface="Century Gothic"/>
              </a:rPr>
              <a:t>preliminary </a:t>
            </a:r>
            <a:r>
              <a:rPr lang="en-US" altLang="zh-CN" sz="2000" b="1" dirty="0" smtClean="0">
                <a:solidFill>
                  <a:srgbClr val="3366FF"/>
                </a:solidFill>
                <a:latin typeface="Century Gothic"/>
                <a:cs typeface="Century Gothic"/>
              </a:rPr>
              <a:t>NTM control… </a:t>
            </a:r>
            <a:endParaRPr lang="en-US" altLang="zh-CN" b="1" dirty="0">
              <a:solidFill>
                <a:srgbClr val="3366FF"/>
              </a:solidFill>
              <a:latin typeface="Century Gothic"/>
              <a:cs typeface="Century Gothic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675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58738" y="1"/>
            <a:ext cx="9144000" cy="692696"/>
          </a:xfrm>
          <a:prstGeom prst="rect">
            <a:avLst/>
          </a:prstGeom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HS" altLang="en-US" sz="2400" dirty="0">
              <a:latin typeface="Century Gothic"/>
              <a:cs typeface="Century Gothic"/>
            </a:endParaRPr>
          </a:p>
        </p:txBody>
      </p:sp>
      <p:sp>
        <p:nvSpPr>
          <p:cNvPr id="1062" name="AutoShape 1053"/>
          <p:cNvSpPr>
            <a:spLocks noChangeArrowheads="1"/>
          </p:cNvSpPr>
          <p:nvPr/>
        </p:nvSpPr>
        <p:spPr bwMode="auto">
          <a:xfrm>
            <a:off x="179388" y="2781300"/>
            <a:ext cx="463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HS" altLang="en-US"/>
          </a:p>
        </p:txBody>
      </p:sp>
      <p:sp>
        <p:nvSpPr>
          <p:cNvPr id="1066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6456" y="6381328"/>
            <a:ext cx="504056" cy="359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015688E3-1F88-914B-B117-1D8183FAC1AC}" type="slidenum">
              <a:rPr lang="en-US" altLang="zh-CHS"/>
              <a:pPr eaLnBrk="1" hangingPunct="1"/>
              <a:t>23</a:t>
            </a:fld>
            <a:endParaRPr lang="en-US" altLang="zh-CHS" dirty="0"/>
          </a:p>
        </p:txBody>
      </p:sp>
      <p:sp>
        <p:nvSpPr>
          <p:cNvPr id="2" name="矩形 1"/>
          <p:cNvSpPr/>
          <p:nvPr/>
        </p:nvSpPr>
        <p:spPr>
          <a:xfrm>
            <a:off x="1115616" y="2803575"/>
            <a:ext cx="7033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44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Thanks for your attention!</a:t>
            </a:r>
            <a:endParaRPr lang="zh-CHS" alt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幻灯片编号占位符 3"/>
          <p:cNvSpPr txBox="1">
            <a:spLocks/>
          </p:cNvSpPr>
          <p:nvPr/>
        </p:nvSpPr>
        <p:spPr bwMode="auto">
          <a:xfrm>
            <a:off x="4286248" y="6337126"/>
            <a:ext cx="442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H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23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324237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8353425" cy="3312691"/>
          </a:xfrm>
        </p:spPr>
        <p:txBody>
          <a:bodyPr/>
          <a:lstStyle/>
          <a:p>
            <a:r>
              <a:rPr lang="en-US" altLang="zh-CHS" sz="2800" dirty="0"/>
              <a:t>PEFIT/ISOFLUX plasma shape </a:t>
            </a:r>
            <a:r>
              <a:rPr lang="en-US" altLang="zh-CHS" sz="2800" dirty="0" smtClean="0"/>
              <a:t>control</a:t>
            </a:r>
            <a:r>
              <a:rPr lang="zh-CHS" altLang="zh-CHS" sz="2800" dirty="0" smtClean="0"/>
              <a:t> </a:t>
            </a:r>
            <a:endParaRPr lang="en-US" altLang="zh-CHS" sz="2800" dirty="0" smtClean="0"/>
          </a:p>
          <a:p>
            <a:pPr lvl="1"/>
            <a:r>
              <a:rPr lang="en-US" altLang="zh-CHS" sz="1800" dirty="0" smtClean="0"/>
              <a:t>Also see, Yao Huang, “p</a:t>
            </a:r>
            <a:r>
              <a:rPr lang="en-US" altLang="zh-CN" sz="1800" dirty="0" smtClean="0"/>
              <a:t>arallel </a:t>
            </a:r>
            <a:r>
              <a:rPr lang="en-US" altLang="zh-CN" sz="1800" dirty="0"/>
              <a:t>Plasma Equilibrium Reconstruction Based on GPU in EAST and DIII-</a:t>
            </a:r>
            <a:r>
              <a:rPr lang="en-US" altLang="zh-CN" sz="1800" dirty="0" smtClean="0"/>
              <a:t>D”, </a:t>
            </a:r>
            <a:r>
              <a:rPr lang="en-US" altLang="zh-CHS" sz="1800" dirty="0"/>
              <a:t>Thursday noon</a:t>
            </a:r>
            <a:endParaRPr lang="en-US" altLang="zh-CHS" sz="1800" dirty="0" smtClean="0"/>
          </a:p>
          <a:p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Q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uasi</a:t>
            </a:r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-snowflake plasma 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shape</a:t>
            </a:r>
            <a:r>
              <a:rPr lang="zh-CH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altLang="zh-CH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Upgraded vertical control</a:t>
            </a:r>
          </a:p>
          <a:p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286248" y="6337126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3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41162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efit_flowchart_realtim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2626"/>
          <a:stretch/>
        </p:blipFill>
        <p:spPr>
          <a:xfrm>
            <a:off x="971600" y="692696"/>
            <a:ext cx="7028071" cy="5727861"/>
          </a:xfrm>
          <a:prstGeom prst="rect">
            <a:avLst/>
          </a:prstGeom>
        </p:spPr>
      </p:pic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>
          <a:xfrm>
            <a:off x="-23869" y="12161"/>
            <a:ext cx="9144000" cy="703262"/>
          </a:xfrm>
          <a:prstGeom prst="rect">
            <a:avLst/>
          </a:prstGeom>
        </p:spPr>
        <p:txBody>
          <a:bodyPr/>
          <a:lstStyle/>
          <a:p>
            <a:r>
              <a:rPr lang="en-US" altLang="zh-CHS" dirty="0" smtClean="0">
                <a:latin typeface="Arial Black"/>
                <a:ea typeface="华文楷体"/>
                <a:cs typeface="Arial Black"/>
              </a:rPr>
              <a:t>Real-time PEFIT Flowchart </a:t>
            </a:r>
            <a:endParaRPr lang="en-US" altLang="zh-CH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48078" y="4585275"/>
            <a:ext cx="81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400" b="1" dirty="0" smtClean="0">
                <a:solidFill>
                  <a:srgbClr val="0066FF"/>
                </a:solidFill>
                <a:latin typeface="Century Gothic"/>
                <a:cs typeface="Century Gothic"/>
              </a:rPr>
              <a:t>CPU</a:t>
            </a:r>
            <a:endParaRPr lang="zh-CHS" altLang="en-US" sz="2400" b="1" dirty="0">
              <a:solidFill>
                <a:srgbClr val="0066FF"/>
              </a:solidFill>
              <a:latin typeface="Century Gothic"/>
              <a:cs typeface="Century Gothic"/>
            </a:endParaRPr>
          </a:p>
        </p:txBody>
      </p:sp>
      <p:pic>
        <p:nvPicPr>
          <p:cNvPr id="16" name="图片 15" descr="cpu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2" y="3284984"/>
            <a:ext cx="1440160" cy="13722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095" y="3431135"/>
            <a:ext cx="1013873" cy="107999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340740" y="4585275"/>
            <a:ext cx="81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400" b="1" dirty="0" smtClean="0">
                <a:solidFill>
                  <a:srgbClr val="008000"/>
                </a:solidFill>
                <a:latin typeface="Century Gothic"/>
                <a:cs typeface="Century Gothic"/>
              </a:rPr>
              <a:t>GPU</a:t>
            </a:r>
            <a:endParaRPr lang="zh-CHS" altLang="en-US" sz="2400" b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357158" y="5143512"/>
            <a:ext cx="5150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HS" sz="2000" b="1" dirty="0" smtClean="0">
                <a:solidFill>
                  <a:schemeClr val="accent2"/>
                </a:solidFill>
              </a:rPr>
              <a:t>PEFIT:   </a:t>
            </a:r>
            <a:r>
              <a:rPr lang="en-US" altLang="zh-CHS" sz="2000" b="1" dirty="0" smtClean="0"/>
              <a:t>65*65 grid, 1 iteration</a:t>
            </a:r>
            <a:r>
              <a:rPr lang="en-US" altLang="zh-CHS" sz="2000" b="1" dirty="0"/>
              <a:t> </a:t>
            </a:r>
            <a:r>
              <a:rPr lang="en-US" altLang="zh-CHS" sz="2000" b="1" dirty="0" smtClean="0">
                <a:solidFill>
                  <a:srgbClr val="FF0000"/>
                </a:solidFill>
              </a:rPr>
              <a:t>300us</a:t>
            </a:r>
          </a:p>
          <a:p>
            <a:r>
              <a:rPr lang="en-US" altLang="zh-CHS" sz="2000" b="1" dirty="0" smtClean="0">
                <a:solidFill>
                  <a:schemeClr val="accent2"/>
                </a:solidFill>
              </a:rPr>
              <a:t>RTEFIT: </a:t>
            </a:r>
            <a:r>
              <a:rPr lang="en-US" altLang="zh-CHS" sz="2000" b="1" dirty="0" smtClean="0"/>
              <a:t>33*33 grid, fast loop  </a:t>
            </a:r>
            <a:r>
              <a:rPr lang="zh-CHS" altLang="en-US" sz="2000" b="1" dirty="0" smtClean="0"/>
              <a:t> </a:t>
            </a:r>
            <a:r>
              <a:rPr lang="en-US" altLang="zh-CHS" sz="2000" b="1" dirty="0" smtClean="0">
                <a:solidFill>
                  <a:srgbClr val="FF0000"/>
                </a:solidFill>
              </a:rPr>
              <a:t>250us</a:t>
            </a:r>
          </a:p>
          <a:p>
            <a:r>
              <a:rPr lang="en-US" altLang="zh-CHS" sz="2000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altLang="zh-CHS" sz="2000" b="1" dirty="0" smtClean="0"/>
              <a:t>   slow loop </a:t>
            </a:r>
            <a:r>
              <a:rPr lang="en-US" altLang="zh-CHS" sz="2000" b="1" dirty="0" smtClean="0">
                <a:solidFill>
                  <a:srgbClr val="FF0000"/>
                </a:solidFill>
              </a:rPr>
              <a:t>2ms</a:t>
            </a:r>
          </a:p>
        </p:txBody>
      </p:sp>
      <p:sp>
        <p:nvSpPr>
          <p:cNvPr id="10" name="幻灯片编号占位符 3"/>
          <p:cNvSpPr txBox="1">
            <a:spLocks/>
          </p:cNvSpPr>
          <p:nvPr/>
        </p:nvSpPr>
        <p:spPr bwMode="auto">
          <a:xfrm>
            <a:off x="4286248" y="6337126"/>
            <a:ext cx="442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H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4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87565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58738" y="1"/>
            <a:ext cx="9144000" cy="692696"/>
          </a:xfrm>
          <a:prstGeom prst="rect">
            <a:avLst/>
          </a:prstGeom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sz="2800" dirty="0" smtClean="0">
                <a:latin typeface="Arial Black"/>
                <a:ea typeface="华文楷体"/>
                <a:cs typeface="Arial Black"/>
                <a:sym typeface="宋体" charset="0"/>
              </a:rPr>
              <a:t>Real-time PEFIT </a:t>
            </a:r>
            <a:r>
              <a:rPr lang="en-US" altLang="zh-CHS" sz="2800" dirty="0" smtClean="0">
                <a:latin typeface="Arial Black"/>
                <a:ea typeface="华文楷体"/>
                <a:cs typeface="Arial Black"/>
                <a:sym typeface="宋体" charset="0"/>
              </a:rPr>
              <a:t>comparison </a:t>
            </a:r>
            <a:r>
              <a:rPr lang="en-US" altLang="zh-CHS" sz="2800" dirty="0" smtClean="0">
                <a:latin typeface="Arial Black"/>
                <a:ea typeface="华文楷体"/>
                <a:cs typeface="Arial Black"/>
                <a:sym typeface="宋体" charset="0"/>
              </a:rPr>
              <a:t>with RTEFIT</a:t>
            </a:r>
            <a:endParaRPr lang="zh-CHS" altLang="en-US" sz="2800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1062" name="AutoShape 1053"/>
          <p:cNvSpPr>
            <a:spLocks noChangeArrowheads="1"/>
          </p:cNvSpPr>
          <p:nvPr/>
        </p:nvSpPr>
        <p:spPr bwMode="auto">
          <a:xfrm>
            <a:off x="179388" y="2781300"/>
            <a:ext cx="463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HS" altLang="en-US"/>
          </a:p>
        </p:txBody>
      </p:sp>
      <p:pic>
        <p:nvPicPr>
          <p:cNvPr id="3" name="图片 2" descr="51027_pefit_jScop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5370877" cy="5370877"/>
          </a:xfrm>
          <a:prstGeom prst="rect">
            <a:avLst/>
          </a:prstGeom>
        </p:spPr>
      </p:pic>
      <p:pic>
        <p:nvPicPr>
          <p:cNvPr id="4" name="图片 3" descr="51027_5.0s_efit_pefit_co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841"/>
            <a:ext cx="3563991" cy="49504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63888" y="692696"/>
            <a:ext cx="55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H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error on control </a:t>
            </a:r>
            <a:r>
              <a:rPr kumimoji="1" lang="en-US" altLang="zh-CHS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points:PEFIT</a:t>
            </a:r>
            <a:r>
              <a:rPr kumimoji="1" lang="en-US" altLang="zh-CH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(Red) &amp; </a:t>
            </a:r>
            <a:r>
              <a:rPr kumimoji="1" lang="en-US" altLang="zh-CHS" b="1" dirty="0" smtClean="0">
                <a:latin typeface="Century Gothic"/>
                <a:cs typeface="Century Gothic"/>
              </a:rPr>
              <a:t>RTEFIT (Black)</a:t>
            </a:r>
            <a:endParaRPr kumimoji="1" lang="zh-CHS" altLang="en-US" b="1" dirty="0">
              <a:latin typeface="Century Gothic"/>
              <a:cs typeface="Century Gothic"/>
            </a:endParaRPr>
          </a:p>
        </p:txBody>
      </p:sp>
      <p:sp>
        <p:nvSpPr>
          <p:cNvPr id="8" name="幻灯片编号占位符 3"/>
          <p:cNvSpPr txBox="1">
            <a:spLocks/>
          </p:cNvSpPr>
          <p:nvPr/>
        </p:nvSpPr>
        <p:spPr bwMode="auto">
          <a:xfrm>
            <a:off x="4286248" y="6337126"/>
            <a:ext cx="442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H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5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214305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044_pef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7"/>
            <a:ext cx="5325881" cy="5616624"/>
          </a:xfrm>
          <a:prstGeom prst="rect">
            <a:avLst/>
          </a:prstGeom>
        </p:spPr>
      </p:pic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58738" y="1"/>
            <a:ext cx="9144000" cy="692696"/>
          </a:xfrm>
          <a:prstGeom prst="rect">
            <a:avLst/>
          </a:prstGeom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 Black" pitchFamily="34" charset="0"/>
                <a:ea typeface="黑体" pitchFamily="49" charset="-122"/>
                <a:cs typeface="黑体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HS" dirty="0" smtClean="0">
                <a:latin typeface="Arial Black"/>
                <a:ea typeface="华文楷体"/>
                <a:cs typeface="Arial Black"/>
              </a:rPr>
              <a:t>ISOFLUX/PEFIT </a:t>
            </a:r>
            <a:r>
              <a:rPr lang="en-US" altLang="zh-CN" dirty="0" smtClean="0">
                <a:latin typeface="Arial Black"/>
                <a:ea typeface="华文楷体"/>
                <a:cs typeface="Arial Black"/>
              </a:rPr>
              <a:t>shape</a:t>
            </a:r>
            <a:r>
              <a:rPr lang="zh-CN" altLang="en-US" dirty="0" smtClean="0">
                <a:latin typeface="Arial Black"/>
                <a:ea typeface="华文楷体"/>
                <a:cs typeface="Arial Black"/>
              </a:rPr>
              <a:t> </a:t>
            </a:r>
            <a:r>
              <a:rPr lang="en-US" altLang="zh-CHS" dirty="0" smtClean="0">
                <a:latin typeface="Arial Black"/>
                <a:ea typeface="华文楷体"/>
                <a:cs typeface="Arial Black"/>
              </a:rPr>
              <a:t>control</a:t>
            </a:r>
            <a:endParaRPr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1062" name="AutoShape 1053"/>
          <p:cNvSpPr>
            <a:spLocks noChangeArrowheads="1"/>
          </p:cNvSpPr>
          <p:nvPr/>
        </p:nvSpPr>
        <p:spPr bwMode="auto">
          <a:xfrm>
            <a:off x="179388" y="2781300"/>
            <a:ext cx="4635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HS" altLang="en-US"/>
          </a:p>
        </p:txBody>
      </p:sp>
      <p:pic>
        <p:nvPicPr>
          <p:cNvPr id="7" name="图片 6" descr="51044_efit_pefit_co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0" y="1412776"/>
            <a:ext cx="3556059" cy="4960416"/>
          </a:xfrm>
          <a:prstGeom prst="rect">
            <a:avLst/>
          </a:prstGeom>
        </p:spPr>
      </p:pic>
      <p:sp>
        <p:nvSpPr>
          <p:cNvPr id="8" name="幻灯片编号占位符 3"/>
          <p:cNvSpPr txBox="1">
            <a:spLocks/>
          </p:cNvSpPr>
          <p:nvPr/>
        </p:nvSpPr>
        <p:spPr bwMode="auto">
          <a:xfrm>
            <a:off x="4286248" y="6337126"/>
            <a:ext cx="442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H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6</a:t>
            </a:fld>
            <a:endParaRPr lang="en-US" altLang="zh-CHS" sz="1800" b="1" dirty="0"/>
          </a:p>
        </p:txBody>
      </p:sp>
      <p:sp>
        <p:nvSpPr>
          <p:cNvPr id="2" name="矩形 1"/>
          <p:cNvSpPr/>
          <p:nvPr/>
        </p:nvSpPr>
        <p:spPr>
          <a:xfrm>
            <a:off x="361707" y="836712"/>
            <a:ext cx="1869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8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Shot 51044:</a:t>
            </a:r>
            <a:endParaRPr lang="zh-CH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7" y="1052736"/>
            <a:ext cx="5544615" cy="4176787"/>
          </a:xfrm>
        </p:spPr>
        <p:txBody>
          <a:bodyPr/>
          <a:lstStyle/>
          <a:p>
            <a:r>
              <a:rPr lang="en-US" altLang="zh-CH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PEFIT/ISOFLUX plasma shape </a:t>
            </a:r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control</a:t>
            </a:r>
            <a:r>
              <a:rPr lang="zh-CH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altLang="zh-CH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altLang="zh-CHS" sz="2800" dirty="0"/>
              <a:t>Q</a:t>
            </a:r>
            <a:r>
              <a:rPr lang="en-US" altLang="zh-CHS" sz="2800" dirty="0" smtClean="0"/>
              <a:t>uasi</a:t>
            </a:r>
            <a:r>
              <a:rPr lang="en-US" altLang="zh-CHS" sz="2800" dirty="0"/>
              <a:t>-snowflake plasma </a:t>
            </a:r>
            <a:r>
              <a:rPr lang="en-US" altLang="zh-CHS" sz="2800" dirty="0" smtClean="0"/>
              <a:t>shape</a:t>
            </a:r>
          </a:p>
          <a:p>
            <a:pPr lvl="1"/>
            <a:r>
              <a:rPr lang="en-US" altLang="zh-CHS" dirty="0" smtClean="0"/>
              <a:t>SNF, second order of null for the flux derivative at X point, potential for divertor heat reduction to order of ½ - 1/10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comparison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conventional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divertor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plasma</a:t>
            </a:r>
            <a:r>
              <a:rPr lang="zh-CN" altLang="en-US" dirty="0" smtClean="0"/>
              <a:t> </a:t>
            </a:r>
            <a:endParaRPr lang="en-US" altLang="zh-CHS" dirty="0" smtClean="0"/>
          </a:p>
          <a:p>
            <a:pPr marL="457200" lvl="1" indent="0">
              <a:buNone/>
            </a:pPr>
            <a:endParaRPr lang="en-US" altLang="zh-CHS" dirty="0" smtClean="0"/>
          </a:p>
          <a:p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Upgraded vertical control</a:t>
            </a:r>
          </a:p>
          <a:p>
            <a:r>
              <a:rPr lang="en-US" altLang="zh-CH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286248" y="6337126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HS" sz="1800" b="1" smtClean="0"/>
              <a:pPr>
                <a:defRPr/>
              </a:pPr>
              <a:t>7</a:t>
            </a:fld>
            <a:endParaRPr lang="en-US" altLang="zh-CHS" sz="1800" b="1" dirty="0"/>
          </a:p>
        </p:txBody>
      </p:sp>
      <p:pic>
        <p:nvPicPr>
          <p:cNvPr id="5" name="图片 4" descr="Ryutov - 2007 - Geometrical properties of a “snowflake” diverto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6449" r="59582" b="65771"/>
          <a:stretch/>
        </p:blipFill>
        <p:spPr>
          <a:xfrm>
            <a:off x="7164288" y="1556792"/>
            <a:ext cx="1979712" cy="3051460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5436096" y="1484784"/>
            <a:ext cx="1728192" cy="3240360"/>
            <a:chOff x="10850" y="1916832"/>
            <a:chExt cx="2277382" cy="3925184"/>
          </a:xfrm>
        </p:grpSpPr>
        <p:pic>
          <p:nvPicPr>
            <p:cNvPr id="7" name="图片 6" descr="sn_plasm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916832"/>
              <a:ext cx="2036712" cy="374441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 rot="2398178">
              <a:off x="10850" y="5494756"/>
              <a:ext cx="417155" cy="106562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8802065">
              <a:off x="944981" y="5580158"/>
              <a:ext cx="417155" cy="106562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61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79513" y="908720"/>
            <a:ext cx="4104456" cy="43204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entury Gothic" charset="0"/>
                <a:ea typeface="华文中宋" charset="0"/>
                <a:cs typeface="Verdana" charset="0"/>
              </a:rPr>
              <a:t>Ip</a:t>
            </a:r>
            <a:r>
              <a:rPr lang="en-US" sz="2000" dirty="0" smtClean="0">
                <a:latin typeface="Century Gothic" charset="0"/>
                <a:ea typeface="华文中宋" charset="0"/>
                <a:cs typeface="Verdana" charset="0"/>
              </a:rPr>
              <a:t> = </a:t>
            </a:r>
            <a:r>
              <a:rPr lang="en-US" sz="2000" dirty="0" smtClean="0">
                <a:solidFill>
                  <a:srgbClr val="FF00FF"/>
                </a:solidFill>
                <a:latin typeface="Century Gothic" charset="0"/>
                <a:ea typeface="华文中宋" charset="0"/>
                <a:cs typeface="Verdana" charset="0"/>
              </a:rPr>
              <a:t>250</a:t>
            </a:r>
            <a:r>
              <a:rPr lang="en-US" sz="2000" dirty="0" smtClean="0">
                <a:latin typeface="Century Gothic" charset="0"/>
                <a:ea typeface="华文中宋" charset="0"/>
                <a:cs typeface="Verdana" charset="0"/>
              </a:rPr>
              <a:t>kA</a:t>
            </a:r>
            <a:endParaRPr lang="en-US" sz="2000" dirty="0">
              <a:latin typeface="Century Gothic" charset="0"/>
              <a:ea typeface="华文中宋" charset="0"/>
              <a:cs typeface="Verdana" charset="0"/>
            </a:endParaRPr>
          </a:p>
        </p:txBody>
      </p:sp>
      <p:pic>
        <p:nvPicPr>
          <p:cNvPr id="6" name="Immagine 1"/>
          <p:cNvPicPr/>
          <p:nvPr/>
        </p:nvPicPr>
        <p:blipFill rotWithShape="1">
          <a:blip r:embed="rId3"/>
          <a:srcRect l="9425" t="6259" r="10351" b="5951"/>
          <a:stretch/>
        </p:blipFill>
        <p:spPr bwMode="auto">
          <a:xfrm>
            <a:off x="35496" y="1268760"/>
            <a:ext cx="4752528" cy="3959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652120" y="908720"/>
            <a:ext cx="25922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400"/>
              </a:spcBef>
              <a:spcAft>
                <a:spcPts val="300"/>
              </a:spcAft>
              <a:buChar char="•"/>
              <a:defRPr kumimoji="1" sz="2400" b="1" baseline="0">
                <a:solidFill>
                  <a:schemeClr val="tx1"/>
                </a:solidFill>
                <a:latin typeface="Century Gothic" pitchFamily="34" charset="0"/>
                <a:ea typeface="华文中宋" pitchFamily="2" charset="-122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entury Gothic" pitchFamily="34" charset="0"/>
                <a:ea typeface="华文中宋" pitchFamily="2" charset="-122"/>
                <a:cs typeface="华文中宋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entury Gothic" pitchFamily="34" charset="0"/>
                <a:ea typeface="华文中宋" pitchFamily="2" charset="-122"/>
                <a:cs typeface="华文中宋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Century Gothic" pitchFamily="34" charset="0"/>
                <a:ea typeface="华文中宋" pitchFamily="2" charset="-122"/>
                <a:cs typeface="华文中宋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Century Gothic" pitchFamily="34" charset="0"/>
                <a:ea typeface="华文中宋" pitchFamily="2" charset="-122"/>
                <a:cs typeface="华文中宋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zh-CHS" sz="2000" dirty="0" smtClean="0">
                <a:latin typeface="Century Gothic" charset="0"/>
                <a:ea typeface="华文中宋" charset="0"/>
                <a:cs typeface="Verdana" charset="0"/>
              </a:rPr>
              <a:t>PF currents</a:t>
            </a:r>
            <a:r>
              <a:rPr lang="en-US" sz="2000" dirty="0" smtClean="0">
                <a:latin typeface="Century Gothic" charset="0"/>
                <a:ea typeface="华文中宋" charset="0"/>
                <a:cs typeface="Verdana" charset="0"/>
              </a:rPr>
              <a:t>:</a:t>
            </a:r>
            <a:endParaRPr lang="en-US" sz="2000" dirty="0">
              <a:latin typeface="Century Gothic" charset="0"/>
              <a:ea typeface="华文中宋" charset="0"/>
              <a:cs typeface="Verdana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00262"/>
              </p:ext>
            </p:extLst>
          </p:nvPr>
        </p:nvGraphicFramePr>
        <p:xfrm>
          <a:off x="5796136" y="1340768"/>
          <a:ext cx="2183904" cy="476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952"/>
                <a:gridCol w="1091952"/>
              </a:tblGrid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PS</a:t>
                      </a:r>
                      <a:r>
                        <a:rPr lang="en-US" altLang="zh-CHS" baseline="0" dirty="0" smtClean="0"/>
                        <a:t> 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I</a:t>
                      </a:r>
                      <a:r>
                        <a:rPr lang="en-US" altLang="zh-CHS" baseline="0" dirty="0" smtClean="0"/>
                        <a:t> [kA]</a:t>
                      </a:r>
                      <a:endParaRPr lang="zh-CHS" altLang="en-US" dirty="0"/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1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-1.2759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2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-10.0000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3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-0.6449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4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-5.3435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5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-2.6879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6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6.9672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7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-2.4746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8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-2.1300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9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2.7822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10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3.7070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11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-7.1329</a:t>
                      </a:r>
                    </a:p>
                  </a:txBody>
                  <a:tcPr/>
                </a:tc>
              </a:tr>
              <a:tr h="366793"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12</a:t>
                      </a:r>
                      <a:endParaRPr lang="zh-CHS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 smtClean="0"/>
                        <a:t>-10.0000</a:t>
                      </a:r>
                      <a:endParaRPr lang="zh-CHS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0" y="5229200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Designed Equilibrium 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for 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EAST 1</a:t>
            </a:r>
            <a:r>
              <a:rPr kumimoji="1" lang="en-US" altLang="zh-CHS" sz="1600" b="1" baseline="30000" dirty="0" smtClean="0">
                <a:solidFill>
                  <a:srgbClr val="0000FF"/>
                </a:solidFill>
                <a:latin typeface="Century Gothic"/>
                <a:cs typeface="Century Gothic"/>
              </a:rPr>
              <a:t>st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QSF 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Experiment</a:t>
            </a:r>
          </a:p>
          <a:p>
            <a:pPr algn="ctr"/>
            <a:endParaRPr kumimoji="1" lang="en-US" altLang="zh-CHS" sz="16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/>
            <a:r>
              <a:rPr kumimoji="1" lang="en-US" altLang="zh-CHS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B</a:t>
            </a:r>
            <a:r>
              <a:rPr kumimoji="1" lang="en-US" altLang="zh-CHS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etap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~ 0.4 l</a:t>
            </a:r>
            <a:r>
              <a:rPr kumimoji="1" lang="en-US" altLang="zh-CHS" sz="1600" b="1" baseline="-25000" dirty="0" smtClean="0">
                <a:solidFill>
                  <a:srgbClr val="0000FF"/>
                </a:solidFill>
                <a:latin typeface="Century Gothic"/>
                <a:cs typeface="Century Gothic"/>
              </a:rPr>
              <a:t>i</a:t>
            </a:r>
            <a:r>
              <a:rPr kumimoji="1" lang="en-US" altLang="zh-CHS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~1.2 </a:t>
            </a:r>
            <a:endParaRPr kumimoji="1" lang="en-US" altLang="zh-CHS" sz="1600" b="1" dirty="0" smtClean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3263"/>
          </a:xfrm>
        </p:spPr>
        <p:txBody>
          <a:bodyPr/>
          <a:lstStyle/>
          <a:p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Designed EAST QSF 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11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8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406973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4096" descr="lmtpf_489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09864"/>
            <a:ext cx="5065727" cy="4727448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892647" y="1319282"/>
            <a:ext cx="6945" cy="4629998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619672" y="1268760"/>
            <a:ext cx="0" cy="4680520"/>
          </a:xfrm>
          <a:prstGeom prst="line">
            <a:avLst/>
          </a:prstGeom>
          <a:ln w="19050" cmpd="sng">
            <a:solidFill>
              <a:srgbClr val="80004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971600" y="13407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-108520" y="1124744"/>
            <a:ext cx="1020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000" b="1" dirty="0" smtClean="0">
                <a:latin typeface="Century Gothic" charset="0"/>
                <a:ea typeface="华文中宋" charset="0"/>
                <a:cs typeface="Verdana" charset="0"/>
              </a:rPr>
              <a:t>limited</a:t>
            </a:r>
            <a:endParaRPr lang="zh-CHS" altLang="en-US" sz="2000" b="1" dirty="0"/>
          </a:p>
        </p:txBody>
      </p:sp>
      <p:sp>
        <p:nvSpPr>
          <p:cNvPr id="23" name="矩形 22"/>
          <p:cNvSpPr/>
          <p:nvPr/>
        </p:nvSpPr>
        <p:spPr>
          <a:xfrm>
            <a:off x="1691680" y="1124744"/>
            <a:ext cx="656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000" b="1" dirty="0" smtClean="0">
                <a:latin typeface="Century Gothic" charset="0"/>
                <a:ea typeface="华文中宋" charset="0"/>
                <a:cs typeface="Verdana" charset="0"/>
              </a:rPr>
              <a:t>QSF</a:t>
            </a:r>
            <a:endParaRPr lang="zh-CHS" altLang="en-US" sz="2000" b="1" dirty="0"/>
          </a:p>
        </p:txBody>
      </p:sp>
      <p:cxnSp>
        <p:nvCxnSpPr>
          <p:cNvPr id="24" name="直线箭头连接符 23"/>
          <p:cNvCxnSpPr/>
          <p:nvPr/>
        </p:nvCxnSpPr>
        <p:spPr>
          <a:xfrm>
            <a:off x="3635896" y="134076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555776" y="1092806"/>
            <a:ext cx="1020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000" b="1" dirty="0" smtClean="0">
                <a:latin typeface="Century Gothic" charset="0"/>
                <a:ea typeface="华文中宋" charset="0"/>
                <a:cs typeface="Verdana" charset="0"/>
              </a:rPr>
              <a:t>limited</a:t>
            </a:r>
            <a:endParaRPr lang="zh-CHS" altLang="en-US" sz="2000" b="1" dirty="0"/>
          </a:p>
        </p:txBody>
      </p:sp>
      <p:sp>
        <p:nvSpPr>
          <p:cNvPr id="26" name="矩形 25"/>
          <p:cNvSpPr/>
          <p:nvPr/>
        </p:nvSpPr>
        <p:spPr>
          <a:xfrm>
            <a:off x="4419506" y="1084674"/>
            <a:ext cx="656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2000" b="1" dirty="0" smtClean="0">
                <a:latin typeface="Century Gothic" charset="0"/>
                <a:ea typeface="华文中宋" charset="0"/>
                <a:cs typeface="Verdana" charset="0"/>
              </a:rPr>
              <a:t>QSF</a:t>
            </a:r>
            <a:endParaRPr lang="zh-CHS" altLang="en-US" sz="2000" b="1" dirty="0"/>
          </a:p>
        </p:txBody>
      </p:sp>
      <p:sp>
        <p:nvSpPr>
          <p:cNvPr id="27" name="矩形 26"/>
          <p:cNvSpPr/>
          <p:nvPr/>
        </p:nvSpPr>
        <p:spPr>
          <a:xfrm>
            <a:off x="654552" y="908720"/>
            <a:ext cx="562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  <a:latin typeface="Century Gothic" charset="0"/>
                <a:ea typeface="华文中宋" charset="0"/>
                <a:cs typeface="Verdana" charset="0"/>
              </a:rPr>
              <a:t>1.6s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74632" y="908720"/>
            <a:ext cx="677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  <a:latin typeface="Century Gothic" charset="0"/>
                <a:ea typeface="华文中宋" charset="0"/>
                <a:cs typeface="Verdana" charset="0"/>
              </a:rPr>
              <a:t>3.75s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46840" y="908720"/>
            <a:ext cx="562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  <a:latin typeface="Century Gothic" charset="0"/>
                <a:ea typeface="华文中宋" charset="0"/>
                <a:cs typeface="Verdana" charset="0"/>
              </a:rPr>
              <a:t>1.6s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38928" y="908720"/>
            <a:ext cx="677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1600" b="1" dirty="0" smtClean="0">
                <a:solidFill>
                  <a:srgbClr val="FF0000"/>
                </a:solidFill>
                <a:latin typeface="Century Gothic" charset="0"/>
                <a:ea typeface="华文中宋" charset="0"/>
                <a:cs typeface="Verdana" charset="0"/>
              </a:rPr>
              <a:t>3.75s</a:t>
            </a:r>
            <a:endParaRPr lang="zh-CHS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6" name="直线连接符 35"/>
          <p:cNvCxnSpPr/>
          <p:nvPr/>
        </p:nvCxnSpPr>
        <p:spPr>
          <a:xfrm>
            <a:off x="3563888" y="1319282"/>
            <a:ext cx="6945" cy="4629998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4283968" y="1268760"/>
            <a:ext cx="0" cy="4680520"/>
          </a:xfrm>
          <a:prstGeom prst="line">
            <a:avLst/>
          </a:prstGeom>
          <a:ln w="19050" cmpd="sng">
            <a:solidFill>
              <a:srgbClr val="80004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47660_1.6_3.75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6" t="13559" r="17000" b="13353"/>
          <a:stretch/>
        </p:blipFill>
        <p:spPr>
          <a:xfrm>
            <a:off x="5648439" y="1484784"/>
            <a:ext cx="3388057" cy="46799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QSF Exp. by </a:t>
            </a:r>
            <a:r>
              <a:rPr kumimoji="1" lang="en-US" altLang="zh-CHS" dirty="0" err="1" smtClean="0">
                <a:latin typeface="Arial Black"/>
                <a:ea typeface="华文楷体"/>
                <a:cs typeface="Arial Black"/>
              </a:rPr>
              <a:t>RZIp</a:t>
            </a:r>
            <a:r>
              <a:rPr kumimoji="1" lang="en-US" altLang="zh-CHS" dirty="0" smtClean="0">
                <a:latin typeface="Arial Black"/>
                <a:ea typeface="华文楷体"/>
                <a:cs typeface="Arial Black"/>
              </a:rPr>
              <a:t> control</a:t>
            </a:r>
            <a:endParaRPr kumimoji="1" lang="zh-CHS" altLang="en-US" dirty="0">
              <a:latin typeface="Arial Black"/>
              <a:ea typeface="华文楷体"/>
              <a:cs typeface="Arial Black"/>
            </a:endParaRPr>
          </a:p>
        </p:txBody>
      </p:sp>
      <p:sp>
        <p:nvSpPr>
          <p:cNvPr id="20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283968" y="6337126"/>
            <a:ext cx="44239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CD583E9-44E3-5445-AFFA-0237D94FC93E}" type="slidenum">
              <a:rPr lang="en-US" altLang="zh-CHS" sz="1800" b="1" smtClean="0"/>
              <a:pPr>
                <a:defRPr/>
              </a:pPr>
              <a:t>9</a:t>
            </a:fld>
            <a:endParaRPr lang="en-US" altLang="zh-CHS" sz="1800" b="1" dirty="0"/>
          </a:p>
        </p:txBody>
      </p:sp>
    </p:spTree>
    <p:extLst>
      <p:ext uri="{BB962C8B-B14F-4D97-AF65-F5344CB8AC3E}">
        <p14:creationId xmlns:p14="http://schemas.microsoft.com/office/powerpoint/2010/main" val="15318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AST plasma control_tm201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plasma control_tm2011.potx</Template>
  <TotalTime>17613</TotalTime>
  <Words>1259</Words>
  <Application>Microsoft Macintosh PowerPoint</Application>
  <PresentationFormat>全屏显示(4:3)</PresentationFormat>
  <Paragraphs>201</Paragraphs>
  <Slides>23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EAST plasma control_tm2011</vt:lpstr>
      <vt:lpstr>PBrush</vt:lpstr>
      <vt:lpstr>Equation</vt:lpstr>
      <vt:lpstr>公式</vt:lpstr>
      <vt:lpstr>Enhancement of EAST plasma control capabilities </vt:lpstr>
      <vt:lpstr>OUTLINE</vt:lpstr>
      <vt:lpstr>OUTLINE</vt:lpstr>
      <vt:lpstr>Real-time PEFIT Flowchart </vt:lpstr>
      <vt:lpstr>PowerPoint 演示文稿</vt:lpstr>
      <vt:lpstr>PowerPoint 演示文稿</vt:lpstr>
      <vt:lpstr>OUTLINE</vt:lpstr>
      <vt:lpstr>Designed EAST QSF </vt:lpstr>
      <vt:lpstr>QSF Exp. by RZIp control</vt:lpstr>
      <vt:lpstr>QSF Exp. by RZIp control</vt:lpstr>
      <vt:lpstr>QSF Exp. by RZIp control</vt:lpstr>
      <vt:lpstr>EAST QSF Exp.</vt:lpstr>
      <vt:lpstr>Peak Head reduced by a factor of &gt; 2.</vt:lpstr>
      <vt:lpstr>Isoflux/snf implemented on PCS and tested</vt:lpstr>
      <vt:lpstr>OUTLINE</vt:lpstr>
      <vt:lpstr>EAST Vertical Controllability (- 2012)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Xiao Bingjia</cp:lastModifiedBy>
  <cp:revision>358</cp:revision>
  <dcterms:created xsi:type="dcterms:W3CDTF">2011-03-14T00:13:06Z</dcterms:created>
  <dcterms:modified xsi:type="dcterms:W3CDTF">2015-04-20T01:48:31Z</dcterms:modified>
  <cp:category/>
</cp:coreProperties>
</file>