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72" r:id="rId8"/>
    <p:sldId id="273" r:id="rId9"/>
    <p:sldId id="274" r:id="rId10"/>
    <p:sldId id="263" r:id="rId11"/>
    <p:sldId id="264" r:id="rId12"/>
    <p:sldId id="27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08" autoAdjust="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31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E36BA-17F5-4F21-9AAD-71796E761E95}" type="datetimeFigureOut">
              <a:rPr lang="it-IT"/>
              <a:pPr>
                <a:defRPr/>
              </a:pPr>
              <a:t>21/04/2015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90EC1C-5433-4090-90C6-B399B7E7B15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74193231 w 120000"/>
              <a:gd name="T3" fmla="*/ 0 h 120000"/>
              <a:gd name="T4" fmla="*/ 174193231 w 120000"/>
              <a:gd name="T5" fmla="*/ 97983678 h 120000"/>
              <a:gd name="T6" fmla="*/ 0 w 120000"/>
              <a:gd name="T7" fmla="*/ 97983678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4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74193231 w 120000"/>
              <a:gd name="T3" fmla="*/ 0 h 120000"/>
              <a:gd name="T4" fmla="*/ 174193231 w 120000"/>
              <a:gd name="T5" fmla="*/ 97983678 h 120000"/>
              <a:gd name="T6" fmla="*/ 0 w 120000"/>
              <a:gd name="T7" fmla="*/ 97983678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6" name="Shape 4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hape 46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0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34818" name="Shape 10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Shape 11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1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36866" name="Shape 11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hape 12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9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38914" name="Shape 9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hape 10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37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40962" name="Shape 13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hape 139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53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8434" name="Shape 5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hape 55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62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0482" name="Shape 6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hape 6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71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2530" name="Shape 7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hape 7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80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4578" name="Shape 8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hape 8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9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6626" name="Shape 9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hape 10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9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8674" name="Shape 9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hape 10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9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30722" name="Shape 9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hape 10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98"/>
          <p:cNvSpPr>
            <a:spLocks noGrp="1" noRot="1" noChangeAspect="1"/>
          </p:cNvSpPr>
          <p:nvPr>
            <p:ph type="sldImg" idx="2"/>
          </p:nvPr>
        </p:nvSpPr>
        <p:spPr>
          <a:ln cap="rnd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32770" name="Shape 9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hape 100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buFont typeface="Arial" charset="0"/>
              <a:buNone/>
            </a:pPr>
            <a:r>
              <a:rPr lang="en-US" sz="1200"/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1DB48-34C8-4741-B70E-0E727D6D5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D2E04-6270-4329-8AB9-804E702E5FF1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AF62-F371-457E-993E-84316EA63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27B01-0EC2-4E48-A280-BA25E34ECD56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F3FA7-FFA2-47A1-B9F9-CAAC58AF5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F1446-4936-4C23-8B4F-90BAC31DB02F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DE176-7DF6-40B5-BC4D-6B2495309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839AC-E13D-45B0-8891-B9387E0D1D54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249A4-8B54-4B91-BF1A-9D824B637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26DDD-4610-46FB-994D-88CB95983E6A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0BEAD-6C03-46B0-8B14-07BD4D6DD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AEE31-DE3E-4A97-9C8F-745D5FC227D0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3CB8-B8AB-4C6E-AA91-9FD092E18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BC6C2-BEC1-4D27-A10B-5091018FAFF4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74152-ADDF-4704-80F3-E790E9C5B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22C80-C672-4375-AC2D-2DEAD35EEE3C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55CC4-9793-4D67-A610-99DDDD4D2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EF344-8E5D-450D-96C7-4D9AEC1267CA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BE0EC-773C-4FD8-85AD-C8EEDA7DE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DA311-0B7C-47C2-A0E1-F35EA2F366BA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065B4-7984-4E78-A639-7FDBE2194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45D9D-E958-4AE9-BD8B-6896ACB75E3F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59436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SzPct val="25000"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B94F26DB-520F-4F57-8062-3ECCDEF2B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80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80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880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880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880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880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80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880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F3ADBD-9343-4236-832F-71DBBDFD9544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88082" name="Shape 50"/>
          <p:cNvSpPr txBox="1">
            <a:spLocks noGrp="1"/>
          </p:cNvSpPr>
          <p:nvPr userDrawn="1"/>
        </p:nvSpPr>
        <p:spPr bwMode="auto">
          <a:xfrm>
            <a:off x="5181600" y="6248400"/>
            <a:ext cx="3657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ctr">
              <a:buSzPct val="25000"/>
              <a:defRPr/>
            </a:pPr>
            <a:r>
              <a:rPr lang="en-US" sz="1200" i="1" dirty="0"/>
              <a:t>10th IAEA on Control, Data </a:t>
            </a:r>
            <a:r>
              <a:rPr lang="en-US" sz="1200" i="1" dirty="0" err="1"/>
              <a:t>Acq.and</a:t>
            </a:r>
            <a:r>
              <a:rPr lang="en-US" sz="1200" i="1" dirty="0"/>
              <a:t> Remote Participation for Fusion Research</a:t>
            </a:r>
            <a:r>
              <a:rPr lang="en-US" sz="1400" dirty="0"/>
              <a:t> </a:t>
            </a:r>
          </a:p>
        </p:txBody>
      </p:sp>
      <p:grpSp>
        <p:nvGrpSpPr>
          <p:cNvPr id="1033" name="Shape 39"/>
          <p:cNvGrpSpPr>
            <a:grpSpLocks/>
          </p:cNvGrpSpPr>
          <p:nvPr userDrawn="1"/>
        </p:nvGrpSpPr>
        <p:grpSpPr bwMode="auto">
          <a:xfrm>
            <a:off x="381000" y="6019800"/>
            <a:ext cx="5715000" cy="701675"/>
            <a:chOff x="0" y="0"/>
            <a:chExt cx="2147483647" cy="2147483647"/>
          </a:xfrm>
        </p:grpSpPr>
        <p:sp>
          <p:nvSpPr>
            <p:cNvPr id="88084" name="Shape 40"/>
            <p:cNvSpPr>
              <a:spLocks noChangeArrowheads="1"/>
            </p:cNvSpPr>
            <p:nvPr/>
          </p:nvSpPr>
          <p:spPr bwMode="auto">
            <a:xfrm>
              <a:off x="700318278" y="0"/>
              <a:ext cx="935945144" cy="2147483647"/>
            </a:xfrm>
            <a:prstGeom prst="rect">
              <a:avLst/>
            </a:prstGeom>
            <a:blipFill dpi="0" rotWithShape="1">
              <a:blip r:embed="rId13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085" name="Shape 41"/>
            <p:cNvSpPr>
              <a:spLocks noChangeArrowheads="1"/>
            </p:cNvSpPr>
            <p:nvPr/>
          </p:nvSpPr>
          <p:spPr bwMode="auto">
            <a:xfrm>
              <a:off x="1862942252" y="694775651"/>
              <a:ext cx="284541395" cy="753075314"/>
            </a:xfrm>
            <a:prstGeom prst="rect">
              <a:avLst/>
            </a:prstGeom>
            <a:blipFill dpi="0" rotWithShape="1">
              <a:blip r:embed="rId14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086" name="Shape 42"/>
            <p:cNvSpPr>
              <a:spLocks noChangeArrowheads="1"/>
            </p:cNvSpPr>
            <p:nvPr/>
          </p:nvSpPr>
          <p:spPr bwMode="auto">
            <a:xfrm>
              <a:off x="0" y="510150360"/>
              <a:ext cx="473639449" cy="1122325896"/>
            </a:xfrm>
            <a:prstGeom prst="rect">
              <a:avLst/>
            </a:prstGeom>
            <a:blipFill dpi="0" rotWithShape="1">
              <a:blip r:embed="rId15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  <p:sldLayoutId id="2147483662" r:id="rId9"/>
    <p:sldLayoutId id="2147483661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37"/>
          <p:cNvSpPr>
            <a:spLocks noGrp="1"/>
          </p:cNvSpPr>
          <p:nvPr>
            <p:ph type="title" idx="4294967295"/>
          </p:nvPr>
        </p:nvSpPr>
        <p:spPr>
          <a:xfrm>
            <a:off x="0" y="1219200"/>
            <a:ext cx="9144000" cy="114300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3200" b="1" smtClean="0">
                <a:solidFill>
                  <a:srgbClr val="666666"/>
                </a:solidFill>
              </a:rPr>
              <a:t>Fast development of real-time applications using MDSplus and MARTe frameworks</a:t>
            </a:r>
          </a:p>
        </p:txBody>
      </p:sp>
      <p:sp>
        <p:nvSpPr>
          <p:cNvPr id="15363" name="Shape 38"/>
          <p:cNvSpPr>
            <a:spLocks noGrp="1"/>
          </p:cNvSpPr>
          <p:nvPr>
            <p:ph type="body" idx="4294967295"/>
          </p:nvPr>
        </p:nvSpPr>
        <p:spPr>
          <a:xfrm>
            <a:off x="381000" y="2362200"/>
            <a:ext cx="8229600" cy="2133600"/>
          </a:xfrm>
        </p:spPr>
        <p:txBody>
          <a:bodyPr lIns="91425" tIns="45700" rIns="91425" bIns="45700"/>
          <a:lstStyle/>
          <a:p>
            <a:pPr marL="0" indent="0" algn="ctr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25000"/>
              <a:buFont typeface="Wingdings" pitchFamily="2" charset="2"/>
              <a:buNone/>
            </a:pPr>
            <a:r>
              <a:rPr lang="en-US" sz="2000" smtClean="0"/>
              <a:t>G.Manduchi</a:t>
            </a:r>
            <a:r>
              <a:rPr lang="en-US" sz="2000" baseline="30000" smtClean="0"/>
              <a:t>1</a:t>
            </a:r>
            <a:r>
              <a:rPr lang="en-US" sz="2000" smtClean="0"/>
              <a:t>,  T.Fredian</a:t>
            </a:r>
            <a:r>
              <a:rPr lang="en-US" sz="2000" baseline="30000" smtClean="0"/>
              <a:t>2</a:t>
            </a:r>
            <a:r>
              <a:rPr lang="en-US" sz="2000" smtClean="0"/>
              <a:t>⁾, J.Stillerman</a:t>
            </a:r>
            <a:r>
              <a:rPr lang="en-US" sz="2000" baseline="30000" smtClean="0"/>
              <a:t>2</a:t>
            </a:r>
            <a:r>
              <a:rPr lang="en-US" sz="2000" smtClean="0"/>
              <a:t>⁾, A. Neto</a:t>
            </a:r>
            <a:r>
              <a:rPr lang="en-US" sz="2000" baseline="30000" smtClean="0"/>
              <a:t>3)</a:t>
            </a:r>
            <a:r>
              <a:rPr lang="en-US" sz="2000" smtClean="0"/>
              <a:t>, F. Sartori</a:t>
            </a:r>
            <a:r>
              <a:rPr lang="en-US" sz="2000" baseline="30000" smtClean="0"/>
              <a:t>3)</a:t>
            </a:r>
            <a:endParaRPr lang="en-US" sz="2000" smtClean="0"/>
          </a:p>
          <a:p>
            <a:pPr marL="0" indent="0" algn="ctr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25000"/>
            </a:pPr>
            <a:endParaRPr lang="en-US" sz="2400" smtClean="0"/>
          </a:p>
          <a:p>
            <a:pPr marL="0" indent="0" eaLnBrk="1" hangingPunct="1">
              <a:lnSpc>
                <a:spcPct val="80000"/>
              </a:lnSpc>
              <a:spcBef>
                <a:spcPts val="325"/>
              </a:spcBef>
              <a:buClr>
                <a:srgbClr val="000000"/>
              </a:buClr>
              <a:buSzPct val="25000"/>
              <a:buFont typeface="Wingdings" pitchFamily="2" charset="2"/>
              <a:buNone/>
            </a:pPr>
            <a:r>
              <a:rPr lang="en-US" sz="1600" i="1" smtClean="0"/>
              <a:t>1) Consorzio RFX, Euratom-ENEA Association, Corso Stati Uniti 4, Padova 35127, Italy</a:t>
            </a:r>
          </a:p>
          <a:p>
            <a:pPr marL="0" indent="0" eaLnBrk="1" hangingPunct="1">
              <a:lnSpc>
                <a:spcPct val="80000"/>
              </a:lnSpc>
              <a:spcBef>
                <a:spcPts val="325"/>
              </a:spcBef>
              <a:buClr>
                <a:srgbClr val="000000"/>
              </a:buClr>
              <a:buSzPct val="25000"/>
            </a:pPr>
            <a:endParaRPr lang="en-US" sz="1600" i="1" smtClean="0"/>
          </a:p>
          <a:p>
            <a:pPr marL="0" indent="0" eaLnBrk="1" hangingPunct="1">
              <a:lnSpc>
                <a:spcPct val="80000"/>
              </a:lnSpc>
              <a:spcBef>
                <a:spcPts val="325"/>
              </a:spcBef>
              <a:buClr>
                <a:srgbClr val="000000"/>
              </a:buClr>
              <a:buSzPct val="25000"/>
              <a:buFont typeface="Wingdings" pitchFamily="2" charset="2"/>
              <a:buNone/>
            </a:pPr>
            <a:r>
              <a:rPr lang="en-US" sz="1600" i="1" smtClean="0"/>
              <a:t>2) Massachusetts Institute of Technology, 175 Albany Street, Cambridge, MA 02139, United States</a:t>
            </a:r>
          </a:p>
          <a:p>
            <a:pPr marL="0" indent="0" eaLnBrk="1" hangingPunct="1">
              <a:lnSpc>
                <a:spcPct val="80000"/>
              </a:lnSpc>
              <a:spcBef>
                <a:spcPts val="325"/>
              </a:spcBef>
              <a:buClr>
                <a:srgbClr val="000000"/>
              </a:buClr>
              <a:buSzPct val="25000"/>
              <a:buFont typeface="Wingdings" pitchFamily="2" charset="2"/>
              <a:buNone/>
            </a:pPr>
            <a:r>
              <a:rPr lang="en-US" sz="1600" i="1" smtClean="0"/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325"/>
              </a:spcBef>
              <a:buClr>
                <a:srgbClr val="000000"/>
              </a:buClr>
              <a:buSzPct val="25000"/>
              <a:buFont typeface="Wingdings" pitchFamily="2" charset="2"/>
              <a:buNone/>
            </a:pPr>
            <a:r>
              <a:rPr lang="en-US" sz="1600" i="1" smtClean="0"/>
              <a:t>3) Fusion for Energy, Barcelona, Spain </a:t>
            </a:r>
          </a:p>
          <a:p>
            <a:pPr marL="0" indent="0" eaLnBrk="1" hangingPunct="1">
              <a:lnSpc>
                <a:spcPct val="80000"/>
              </a:lnSpc>
              <a:spcBef>
                <a:spcPts val="325"/>
              </a:spcBef>
              <a:buClr>
                <a:srgbClr val="000000"/>
              </a:buClr>
              <a:buSzPct val="25000"/>
              <a:buFont typeface="Wingdings" pitchFamily="2" charset="2"/>
              <a:buNone/>
            </a:pPr>
            <a:endParaRPr lang="en-US" sz="1600" i="1" smtClean="0"/>
          </a:p>
          <a:p>
            <a:pPr marL="0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67000"/>
            </a:pPr>
            <a:endParaRPr lang="en-US" sz="1600" smtClean="0"/>
          </a:p>
          <a:p>
            <a:pPr marL="0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67000"/>
            </a:pPr>
            <a:endParaRPr lang="en-US" sz="240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hape 102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76200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The resulting schema</a:t>
            </a:r>
          </a:p>
        </p:txBody>
      </p:sp>
      <p:sp>
        <p:nvSpPr>
          <p:cNvPr id="33795" name="Shape 10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143000"/>
            <a:ext cx="61150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239000" y="1447800"/>
            <a:ext cx="533400" cy="2057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7"/>
          <p:cNvSpPr>
            <a:spLocks noChangeArrowheads="1"/>
          </p:cNvSpPr>
          <p:nvPr/>
        </p:nvSpPr>
        <p:spPr bwMode="auto">
          <a:xfrm rot="1698045">
            <a:off x="6359525" y="259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AutoShape 8"/>
          <p:cNvSpPr>
            <a:spLocks noChangeArrowheads="1"/>
          </p:cNvSpPr>
          <p:nvPr/>
        </p:nvSpPr>
        <p:spPr bwMode="auto">
          <a:xfrm rot="-1389800">
            <a:off x="6400800" y="3352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7375525" y="3505200"/>
            <a:ext cx="135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Measurements</a:t>
            </a:r>
          </a:p>
        </p:txBody>
      </p:sp>
      <p:sp>
        <p:nvSpPr>
          <p:cNvPr id="33801" name="AutoShape 10"/>
          <p:cNvSpPr>
            <a:spLocks noChangeArrowheads="1"/>
          </p:cNvSpPr>
          <p:nvPr/>
        </p:nvSpPr>
        <p:spPr bwMode="auto">
          <a:xfrm>
            <a:off x="6400800" y="1447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hape 112"/>
          <p:cNvSpPr>
            <a:spLocks noGrp="1"/>
          </p:cNvSpPr>
          <p:nvPr>
            <p:ph type="title" idx="4294967295"/>
          </p:nvPr>
        </p:nvSpPr>
        <p:spPr>
          <a:xfrm>
            <a:off x="228600" y="381000"/>
            <a:ext cx="8458200" cy="76200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2800" b="1" smtClean="0">
                <a:solidFill>
                  <a:srgbClr val="666666"/>
                </a:solidFill>
              </a:rPr>
              <a:t>A case study: the integrated control and data acquisition of the SPIDER experiment in the ITER Neutral Beam Test facility</a:t>
            </a:r>
          </a:p>
        </p:txBody>
      </p:sp>
      <p:sp>
        <p:nvSpPr>
          <p:cNvPr id="35843" name="Shape 11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pic>
        <p:nvPicPr>
          <p:cNvPr id="35844" name="Picture 2" descr="R:\scratch\sonato\NBTF-PC-Presentazione-2012-02-26\IMMAGINI\Compressed\PRIMA_MITICA_SPIDER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981200"/>
            <a:ext cx="5105400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TextBox 1"/>
          <p:cNvSpPr txBox="1">
            <a:spLocks noChangeArrowheads="1"/>
          </p:cNvSpPr>
          <p:nvPr/>
        </p:nvSpPr>
        <p:spPr bwMode="auto">
          <a:xfrm>
            <a:off x="381000" y="2057400"/>
            <a:ext cx="30480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1800" b="1"/>
              <a:t>Neutral Beam Test Facility will be located in Padova, Italy</a:t>
            </a:r>
            <a:r>
              <a:rPr lang="en-US" sz="1800"/>
              <a:t/>
            </a:r>
            <a:br>
              <a:rPr lang="en-US" sz="1800"/>
            </a:br>
            <a:endParaRPr lang="en-US" sz="180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/>
              <a:t>It will comprise two experiments: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/>
              <a:t>ITER Full-size Ion Source (called SPIDER) – op. 2016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/>
              <a:t>ITER Full-size HNB (called MITICA)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93"/>
          <p:cNvSpPr>
            <a:spLocks noGrp="1"/>
          </p:cNvSpPr>
          <p:nvPr>
            <p:ph type="body" idx="4294967295"/>
          </p:nvPr>
        </p:nvSpPr>
        <p:spPr>
          <a:xfrm>
            <a:off x="685800" y="1371600"/>
            <a:ext cx="8318500" cy="4500563"/>
          </a:xfrm>
        </p:spPr>
        <p:txBody>
          <a:bodyPr lIns="91425" tIns="45700" rIns="91425" bIns="45700"/>
          <a:lstStyle/>
          <a:p>
            <a:pPr marL="0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i="1" smtClean="0"/>
              <a:t> </a:t>
            </a:r>
            <a:r>
              <a:rPr lang="en-US" sz="2400" b="1" smtClean="0"/>
              <a:t>MDSplus is used to provide streamed data acquisitio</a:t>
            </a:r>
            <a:r>
              <a:rPr lang="en-US" sz="2200" smtClean="0"/>
              <a:t>n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600" smtClean="0"/>
              <a:t>In SPIDER the beam generation  can last up to one hour 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600" smtClean="0"/>
              <a:t>Continuous total throughput of 130MB/s  (signals and cameras)</a:t>
            </a:r>
          </a:p>
          <a:p>
            <a:pPr marL="0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000" smtClean="0"/>
              <a:t> </a:t>
            </a:r>
            <a:r>
              <a:rPr lang="en-US" sz="2000" b="1" smtClean="0"/>
              <a:t>MARTe is required for the fast management of grid breakdown in the beam generation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600" smtClean="0"/>
              <a:t> Requires turning off for a while the generation of the reference waveforms to the power supply and then increasing references through a pre-defined pattern to reach initial conditions, also continuously</a:t>
            </a:r>
          </a:p>
          <a:p>
            <a:pPr marL="0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000" smtClean="0"/>
              <a:t> </a:t>
            </a:r>
            <a:r>
              <a:rPr lang="en-US" sz="2000" b="1" smtClean="0"/>
              <a:t>Reference waveforms are stored in MDSplus experiment model along with the configuration of other MARTe components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600" smtClean="0"/>
              <a:t>It is uploaded to MARTe before beam generation</a:t>
            </a:r>
          </a:p>
          <a:p>
            <a:pPr marL="0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000" b="1" smtClean="0"/>
              <a:t> Only one GAM has been developed to account for the management of reference generation under breakdown events 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638"/>
              </a:spcBef>
              <a:buClr>
                <a:srgbClr val="000000"/>
              </a:buClr>
              <a:buSzPct val="106000"/>
            </a:pPr>
            <a:endParaRPr lang="en-US" sz="1600" smtClean="0"/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</p:txBody>
      </p:sp>
      <p:sp>
        <p:nvSpPr>
          <p:cNvPr id="37890" name="Shape 94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9067800" cy="687388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3600" b="1" smtClean="0">
                <a:solidFill>
                  <a:srgbClr val="666666"/>
                </a:solidFill>
              </a:rPr>
              <a:t>Control and Data Acquisition in SPIDER</a:t>
            </a:r>
          </a:p>
        </p:txBody>
      </p:sp>
      <p:sp>
        <p:nvSpPr>
          <p:cNvPr id="37891" name="Shape 9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hape 132"/>
          <p:cNvSpPr>
            <a:spLocks noGrp="1"/>
          </p:cNvSpPr>
          <p:nvPr>
            <p:ph type="body" idx="4294967295"/>
          </p:nvPr>
        </p:nvSpPr>
        <p:spPr>
          <a:xfrm>
            <a:off x="533400" y="1219200"/>
            <a:ext cx="7961313" cy="4729163"/>
          </a:xfrm>
        </p:spPr>
        <p:txBody>
          <a:bodyPr lIns="91425" tIns="45700" rIns="91425" bIns="45700"/>
          <a:lstStyle/>
          <a:p>
            <a:pPr marL="0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 The integration of the two framework covers most requirements in control and data acquisition, that is: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b="1" smtClean="0"/>
              <a:t>User interface</a:t>
            </a:r>
            <a:r>
              <a:rPr lang="en-US" sz="1800" smtClean="0"/>
              <a:t>: for system configuration and visualization of acquired data (MDSplus)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smtClean="0"/>
              <a:t> </a:t>
            </a:r>
            <a:r>
              <a:rPr lang="en-US" sz="1800" b="1" smtClean="0"/>
              <a:t>Pulse scheduling</a:t>
            </a:r>
            <a:r>
              <a:rPr lang="en-US" sz="1800" smtClean="0"/>
              <a:t>: to carry out the states in a pulse discharge sequence (MDSplus in step with MARTe)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b="1" smtClean="0"/>
              <a:t>Data distribution</a:t>
            </a:r>
            <a:r>
              <a:rPr lang="en-US" sz="1800" smtClean="0"/>
              <a:t>: to let configuration data be available in any system participating to control and data acquisition (MDSplus + MARTe-MDSplus integration components)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smtClean="0"/>
              <a:t> </a:t>
            </a:r>
            <a:r>
              <a:rPr lang="en-US" sz="1800" b="1" smtClean="0"/>
              <a:t>Real-time computation</a:t>
            </a:r>
            <a:r>
              <a:rPr lang="en-US" sz="1800" smtClean="0"/>
              <a:t>: to carry out active experiment control and other real-time activities (MARTe)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smtClean="0"/>
              <a:t> </a:t>
            </a:r>
            <a:r>
              <a:rPr lang="en-US" sz="1800" b="1" smtClean="0"/>
              <a:t>Data acquisition streaming</a:t>
            </a:r>
            <a:r>
              <a:rPr lang="en-US" sz="1800" smtClean="0"/>
              <a:t>: to carry out the continuous acquisition and display of data generated by devices not involved in real-time control (MDSplus)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b="1" smtClean="0"/>
              <a:t>Real-time data streaming</a:t>
            </a:r>
            <a:r>
              <a:rPr lang="en-US" sz="1800" smtClean="0"/>
              <a:t>: to carry out the continuous acquisition of data produced by real-time control components (MDSplus +  MARTe – MDSplus integration components)</a:t>
            </a:r>
          </a:p>
        </p:txBody>
      </p:sp>
      <p:sp>
        <p:nvSpPr>
          <p:cNvPr id="39939" name="Shape 133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686800" cy="106680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Conclusions</a:t>
            </a:r>
          </a:p>
        </p:txBody>
      </p:sp>
      <p:sp>
        <p:nvSpPr>
          <p:cNvPr id="39940" name="Shape 13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48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267200"/>
          </a:xfrm>
        </p:spPr>
        <p:txBody>
          <a:bodyPr lIns="91425" tIns="45700" rIns="91425" bIns="45700"/>
          <a:lstStyle/>
          <a:p>
            <a:pPr marL="0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A framework represents a generic solution to a given problem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000" smtClean="0"/>
              <a:t>Not usable as it is, but can be adapted to the specific application by configuration and/or by implementing specific components</a:t>
            </a:r>
            <a:br>
              <a:rPr lang="en-US" sz="2000" smtClean="0"/>
            </a:br>
            <a:endParaRPr lang="en-US" sz="2000" smtClean="0"/>
          </a:p>
          <a:p>
            <a:pPr marL="0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Frameworks enhance software quality, encourage software re-use and reduce time-to-target time</a:t>
            </a:r>
            <a:br>
              <a:rPr lang="en-US" sz="2400" b="1" smtClean="0"/>
            </a:br>
            <a:endParaRPr lang="en-US" sz="2400" b="1" smtClean="0"/>
          </a:p>
          <a:p>
            <a:pPr marL="0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Several frameworks exist in Fusion community</a:t>
            </a:r>
          </a:p>
          <a:p>
            <a:pPr marL="400050" lvl="1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000" smtClean="0"/>
              <a:t>Avoid re-inventing the wheel!!</a:t>
            </a:r>
          </a:p>
          <a:p>
            <a:pPr marL="0" indent="0" eaLnBrk="1" hangingPunct="1">
              <a:lnSpc>
                <a:spcPct val="80000"/>
              </a:lnSpc>
              <a:spcBef>
                <a:spcPts val="563"/>
              </a:spcBef>
              <a:buClr>
                <a:srgbClr val="000000"/>
              </a:buClr>
              <a:buSzPct val="101000"/>
              <a:buFont typeface="Wingdings" pitchFamily="2" charset="2"/>
              <a:buNone/>
            </a:pPr>
            <a:r>
              <a:rPr lang="en-US" sz="2400" b="1" smtClean="0"/>
              <a:t> </a:t>
            </a:r>
            <a:endParaRPr lang="en-US" sz="24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400" smtClean="0"/>
          </a:p>
        </p:txBody>
      </p:sp>
      <p:sp>
        <p:nvSpPr>
          <p:cNvPr id="17411" name="Shape 49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83820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Why Using Frameworks</a:t>
            </a:r>
          </a:p>
        </p:txBody>
      </p:sp>
      <p:sp>
        <p:nvSpPr>
          <p:cNvPr id="17412" name="Shape 51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57"/>
          <p:cNvSpPr>
            <a:spLocks noGrp="1"/>
          </p:cNvSpPr>
          <p:nvPr>
            <p:ph type="body" idx="4294967295"/>
          </p:nvPr>
        </p:nvSpPr>
        <p:spPr>
          <a:xfrm>
            <a:off x="533400" y="1066800"/>
            <a:ext cx="7959725" cy="4572000"/>
          </a:xfrm>
        </p:spPr>
        <p:txBody>
          <a:bodyPr lIns="91425" tIns="45700" rIns="91425" bIns="45700"/>
          <a:lstStyle/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Originally developed at JET and currently used in several other fusion devices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It provides an abstraction of the underlying OS</a:t>
            </a:r>
          </a:p>
          <a:p>
            <a:pPr marL="400050" lvl="1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600" smtClean="0"/>
              <a:t>Makes it portable across different platforms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Separates data flow management from computation components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User code for real-time computation is embedded into Generic Application Modules (GAMs)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The computation model is represented by a set of Real-Time Threads which cyclically execute the assigned set of GAMs</a:t>
            </a:r>
            <a:endParaRPr lang="en-US" sz="2400" smtClean="0"/>
          </a:p>
        </p:txBody>
      </p:sp>
      <p:sp>
        <p:nvSpPr>
          <p:cNvPr id="19459" name="Shape 58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661400" cy="66675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The MARTe Framework</a:t>
            </a:r>
          </a:p>
        </p:txBody>
      </p:sp>
      <p:sp>
        <p:nvSpPr>
          <p:cNvPr id="19460" name="Shape 60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66"/>
          <p:cNvSpPr>
            <a:spLocks noGrp="1"/>
          </p:cNvSpPr>
          <p:nvPr>
            <p:ph type="body" idx="4294967295"/>
          </p:nvPr>
        </p:nvSpPr>
        <p:spPr>
          <a:xfrm>
            <a:off x="533400" y="1371600"/>
            <a:ext cx="7959725" cy="4572000"/>
          </a:xfrm>
        </p:spPr>
        <p:txBody>
          <a:bodyPr lIns="91425" tIns="45700" rIns="91425" bIns="45700"/>
          <a:lstStyle/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 A framework for data management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It provides a unified view to a large variety of data types via the concept of Expressions</a:t>
            </a:r>
          </a:p>
          <a:p>
            <a:pPr marL="400050" lvl="1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1800" smtClean="0"/>
              <a:t>Everything is an expression!!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Provides fast, streamed data acquisition in a Multi-reader – Multi-writer environment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Provides a multilanguage API for both and remote data access</a:t>
            </a:r>
          </a:p>
          <a:p>
            <a:pPr marL="0" indent="0" eaLnBrk="1" hangingPunct="1">
              <a:spcBef>
                <a:spcPts val="563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Represents the standard de facto for data exchange in fusion community</a:t>
            </a:r>
            <a:r>
              <a:rPr lang="en-US" sz="2000" b="1" smtClean="0"/>
              <a:t>  </a:t>
            </a:r>
            <a:endParaRPr lang="en-US" sz="2000" smtClean="0"/>
          </a:p>
        </p:txBody>
      </p:sp>
      <p:sp>
        <p:nvSpPr>
          <p:cNvPr id="21507" name="Shape 67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83820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The MDSplus Framework</a:t>
            </a:r>
          </a:p>
        </p:txBody>
      </p:sp>
      <p:sp>
        <p:nvSpPr>
          <p:cNvPr id="21508" name="Shape 69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75"/>
          <p:cNvSpPr>
            <a:spLocks noGrp="1"/>
          </p:cNvSpPr>
          <p:nvPr>
            <p:ph type="body" idx="4294967295"/>
          </p:nvPr>
        </p:nvSpPr>
        <p:spPr>
          <a:xfrm>
            <a:off x="533400" y="1143000"/>
            <a:ext cx="7772400" cy="4419600"/>
          </a:xfrm>
        </p:spPr>
        <p:txBody>
          <a:bodyPr lIns="91425" tIns="45700" rIns="91425" bIns="45700"/>
          <a:lstStyle/>
          <a:p>
            <a:pPr marL="0" indent="0" eaLnBrk="1" hangingPunct="1">
              <a:lnSpc>
                <a:spcPct val="90000"/>
              </a:lnSpc>
              <a:spcBef>
                <a:spcPts val="475"/>
              </a:spcBef>
              <a:buClr>
                <a:srgbClr val="000000"/>
              </a:buClr>
              <a:buSzPct val="101000"/>
            </a:pPr>
            <a:r>
              <a:rPr lang="en-US" sz="2400" b="1" smtClean="0"/>
              <a:t> The overlap in provided functions between MARTe and MDSplus is minimal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475"/>
              </a:spcBef>
              <a:buClr>
                <a:srgbClr val="000000"/>
              </a:buClr>
              <a:buSzPct val="101000"/>
            </a:pPr>
            <a:r>
              <a:rPr lang="en-US" sz="1800" smtClean="0"/>
              <a:t>MARTe addresses control execution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475"/>
              </a:spcBef>
              <a:buClr>
                <a:srgbClr val="000000"/>
              </a:buClr>
              <a:buSzPct val="101000"/>
            </a:pPr>
            <a:r>
              <a:rPr lang="en-US" sz="1800" smtClean="0"/>
              <a:t>MDSplus addresses data</a:t>
            </a:r>
            <a:br>
              <a:rPr lang="en-US" sz="1800" smtClean="0"/>
            </a:br>
            <a:endParaRPr lang="en-US" sz="1800" smtClean="0"/>
          </a:p>
          <a:p>
            <a:pPr marL="0" indent="0" eaLnBrk="1" hangingPunct="1">
              <a:lnSpc>
                <a:spcPct val="90000"/>
              </a:lnSpc>
              <a:spcBef>
                <a:spcPts val="475"/>
              </a:spcBef>
              <a:buClr>
                <a:srgbClr val="000000"/>
              </a:buClr>
              <a:buSzPct val="101000"/>
            </a:pPr>
            <a:r>
              <a:rPr lang="en-US" sz="2200" b="1" smtClean="0"/>
              <a:t>However the union of the provided functions covers most requirements for integrated control and data acquisition</a:t>
            </a:r>
            <a:br>
              <a:rPr lang="en-US" sz="2200" b="1" smtClean="0"/>
            </a:br>
            <a:endParaRPr lang="en-US" sz="2200" b="1" smtClean="0"/>
          </a:p>
          <a:p>
            <a:pPr marL="0" indent="0" eaLnBrk="1" hangingPunct="1">
              <a:lnSpc>
                <a:spcPct val="90000"/>
              </a:lnSpc>
              <a:spcBef>
                <a:spcPts val="475"/>
              </a:spcBef>
              <a:buClr>
                <a:srgbClr val="000000"/>
              </a:buClr>
              <a:buSzPct val="101000"/>
            </a:pPr>
            <a:r>
              <a:rPr lang="en-US" sz="2200" b="1" smtClean="0"/>
              <a:t>Therefore there is no ambiguity when integrating the two frameworks</a:t>
            </a:r>
            <a:endParaRPr lang="en-US" sz="2200" smtClean="0"/>
          </a:p>
        </p:txBody>
      </p:sp>
      <p:sp>
        <p:nvSpPr>
          <p:cNvPr id="23555" name="Shape 76"/>
          <p:cNvSpPr>
            <a:spLocks noGrp="1"/>
          </p:cNvSpPr>
          <p:nvPr>
            <p:ph type="title" idx="4294967295"/>
          </p:nvPr>
        </p:nvSpPr>
        <p:spPr>
          <a:xfrm>
            <a:off x="76200" y="285750"/>
            <a:ext cx="8763000" cy="704850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3600" b="1" smtClean="0">
                <a:solidFill>
                  <a:srgbClr val="666666"/>
                </a:solidFill>
              </a:rPr>
              <a:t>Why Integrating MARTe and MDSplus</a:t>
            </a:r>
          </a:p>
        </p:txBody>
      </p:sp>
      <p:sp>
        <p:nvSpPr>
          <p:cNvPr id="23556" name="Shape 78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23557" name="Rounded Rectangle 9"/>
          <p:cNvSpPr>
            <a:spLocks noChangeArrowheads="1"/>
          </p:cNvSpPr>
          <p:nvPr/>
        </p:nvSpPr>
        <p:spPr bwMode="auto">
          <a:xfrm>
            <a:off x="3048000" y="4953000"/>
            <a:ext cx="914400" cy="609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15" name="Rounded Rectangle 14"/>
          <p:cNvSpPr/>
          <p:nvPr/>
        </p:nvSpPr>
        <p:spPr bwMode="auto">
          <a:xfrm>
            <a:off x="3876675" y="4953000"/>
            <a:ext cx="914400" cy="609600"/>
          </a:xfrm>
          <a:prstGeom prst="roundRect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3559" name="Rounded Rectangle 15"/>
          <p:cNvSpPr>
            <a:spLocks noChangeArrowheads="1"/>
          </p:cNvSpPr>
          <p:nvPr/>
        </p:nvSpPr>
        <p:spPr bwMode="auto">
          <a:xfrm>
            <a:off x="2895600" y="4876800"/>
            <a:ext cx="1981200" cy="7620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it-IT"/>
          </a:p>
        </p:txBody>
      </p:sp>
      <p:sp>
        <p:nvSpPr>
          <p:cNvPr id="23560" name="TextBox 10"/>
          <p:cNvSpPr txBox="1">
            <a:spLocks noChangeArrowheads="1"/>
          </p:cNvSpPr>
          <p:nvPr/>
        </p:nvSpPr>
        <p:spPr bwMode="auto">
          <a:xfrm>
            <a:off x="3114675" y="5119688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FF0000"/>
                </a:solidFill>
              </a:rPr>
              <a:t>MARTe</a:t>
            </a:r>
            <a:endParaRPr lang="it-IT" sz="12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5105400"/>
            <a:ext cx="914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MDSplus</a:t>
            </a:r>
            <a:endParaRPr lang="it-IT" sz="12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93"/>
          <p:cNvSpPr>
            <a:spLocks noGrp="1"/>
          </p:cNvSpPr>
          <p:nvPr>
            <p:ph type="body" idx="4294967295"/>
          </p:nvPr>
        </p:nvSpPr>
        <p:spPr>
          <a:xfrm>
            <a:off x="685800" y="1752600"/>
            <a:ext cx="8318500" cy="4119563"/>
          </a:xfrm>
        </p:spPr>
        <p:txBody>
          <a:bodyPr lIns="91425" tIns="45700" rIns="91425" bIns="45700"/>
          <a:lstStyle/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i="1" smtClean="0"/>
              <a:t> </a:t>
            </a:r>
            <a:r>
              <a:rPr lang="en-US" sz="2400" b="1" smtClean="0"/>
              <a:t>Based on the modular organization of MARTe</a:t>
            </a:r>
            <a:br>
              <a:rPr lang="en-US" sz="2400" b="1" smtClean="0"/>
            </a:br>
            <a:endParaRPr lang="en-US" sz="2400" b="1" smtClean="0"/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smtClean="0"/>
              <a:t>Implemented in the MARTe side only by adding new MARTe components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Nothing has changed in the code of both frameworks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b="1" smtClean="0"/>
              <a:t>Marte is a client of MDSplus</a:t>
            </a:r>
            <a:br>
              <a:rPr lang="en-US" sz="1800" b="1" smtClean="0"/>
            </a:br>
            <a:endParaRPr lang="en-US" sz="1800" b="1" smtClean="0"/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200" b="1" smtClean="0"/>
              <a:t>Implemented in the MDSplus side by defining a new MDSplus device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Devices in MDSplus carry out the description of sets of related data items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b="1" smtClean="0"/>
              <a:t>MDSplus is client of MARTe</a:t>
            </a:r>
            <a:endParaRPr lang="en-US" sz="1800" smtClean="0"/>
          </a:p>
        </p:txBody>
      </p:sp>
      <p:sp>
        <p:nvSpPr>
          <p:cNvPr id="25603" name="Shape 94"/>
          <p:cNvSpPr>
            <a:spLocks noGrp="1"/>
          </p:cNvSpPr>
          <p:nvPr>
            <p:ph type="title" idx="4294967295"/>
          </p:nvPr>
        </p:nvSpPr>
        <p:spPr>
          <a:xfrm>
            <a:off x="228600" y="609600"/>
            <a:ext cx="8712200" cy="687388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Integration of MARTe and MDSplus</a:t>
            </a:r>
          </a:p>
        </p:txBody>
      </p:sp>
      <p:sp>
        <p:nvSpPr>
          <p:cNvPr id="25604" name="Shape 9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93"/>
          <p:cNvSpPr>
            <a:spLocks noGrp="1"/>
          </p:cNvSpPr>
          <p:nvPr>
            <p:ph type="body" idx="4294967295"/>
          </p:nvPr>
        </p:nvSpPr>
        <p:spPr>
          <a:xfrm>
            <a:off x="685800" y="1752600"/>
            <a:ext cx="8318500" cy="4119563"/>
          </a:xfrm>
        </p:spPr>
        <p:txBody>
          <a:bodyPr lIns="91425" tIns="45700" rIns="91425" bIns="45700"/>
          <a:lstStyle/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i="1" smtClean="0"/>
              <a:t> </a:t>
            </a:r>
            <a:r>
              <a:rPr lang="en-US" sz="2400" b="1" smtClean="0"/>
              <a:t>Two main tasks: Configuration and Data Storage</a:t>
            </a:r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endParaRPr lang="en-US" sz="2400" b="1" smtClean="0"/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smtClean="0"/>
              <a:t>Configuration refers on the initial setting of the MARTe component parameters, typically performed at the beginning of the experiment sequence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Configuration data will be stored in the MDSplus experiment model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endParaRPr lang="en-US" sz="1800" b="1" smtClean="0"/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200" b="1" smtClean="0"/>
              <a:t>Data Storage refers on the streamed storage on disk of data produced in MARTe both acquired from sensors and internally computed 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endParaRPr lang="en-US" sz="22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</p:txBody>
      </p:sp>
      <p:sp>
        <p:nvSpPr>
          <p:cNvPr id="27650" name="Shape 94"/>
          <p:cNvSpPr>
            <a:spLocks noGrp="1"/>
          </p:cNvSpPr>
          <p:nvPr>
            <p:ph type="title" idx="4294967295"/>
          </p:nvPr>
        </p:nvSpPr>
        <p:spPr>
          <a:xfrm>
            <a:off x="228600" y="609600"/>
            <a:ext cx="8712200" cy="687388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Purpose of the integration</a:t>
            </a:r>
          </a:p>
        </p:txBody>
      </p:sp>
      <p:sp>
        <p:nvSpPr>
          <p:cNvPr id="27651" name="Shape 9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93"/>
          <p:cNvSpPr>
            <a:spLocks noGrp="1"/>
          </p:cNvSpPr>
          <p:nvPr>
            <p:ph type="body" idx="4294967295"/>
          </p:nvPr>
        </p:nvSpPr>
        <p:spPr>
          <a:xfrm>
            <a:off x="685800" y="1752600"/>
            <a:ext cx="8318500" cy="4119563"/>
          </a:xfrm>
        </p:spPr>
        <p:txBody>
          <a:bodyPr lIns="91425" tIns="45700" rIns="91425" bIns="45700"/>
          <a:lstStyle/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i="1" smtClean="0"/>
              <a:t> </a:t>
            </a:r>
            <a:r>
              <a:rPr lang="en-US" sz="2400" b="1" smtClean="0"/>
              <a:t>MARTe defines three main classes of components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Generic Acquisition Modules (GAMs) hosting user provided computation components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Generic Drivers (GACQMs) which represent generic drivers and are associated to Input and output GAMs to represent the origin and sinks of data in the 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Services carrying out activity not related to real-time execution, such as Web server to export component configuration</a:t>
            </a:r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200" b="1" smtClean="0"/>
              <a:t>The integration is provided by a MDSplus aware GACQM and a MDSplus Service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endParaRPr lang="en-US" sz="22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</p:txBody>
      </p:sp>
      <p:sp>
        <p:nvSpPr>
          <p:cNvPr id="29698" name="Shape 94"/>
          <p:cNvSpPr>
            <a:spLocks noGrp="1"/>
          </p:cNvSpPr>
          <p:nvPr>
            <p:ph type="title" idx="4294967295"/>
          </p:nvPr>
        </p:nvSpPr>
        <p:spPr>
          <a:xfrm>
            <a:off x="228600" y="609600"/>
            <a:ext cx="8712200" cy="687388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The new MARTe components</a:t>
            </a:r>
          </a:p>
        </p:txBody>
      </p:sp>
      <p:sp>
        <p:nvSpPr>
          <p:cNvPr id="29699" name="Shape 9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93"/>
          <p:cNvSpPr>
            <a:spLocks noGrp="1"/>
          </p:cNvSpPr>
          <p:nvPr>
            <p:ph type="body" idx="4294967295"/>
          </p:nvPr>
        </p:nvSpPr>
        <p:spPr>
          <a:xfrm>
            <a:off x="685800" y="1752600"/>
            <a:ext cx="8318500" cy="4119563"/>
          </a:xfrm>
        </p:spPr>
        <p:txBody>
          <a:bodyPr lIns="91425" tIns="45700" rIns="91425" bIns="45700"/>
          <a:lstStyle/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400" b="1" i="1" smtClean="0"/>
              <a:t> </a:t>
            </a:r>
            <a:r>
              <a:rPr lang="en-US" sz="2400" b="1" smtClean="0"/>
              <a:t>The MDSplus GACQM represents the “Driver” within MARTe for connecting input and output data streams to  MDSplus pulse files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Input data from MDSPlus is represented by reference waveforms used in real-time control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Output data to MDSplus is represented by the signals both acquired and computed in real-time</a:t>
            </a:r>
          </a:p>
          <a:p>
            <a:pPr marL="0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2200" b="1" smtClean="0"/>
              <a:t>The MDSplus Service provides the required support “behind the curtains”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r>
              <a:rPr lang="en-US" sz="1800" smtClean="0"/>
              <a:t>Activates two threads for streaming output data and for listening to new configurations</a:t>
            </a:r>
          </a:p>
          <a:p>
            <a:pPr marL="400050" lvl="1" indent="0" eaLnBrk="1" hangingPunct="1">
              <a:spcBef>
                <a:spcPts val="638"/>
              </a:spcBef>
              <a:buClr>
                <a:srgbClr val="000000"/>
              </a:buClr>
              <a:buSzPct val="106000"/>
            </a:pPr>
            <a:endParaRPr lang="en-US" sz="22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67000"/>
            </a:pPr>
            <a:endParaRPr lang="en-US" sz="2000" smtClean="0"/>
          </a:p>
        </p:txBody>
      </p:sp>
      <p:sp>
        <p:nvSpPr>
          <p:cNvPr id="31746" name="Shape 94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9144000" cy="687388"/>
          </a:xfrm>
        </p:spPr>
        <p:txBody>
          <a:bodyPr lIns="91425" tIns="45700" rIns="91425" bIns="45700" anchor="t"/>
          <a:lstStyle/>
          <a:p>
            <a:pPr algn="ctr" eaLnBrk="1" hangingPunct="1">
              <a:buClr>
                <a:srgbClr val="666666"/>
              </a:buClr>
              <a:buSzPct val="25000"/>
            </a:pPr>
            <a:r>
              <a:rPr lang="en-US" sz="4000" b="1" smtClean="0">
                <a:solidFill>
                  <a:srgbClr val="666666"/>
                </a:solidFill>
              </a:rPr>
              <a:t>The new MARTe components (Cont.)</a:t>
            </a:r>
          </a:p>
        </p:txBody>
      </p:sp>
      <p:sp>
        <p:nvSpPr>
          <p:cNvPr id="31747" name="Shape 9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</p:spPr>
        <p:txBody>
          <a:bodyPr lIns="91425" tIns="45700" rIns="91425" bIns="45700" anchor="t"/>
          <a:lstStyle/>
          <a:p>
            <a:pPr>
              <a:buSzPct val="25000"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6600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  <a:sym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851</Words>
  <Application>Microsoft Office PowerPoint</Application>
  <PresentationFormat>On-screen Show (4:3)</PresentationFormat>
  <Paragraphs>117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Wingdings</vt:lpstr>
      <vt:lpstr>Arial Black</vt:lpstr>
      <vt:lpstr>Times New Roman</vt:lpstr>
      <vt:lpstr>Pixel</vt:lpstr>
      <vt:lpstr>Fast development of real-time applications using MDSplus and MARTe frameworks</vt:lpstr>
      <vt:lpstr>Why Using Frameworks</vt:lpstr>
      <vt:lpstr>The MARTe Framework</vt:lpstr>
      <vt:lpstr>The MDSplus Framework</vt:lpstr>
      <vt:lpstr>Why Integrating MARTe and MDSplus</vt:lpstr>
      <vt:lpstr>Integration of MARTe and MDSplus</vt:lpstr>
      <vt:lpstr>Purpose of the integration</vt:lpstr>
      <vt:lpstr>The new MARTe components</vt:lpstr>
      <vt:lpstr>The new MARTe components (Cont.)</vt:lpstr>
      <vt:lpstr>The resulting schema</vt:lpstr>
      <vt:lpstr>A case study: the integrated control and data acquisition of the SPIDER experiment in the ITER Neutral Beam Test facility</vt:lpstr>
      <vt:lpstr>Control and Data Acquisition in SPIDER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Directions of MDSplus</dc:title>
  <dc:creator>Manduchi Gabriele</dc:creator>
  <cp:lastModifiedBy>mdsplus</cp:lastModifiedBy>
  <cp:revision>47</cp:revision>
  <dcterms:modified xsi:type="dcterms:W3CDTF">2015-04-21T09:38:59Z</dcterms:modified>
</cp:coreProperties>
</file>