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sldIdLst>
    <p:sldId id="256" r:id="rId2"/>
    <p:sldId id="287" r:id="rId3"/>
    <p:sldId id="257" r:id="rId4"/>
    <p:sldId id="280" r:id="rId5"/>
    <p:sldId id="275" r:id="rId6"/>
    <p:sldId id="292" r:id="rId7"/>
    <p:sldId id="289" r:id="rId8"/>
    <p:sldId id="267" r:id="rId9"/>
    <p:sldId id="294" r:id="rId10"/>
    <p:sldId id="282" r:id="rId11"/>
    <p:sldId id="268" r:id="rId12"/>
    <p:sldId id="293" r:id="rId13"/>
    <p:sldId id="290" r:id="rId14"/>
    <p:sldId id="271" r:id="rId15"/>
    <p:sldId id="277" r:id="rId16"/>
    <p:sldId id="272" r:id="rId17"/>
    <p:sldId id="291" r:id="rId18"/>
    <p:sldId id="273" r:id="rId19"/>
    <p:sldId id="266" r:id="rId20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0"/>
        <a:cs typeface="宋体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0"/>
        <a:cs typeface="宋体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0"/>
        <a:cs typeface="宋体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0"/>
        <a:cs typeface="宋体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0"/>
        <a:cs typeface="宋体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宋体" charset="0"/>
        <a:cs typeface="宋体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宋体" charset="0"/>
        <a:cs typeface="宋体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宋体" charset="0"/>
        <a:cs typeface="宋体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宋体" charset="0"/>
        <a:cs typeface="宋体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3" autoAdjust="0"/>
    <p:restoredTop sz="93890" autoAdjust="0"/>
  </p:normalViewPr>
  <p:slideViewPr>
    <p:cSldViewPr>
      <p:cViewPr varScale="1">
        <p:scale>
          <a:sx n="84" d="100"/>
          <a:sy n="84" d="100"/>
        </p:scale>
        <p:origin x="-112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72" y="4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ea typeface="宋体" pitchFamily="2" charset="-122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3438442-84F3-424E-A075-6E854FE60E08}" type="datetimeFigureOut">
              <a:rPr lang="zh-CN" altLang="en-US"/>
              <a:pPr>
                <a:defRPr/>
              </a:pPr>
              <a:t>2015/4/21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ea typeface="宋体" pitchFamily="2" charset="-122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6083C37-2752-6E4C-B2EF-ADA0E0D8B39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1223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宋体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8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latin typeface="华文中宋" pitchFamily="2" charset="-122"/>
                <a:ea typeface="华文中宋" pitchFamily="2" charset="-122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D583E9-44E3-5445-AFFA-0237D94FC93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0133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91EE7D-4394-AF4A-A2AC-52835513642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87082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3BEBD-8C39-5247-AB13-9A4B1707400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173428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E1F16-5B11-EA40-940F-DF974E61C42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248502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457200" y="714375"/>
            <a:ext cx="8229600" cy="7032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EAC65-69E5-F54F-9120-D42CA9355AE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71430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 userDrawn="1"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pPr algn="ctr">
              <a:defRPr/>
            </a:pPr>
            <a:endParaRPr lang="zh-CN" altLang="en-US" sz="3600" b="1" kern="0" dirty="0">
              <a:ea typeface="+mj-ea"/>
              <a:cs typeface="+mj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703263"/>
          </a:xfrm>
          <a:solidFill>
            <a:schemeClr val="accent6">
              <a:lumMod val="75000"/>
            </a:schemeClr>
          </a:solidFill>
        </p:spPr>
        <p:txBody>
          <a:bodyPr/>
          <a:lstStyle>
            <a:lvl1pPr>
              <a:defRPr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400"/>
              </a:spcBef>
              <a:spcAft>
                <a:spcPts val="300"/>
              </a:spcAft>
              <a:defRPr b="1" baseline="0">
                <a:latin typeface="Century Gothic" pitchFamily="34" charset="0"/>
                <a:cs typeface="Verdana" pitchFamily="34" charset="0"/>
              </a:defRPr>
            </a:lvl1pPr>
            <a:lvl2pPr>
              <a:defRPr>
                <a:latin typeface="Century Gothic" pitchFamily="34" charset="0"/>
              </a:defRPr>
            </a:lvl2pPr>
            <a:lvl3pPr>
              <a:defRPr>
                <a:latin typeface="Century Gothic" pitchFamily="34" charset="0"/>
              </a:defRPr>
            </a:lvl3pPr>
            <a:lvl4pPr>
              <a:defRPr>
                <a:latin typeface="Century Gothic" pitchFamily="34" charset="0"/>
              </a:defRPr>
            </a:lvl4pPr>
            <a:lvl5pPr>
              <a:defRPr>
                <a:latin typeface="Century Gothic" pitchFamily="34" charset="0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01088" y="6381750"/>
            <a:ext cx="442912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D06F1-0282-A64A-AE15-C1C822BDAB7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52650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A55203-B858-FE4F-92B6-7CDD39693B3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86718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054CE-A046-A245-963D-74AF8CEC028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08301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8637B-F7DA-F44F-A4A3-DBEA992A9D8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0905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56B93-5189-634A-A68D-425BB947250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86495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5CD92-712C-644D-AA11-C84937388B2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67472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857232"/>
            <a:ext cx="4926040" cy="52689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2071678"/>
            <a:ext cx="3008313" cy="405448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8157E-ECC5-6D40-8937-9BA8AA8B64F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34821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将图片拖动到占位符，或单击添加图标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DD18E-CE29-F342-A163-DC53AAFE010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1658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 descr="NM 2-2-2"/>
          <p:cNvPicPr>
            <a:picLocks noChangeAspect="1" noChangeArrowheads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97600"/>
            <a:ext cx="823913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908050"/>
            <a:ext cx="8353425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9443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ea typeface="宋体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94438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  <a:ea typeface="宋体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9443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99B9F0C-414C-1540-ABA9-DBDBEDAD4DD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11" name="任意多边形 10"/>
          <p:cNvSpPr>
            <a:spLocks/>
          </p:cNvSpPr>
          <p:nvPr/>
        </p:nvSpPr>
        <p:spPr bwMode="auto">
          <a:xfrm>
            <a:off x="0" y="6165850"/>
            <a:ext cx="9163050" cy="9461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2" name="任意多边形 11"/>
          <p:cNvSpPr>
            <a:spLocks/>
          </p:cNvSpPr>
          <p:nvPr/>
        </p:nvSpPr>
        <p:spPr bwMode="auto">
          <a:xfrm>
            <a:off x="4381500" y="6165850"/>
            <a:ext cx="4762500" cy="54292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grpSp>
        <p:nvGrpSpPr>
          <p:cNvPr id="1033" name="组合 1"/>
          <p:cNvGrpSpPr>
            <a:grpSpLocks/>
          </p:cNvGrpSpPr>
          <p:nvPr/>
        </p:nvGrpSpPr>
        <p:grpSpPr bwMode="auto">
          <a:xfrm>
            <a:off x="0" y="6210300"/>
            <a:ext cx="9180513" cy="647700"/>
            <a:chOff x="-19045" y="216550"/>
            <a:chExt cx="9180548" cy="649224"/>
          </a:xfrm>
        </p:grpSpPr>
        <p:sp>
          <p:nvSpPr>
            <p:cNvPr id="14" name="任意多边形 13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  <a:ea typeface="宋体" pitchFamily="2" charset="-122"/>
                <a:cs typeface="+mn-cs"/>
              </a:endParaRPr>
            </a:p>
          </p:txBody>
        </p:sp>
        <p:sp>
          <p:nvSpPr>
            <p:cNvPr id="15" name="任意多边形 14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  <a:ea typeface="宋体" pitchFamily="2" charset="-122"/>
                <a:cs typeface="+mn-cs"/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250825" y="6334125"/>
            <a:ext cx="8893175" cy="52322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>
              <a:defRPr/>
            </a:pPr>
            <a:r>
              <a:rPr lang="en-US" altLang="zh-CN" sz="2800" dirty="0" smtClean="0">
                <a:solidFill>
                  <a:schemeClr val="accent2"/>
                </a:solidFill>
                <a:latin typeface="Arial Black" charset="0"/>
              </a:rPr>
              <a:t>    ASIPP/    	                                         EAST</a:t>
            </a:r>
            <a:endParaRPr lang="zh-CN" altLang="en-US" dirty="0" smtClean="0">
              <a:solidFill>
                <a:schemeClr val="accent2"/>
              </a:solidFill>
              <a:latin typeface="Arial Black" charset="0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89217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59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Black" pitchFamily="34" charset="0"/>
          <a:ea typeface="黑体" pitchFamily="49" charset="-122"/>
          <a:cs typeface="黑体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Black" pitchFamily="34" charset="0"/>
          <a:ea typeface="黑体" pitchFamily="49" charset="-122"/>
          <a:cs typeface="黑体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Black" pitchFamily="34" charset="0"/>
          <a:ea typeface="黑体" pitchFamily="49" charset="-122"/>
          <a:cs typeface="黑体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Black" pitchFamily="34" charset="0"/>
          <a:ea typeface="黑体" pitchFamily="49" charset="-122"/>
          <a:cs typeface="黑体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Black" pitchFamily="34" charset="0"/>
          <a:ea typeface="黑体" pitchFamily="49" charset="-122"/>
          <a:cs typeface="黑体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华文中宋" pitchFamily="2" charset="-122"/>
          <a:ea typeface="华文中宋" pitchFamily="2" charset="-122"/>
          <a:cs typeface="华文中宋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华文中宋" pitchFamily="2" charset="-122"/>
          <a:ea typeface="华文中宋" pitchFamily="2" charset="-122"/>
          <a:cs typeface="华文中宋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华文中宋" pitchFamily="2" charset="-122"/>
          <a:ea typeface="华文中宋" pitchFamily="2" charset="-122"/>
          <a:cs typeface="华文中宋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华文中宋" pitchFamily="2" charset="-122"/>
          <a:ea typeface="华文中宋" pitchFamily="2" charset="-122"/>
          <a:cs typeface="华文中宋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华文中宋" pitchFamily="2" charset="-122"/>
          <a:ea typeface="华文中宋" pitchFamily="2" charset="-122"/>
          <a:cs typeface="华文中宋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67544" y="1124744"/>
            <a:ext cx="8208912" cy="2475707"/>
          </a:xfrm>
        </p:spPr>
        <p:txBody>
          <a:bodyPr/>
          <a:lstStyle/>
          <a:p>
            <a:r>
              <a:rPr lang="en-US" altLang="zh-CN" sz="4000" dirty="0"/>
              <a:t>The demonstration of Lustre in EAST data system</a:t>
            </a:r>
            <a:endParaRPr lang="zh-CN" altLang="zh-CN" sz="40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95536" y="4005064"/>
            <a:ext cx="8352928" cy="1872208"/>
          </a:xfrm>
        </p:spPr>
        <p:txBody>
          <a:bodyPr/>
          <a:lstStyle/>
          <a:p>
            <a:r>
              <a:rPr lang="en-US" altLang="zh-CN" sz="2000" dirty="0"/>
              <a:t>F.Wang</a:t>
            </a:r>
            <a:r>
              <a:rPr lang="en-US" altLang="zh-CN" sz="2000" baseline="30000" dirty="0"/>
              <a:t>1</a:t>
            </a:r>
            <a:r>
              <a:rPr lang="en-US" altLang="zh-CN" sz="2000" dirty="0" smtClean="0"/>
              <a:t>, </a:t>
            </a:r>
            <a:r>
              <a:rPr lang="en-US" altLang="zh-CN" sz="2000" dirty="0"/>
              <a:t>Y.Chen</a:t>
            </a:r>
            <a:r>
              <a:rPr lang="en-US" altLang="zh-CN" sz="2000" baseline="30000" dirty="0" smtClean="0"/>
              <a:t>1</a:t>
            </a:r>
            <a:r>
              <a:rPr lang="en-US" altLang="zh-CN" sz="2000" dirty="0" smtClean="0"/>
              <a:t>, </a:t>
            </a:r>
            <a:r>
              <a:rPr lang="en-US" altLang="zh-CN" sz="2000" dirty="0"/>
              <a:t>S.Li</a:t>
            </a:r>
            <a:r>
              <a:rPr lang="en-US" altLang="zh-CN" sz="2000" baseline="30000" dirty="0"/>
              <a:t>1</a:t>
            </a:r>
            <a:r>
              <a:rPr lang="en-US" altLang="zh-CN" sz="2000" dirty="0" smtClean="0"/>
              <a:t>,</a:t>
            </a:r>
            <a:r>
              <a:rPr lang="en-US" altLang="zh-CN" sz="2000" dirty="0"/>
              <a:t> F.Yang</a:t>
            </a:r>
            <a:r>
              <a:rPr lang="en-US" altLang="zh-CN" sz="2000" baseline="30000" dirty="0"/>
              <a:t>1, </a:t>
            </a:r>
            <a:r>
              <a:rPr lang="en-US" altLang="zh-CN" sz="2000" baseline="30000" dirty="0" smtClean="0"/>
              <a:t>3</a:t>
            </a:r>
            <a:r>
              <a:rPr lang="en-US" altLang="zh-CN" sz="2000" dirty="0" smtClean="0"/>
              <a:t>, B.J.Xiao</a:t>
            </a:r>
            <a:r>
              <a:rPr lang="en-US" altLang="zh-CN" sz="2000" baseline="30000" dirty="0" smtClean="0"/>
              <a:t>1, 2</a:t>
            </a:r>
            <a:endParaRPr lang="zh-CN" altLang="zh-CN" sz="2000" dirty="0" smtClean="0"/>
          </a:p>
          <a:p>
            <a:pPr algn="l"/>
            <a:r>
              <a:rPr lang="en-US" altLang="zh-CN" sz="1400" dirty="0"/>
              <a:t> </a:t>
            </a:r>
            <a:endParaRPr lang="zh-CN" altLang="zh-CN" sz="1400" dirty="0"/>
          </a:p>
          <a:p>
            <a:r>
              <a:rPr lang="en-US" altLang="zh-CN" sz="1400" i="1" baseline="30000" dirty="0" smtClean="0"/>
              <a:t>1</a:t>
            </a:r>
            <a:r>
              <a:rPr lang="en-US" altLang="zh-CN" sz="1400" i="1" dirty="0" smtClean="0"/>
              <a:t>Institute of Plasma Physics, Chinese Academy of Sciences, Hefei, China</a:t>
            </a:r>
            <a:endParaRPr lang="zh-CN" altLang="zh-CN" sz="1400" dirty="0" smtClean="0"/>
          </a:p>
          <a:p>
            <a:r>
              <a:rPr lang="en-US" altLang="zh-CN" sz="1400" i="1" baseline="30000" dirty="0" smtClean="0"/>
              <a:t>2</a:t>
            </a:r>
            <a:r>
              <a:rPr lang="en-US" altLang="zh-CN" sz="1400" i="1" dirty="0" smtClean="0"/>
              <a:t>School of nuclear science and technology, University of Science and Technology of China</a:t>
            </a:r>
            <a:endParaRPr lang="zh-CN" altLang="zh-CN" sz="1400" dirty="0" smtClean="0"/>
          </a:p>
          <a:p>
            <a:r>
              <a:rPr lang="en-US" altLang="zh-CN" sz="1400" i="1" baseline="30000" dirty="0" smtClean="0"/>
              <a:t>3</a:t>
            </a:r>
            <a:r>
              <a:rPr lang="en-US" altLang="zh-CN" sz="1400" i="1" dirty="0" smtClean="0"/>
              <a:t>Department of Computer Science , Anhui Medical University, Hefei, China</a:t>
            </a:r>
            <a:endParaRPr lang="zh-CN" altLang="zh-CN" sz="1400" dirty="0"/>
          </a:p>
        </p:txBody>
      </p:sp>
    </p:spTree>
    <p:extLst>
      <p:ext uri="{BB962C8B-B14F-4D97-AF65-F5344CB8AC3E}">
        <p14:creationId xmlns:p14="http://schemas.microsoft.com/office/powerpoint/2010/main" val="85663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System Configuration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288" y="908050"/>
            <a:ext cx="8353425" cy="5185246"/>
          </a:xfrm>
        </p:spPr>
        <p:txBody>
          <a:bodyPr/>
          <a:lstStyle/>
          <a:p>
            <a:r>
              <a:rPr lang="en-US" altLang="zh-CN" dirty="0" err="1"/>
              <a:t>InfiniBand</a:t>
            </a:r>
            <a:r>
              <a:rPr lang="en-US" altLang="zh-CN" dirty="0"/>
              <a:t> 56Gbps FDR switch</a:t>
            </a:r>
          </a:p>
          <a:p>
            <a:r>
              <a:rPr lang="en-US" altLang="zh-CN" dirty="0" smtClean="0"/>
              <a:t>DDN SFA7700: 60 x 6TB SAS drive</a:t>
            </a:r>
          </a:p>
          <a:p>
            <a:r>
              <a:rPr lang="en-US" altLang="zh-CN" dirty="0" smtClean="0"/>
              <a:t>DDN SS8460: 84 x 6TB SAS drive</a:t>
            </a:r>
          </a:p>
          <a:p>
            <a:r>
              <a:rPr lang="en-US" altLang="zh-CN" dirty="0"/>
              <a:t>Raw capacity: </a:t>
            </a:r>
            <a:r>
              <a:rPr lang="en-US" altLang="zh-CN" dirty="0" smtClean="0"/>
              <a:t>860TB</a:t>
            </a:r>
            <a:endParaRPr lang="en-US" altLang="zh-CN" dirty="0"/>
          </a:p>
          <a:p>
            <a:r>
              <a:rPr lang="en-US" altLang="zh-CN" dirty="0" smtClean="0"/>
              <a:t>Raid Level: 8+2 raid6</a:t>
            </a:r>
          </a:p>
          <a:p>
            <a:r>
              <a:rPr lang="en-US" altLang="zh-CN" dirty="0" smtClean="0"/>
              <a:t>Available capacity: 600TB</a:t>
            </a:r>
          </a:p>
          <a:p>
            <a:r>
              <a:rPr lang="en-US" altLang="zh-CN" dirty="0" smtClean="0"/>
              <a:t>Lustre: </a:t>
            </a:r>
            <a:r>
              <a:rPr lang="en-US" altLang="zh-CN" dirty="0"/>
              <a:t>DDN EXAScaler-2.1.1</a:t>
            </a:r>
            <a:endParaRPr lang="zh-CN" altLang="en-US" dirty="0"/>
          </a:p>
          <a:p>
            <a:r>
              <a:rPr lang="en-US" altLang="zh-CN" dirty="0" smtClean="0"/>
              <a:t>I/O Server nodes: 6</a:t>
            </a:r>
          </a:p>
          <a:p>
            <a:pPr lvl="1"/>
            <a:r>
              <a:rPr lang="en-US" altLang="zh-CN" dirty="0" smtClean="0"/>
              <a:t>2 MDS: SUGON I620</a:t>
            </a:r>
          </a:p>
          <a:p>
            <a:pPr lvl="1"/>
            <a:r>
              <a:rPr lang="en-US" altLang="zh-CN" dirty="0" smtClean="0"/>
              <a:t>4 OSS: SUGON I620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1D06F1-0282-A64A-AE15-C1C822BDAB7B}" type="slidenum">
              <a:rPr lang="en-US" altLang="zh-CN" smtClean="0"/>
              <a:pPr>
                <a:defRPr/>
              </a:pPr>
              <a:t>10</a:t>
            </a:fld>
            <a:endParaRPr lang="en-US" altLang="zh-CN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3068960"/>
            <a:ext cx="1800000" cy="304549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484784"/>
            <a:ext cx="1800000" cy="1273656"/>
          </a:xfrm>
          <a:prstGeom prst="rect">
            <a:avLst/>
          </a:prstGeom>
        </p:spPr>
      </p:pic>
      <p:sp>
        <p:nvSpPr>
          <p:cNvPr id="9" name="右箭头 8"/>
          <p:cNvSpPr/>
          <p:nvPr/>
        </p:nvSpPr>
        <p:spPr>
          <a:xfrm>
            <a:off x="5580112" y="2204864"/>
            <a:ext cx="79208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右箭头 9"/>
          <p:cNvSpPr/>
          <p:nvPr/>
        </p:nvSpPr>
        <p:spPr>
          <a:xfrm>
            <a:off x="4788024" y="4797152"/>
            <a:ext cx="151216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940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3077662"/>
            <a:ext cx="3998192" cy="279961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DDN SFA7700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288" y="908051"/>
            <a:ext cx="8353425" cy="2409726"/>
          </a:xfrm>
        </p:spPr>
        <p:txBody>
          <a:bodyPr/>
          <a:lstStyle/>
          <a:p>
            <a:r>
              <a:rPr lang="en-US" altLang="zh-CN" dirty="0" smtClean="0"/>
              <a:t>DDN</a:t>
            </a:r>
            <a:r>
              <a:rPr lang="zh-CN" altLang="en-US" dirty="0"/>
              <a:t> </a:t>
            </a:r>
            <a:r>
              <a:rPr lang="en-US" altLang="zh-CN" dirty="0" smtClean="0"/>
              <a:t>SFA7700 is a high performance raid for big data storage and HPC data storage.</a:t>
            </a:r>
          </a:p>
          <a:p>
            <a:pPr lvl="1"/>
            <a:r>
              <a:rPr lang="en-US" altLang="zh-CN" dirty="0" smtClean="0"/>
              <a:t>High performance: 10GB/s</a:t>
            </a:r>
          </a:p>
          <a:p>
            <a:pPr lvl="1"/>
            <a:r>
              <a:rPr lang="en-US" altLang="zh-CN" dirty="0" smtClean="0"/>
              <a:t>Active-Active</a:t>
            </a:r>
            <a:r>
              <a:rPr lang="zh-CN" altLang="en-US" dirty="0" smtClean="0"/>
              <a:t> </a:t>
            </a:r>
            <a:r>
              <a:rPr lang="en-US" altLang="zh-CN" dirty="0" smtClean="0"/>
              <a:t>RAID Controller</a:t>
            </a:r>
          </a:p>
          <a:p>
            <a:pPr lvl="1"/>
            <a:r>
              <a:rPr lang="en-US" altLang="zh-CN" dirty="0" smtClean="0"/>
              <a:t>Advanced Cache Optimize</a:t>
            </a:r>
          </a:p>
          <a:p>
            <a:pPr lvl="1"/>
            <a:r>
              <a:rPr lang="en-US" altLang="zh-CN" dirty="0" smtClean="0"/>
              <a:t>High density Expansion Enclosure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1D06F1-0282-A64A-AE15-C1C822BDAB7B}" type="slidenum">
              <a:rPr lang="en-US" altLang="zh-CN" smtClean="0"/>
              <a:pPr>
                <a:defRPr/>
              </a:pPr>
              <a:t>11</a:t>
            </a:fld>
            <a:endParaRPr lang="en-US" altLang="zh-CN"/>
          </a:p>
        </p:txBody>
      </p:sp>
      <p:pic>
        <p:nvPicPr>
          <p:cNvPr id="1025" name="Picture 1" descr="C:\Users\WangFeng\AppData\Roaming\Tencent\Users\505060\QQ\WinTemp\RichOle\8@SU3{Q(0_AJ(SMME$][JHC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1518" y="1484784"/>
            <a:ext cx="1890882" cy="1390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3645024"/>
            <a:ext cx="5076056" cy="2176669"/>
          </a:xfrm>
          <a:prstGeom prst="rect">
            <a:avLst/>
          </a:prstGeom>
        </p:spPr>
      </p:pic>
      <p:sp>
        <p:nvSpPr>
          <p:cNvPr id="8" name="内容占位符 2"/>
          <p:cNvSpPr txBox="1">
            <a:spLocks/>
          </p:cNvSpPr>
          <p:nvPr/>
        </p:nvSpPr>
        <p:spPr bwMode="auto">
          <a:xfrm>
            <a:off x="1619672" y="5877272"/>
            <a:ext cx="2160240" cy="288032"/>
          </a:xfrm>
          <a:prstGeom prst="rect">
            <a:avLst/>
          </a:prstGeo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ts val="400"/>
              </a:spcBef>
              <a:spcAft>
                <a:spcPts val="300"/>
              </a:spcAft>
              <a:buChar char="•"/>
              <a:defRPr kumimoji="1" sz="2400" b="1" baseline="0">
                <a:solidFill>
                  <a:schemeClr val="tx1"/>
                </a:solidFill>
                <a:latin typeface="Century Gothic" pitchFamily="34" charset="0"/>
                <a:ea typeface="华文中宋" pitchFamily="2" charset="-122"/>
                <a:cs typeface="Verdana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Century Gothic" pitchFamily="34" charset="0"/>
                <a:ea typeface="华文中宋" pitchFamily="2" charset="-122"/>
                <a:cs typeface="华文中宋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Century Gothic" pitchFamily="34" charset="0"/>
                <a:ea typeface="华文中宋" pitchFamily="2" charset="-122"/>
                <a:cs typeface="华文中宋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1600">
                <a:solidFill>
                  <a:schemeClr val="tx1"/>
                </a:solidFill>
                <a:latin typeface="Century Gothic" pitchFamily="34" charset="0"/>
                <a:ea typeface="华文中宋" pitchFamily="2" charset="-122"/>
                <a:cs typeface="华文中宋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Century Gothic" pitchFamily="34" charset="0"/>
                <a:ea typeface="华文中宋" pitchFamily="2" charset="-122"/>
                <a:cs typeface="华文中宋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altLang="zh-CN" sz="16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Horizontal (Scale-out)</a:t>
            </a:r>
          </a:p>
        </p:txBody>
      </p:sp>
      <p:sp>
        <p:nvSpPr>
          <p:cNvPr id="9" name="内容占位符 2"/>
          <p:cNvSpPr txBox="1">
            <a:spLocks/>
          </p:cNvSpPr>
          <p:nvPr/>
        </p:nvSpPr>
        <p:spPr bwMode="auto">
          <a:xfrm>
            <a:off x="6254851" y="5877272"/>
            <a:ext cx="1917549" cy="288032"/>
          </a:xfrm>
          <a:prstGeom prst="rect">
            <a:avLst/>
          </a:prstGeo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ts val="400"/>
              </a:spcBef>
              <a:spcAft>
                <a:spcPts val="300"/>
              </a:spcAft>
              <a:buChar char="•"/>
              <a:defRPr kumimoji="1" sz="2400" b="1" baseline="0">
                <a:solidFill>
                  <a:schemeClr val="tx1"/>
                </a:solidFill>
                <a:latin typeface="Century Gothic" pitchFamily="34" charset="0"/>
                <a:ea typeface="华文中宋" pitchFamily="2" charset="-122"/>
                <a:cs typeface="Verdana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Century Gothic" pitchFamily="34" charset="0"/>
                <a:ea typeface="华文中宋" pitchFamily="2" charset="-122"/>
                <a:cs typeface="华文中宋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Century Gothic" pitchFamily="34" charset="0"/>
                <a:ea typeface="华文中宋" pitchFamily="2" charset="-122"/>
                <a:cs typeface="华文中宋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1600">
                <a:solidFill>
                  <a:schemeClr val="tx1"/>
                </a:solidFill>
                <a:latin typeface="Century Gothic" pitchFamily="34" charset="0"/>
                <a:ea typeface="华文中宋" pitchFamily="2" charset="-122"/>
                <a:cs typeface="华文中宋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Century Gothic" pitchFamily="34" charset="0"/>
                <a:ea typeface="华文中宋" pitchFamily="2" charset="-122"/>
                <a:cs typeface="华文中宋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altLang="zh-CN" sz="16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Vertical (Scale-up)</a:t>
            </a:r>
          </a:p>
        </p:txBody>
      </p:sp>
    </p:spTree>
    <p:extLst>
      <p:ext uri="{BB962C8B-B14F-4D97-AF65-F5344CB8AC3E}">
        <p14:creationId xmlns:p14="http://schemas.microsoft.com/office/powerpoint/2010/main" val="127084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Data </a:t>
            </a:r>
            <a:r>
              <a:rPr lang="en-US" altLang="zh-CN" dirty="0"/>
              <a:t>F</a:t>
            </a:r>
            <a:r>
              <a:rPr lang="en-US" altLang="zh-CN" dirty="0" smtClean="0"/>
              <a:t>low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272" y="4581128"/>
            <a:ext cx="8137152" cy="1584176"/>
          </a:xfrm>
        </p:spPr>
        <p:txBody>
          <a:bodyPr/>
          <a:lstStyle/>
          <a:p>
            <a:r>
              <a:rPr lang="en-US" altLang="zh-CN" sz="2000" dirty="0" smtClean="0"/>
              <a:t>1. The acquired data are cached in local SSD;</a:t>
            </a:r>
          </a:p>
          <a:p>
            <a:r>
              <a:rPr lang="en-US" altLang="zh-CN" sz="2000" dirty="0" smtClean="0"/>
              <a:t>2. </a:t>
            </a:r>
            <a:r>
              <a:rPr lang="en-US" altLang="zh-CN" sz="2000" dirty="0"/>
              <a:t>E</a:t>
            </a:r>
            <a:r>
              <a:rPr lang="en-US" altLang="zh-CN" sz="2000" dirty="0" smtClean="0"/>
              <a:t>very 5s slice data are sent to server by TCP socket;</a:t>
            </a:r>
          </a:p>
          <a:p>
            <a:r>
              <a:rPr lang="en-US" altLang="zh-CN" sz="2000" dirty="0" smtClean="0"/>
              <a:t>3. The slice data are saved into </a:t>
            </a:r>
            <a:r>
              <a:rPr lang="en-US" altLang="zh-CN" sz="2000" dirty="0" err="1" smtClean="0"/>
              <a:t>mdsplus</a:t>
            </a:r>
            <a:r>
              <a:rPr lang="en-US" altLang="zh-CN" sz="2000" dirty="0" smtClean="0"/>
              <a:t> on </a:t>
            </a:r>
            <a:r>
              <a:rPr lang="en-US" altLang="zh-CN" sz="2000" dirty="0" err="1" smtClean="0"/>
              <a:t>Lustre</a:t>
            </a:r>
            <a:r>
              <a:rPr lang="en-US" altLang="zh-CN" sz="2000" dirty="0" smtClean="0"/>
              <a:t>;</a:t>
            </a:r>
          </a:p>
          <a:p>
            <a:r>
              <a:rPr lang="en-US" altLang="zh-CN" sz="2000" dirty="0" smtClean="0"/>
              <a:t>4. The shot data are synchronized to backup server;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1D06F1-0282-A64A-AE15-C1C822BDAB7B}" type="slidenum">
              <a:rPr lang="en-US" altLang="zh-CN" smtClean="0"/>
              <a:pPr>
                <a:defRPr/>
              </a:pPr>
              <a:t>12</a:t>
            </a:fld>
            <a:endParaRPr lang="en-US" altLang="zh-CN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244" y="908720"/>
            <a:ext cx="8487960" cy="361047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450782" y="220486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818934" y="220486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979174" y="169151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3</a:t>
            </a:r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211422" y="270892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406617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1. Introduction</a:t>
            </a:r>
          </a:p>
          <a:p>
            <a:r>
              <a:rPr lang="en-US" altLang="zh-CN" dirty="0" smtClean="0"/>
              <a:t>2. System </a:t>
            </a:r>
            <a:r>
              <a:rPr lang="en-US" altLang="zh-CN" dirty="0"/>
              <a:t>Design &amp; Implementation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3. Test Results</a:t>
            </a:r>
          </a:p>
          <a:p>
            <a:r>
              <a:rPr lang="en-US" altLang="zh-CN" dirty="0" smtClean="0"/>
              <a:t>4. Summary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1D06F1-0282-A64A-AE15-C1C822BDAB7B}" type="slidenum">
              <a:rPr lang="en-US" altLang="zh-CN" smtClean="0"/>
              <a:pPr>
                <a:defRPr/>
              </a:pPr>
              <a:t>13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2694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3. Test Results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288" y="908050"/>
            <a:ext cx="8353425" cy="5329262"/>
          </a:xfrm>
        </p:spPr>
        <p:txBody>
          <a:bodyPr/>
          <a:lstStyle/>
          <a:p>
            <a:r>
              <a:rPr lang="en-US" altLang="zh-CN" dirty="0" smtClean="0"/>
              <a:t>Hardware</a:t>
            </a:r>
          </a:p>
          <a:p>
            <a:pPr lvl="1"/>
            <a:r>
              <a:rPr lang="en-US" altLang="zh-CN" dirty="0"/>
              <a:t>Storage 		DDN SFA 7700 + SS8460</a:t>
            </a:r>
          </a:p>
          <a:p>
            <a:pPr lvl="1"/>
            <a:r>
              <a:rPr lang="en-US" altLang="zh-CN" dirty="0" smtClean="0"/>
              <a:t>MDS </a:t>
            </a:r>
            <a:r>
              <a:rPr lang="en-US" altLang="zh-CN" dirty="0"/>
              <a:t>server  	SUGON I620  server </a:t>
            </a:r>
            <a:r>
              <a:rPr lang="zh-CN" altLang="en-US" dirty="0"/>
              <a:t>＊</a:t>
            </a:r>
            <a:r>
              <a:rPr lang="en-US" altLang="zh-CN" dirty="0"/>
              <a:t>2</a:t>
            </a:r>
          </a:p>
          <a:p>
            <a:pPr lvl="1"/>
            <a:r>
              <a:rPr lang="en-US" altLang="zh-CN" dirty="0" smtClean="0"/>
              <a:t>OSS </a:t>
            </a:r>
            <a:r>
              <a:rPr lang="en-US" altLang="zh-CN" dirty="0"/>
              <a:t>server	SUGON I620 server </a:t>
            </a:r>
            <a:r>
              <a:rPr lang="zh-CN" altLang="en-US" dirty="0" smtClean="0"/>
              <a:t>＊</a:t>
            </a:r>
            <a:r>
              <a:rPr lang="en-US" altLang="zh-CN" dirty="0" smtClean="0"/>
              <a:t>4</a:t>
            </a:r>
            <a:endParaRPr lang="en-US" altLang="zh-CN" dirty="0"/>
          </a:p>
          <a:p>
            <a:pPr lvl="1"/>
            <a:r>
              <a:rPr lang="en-US" altLang="zh-CN" dirty="0" smtClean="0"/>
              <a:t>Client</a:t>
            </a:r>
            <a:r>
              <a:rPr lang="en-US" altLang="zh-CN" dirty="0"/>
              <a:t>		DELL R720 server </a:t>
            </a:r>
            <a:r>
              <a:rPr lang="zh-CN" altLang="en-US" dirty="0" smtClean="0"/>
              <a:t>＊</a:t>
            </a:r>
            <a:r>
              <a:rPr lang="en-US" altLang="zh-CN" dirty="0" smtClean="0"/>
              <a:t>4</a:t>
            </a:r>
          </a:p>
          <a:p>
            <a:pPr lvl="2"/>
            <a:r>
              <a:rPr lang="en-US" altLang="zh-CN" dirty="0"/>
              <a:t>CPU E5-2650 </a:t>
            </a:r>
            <a:r>
              <a:rPr lang="en-US" altLang="zh-CN" dirty="0" smtClean="0"/>
              <a:t>v2 / 32GB RAM</a:t>
            </a:r>
            <a:endParaRPr lang="en-US" altLang="zh-CN" dirty="0"/>
          </a:p>
          <a:p>
            <a:r>
              <a:rPr lang="en-US" altLang="zh-CN" dirty="0" smtClean="0"/>
              <a:t>Software</a:t>
            </a:r>
          </a:p>
          <a:p>
            <a:pPr lvl="1"/>
            <a:r>
              <a:rPr lang="pt-BR" altLang="zh-CN" dirty="0"/>
              <a:t>OS 		</a:t>
            </a:r>
            <a:r>
              <a:rPr lang="pt-BR" altLang="zh-CN" dirty="0" smtClean="0"/>
              <a:t>CentOS </a:t>
            </a:r>
            <a:r>
              <a:rPr lang="pt-BR" altLang="zh-CN" dirty="0"/>
              <a:t>6.5 X64 </a:t>
            </a:r>
          </a:p>
          <a:p>
            <a:pPr lvl="1"/>
            <a:r>
              <a:rPr lang="pt-BR" altLang="zh-CN" dirty="0"/>
              <a:t>OFED 		OFED2.3</a:t>
            </a:r>
          </a:p>
          <a:p>
            <a:pPr lvl="1"/>
            <a:r>
              <a:rPr lang="pt-BR" altLang="zh-CN" dirty="0"/>
              <a:t>EXAScaler	</a:t>
            </a:r>
            <a:r>
              <a:rPr lang="pt-BR" altLang="zh-CN" dirty="0" smtClean="0"/>
              <a:t>2.1.1 (Lustre 2.5.19)</a:t>
            </a:r>
          </a:p>
          <a:p>
            <a:r>
              <a:rPr lang="en-US" altLang="zh-CN" dirty="0" smtClean="0"/>
              <a:t>Tools</a:t>
            </a:r>
          </a:p>
          <a:p>
            <a:pPr lvl="1"/>
            <a:r>
              <a:rPr lang="pt-BR" altLang="zh-CN" dirty="0" smtClean="0"/>
              <a:t>IOZONE-3-414</a:t>
            </a:r>
          </a:p>
          <a:p>
            <a:pPr lvl="1"/>
            <a:r>
              <a:rPr lang="pt-BR" altLang="zh-CN" dirty="0" smtClean="0"/>
              <a:t>MDSplus-6.1-83</a:t>
            </a:r>
            <a:endParaRPr lang="pt-BR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1D06F1-0282-A64A-AE15-C1C822BDAB7B}" type="slidenum">
              <a:rPr lang="en-US" altLang="zh-CN" smtClean="0"/>
              <a:pPr>
                <a:defRPr/>
              </a:pPr>
              <a:t>14</a:t>
            </a:fld>
            <a:endParaRPr lang="en-US" altLang="zh-CN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376726"/>
            <a:ext cx="1728192" cy="183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93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IOZONE Test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1D06F1-0282-A64A-AE15-C1C822BDAB7B}" type="slidenum">
              <a:rPr lang="en-US" altLang="zh-CN" smtClean="0"/>
              <a:pPr>
                <a:defRPr/>
              </a:pPr>
              <a:t>15</a:t>
            </a:fld>
            <a:endParaRPr lang="en-US" altLang="zh-CN"/>
          </a:p>
        </p:txBody>
      </p:sp>
      <p:pic>
        <p:nvPicPr>
          <p:cNvPr id="3074" name="Picture 2" descr="C:\Users\WangFeng\AppData\Roaming\Tencent\Users\505060\QQ\WinTemp\RichOle\FDY0N]TAC4N1%}Z254`}94I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80728"/>
            <a:ext cx="3900000" cy="23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内容占位符 2"/>
          <p:cNvSpPr txBox="1">
            <a:spLocks/>
          </p:cNvSpPr>
          <p:nvPr/>
        </p:nvSpPr>
        <p:spPr bwMode="auto">
          <a:xfrm>
            <a:off x="755896" y="3284984"/>
            <a:ext cx="2880000" cy="288000"/>
          </a:xfrm>
          <a:prstGeom prst="rect">
            <a:avLst/>
          </a:prstGeo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ts val="400"/>
              </a:spcBef>
              <a:spcAft>
                <a:spcPts val="300"/>
              </a:spcAft>
              <a:buChar char="•"/>
              <a:defRPr kumimoji="1" sz="2400" b="1" baseline="0">
                <a:solidFill>
                  <a:schemeClr val="tx1"/>
                </a:solidFill>
                <a:latin typeface="Century Gothic" pitchFamily="34" charset="0"/>
                <a:ea typeface="华文中宋" pitchFamily="2" charset="-122"/>
                <a:cs typeface="Verdana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Century Gothic" pitchFamily="34" charset="0"/>
                <a:ea typeface="华文中宋" pitchFamily="2" charset="-122"/>
                <a:cs typeface="华文中宋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Century Gothic" pitchFamily="34" charset="0"/>
                <a:ea typeface="华文中宋" pitchFamily="2" charset="-122"/>
                <a:cs typeface="华文中宋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1600">
                <a:solidFill>
                  <a:schemeClr val="tx1"/>
                </a:solidFill>
                <a:latin typeface="Century Gothic" pitchFamily="34" charset="0"/>
                <a:ea typeface="华文中宋" pitchFamily="2" charset="-122"/>
                <a:cs typeface="华文中宋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Century Gothic" pitchFamily="34" charset="0"/>
                <a:ea typeface="华文中宋" pitchFamily="2" charset="-122"/>
                <a:cs typeface="华文中宋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None/>
            </a:pPr>
            <a:r>
              <a:rPr lang="en-US" altLang="zh-CN" sz="12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Client: 1, Process: 1</a:t>
            </a:r>
          </a:p>
        </p:txBody>
      </p:sp>
      <p:pic>
        <p:nvPicPr>
          <p:cNvPr id="6" name="Picture 2" descr="C:\Users\WangFeng\AppData\Roaming\Tencent\Users\505060\QQ\WinTemp\RichOle\G[%}KF}S8Y@VWZTOSGG{3`1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645024"/>
            <a:ext cx="3589318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内容占位符 2"/>
          <p:cNvSpPr txBox="1">
            <a:spLocks/>
          </p:cNvSpPr>
          <p:nvPr/>
        </p:nvSpPr>
        <p:spPr bwMode="auto">
          <a:xfrm>
            <a:off x="755896" y="5805264"/>
            <a:ext cx="2880000" cy="288000"/>
          </a:xfrm>
          <a:prstGeom prst="rect">
            <a:avLst/>
          </a:prstGeo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ts val="400"/>
              </a:spcBef>
              <a:spcAft>
                <a:spcPts val="300"/>
              </a:spcAft>
              <a:buChar char="•"/>
              <a:defRPr kumimoji="1" sz="2400" b="1" baseline="0">
                <a:solidFill>
                  <a:schemeClr val="tx1"/>
                </a:solidFill>
                <a:latin typeface="Century Gothic" pitchFamily="34" charset="0"/>
                <a:ea typeface="华文中宋" pitchFamily="2" charset="-122"/>
                <a:cs typeface="Verdana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Century Gothic" pitchFamily="34" charset="0"/>
                <a:ea typeface="华文中宋" pitchFamily="2" charset="-122"/>
                <a:cs typeface="华文中宋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Century Gothic" pitchFamily="34" charset="0"/>
                <a:ea typeface="华文中宋" pitchFamily="2" charset="-122"/>
                <a:cs typeface="华文中宋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1600">
                <a:solidFill>
                  <a:schemeClr val="tx1"/>
                </a:solidFill>
                <a:latin typeface="Century Gothic" pitchFamily="34" charset="0"/>
                <a:ea typeface="华文中宋" pitchFamily="2" charset="-122"/>
                <a:cs typeface="华文中宋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Century Gothic" pitchFamily="34" charset="0"/>
                <a:ea typeface="华文中宋" pitchFamily="2" charset="-122"/>
                <a:cs typeface="华文中宋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None/>
            </a:pPr>
            <a:r>
              <a:rPr lang="en-US" altLang="zh-CN" sz="12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Client: 1, Process: 8</a:t>
            </a:r>
          </a:p>
        </p:txBody>
      </p:sp>
      <p:sp>
        <p:nvSpPr>
          <p:cNvPr id="9" name="内容占位符 2"/>
          <p:cNvSpPr txBox="1">
            <a:spLocks/>
          </p:cNvSpPr>
          <p:nvPr/>
        </p:nvSpPr>
        <p:spPr bwMode="auto">
          <a:xfrm>
            <a:off x="5292400" y="3356992"/>
            <a:ext cx="2880000" cy="288000"/>
          </a:xfrm>
          <a:prstGeom prst="rect">
            <a:avLst/>
          </a:prstGeo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ts val="400"/>
              </a:spcBef>
              <a:spcAft>
                <a:spcPts val="300"/>
              </a:spcAft>
              <a:buChar char="•"/>
              <a:defRPr kumimoji="1" sz="2400" b="1" baseline="0">
                <a:solidFill>
                  <a:schemeClr val="tx1"/>
                </a:solidFill>
                <a:latin typeface="Century Gothic" pitchFamily="34" charset="0"/>
                <a:ea typeface="华文中宋" pitchFamily="2" charset="-122"/>
                <a:cs typeface="Verdana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Century Gothic" pitchFamily="34" charset="0"/>
                <a:ea typeface="华文中宋" pitchFamily="2" charset="-122"/>
                <a:cs typeface="华文中宋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Century Gothic" pitchFamily="34" charset="0"/>
                <a:ea typeface="华文中宋" pitchFamily="2" charset="-122"/>
                <a:cs typeface="华文中宋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1600">
                <a:solidFill>
                  <a:schemeClr val="tx1"/>
                </a:solidFill>
                <a:latin typeface="Century Gothic" pitchFamily="34" charset="0"/>
                <a:ea typeface="华文中宋" pitchFamily="2" charset="-122"/>
                <a:cs typeface="华文中宋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Century Gothic" pitchFamily="34" charset="0"/>
                <a:ea typeface="华文中宋" pitchFamily="2" charset="-122"/>
                <a:cs typeface="华文中宋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None/>
            </a:pPr>
            <a:r>
              <a:rPr lang="en-US" altLang="zh-CN" sz="12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Client: 4,  Process: 4 x 10</a:t>
            </a: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3141017"/>
              </p:ext>
            </p:extLst>
          </p:nvPr>
        </p:nvGraphicFramePr>
        <p:xfrm>
          <a:off x="4885074" y="4221088"/>
          <a:ext cx="3647366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59296"/>
                <a:gridCol w="962690"/>
                <a:gridCol w="962690"/>
                <a:gridCol w="96269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Client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Read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Write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0.9GB/s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1GB/s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2.8GB/s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3.2GB/s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9.0GB/s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10.0GB/s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" name="Picture 3" descr="C:\Users\WangFeng\AppData\Roaming\Tencent\Users\505060\QQ\WinTemp\RichOle\~0~E[]]N`VK74Z7_WMD@W[J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5628" y="1124744"/>
            <a:ext cx="3634804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316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MDSplus</a:t>
            </a:r>
            <a:r>
              <a:rPr lang="en-US" altLang="zh-CN" dirty="0" smtClean="0"/>
              <a:t> Test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1D06F1-0282-A64A-AE15-C1C822BDAB7B}" type="slidenum">
              <a:rPr lang="en-US" altLang="zh-CN" smtClean="0"/>
              <a:pPr>
                <a:defRPr/>
              </a:pPr>
              <a:t>16</a:t>
            </a:fld>
            <a:endParaRPr lang="en-US" altLang="zh-CN"/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9431056"/>
              </p:ext>
            </p:extLst>
          </p:nvPr>
        </p:nvGraphicFramePr>
        <p:xfrm>
          <a:off x="4355976" y="4221088"/>
          <a:ext cx="4464496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54208"/>
                <a:gridCol w="872578"/>
                <a:gridCol w="612124"/>
                <a:gridCol w="1064595"/>
                <a:gridCol w="116099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Client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Tree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Local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Lustre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80MB/s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120MB/s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260MB/s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400MB/s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1500MB/s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2000MB/s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内容占位符 2"/>
          <p:cNvSpPr txBox="1">
            <a:spLocks/>
          </p:cNvSpPr>
          <p:nvPr/>
        </p:nvSpPr>
        <p:spPr bwMode="auto">
          <a:xfrm>
            <a:off x="755896" y="3141000"/>
            <a:ext cx="2880000" cy="288000"/>
          </a:xfrm>
          <a:prstGeom prst="rect">
            <a:avLst/>
          </a:prstGeo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ts val="400"/>
              </a:spcBef>
              <a:spcAft>
                <a:spcPts val="300"/>
              </a:spcAft>
              <a:buChar char="•"/>
              <a:defRPr kumimoji="1" sz="2400" b="1" baseline="0">
                <a:solidFill>
                  <a:schemeClr val="tx1"/>
                </a:solidFill>
                <a:latin typeface="Century Gothic" pitchFamily="34" charset="0"/>
                <a:ea typeface="华文中宋" pitchFamily="2" charset="-122"/>
                <a:cs typeface="Verdana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Century Gothic" pitchFamily="34" charset="0"/>
                <a:ea typeface="华文中宋" pitchFamily="2" charset="-122"/>
                <a:cs typeface="华文中宋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Century Gothic" pitchFamily="34" charset="0"/>
                <a:ea typeface="华文中宋" pitchFamily="2" charset="-122"/>
                <a:cs typeface="华文中宋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1600">
                <a:solidFill>
                  <a:schemeClr val="tx1"/>
                </a:solidFill>
                <a:latin typeface="Century Gothic" pitchFamily="34" charset="0"/>
                <a:ea typeface="华文中宋" pitchFamily="2" charset="-122"/>
                <a:cs typeface="华文中宋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Century Gothic" pitchFamily="34" charset="0"/>
                <a:ea typeface="华文中宋" pitchFamily="2" charset="-122"/>
                <a:cs typeface="华文中宋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None/>
            </a:pPr>
            <a:r>
              <a:rPr lang="en-US" altLang="zh-CN" sz="12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altLang="zh-CN" sz="1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CN" sz="1200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dsplus</a:t>
            </a:r>
            <a:r>
              <a:rPr lang="en-US" altLang="zh-CN" sz="12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client  to 1 </a:t>
            </a:r>
            <a:r>
              <a:rPr lang="en-US" altLang="zh-CN" sz="1200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mdsplus</a:t>
            </a:r>
            <a:r>
              <a:rPr lang="en-US" altLang="zh-CN" sz="12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tree</a:t>
            </a:r>
          </a:p>
        </p:txBody>
      </p:sp>
      <p:sp>
        <p:nvSpPr>
          <p:cNvPr id="9" name="内容占位符 2"/>
          <p:cNvSpPr txBox="1">
            <a:spLocks/>
          </p:cNvSpPr>
          <p:nvPr/>
        </p:nvSpPr>
        <p:spPr bwMode="auto">
          <a:xfrm>
            <a:off x="755896" y="5823020"/>
            <a:ext cx="2880000" cy="288000"/>
          </a:xfrm>
          <a:prstGeom prst="rect">
            <a:avLst/>
          </a:prstGeo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ts val="400"/>
              </a:spcBef>
              <a:spcAft>
                <a:spcPts val="300"/>
              </a:spcAft>
              <a:buChar char="•"/>
              <a:defRPr kumimoji="1" sz="2400" b="1" baseline="0">
                <a:solidFill>
                  <a:schemeClr val="tx1"/>
                </a:solidFill>
                <a:latin typeface="Century Gothic" pitchFamily="34" charset="0"/>
                <a:ea typeface="华文中宋" pitchFamily="2" charset="-122"/>
                <a:cs typeface="Verdana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Century Gothic" pitchFamily="34" charset="0"/>
                <a:ea typeface="华文中宋" pitchFamily="2" charset="-122"/>
                <a:cs typeface="华文中宋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Century Gothic" pitchFamily="34" charset="0"/>
                <a:ea typeface="华文中宋" pitchFamily="2" charset="-122"/>
                <a:cs typeface="华文中宋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1600">
                <a:solidFill>
                  <a:schemeClr val="tx1"/>
                </a:solidFill>
                <a:latin typeface="Century Gothic" pitchFamily="34" charset="0"/>
                <a:ea typeface="华文中宋" pitchFamily="2" charset="-122"/>
                <a:cs typeface="华文中宋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Century Gothic" pitchFamily="34" charset="0"/>
                <a:ea typeface="华文中宋" pitchFamily="2" charset="-122"/>
                <a:cs typeface="华文中宋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None/>
            </a:pPr>
            <a:r>
              <a:rPr lang="en-US" altLang="zh-CN" sz="12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altLang="zh-CN" sz="1200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mdsplus</a:t>
            </a:r>
            <a:r>
              <a:rPr lang="en-US" altLang="zh-CN" sz="12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processes to 1 </a:t>
            </a:r>
            <a:r>
              <a:rPr lang="en-US" altLang="zh-CN" sz="1200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mdsplus</a:t>
            </a:r>
            <a:r>
              <a:rPr lang="en-US" altLang="zh-CN" sz="12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tree</a:t>
            </a:r>
          </a:p>
        </p:txBody>
      </p:sp>
      <p:sp>
        <p:nvSpPr>
          <p:cNvPr id="10" name="内容占位符 2"/>
          <p:cNvSpPr txBox="1">
            <a:spLocks/>
          </p:cNvSpPr>
          <p:nvPr/>
        </p:nvSpPr>
        <p:spPr bwMode="auto">
          <a:xfrm>
            <a:off x="5148384" y="3284984"/>
            <a:ext cx="2880000" cy="288000"/>
          </a:xfrm>
          <a:prstGeom prst="rect">
            <a:avLst/>
          </a:prstGeo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ts val="400"/>
              </a:spcBef>
              <a:spcAft>
                <a:spcPts val="300"/>
              </a:spcAft>
              <a:buChar char="•"/>
              <a:defRPr kumimoji="1" sz="2400" b="1" baseline="0">
                <a:solidFill>
                  <a:schemeClr val="tx1"/>
                </a:solidFill>
                <a:latin typeface="Century Gothic" pitchFamily="34" charset="0"/>
                <a:ea typeface="华文中宋" pitchFamily="2" charset="-122"/>
                <a:cs typeface="Verdana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Century Gothic" pitchFamily="34" charset="0"/>
                <a:ea typeface="华文中宋" pitchFamily="2" charset="-122"/>
                <a:cs typeface="华文中宋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Century Gothic" pitchFamily="34" charset="0"/>
                <a:ea typeface="华文中宋" pitchFamily="2" charset="-122"/>
                <a:cs typeface="华文中宋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1600">
                <a:solidFill>
                  <a:schemeClr val="tx1"/>
                </a:solidFill>
                <a:latin typeface="Century Gothic" pitchFamily="34" charset="0"/>
                <a:ea typeface="华文中宋" pitchFamily="2" charset="-122"/>
                <a:cs typeface="华文中宋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Century Gothic" pitchFamily="34" charset="0"/>
                <a:ea typeface="华文中宋" pitchFamily="2" charset="-122"/>
                <a:cs typeface="华文中宋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None/>
            </a:pPr>
            <a:r>
              <a:rPr lang="en-US" altLang="zh-CN" sz="1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12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2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CN" sz="1200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dsplus</a:t>
            </a:r>
            <a:r>
              <a:rPr lang="en-US" altLang="zh-CN" sz="12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client  to 4 </a:t>
            </a:r>
            <a:r>
              <a:rPr lang="en-US" altLang="zh-CN" sz="1200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mdsplus</a:t>
            </a:r>
            <a:r>
              <a:rPr lang="en-US" altLang="zh-CN" sz="12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tree</a:t>
            </a:r>
          </a:p>
        </p:txBody>
      </p:sp>
      <p:pic>
        <p:nvPicPr>
          <p:cNvPr id="1025" name="Picture 1" descr="C:\Users\WangFeng\AppData\Roaming\Tencent\Users\505060\QQ\WinTemp\RichOle\YRDL~4CJ6CEW_%2JY{L}Z{K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94833"/>
            <a:ext cx="3528392" cy="2146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1" descr="C:\Users\WangFeng\AppData\Roaming\Tencent\Users\505060\QQ\WinTemp\RichOle\%WV5@TU`4S[0}IY4OHIW8JR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561636"/>
            <a:ext cx="3671392" cy="2243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2312" y="980728"/>
            <a:ext cx="3856112" cy="2323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040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1. Introduction</a:t>
            </a:r>
          </a:p>
          <a:p>
            <a:r>
              <a:rPr lang="en-US" altLang="zh-CN" dirty="0" smtClean="0"/>
              <a:t>2. System Design &amp; Implementation</a:t>
            </a:r>
          </a:p>
          <a:p>
            <a:r>
              <a:rPr lang="en-US" altLang="zh-CN" dirty="0" smtClean="0"/>
              <a:t>3. Test Results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4. Summary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1D06F1-0282-A64A-AE15-C1C822BDAB7B}" type="slidenum">
              <a:rPr lang="en-US" altLang="zh-CN" smtClean="0"/>
              <a:pPr>
                <a:defRPr/>
              </a:pPr>
              <a:t>17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2694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4. 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A new data storage system based on </a:t>
            </a:r>
            <a:r>
              <a:rPr lang="en-US" altLang="zh-CN" sz="2000" dirty="0" err="1" smtClean="0"/>
              <a:t>Lustre</a:t>
            </a:r>
            <a:r>
              <a:rPr lang="en-US" altLang="zh-CN" sz="2000" dirty="0" smtClean="0"/>
              <a:t> and </a:t>
            </a:r>
            <a:r>
              <a:rPr lang="en-US" altLang="zh-CN" sz="2000" dirty="0" err="1" smtClean="0"/>
              <a:t>InfiniBand</a:t>
            </a:r>
            <a:r>
              <a:rPr lang="en-US" altLang="zh-CN" sz="2000" dirty="0" smtClean="0"/>
              <a:t> has been designed and implemented to meet the requirement of large amount of data storage for EAST;</a:t>
            </a:r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The new data storage system has good performance and scalability, and it can be used as either </a:t>
            </a:r>
            <a:r>
              <a:rPr lang="en-US" altLang="zh-CN" sz="2000" dirty="0" err="1" smtClean="0"/>
              <a:t>mdsplus</a:t>
            </a:r>
            <a:r>
              <a:rPr lang="en-US" altLang="zh-CN" sz="2000" dirty="0" smtClean="0"/>
              <a:t> data storage or video/image data storage;</a:t>
            </a:r>
          </a:p>
          <a:p>
            <a:endParaRPr lang="en-US" altLang="zh-CN" sz="2000" dirty="0"/>
          </a:p>
          <a:p>
            <a:r>
              <a:rPr lang="en-US" altLang="zh-CN" sz="2000" dirty="0" smtClean="0"/>
              <a:t>The new data storage system will be used in the next campaign of EAST </a:t>
            </a:r>
            <a:r>
              <a:rPr lang="en-US" altLang="zh-CN" sz="2000" dirty="0" err="1" smtClean="0"/>
              <a:t>tokamak</a:t>
            </a:r>
            <a:r>
              <a:rPr lang="en-US" altLang="zh-CN" sz="2000" dirty="0" smtClean="0"/>
              <a:t> experiment.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1D06F1-0282-A64A-AE15-C1C822BDAB7B}" type="slidenum">
              <a:rPr lang="en-US" altLang="zh-CN" smtClean="0"/>
              <a:pPr>
                <a:defRPr/>
              </a:pPr>
              <a:t>18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909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</a:t>
            </a:r>
          </a:p>
          <a:p>
            <a:pPr>
              <a:buNone/>
            </a:pPr>
            <a:endParaRPr lang="en-US" altLang="zh-CN" dirty="0" smtClean="0"/>
          </a:p>
          <a:p>
            <a:pPr algn="ctr">
              <a:buNone/>
            </a:pPr>
            <a:r>
              <a:rPr lang="en-US" altLang="zh-CN" sz="4400" dirty="0" smtClean="0"/>
              <a:t>Thanks for your attentions!</a:t>
            </a:r>
            <a:endParaRPr lang="zh-CN" altLang="en-US" sz="4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1D06F1-0282-A64A-AE15-C1C822BDAB7B}" type="slidenum">
              <a:rPr lang="en-US" altLang="zh-CN" smtClean="0"/>
              <a:pPr>
                <a:defRPr/>
              </a:pPr>
              <a:t>19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1. Introduction</a:t>
            </a:r>
          </a:p>
          <a:p>
            <a:r>
              <a:rPr lang="en-US" altLang="zh-CN" dirty="0"/>
              <a:t>2</a:t>
            </a:r>
            <a:r>
              <a:rPr lang="en-US" altLang="zh-CN" dirty="0" smtClean="0"/>
              <a:t>. System </a:t>
            </a:r>
            <a:r>
              <a:rPr lang="en-US" altLang="zh-CN" dirty="0"/>
              <a:t>Design &amp; Implementation</a:t>
            </a:r>
          </a:p>
          <a:p>
            <a:r>
              <a:rPr lang="en-US" altLang="zh-CN" dirty="0" smtClean="0"/>
              <a:t>3. Test Results</a:t>
            </a:r>
          </a:p>
          <a:p>
            <a:r>
              <a:rPr lang="en-US" altLang="zh-CN" dirty="0" smtClean="0"/>
              <a:t>4. Summary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1D06F1-0282-A64A-AE15-C1C822BDAB7B}" type="slidenum">
              <a:rPr lang="en-US" altLang="zh-CN" smtClean="0"/>
              <a:pPr>
                <a:defRPr/>
              </a:pPr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7849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867" y="1437094"/>
            <a:ext cx="7484481" cy="465620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1. Introduction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1D06F1-0282-A64A-AE15-C1C822BDAB7B}" type="slidenum">
              <a:rPr lang="en-US" altLang="zh-CN" smtClean="0"/>
              <a:pPr>
                <a:defRPr/>
              </a:pPr>
              <a:t>3</a:t>
            </a:fld>
            <a:endParaRPr lang="en-US" altLang="zh-CN"/>
          </a:p>
        </p:txBody>
      </p:sp>
      <p:sp>
        <p:nvSpPr>
          <p:cNvPr id="6" name="内容占位符 2"/>
          <p:cNvSpPr txBox="1">
            <a:spLocks/>
          </p:cNvSpPr>
          <p:nvPr/>
        </p:nvSpPr>
        <p:spPr bwMode="auto">
          <a:xfrm>
            <a:off x="6660232" y="3933056"/>
            <a:ext cx="2088232" cy="2160240"/>
          </a:xfrm>
          <a:prstGeom prst="rect">
            <a:avLst/>
          </a:prstGeo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ts val="400"/>
              </a:spcBef>
              <a:spcAft>
                <a:spcPts val="300"/>
              </a:spcAft>
              <a:buChar char="•"/>
              <a:defRPr kumimoji="1" sz="2400" b="1" baseline="0">
                <a:solidFill>
                  <a:schemeClr val="tx1"/>
                </a:solidFill>
                <a:latin typeface="Century Gothic" pitchFamily="34" charset="0"/>
                <a:ea typeface="华文中宋" pitchFamily="2" charset="-122"/>
                <a:cs typeface="Verdana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Century Gothic" pitchFamily="34" charset="0"/>
                <a:ea typeface="华文中宋" pitchFamily="2" charset="-122"/>
                <a:cs typeface="华文中宋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Century Gothic" pitchFamily="34" charset="0"/>
                <a:ea typeface="华文中宋" pitchFamily="2" charset="-122"/>
                <a:cs typeface="华文中宋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1600">
                <a:solidFill>
                  <a:schemeClr val="tx1"/>
                </a:solidFill>
                <a:latin typeface="Century Gothic" pitchFamily="34" charset="0"/>
                <a:ea typeface="华文中宋" pitchFamily="2" charset="-122"/>
                <a:cs typeface="华文中宋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Century Gothic" pitchFamily="34" charset="0"/>
                <a:ea typeface="华文中宋" pitchFamily="2" charset="-122"/>
                <a:cs typeface="华文中宋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altLang="zh-CN" sz="14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DAQ Nodes: &gt;40</a:t>
            </a:r>
          </a:p>
          <a:p>
            <a:pPr marL="0" indent="0">
              <a:buNone/>
            </a:pPr>
            <a:r>
              <a:rPr lang="en-US" altLang="zh-CN" sz="14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Channels: &gt;2500</a:t>
            </a:r>
          </a:p>
          <a:p>
            <a:pPr marL="0" indent="0">
              <a:buNone/>
            </a:pPr>
            <a:r>
              <a:rPr lang="en-US" altLang="zh-CN" sz="14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Sampling: 1Hz~60MHz</a:t>
            </a:r>
          </a:p>
          <a:p>
            <a:pPr marL="0" indent="0">
              <a:buNone/>
            </a:pPr>
            <a:r>
              <a:rPr lang="en-US" altLang="zh-CN" sz="14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Bus: PCI/PXI/</a:t>
            </a:r>
            <a:r>
              <a:rPr lang="en-US" altLang="zh-CN" sz="1400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PXIe</a:t>
            </a:r>
            <a:endParaRPr lang="en-US" altLang="zh-CN" sz="1400" kern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1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CN" sz="14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tream: 2GB/s</a:t>
            </a:r>
          </a:p>
          <a:p>
            <a:pPr marL="0" indent="0">
              <a:buNone/>
            </a:pPr>
            <a:r>
              <a:rPr lang="en-US" altLang="zh-CN" sz="14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Data: 100TB (2014)</a:t>
            </a:r>
          </a:p>
          <a:p>
            <a:pPr marL="0" indent="0">
              <a:buNone/>
            </a:pPr>
            <a:r>
              <a:rPr lang="en-US" altLang="zh-CN" sz="14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Database: </a:t>
            </a:r>
            <a:r>
              <a:rPr lang="en-US" altLang="zh-CN" sz="1400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MDSplus</a:t>
            </a:r>
            <a:endParaRPr lang="en-US" altLang="zh-CN" sz="1400" kern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7504" y="980728"/>
            <a:ext cx="6009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EAST Distributed and Continuous Data Acquisition System</a:t>
            </a:r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High-speed Data Acquisition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288" y="908050"/>
            <a:ext cx="8569200" cy="5041230"/>
          </a:xfrm>
        </p:spPr>
        <p:txBody>
          <a:bodyPr/>
          <a:lstStyle/>
          <a:p>
            <a:r>
              <a:rPr lang="en-US" altLang="zh-CN" sz="2000" dirty="0" smtClean="0"/>
              <a:t>DAQ </a:t>
            </a:r>
            <a:r>
              <a:rPr lang="en-US" altLang="zh-CN" sz="2000" dirty="0"/>
              <a:t>for microwave reflectometry</a:t>
            </a:r>
            <a:endParaRPr lang="en-US" altLang="zh-CN" sz="2000" dirty="0" smtClean="0"/>
          </a:p>
          <a:p>
            <a:pPr lvl="1"/>
            <a:r>
              <a:rPr lang="en-US" altLang="zh-CN" sz="1800" dirty="0" smtClean="0"/>
              <a:t>National Instruments PXIe-5122</a:t>
            </a:r>
          </a:p>
          <a:p>
            <a:pPr lvl="1"/>
            <a:r>
              <a:rPr lang="en-US" altLang="zh-CN" sz="1800" dirty="0" smtClean="0"/>
              <a:t>4 channels x 60M/s</a:t>
            </a:r>
          </a:p>
          <a:p>
            <a:pPr lvl="1"/>
            <a:r>
              <a:rPr lang="en-US" altLang="zh-CN" sz="1800" dirty="0" smtClean="0"/>
              <a:t>~500MB/s</a:t>
            </a:r>
          </a:p>
          <a:p>
            <a:pPr lvl="1"/>
            <a:r>
              <a:rPr lang="en-US" altLang="zh-CN" sz="1800" dirty="0" smtClean="0"/>
              <a:t>~500GB/1000s shot</a:t>
            </a:r>
          </a:p>
          <a:p>
            <a:r>
              <a:rPr lang="en-US" altLang="zh-CN" sz="2000" dirty="0"/>
              <a:t>DAQ for </a:t>
            </a:r>
            <a:r>
              <a:rPr lang="en-US" altLang="zh-CN" sz="2000" dirty="0" err="1" smtClean="0"/>
              <a:t>polarimeter</a:t>
            </a:r>
            <a:r>
              <a:rPr lang="en-US" altLang="zh-CN" sz="2000" dirty="0" smtClean="0"/>
              <a:t> interferometer</a:t>
            </a:r>
          </a:p>
          <a:p>
            <a:pPr lvl="1"/>
            <a:r>
              <a:rPr lang="en-US" altLang="zh-CN" sz="1800" dirty="0" smtClean="0"/>
              <a:t>National Instruments  PXI-5105</a:t>
            </a:r>
          </a:p>
          <a:p>
            <a:pPr lvl="1"/>
            <a:r>
              <a:rPr lang="en-US" altLang="zh-CN" sz="1800" dirty="0" smtClean="0"/>
              <a:t>8 channels x 10M/s</a:t>
            </a:r>
          </a:p>
          <a:p>
            <a:pPr lvl="1"/>
            <a:r>
              <a:rPr lang="en-US" altLang="zh-CN" sz="1800" dirty="0" smtClean="0"/>
              <a:t>~160MB/s</a:t>
            </a:r>
          </a:p>
          <a:p>
            <a:pPr lvl="1"/>
            <a:r>
              <a:rPr lang="en-US" altLang="zh-CN" sz="1800" dirty="0" smtClean="0"/>
              <a:t>~160GB/1000s shot</a:t>
            </a:r>
          </a:p>
          <a:p>
            <a:pPr lvl="1"/>
            <a:endParaRPr lang="en-US" altLang="zh-CN" sz="1800" dirty="0"/>
          </a:p>
          <a:p>
            <a:r>
              <a:rPr lang="en-US" altLang="zh-CN" sz="2000" dirty="0" smtClean="0"/>
              <a:t>It takes much time to access these high sampling rate data in case of long-term discharge, and the current data storage system become the bottleneck of whole data system.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1D06F1-0282-A64A-AE15-C1C822BDAB7B}" type="slidenum">
              <a:rPr lang="en-US" altLang="zh-CN" smtClean="0"/>
              <a:pPr>
                <a:defRPr/>
              </a:pPr>
              <a:t>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2316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Data Storage System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1D06F1-0282-A64A-AE15-C1C822BDAB7B}" type="slidenum">
              <a:rPr lang="en-US" altLang="zh-CN" smtClean="0"/>
              <a:pPr>
                <a:defRPr/>
              </a:pPr>
              <a:t>5</a:t>
            </a:fld>
            <a:endParaRPr lang="en-US" altLang="zh-CN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179512" y="908050"/>
            <a:ext cx="8856984" cy="5185246"/>
          </a:xfrm>
        </p:spPr>
        <p:txBody>
          <a:bodyPr/>
          <a:lstStyle/>
          <a:p>
            <a:r>
              <a:rPr lang="en-US" altLang="zh-CN" sz="2000" dirty="0" err="1" smtClean="0"/>
              <a:t>MDSplus</a:t>
            </a:r>
            <a:r>
              <a:rPr lang="en-US" altLang="zh-CN" sz="2000" dirty="0" smtClean="0"/>
              <a:t> new shot data storage</a:t>
            </a:r>
          </a:p>
          <a:p>
            <a:pPr lvl="1"/>
            <a:r>
              <a:rPr lang="en-US" altLang="zh-CN" sz="1800" dirty="0" smtClean="0"/>
              <a:t>DELL M820 blade servers: 8</a:t>
            </a:r>
          </a:p>
          <a:p>
            <a:pPr lvl="1"/>
            <a:r>
              <a:rPr lang="en-US" altLang="zh-CN" sz="1800" dirty="0" smtClean="0"/>
              <a:t>Local raid storage: 2TB x 8</a:t>
            </a:r>
          </a:p>
          <a:p>
            <a:pPr lvl="1"/>
            <a:r>
              <a:rPr lang="en-US" altLang="zh-CN" sz="1800" dirty="0" smtClean="0"/>
              <a:t>Write </a:t>
            </a:r>
            <a:r>
              <a:rPr lang="en-US" altLang="zh-CN" sz="1800" dirty="0"/>
              <a:t>data speed: 250MB/s x 8</a:t>
            </a:r>
          </a:p>
          <a:p>
            <a:pPr lvl="1"/>
            <a:r>
              <a:rPr lang="en-US" altLang="zh-CN" sz="1800" dirty="0" smtClean="0"/>
              <a:t>Network </a:t>
            </a:r>
            <a:r>
              <a:rPr lang="en-US" altLang="zh-CN" sz="1800" dirty="0"/>
              <a:t>b</a:t>
            </a:r>
            <a:r>
              <a:rPr lang="en-US" altLang="zh-CN" sz="1800" dirty="0" smtClean="0"/>
              <a:t>andwidth: 10GbE x 2</a:t>
            </a:r>
          </a:p>
          <a:p>
            <a:r>
              <a:rPr lang="en-US" altLang="zh-CN" sz="2000" dirty="0" smtClean="0"/>
              <a:t>MDSplus history shot data storage</a:t>
            </a:r>
          </a:p>
          <a:p>
            <a:pPr lvl="1"/>
            <a:r>
              <a:rPr lang="en-US" altLang="zh-CN" sz="1800" dirty="0" smtClean="0"/>
              <a:t>DELL MD3200 SAS Storage</a:t>
            </a:r>
          </a:p>
          <a:p>
            <a:pPr lvl="1"/>
            <a:r>
              <a:rPr lang="en-US" altLang="zh-CN" sz="1800" dirty="0"/>
              <a:t>Total </a:t>
            </a:r>
            <a:r>
              <a:rPr lang="en-US" altLang="zh-CN" sz="1800" dirty="0" smtClean="0"/>
              <a:t>capacity: 300TB</a:t>
            </a:r>
          </a:p>
          <a:p>
            <a:pPr lvl="1"/>
            <a:r>
              <a:rPr lang="en-US" altLang="zh-CN" sz="1800" dirty="0" smtClean="0"/>
              <a:t>Write data speed: 300MB/s</a:t>
            </a:r>
          </a:p>
          <a:p>
            <a:pPr lvl="1"/>
            <a:r>
              <a:rPr lang="en-US" altLang="zh-CN" sz="1800" dirty="0"/>
              <a:t>Network bandwidth: 10GbE x </a:t>
            </a:r>
            <a:r>
              <a:rPr lang="en-US" altLang="zh-CN" sz="1800" dirty="0" smtClean="0"/>
              <a:t>2</a:t>
            </a:r>
          </a:p>
          <a:p>
            <a:r>
              <a:rPr lang="en-US" altLang="zh-CN" sz="2000" dirty="0"/>
              <a:t>The new shot data have to been moved to history shot data storage in several days;</a:t>
            </a:r>
          </a:p>
          <a:p>
            <a:r>
              <a:rPr lang="en-US" altLang="zh-CN" sz="2000" dirty="0" smtClean="0"/>
              <a:t>The </a:t>
            </a:r>
            <a:r>
              <a:rPr lang="en-US" altLang="zh-CN" sz="2000" dirty="0" smtClean="0"/>
              <a:t>local data storage is not easy to manage, and consumes much CPU and RAM resources</a:t>
            </a:r>
            <a:r>
              <a:rPr lang="en-US" altLang="zh-CN" sz="2000" dirty="0" smtClean="0"/>
              <a:t>;</a:t>
            </a:r>
            <a:endParaRPr lang="en-US" altLang="zh-CN" sz="2000" dirty="0" smtClean="0"/>
          </a:p>
        </p:txBody>
      </p:sp>
      <p:pic>
        <p:nvPicPr>
          <p:cNvPr id="7" name="Picture 6" descr="DSC04330_调整大小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052736"/>
            <a:ext cx="1339793" cy="1223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 descr="DSC04328_调整大小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1911" y="1052736"/>
            <a:ext cx="1160529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436096" y="2276872"/>
            <a:ext cx="11237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/>
              <a:t>DELL M820</a:t>
            </a:r>
            <a:endParaRPr lang="zh-CN" alt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7287945" y="3645024"/>
            <a:ext cx="13529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/>
              <a:t>DELL MD3200</a:t>
            </a:r>
            <a:endParaRPr lang="zh-CN" altLang="en-US" sz="1400" dirty="0"/>
          </a:p>
        </p:txBody>
      </p:sp>
      <p:sp>
        <p:nvSpPr>
          <p:cNvPr id="10" name="右箭头 9"/>
          <p:cNvSpPr/>
          <p:nvPr/>
        </p:nvSpPr>
        <p:spPr>
          <a:xfrm>
            <a:off x="6804248" y="1628800"/>
            <a:ext cx="432048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716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Requirements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A new data storage system </a:t>
            </a:r>
            <a:r>
              <a:rPr lang="en-US" altLang="zh-CN" dirty="0" smtClean="0"/>
              <a:t>is necessary for the continuous data acquisition of EAST </a:t>
            </a:r>
            <a:r>
              <a:rPr lang="en-US" altLang="zh-CN" dirty="0" err="1" smtClean="0"/>
              <a:t>tokamak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Duration: 1000s</a:t>
            </a:r>
          </a:p>
          <a:p>
            <a:pPr lvl="1"/>
            <a:r>
              <a:rPr lang="en-US" altLang="zh-CN" dirty="0" smtClean="0"/>
              <a:t>Large capacity: 500TB</a:t>
            </a:r>
          </a:p>
          <a:p>
            <a:pPr lvl="1"/>
            <a:r>
              <a:rPr lang="en-US" altLang="zh-CN" dirty="0" smtClean="0"/>
              <a:t>High performance: 2GB/s  continuous write</a:t>
            </a:r>
          </a:p>
          <a:p>
            <a:pPr lvl="1"/>
            <a:r>
              <a:rPr lang="en-US" altLang="zh-CN" dirty="0" smtClean="0"/>
              <a:t>Easy to use by Linux servers</a:t>
            </a:r>
          </a:p>
          <a:p>
            <a:pPr lvl="1"/>
            <a:r>
              <a:rPr lang="en-US" altLang="zh-CN" dirty="0" smtClean="0"/>
              <a:t>Easy to manage data</a:t>
            </a:r>
            <a:endParaRPr lang="en-US" altLang="zh-CN" dirty="0"/>
          </a:p>
          <a:p>
            <a:pPr lvl="1"/>
            <a:r>
              <a:rPr lang="en-US" altLang="zh-CN" dirty="0" smtClean="0"/>
              <a:t>Online upgrade capability</a:t>
            </a:r>
          </a:p>
          <a:p>
            <a:pPr lvl="1"/>
            <a:r>
              <a:rPr lang="en-US" altLang="zh-CN" dirty="0" smtClean="0"/>
              <a:t>Scalability: capacity </a:t>
            </a:r>
            <a:r>
              <a:rPr lang="en-US" altLang="zh-CN" dirty="0" smtClean="0"/>
              <a:t>&amp; performance</a:t>
            </a:r>
          </a:p>
          <a:p>
            <a:pPr lvl="1"/>
            <a:r>
              <a:rPr lang="en-US" altLang="zh-CN" dirty="0" smtClean="0"/>
              <a:t>Reliability: redundancy, raid</a:t>
            </a:r>
            <a:r>
              <a:rPr lang="en-US" altLang="zh-CN" dirty="0"/>
              <a:t>, </a:t>
            </a:r>
            <a:r>
              <a:rPr lang="en-US" altLang="zh-CN" dirty="0" smtClean="0"/>
              <a:t>backup</a:t>
            </a:r>
          </a:p>
          <a:p>
            <a:pPr lvl="1"/>
            <a:r>
              <a:rPr lang="en-US" altLang="zh-CN" dirty="0" smtClean="0"/>
              <a:t>…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1D06F1-0282-A64A-AE15-C1C822BDAB7B}" type="slidenum">
              <a:rPr lang="en-US" altLang="zh-CN" smtClean="0"/>
              <a:pPr>
                <a:defRPr/>
              </a:pPr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61239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1. Introduction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2. System Design &amp; Implementation</a:t>
            </a:r>
          </a:p>
          <a:p>
            <a:r>
              <a:rPr lang="en-US" altLang="zh-CN" dirty="0" smtClean="0"/>
              <a:t>3. Test Results</a:t>
            </a:r>
          </a:p>
          <a:p>
            <a:r>
              <a:rPr lang="en-US" altLang="zh-CN" dirty="0" smtClean="0"/>
              <a:t>4. Summary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1D06F1-0282-A64A-AE15-C1C822BDAB7B}" type="slidenum">
              <a:rPr lang="en-US" altLang="zh-CN" smtClean="0"/>
              <a:pPr>
                <a:defRPr/>
              </a:pPr>
              <a:t>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2694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2. System Design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1D06F1-0282-A64A-AE15-C1C822BDAB7B}" type="slidenum">
              <a:rPr lang="en-US" altLang="zh-CN" smtClean="0"/>
              <a:pPr>
                <a:defRPr/>
              </a:pPr>
              <a:t>8</a:t>
            </a:fld>
            <a:endParaRPr lang="en-US" altLang="zh-CN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908720"/>
            <a:ext cx="7632848" cy="482894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31640" y="5795972"/>
            <a:ext cx="6244338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 architecture of data storage system based on Lustre</a:t>
            </a:r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93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Lustre File System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288" y="908050"/>
            <a:ext cx="8353425" cy="5041230"/>
          </a:xfrm>
        </p:spPr>
        <p:txBody>
          <a:bodyPr/>
          <a:lstStyle/>
          <a:p>
            <a:r>
              <a:rPr lang="en-US" altLang="zh-CN" sz="2000" dirty="0" smtClean="0"/>
              <a:t>The Lustre </a:t>
            </a:r>
            <a:r>
              <a:rPr lang="en-US" altLang="zh-CN" sz="2000" dirty="0"/>
              <a:t>file system is an open-source, </a:t>
            </a:r>
            <a:r>
              <a:rPr lang="en-US" altLang="zh-CN" sz="2000" dirty="0" smtClean="0"/>
              <a:t>high performance, parallel </a:t>
            </a:r>
            <a:r>
              <a:rPr lang="en-US" altLang="zh-CN" sz="2000" dirty="0"/>
              <a:t>file system that supports many requirements of leadership class HPC simulation environments. </a:t>
            </a:r>
            <a:endParaRPr lang="en-US" altLang="zh-CN" sz="2000" dirty="0" smtClean="0"/>
          </a:p>
          <a:p>
            <a:pPr lvl="1"/>
            <a:r>
              <a:rPr lang="en-US" altLang="zh-CN" sz="1800" dirty="0" smtClean="0"/>
              <a:t>Performance</a:t>
            </a:r>
          </a:p>
          <a:p>
            <a:pPr lvl="1"/>
            <a:r>
              <a:rPr lang="en-US" altLang="zh-CN" sz="1800" dirty="0" smtClean="0"/>
              <a:t>Scalability</a:t>
            </a:r>
          </a:p>
          <a:p>
            <a:pPr lvl="1"/>
            <a:r>
              <a:rPr lang="en-US" altLang="zh-CN" sz="1800" dirty="0" smtClean="0"/>
              <a:t>POSIX </a:t>
            </a:r>
            <a:r>
              <a:rPr lang="en-US" altLang="zh-CN" sz="1800" dirty="0"/>
              <a:t>standard </a:t>
            </a:r>
            <a:r>
              <a:rPr lang="en-US" altLang="zh-CN" sz="1800" dirty="0" smtClean="0"/>
              <a:t>compliance</a:t>
            </a:r>
            <a:endParaRPr lang="en-US" altLang="zh-CN" sz="1800" dirty="0"/>
          </a:p>
          <a:p>
            <a:pPr lvl="1"/>
            <a:r>
              <a:rPr lang="en-US" altLang="zh-CN" sz="1800" dirty="0" smtClean="0"/>
              <a:t>High-availability</a:t>
            </a:r>
          </a:p>
          <a:p>
            <a:pPr lvl="1"/>
            <a:endParaRPr lang="en-US" altLang="zh-CN" sz="1800" dirty="0" smtClean="0"/>
          </a:p>
          <a:p>
            <a:r>
              <a:rPr lang="en-US" altLang="zh-CN" sz="2000" dirty="0" smtClean="0"/>
              <a:t>DDN </a:t>
            </a:r>
            <a:r>
              <a:rPr lang="en-US" altLang="zh-CN" sz="2000" dirty="0" err="1" smtClean="0"/>
              <a:t>EXAScaler</a:t>
            </a:r>
            <a:r>
              <a:rPr lang="en-US" altLang="zh-CN" sz="2000" dirty="0"/>
              <a:t>, is a next generation parallel </a:t>
            </a:r>
            <a:r>
              <a:rPr lang="en-US" altLang="zh-CN" sz="2000" dirty="0" smtClean="0"/>
              <a:t>file </a:t>
            </a:r>
            <a:r>
              <a:rPr lang="en-US" altLang="zh-CN" sz="2000" dirty="0"/>
              <a:t>storage system appliance that combines DDN award-winning HPC storage technology with the open-source Lustre </a:t>
            </a:r>
            <a:r>
              <a:rPr lang="en-US" altLang="zh-CN" sz="2000" dirty="0" smtClean="0"/>
              <a:t>file </a:t>
            </a:r>
            <a:r>
              <a:rPr lang="en-US" altLang="zh-CN" sz="2000" dirty="0"/>
              <a:t>system</a:t>
            </a:r>
            <a:r>
              <a:rPr lang="en-US" altLang="zh-CN" sz="2000" dirty="0" smtClean="0"/>
              <a:t>.</a:t>
            </a:r>
          </a:p>
          <a:p>
            <a:endParaRPr lang="en-US" altLang="zh-CN" sz="2000" dirty="0" smtClean="0"/>
          </a:p>
          <a:p>
            <a:r>
              <a:rPr lang="en-US" altLang="zh-CN" sz="2000" dirty="0" err="1" smtClean="0"/>
              <a:t>MDSplus</a:t>
            </a:r>
            <a:r>
              <a:rPr lang="en-US" altLang="zh-CN" sz="2000" dirty="0" smtClean="0"/>
              <a:t> data will be stored on the Lustre file system, and shared with computing servers.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1D06F1-0282-A64A-AE15-C1C822BDAB7B}" type="slidenum">
              <a:rPr lang="en-US" altLang="zh-CN" smtClean="0"/>
              <a:pPr>
                <a:defRPr/>
              </a:pPr>
              <a:t>9</a:t>
            </a:fld>
            <a:endParaRPr lang="en-US" altLang="zh-CN"/>
          </a:p>
        </p:txBody>
      </p:sp>
      <p:sp>
        <p:nvSpPr>
          <p:cNvPr id="5" name="TextBox 4"/>
          <p:cNvSpPr txBox="1"/>
          <p:nvPr/>
        </p:nvSpPr>
        <p:spPr>
          <a:xfrm>
            <a:off x="2123728" y="6597352"/>
            <a:ext cx="295946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Lustre </a:t>
            </a:r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Software Release 2.x Operations Manual</a:t>
            </a:r>
            <a:endParaRPr lang="zh-CN" alt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18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AST plasma control_tm2011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沉稳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EAST plasma control_tm2011.potx</Template>
  <TotalTime>17652</TotalTime>
  <Words>776</Words>
  <Application>Microsoft Office PowerPoint</Application>
  <PresentationFormat>全屏显示(4:3)</PresentationFormat>
  <Paragraphs>202</Paragraphs>
  <Slides>19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0" baseType="lpstr">
      <vt:lpstr>EAST plasma control_tm2011</vt:lpstr>
      <vt:lpstr>The demonstration of Lustre in EAST data system</vt:lpstr>
      <vt:lpstr>OUTLINE</vt:lpstr>
      <vt:lpstr>1. Introduction</vt:lpstr>
      <vt:lpstr>High-speed Data Acquisition</vt:lpstr>
      <vt:lpstr>Data Storage System</vt:lpstr>
      <vt:lpstr>Requirements</vt:lpstr>
      <vt:lpstr>OUTLINE</vt:lpstr>
      <vt:lpstr>2. System Design</vt:lpstr>
      <vt:lpstr>Lustre File System</vt:lpstr>
      <vt:lpstr>System Configuration</vt:lpstr>
      <vt:lpstr>DDN SFA7700</vt:lpstr>
      <vt:lpstr>Data Flow</vt:lpstr>
      <vt:lpstr>OUTLINE</vt:lpstr>
      <vt:lpstr>3. Test Results</vt:lpstr>
      <vt:lpstr>IOZONE Test</vt:lpstr>
      <vt:lpstr>MDSplus Test</vt:lpstr>
      <vt:lpstr>OUTLINE</vt:lpstr>
      <vt:lpstr>4. Summary</vt:lpstr>
      <vt:lpstr>PowerPoint 演示文稿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subject/>
  <dc:creator>bjxiao</dc:creator>
  <cp:keywords/>
  <dc:description/>
  <cp:lastModifiedBy>WangFeng</cp:lastModifiedBy>
  <cp:revision>839</cp:revision>
  <dcterms:created xsi:type="dcterms:W3CDTF">2011-03-14T00:13:06Z</dcterms:created>
  <dcterms:modified xsi:type="dcterms:W3CDTF">2015-04-21T18:20:50Z</dcterms:modified>
  <cp:category/>
</cp:coreProperties>
</file>