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8" r:id="rId3"/>
    <p:sldId id="269" r:id="rId4"/>
    <p:sldId id="270" r:id="rId5"/>
    <p:sldId id="279" r:id="rId6"/>
    <p:sldId id="271" r:id="rId7"/>
    <p:sldId id="272" r:id="rId8"/>
    <p:sldId id="275" r:id="rId9"/>
    <p:sldId id="276" r:id="rId10"/>
    <p:sldId id="286" r:id="rId11"/>
    <p:sldId id="282" r:id="rId12"/>
    <p:sldId id="283" r:id="rId13"/>
    <p:sldId id="274" r:id="rId14"/>
    <p:sldId id="278" r:id="rId15"/>
    <p:sldId id="284" r:id="rId16"/>
    <p:sldId id="281" r:id="rId17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5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 autoAdjust="0"/>
    <p:restoredTop sz="94608" autoAdjust="0"/>
  </p:normalViewPr>
  <p:slideViewPr>
    <p:cSldViewPr>
      <p:cViewPr varScale="1">
        <p:scale>
          <a:sx n="71" d="100"/>
          <a:sy n="71" d="100"/>
        </p:scale>
        <p:origin x="-13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316" y="-102"/>
      </p:cViewPr>
      <p:guideLst>
        <p:guide orient="horz" pos="3120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F5C80-F059-41B7-9AC6-548C8B7854C9}" type="datetimeFigureOut">
              <a:rPr lang="it-IT" smtClean="0"/>
              <a:t>21/04/2015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 smtClean="0"/>
              <a:t>pippo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1A366-D621-4591-9A67-A24D0280F0D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59874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2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3980908435"/>
      </p:ext>
    </p:extLst>
  </p:cSld>
  <p:clrMap bg1="lt1" tx1="dk1" bg2="dk2" tx2="lt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hape 4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32417" y="742950"/>
            <a:ext cx="4529667" cy="371475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2" name="Shape 4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tIns="45700" bIns="45700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Shape 46"/>
          <p:cNvSpPr txBox="1">
            <a:spLocks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b"/>
          <a:lstStyle/>
          <a:p>
            <a:pPr algn="r">
              <a:buSzPct val="25000"/>
              <a:buFont typeface="Arial" charset="0"/>
              <a:buNone/>
            </a:pPr>
            <a:r>
              <a:rPr lang="en-US" sz="1200"/>
              <a:t>*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34194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9930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8051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" y="6096000"/>
            <a:ext cx="298383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77838" y="1143000"/>
            <a:ext cx="8208962" cy="4800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090287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buSzPct val="25000"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10th IAEA TM on Control, Data Acquisition, and Remote Participation</a:t>
            </a:r>
          </a:p>
          <a:p>
            <a:pPr>
              <a:defRPr/>
            </a:pPr>
            <a:r>
              <a:rPr lang="en-US" dirty="0" err="1" smtClean="0"/>
              <a:t>Nirma</a:t>
            </a:r>
            <a:r>
              <a:rPr lang="en-US" dirty="0" smtClean="0"/>
              <a:t> University, Gandhinagar, Gujarat,  India – 22 April 2015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090287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D6B26D3-733C-4C69-B6E8-D326F7EEC7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0198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buSzPct val="25000"/>
              <a:defRPr sz="11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z="1000" dirty="0" smtClean="0"/>
              <a:t>10th IAEA TM on Control, Data Acquisition, and Remote Participation</a:t>
            </a:r>
          </a:p>
          <a:p>
            <a:pPr>
              <a:defRPr/>
            </a:pPr>
            <a:r>
              <a:rPr lang="en-US" sz="1000" dirty="0" err="1" smtClean="0"/>
              <a:t>Nirma</a:t>
            </a:r>
            <a:r>
              <a:rPr lang="en-US" sz="1000" dirty="0" smtClean="0"/>
              <a:t> University, Gandhinagar, Gujarat,  India – 22 April 2015</a:t>
            </a:r>
            <a:endParaRPr lang="en-US" sz="1000" dirty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0198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D6B26D3-733C-4C69-B6E8-D326F7EEC7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8806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8807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8807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hlink"/>
                </a:solidFill>
              </a:endParaRPr>
            </a:p>
          </p:txBody>
        </p:sp>
        <p:sp>
          <p:nvSpPr>
            <p:cNvPr id="8807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hlink"/>
                </a:solidFill>
              </a:endParaRPr>
            </a:p>
          </p:txBody>
        </p:sp>
        <p:sp>
          <p:nvSpPr>
            <p:cNvPr id="8807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accent2"/>
                </a:solidFill>
              </a:endParaRPr>
            </a:p>
          </p:txBody>
        </p:sp>
        <p:sp>
          <p:nvSpPr>
            <p:cNvPr id="8807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hlink"/>
                </a:solidFill>
              </a:endParaRPr>
            </a:p>
          </p:txBody>
        </p:sp>
        <p:sp>
          <p:nvSpPr>
            <p:cNvPr id="8807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8807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accent2"/>
                </a:solidFill>
              </a:endParaRPr>
            </a:p>
          </p:txBody>
        </p:sp>
        <p:sp>
          <p:nvSpPr>
            <p:cNvPr id="8807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Pippp</a:t>
            </a:r>
            <a:endParaRPr lang="en-US" dirty="0" smtClean="0"/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" y="6025513"/>
            <a:ext cx="298383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8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§"/>
        <a:defRPr sz="24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6D45B2-91B7-4CDE-81B7-139670AA3BA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4338" name="Shape 37"/>
          <p:cNvSpPr>
            <a:spLocks noGrp="1"/>
          </p:cNvSpPr>
          <p:nvPr>
            <p:ph type="title" idx="4294967295"/>
          </p:nvPr>
        </p:nvSpPr>
        <p:spPr>
          <a:xfrm>
            <a:off x="457200" y="609600"/>
            <a:ext cx="8229600" cy="1371600"/>
          </a:xfrm>
        </p:spPr>
        <p:txBody>
          <a:bodyPr lIns="91425" tIns="45700" rIns="91425" bIns="45700" anchor="t"/>
          <a:lstStyle/>
          <a:p>
            <a:pPr algn="ctr" eaLnBrk="1" hangingPunct="1">
              <a:buClr>
                <a:srgbClr val="666666"/>
              </a:buClr>
              <a:buSzPct val="25000"/>
            </a:pPr>
            <a:r>
              <a:rPr lang="en-US" sz="2000" dirty="0" smtClean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12-luchetta-RFX-3-O</a:t>
            </a:r>
            <a:r>
              <a:rPr lang="en-US" sz="3200" dirty="0" smtClean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 smtClean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 smtClean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Integrating </a:t>
            </a:r>
            <a:r>
              <a:rPr lang="en-US" sz="3200" b="1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Supervision, Control and </a:t>
            </a:r>
            <a:r>
              <a:rPr lang="en-US" sz="3200" b="1" dirty="0" smtClean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  <a:r>
              <a:rPr lang="en-US" sz="3200" b="1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Acquisition – The </a:t>
            </a:r>
            <a:r>
              <a:rPr lang="en-US" sz="3200" b="1" dirty="0" smtClean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Neutral </a:t>
            </a:r>
            <a:r>
              <a:rPr lang="en-US" sz="3200" b="1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Test Facility E</a:t>
            </a:r>
            <a:r>
              <a:rPr lang="en-US" sz="3200" b="1" dirty="0" smtClean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xperience</a:t>
            </a:r>
          </a:p>
        </p:txBody>
      </p:sp>
      <p:sp>
        <p:nvSpPr>
          <p:cNvPr id="4" name="Shape 38"/>
          <p:cNvSpPr txBox="1">
            <a:spLocks/>
          </p:cNvSpPr>
          <p:nvPr/>
        </p:nvSpPr>
        <p:spPr bwMode="auto">
          <a:xfrm>
            <a:off x="403412" y="32766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lnSpc>
                <a:spcPct val="80000"/>
              </a:lnSpc>
              <a:spcBef>
                <a:spcPts val="638"/>
              </a:spcBef>
              <a:buClr>
                <a:srgbClr val="000000"/>
              </a:buClr>
              <a:buSzPct val="25000"/>
              <a:buFont typeface="Wingdings" pitchFamily="2" charset="2"/>
              <a:buNone/>
            </a:pPr>
            <a:r>
              <a:rPr lang="en-US" sz="1600" kern="0" dirty="0" smtClean="0">
                <a:latin typeface="Calibri" panose="020F0502020204030204" pitchFamily="34" charset="0"/>
              </a:rPr>
              <a:t>A. </a:t>
            </a:r>
            <a:r>
              <a:rPr lang="en-US" sz="1600" kern="0" dirty="0" err="1" smtClean="0">
                <a:latin typeface="Calibri" panose="020F0502020204030204" pitchFamily="34" charset="0"/>
              </a:rPr>
              <a:t>Luchetta</a:t>
            </a:r>
            <a:r>
              <a:rPr lang="en-US" sz="1600" kern="0" dirty="0" smtClean="0">
                <a:latin typeface="Calibri" panose="020F0502020204030204" pitchFamily="34" charset="0"/>
              </a:rPr>
              <a:t>, G. </a:t>
            </a:r>
            <a:r>
              <a:rPr lang="en-US" sz="1600" kern="0" dirty="0" err="1" smtClean="0">
                <a:latin typeface="Calibri" panose="020F0502020204030204" pitchFamily="34" charset="0"/>
              </a:rPr>
              <a:t>Manduchi</a:t>
            </a:r>
            <a:r>
              <a:rPr lang="en-US" sz="1600" kern="0" dirty="0" smtClean="0">
                <a:latin typeface="Calibri" panose="020F0502020204030204" pitchFamily="34" charset="0"/>
              </a:rPr>
              <a:t>,  </a:t>
            </a:r>
            <a:r>
              <a:rPr lang="en-US" sz="1600" kern="0" dirty="0" err="1" smtClean="0">
                <a:latin typeface="Calibri" panose="020F0502020204030204" pitchFamily="34" charset="0"/>
              </a:rPr>
              <a:t>C.Taliercio</a:t>
            </a:r>
            <a:endParaRPr lang="en-US" sz="1600" kern="0" dirty="0" smtClean="0">
              <a:latin typeface="Calibri" panose="020F050202020403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638"/>
              </a:spcBef>
              <a:buClr>
                <a:srgbClr val="000000"/>
              </a:buClr>
              <a:buSzPct val="25000"/>
            </a:pPr>
            <a:endParaRPr lang="en-US" sz="1600" kern="0" dirty="0" smtClean="0">
              <a:latin typeface="Calibri" panose="020F050202020403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25"/>
              </a:spcBef>
              <a:buClr>
                <a:srgbClr val="000000"/>
              </a:buClr>
              <a:buSzPct val="25000"/>
              <a:buFont typeface="Wingdings" pitchFamily="2" charset="2"/>
              <a:buNone/>
            </a:pPr>
            <a:r>
              <a:rPr lang="en-US" sz="1600" i="1" kern="0" dirty="0" err="1" smtClean="0">
                <a:latin typeface="Calibri" panose="020F0502020204030204" pitchFamily="34" charset="0"/>
              </a:rPr>
              <a:t>Consorzio</a:t>
            </a:r>
            <a:r>
              <a:rPr lang="en-US" sz="1600" i="1" kern="0" dirty="0" smtClean="0">
                <a:latin typeface="Calibri" panose="020F0502020204030204" pitchFamily="34" charset="0"/>
              </a:rPr>
              <a:t> RFX, </a:t>
            </a:r>
            <a:r>
              <a:rPr lang="en-US" sz="1600" i="1" kern="0" dirty="0" err="1" smtClean="0">
                <a:latin typeface="Calibri" panose="020F0502020204030204" pitchFamily="34" charset="0"/>
              </a:rPr>
              <a:t>Corso</a:t>
            </a:r>
            <a:r>
              <a:rPr lang="en-US" sz="1600" i="1" kern="0" dirty="0" smtClean="0">
                <a:latin typeface="Calibri" panose="020F0502020204030204" pitchFamily="34" charset="0"/>
              </a:rPr>
              <a:t> </a:t>
            </a:r>
            <a:r>
              <a:rPr lang="en-US" sz="1600" i="1" kern="0" dirty="0" err="1" smtClean="0">
                <a:latin typeface="Calibri" panose="020F0502020204030204" pitchFamily="34" charset="0"/>
              </a:rPr>
              <a:t>Stati</a:t>
            </a:r>
            <a:r>
              <a:rPr lang="en-US" sz="1600" i="1" kern="0" dirty="0" smtClean="0">
                <a:latin typeface="Calibri" panose="020F0502020204030204" pitchFamily="34" charset="0"/>
              </a:rPr>
              <a:t> </a:t>
            </a:r>
            <a:r>
              <a:rPr lang="en-US" sz="1600" i="1" kern="0" dirty="0" err="1" smtClean="0">
                <a:latin typeface="Calibri" panose="020F0502020204030204" pitchFamily="34" charset="0"/>
              </a:rPr>
              <a:t>Uniti</a:t>
            </a:r>
            <a:r>
              <a:rPr lang="en-US" sz="1600" i="1" kern="0" dirty="0" smtClean="0">
                <a:latin typeface="Calibri" panose="020F0502020204030204" pitchFamily="34" charset="0"/>
              </a:rPr>
              <a:t> 4, </a:t>
            </a:r>
            <a:r>
              <a:rPr lang="en-US" sz="1600" i="1" kern="0" dirty="0" err="1" smtClean="0">
                <a:latin typeface="Calibri" panose="020F0502020204030204" pitchFamily="34" charset="0"/>
              </a:rPr>
              <a:t>Padova</a:t>
            </a:r>
            <a:r>
              <a:rPr lang="en-US" sz="1600" i="1" kern="0" dirty="0" smtClean="0">
                <a:latin typeface="Calibri" panose="020F0502020204030204" pitchFamily="34" charset="0"/>
              </a:rPr>
              <a:t> 35127, Italy</a:t>
            </a:r>
            <a:endParaRPr lang="en-US" sz="1600" kern="0" dirty="0" smtClean="0"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10th IAEA TM on Control, Data Acquisition, and Remote Participation</a:t>
            </a:r>
          </a:p>
          <a:p>
            <a:pPr>
              <a:defRPr/>
            </a:pPr>
            <a:r>
              <a:rPr lang="en-US" dirty="0" err="1"/>
              <a:t>Nirma</a:t>
            </a:r>
            <a:r>
              <a:rPr lang="en-US" dirty="0"/>
              <a:t> University, Gandhinagar, Gujarat,  India – 22 April </a:t>
            </a:r>
            <a:r>
              <a:rPr lang="en-US" dirty="0" smtClean="0"/>
              <a:t>2015</a:t>
            </a:r>
            <a:endParaRPr lang="en-US" dirty="0"/>
          </a:p>
        </p:txBody>
      </p:sp>
    </p:spTree>
  </p:cSld>
  <p:clrMapOvr>
    <a:masterClrMapping/>
  </p:clrMapOvr>
  <p:transition spd="slow" advTm="2356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10th IAEA TM on Control, Data Acquisition, and Remote Participation</a:t>
            </a:r>
          </a:p>
          <a:p>
            <a:pPr>
              <a:defRPr/>
            </a:pPr>
            <a:r>
              <a:rPr lang="en-US" smtClean="0"/>
              <a:t>Nirma University, Gandhinagar, Gujarat,  India – 22 April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6B26D3-733C-4C69-B6E8-D326F7EEC7B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1318"/>
            <a:ext cx="7651750" cy="53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457200" y="434788"/>
            <a:ext cx="853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sz="4000" kern="0" dirty="0" smtClean="0"/>
              <a:t>SPIDER CODAS Prototype (2013)</a:t>
            </a:r>
            <a:endParaRPr lang="it-IT" sz="4000" kern="0" dirty="0"/>
          </a:p>
        </p:txBody>
      </p:sp>
      <p:sp>
        <p:nvSpPr>
          <p:cNvPr id="7" name="TextBox 6"/>
          <p:cNvSpPr txBox="1"/>
          <p:nvPr/>
        </p:nvSpPr>
        <p:spPr>
          <a:xfrm>
            <a:off x="488762" y="6336268"/>
            <a:ext cx="66740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Fig. </a:t>
            </a:r>
            <a:r>
              <a:rPr lang="it-IT" sz="1800" i="1" dirty="0">
                <a:solidFill>
                  <a:schemeClr val="tx1"/>
                </a:solidFill>
                <a:latin typeface="Calibri" panose="020F0502020204030204" pitchFamily="34" charset="0"/>
              </a:rPr>
              <a:t>9</a:t>
            </a:r>
            <a:r>
              <a:rPr lang="it-IT" sz="1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. SPIDER CODAS Prototype</a:t>
            </a:r>
            <a:endParaRPr lang="it-IT" sz="1800" i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25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17"/>
    </mc:Choice>
    <mc:Fallback xmlns="">
      <p:transition spd="slow" advTm="3591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10th IAEA TM on Control, Data Acquisition, and Remote Participation</a:t>
            </a:r>
          </a:p>
          <a:p>
            <a:pPr>
              <a:defRPr/>
            </a:pPr>
            <a:r>
              <a:rPr lang="en-US" dirty="0" err="1"/>
              <a:t>Nirma</a:t>
            </a:r>
            <a:r>
              <a:rPr lang="en-US" dirty="0"/>
              <a:t> University, Gandhinagar, Gujarat,  India – 22 April 2015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6B26D3-733C-4C69-B6E8-D326F7EEC7B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it-IT" dirty="0" smtClean="0"/>
              <a:t>MITICA I&amp;C - Integration </a:t>
            </a:r>
            <a:r>
              <a:rPr lang="it-IT" dirty="0" smtClean="0"/>
              <a:t>Dilemma  </a:t>
            </a:r>
            <a:endParaRPr lang="it-IT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 smtClean="0"/>
              <a:t>RFX adopts systems and solutions not necessarily shared with </a:t>
            </a:r>
            <a:r>
              <a:rPr lang="it-IT" dirty="0" smtClean="0"/>
              <a:t>ITER CODAC</a:t>
            </a:r>
            <a:endParaRPr lang="it-IT" dirty="0" smtClean="0"/>
          </a:p>
          <a:p>
            <a:pPr lvl="1"/>
            <a:r>
              <a:rPr lang="it-IT" dirty="0"/>
              <a:t>k</a:t>
            </a:r>
            <a:r>
              <a:rPr lang="it-IT" dirty="0" smtClean="0"/>
              <a:t>nowledge and gained expertise provide a fast track to implement I&amp;C</a:t>
            </a:r>
          </a:p>
          <a:p>
            <a:r>
              <a:rPr lang="it-IT" dirty="0" smtClean="0"/>
              <a:t>However the final product (HNB PS) must adhere to ITER CODAC integration directives</a:t>
            </a:r>
          </a:p>
          <a:p>
            <a:r>
              <a:rPr lang="it-IT" dirty="0" smtClean="0"/>
              <a:t>How to deliver ITER compliant systems </a:t>
            </a:r>
            <a:r>
              <a:rPr lang="it-IT" dirty="0" smtClean="0"/>
              <a:t>and at the same time </a:t>
            </a:r>
            <a:r>
              <a:rPr lang="it-IT" dirty="0"/>
              <a:t>taking </a:t>
            </a:r>
            <a:r>
              <a:rPr lang="it-IT" dirty="0" smtClean="0"/>
              <a:t>advantage of well know techniques not necessarily supported by ITER?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549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41"/>
    </mc:Choice>
    <mc:Fallback xmlns="">
      <p:transition spd="slow" advTm="5704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10th IAEA TM on Control, Data Acquisition, and Remote Participation</a:t>
            </a:r>
          </a:p>
          <a:p>
            <a:pPr>
              <a:defRPr/>
            </a:pPr>
            <a:r>
              <a:rPr lang="en-US" dirty="0" err="1"/>
              <a:t>Nirma</a:t>
            </a:r>
            <a:r>
              <a:rPr lang="en-US" dirty="0"/>
              <a:t> University, Gandhinagar, Gujarat,  India – 22 April 2015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6B26D3-733C-4C69-B6E8-D326F7EEC7B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it-IT" dirty="0" smtClean="0"/>
              <a:t>MITICA I&amp;C - Interfaces</a:t>
            </a:r>
            <a:endParaRPr lang="it-IT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" y="1143000"/>
            <a:ext cx="8686800" cy="4800600"/>
          </a:xfrm>
        </p:spPr>
        <p:txBody>
          <a:bodyPr/>
          <a:lstStyle/>
          <a:p>
            <a:r>
              <a:rPr lang="it-IT" dirty="0" smtClean="0"/>
              <a:t>Take the example of data archiving</a:t>
            </a:r>
          </a:p>
          <a:p>
            <a:pPr lvl="1"/>
            <a:r>
              <a:rPr lang="it-IT" sz="2400" dirty="0" smtClean="0"/>
              <a:t>SPIDER/MITICA will use MDSplus data archiving</a:t>
            </a:r>
          </a:p>
          <a:p>
            <a:pPr lvl="1"/>
            <a:r>
              <a:rPr lang="it-IT" sz="2400" dirty="0" smtClean="0"/>
              <a:t>ITER is providing its data archiving system (HDF5)</a:t>
            </a:r>
          </a:p>
          <a:p>
            <a:pPr lvl="1"/>
            <a:r>
              <a:rPr lang="it-IT" sz="2400" dirty="0" smtClean="0"/>
              <a:t>How can we combine the two different </a:t>
            </a:r>
            <a:r>
              <a:rPr lang="it-IT" sz="2400" dirty="0" smtClean="0"/>
              <a:t>implementations?</a:t>
            </a:r>
            <a:endParaRPr lang="it-IT" sz="2400" dirty="0" smtClean="0"/>
          </a:p>
          <a:p>
            <a:pPr lvl="2"/>
            <a:r>
              <a:rPr lang="it-IT" sz="2000" dirty="0" smtClean="0"/>
              <a:t>MDSplus data archiving can be plugged into the DAN publish/subscriber framework</a:t>
            </a:r>
          </a:p>
          <a:p>
            <a:pPr lvl="1"/>
            <a:r>
              <a:rPr lang="it-IT" sz="2400" dirty="0" smtClean="0"/>
              <a:t>When the HNB Plant System is delivered, the replacement of the data archiving component will be transparent to the application</a:t>
            </a:r>
          </a:p>
          <a:p>
            <a:pPr lvl="1"/>
            <a:r>
              <a:rPr lang="it-IT" sz="2400" b="1" dirty="0" smtClean="0"/>
              <a:t>What is important is an early, stable definition of the API, rather than the implementation of the actual service</a:t>
            </a:r>
          </a:p>
        </p:txBody>
      </p:sp>
    </p:spTree>
    <p:extLst>
      <p:ext uri="{BB962C8B-B14F-4D97-AF65-F5344CB8AC3E}">
        <p14:creationId xmlns:p14="http://schemas.microsoft.com/office/powerpoint/2010/main" val="19132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79"/>
    </mc:Choice>
    <mc:Fallback xmlns="">
      <p:transition spd="slow" advTm="8487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10th IAEA TM on Control, Data Acquisition, and Remote Participation</a:t>
            </a:r>
          </a:p>
          <a:p>
            <a:pPr>
              <a:defRPr/>
            </a:pPr>
            <a:r>
              <a:rPr lang="en-US" dirty="0" err="1"/>
              <a:t>Nirma</a:t>
            </a:r>
            <a:r>
              <a:rPr lang="en-US" dirty="0"/>
              <a:t> University, Gandhinagar, Gujarat,  India – 22 April 2015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6B26D3-733C-4C69-B6E8-D326F7EEC7B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it-IT" dirty="0" smtClean="0"/>
              <a:t>MITICA I&amp;C design</a:t>
            </a:r>
            <a:endParaRPr lang="it-I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57600"/>
            <a:ext cx="5257800" cy="254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" y="1066800"/>
            <a:ext cx="8686800" cy="1676400"/>
          </a:xfrm>
        </p:spPr>
        <p:txBody>
          <a:bodyPr/>
          <a:lstStyle/>
          <a:p>
            <a:r>
              <a:rPr lang="it-IT" dirty="0" smtClean="0"/>
              <a:t>Preliminary design has just started</a:t>
            </a:r>
          </a:p>
          <a:p>
            <a:pPr lvl="1"/>
            <a:r>
              <a:rPr lang="it-IT" dirty="0" smtClean="0"/>
              <a:t>Collection of control requirements</a:t>
            </a:r>
          </a:p>
          <a:p>
            <a:pPr lvl="1"/>
            <a:r>
              <a:rPr lang="it-IT" dirty="0" smtClean="0"/>
              <a:t>PBS has been defined</a:t>
            </a:r>
          </a:p>
          <a:p>
            <a:pPr lvl="1"/>
            <a:r>
              <a:rPr lang="it-IT" dirty="0" smtClean="0"/>
              <a:t>Control functions have been defined</a:t>
            </a:r>
          </a:p>
          <a:p>
            <a:pPr lvl="1"/>
            <a:r>
              <a:rPr lang="it-IT" dirty="0" smtClean="0"/>
              <a:t>FMEA was executed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 bwMode="auto">
          <a:xfrm>
            <a:off x="647700" y="4343400"/>
            <a:ext cx="2781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sz="2400" kern="0" dirty="0" smtClean="0"/>
              <a:t>Fig. 10. MITICA I&amp;C </a:t>
            </a:r>
            <a:r>
              <a:rPr lang="it-IT" sz="2400" kern="0" dirty="0"/>
              <a:t>T</a:t>
            </a:r>
            <a:r>
              <a:rPr lang="it-IT" sz="2400" kern="0" dirty="0" smtClean="0"/>
              <a:t>wo-layer Architecture</a:t>
            </a:r>
          </a:p>
        </p:txBody>
      </p:sp>
    </p:spTree>
    <p:extLst>
      <p:ext uri="{BB962C8B-B14F-4D97-AF65-F5344CB8AC3E}">
        <p14:creationId xmlns:p14="http://schemas.microsoft.com/office/powerpoint/2010/main" val="78158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54"/>
    </mc:Choice>
    <mc:Fallback xmlns="">
      <p:transition spd="slow" advTm="2105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10th IAEA TM on Control, Data Acquisition, and Remote Participation</a:t>
            </a:r>
          </a:p>
          <a:p>
            <a:pPr>
              <a:defRPr/>
            </a:pPr>
            <a:r>
              <a:rPr lang="en-US" dirty="0" err="1"/>
              <a:t>Nirma</a:t>
            </a:r>
            <a:r>
              <a:rPr lang="en-US" dirty="0"/>
              <a:t> University, Gandhinagar, Gujarat,  India – 22 April 2015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6B26D3-733C-4C69-B6E8-D326F7EEC7B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it-IT" dirty="0" smtClean="0"/>
              <a:t>MITICA – HNB Plant System</a:t>
            </a:r>
            <a:endParaRPr lang="it-I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4" y="990600"/>
            <a:ext cx="7885228" cy="480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609600" y="5486400"/>
            <a:ext cx="601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sz="2400" kern="0" dirty="0" smtClean="0"/>
              <a:t>Fig. 11. Functional Architecture and Data Flow</a:t>
            </a:r>
            <a:endParaRPr lang="it-IT" sz="2400" kern="0" dirty="0"/>
          </a:p>
        </p:txBody>
      </p:sp>
    </p:spTree>
    <p:extLst>
      <p:ext uri="{BB962C8B-B14F-4D97-AF65-F5344CB8AC3E}">
        <p14:creationId xmlns:p14="http://schemas.microsoft.com/office/powerpoint/2010/main" val="394742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1"/>
    </mc:Choice>
    <mc:Fallback xmlns="">
      <p:transition spd="slow" advTm="1473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10th IAEA TM on Control, Data Acquisition, and Remote Participation </a:t>
            </a:r>
          </a:p>
          <a:p>
            <a:pPr>
              <a:defRPr/>
            </a:pPr>
            <a:r>
              <a:rPr lang="en-US" sz="1000" dirty="0" err="1" smtClean="0"/>
              <a:t>Nirma</a:t>
            </a:r>
            <a:r>
              <a:rPr lang="en-US" sz="1000" dirty="0" smtClean="0"/>
              <a:t> University, Gandhinagar, Gujarat  India – 22 April 2015</a:t>
            </a:r>
            <a:endParaRPr lang="en-US" sz="1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6B26D3-733C-4C69-B6E8-D326F7EEC7B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it-IT" dirty="0" smtClean="0"/>
              <a:t>Conclusions</a:t>
            </a:r>
            <a:endParaRPr lang="it-IT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04800" y="1066800"/>
            <a:ext cx="8610600" cy="4800600"/>
          </a:xfrm>
        </p:spPr>
        <p:txBody>
          <a:bodyPr/>
          <a:lstStyle/>
          <a:p>
            <a:r>
              <a:rPr lang="it-IT" sz="2400" dirty="0" smtClean="0"/>
              <a:t>SPIDER CODAS is under construction</a:t>
            </a:r>
          </a:p>
          <a:p>
            <a:pPr lvl="1"/>
            <a:r>
              <a:rPr lang="it-IT" sz="2400" dirty="0" smtClean="0"/>
              <a:t>EPICS-MDSplus-MARTe integration</a:t>
            </a:r>
          </a:p>
          <a:p>
            <a:pPr lvl="1"/>
            <a:r>
              <a:rPr lang="it-IT" sz="2400" dirty="0" smtClean="0"/>
              <a:t>prototype demonstrated meeting of all requirements</a:t>
            </a:r>
          </a:p>
          <a:p>
            <a:pPr lvl="1"/>
            <a:r>
              <a:rPr lang="it-IT" sz="2400" dirty="0" smtClean="0"/>
              <a:t>SAT in 2015 for SPIDER components</a:t>
            </a:r>
          </a:p>
          <a:p>
            <a:pPr lvl="1"/>
            <a:r>
              <a:rPr lang="it-IT" sz="2400" dirty="0" smtClean="0"/>
              <a:t>integrated commissioning early 2016</a:t>
            </a:r>
          </a:p>
          <a:p>
            <a:r>
              <a:rPr lang="it-IT" sz="2800" dirty="0" smtClean="0"/>
              <a:t>MITICA CODAS is under design and will take advantage of well established software frameworks (EPICS-MDSplus-MARTe)</a:t>
            </a:r>
          </a:p>
          <a:p>
            <a:r>
              <a:rPr lang="it-IT" sz="2800" dirty="0" smtClean="0"/>
              <a:t>HNB Plant System will adhere to ITER CODAC prescriptions, using an interface-based approach for a seamless transition of HNB from MITICA to ITER CODAC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35230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90"/>
    </mc:Choice>
    <mc:Fallback xmlns="">
      <p:transition spd="slow" advTm="5229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10th IAEA TM on Control, Data Acquisition, and Remote Participation for Fusion Research</a:t>
            </a:r>
          </a:p>
          <a:p>
            <a:pPr>
              <a:defRPr/>
            </a:pPr>
            <a:r>
              <a:rPr lang="en-US" sz="1000" smtClean="0"/>
              <a:t>Ahmedabad Gujarat  India – 22 April 2015</a:t>
            </a:r>
            <a:endParaRPr lang="en-US" sz="1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6B26D3-733C-4C69-B6E8-D326F7EEC7B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2743200"/>
            <a:ext cx="8229600" cy="2514600"/>
          </a:xfrm>
        </p:spPr>
        <p:txBody>
          <a:bodyPr/>
          <a:lstStyle/>
          <a:p>
            <a:r>
              <a:rPr lang="en-US" sz="2000" i="1" dirty="0" smtClean="0"/>
              <a:t>The work presented has been funded partially by Fusion for Energy under the contracts F4E-RFX-PMS_A-WP-2014 and F4E-OFC-280.</a:t>
            </a:r>
          </a:p>
          <a:p>
            <a:r>
              <a:rPr lang="en-US" sz="2000" i="1" dirty="0" smtClean="0"/>
              <a:t>The </a:t>
            </a:r>
            <a:r>
              <a:rPr lang="en-US" sz="2000" i="1" dirty="0" smtClean="0"/>
              <a:t>views and opinions expressed herein do not necessarily reflect those of </a:t>
            </a:r>
            <a:r>
              <a:rPr lang="en-US" sz="2000" i="1" dirty="0" smtClean="0"/>
              <a:t>Fusion for Energy and the </a:t>
            </a:r>
            <a:r>
              <a:rPr lang="en-US" sz="2000" i="1" dirty="0" smtClean="0"/>
              <a:t>ITER Organization.</a:t>
            </a:r>
          </a:p>
          <a:p>
            <a:endParaRPr lang="it-IT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209800"/>
            <a:ext cx="8229600" cy="609600"/>
          </a:xfrm>
        </p:spPr>
        <p:txBody>
          <a:bodyPr/>
          <a:lstStyle/>
          <a:p>
            <a:r>
              <a:rPr lang="it-IT" sz="2800" dirty="0" smtClean="0"/>
              <a:t>Acknowledgments</a:t>
            </a:r>
            <a:endParaRPr lang="it-IT" sz="2800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609600" y="10668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3600" b="1" kern="0" dirty="0" smtClean="0">
                <a:solidFill>
                  <a:schemeClr val="accent2">
                    <a:lumMod val="75000"/>
                  </a:schemeClr>
                </a:solidFill>
              </a:rPr>
              <a:t>Thanks for your attention</a:t>
            </a:r>
            <a:endParaRPr lang="it-IT" sz="3600" b="1" kern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3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3"/>
    </mc:Choice>
    <mc:Fallback xmlns="">
      <p:transition spd="slow" advTm="176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10th IAEA TM on Control, Data Acquisition, and Remote Participation</a:t>
            </a:r>
          </a:p>
          <a:p>
            <a:pPr>
              <a:defRPr/>
            </a:pPr>
            <a:r>
              <a:rPr lang="en-US" dirty="0" err="1"/>
              <a:t>Nirma</a:t>
            </a:r>
            <a:r>
              <a:rPr lang="en-US" dirty="0"/>
              <a:t> University, Gandhinagar, Gujarat,  India – 22 April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6B26D3-733C-4C69-B6E8-D326F7EEC7B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it-IT" dirty="0" smtClean="0"/>
              <a:t>Outline</a:t>
            </a:r>
            <a:endParaRPr lang="it-IT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77838" y="1066800"/>
            <a:ext cx="7904162" cy="5029200"/>
          </a:xfrm>
        </p:spPr>
        <p:txBody>
          <a:bodyPr/>
          <a:lstStyle/>
          <a:p>
            <a:r>
              <a:rPr lang="it-IT" dirty="0" smtClean="0"/>
              <a:t>ITER Neutral Beam Injectors</a:t>
            </a:r>
          </a:p>
          <a:p>
            <a:r>
              <a:rPr lang="it-IT" dirty="0" smtClean="0"/>
              <a:t>Neutral Beam </a:t>
            </a:r>
          </a:p>
          <a:p>
            <a:pPr marL="457200" lvl="1" indent="0">
              <a:buNone/>
            </a:pPr>
            <a:r>
              <a:rPr lang="it-IT" sz="3200" dirty="0" smtClean="0"/>
              <a:t>Test Facility</a:t>
            </a:r>
          </a:p>
          <a:p>
            <a:r>
              <a:rPr lang="it-IT" sz="2800" dirty="0" smtClean="0"/>
              <a:t>SPIDER I&amp;C</a:t>
            </a:r>
          </a:p>
          <a:p>
            <a:r>
              <a:rPr lang="it-IT" sz="2800" dirty="0" smtClean="0"/>
              <a:t>MITICA I&amp;C</a:t>
            </a:r>
          </a:p>
          <a:p>
            <a:r>
              <a:rPr lang="it-IT" sz="2800" dirty="0" smtClean="0"/>
              <a:t>Conclusions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74" y="1676400"/>
            <a:ext cx="5442826" cy="408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400" y="505128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 smtClean="0">
                <a:latin typeface="Calibri" panose="020F0502020204030204" pitchFamily="34" charset="0"/>
              </a:rPr>
              <a:t>Fig. 1. Installation of</a:t>
            </a:r>
          </a:p>
          <a:p>
            <a:r>
              <a:rPr lang="it-IT" sz="2000" i="1" dirty="0" smtClean="0">
                <a:latin typeface="Calibri" panose="020F0502020204030204" pitchFamily="34" charset="0"/>
              </a:rPr>
              <a:t>SPIDER Vacuum Vessel</a:t>
            </a:r>
            <a:endParaRPr lang="it-IT" sz="20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31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11"/>
    </mc:Choice>
    <mc:Fallback xmlns="">
      <p:transition spd="slow" advTm="3821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10th IAEA TM on Control, Data Acquisition, and Remote Participation for Fusion Research</a:t>
            </a:r>
          </a:p>
          <a:p>
            <a:pPr>
              <a:defRPr/>
            </a:pPr>
            <a:r>
              <a:rPr lang="en-US" sz="1000" smtClean="0"/>
              <a:t>Ahmedabad Gujarat  India – 22 April 2015</a:t>
            </a:r>
            <a:endParaRPr lang="en-US" sz="1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6B26D3-733C-4C69-B6E8-D326F7EEC7B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it-IT" dirty="0" smtClean="0"/>
              <a:t>ITER Neutral Beam Injectors</a:t>
            </a:r>
            <a:endParaRPr lang="it-IT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349643"/>
              </p:ext>
            </p:extLst>
          </p:nvPr>
        </p:nvGraphicFramePr>
        <p:xfrm>
          <a:off x="685800" y="2895600"/>
          <a:ext cx="7772400" cy="2494280"/>
        </p:xfrm>
        <a:graphic>
          <a:graphicData uri="http://schemas.openxmlformats.org/drawingml/2006/table">
            <a:tbl>
              <a:tblPr firstRow="1" bandRow="1"/>
              <a:tblGrid>
                <a:gridCol w="1371600"/>
                <a:gridCol w="1447800"/>
                <a:gridCol w="1219200"/>
                <a:gridCol w="1219200"/>
                <a:gridCol w="1219200"/>
                <a:gridCol w="12954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Experiment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HNB Injector No.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Neg./Pos. Ions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Energy H/D (keV)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Power (MW)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chemeClr val="bg1"/>
                          </a:solidFill>
                        </a:rPr>
                        <a:t>Pulse</a:t>
                      </a:r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 Length (s)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JET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 (8+8 PINI)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+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JT-60 SA</a:t>
                      </a:r>
                      <a:endParaRPr lang="it-IT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+/-</a:t>
                      </a:r>
                      <a:endParaRPr lang="it-IT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20/10</a:t>
                      </a:r>
                      <a:endParaRPr lang="it-IT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LHD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2+/</a:t>
                      </a:r>
                      <a:r>
                        <a:rPr lang="it-IT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3-</a:t>
                      </a:r>
                      <a:endParaRPr lang="it-IT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180/360</a:t>
                      </a:r>
                      <a:endParaRPr lang="it-IT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15</a:t>
                      </a:r>
                      <a:endParaRPr lang="it-IT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</a:t>
                      </a:r>
                      <a:endParaRPr lang="it-IT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ITER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2 (+1)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870/1000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33</a:t>
                      </a:r>
                      <a:r>
                        <a:rPr lang="it-IT" baseline="0" dirty="0" smtClean="0">
                          <a:solidFill>
                            <a:srgbClr val="FF0000"/>
                          </a:solidFill>
                        </a:rPr>
                        <a:t> (</a:t>
                      </a:r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50)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3600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ELISE*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Ion</a:t>
                      </a:r>
                      <a:r>
                        <a:rPr lang="it-IT" baseline="0" dirty="0" smtClean="0">
                          <a:solidFill>
                            <a:schemeClr val="tx1"/>
                          </a:solidFill>
                        </a:rPr>
                        <a:t> source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3600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itle 3"/>
          <p:cNvSpPr>
            <a:spLocks noGrp="1"/>
          </p:cNvSpPr>
          <p:nvPr>
            <p:ph type="body" sz="quarter" idx="10"/>
          </p:nvPr>
        </p:nvSpPr>
        <p:spPr>
          <a:xfrm>
            <a:off x="477838" y="1143000"/>
            <a:ext cx="8208962" cy="914400"/>
          </a:xfrm>
        </p:spPr>
        <p:txBody>
          <a:bodyPr/>
          <a:lstStyle/>
          <a:p>
            <a:r>
              <a:rPr lang="it-IT" sz="2400" dirty="0" smtClean="0"/>
              <a:t>Several large neutral beam injectors are in operation </a:t>
            </a:r>
            <a:r>
              <a:rPr lang="it-IT" sz="2400" dirty="0"/>
              <a:t>in </a:t>
            </a:r>
            <a:r>
              <a:rPr lang="it-IT" sz="2400" dirty="0" smtClean="0"/>
              <a:t>fusion devices or under development for future use</a:t>
            </a:r>
          </a:p>
          <a:p>
            <a:r>
              <a:rPr lang="it-IT" sz="2400" dirty="0" smtClean="0"/>
              <a:t>ITER Heating Neutral Beam Injectors (HNB) require a step forward in terms of performance and technology</a:t>
            </a:r>
            <a:endParaRPr lang="it-IT" sz="24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85800" y="5486400"/>
            <a:ext cx="7772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cs typeface="Arial" charset="0"/>
                <a:sym typeface="Arial" charset="0"/>
              </a:rPr>
              <a:t>*ELISE = 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cs typeface="Arial" charset="0"/>
                <a:sym typeface="Arial" charset="0"/>
              </a:rPr>
              <a:t>ITER half-size ion source </a:t>
            </a:r>
            <a:r>
              <a:rPr lang="it-IT" sz="2000" i="1" dirty="0" smtClean="0"/>
              <a:t>operating 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cs typeface="Arial" charset="0"/>
                <a:sym typeface="Arial" charset="0"/>
              </a:rPr>
              <a:t>at IPP -Garching</a:t>
            </a:r>
          </a:p>
        </p:txBody>
      </p:sp>
    </p:spTree>
    <p:extLst>
      <p:ext uri="{BB962C8B-B14F-4D97-AF65-F5344CB8AC3E}">
        <p14:creationId xmlns:p14="http://schemas.microsoft.com/office/powerpoint/2010/main" val="20332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87"/>
    </mc:Choice>
    <mc:Fallback xmlns="">
      <p:transition spd="slow" advTm="10488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10th IAEA TM on Control, Data Acquisition, and Remote Participation</a:t>
            </a:r>
          </a:p>
          <a:p>
            <a:pPr>
              <a:defRPr/>
            </a:pPr>
            <a:r>
              <a:rPr lang="en-US" dirty="0" err="1"/>
              <a:t>Nirma</a:t>
            </a:r>
            <a:r>
              <a:rPr lang="en-US" dirty="0"/>
              <a:t> University, Gandhinagar, Gujarat,  India – 22 April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6B26D3-733C-4C69-B6E8-D326F7EEC7B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it-IT" dirty="0" smtClean="0"/>
              <a:t>Neutral Beam Test Facility</a:t>
            </a:r>
            <a:endParaRPr lang="it-IT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121066"/>
              </p:ext>
            </p:extLst>
          </p:nvPr>
        </p:nvGraphicFramePr>
        <p:xfrm>
          <a:off x="685800" y="4114800"/>
          <a:ext cx="7772400" cy="1381760"/>
        </p:xfrm>
        <a:graphic>
          <a:graphicData uri="http://schemas.openxmlformats.org/drawingml/2006/table">
            <a:tbl>
              <a:tblPr firstRow="1" bandRow="1"/>
              <a:tblGrid>
                <a:gridCol w="1371600"/>
                <a:gridCol w="1447800"/>
                <a:gridCol w="1219200"/>
                <a:gridCol w="1219200"/>
                <a:gridCol w="1219200"/>
                <a:gridCol w="12954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Experiment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Energy H/D (keV)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Power (MW)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Pulse Length (s)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Operation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</a:rPr>
                        <a:t>Status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SPIDER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3600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2016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Installation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MITICA</a:t>
                      </a:r>
                      <a:endParaRPr lang="it-IT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870/1000</a:t>
                      </a:r>
                      <a:endParaRPr lang="it-IT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16.5</a:t>
                      </a:r>
                      <a:endParaRPr lang="it-IT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3600</a:t>
                      </a:r>
                      <a:endParaRPr lang="it-IT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2019</a:t>
                      </a:r>
                      <a:endParaRPr lang="it-IT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Constr.</a:t>
                      </a:r>
                      <a:endParaRPr lang="it-IT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itle 3"/>
          <p:cNvSpPr>
            <a:spLocks noGrp="1"/>
          </p:cNvSpPr>
          <p:nvPr>
            <p:ph type="body" sz="quarter" idx="10"/>
          </p:nvPr>
        </p:nvSpPr>
        <p:spPr>
          <a:xfrm>
            <a:off x="304800" y="1066800"/>
            <a:ext cx="5770562" cy="2133600"/>
          </a:xfrm>
        </p:spPr>
        <p:txBody>
          <a:bodyPr/>
          <a:lstStyle/>
          <a:p>
            <a:r>
              <a:rPr lang="it-IT" sz="2400" dirty="0" smtClean="0"/>
              <a:t>R&amp;D to develop and test the ITER full-size Heating NB at nominal performance</a:t>
            </a:r>
          </a:p>
          <a:p>
            <a:r>
              <a:rPr lang="it-IT" sz="2400" dirty="0" smtClean="0"/>
              <a:t>Under construction in Padova, Italy</a:t>
            </a:r>
          </a:p>
          <a:p>
            <a:r>
              <a:rPr lang="it-IT" sz="2400" dirty="0" smtClean="0"/>
              <a:t>Will host two experiments</a:t>
            </a:r>
          </a:p>
          <a:p>
            <a:pPr lvl="1"/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SPIDER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ITER full-size ion source </a:t>
            </a:r>
            <a:r>
              <a:rPr lang="it-IT" sz="2000" dirty="0" smtClean="0"/>
              <a:t>(no neutralization</a:t>
            </a:r>
            <a:r>
              <a:rPr lang="it-IT" sz="2000" dirty="0" smtClean="0"/>
              <a:t>)</a:t>
            </a:r>
          </a:p>
          <a:p>
            <a:pPr lvl="1"/>
            <a:r>
              <a:rPr lang="it-IT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MITICA</a:t>
            </a:r>
            <a:r>
              <a:rPr lang="it-IT" sz="2000" dirty="0" smtClean="0"/>
              <a:t> - </a:t>
            </a:r>
            <a:r>
              <a:rPr lang="it-IT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ITER full-size Heating NB prototype</a:t>
            </a:r>
            <a:endParaRPr lang="it-IT" sz="20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1066800"/>
            <a:ext cx="2648171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9800" y="35814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 smtClean="0">
                <a:latin typeface="Calibri" panose="020F0502020204030204" pitchFamily="34" charset="0"/>
              </a:rPr>
              <a:t>Fig. 2. MITICA CAD View</a:t>
            </a:r>
            <a:endParaRPr lang="it-IT" sz="20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81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46"/>
    </mc:Choice>
    <mc:Fallback xmlns="">
      <p:transition spd="slow" advTm="11154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10th IAEA TM on Control, Data Acquisition, and Remote Participation</a:t>
            </a:r>
          </a:p>
          <a:p>
            <a:pPr>
              <a:defRPr/>
            </a:pPr>
            <a:r>
              <a:rPr lang="en-US" dirty="0" err="1"/>
              <a:t>Nirma</a:t>
            </a:r>
            <a:r>
              <a:rPr lang="en-US" dirty="0"/>
              <a:t> University, Gandhinagar, Gujarat,  India – 22 April 2015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6B26D3-733C-4C69-B6E8-D326F7EEC7B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it-IT" smtClean="0"/>
              <a:t>NB Test Facility </a:t>
            </a:r>
            <a:r>
              <a:rPr lang="it-IT" dirty="0" smtClean="0"/>
              <a:t>I&amp;C Requirements</a:t>
            </a:r>
            <a:endParaRPr lang="it-IT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961508"/>
              </p:ext>
            </p:extLst>
          </p:nvPr>
        </p:nvGraphicFramePr>
        <p:xfrm>
          <a:off x="228600" y="2133600"/>
          <a:ext cx="8610601" cy="1656080"/>
        </p:xfrm>
        <a:graphic>
          <a:graphicData uri="http://schemas.openxmlformats.org/drawingml/2006/table">
            <a:tbl>
              <a:tblPr firstRow="1" bandRow="1"/>
              <a:tblGrid>
                <a:gridCol w="1010182"/>
                <a:gridCol w="1154495"/>
                <a:gridCol w="1645323"/>
                <a:gridCol w="1524000"/>
                <a:gridCol w="1828800"/>
                <a:gridCol w="1447801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Experiment</a:t>
                      </a:r>
                      <a:endParaRPr lang="it-IT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Data through. MB/s</a:t>
                      </a:r>
                      <a:endParaRPr lang="it-IT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Annual Data amount</a:t>
                      </a:r>
                    </a:p>
                    <a:p>
                      <a:pPr algn="ctr"/>
                      <a:r>
                        <a:rPr lang="it-IT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TB/y</a:t>
                      </a:r>
                      <a:endParaRPr lang="it-IT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Fast control</a:t>
                      </a:r>
                    </a:p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cycle time</a:t>
                      </a:r>
                    </a:p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it-I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s</a:t>
                      </a:r>
                      <a:endParaRPr lang="it-IT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Fast interlock reaction time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it-I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s</a:t>
                      </a:r>
                      <a:endParaRPr lang="it-IT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No. Plant Units</a:t>
                      </a:r>
                      <a:endParaRPr lang="it-IT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 panose="020F0502020204030204" pitchFamily="34" charset="0"/>
                        </a:rPr>
                        <a:t>SPIDER</a:t>
                      </a:r>
                      <a:endParaRPr lang="it-IT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 panose="020F0502020204030204" pitchFamily="34" charset="0"/>
                        </a:rPr>
                        <a:t>130*</a:t>
                      </a:r>
                      <a:endParaRPr lang="it-IT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 panose="020F0502020204030204" pitchFamily="34" charset="0"/>
                        </a:rPr>
                        <a:t>50</a:t>
                      </a:r>
                      <a:endParaRPr lang="it-IT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 panose="020F0502020204030204" pitchFamily="34" charset="0"/>
                        </a:rPr>
                        <a:t>500</a:t>
                      </a:r>
                      <a:endParaRPr lang="it-IT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 panose="020F0502020204030204" pitchFamily="34" charset="0"/>
                        </a:rPr>
                        <a:t>10</a:t>
                      </a:r>
                      <a:endParaRPr lang="it-IT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 panose="020F0502020204030204" pitchFamily="34" charset="0"/>
                        </a:rPr>
                        <a:t>20</a:t>
                      </a:r>
                      <a:endParaRPr lang="it-IT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 panose="020F0502020204030204" pitchFamily="34" charset="0"/>
                        </a:rPr>
                        <a:t>MITICA</a:t>
                      </a:r>
                      <a:endParaRPr lang="it-IT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 panose="020F0502020204030204" pitchFamily="34" charset="0"/>
                        </a:rPr>
                        <a:t>50**</a:t>
                      </a:r>
                      <a:endParaRPr lang="it-IT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 panose="020F0502020204030204" pitchFamily="34" charset="0"/>
                        </a:rPr>
                        <a:t>30</a:t>
                      </a:r>
                      <a:endParaRPr lang="it-IT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 panose="020F0502020204030204" pitchFamily="34" charset="0"/>
                        </a:rPr>
                        <a:t>500</a:t>
                      </a:r>
                      <a:endParaRPr lang="it-IT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 panose="020F0502020204030204" pitchFamily="34" charset="0"/>
                        </a:rPr>
                        <a:t>10</a:t>
                      </a:r>
                      <a:endParaRPr lang="it-IT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 panose="020F0502020204030204" pitchFamily="34" charset="0"/>
                        </a:rPr>
                        <a:t>25</a:t>
                      </a:r>
                      <a:endParaRPr lang="it-IT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381000" y="4419600"/>
            <a:ext cx="7391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sym typeface="Arial" charset="0"/>
              </a:rPr>
              <a:t>*	rich set of diagnostics to optimize operation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atin typeface="Calibri" panose="020F0502020204030204" pitchFamily="34" charset="0"/>
              </a:rPr>
              <a:t>**	reduced set of diagnostics to maximize reliability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18"/>
    </mc:Choice>
    <mc:Fallback xmlns="">
      <p:transition spd="slow" advTm="10091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10th IAEA TM on Control, Data Acquisition, and Remote Participation for Fusion Research</a:t>
            </a:r>
          </a:p>
          <a:p>
            <a:pPr>
              <a:defRPr/>
            </a:pPr>
            <a:r>
              <a:rPr lang="en-US" sz="1000" smtClean="0"/>
              <a:t>Ahmedabad Gujarat  India – 22 April 2015</a:t>
            </a:r>
            <a:endParaRPr lang="en-US" sz="1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6B26D3-733C-4C69-B6E8-D326F7EEC7B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4800600"/>
          </a:xfrm>
        </p:spPr>
      </p:sp>
      <p:pic>
        <p:nvPicPr>
          <p:cNvPr id="2050" name="Picture 2" descr="R:\public\Immagini e Video NBTF\foto antecedenti il 5 MARZO 2015\DSCN70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3733800" cy="269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7200" y="35168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Fig. 3. Buildings - March 2015</a:t>
            </a:r>
            <a:endParaRPr lang="it-IT" sz="1800" b="1" i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762" y="61838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Fig. 5. SPIDER Vessel - April 2015</a:t>
            </a:r>
            <a:endParaRPr lang="it-IT" sz="1800" b="1" i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457200"/>
            <a:ext cx="3089396" cy="3826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38800" y="3343870"/>
            <a:ext cx="3116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Fig. 4. SPIDER Ion Source and Extractor Power Supply – FAT - May 2014</a:t>
            </a:r>
            <a:endParaRPr lang="it-IT" sz="1800" b="1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90999"/>
            <a:ext cx="4554693" cy="238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191000" y="60198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Fig. 6. </a:t>
            </a:r>
            <a:r>
              <a:rPr lang="it-IT" sz="1800" b="1" i="1" dirty="0">
                <a:solidFill>
                  <a:schemeClr val="tx1"/>
                </a:solidFill>
                <a:latin typeface="Calibri" panose="020F0502020204030204" pitchFamily="34" charset="0"/>
              </a:rPr>
              <a:t>S</a:t>
            </a:r>
            <a:r>
              <a:rPr lang="it-IT" sz="18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PIDER High Voltage Deck –</a:t>
            </a:r>
          </a:p>
          <a:p>
            <a:r>
              <a:rPr lang="it-IT" sz="18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-100kV – April 2015</a:t>
            </a:r>
            <a:endParaRPr lang="it-IT" sz="1800" b="1" i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411" y="990600"/>
            <a:ext cx="1818389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381000"/>
            <a:ext cx="8382000" cy="609600"/>
          </a:xfrm>
          <a:solidFill>
            <a:schemeClr val="bg1"/>
          </a:solidFill>
        </p:spPr>
        <p:txBody>
          <a:bodyPr/>
          <a:lstStyle/>
          <a:p>
            <a:r>
              <a:rPr lang="it-IT" dirty="0" smtClean="0"/>
              <a:t>Neutral Beam Test Facility- Status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361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50"/>
    </mc:Choice>
    <mc:Fallback xmlns="">
      <p:transition spd="slow" advTm="4265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5791200" y="4114800"/>
            <a:ext cx="3061447" cy="1981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cs typeface="Arial" charset="0"/>
                <a:sym typeface="Arial" charset="0"/>
              </a:rPr>
              <a:t>MITICA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10th IAEA TM on Control, Data Acquisition, and Remote Participation</a:t>
            </a:r>
          </a:p>
          <a:p>
            <a:pPr>
              <a:defRPr/>
            </a:pPr>
            <a:r>
              <a:rPr lang="en-US" dirty="0" err="1"/>
              <a:t>Nirma</a:t>
            </a:r>
            <a:r>
              <a:rPr lang="en-US" dirty="0"/>
              <a:t> University, Gandhinagar, Gujarat,  India – 22 April 2015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6B26D3-733C-4C69-B6E8-D326F7EEC7B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it-IT" dirty="0" smtClean="0"/>
              <a:t>Neutral Beam Test Facility I&amp;C</a:t>
            </a:r>
            <a:endParaRPr lang="it-IT" dirty="0"/>
          </a:p>
        </p:txBody>
      </p:sp>
      <p:sp>
        <p:nvSpPr>
          <p:cNvPr id="8" name="Title 3"/>
          <p:cNvSpPr>
            <a:spLocks noGrp="1"/>
          </p:cNvSpPr>
          <p:nvPr>
            <p:ph type="body" sz="quarter" idx="10"/>
          </p:nvPr>
        </p:nvSpPr>
        <p:spPr>
          <a:xfrm>
            <a:off x="380999" y="1066800"/>
            <a:ext cx="8471647" cy="2514600"/>
          </a:xfrm>
        </p:spPr>
        <p:txBody>
          <a:bodyPr/>
          <a:lstStyle/>
          <a:p>
            <a:r>
              <a:rPr lang="it-IT" sz="2400" dirty="0" smtClean="0"/>
              <a:t>SPIDER </a:t>
            </a:r>
            <a:r>
              <a:rPr lang="it-IT" sz="2400" u="sng" dirty="0" smtClean="0"/>
              <a:t>is not </a:t>
            </a:r>
            <a:r>
              <a:rPr lang="it-IT" sz="2400" dirty="0" smtClean="0"/>
              <a:t>an ITER plant system, thus PCDH does not apply</a:t>
            </a:r>
          </a:p>
          <a:p>
            <a:pPr lvl="1"/>
            <a:r>
              <a:rPr lang="it-IT" sz="2000" dirty="0" smtClean="0"/>
              <a:t>Free to choose architecture and technologies</a:t>
            </a:r>
          </a:p>
          <a:p>
            <a:pPr lvl="1"/>
            <a:r>
              <a:rPr lang="it-IT" sz="2000" dirty="0"/>
              <a:t>Wise to remain on the CODAC trail to reuse efforts in MITICA and </a:t>
            </a:r>
            <a:r>
              <a:rPr lang="it-IT" sz="2000" dirty="0" smtClean="0"/>
              <a:t>HNB</a:t>
            </a:r>
          </a:p>
          <a:p>
            <a:pPr lvl="1"/>
            <a:r>
              <a:rPr lang="it-IT" sz="2000" dirty="0" smtClean="0"/>
              <a:t>CODAC Core System v.2, </a:t>
            </a:r>
            <a:r>
              <a:rPr lang="it-IT" sz="2000" dirty="0"/>
              <a:t>F</a:t>
            </a:r>
            <a:r>
              <a:rPr lang="it-IT" sz="2000" dirty="0" smtClean="0"/>
              <a:t>ast Control, Data Archive, and HPN undefined</a:t>
            </a:r>
          </a:p>
          <a:p>
            <a:pPr lvl="1"/>
            <a:r>
              <a:rPr lang="it-IT" sz="2000" dirty="0" smtClean="0"/>
              <a:t>IAEA 2011 - SPIDER system architecture</a:t>
            </a:r>
          </a:p>
          <a:p>
            <a:pPr lvl="1"/>
            <a:r>
              <a:rPr lang="it-IT" sz="2000" dirty="0" smtClean="0"/>
              <a:t>IAEA 2013 - SPIDER fast control and data acquisition</a:t>
            </a:r>
          </a:p>
          <a:p>
            <a:pPr lvl="1"/>
            <a:endParaRPr lang="it-IT" sz="2000" dirty="0" smtClean="0"/>
          </a:p>
          <a:p>
            <a:r>
              <a:rPr lang="it-IT" sz="2400" dirty="0" smtClean="0"/>
              <a:t>MITICA will be the prototype of an ITER plant system and, thus, PCDH partly applies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943600" y="5181600"/>
            <a:ext cx="838200" cy="763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sym typeface="Arial" charset="0"/>
              </a:rPr>
              <a:t>HNB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 smtClean="0"/>
              <a:t>PS</a:t>
            </a:r>
            <a:endParaRPr kumimoji="0" lang="it-IT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sym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999800" y="5181600"/>
            <a:ext cx="763200" cy="762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cs typeface="Arial" charset="0"/>
                <a:sym typeface="Arial" charset="0"/>
              </a:rPr>
              <a:t>DIA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cs typeface="Arial" charset="0"/>
                <a:sym typeface="Arial" charset="0"/>
              </a:rPr>
              <a:t>PS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943600" y="4495800"/>
            <a:ext cx="28194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cs typeface="Arial" charset="0"/>
                <a:sym typeface="Arial" charset="0"/>
              </a:rPr>
              <a:t>Central I&amp;C</a:t>
            </a:r>
          </a:p>
        </p:txBody>
      </p:sp>
      <p:sp>
        <p:nvSpPr>
          <p:cNvPr id="13" name="Title 3"/>
          <p:cNvSpPr txBox="1">
            <a:spLocks/>
          </p:cNvSpPr>
          <p:nvPr/>
        </p:nvSpPr>
        <p:spPr bwMode="auto">
          <a:xfrm>
            <a:off x="381000" y="4495800"/>
            <a:ext cx="5410200" cy="2209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it-IT" sz="2000" kern="0" dirty="0" smtClean="0"/>
              <a:t>More complex than HNB plant sysyem as MITICA includes auxiliaries such as cooling, gas and vacuum, cryogenic system, CODAS, CIS, CSS, and diagnostics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7009200" y="5181600"/>
            <a:ext cx="763200" cy="762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cs typeface="Arial" charset="0"/>
                <a:sym typeface="Arial" charset="0"/>
              </a:rPr>
              <a:t>AUX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cs typeface="Arial" charset="0"/>
                <a:sym typeface="Arial" charset="0"/>
              </a:rPr>
              <a:t>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29200" y="6183868"/>
            <a:ext cx="3886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Fig. </a:t>
            </a:r>
            <a:r>
              <a:rPr lang="it-IT" sz="1800" i="1" dirty="0">
                <a:solidFill>
                  <a:schemeClr val="tx1"/>
                </a:solidFill>
                <a:latin typeface="Calibri" panose="020F0502020204030204" pitchFamily="34" charset="0"/>
              </a:rPr>
              <a:t>7</a:t>
            </a:r>
            <a:r>
              <a:rPr lang="it-IT" sz="1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. MITICA I&amp;C 2-layer Architecture</a:t>
            </a:r>
            <a:endParaRPr lang="it-IT" sz="1800" i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0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"/>
    </mc:Choice>
    <mc:Fallback xmlns="">
      <p:transition spd="slow" advTm="65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10th IAEA TM on Control, Data Acquisition, and Remote Participation for Fusion Research</a:t>
            </a:r>
          </a:p>
          <a:p>
            <a:pPr>
              <a:defRPr/>
            </a:pPr>
            <a:r>
              <a:rPr lang="en-US" sz="1000" smtClean="0"/>
              <a:t>Ahmedabad Gujarat  India – 22 April 2015</a:t>
            </a:r>
            <a:endParaRPr lang="en-US" sz="1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6B26D3-733C-4C69-B6E8-D326F7EEC7B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8" name="Title 3"/>
          <p:cNvSpPr>
            <a:spLocks noGrp="1"/>
          </p:cNvSpPr>
          <p:nvPr>
            <p:ph type="body" sz="quarter" idx="10"/>
          </p:nvPr>
        </p:nvSpPr>
        <p:spPr>
          <a:xfrm>
            <a:off x="381000" y="990600"/>
            <a:ext cx="8305800" cy="5562600"/>
          </a:xfrm>
          <a:solidFill>
            <a:schemeClr val="bg1"/>
          </a:solidFill>
        </p:spPr>
        <p:txBody>
          <a:bodyPr/>
          <a:lstStyle/>
          <a:p>
            <a:r>
              <a:rPr lang="it-IT" sz="2400" dirty="0" smtClean="0"/>
              <a:t>Slow control - EPICS</a:t>
            </a:r>
          </a:p>
          <a:p>
            <a:pPr lvl="1"/>
            <a:r>
              <a:rPr lang="it-IT" sz="2000" dirty="0" smtClean="0"/>
              <a:t>Siemens PLC, EPICS, CSS – PCDH compliant</a:t>
            </a:r>
          </a:p>
          <a:p>
            <a:r>
              <a:rPr lang="it-IT" sz="2400" dirty="0" smtClean="0"/>
              <a:t>Fast Control - MARTe</a:t>
            </a:r>
          </a:p>
          <a:p>
            <a:pPr lvl="1"/>
            <a:r>
              <a:rPr lang="it-IT" sz="2000" dirty="0" smtClean="0"/>
              <a:t>Hardware: PICMG 1.3 (PCIe), PXI PXIe – PCDH compliant (nearly)</a:t>
            </a:r>
          </a:p>
          <a:p>
            <a:pPr lvl="1"/>
            <a:r>
              <a:rPr lang="it-IT" sz="2000" dirty="0" smtClean="0"/>
              <a:t>Software: Linux, EPICS not </a:t>
            </a:r>
            <a:r>
              <a:rPr lang="it-IT" sz="2000" dirty="0"/>
              <a:t>suitable (</a:t>
            </a:r>
            <a:r>
              <a:rPr lang="it-IT" sz="2000" i="1" dirty="0" smtClean="0"/>
              <a:t>see Barbalace, </a:t>
            </a:r>
            <a:r>
              <a:rPr lang="it-IT" sz="2000" i="1" dirty="0"/>
              <a:t>Trans. Nucl. </a:t>
            </a:r>
            <a:r>
              <a:rPr lang="it-IT" sz="2000" i="1" dirty="0" smtClean="0"/>
              <a:t>Sci., 2011</a:t>
            </a:r>
            <a:r>
              <a:rPr lang="it-IT" sz="2000" i="1" dirty="0"/>
              <a:t>, pp. 3162 – </a:t>
            </a:r>
            <a:r>
              <a:rPr lang="it-IT" sz="2000" i="1" dirty="0" smtClean="0"/>
              <a:t>3166, Performance comparison EPICS – MARTe</a:t>
            </a:r>
            <a:r>
              <a:rPr lang="it-IT" sz="2000" dirty="0" smtClean="0"/>
              <a:t>)</a:t>
            </a:r>
          </a:p>
          <a:p>
            <a:pPr lvl="2"/>
            <a:r>
              <a:rPr lang="it-IT" sz="2000" dirty="0" smtClean="0"/>
              <a:t>what </a:t>
            </a:r>
            <a:r>
              <a:rPr lang="it-IT" sz="2000" dirty="0"/>
              <a:t>to do? </a:t>
            </a:r>
            <a:r>
              <a:rPr lang="it-IT" sz="2000" dirty="0" smtClean="0"/>
              <a:t>Waiting for ITER fast control software framework?</a:t>
            </a:r>
          </a:p>
          <a:p>
            <a:pPr lvl="2"/>
            <a:r>
              <a:rPr lang="it-IT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External Constraint not acceptable</a:t>
            </a:r>
          </a:p>
          <a:p>
            <a:pPr lvl="2"/>
            <a:r>
              <a:rPr lang="it-IT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MARTe (Multithreaded Application Real Time executor, JET)</a:t>
            </a:r>
          </a:p>
          <a:p>
            <a:r>
              <a:rPr lang="it-IT" sz="2400" dirty="0" smtClean="0"/>
              <a:t>Data Acquisition and Management - MDSplus</a:t>
            </a:r>
          </a:p>
          <a:p>
            <a:pPr lvl="1"/>
            <a:r>
              <a:rPr lang="it-IT" sz="2000" dirty="0" smtClean="0"/>
              <a:t>Hardware: PCDH compliant - NI PXI 6259, PXIe 6368</a:t>
            </a:r>
          </a:p>
          <a:p>
            <a:pPr lvl="1"/>
            <a:r>
              <a:rPr lang="it-IT" sz="2000" dirty="0" smtClean="0"/>
              <a:t>Software: EPICS not suitable for high speed data acquisition</a:t>
            </a:r>
          </a:p>
          <a:p>
            <a:pPr lvl="1"/>
            <a:r>
              <a:rPr lang="it-IT" sz="2000" dirty="0" smtClean="0"/>
              <a:t>Waiting for ITER solution? (Now exists, DAN API and HDF-5)</a:t>
            </a:r>
          </a:p>
          <a:p>
            <a:pPr lvl="1"/>
            <a:r>
              <a:rPr lang="it-IT" sz="2000" dirty="0" smtClean="0"/>
              <a:t>Usage of MDSplus - native in RFX – work to integrate MDSplus with EPICS channel access</a:t>
            </a:r>
          </a:p>
          <a:p>
            <a:pPr lvl="2"/>
            <a:endParaRPr lang="it-IT" sz="1600" dirty="0" smtClean="0"/>
          </a:p>
          <a:p>
            <a:pPr lvl="2"/>
            <a:endParaRPr lang="it-IT" sz="16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lvl="1"/>
            <a:endParaRPr lang="it-IT" sz="2000" dirty="0" smtClean="0"/>
          </a:p>
          <a:p>
            <a:pPr lvl="1"/>
            <a:r>
              <a:rPr lang="it-IT" sz="2000" dirty="0" smtClean="0"/>
              <a:t>)</a:t>
            </a:r>
          </a:p>
          <a:p>
            <a:pPr lvl="1"/>
            <a:endParaRPr lang="it-IT" sz="2000" dirty="0" smtClean="0"/>
          </a:p>
          <a:p>
            <a:endParaRPr lang="it-IT" sz="24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800600"/>
            <a:ext cx="1366837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144260"/>
            <a:ext cx="6048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3776662"/>
            <a:ext cx="8175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002" y="1144622"/>
            <a:ext cx="74823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4622"/>
            <a:ext cx="1689796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04800" y="457200"/>
            <a:ext cx="8686800" cy="609600"/>
          </a:xfrm>
        </p:spPr>
        <p:txBody>
          <a:bodyPr/>
          <a:lstStyle/>
          <a:p>
            <a:r>
              <a:rPr lang="it-IT" dirty="0" smtClean="0"/>
              <a:t>SPIDER I&amp;C – Framework Integration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576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81"/>
    </mc:Choice>
    <mc:Fallback xmlns="">
      <p:transition spd="slow" advTm="12988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10th IAEA TM on Control, Data Acquisition, and Remote Participation</a:t>
            </a:r>
          </a:p>
          <a:p>
            <a:pPr>
              <a:defRPr/>
            </a:pPr>
            <a:r>
              <a:rPr lang="en-US" dirty="0" err="1"/>
              <a:t>Nirma</a:t>
            </a:r>
            <a:r>
              <a:rPr lang="en-US" dirty="0"/>
              <a:t> University, Gandhinagar, Gujarat,  India – 22 April 2015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6B26D3-733C-4C69-B6E8-D326F7EEC7B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534400" cy="609600"/>
          </a:xfrm>
        </p:spPr>
        <p:txBody>
          <a:bodyPr/>
          <a:lstStyle/>
          <a:p>
            <a:r>
              <a:rPr lang="it-IT" sz="4000" dirty="0" smtClean="0"/>
              <a:t>SPIDER CODAS - Framework Integration</a:t>
            </a:r>
            <a:endParaRPr lang="it-IT" sz="4000" dirty="0"/>
          </a:p>
        </p:txBody>
      </p:sp>
      <p:sp>
        <p:nvSpPr>
          <p:cNvPr id="8" name="Title 3"/>
          <p:cNvSpPr>
            <a:spLocks noGrp="1"/>
          </p:cNvSpPr>
          <p:nvPr>
            <p:ph type="body" sz="quarter" idx="10"/>
          </p:nvPr>
        </p:nvSpPr>
        <p:spPr>
          <a:xfrm>
            <a:off x="381000" y="990600"/>
            <a:ext cx="8305800" cy="4953000"/>
          </a:xfrm>
        </p:spPr>
        <p:txBody>
          <a:bodyPr/>
          <a:lstStyle/>
          <a:p>
            <a:pPr lvl="1"/>
            <a:endParaRPr lang="it-IT" sz="2000" dirty="0" smtClean="0"/>
          </a:p>
          <a:p>
            <a:endParaRPr lang="it-IT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7010903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9" name="TextBox 8"/>
          <p:cNvSpPr txBox="1"/>
          <p:nvPr/>
        </p:nvSpPr>
        <p:spPr>
          <a:xfrm>
            <a:off x="488762" y="6096000"/>
            <a:ext cx="66740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Fig. 8. Power Supply Plant System Functional Diagram</a:t>
            </a:r>
          </a:p>
          <a:p>
            <a:endParaRPr lang="it-IT" sz="1800" i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90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13"/>
    </mc:Choice>
    <mc:Fallback xmlns="">
      <p:transition spd="slow" advTm="10541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6600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6600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cs typeface="Arial" charset="0"/>
            <a:sym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2869</TotalTime>
  <Words>1352</Words>
  <Application>Microsoft Office PowerPoint</Application>
  <PresentationFormat>On-screen Show (4:3)</PresentationFormat>
  <Paragraphs>233</Paragraphs>
  <Slides>16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Pixel</vt:lpstr>
      <vt:lpstr>12-luchetta-RFX-3-O   Integrating Supervision, Control and Data Acquisition – The Neutral Beam Test Facility Experience</vt:lpstr>
      <vt:lpstr>Outline</vt:lpstr>
      <vt:lpstr>ITER Neutral Beam Injectors</vt:lpstr>
      <vt:lpstr>Neutral Beam Test Facility</vt:lpstr>
      <vt:lpstr>NB Test Facility I&amp;C Requirements</vt:lpstr>
      <vt:lpstr>Neutral Beam Test Facility- Status</vt:lpstr>
      <vt:lpstr>Neutral Beam Test Facility I&amp;C</vt:lpstr>
      <vt:lpstr>SPIDER I&amp;C – Framework Integration</vt:lpstr>
      <vt:lpstr>SPIDER CODAS - Framework Integration</vt:lpstr>
      <vt:lpstr>PowerPoint Presentation</vt:lpstr>
      <vt:lpstr>MITICA I&amp;C - Integration Dilemma  </vt:lpstr>
      <vt:lpstr>MITICA I&amp;C - Interfaces</vt:lpstr>
      <vt:lpstr>MITICA I&amp;C design</vt:lpstr>
      <vt:lpstr>MITICA – HNB Plant System</vt:lpstr>
      <vt:lpstr>Conclusions</vt:lpstr>
      <vt:lpstr>Acknowledgments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Directions of MDSplus</dc:title>
  <dc:creator>Manduchi Gabriele</dc:creator>
  <cp:lastModifiedBy>Luchetta Adriano</cp:lastModifiedBy>
  <cp:revision>158</cp:revision>
  <cp:lastPrinted>2015-04-16T08:38:31Z</cp:lastPrinted>
  <dcterms:modified xsi:type="dcterms:W3CDTF">2015-04-22T02:12:49Z</dcterms:modified>
</cp:coreProperties>
</file>