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57" r:id="rId1"/>
  </p:sldMasterIdLst>
  <p:notesMasterIdLst>
    <p:notesMasterId r:id="rId24"/>
  </p:notesMasterIdLst>
  <p:sldIdLst>
    <p:sldId id="256" r:id="rId2"/>
    <p:sldId id="257" r:id="rId3"/>
    <p:sldId id="258" r:id="rId4"/>
    <p:sldId id="263" r:id="rId5"/>
    <p:sldId id="272" r:id="rId6"/>
    <p:sldId id="273" r:id="rId7"/>
    <p:sldId id="277" r:id="rId8"/>
    <p:sldId id="280" r:id="rId9"/>
    <p:sldId id="274" r:id="rId10"/>
    <p:sldId id="260" r:id="rId11"/>
    <p:sldId id="264" r:id="rId12"/>
    <p:sldId id="267" r:id="rId13"/>
    <p:sldId id="278" r:id="rId14"/>
    <p:sldId id="266" r:id="rId15"/>
    <p:sldId id="268" r:id="rId16"/>
    <p:sldId id="265" r:id="rId17"/>
    <p:sldId id="269" r:id="rId18"/>
    <p:sldId id="275" r:id="rId19"/>
    <p:sldId id="279" r:id="rId20"/>
    <p:sldId id="270" r:id="rId21"/>
    <p:sldId id="276" r:id="rId22"/>
    <p:sldId id="271" r:id="rId23"/>
  </p:sldIdLst>
  <p:sldSz cx="9144000" cy="6858000" type="screen4x3"/>
  <p:notesSz cx="6794500" cy="9931400"/>
  <p:embeddedFontLst>
    <p:embeddedFont>
      <p:font typeface="Trebuchet MS" panose="020B0603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5424" autoAdjust="0"/>
  </p:normalViewPr>
  <p:slideViewPr>
    <p:cSldViewPr snapToGrid="0">
      <p:cViewPr>
        <p:scale>
          <a:sx n="67" d="100"/>
          <a:sy n="67" d="100"/>
        </p:scale>
        <p:origin x="1560" y="-10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4-20T10:30:33.084"/>
    </inkml:context>
    <inkml:brush xml:id="br0">
      <inkml:brushProperty name="width" value="0.05292" units="cm"/>
      <inkml:brushProperty name="height" value="0.05292" units="cm"/>
      <inkml:brushProperty name="color" value="#FF0000"/>
    </inkml:brush>
  </inkml:definitions>
  <inkml:trace contextRef="#ctx0" brushRef="#br0">19275 10459 7 0,'-48'-19'3'0,"33"1"-3"15,12 13 4-15,3 5-5 16,0 0 0-16,6 0 0 16,3 2 0-16,3 1 0 15,0 0 1-15</inkml:trace>
  <inkml:trace contextRef="#ctx0" brushRef="#br0" timeOffset="768.935">18132 9094 9 0,'-68'-35'4'0,"53"22"-4"0,15 13 4 0,0 3-5 15,0 2 1-15,0 3-3 16,0 3 0-16,0-4 3 15,0 1 0-15</inkml:trace>
  <inkml:trace contextRef="#ctx0" brushRef="#br0" timeOffset="5001.2706">18114 9890 10 0,'-39'-98'5'0,"54"-29"-5"0,-9 106 6 16,0 3-7-16,0 4 0 16,3 6-3-16,3 3 0 15,3 8 4-15,0 10 0 16</inkml:trace>
  <inkml:trace contextRef="#ctx0" brushRef="#br0" timeOffset="5813.2138">17418 11202 1 0,'17'-31'0'0</inkml:trace>
  <inkml:trace contextRef="#ctx0" brushRef="#br0" timeOffset="6762.388">16909 8115 8 0,'-42'-56'4'0,"30"32"-4"16,12 24 4-16,0 0-5 15,6-2 1-15,0-1 0 16,0 6 0-16,3-3-2 15,3 2 1-15</inkml:trace>
  <inkml:trace contextRef="#ctx0" brushRef="#br0" timeOffset="7541.5318">16325 9305 6 0,'-62'-97'3'0,"56"-9"-2"0,9 79 3 15,0-2-5-15,0-5 1 0,0-3-1 16,3 8 1-16,3 5-1 16,11 8 0-16</inkml:trace>
  <inkml:trace contextRef="#ctx0" brushRef="#br0" timeOffset="8322.6101">17141 8125 1 0,'-42'-76'0'0</inkml:trace>
  <inkml:trace contextRef="#ctx0" brushRef="#br0" timeOffset="9239.3091">5491 18039 6 0,'-75'-29'3'0,"45"13"-3"15,27 16 3-15,3 0-6 16,3-8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919A59C-455D-468D-B82B-6E49957C96A8}" type="datetimeFigureOut">
              <a:rPr kumimoji="1" lang="ja-JP" altLang="en-US" smtClean="0"/>
              <a:t>2015/4/20</a:t>
            </a:fld>
            <a:endParaRPr kumimoji="1" lang="ja-JP" altLang="en-US"/>
          </a:p>
        </p:txBody>
      </p:sp>
      <p:sp>
        <p:nvSpPr>
          <p:cNvPr id="4" name="スライド イメージ プレースホルダー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5C740C8-77D4-46B5-8B7E-010B23E93F38}" type="slidenum">
              <a:rPr kumimoji="1" lang="ja-JP" altLang="en-US" smtClean="0"/>
              <a:t>‹#›</a:t>
            </a:fld>
            <a:endParaRPr kumimoji="1" lang="ja-JP" altLang="en-US"/>
          </a:p>
        </p:txBody>
      </p:sp>
    </p:spTree>
    <p:extLst>
      <p:ext uri="{BB962C8B-B14F-4D97-AF65-F5344CB8AC3E}">
        <p14:creationId xmlns:p14="http://schemas.microsoft.com/office/powerpoint/2010/main" val="25736614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a:t>
            </a:fld>
            <a:endParaRPr kumimoji="1" lang="ja-JP" altLang="en-US"/>
          </a:p>
        </p:txBody>
      </p:sp>
    </p:spTree>
    <p:extLst>
      <p:ext uri="{BB962C8B-B14F-4D97-AF65-F5344CB8AC3E}">
        <p14:creationId xmlns:p14="http://schemas.microsoft.com/office/powerpoint/2010/main" val="113113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bg1"/>
                </a:solidFill>
              </a:rPr>
              <a:t>Here</a:t>
            </a:r>
            <a:r>
              <a:rPr kumimoji="1" lang="en-US" altLang="ja-JP" baseline="0" dirty="0" smtClean="0">
                <a:solidFill>
                  <a:schemeClr val="bg1"/>
                </a:solidFill>
              </a:rPr>
              <a:t> is the comparison between the two applications.</a:t>
            </a:r>
          </a:p>
          <a:p>
            <a:r>
              <a:rPr kumimoji="1" lang="en-US" altLang="ja-JP" dirty="0" err="1" smtClean="0">
                <a:solidFill>
                  <a:schemeClr val="bg1"/>
                </a:solidFill>
              </a:rPr>
              <a:t>Last</a:t>
            </a:r>
            <a:r>
              <a:rPr kumimoji="1" lang="en-US" altLang="ja-JP" baseline="0" dirty="0" err="1" smtClean="0">
                <a:solidFill>
                  <a:schemeClr val="bg1"/>
                </a:solidFill>
              </a:rPr>
              <a:t>shot</a:t>
            </a:r>
            <a:r>
              <a:rPr kumimoji="1" lang="en-US" altLang="ja-JP" baseline="0" dirty="0" smtClean="0">
                <a:solidFill>
                  <a:schemeClr val="bg1"/>
                </a:solidFill>
              </a:rPr>
              <a:t> is specialized to draw the most recent summary graph  quickly.</a:t>
            </a:r>
          </a:p>
          <a:p>
            <a:r>
              <a:rPr kumimoji="1" lang="en-US" altLang="ja-JP" baseline="0" dirty="0" smtClean="0">
                <a:solidFill>
                  <a:schemeClr val="bg1"/>
                </a:solidFill>
              </a:rPr>
              <a:t>MyView2 is developed as a multi-purpose and multiplatform visualization tool</a:t>
            </a:r>
          </a:p>
          <a:p>
            <a:r>
              <a:rPr kumimoji="1" lang="en-US" altLang="ja-JP" baseline="0" dirty="0" smtClean="0">
                <a:solidFill>
                  <a:schemeClr val="bg1"/>
                </a:solidFill>
              </a:rPr>
              <a:t>Especially for the visitors</a:t>
            </a: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10</a:t>
            </a:fld>
            <a:endParaRPr kumimoji="1" lang="ja-JP" altLang="en-US"/>
          </a:p>
        </p:txBody>
      </p:sp>
    </p:spTree>
    <p:extLst>
      <p:ext uri="{BB962C8B-B14F-4D97-AF65-F5344CB8AC3E}">
        <p14:creationId xmlns:p14="http://schemas.microsoft.com/office/powerpoint/2010/main" val="115498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figure is an example </a:t>
            </a:r>
            <a:r>
              <a:rPr kumimoji="1" lang="en-US" altLang="ja-JP" dirty="0" smtClean="0"/>
              <a:t>of </a:t>
            </a:r>
            <a:r>
              <a:rPr kumimoji="1" lang="en-US" altLang="ja-JP" dirty="0" err="1" smtClean="0"/>
              <a:t>LastShot</a:t>
            </a:r>
            <a:endParaRPr kumimoji="1" lang="en-US" altLang="ja-JP" dirty="0" smtClean="0"/>
          </a:p>
          <a:p>
            <a:r>
              <a:rPr kumimoji="1" lang="en-US" altLang="ja-JP" dirty="0" smtClean="0"/>
              <a:t>It displays the</a:t>
            </a:r>
            <a:r>
              <a:rPr kumimoji="1" lang="en-US" altLang="ja-JP" baseline="0" dirty="0" smtClean="0"/>
              <a:t> ECH, NBI, and so on.</a:t>
            </a:r>
          </a:p>
          <a:p>
            <a:r>
              <a:rPr kumimoji="1" lang="en-US" altLang="ja-JP" baseline="0" dirty="0" smtClean="0"/>
              <a:t>The main purpose of the </a:t>
            </a:r>
            <a:r>
              <a:rPr kumimoji="1" lang="en-US" altLang="ja-JP" baseline="0" dirty="0" err="1" smtClean="0"/>
              <a:t>LastShot</a:t>
            </a:r>
            <a:r>
              <a:rPr kumimoji="1" lang="en-US" altLang="ja-JP" baseline="0" dirty="0" smtClean="0"/>
              <a:t> is to confirm the health of the experiment, and </a:t>
            </a:r>
            <a:r>
              <a:rPr kumimoji="1" lang="ja-JP" altLang="en-US" baseline="0" dirty="0" smtClean="0"/>
              <a:t> </a:t>
            </a:r>
            <a:r>
              <a:rPr kumimoji="1" lang="en-US" altLang="ja-JP" baseline="0" dirty="0" smtClean="0"/>
              <a:t>the absolute value is not so import.</a:t>
            </a:r>
          </a:p>
          <a:p>
            <a:r>
              <a:rPr kumimoji="1" lang="en-US" altLang="ja-JP" baseline="0" dirty="0" smtClean="0"/>
              <a:t>For example, it is used to check if plasma current is within the range, NBI is injected or not, and so on.</a:t>
            </a:r>
          </a:p>
          <a:p>
            <a:r>
              <a:rPr kumimoji="1" lang="en-US" altLang="ja-JP" baseline="0" dirty="0" smtClean="0"/>
              <a:t>In this graph, it warns that the plasma current is out of range.</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11</a:t>
            </a:fld>
            <a:endParaRPr kumimoji="1" lang="ja-JP" altLang="en-US"/>
          </a:p>
        </p:txBody>
      </p:sp>
    </p:spTree>
    <p:extLst>
      <p:ext uri="{BB962C8B-B14F-4D97-AF65-F5344CB8AC3E}">
        <p14:creationId xmlns:p14="http://schemas.microsoft.com/office/powerpoint/2010/main" val="338973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is the</a:t>
            </a:r>
            <a:r>
              <a:rPr kumimoji="1" lang="en-US" altLang="ja-JP" baseline="0" dirty="0" smtClean="0"/>
              <a:t> main features of </a:t>
            </a:r>
            <a:r>
              <a:rPr kumimoji="1" lang="en-US" altLang="ja-JP" baseline="0" dirty="0" err="1" smtClean="0"/>
              <a:t>LastShot</a:t>
            </a:r>
            <a:r>
              <a:rPr kumimoji="1" lang="en-US" altLang="ja-JP" baseline="0" dirty="0" smtClean="0"/>
              <a:t>.</a:t>
            </a:r>
          </a:p>
          <a:p>
            <a:r>
              <a:rPr kumimoji="1" lang="en-US" altLang="ja-JP" baseline="0" dirty="0" err="1" smtClean="0"/>
              <a:t>LastShot</a:t>
            </a:r>
            <a:r>
              <a:rPr kumimoji="1" lang="en-US" altLang="ja-JP" baseline="0" dirty="0" smtClean="0"/>
              <a:t> is a python-based application.</a:t>
            </a:r>
          </a:p>
          <a:p>
            <a:r>
              <a:rPr kumimoji="1" lang="en-US" altLang="ja-JP" baseline="0" dirty="0" smtClean="0"/>
              <a:t>It is specially customized to draw the summary graph quickly.</a:t>
            </a:r>
          </a:p>
          <a:p>
            <a:r>
              <a:rPr kumimoji="1" lang="en-US" altLang="ja-JP" baseline="0" dirty="0" smtClean="0"/>
              <a:t>The main purpose of this application is to check the health of the experiment.</a:t>
            </a:r>
          </a:p>
          <a:p>
            <a:r>
              <a:rPr kumimoji="1" lang="en-US" altLang="ja-JP" baseline="0" dirty="0" smtClean="0"/>
              <a:t>It deals mainly with the raw signal data.</a:t>
            </a:r>
          </a:p>
          <a:p>
            <a:r>
              <a:rPr kumimoji="1" lang="en-US" altLang="ja-JP" baseline="0" dirty="0" smtClean="0"/>
              <a:t>The </a:t>
            </a:r>
            <a:r>
              <a:rPr kumimoji="1" lang="en-US" altLang="ja-JP" baseline="0" dirty="0" err="1" smtClean="0"/>
              <a:t>LaystShot</a:t>
            </a:r>
            <a:r>
              <a:rPr kumimoji="1" lang="en-US" altLang="ja-JP" baseline="0" dirty="0" smtClean="0"/>
              <a:t> is </a:t>
            </a:r>
            <a:r>
              <a:rPr kumimoji="1" lang="en-US" altLang="ja-JP" baseline="0" dirty="0" err="1" smtClean="0"/>
              <a:t>sisplayed</a:t>
            </a:r>
            <a:r>
              <a:rPr kumimoji="1" lang="en-US" altLang="ja-JP" baseline="0" dirty="0" smtClean="0"/>
              <a:t> in the main screen of the control room.</a:t>
            </a: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12</a:t>
            </a:fld>
            <a:endParaRPr kumimoji="1" lang="ja-JP" altLang="en-US"/>
          </a:p>
        </p:txBody>
      </p:sp>
    </p:spTree>
    <p:extLst>
      <p:ext uri="{BB962C8B-B14F-4D97-AF65-F5344CB8AC3E}">
        <p14:creationId xmlns:p14="http://schemas.microsoft.com/office/powerpoint/2010/main" val="165524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order to draw the most recent plasma data as soon as possible,</a:t>
            </a:r>
            <a:r>
              <a:rPr kumimoji="1" lang="en-US" altLang="ja-JP" baseline="0" dirty="0" smtClean="0"/>
              <a:t> </a:t>
            </a:r>
            <a:endParaRPr kumimoji="1" lang="en-US" altLang="ja-JP" dirty="0" smtClean="0"/>
          </a:p>
          <a:p>
            <a:r>
              <a:rPr kumimoji="1" lang="en-US" altLang="ja-JP" dirty="0" err="1" smtClean="0"/>
              <a:t>LastShot</a:t>
            </a:r>
            <a:r>
              <a:rPr kumimoji="1" lang="en-US" altLang="ja-JP" baseline="0" dirty="0" smtClean="0"/>
              <a:t> uses the following technique.</a:t>
            </a:r>
          </a:p>
          <a:p>
            <a:r>
              <a:rPr kumimoji="1" lang="en-US" altLang="ja-JP" baseline="0" dirty="0" smtClean="0"/>
              <a:t>When the discharge begins, </a:t>
            </a:r>
            <a:r>
              <a:rPr kumimoji="1" lang="en-US" altLang="ja-JP" baseline="0" dirty="0" err="1" smtClean="0"/>
              <a:t>LastShot</a:t>
            </a:r>
            <a:r>
              <a:rPr kumimoji="1" lang="en-US" altLang="ja-JP" baseline="0" dirty="0" smtClean="0"/>
              <a:t> creates multiple retriever process to get the raw signal data.</a:t>
            </a:r>
          </a:p>
          <a:p>
            <a:r>
              <a:rPr kumimoji="1" lang="en-US" altLang="ja-JP" baseline="0" dirty="0" smtClean="0"/>
              <a:t>Retriever processes requests LABCOM system to get the raw signal data.</a:t>
            </a:r>
          </a:p>
          <a:p>
            <a:r>
              <a:rPr kumimoji="1" lang="en-US" altLang="ja-JP" baseline="0" dirty="0" smtClean="0"/>
              <a:t>This request sleeps until the raw signal data is ready.</a:t>
            </a:r>
          </a:p>
          <a:p>
            <a:r>
              <a:rPr kumimoji="1" lang="en-US" altLang="ja-JP" baseline="0" dirty="0" smtClean="0"/>
              <a:t>Therefore, when the raw signal is registered into LABCOM system,</a:t>
            </a:r>
          </a:p>
          <a:p>
            <a:r>
              <a:rPr kumimoji="1" lang="en-US" altLang="ja-JP" baseline="0" dirty="0" err="1" smtClean="0"/>
              <a:t>LastShot</a:t>
            </a:r>
            <a:r>
              <a:rPr kumimoji="1" lang="en-US" altLang="ja-JP" baseline="0" dirty="0" smtClean="0"/>
              <a:t> can draws its graph at once.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13</a:t>
            </a:fld>
            <a:endParaRPr kumimoji="1" lang="ja-JP" altLang="en-US"/>
          </a:p>
        </p:txBody>
      </p:sp>
    </p:spTree>
    <p:extLst>
      <p:ext uri="{BB962C8B-B14F-4D97-AF65-F5344CB8AC3E}">
        <p14:creationId xmlns:p14="http://schemas.microsoft.com/office/powerpoint/2010/main" val="421577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is an</a:t>
            </a:r>
            <a:r>
              <a:rPr kumimoji="1" lang="en-US" altLang="ja-JP" baseline="0" dirty="0" smtClean="0"/>
              <a:t> example of MyView2.</a:t>
            </a:r>
          </a:p>
          <a:p>
            <a:r>
              <a:rPr kumimoji="1" lang="en-US" altLang="ja-JP" baseline="0" dirty="0" smtClean="0"/>
              <a:t>Different from </a:t>
            </a:r>
            <a:r>
              <a:rPr kumimoji="1" lang="en-US" altLang="ja-JP" baseline="0" dirty="0" err="1" smtClean="0"/>
              <a:t>LastShot</a:t>
            </a:r>
            <a:r>
              <a:rPr kumimoji="1" lang="en-US" altLang="ja-JP" baseline="0" dirty="0" smtClean="0"/>
              <a:t>, MyView2 is developed to draw mainly the analyzed data.</a:t>
            </a:r>
          </a:p>
          <a:p>
            <a:r>
              <a:rPr kumimoji="1" lang="en-US" altLang="ja-JP" baseline="0" dirty="0" smtClean="0"/>
              <a:t>Such as the electron temperature distribution on the unified coordinate as the color map.</a:t>
            </a: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14</a:t>
            </a:fld>
            <a:endParaRPr kumimoji="1" lang="ja-JP" altLang="en-US"/>
          </a:p>
        </p:txBody>
      </p:sp>
    </p:spTree>
    <p:extLst>
      <p:ext uri="{BB962C8B-B14F-4D97-AF65-F5344CB8AC3E}">
        <p14:creationId xmlns:p14="http://schemas.microsoft.com/office/powerpoint/2010/main" val="59572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Here is the</a:t>
            </a:r>
            <a:r>
              <a:rPr kumimoji="1" lang="en-US" altLang="ja-JP" baseline="0" dirty="0" smtClean="0"/>
              <a:t> main features of MyView2.</a:t>
            </a:r>
          </a:p>
          <a:p>
            <a:r>
              <a:rPr kumimoji="1" lang="en-US" altLang="ja-JP" dirty="0" smtClean="0"/>
              <a:t>It is also python-based application, bu</a:t>
            </a:r>
            <a:r>
              <a:rPr kumimoji="1" lang="en-US" altLang="ja-JP" baseline="0" dirty="0" smtClean="0"/>
              <a:t>t it is a multi-purpose and multi-platform visualization tool,</a:t>
            </a:r>
          </a:p>
          <a:p>
            <a:r>
              <a:rPr kumimoji="1" lang="en-US" altLang="ja-JP" baseline="0" dirty="0" smtClean="0"/>
              <a:t>Currently supports Windows, </a:t>
            </a:r>
            <a:r>
              <a:rPr kumimoji="1" lang="en-US" altLang="ja-JP" baseline="0" dirty="0" err="1" smtClean="0"/>
              <a:t>MacOS</a:t>
            </a:r>
            <a:r>
              <a:rPr kumimoji="1" lang="en-US" altLang="ja-JP" baseline="0" dirty="0" smtClean="0"/>
              <a:t> and Linux.</a:t>
            </a:r>
          </a:p>
          <a:p>
            <a:r>
              <a:rPr kumimoji="1" lang="en-US" altLang="ja-JP" baseline="0" dirty="0" smtClean="0"/>
              <a:t>It is developed to view and retrieve analyzed data using user-friendly operation, especially for visitors.</a:t>
            </a:r>
          </a:p>
          <a:p>
            <a:r>
              <a:rPr kumimoji="1" lang="en-US" altLang="ja-JP" baseline="0" dirty="0" smtClean="0"/>
              <a:t>Therefore, it is basically run in each users’ computer.</a:t>
            </a:r>
          </a:p>
          <a:p>
            <a:r>
              <a:rPr lang="en-US" altLang="ja-JP" dirty="0" smtClean="0"/>
              <a:t>It has Server mode and Batch modes; using batch mode, computers near the discussion space display various aspects of the recent plasma automatically.</a:t>
            </a:r>
            <a:endParaRPr kumimoji="1" lang="ja-JP" altLang="en-US" dirty="0" smtClean="0"/>
          </a:p>
          <a:p>
            <a:endParaRPr kumimoji="1" lang="en-US" altLang="ja-JP" baseline="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15</a:t>
            </a:fld>
            <a:endParaRPr kumimoji="1" lang="ja-JP" altLang="en-US"/>
          </a:p>
        </p:txBody>
      </p:sp>
    </p:spTree>
    <p:extLst>
      <p:ext uri="{BB962C8B-B14F-4D97-AF65-F5344CB8AC3E}">
        <p14:creationId xmlns:p14="http://schemas.microsoft.com/office/powerpoint/2010/main" val="3283655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layout and the data source can be flexibly customized using GUI operation. </a:t>
            </a:r>
          </a:p>
          <a:p>
            <a:r>
              <a:rPr kumimoji="1" lang="en-US" altLang="ja-JP" baseline="0" dirty="0" smtClean="0"/>
              <a:t>This figure shows another example of MyView2. </a:t>
            </a:r>
          </a:p>
          <a:p>
            <a:r>
              <a:rPr kumimoji="1" lang="en-US" altLang="ja-JP" baseline="0" dirty="0" smtClean="0"/>
              <a:t>These configuration files are provided by the file server, and the visitors can use the prepared configurations to see</a:t>
            </a:r>
          </a:p>
          <a:p>
            <a:r>
              <a:rPr kumimoji="1" lang="en-US" altLang="ja-JP" baseline="0" dirty="0" smtClean="0"/>
              <a:t>Various analyzed data without difficulties.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16</a:t>
            </a:fld>
            <a:endParaRPr kumimoji="1" lang="ja-JP" altLang="en-US"/>
          </a:p>
        </p:txBody>
      </p:sp>
    </p:spTree>
    <p:extLst>
      <p:ext uri="{BB962C8B-B14F-4D97-AF65-F5344CB8AC3E}">
        <p14:creationId xmlns:p14="http://schemas.microsoft.com/office/powerpoint/2010/main" val="12379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I mentioned, The final images of </a:t>
            </a:r>
            <a:r>
              <a:rPr kumimoji="1" lang="en-US" altLang="ja-JP" dirty="0" err="1" smtClean="0"/>
              <a:t>LastShot</a:t>
            </a:r>
            <a:r>
              <a:rPr kumimoji="1" lang="en-US" altLang="ja-JP" dirty="0" smtClean="0"/>
              <a:t> and MyView2 are sent as postscript files to the virtual printer</a:t>
            </a:r>
          </a:p>
          <a:p>
            <a:r>
              <a:rPr lang="en-US" altLang="ja-JP" dirty="0" smtClean="0"/>
              <a:t>The virtual printer redirects them to the page printer, as well as, it converts them into PDF, and JPEG files.</a:t>
            </a:r>
          </a:p>
          <a:p>
            <a:r>
              <a:rPr lang="en-US" altLang="ja-JP" dirty="0" smtClean="0"/>
              <a:t>The converted files are served by the Web server</a:t>
            </a:r>
          </a:p>
          <a:p>
            <a:r>
              <a:rPr lang="en-US" altLang="ja-JP" dirty="0" smtClean="0"/>
              <a:t>The PDF files of the same day are compiled into single PDF file.</a:t>
            </a: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17</a:t>
            </a:fld>
            <a:endParaRPr kumimoji="1" lang="ja-JP" altLang="en-US"/>
          </a:p>
        </p:txBody>
      </p:sp>
    </p:spTree>
    <p:extLst>
      <p:ext uri="{BB962C8B-B14F-4D97-AF65-F5344CB8AC3E}">
        <p14:creationId xmlns:p14="http://schemas.microsoft.com/office/powerpoint/2010/main" val="140342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diagram shows how remote users can see the summary data.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rPr>
              <a:t>The summary graph are </a:t>
            </a:r>
            <a:r>
              <a:rPr lang="en-US" altLang="ja-JP" sz="1200" dirty="0" smtClean="0">
                <a:solidFill>
                  <a:schemeClr val="bg1"/>
                </a:solidFill>
              </a:rPr>
              <a:t>sent to the </a:t>
            </a:r>
            <a:r>
              <a:rPr lang="en-US" altLang="ja-JP" sz="1200" dirty="0" smtClean="0">
                <a:solidFill>
                  <a:srgbClr val="FF0000"/>
                </a:solidFill>
              </a:rPr>
              <a:t>virtual printer</a:t>
            </a:r>
            <a:r>
              <a:rPr lang="en-US" altLang="ja-JP" sz="1200" dirty="0" smtClean="0">
                <a:solidFill>
                  <a:schemeClr val="bg1"/>
                </a:solidFill>
              </a:rPr>
              <a:t>, and the user can see the graph by the web browser.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 He can also see the real-time image of </a:t>
            </a:r>
            <a:r>
              <a:rPr lang="en-US" altLang="ja-JP" sz="1200" dirty="0" err="1" smtClean="0">
                <a:solidFill>
                  <a:schemeClr val="bg1"/>
                </a:solidFill>
              </a:rPr>
              <a:t>LastShot</a:t>
            </a:r>
            <a:r>
              <a:rPr lang="en-US" altLang="ja-JP" sz="1200" dirty="0" smtClean="0">
                <a:solidFill>
                  <a:schemeClr val="bg1"/>
                </a:solidFill>
              </a:rPr>
              <a:t> by </a:t>
            </a:r>
            <a:r>
              <a:rPr lang="en-US" altLang="ja-JP" sz="1200" dirty="0" smtClean="0">
                <a:solidFill>
                  <a:srgbClr val="FF0000"/>
                </a:solidFill>
              </a:rPr>
              <a:t>VNC</a:t>
            </a:r>
            <a:r>
              <a:rPr lang="en-US" altLang="ja-JP" sz="1200" dirty="0" smtClean="0">
                <a:solidFill>
                  <a:schemeClr val="bg1"/>
                </a:solidFill>
              </a:rPr>
              <a:t> viewer and real-time video displayed in the projector by </a:t>
            </a:r>
            <a:r>
              <a:rPr lang="en-US" altLang="ja-JP" sz="1200" dirty="0" smtClean="0">
                <a:solidFill>
                  <a:srgbClr val="FF0000"/>
                </a:solidFill>
              </a:rPr>
              <a:t>VLC</a:t>
            </a:r>
            <a:r>
              <a:rPr lang="en-US" altLang="ja-JP" sz="1200" dirty="0" smtClean="0">
                <a:solidFill>
                  <a:schemeClr val="bg1"/>
                </a:solidFill>
              </a:rPr>
              <a:t> (Video LAN Client).</a:t>
            </a:r>
            <a:endParaRPr kumimoji="1" lang="ja-JP" altLang="en-US" sz="1200" dirty="0" smtClean="0">
              <a:solidFill>
                <a:schemeClr val="bg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18</a:t>
            </a:fld>
            <a:endParaRPr kumimoji="1" lang="ja-JP" altLang="en-US"/>
          </a:p>
        </p:txBody>
      </p:sp>
    </p:spTree>
    <p:extLst>
      <p:ext uri="{BB962C8B-B14F-4D97-AF65-F5344CB8AC3E}">
        <p14:creationId xmlns:p14="http://schemas.microsoft.com/office/powerpoint/2010/main" val="327054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video</a:t>
            </a:r>
            <a:r>
              <a:rPr kumimoji="1" lang="en-US" altLang="ja-JP" baseline="0" dirty="0" smtClean="0"/>
              <a:t> signals input into the projector is captured by the sever using </a:t>
            </a:r>
            <a:r>
              <a:rPr kumimoji="1" lang="en-US" altLang="ja-JP" baseline="0" dirty="0" err="1" smtClean="0"/>
              <a:t>Epiphan’s</a:t>
            </a:r>
            <a:r>
              <a:rPr kumimoji="1" lang="en-US" altLang="ja-JP" baseline="0" dirty="0" smtClean="0"/>
              <a:t> VGA2PCI</a:t>
            </a:r>
          </a:p>
          <a:p>
            <a:r>
              <a:rPr kumimoji="1" lang="en-US" altLang="ja-JP" baseline="0" dirty="0" smtClean="0"/>
              <a:t>Video capturing board. </a:t>
            </a:r>
          </a:p>
          <a:p>
            <a:r>
              <a:rPr kumimoji="1" lang="en-US" altLang="ja-JP" baseline="0" dirty="0" smtClean="0"/>
              <a:t>The captured image is served by VLC (Video LAN Client) as MPEG-4 video stream.</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19</a:t>
            </a:fld>
            <a:endParaRPr kumimoji="1" lang="ja-JP" altLang="en-US"/>
          </a:p>
        </p:txBody>
      </p:sp>
    </p:spTree>
    <p:extLst>
      <p:ext uri="{BB962C8B-B14F-4D97-AF65-F5344CB8AC3E}">
        <p14:creationId xmlns:p14="http://schemas.microsoft.com/office/powerpoint/2010/main" val="30161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buNone/>
            </a:pPr>
            <a:r>
              <a:rPr lang="en-US" altLang="ja-JP" sz="1200" dirty="0" smtClean="0">
                <a:solidFill>
                  <a:schemeClr val="bg1"/>
                </a:solidFill>
              </a:rPr>
              <a:t>During the LHD experiment, scientists and technical staff gather in the LHD central control room to operate the experiment. </a:t>
            </a:r>
          </a:p>
          <a:p>
            <a:pPr marL="0" indent="0" algn="just">
              <a:buNone/>
            </a:pPr>
            <a:r>
              <a:rPr lang="en-US" altLang="ja-JP" sz="1200" dirty="0" smtClean="0">
                <a:solidFill>
                  <a:schemeClr val="bg1"/>
                </a:solidFill>
              </a:rPr>
              <a:t>They are engaging in managing to control the LHD sub-systems and diagnostics devices. </a:t>
            </a:r>
          </a:p>
          <a:p>
            <a:pPr marL="0" indent="0" algn="just">
              <a:buNone/>
            </a:pPr>
            <a:r>
              <a:rPr lang="en-US" altLang="ja-JP" sz="1200" dirty="0" smtClean="0">
                <a:solidFill>
                  <a:schemeClr val="bg1"/>
                </a:solidFill>
              </a:rPr>
              <a:t>Also, many researchers based outside NIFS are participating in the experiment remotely. </a:t>
            </a:r>
          </a:p>
          <a:p>
            <a:pPr marL="0" indent="0" algn="just">
              <a:buNone/>
            </a:pPr>
            <a:r>
              <a:rPr lang="en-US" altLang="ja-JP" sz="1200" dirty="0" smtClean="0">
                <a:solidFill>
                  <a:schemeClr val="bg1"/>
                </a:solidFill>
              </a:rPr>
              <a:t>Because the plasma discharge experiment is executed every three minutes, </a:t>
            </a:r>
          </a:p>
          <a:p>
            <a:pPr marL="0" indent="0" algn="just">
              <a:buNone/>
            </a:pPr>
            <a:r>
              <a:rPr lang="en-US" altLang="ja-JP" sz="1200" dirty="0" smtClean="0">
                <a:solidFill>
                  <a:schemeClr val="bg1"/>
                </a:solidFill>
              </a:rPr>
              <a:t>it is important to share the recent information of the experiment quickly. </a:t>
            </a:r>
          </a:p>
          <a:p>
            <a:pPr marL="0" indent="0" algn="just">
              <a:buNone/>
            </a:pPr>
            <a:r>
              <a:rPr lang="en-US" altLang="ja-JP" sz="1200" dirty="0" smtClean="0">
                <a:solidFill>
                  <a:schemeClr val="bg1"/>
                </a:solidFill>
              </a:rPr>
              <a:t>In this presentation, the data monitoring environments in the LHD control room are introduced. </a:t>
            </a:r>
            <a:endParaRPr lang="ja-JP" altLang="en-US" sz="1200" dirty="0" smtClean="0">
              <a:solidFill>
                <a:schemeClr val="bg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2</a:t>
            </a:fld>
            <a:endParaRPr kumimoji="1" lang="ja-JP" altLang="en-US"/>
          </a:p>
        </p:txBody>
      </p:sp>
    </p:spTree>
    <p:extLst>
      <p:ext uri="{BB962C8B-B14F-4D97-AF65-F5344CB8AC3E}">
        <p14:creationId xmlns:p14="http://schemas.microsoft.com/office/powerpoint/2010/main" val="305257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an example that</a:t>
            </a:r>
            <a:r>
              <a:rPr kumimoji="1" lang="en-US" altLang="ja-JP" baseline="0" dirty="0" smtClean="0"/>
              <a:t> the remote user is viewing the presenter's material displayed in the main screen.</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20</a:t>
            </a:fld>
            <a:endParaRPr kumimoji="1" lang="ja-JP" altLang="en-US"/>
          </a:p>
        </p:txBody>
      </p:sp>
    </p:spTree>
    <p:extLst>
      <p:ext uri="{BB962C8B-B14F-4D97-AF65-F5344CB8AC3E}">
        <p14:creationId xmlns:p14="http://schemas.microsoft.com/office/powerpoint/2010/main" val="128067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list shows the real-time images for remote </a:t>
            </a:r>
            <a:r>
              <a:rPr kumimoji="1" lang="en-US" altLang="ja-JP" baseline="0" dirty="0" err="1" smtClean="0"/>
              <a:t>uers</a:t>
            </a:r>
            <a:r>
              <a:rPr kumimoji="1" lang="en-US" altLang="ja-JP" baseline="0" dirty="0" smtClean="0"/>
              <a:t>.</a:t>
            </a:r>
          </a:p>
          <a:p>
            <a:r>
              <a:rPr kumimoji="1" lang="en-US" altLang="ja-JP" baseline="0" dirty="0" err="1" smtClean="0"/>
              <a:t>Realserver</a:t>
            </a:r>
            <a:r>
              <a:rPr kumimoji="1" lang="en-US" altLang="ja-JP" baseline="0" dirty="0" smtClean="0"/>
              <a:t> provides the </a:t>
            </a:r>
            <a:r>
              <a:rPr lang="en-US" altLang="ja-JP" dirty="0" smtClean="0"/>
              <a:t>Bird’s eye view of the LHD control room.</a:t>
            </a:r>
          </a:p>
          <a:p>
            <a:r>
              <a:rPr lang="en-US" altLang="ja-JP" dirty="0" smtClean="0"/>
              <a:t>The remote users</a:t>
            </a:r>
            <a:r>
              <a:rPr lang="en-US" altLang="ja-JP" baseline="0" dirty="0" smtClean="0"/>
              <a:t> can use VNC Viewer to see </a:t>
            </a:r>
            <a:r>
              <a:rPr lang="en-US" altLang="ja-JP" baseline="0" dirty="0" err="1" smtClean="0"/>
              <a:t>LastShot</a:t>
            </a:r>
            <a:r>
              <a:rPr lang="en-US" altLang="ja-JP" baseline="0" dirty="0" smtClean="0"/>
              <a:t> screen, and VLC to watch the main projector screen.</a:t>
            </a:r>
          </a:p>
          <a:p>
            <a:r>
              <a:rPr lang="en-US" altLang="ja-JP" baseline="0" dirty="0" smtClean="0"/>
              <a:t>Also, plasma movie are served by web servers as MPEG-1 and flash movies.</a:t>
            </a:r>
          </a:p>
          <a:p>
            <a:r>
              <a:rPr lang="en-US" altLang="ja-JP" baseline="0" dirty="0" smtClean="0"/>
              <a:t> </a:t>
            </a:r>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21</a:t>
            </a:fld>
            <a:endParaRPr kumimoji="1" lang="ja-JP" altLang="en-US"/>
          </a:p>
        </p:txBody>
      </p:sp>
    </p:spTree>
    <p:extLst>
      <p:ext uri="{BB962C8B-B14F-4D97-AF65-F5344CB8AC3E}">
        <p14:creationId xmlns:p14="http://schemas.microsoft.com/office/powerpoint/2010/main" val="266977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The authors have introduced the data monitoring environment for the LHD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The systems mentioned here help the researchers in the room as well as the remote user share the information of the current experiment. Also, MyView2 enables the visitors to see the various experiment data without difficulty. The authors believe the system promotes the collaboration of the LHD experiment.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22</a:t>
            </a:fld>
            <a:endParaRPr kumimoji="1" lang="ja-JP" altLang="en-US"/>
          </a:p>
        </p:txBody>
      </p:sp>
    </p:spTree>
    <p:extLst>
      <p:ext uri="{BB962C8B-B14F-4D97-AF65-F5344CB8AC3E}">
        <p14:creationId xmlns:p14="http://schemas.microsoft.com/office/powerpoint/2010/main" val="57377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picture shows the overview of the LHD control room.</a:t>
            </a:r>
          </a:p>
          <a:p>
            <a:r>
              <a:rPr kumimoji="1" lang="en-US" altLang="ja-JP" dirty="0" smtClean="0"/>
              <a:t>At</a:t>
            </a:r>
            <a:r>
              <a:rPr kumimoji="1" lang="en-US" altLang="ja-JP" baseline="0" dirty="0" smtClean="0"/>
              <a:t> the front, there are two main panels in which the summary graphs, and plasma movie are displaying.</a:t>
            </a:r>
          </a:p>
          <a:p>
            <a:r>
              <a:rPr kumimoji="1" lang="en-US" altLang="ja-JP" baseline="0" dirty="0" smtClean="0"/>
              <a:t>Both side of the main panel, status of the LHD sub systems are displayed.</a:t>
            </a:r>
          </a:p>
          <a:p>
            <a:endParaRPr kumimoji="1" lang="en-US" altLang="ja-JP" dirty="0" smtClean="0"/>
          </a:p>
          <a:p>
            <a:r>
              <a:rPr kumimoji="1" lang="en-US" altLang="ja-JP" dirty="0" smtClean="0"/>
              <a:t>At</a:t>
            </a:r>
            <a:r>
              <a:rPr kumimoji="1" lang="en-US" altLang="ja-JP" baseline="0" dirty="0" smtClean="0"/>
              <a:t> the center of the picture, there is a discussion space.</a:t>
            </a:r>
          </a:p>
          <a:p>
            <a:r>
              <a:rPr kumimoji="1" lang="en-US" altLang="ja-JP" baseline="0" dirty="0" smtClean="0"/>
              <a:t>The experiment coordinator is sitting here to </a:t>
            </a:r>
            <a:r>
              <a:rPr kumimoji="1" lang="en-US" altLang="ja-JP" baseline="0" dirty="0" smtClean="0"/>
              <a:t>orchestrates  </a:t>
            </a:r>
            <a:r>
              <a:rPr kumimoji="1" lang="en-US" altLang="ja-JP" baseline="0" dirty="0" smtClean="0"/>
              <a:t>the experiment.</a:t>
            </a:r>
          </a:p>
          <a:p>
            <a:endParaRPr kumimoji="1" lang="en-US" altLang="ja-JP" baseline="0" dirty="0" smtClean="0"/>
          </a:p>
          <a:p>
            <a:r>
              <a:rPr kumimoji="1" lang="en-US" altLang="ja-JP" baseline="0" dirty="0" smtClean="0"/>
              <a:t>He has to decide the subsequent experiment plan.</a:t>
            </a:r>
          </a:p>
          <a:p>
            <a:r>
              <a:rPr kumimoji="1" lang="en-US" altLang="ja-JP" baseline="0" dirty="0" smtClean="0"/>
              <a:t>To help his decision, the summary graphs of the last plasma shot,</a:t>
            </a:r>
          </a:p>
          <a:p>
            <a:r>
              <a:rPr kumimoji="1" lang="en-US" altLang="ja-JP" baseline="0" dirty="0" smtClean="0"/>
              <a:t>And various analyses graphs are displayed around the space.</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3</a:t>
            </a:fld>
            <a:endParaRPr kumimoji="1" lang="ja-JP" altLang="en-US"/>
          </a:p>
        </p:txBody>
      </p:sp>
    </p:spTree>
    <p:extLst>
      <p:ext uri="{BB962C8B-B14F-4D97-AF65-F5344CB8AC3E}">
        <p14:creationId xmlns:p14="http://schemas.microsoft.com/office/powerpoint/2010/main" val="259052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a:t>
            </a:r>
            <a:r>
              <a:rPr kumimoji="1" lang="en-US" altLang="ja-JP" baseline="0" dirty="0" smtClean="0"/>
              <a:t> are several sources input into the projector.</a:t>
            </a:r>
          </a:p>
          <a:p>
            <a:r>
              <a:rPr kumimoji="1" lang="en-US" altLang="ja-JP" baseline="0" dirty="0" smtClean="0"/>
              <a:t>While plasma discharge experiment is going.</a:t>
            </a:r>
          </a:p>
          <a:p>
            <a:r>
              <a:rPr kumimoji="1" lang="en-US" altLang="ja-JP" baseline="0" dirty="0" smtClean="0"/>
              <a:t>The summary graph and the plasma monitor video is automatically changed.</a:t>
            </a:r>
          </a:p>
          <a:p>
            <a:r>
              <a:rPr kumimoji="1" lang="en-US" altLang="ja-JP" baseline="0" dirty="0" smtClean="0"/>
              <a:t>When the experimental sequence begins plasma monitor is displayed, then when the plasma </a:t>
            </a:r>
            <a:r>
              <a:rPr kumimoji="1" lang="en-US" altLang="ja-JP" baseline="0" dirty="0" smtClean="0"/>
              <a:t>discharge</a:t>
            </a:r>
            <a:endParaRPr kumimoji="1" lang="en-US" altLang="ja-JP" baseline="0" dirty="0" smtClean="0"/>
          </a:p>
          <a:p>
            <a:r>
              <a:rPr kumimoji="1" lang="en-US" altLang="ja-JP" baseline="0" dirty="0" smtClean="0"/>
              <a:t>finishes, </a:t>
            </a:r>
            <a:r>
              <a:rPr kumimoji="1" lang="en-US" altLang="ja-JP" baseline="0" dirty="0" smtClean="0"/>
              <a:t>the input source is changed to the summary graph.</a:t>
            </a: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4</a:t>
            </a:fld>
            <a:endParaRPr kumimoji="1" lang="ja-JP" altLang="en-US"/>
          </a:p>
        </p:txBody>
      </p:sp>
    </p:spTree>
    <p:extLst>
      <p:ext uri="{BB962C8B-B14F-4D97-AF65-F5344CB8AC3E}">
        <p14:creationId xmlns:p14="http://schemas.microsoft.com/office/powerpoint/2010/main" val="206750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is the overview of the data flow in the LHD control room.</a:t>
            </a:r>
          </a:p>
          <a:p>
            <a:r>
              <a:rPr kumimoji="1" lang="en-US" altLang="ja-JP" baseline="0" dirty="0" smtClean="0"/>
              <a:t>Let’s look at the graph in detail.</a:t>
            </a:r>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5</a:t>
            </a:fld>
            <a:endParaRPr kumimoji="1" lang="ja-JP" altLang="en-US"/>
          </a:p>
        </p:txBody>
      </p:sp>
    </p:spTree>
    <p:extLst>
      <p:ext uri="{BB962C8B-B14F-4D97-AF65-F5344CB8AC3E}">
        <p14:creationId xmlns:p14="http://schemas.microsoft.com/office/powerpoint/2010/main" val="389374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There are  two systems are used to store the LHD experimental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LABCOM System</a:t>
            </a:r>
            <a:r>
              <a:rPr lang="ja-JP" altLang="en-US" sz="1200" dirty="0" smtClean="0">
                <a:solidFill>
                  <a:schemeClr val="bg1"/>
                </a:solidFill>
              </a:rPr>
              <a:t> </a:t>
            </a:r>
            <a:r>
              <a:rPr lang="en-US" altLang="ja-JP" sz="1200" dirty="0" smtClean="0">
                <a:solidFill>
                  <a:schemeClr val="bg1"/>
                </a:solidFill>
              </a:rPr>
              <a:t>manages the raw signal data, while Analyzed Data Server (</a:t>
            </a:r>
            <a:r>
              <a:rPr lang="en-US" altLang="ja-JP" sz="1200" dirty="0" err="1" smtClean="0">
                <a:solidFill>
                  <a:schemeClr val="bg1"/>
                </a:solidFill>
              </a:rPr>
              <a:t>Kaiseki</a:t>
            </a:r>
            <a:r>
              <a:rPr lang="en-US" altLang="ja-JP" sz="1200" dirty="0" smtClean="0">
                <a:solidFill>
                  <a:schemeClr val="bg1"/>
                </a:solidFill>
              </a:rPr>
              <a:t> Server)</a:t>
            </a:r>
            <a:r>
              <a:rPr lang="ja-JP" altLang="en-US" sz="1200" dirty="0" smtClean="0">
                <a:solidFill>
                  <a:schemeClr val="bg1"/>
                </a:solidFill>
              </a:rPr>
              <a:t> </a:t>
            </a:r>
            <a:r>
              <a:rPr lang="en-US" altLang="ja-JP" sz="1200" dirty="0" smtClean="0">
                <a:solidFill>
                  <a:schemeClr val="bg1"/>
                </a:solidFill>
              </a:rPr>
              <a:t>manages the physical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To maintain the consistence among the physical data, </a:t>
            </a:r>
            <a:r>
              <a:rPr lang="en-US" altLang="ja-JP" sz="1200" dirty="0" err="1" smtClean="0">
                <a:solidFill>
                  <a:schemeClr val="bg1"/>
                </a:solidFill>
              </a:rPr>
              <a:t>AutoAna</a:t>
            </a:r>
            <a:r>
              <a:rPr lang="ja-JP" altLang="en-US" sz="1200" dirty="0" smtClean="0">
                <a:solidFill>
                  <a:schemeClr val="bg1"/>
                </a:solidFill>
              </a:rPr>
              <a:t> </a:t>
            </a:r>
            <a:r>
              <a:rPr lang="en-US" altLang="ja-JP" sz="1200" dirty="0" smtClean="0">
                <a:solidFill>
                  <a:schemeClr val="bg1"/>
                </a:solidFill>
              </a:rPr>
              <a:t>system is used.</a:t>
            </a:r>
            <a:endParaRPr kumimoji="1" lang="ja-JP" altLang="en-US" sz="1200" dirty="0" smtClean="0">
              <a:solidFill>
                <a:schemeClr val="bg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6</a:t>
            </a:fld>
            <a:endParaRPr kumimoji="1" lang="ja-JP" altLang="en-US"/>
          </a:p>
        </p:txBody>
      </p:sp>
    </p:spTree>
    <p:extLst>
      <p:ext uri="{BB962C8B-B14F-4D97-AF65-F5344CB8AC3E}">
        <p14:creationId xmlns:p14="http://schemas.microsoft.com/office/powerpoint/2010/main" val="154399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bg1"/>
                </a:solidFill>
              </a:rPr>
              <a:t>There are</a:t>
            </a:r>
            <a:r>
              <a:rPr kumimoji="1" lang="en-US" altLang="ja-JP" baseline="0" dirty="0" smtClean="0">
                <a:solidFill>
                  <a:schemeClr val="bg1"/>
                </a:solidFill>
              </a:rPr>
              <a:t> dependencies among the physical data.</a:t>
            </a:r>
          </a:p>
          <a:p>
            <a:r>
              <a:rPr kumimoji="1" lang="en-US" altLang="ja-JP" baseline="0" dirty="0" smtClean="0">
                <a:solidFill>
                  <a:schemeClr val="bg1"/>
                </a:solidFill>
              </a:rPr>
              <a:t>For example </a:t>
            </a:r>
            <a:r>
              <a:rPr kumimoji="1" lang="en-US" altLang="ja-JP" baseline="0" dirty="0" err="1" smtClean="0">
                <a:solidFill>
                  <a:schemeClr val="bg1"/>
                </a:solidFill>
              </a:rPr>
              <a:t>dytrans</a:t>
            </a:r>
            <a:r>
              <a:rPr kumimoji="1" lang="en-US" altLang="ja-JP" baseline="0" dirty="0" smtClean="0">
                <a:solidFill>
                  <a:schemeClr val="bg1"/>
                </a:solidFill>
              </a:rPr>
              <a:t> is </a:t>
            </a:r>
            <a:r>
              <a:rPr kumimoji="1" lang="en-US" altLang="ja-JP" baseline="0" dirty="0" smtClean="0">
                <a:solidFill>
                  <a:schemeClr val="bg1"/>
                </a:solidFill>
              </a:rPr>
              <a:t>calculated </a:t>
            </a:r>
            <a:r>
              <a:rPr kumimoji="1" lang="en-US" altLang="ja-JP" baseline="0" dirty="0" smtClean="0">
                <a:solidFill>
                  <a:schemeClr val="bg1"/>
                </a:solidFill>
              </a:rPr>
              <a:t>from fit3d_sd, and firt3d_sd is calculated from </a:t>
            </a:r>
            <a:r>
              <a:rPr kumimoji="1" lang="en-US" altLang="ja-JP" baseline="0" dirty="0" err="1" smtClean="0">
                <a:solidFill>
                  <a:schemeClr val="bg1"/>
                </a:solidFill>
              </a:rPr>
              <a:t>ermap</a:t>
            </a:r>
            <a:r>
              <a:rPr kumimoji="1" lang="en-US" altLang="ja-JP" baseline="0" dirty="0" smtClean="0">
                <a:solidFill>
                  <a:schemeClr val="bg1"/>
                </a:solidFill>
              </a:rPr>
              <a:t> and </a:t>
            </a:r>
            <a:r>
              <a:rPr kumimoji="1" lang="en-US" altLang="ja-JP" baseline="0" dirty="0" err="1" smtClean="0">
                <a:solidFill>
                  <a:schemeClr val="bg1"/>
                </a:solidFill>
              </a:rPr>
              <a:t>cxsmap</a:t>
            </a:r>
            <a:r>
              <a:rPr kumimoji="1" lang="en-US" altLang="ja-JP" baseline="0" dirty="0" smtClean="0">
                <a:solidFill>
                  <a:schemeClr val="bg1"/>
                </a:solidFill>
              </a:rPr>
              <a:t>, and so on.</a:t>
            </a:r>
          </a:p>
          <a:p>
            <a:r>
              <a:rPr kumimoji="1" lang="en-US" altLang="ja-JP" baseline="0" dirty="0" err="1" smtClean="0">
                <a:solidFill>
                  <a:schemeClr val="bg1"/>
                </a:solidFill>
              </a:rPr>
              <a:t>AutoAna</a:t>
            </a:r>
            <a:r>
              <a:rPr kumimoji="1" lang="en-US" altLang="ja-JP" baseline="0" dirty="0" smtClean="0">
                <a:solidFill>
                  <a:schemeClr val="bg1"/>
                </a:solidFill>
              </a:rPr>
              <a:t> calculate the physical data automatically to  maintain consistence in the analyzed data server. </a:t>
            </a:r>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7</a:t>
            </a:fld>
            <a:endParaRPr kumimoji="1" lang="ja-JP" altLang="en-US"/>
          </a:p>
        </p:txBody>
      </p:sp>
    </p:spTree>
    <p:extLst>
      <p:ext uri="{BB962C8B-B14F-4D97-AF65-F5344CB8AC3E}">
        <p14:creationId xmlns:p14="http://schemas.microsoft.com/office/powerpoint/2010/main" val="381197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a new physical data is registered into the Analyzed Data Server, it sends IP-multicast packet to notify the user of new data registration.</a:t>
            </a:r>
          </a:p>
          <a:p>
            <a:r>
              <a:rPr lang="en-US" altLang="ja-JP" dirty="0" smtClean="0"/>
              <a:t>Then, </a:t>
            </a:r>
            <a:r>
              <a:rPr lang="en-US" altLang="ja-JP" dirty="0" err="1" smtClean="0"/>
              <a:t>AutoAna</a:t>
            </a:r>
            <a:r>
              <a:rPr lang="en-US" altLang="ja-JP" dirty="0" smtClean="0"/>
              <a:t> receives the packet, it runs the calculation program of dependent data to keep the consistence.</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8</a:t>
            </a:fld>
            <a:endParaRPr kumimoji="1" lang="ja-JP" altLang="en-US"/>
          </a:p>
        </p:txBody>
      </p:sp>
    </p:spTree>
    <p:extLst>
      <p:ext uri="{BB962C8B-B14F-4D97-AF65-F5344CB8AC3E}">
        <p14:creationId xmlns:p14="http://schemas.microsoft.com/office/powerpoint/2010/main" val="210200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bg1"/>
                </a:solidFill>
              </a:rPr>
              <a:t>The summary graph are</a:t>
            </a:r>
            <a:r>
              <a:rPr kumimoji="1" lang="en-US" altLang="ja-JP" baseline="0" dirty="0" smtClean="0">
                <a:solidFill>
                  <a:schemeClr val="bg1"/>
                </a:solidFill>
              </a:rPr>
              <a:t> visualized by two applications</a:t>
            </a:r>
          </a:p>
          <a:p>
            <a:r>
              <a:rPr kumimoji="1" lang="en-US" altLang="ja-JP" baseline="0" dirty="0" err="1" smtClean="0">
                <a:solidFill>
                  <a:schemeClr val="bg1"/>
                </a:solidFill>
              </a:rPr>
              <a:t>LastShot</a:t>
            </a:r>
            <a:r>
              <a:rPr kumimoji="1" lang="en-US" altLang="ja-JP" baseline="0" dirty="0" smtClean="0">
                <a:solidFill>
                  <a:schemeClr val="bg1"/>
                </a:solidFill>
              </a:rPr>
              <a:t> and MyView2.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solidFill>
                  <a:schemeClr val="bg1"/>
                </a:solidFill>
              </a:rPr>
              <a:t>LastShot</a:t>
            </a:r>
            <a:r>
              <a:rPr lang="ja-JP" altLang="en-US" sz="1200" dirty="0" smtClean="0">
                <a:solidFill>
                  <a:schemeClr val="bg1"/>
                </a:solidFill>
              </a:rPr>
              <a:t> </a:t>
            </a:r>
            <a:r>
              <a:rPr lang="en-US" altLang="ja-JP" sz="1200" dirty="0" smtClean="0">
                <a:solidFill>
                  <a:schemeClr val="bg1"/>
                </a:solidFill>
              </a:rPr>
              <a:t>draws the raw signal data while MyView2</a:t>
            </a:r>
            <a:r>
              <a:rPr lang="ja-JP" altLang="en-US" sz="1200" dirty="0" smtClean="0">
                <a:solidFill>
                  <a:schemeClr val="bg1"/>
                </a:solidFill>
              </a:rPr>
              <a:t> </a:t>
            </a:r>
            <a:r>
              <a:rPr lang="en-US" altLang="ja-JP" sz="1200" dirty="0" smtClean="0">
                <a:solidFill>
                  <a:schemeClr val="bg1"/>
                </a:solidFill>
              </a:rPr>
              <a:t>shows the analyzed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Both images are sent to the virtual printer</a:t>
            </a:r>
            <a:r>
              <a:rPr lang="ja-JP" altLang="en-US" sz="1200" dirty="0" smtClean="0">
                <a:solidFill>
                  <a:schemeClr val="bg1"/>
                </a:solidFill>
              </a:rPr>
              <a:t> </a:t>
            </a:r>
            <a:r>
              <a:rPr lang="en-US" altLang="ja-JP" sz="1200" dirty="0" smtClean="0">
                <a:solidFill>
                  <a:schemeClr val="bg1"/>
                </a:solidFill>
              </a:rPr>
              <a:t>and converted into PDF files. Served</a:t>
            </a:r>
            <a:r>
              <a:rPr lang="en-US" altLang="ja-JP" sz="1200" baseline="0" dirty="0" smtClean="0">
                <a:solidFill>
                  <a:schemeClr val="bg1"/>
                </a:solidFill>
              </a:rPr>
              <a:t> by the web server.</a:t>
            </a:r>
            <a:endParaRPr kumimoji="1" lang="ja-JP" altLang="en-US" sz="1200" dirty="0" smtClean="0">
              <a:solidFill>
                <a:schemeClr val="bg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C740C8-77D4-46B5-8B7E-010B23E93F38}" type="slidenum">
              <a:rPr kumimoji="1" lang="ja-JP" altLang="en-US" smtClean="0"/>
              <a:t>9</a:t>
            </a:fld>
            <a:endParaRPr kumimoji="1" lang="ja-JP" altLang="en-US"/>
          </a:p>
        </p:txBody>
      </p:sp>
    </p:spTree>
    <p:extLst>
      <p:ext uri="{BB962C8B-B14F-4D97-AF65-F5344CB8AC3E}">
        <p14:creationId xmlns:p14="http://schemas.microsoft.com/office/powerpoint/2010/main" val="424515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1C57463D-8483-40E4-B251-0AC3F2F93A8A}"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a:xfrm>
            <a:off x="1900237" y="5410202"/>
            <a:ext cx="3843665" cy="365125"/>
          </a:xfrm>
        </p:spPr>
        <p:txBody>
          <a:bodyPr/>
          <a:lstStyle/>
          <a:p>
            <a:endParaRPr kumimoji="1" lang="ja-JP" altLang="en-US"/>
          </a:p>
        </p:txBody>
      </p:sp>
      <p:sp>
        <p:nvSpPr>
          <p:cNvPr id="6" name="Slide Number Placeholder 5"/>
          <p:cNvSpPr>
            <a:spLocks noGrp="1"/>
          </p:cNvSpPr>
          <p:nvPr>
            <p:ph type="sldNum" sz="quarter" idx="12"/>
          </p:nvPr>
        </p:nvSpPr>
        <p:spPr>
          <a:xfrm>
            <a:off x="7915603" y="5410200"/>
            <a:ext cx="578317" cy="365125"/>
          </a:xfrm>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9124230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smtClean="0"/>
              <a:t>図を追加</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72850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2640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88847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288395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46193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smtClean="0"/>
              <a:t>図を追加</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smtClean="0"/>
              <a:t>図を追加</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smtClean="0"/>
              <a:t>図を追加</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4" name="Footer Placeholder 3"/>
          <p:cNvSpPr>
            <a:spLocks noGrp="1"/>
          </p:cNvSpPr>
          <p:nvPr>
            <p:ph type="ftr" sz="quarter" idx="11"/>
          </p:nvPr>
        </p:nvSpPr>
        <p:spPr/>
        <p:txBody>
          <a:bodyPr/>
          <a:lstStyle>
            <a:lvl1pPr>
              <a:defRPr cap="all" baseline="0"/>
            </a:lvl1pPr>
          </a:lstStyle>
          <a:p>
            <a:endParaRPr kumimoji="1" lang="ja-JP" altLang="en-US"/>
          </a:p>
        </p:txBody>
      </p:sp>
      <p:sp>
        <p:nvSpPr>
          <p:cNvPr id="5" name="Slide Number Placeholder 4"/>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11012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26497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48671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ja-JP" altLang="en-US" smtClean="0"/>
              <a:t>マスター タイトルの書式設定</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1C57463D-8483-40E4-B251-0AC3F2F93A8A}" type="datetimeFigureOut">
              <a:rPr kumimoji="1" lang="ja-JP" altLang="en-US" smtClean="0"/>
              <a:t>2015/4/20</a:t>
            </a:fld>
            <a:endParaRPr kumimoji="1" lang="ja-JP" altLang="en-US" dirty="0"/>
          </a:p>
        </p:txBody>
      </p:sp>
      <p:sp>
        <p:nvSpPr>
          <p:cNvPr id="50" name="Footer Placeholder 4"/>
          <p:cNvSpPr>
            <a:spLocks noGrp="1"/>
          </p:cNvSpPr>
          <p:nvPr>
            <p:ph type="ftr" sz="quarter" idx="11"/>
          </p:nvPr>
        </p:nvSpPr>
        <p:spPr>
          <a:xfrm>
            <a:off x="856059" y="5883276"/>
            <a:ext cx="4679482" cy="365125"/>
          </a:xfrm>
        </p:spPr>
        <p:txBody>
          <a:bodyPr/>
          <a:lstStyle/>
          <a:p>
            <a:endParaRPr kumimoji="1" lang="ja-JP" altLang="en-US" dirty="0"/>
          </a:p>
        </p:txBody>
      </p:sp>
      <p:sp>
        <p:nvSpPr>
          <p:cNvPr id="51" name="Slide Number Placeholder 5"/>
          <p:cNvSpPr>
            <a:spLocks noGrp="1"/>
          </p:cNvSpPr>
          <p:nvPr>
            <p:ph type="sldNum" sz="quarter" idx="12"/>
          </p:nvPr>
        </p:nvSpPr>
        <p:spPr>
          <a:xfrm>
            <a:off x="7707241" y="5883275"/>
            <a:ext cx="578317" cy="365125"/>
          </a:xfrm>
        </p:spPr>
        <p:txBody>
          <a:bodyPr/>
          <a:lstStyle/>
          <a:p>
            <a:fld id="{6DB509F0-3ECB-482E-9CB1-C1A4C6D98A63}" type="slidenum">
              <a:rPr kumimoji="1" lang="ja-JP" altLang="en-US" smtClean="0"/>
              <a:t>‹#›</a:t>
            </a:fld>
            <a:endParaRPr kumimoji="1" lang="ja-JP" altLang="en-US" dirty="0"/>
          </a:p>
        </p:txBody>
      </p:sp>
    </p:spTree>
    <p:extLst>
      <p:ext uri="{BB962C8B-B14F-4D97-AF65-F5344CB8AC3E}">
        <p14:creationId xmlns:p14="http://schemas.microsoft.com/office/powerpoint/2010/main" val="3346259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7893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187209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56058" y="3073398"/>
            <a:ext cx="3658793" cy="27178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3073398"/>
            <a:ext cx="3656408" cy="27178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126255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16606107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DB509F0-3ECB-482E-9CB1-C1A4C6D98A63}" type="slidenum">
              <a:rPr lang="ja-JP" altLang="en-US" smtClean="0"/>
              <a:pPr/>
              <a:t>‹#›</a:t>
            </a:fld>
            <a:endParaRPr lang="ja-JP" altLang="en-US" dirty="0"/>
          </a:p>
        </p:txBody>
      </p:sp>
    </p:spTree>
    <p:extLst>
      <p:ext uri="{BB962C8B-B14F-4D97-AF65-F5344CB8AC3E}">
        <p14:creationId xmlns:p14="http://schemas.microsoft.com/office/powerpoint/2010/main" val="2894693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83276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ja-JP" altLang="en-US" smtClean="0"/>
              <a:t>図を追加</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57463D-8483-40E4-B251-0AC3F2F93A8A}"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357090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57463D-8483-40E4-B251-0AC3F2F93A8A}" type="datetimeFigureOut">
              <a:rPr kumimoji="1" lang="ja-JP" altLang="en-US" smtClean="0"/>
              <a:t>2015/4/20</a:t>
            </a:fld>
            <a:endParaRPr kumimoji="1" lang="ja-JP" alt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B509F0-3ECB-482E-9CB1-C1A4C6D98A63}" type="slidenum">
              <a:rPr kumimoji="1" lang="ja-JP" altLang="en-US" smtClean="0"/>
              <a:t>‹#›</a:t>
            </a:fld>
            <a:endParaRPr kumimoji="1" lang="ja-JP" altLang="en-US"/>
          </a:p>
        </p:txBody>
      </p:sp>
    </p:spTree>
    <p:extLst>
      <p:ext uri="{BB962C8B-B14F-4D97-AF65-F5344CB8AC3E}">
        <p14:creationId xmlns:p14="http://schemas.microsoft.com/office/powerpoint/2010/main" val="69883197"/>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a:t/>
            </a:r>
            <a:br>
              <a:rPr lang="en-US" altLang="ja-JP" dirty="0"/>
            </a:br>
            <a:r>
              <a:rPr lang="en-US" altLang="ja-JP" sz="4000" dirty="0"/>
              <a:t>Overview of the LHD Central Control Room Data Monitoring Environment</a:t>
            </a:r>
            <a:r>
              <a:rPr lang="en-US" altLang="ja-JP" dirty="0"/>
              <a:t/>
            </a:r>
            <a:br>
              <a:rPr lang="en-US" altLang="ja-JP" dirty="0"/>
            </a:br>
            <a:endParaRPr kumimoji="1" lang="ja-JP" altLang="en-US" dirty="0"/>
          </a:p>
        </p:txBody>
      </p:sp>
      <p:sp>
        <p:nvSpPr>
          <p:cNvPr id="3" name="サブタイトル 2"/>
          <p:cNvSpPr>
            <a:spLocks noGrp="1"/>
          </p:cNvSpPr>
          <p:nvPr>
            <p:ph type="subTitle" idx="1"/>
          </p:nvPr>
        </p:nvSpPr>
        <p:spPr/>
        <p:txBody>
          <a:bodyPr>
            <a:normAutofit lnSpcReduction="10000"/>
          </a:bodyPr>
          <a:lstStyle/>
          <a:p>
            <a:r>
              <a:rPr kumimoji="1" lang="en-US" altLang="ja-JP" sz="2800" dirty="0" smtClean="0">
                <a:solidFill>
                  <a:schemeClr val="accent3"/>
                </a:solidFill>
              </a:rPr>
              <a:t>EMOTO Masahiko</a:t>
            </a:r>
          </a:p>
          <a:p>
            <a:r>
              <a:rPr lang="en-US" altLang="ja-JP" sz="2800" dirty="0" smtClean="0">
                <a:solidFill>
                  <a:schemeClr val="accent3"/>
                </a:solidFill>
              </a:rPr>
              <a:t>National institute for fusion science</a:t>
            </a:r>
            <a:endParaRPr kumimoji="1" lang="en-US" altLang="ja-JP" sz="2800" dirty="0" smtClean="0">
              <a:solidFill>
                <a:schemeClr val="accent3"/>
              </a:solidFill>
            </a:endParaRPr>
          </a:p>
          <a:p>
            <a:endParaRPr kumimoji="1" lang="ja-JP" altLang="en-US" dirty="0">
              <a:solidFill>
                <a:schemeClr val="accent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150" y="0"/>
            <a:ext cx="1548850" cy="1279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0508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Summary Graph</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96" y="2518003"/>
            <a:ext cx="3196104" cy="2455764"/>
          </a:xfrm>
          <a:prstGeom prst="rect">
            <a:avLst/>
          </a:prstGeom>
        </p:spPr>
      </p:pic>
      <p:pic>
        <p:nvPicPr>
          <p:cNvPr id="7" name="図 6"/>
          <p:cNvPicPr>
            <a:picLocks noChangeAspect="1"/>
          </p:cNvPicPr>
          <p:nvPr/>
        </p:nvPicPr>
        <p:blipFill>
          <a:blip r:embed="rId4"/>
          <a:stretch>
            <a:fillRect/>
          </a:stretch>
        </p:blipFill>
        <p:spPr>
          <a:xfrm>
            <a:off x="4920342" y="2518003"/>
            <a:ext cx="3656835" cy="2521305"/>
          </a:xfrm>
          <a:prstGeom prst="rect">
            <a:avLst/>
          </a:prstGeom>
        </p:spPr>
      </p:pic>
      <p:sp>
        <p:nvSpPr>
          <p:cNvPr id="8" name="テキスト ボックス 7"/>
          <p:cNvSpPr txBox="1"/>
          <p:nvPr/>
        </p:nvSpPr>
        <p:spPr>
          <a:xfrm>
            <a:off x="548582" y="5239044"/>
            <a:ext cx="3526972" cy="1015663"/>
          </a:xfrm>
          <a:prstGeom prst="rect">
            <a:avLst/>
          </a:prstGeom>
          <a:noFill/>
        </p:spPr>
        <p:txBody>
          <a:bodyPr wrap="square" rtlCol="0">
            <a:spAutoFit/>
          </a:bodyPr>
          <a:lstStyle/>
          <a:p>
            <a:r>
              <a:rPr kumimoji="1" lang="en-US" altLang="ja-JP" sz="2000" dirty="0" smtClean="0"/>
              <a:t>Specially developed to draw the most recent summary graph quickly</a:t>
            </a:r>
            <a:endParaRPr kumimoji="1" lang="ja-JP" altLang="en-US" sz="2000" dirty="0"/>
          </a:p>
        </p:txBody>
      </p:sp>
      <p:sp>
        <p:nvSpPr>
          <p:cNvPr id="9" name="テキスト ボックス 8"/>
          <p:cNvSpPr txBox="1"/>
          <p:nvPr/>
        </p:nvSpPr>
        <p:spPr>
          <a:xfrm>
            <a:off x="4920342" y="5239044"/>
            <a:ext cx="3526972" cy="954107"/>
          </a:xfrm>
          <a:prstGeom prst="rect">
            <a:avLst/>
          </a:prstGeom>
          <a:noFill/>
        </p:spPr>
        <p:txBody>
          <a:bodyPr wrap="square" rtlCol="0">
            <a:spAutoFit/>
          </a:bodyPr>
          <a:lstStyle/>
          <a:p>
            <a:r>
              <a:rPr kumimoji="1" lang="en-US" altLang="ja-JP" dirty="0" smtClean="0"/>
              <a:t>Multi-purpose and multi-platform </a:t>
            </a:r>
            <a:r>
              <a:rPr kumimoji="1" lang="en-US" altLang="ja-JP" sz="2000" dirty="0" smtClean="0"/>
              <a:t>visualization</a:t>
            </a:r>
            <a:r>
              <a:rPr kumimoji="1" lang="en-US" altLang="ja-JP" dirty="0" smtClean="0"/>
              <a:t> tool. Easy to use for visitors</a:t>
            </a:r>
            <a:endParaRPr kumimoji="1" lang="ja-JP" altLang="en-US" dirty="0"/>
          </a:p>
        </p:txBody>
      </p:sp>
      <p:sp>
        <p:nvSpPr>
          <p:cNvPr id="10" name="テキスト ボックス 9"/>
          <p:cNvSpPr txBox="1"/>
          <p:nvPr/>
        </p:nvSpPr>
        <p:spPr>
          <a:xfrm>
            <a:off x="856060" y="1889719"/>
            <a:ext cx="2104854" cy="523220"/>
          </a:xfrm>
          <a:prstGeom prst="rect">
            <a:avLst/>
          </a:prstGeom>
          <a:noFill/>
        </p:spPr>
        <p:txBody>
          <a:bodyPr wrap="square" rtlCol="0">
            <a:spAutoFit/>
          </a:bodyPr>
          <a:lstStyle/>
          <a:p>
            <a:r>
              <a:rPr kumimoji="1" lang="en-US" altLang="ja-JP" sz="2800" dirty="0" err="1" smtClean="0"/>
              <a:t>LastShot</a:t>
            </a:r>
            <a:endParaRPr kumimoji="1" lang="ja-JP" altLang="en-US" sz="2800" dirty="0"/>
          </a:p>
        </p:txBody>
      </p:sp>
      <p:sp>
        <p:nvSpPr>
          <p:cNvPr id="12" name="テキスト ボックス 11"/>
          <p:cNvSpPr txBox="1"/>
          <p:nvPr/>
        </p:nvSpPr>
        <p:spPr>
          <a:xfrm>
            <a:off x="4920342" y="1889719"/>
            <a:ext cx="2104854" cy="523220"/>
          </a:xfrm>
          <a:prstGeom prst="rect">
            <a:avLst/>
          </a:prstGeom>
          <a:noFill/>
        </p:spPr>
        <p:txBody>
          <a:bodyPr wrap="square" rtlCol="0">
            <a:spAutoFit/>
          </a:bodyPr>
          <a:lstStyle/>
          <a:p>
            <a:r>
              <a:rPr kumimoji="1" lang="en-US" altLang="ja-JP" sz="2800" dirty="0" smtClean="0"/>
              <a:t>MyView2</a:t>
            </a:r>
            <a:endParaRPr kumimoji="1" lang="ja-JP" altLang="en-US" sz="2800" dirty="0"/>
          </a:p>
        </p:txBody>
      </p:sp>
    </p:spTree>
    <p:extLst>
      <p:ext uri="{BB962C8B-B14F-4D97-AF65-F5344CB8AC3E}">
        <p14:creationId xmlns:p14="http://schemas.microsoft.com/office/powerpoint/2010/main" val="177337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98622" y="139700"/>
            <a:ext cx="8113578" cy="6648627"/>
          </a:xfrm>
          <a:prstGeom prst="rect">
            <a:avLst/>
          </a:prstGeom>
        </p:spPr>
      </p:pic>
    </p:spTree>
    <p:extLst>
      <p:ext uri="{BB962C8B-B14F-4D97-AF65-F5344CB8AC3E}">
        <p14:creationId xmlns:p14="http://schemas.microsoft.com/office/powerpoint/2010/main" val="270777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cap="none" dirty="0" err="1" smtClean="0"/>
              <a:t>LastShot</a:t>
            </a:r>
            <a:endParaRPr kumimoji="1" lang="ja-JP" altLang="en-US" cap="none" dirty="0"/>
          </a:p>
        </p:txBody>
      </p:sp>
      <p:sp>
        <p:nvSpPr>
          <p:cNvPr id="3" name="コンテンツ プレースホルダー 2"/>
          <p:cNvSpPr>
            <a:spLocks noGrp="1"/>
          </p:cNvSpPr>
          <p:nvPr>
            <p:ph idx="1"/>
          </p:nvPr>
        </p:nvSpPr>
        <p:spPr/>
        <p:txBody>
          <a:bodyPr>
            <a:normAutofit fontScale="92500"/>
          </a:bodyPr>
          <a:lstStyle/>
          <a:p>
            <a:r>
              <a:rPr lang="en-US" altLang="ja-JP" dirty="0"/>
              <a:t>Python-based Application</a:t>
            </a:r>
          </a:p>
          <a:p>
            <a:r>
              <a:rPr lang="en-US" altLang="ja-JP" dirty="0"/>
              <a:t>Specially customized to draw the summary data quickly.</a:t>
            </a:r>
          </a:p>
          <a:p>
            <a:r>
              <a:rPr lang="en-US" altLang="ja-JP" dirty="0"/>
              <a:t>To check the </a:t>
            </a:r>
            <a:r>
              <a:rPr lang="en-US" altLang="ja-JP" dirty="0" smtClean="0"/>
              <a:t>health of </a:t>
            </a:r>
            <a:r>
              <a:rPr lang="en-US" altLang="ja-JP" dirty="0"/>
              <a:t>the experiment (Plasma Current is OK, Gas is puffed, NBI is injected or not)</a:t>
            </a:r>
          </a:p>
          <a:p>
            <a:r>
              <a:rPr lang="en-US" altLang="ja-JP" dirty="0"/>
              <a:t>Mainly draw the raw signal data</a:t>
            </a:r>
          </a:p>
          <a:p>
            <a:r>
              <a:rPr lang="en-US" altLang="ja-JP" dirty="0"/>
              <a:t>Displayed </a:t>
            </a:r>
            <a:r>
              <a:rPr lang="en-US" altLang="ja-JP" dirty="0" smtClean="0"/>
              <a:t>in </a:t>
            </a:r>
            <a:r>
              <a:rPr lang="en-US" altLang="ja-JP" dirty="0"/>
              <a:t>the main screen of the </a:t>
            </a:r>
            <a:r>
              <a:rPr lang="en-US" altLang="ja-JP" dirty="0" smtClean="0"/>
              <a:t>control room.</a:t>
            </a:r>
            <a:endParaRPr lang="en-US" altLang="ja-JP" dirty="0"/>
          </a:p>
          <a:p>
            <a:endParaRPr kumimoji="1" lang="ja-JP" altLang="en-US" dirty="0"/>
          </a:p>
        </p:txBody>
      </p:sp>
    </p:spTree>
    <p:extLst>
      <p:ext uri="{BB962C8B-B14F-4D97-AF65-F5344CB8AC3E}">
        <p14:creationId xmlns:p14="http://schemas.microsoft.com/office/powerpoint/2010/main" val="396742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99977" y="340229"/>
            <a:ext cx="8620173" cy="6336237"/>
          </a:xfrm>
          <a:prstGeom prst="rect">
            <a:avLst/>
          </a:prstGeom>
        </p:spPr>
      </p:pic>
    </p:spTree>
    <p:extLst>
      <p:ext uri="{BB962C8B-B14F-4D97-AF65-F5344CB8AC3E}">
        <p14:creationId xmlns:p14="http://schemas.microsoft.com/office/powerpoint/2010/main" val="141163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47870" y="462318"/>
            <a:ext cx="8322529" cy="5738197"/>
          </a:xfrm>
          <a:prstGeom prst="rect">
            <a:avLst/>
          </a:prstGeom>
        </p:spPr>
      </p:pic>
    </p:spTree>
    <p:extLst>
      <p:ext uri="{BB962C8B-B14F-4D97-AF65-F5344CB8AC3E}">
        <p14:creationId xmlns:p14="http://schemas.microsoft.com/office/powerpoint/2010/main" val="358802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cap="none" dirty="0" smtClean="0"/>
              <a:t>MyView2</a:t>
            </a:r>
            <a:endParaRPr kumimoji="1" lang="ja-JP" altLang="en-US" cap="none"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Python-based Application</a:t>
            </a:r>
          </a:p>
          <a:p>
            <a:r>
              <a:rPr lang="en-US" altLang="ja-JP" dirty="0" smtClean="0"/>
              <a:t>multipurpose and multi-platform </a:t>
            </a:r>
            <a:r>
              <a:rPr lang="en-US" altLang="ja-JP" dirty="0" smtClean="0"/>
              <a:t>(Windows</a:t>
            </a:r>
            <a:r>
              <a:rPr lang="en-US" altLang="ja-JP" dirty="0" smtClean="0"/>
              <a:t>, </a:t>
            </a:r>
            <a:r>
              <a:rPr lang="en-US" altLang="ja-JP" dirty="0" err="1" smtClean="0"/>
              <a:t>MacOS</a:t>
            </a:r>
            <a:r>
              <a:rPr lang="en-US" altLang="ja-JP" dirty="0" smtClean="0"/>
              <a:t>, and Linux) </a:t>
            </a:r>
            <a:r>
              <a:rPr lang="en-US" altLang="ja-JP" dirty="0" smtClean="0"/>
              <a:t>visualization tool</a:t>
            </a:r>
            <a:r>
              <a:rPr lang="en-US" altLang="ja-JP" dirty="0" smtClean="0"/>
              <a:t>.</a:t>
            </a:r>
          </a:p>
          <a:p>
            <a:r>
              <a:rPr lang="en-US" altLang="ja-JP" dirty="0" smtClean="0"/>
              <a:t>To </a:t>
            </a:r>
            <a:r>
              <a:rPr lang="en-US" altLang="ja-JP" dirty="0"/>
              <a:t>view and retrieve the analyzed </a:t>
            </a:r>
            <a:r>
              <a:rPr lang="en-US" altLang="ja-JP" dirty="0" smtClean="0"/>
              <a:t>data using user-friendly operation, </a:t>
            </a:r>
            <a:r>
              <a:rPr lang="en-US" altLang="ja-JP" dirty="0"/>
              <a:t>especially for the visitors.</a:t>
            </a:r>
          </a:p>
          <a:p>
            <a:r>
              <a:rPr lang="en-US" altLang="ja-JP" dirty="0" smtClean="0"/>
              <a:t>Displayed in </a:t>
            </a:r>
            <a:r>
              <a:rPr lang="en-US" altLang="ja-JP" dirty="0"/>
              <a:t>the each users’ computer</a:t>
            </a:r>
            <a:r>
              <a:rPr lang="en-US" altLang="ja-JP" dirty="0" smtClean="0"/>
              <a:t>.</a:t>
            </a:r>
          </a:p>
          <a:p>
            <a:r>
              <a:rPr lang="en-US" altLang="ja-JP" dirty="0" smtClean="0"/>
              <a:t>Server mode and Batch modes; using batch mode, computers near the discussion space display various aspects of the recent plasma automatically.</a:t>
            </a:r>
            <a:endParaRPr kumimoji="1" lang="ja-JP" altLang="en-US" dirty="0"/>
          </a:p>
        </p:txBody>
      </p:sp>
    </p:spTree>
    <p:extLst>
      <p:ext uri="{BB962C8B-B14F-4D97-AF65-F5344CB8AC3E}">
        <p14:creationId xmlns:p14="http://schemas.microsoft.com/office/powerpoint/2010/main" val="120584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30628"/>
            <a:ext cx="8983398" cy="6484257"/>
          </a:xfrm>
          <a:prstGeom prst="rect">
            <a:avLst/>
          </a:prstGeom>
        </p:spPr>
      </p:pic>
    </p:spTree>
    <p:extLst>
      <p:ext uri="{BB962C8B-B14F-4D97-AF65-F5344CB8AC3E}">
        <p14:creationId xmlns:p14="http://schemas.microsoft.com/office/powerpoint/2010/main" val="365332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cap="none" dirty="0" smtClean="0"/>
              <a:t>Virtual Printer</a:t>
            </a:r>
            <a:endParaRPr kumimoji="1" lang="ja-JP" altLang="en-US" cap="none"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The final images of </a:t>
            </a:r>
            <a:r>
              <a:rPr kumimoji="1" lang="en-US" altLang="ja-JP" dirty="0" err="1" smtClean="0"/>
              <a:t>LastShot</a:t>
            </a:r>
            <a:r>
              <a:rPr kumimoji="1" lang="en-US" altLang="ja-JP" dirty="0" smtClean="0"/>
              <a:t> and MyView2 are sent as postscript files to the virtual printer</a:t>
            </a:r>
          </a:p>
          <a:p>
            <a:r>
              <a:rPr lang="en-US" altLang="ja-JP" dirty="0" smtClean="0"/>
              <a:t>The virtual printer redirects them to the page printer, as well as converts them into PDF, and JPEG files.</a:t>
            </a:r>
          </a:p>
          <a:p>
            <a:r>
              <a:rPr lang="en-US" altLang="ja-JP" dirty="0" smtClean="0"/>
              <a:t>The converted files are served by the Web server</a:t>
            </a:r>
          </a:p>
          <a:p>
            <a:r>
              <a:rPr lang="en-US" altLang="ja-JP" dirty="0" smtClean="0"/>
              <a:t>The PDF files of the same day are compiled into single PDF file.</a:t>
            </a:r>
          </a:p>
        </p:txBody>
      </p:sp>
    </p:spTree>
    <p:extLst>
      <p:ext uri="{BB962C8B-B14F-4D97-AF65-F5344CB8AC3E}">
        <p14:creationId xmlns:p14="http://schemas.microsoft.com/office/powerpoint/2010/main" val="381779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4734" y="998172"/>
            <a:ext cx="7541037" cy="3888798"/>
          </a:xfrm>
          <a:prstGeom prst="rect">
            <a:avLst/>
          </a:prstGeom>
        </p:spPr>
      </p:pic>
      <p:sp>
        <p:nvSpPr>
          <p:cNvPr id="6" name="テキスト ボックス 5"/>
          <p:cNvSpPr txBox="1"/>
          <p:nvPr/>
        </p:nvSpPr>
        <p:spPr>
          <a:xfrm>
            <a:off x="1611085" y="290286"/>
            <a:ext cx="4369594" cy="707886"/>
          </a:xfrm>
          <a:prstGeom prst="rect">
            <a:avLst/>
          </a:prstGeom>
          <a:noFill/>
        </p:spPr>
        <p:txBody>
          <a:bodyPr wrap="none" rtlCol="0">
            <a:spAutoFit/>
          </a:bodyPr>
          <a:lstStyle/>
          <a:p>
            <a:r>
              <a:rPr kumimoji="1" lang="en-US" altLang="ja-JP" sz="4000" dirty="0" smtClean="0">
                <a:solidFill>
                  <a:schemeClr val="bg1"/>
                </a:solidFill>
              </a:rPr>
              <a:t>Remote Participation</a:t>
            </a:r>
            <a:endParaRPr kumimoji="1" lang="ja-JP" altLang="en-US" sz="4000" dirty="0">
              <a:solidFill>
                <a:schemeClr val="bg1"/>
              </a:solidFill>
            </a:endParaRPr>
          </a:p>
        </p:txBody>
      </p:sp>
      <p:sp>
        <p:nvSpPr>
          <p:cNvPr id="8" name="テキスト ボックス 7"/>
          <p:cNvSpPr txBox="1"/>
          <p:nvPr/>
        </p:nvSpPr>
        <p:spPr>
          <a:xfrm>
            <a:off x="354734" y="5042118"/>
            <a:ext cx="8644411" cy="1938992"/>
          </a:xfrm>
          <a:prstGeom prst="rect">
            <a:avLst/>
          </a:prstGeom>
          <a:noFill/>
        </p:spPr>
        <p:txBody>
          <a:bodyPr wrap="square" rtlCol="0">
            <a:spAutoFit/>
          </a:bodyPr>
          <a:lstStyle/>
          <a:p>
            <a:pPr algn="just"/>
            <a:r>
              <a:rPr lang="en-US" altLang="ja-JP" sz="2400" dirty="0" smtClean="0">
                <a:solidFill>
                  <a:srgbClr val="FF0000"/>
                </a:solidFill>
              </a:rPr>
              <a:t>The summary graph </a:t>
            </a:r>
            <a:r>
              <a:rPr lang="en-US" altLang="ja-JP" sz="2400" dirty="0" smtClean="0">
                <a:solidFill>
                  <a:schemeClr val="bg1"/>
                </a:solidFill>
              </a:rPr>
              <a:t>sent to the </a:t>
            </a:r>
            <a:r>
              <a:rPr lang="en-US" altLang="ja-JP" sz="2400" dirty="0" smtClean="0">
                <a:solidFill>
                  <a:srgbClr val="FF0000"/>
                </a:solidFill>
              </a:rPr>
              <a:t>virtual printer</a:t>
            </a:r>
            <a:r>
              <a:rPr lang="en-US" altLang="ja-JP" sz="2400" dirty="0" smtClean="0">
                <a:solidFill>
                  <a:schemeClr val="bg1"/>
                </a:solidFill>
              </a:rPr>
              <a:t>, and the user can see the graph by the web browser. He can see the real-time image of </a:t>
            </a:r>
            <a:r>
              <a:rPr lang="en-US" altLang="ja-JP" sz="2400" dirty="0" err="1" smtClean="0">
                <a:solidFill>
                  <a:schemeClr val="bg1"/>
                </a:solidFill>
              </a:rPr>
              <a:t>LastShot</a:t>
            </a:r>
            <a:r>
              <a:rPr lang="en-US" altLang="ja-JP" sz="2400" dirty="0" smtClean="0">
                <a:solidFill>
                  <a:schemeClr val="bg1"/>
                </a:solidFill>
              </a:rPr>
              <a:t> by </a:t>
            </a:r>
            <a:r>
              <a:rPr lang="en-US" altLang="ja-JP" sz="2400" dirty="0" smtClean="0">
                <a:solidFill>
                  <a:srgbClr val="FF0000"/>
                </a:solidFill>
              </a:rPr>
              <a:t>VNC</a:t>
            </a:r>
            <a:r>
              <a:rPr lang="en-US" altLang="ja-JP" sz="2400" dirty="0" smtClean="0">
                <a:solidFill>
                  <a:schemeClr val="bg1"/>
                </a:solidFill>
              </a:rPr>
              <a:t> viewer and real-time video displayed in the projector by </a:t>
            </a:r>
            <a:r>
              <a:rPr lang="en-US" altLang="ja-JP" sz="2400" dirty="0" smtClean="0">
                <a:solidFill>
                  <a:srgbClr val="FF0000"/>
                </a:solidFill>
              </a:rPr>
              <a:t>VLC</a:t>
            </a:r>
            <a:r>
              <a:rPr lang="en-US" altLang="ja-JP" sz="2400" dirty="0" smtClean="0">
                <a:solidFill>
                  <a:schemeClr val="bg1"/>
                </a:solidFill>
              </a:rPr>
              <a:t> (Video LAN Client).</a:t>
            </a:r>
            <a:endParaRPr kumimoji="1" lang="ja-JP" altLang="en-US" sz="2400" dirty="0">
              <a:solidFill>
                <a:schemeClr val="bg1"/>
              </a:solidFill>
            </a:endParaRPr>
          </a:p>
        </p:txBody>
      </p:sp>
    </p:spTree>
    <p:extLst>
      <p:ext uri="{BB962C8B-B14F-4D97-AF65-F5344CB8AC3E}">
        <p14:creationId xmlns:p14="http://schemas.microsoft.com/office/powerpoint/2010/main" val="3107511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49177" y="625390"/>
            <a:ext cx="8588423" cy="5300777"/>
          </a:xfrm>
          <a:prstGeom prst="rect">
            <a:avLst/>
          </a:prstGeom>
        </p:spPr>
      </p:pic>
    </p:spTree>
    <p:extLst>
      <p:ext uri="{BB962C8B-B14F-4D97-AF65-F5344CB8AC3E}">
        <p14:creationId xmlns:p14="http://schemas.microsoft.com/office/powerpoint/2010/main" val="62778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pPr marL="0" indent="0" algn="just">
              <a:buNone/>
            </a:pPr>
            <a:r>
              <a:rPr lang="en-US" altLang="ja-JP" sz="2400" dirty="0" smtClean="0"/>
              <a:t>During the LHD experiment, scientists </a:t>
            </a:r>
            <a:r>
              <a:rPr lang="en-US" altLang="ja-JP" sz="2400" dirty="0"/>
              <a:t>and technical staff gather in the LHD </a:t>
            </a:r>
            <a:r>
              <a:rPr lang="en-US" altLang="ja-JP" sz="2400" dirty="0" smtClean="0"/>
              <a:t>control </a:t>
            </a:r>
            <a:r>
              <a:rPr lang="en-US" altLang="ja-JP" sz="2400" dirty="0"/>
              <a:t>room to operate the </a:t>
            </a:r>
            <a:r>
              <a:rPr lang="en-US" altLang="ja-JP" sz="2400" dirty="0" smtClean="0"/>
              <a:t>experiment</a:t>
            </a:r>
            <a:r>
              <a:rPr lang="en-US" altLang="ja-JP" sz="2400" dirty="0"/>
              <a:t>. They are engaging in managing to control the LHD sub-systems and diagnostics devices. Also, many researchers </a:t>
            </a:r>
            <a:r>
              <a:rPr lang="en-US" altLang="ja-JP" sz="2600" dirty="0"/>
              <a:t>based</a:t>
            </a:r>
            <a:r>
              <a:rPr lang="en-US" altLang="ja-JP" sz="2400" dirty="0"/>
              <a:t> outside NIFS are participating in the experiment remotely. </a:t>
            </a:r>
            <a:r>
              <a:rPr lang="en-US" altLang="ja-JP" sz="2400" dirty="0">
                <a:solidFill>
                  <a:srgbClr val="FFFF00"/>
                </a:solidFill>
              </a:rPr>
              <a:t>Because the plasma discharge experiment is executed every three minutes, it is important to share the recent information of the experiment quickly. </a:t>
            </a:r>
            <a:r>
              <a:rPr lang="en-US" altLang="ja-JP" sz="2400" dirty="0"/>
              <a:t>In this presentation, the data monitoring </a:t>
            </a:r>
            <a:r>
              <a:rPr lang="en-US" altLang="ja-JP" sz="2400" dirty="0" smtClean="0"/>
              <a:t>environments in the LHD control room are introduced. </a:t>
            </a:r>
            <a:endParaRPr lang="ja-JP" altLang="en-US" sz="2400" dirty="0"/>
          </a:p>
        </p:txBody>
      </p:sp>
      <p:sp>
        <p:nvSpPr>
          <p:cNvPr id="4" name="スライド番号プレースホルダー 3"/>
          <p:cNvSpPr>
            <a:spLocks noGrp="1"/>
          </p:cNvSpPr>
          <p:nvPr>
            <p:ph type="sldNum" sz="quarter" idx="12"/>
          </p:nvPr>
        </p:nvSpPr>
        <p:spPr/>
        <p:txBody>
          <a:bodyPr/>
          <a:lstStyle/>
          <a:p>
            <a:fld id="{6DB509F0-3ECB-482E-9CB1-C1A4C6D98A63}" type="slidenum">
              <a:rPr kumimoji="1" lang="ja-JP" altLang="en-US" smtClean="0"/>
              <a:t>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944968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1" y="621205"/>
            <a:ext cx="8534400" cy="5349590"/>
          </a:xfrm>
          <a:prstGeom prst="rect">
            <a:avLst/>
          </a:prstGeom>
        </p:spPr>
      </p:pic>
    </p:spTree>
    <p:extLst>
      <p:ext uri="{BB962C8B-B14F-4D97-AF65-F5344CB8AC3E}">
        <p14:creationId xmlns:p14="http://schemas.microsoft.com/office/powerpoint/2010/main" val="3845821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cap="none" dirty="0" smtClean="0"/>
              <a:t>Real-time Images for remote users</a:t>
            </a:r>
            <a:endParaRPr kumimoji="1" lang="ja-JP" altLang="en-US" cap="none"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err="1" smtClean="0"/>
              <a:t>RealServer</a:t>
            </a:r>
            <a:endParaRPr kumimoji="1" lang="en-US" altLang="ja-JP" dirty="0" smtClean="0"/>
          </a:p>
          <a:p>
            <a:pPr lvl="1"/>
            <a:r>
              <a:rPr lang="en-US" altLang="ja-JP" dirty="0" smtClean="0"/>
              <a:t>Bird’s eye view of the LHD control room</a:t>
            </a:r>
            <a:endParaRPr kumimoji="1" lang="en-US" altLang="ja-JP" dirty="0" smtClean="0"/>
          </a:p>
          <a:p>
            <a:r>
              <a:rPr lang="en-US" altLang="ja-JP" dirty="0"/>
              <a:t>VNC Reflector</a:t>
            </a:r>
          </a:p>
          <a:p>
            <a:pPr lvl="1"/>
            <a:r>
              <a:rPr lang="en-US" altLang="ja-JP" dirty="0" smtClean="0"/>
              <a:t>The screen of </a:t>
            </a:r>
            <a:r>
              <a:rPr lang="en-US" altLang="ja-JP" dirty="0" err="1" smtClean="0"/>
              <a:t>LastShot</a:t>
            </a:r>
            <a:endParaRPr lang="en-US" altLang="ja-JP" dirty="0" smtClean="0"/>
          </a:p>
          <a:p>
            <a:r>
              <a:rPr lang="en-US" altLang="ja-JP" dirty="0" smtClean="0"/>
              <a:t>VLC </a:t>
            </a:r>
            <a:r>
              <a:rPr lang="en-US" altLang="ja-JP" dirty="0"/>
              <a:t>(MPEG-4 Streaming)</a:t>
            </a:r>
          </a:p>
          <a:p>
            <a:pPr lvl="1"/>
            <a:r>
              <a:rPr lang="en-US" altLang="ja-JP" dirty="0"/>
              <a:t>Main Screen (</a:t>
            </a:r>
            <a:r>
              <a:rPr lang="en-US" altLang="ja-JP" dirty="0" err="1"/>
              <a:t>LastShot</a:t>
            </a:r>
            <a:r>
              <a:rPr lang="en-US" altLang="ja-JP" dirty="0"/>
              <a:t>, Plasma Movie, etc.)</a:t>
            </a:r>
          </a:p>
          <a:p>
            <a:r>
              <a:rPr lang="en-US" altLang="ja-JP" dirty="0" smtClean="0"/>
              <a:t>MPEG1/Flash Movie</a:t>
            </a:r>
          </a:p>
          <a:p>
            <a:pPr lvl="1"/>
            <a:r>
              <a:rPr lang="en-US" altLang="ja-JP" dirty="0" smtClean="0"/>
              <a:t>Plasma monitoring videos</a:t>
            </a:r>
          </a:p>
          <a:p>
            <a:endParaRPr kumimoji="1" lang="en-US" altLang="ja-JP" dirty="0" smtClean="0"/>
          </a:p>
          <a:p>
            <a:endParaRPr lang="en-US" altLang="ja-JP" dirty="0" smtClean="0"/>
          </a:p>
        </p:txBody>
      </p:sp>
    </p:spTree>
    <p:extLst>
      <p:ext uri="{BB962C8B-B14F-4D97-AF65-F5344CB8AC3E}">
        <p14:creationId xmlns:p14="http://schemas.microsoft.com/office/powerpoint/2010/main" val="338517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en-US" altLang="ja-JP" dirty="0"/>
              <a:t>The authors have introduced the data monitoring environment </a:t>
            </a:r>
            <a:r>
              <a:rPr lang="en-US" altLang="ja-JP" dirty="0" smtClean="0"/>
              <a:t>for the </a:t>
            </a:r>
            <a:r>
              <a:rPr lang="en-US" altLang="ja-JP" dirty="0"/>
              <a:t>LHD </a:t>
            </a:r>
            <a:r>
              <a:rPr lang="en-US" altLang="ja-JP" dirty="0" smtClean="0"/>
              <a:t>project. </a:t>
            </a:r>
            <a:r>
              <a:rPr lang="en-US" altLang="ja-JP" dirty="0"/>
              <a:t>The systems mentioned here help the researchers in the </a:t>
            </a:r>
            <a:r>
              <a:rPr lang="en-US" altLang="ja-JP" dirty="0" smtClean="0"/>
              <a:t>control room </a:t>
            </a:r>
            <a:r>
              <a:rPr lang="en-US" altLang="ja-JP" dirty="0"/>
              <a:t>as well as the remote user share the information of the current experiment. Also, MyView2 enables the visitors to see the various experiment data without difficulty. The authors believe the system promotes the collaboration of the LHD experiment.</a:t>
            </a:r>
            <a:endParaRPr kumimoji="1" lang="ja-JP" altLang="en-US" dirty="0"/>
          </a:p>
        </p:txBody>
      </p:sp>
    </p:spTree>
    <p:extLst>
      <p:ext uri="{BB962C8B-B14F-4D97-AF65-F5344CB8AC3E}">
        <p14:creationId xmlns:p14="http://schemas.microsoft.com/office/powerpoint/2010/main" val="139132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60" y="289931"/>
            <a:ext cx="8095785" cy="6071839"/>
          </a:xfrm>
          <a:prstGeom prst="rect">
            <a:avLst/>
          </a:prstGeom>
        </p:spPr>
      </p:pic>
    </p:spTree>
    <p:extLst>
      <p:ext uri="{BB962C8B-B14F-4D97-AF65-F5344CB8AC3E}">
        <p14:creationId xmlns:p14="http://schemas.microsoft.com/office/powerpoint/2010/main" val="328604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9700" y="739689"/>
            <a:ext cx="8817154" cy="5680283"/>
          </a:xfrm>
          <a:prstGeom prst="rect">
            <a:avLst/>
          </a:prstGeom>
        </p:spPr>
      </p:pic>
    </p:spTree>
    <p:extLst>
      <p:ext uri="{BB962C8B-B14F-4D97-AF65-F5344CB8AC3E}">
        <p14:creationId xmlns:p14="http://schemas.microsoft.com/office/powerpoint/2010/main" val="1519608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10018" y="1117600"/>
            <a:ext cx="8833982" cy="5572310"/>
          </a:xfrm>
          <a:prstGeom prst="rect">
            <a:avLst/>
          </a:prstGeom>
        </p:spPr>
      </p:pic>
      <p:sp>
        <p:nvSpPr>
          <p:cNvPr id="5" name="正方形/長方形 4"/>
          <p:cNvSpPr/>
          <p:nvPr/>
        </p:nvSpPr>
        <p:spPr>
          <a:xfrm>
            <a:off x="1953224" y="239877"/>
            <a:ext cx="5713424" cy="707886"/>
          </a:xfrm>
          <a:prstGeom prst="rect">
            <a:avLst/>
          </a:prstGeom>
        </p:spPr>
        <p:txBody>
          <a:bodyPr wrap="none">
            <a:spAutoFit/>
          </a:bodyPr>
          <a:lstStyle/>
          <a:p>
            <a:r>
              <a:rPr lang="en-US" altLang="ja-JP" sz="4000" dirty="0" smtClean="0">
                <a:solidFill>
                  <a:schemeClr val="bg1"/>
                </a:solidFill>
              </a:rPr>
              <a:t>Overview </a:t>
            </a:r>
            <a:r>
              <a:rPr lang="en-US" altLang="ja-JP" sz="4000" dirty="0" smtClean="0">
                <a:solidFill>
                  <a:schemeClr val="bg1"/>
                </a:solidFill>
              </a:rPr>
              <a:t>of </a:t>
            </a:r>
            <a:r>
              <a:rPr lang="en-US" altLang="ja-JP" sz="4000" dirty="0" smtClean="0">
                <a:solidFill>
                  <a:schemeClr val="bg1"/>
                </a:solidFill>
              </a:rPr>
              <a:t>Data Flow</a:t>
            </a:r>
            <a:endParaRPr lang="ja-JP" altLang="en-US" sz="4000" dirty="0">
              <a:solidFill>
                <a:schemeClr val="bg1"/>
              </a:solidFill>
            </a:endParaRPr>
          </a:p>
        </p:txBody>
      </p:sp>
    </p:spTree>
    <p:extLst>
      <p:ext uri="{BB962C8B-B14F-4D97-AF65-F5344CB8AC3E}">
        <p14:creationId xmlns:p14="http://schemas.microsoft.com/office/powerpoint/2010/main" val="472939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420915" y="3947886"/>
            <a:ext cx="8302171" cy="2246769"/>
          </a:xfrm>
          <a:prstGeom prst="rect">
            <a:avLst/>
          </a:prstGeom>
          <a:noFill/>
        </p:spPr>
        <p:txBody>
          <a:bodyPr wrap="square" rtlCol="0">
            <a:spAutoFit/>
          </a:bodyPr>
          <a:lstStyle/>
          <a:p>
            <a:pPr algn="just"/>
            <a:r>
              <a:rPr lang="en-US" altLang="ja-JP" sz="2800" dirty="0">
                <a:solidFill>
                  <a:schemeClr val="bg1"/>
                </a:solidFill>
              </a:rPr>
              <a:t>There are  two systems </a:t>
            </a:r>
            <a:r>
              <a:rPr lang="en-US" altLang="ja-JP" sz="2800" dirty="0" smtClean="0">
                <a:solidFill>
                  <a:schemeClr val="bg1"/>
                </a:solidFill>
              </a:rPr>
              <a:t>used </a:t>
            </a:r>
            <a:r>
              <a:rPr lang="en-US" altLang="ja-JP" sz="2800" dirty="0">
                <a:solidFill>
                  <a:schemeClr val="bg1"/>
                </a:solidFill>
              </a:rPr>
              <a:t>to store the LHD experimental data. </a:t>
            </a:r>
            <a:r>
              <a:rPr lang="en-US" altLang="ja-JP" sz="2800" dirty="0">
                <a:solidFill>
                  <a:srgbClr val="FF0000"/>
                </a:solidFill>
              </a:rPr>
              <a:t>LABCOM</a:t>
            </a:r>
            <a:r>
              <a:rPr lang="en-US" altLang="ja-JP" sz="2800" dirty="0">
                <a:solidFill>
                  <a:schemeClr val="bg1"/>
                </a:solidFill>
              </a:rPr>
              <a:t> System</a:t>
            </a:r>
            <a:r>
              <a:rPr lang="ja-JP" altLang="en-US" sz="2800" dirty="0">
                <a:solidFill>
                  <a:schemeClr val="bg1"/>
                </a:solidFill>
              </a:rPr>
              <a:t> </a:t>
            </a:r>
            <a:r>
              <a:rPr lang="en-US" altLang="ja-JP" sz="2800" dirty="0">
                <a:solidFill>
                  <a:schemeClr val="bg1"/>
                </a:solidFill>
              </a:rPr>
              <a:t>manages the raw </a:t>
            </a:r>
            <a:r>
              <a:rPr lang="en-US" altLang="ja-JP" sz="2800" dirty="0" smtClean="0">
                <a:solidFill>
                  <a:schemeClr val="bg1"/>
                </a:solidFill>
              </a:rPr>
              <a:t>signal </a:t>
            </a:r>
            <a:r>
              <a:rPr lang="en-US" altLang="ja-JP" sz="2800" dirty="0">
                <a:solidFill>
                  <a:schemeClr val="bg1"/>
                </a:solidFill>
              </a:rPr>
              <a:t>data, while </a:t>
            </a:r>
            <a:r>
              <a:rPr lang="en-US" altLang="ja-JP" sz="2800" dirty="0">
                <a:solidFill>
                  <a:srgbClr val="FF0000"/>
                </a:solidFill>
              </a:rPr>
              <a:t>Analyzed Data Server (Kaiseki Server)</a:t>
            </a:r>
            <a:r>
              <a:rPr lang="ja-JP" altLang="en-US" sz="2800" dirty="0">
                <a:solidFill>
                  <a:schemeClr val="bg1"/>
                </a:solidFill>
              </a:rPr>
              <a:t> </a:t>
            </a:r>
            <a:r>
              <a:rPr lang="en-US" altLang="ja-JP" sz="2800" dirty="0">
                <a:solidFill>
                  <a:schemeClr val="bg1"/>
                </a:solidFill>
              </a:rPr>
              <a:t>manages the physical data. To maintain the </a:t>
            </a:r>
            <a:r>
              <a:rPr lang="en-US" altLang="ja-JP" sz="2800" dirty="0" smtClean="0">
                <a:solidFill>
                  <a:schemeClr val="bg1"/>
                </a:solidFill>
              </a:rPr>
              <a:t>consistence </a:t>
            </a:r>
            <a:r>
              <a:rPr lang="en-US" altLang="ja-JP" sz="2800" dirty="0">
                <a:solidFill>
                  <a:schemeClr val="bg1"/>
                </a:solidFill>
              </a:rPr>
              <a:t>among the physical data, </a:t>
            </a:r>
            <a:r>
              <a:rPr lang="en-US" altLang="ja-JP" sz="2800" dirty="0" err="1">
                <a:solidFill>
                  <a:srgbClr val="FF0000"/>
                </a:solidFill>
              </a:rPr>
              <a:t>AutoAna</a:t>
            </a:r>
            <a:r>
              <a:rPr lang="ja-JP" altLang="en-US" sz="2800" dirty="0">
                <a:solidFill>
                  <a:srgbClr val="FF0000"/>
                </a:solidFill>
              </a:rPr>
              <a:t> </a:t>
            </a:r>
            <a:r>
              <a:rPr lang="en-US" altLang="ja-JP" sz="2800" dirty="0">
                <a:solidFill>
                  <a:schemeClr val="bg1"/>
                </a:solidFill>
              </a:rPr>
              <a:t>system is used.</a:t>
            </a:r>
            <a:endParaRPr kumimoji="1" lang="ja-JP" altLang="en-US" sz="2800" dirty="0">
              <a:solidFill>
                <a:schemeClr val="bg1"/>
              </a:solidFill>
            </a:endParaRPr>
          </a:p>
        </p:txBody>
      </p:sp>
      <p:sp>
        <p:nvSpPr>
          <p:cNvPr id="7" name="テキスト ボックス 6"/>
          <p:cNvSpPr txBox="1"/>
          <p:nvPr/>
        </p:nvSpPr>
        <p:spPr>
          <a:xfrm>
            <a:off x="1161142" y="391886"/>
            <a:ext cx="5892960" cy="707886"/>
          </a:xfrm>
          <a:prstGeom prst="rect">
            <a:avLst/>
          </a:prstGeom>
          <a:noFill/>
        </p:spPr>
        <p:txBody>
          <a:bodyPr wrap="none" rtlCol="0">
            <a:spAutoFit/>
          </a:bodyPr>
          <a:lstStyle/>
          <a:p>
            <a:r>
              <a:rPr kumimoji="1" lang="en-US" altLang="ja-JP" sz="4000" dirty="0" smtClean="0">
                <a:solidFill>
                  <a:schemeClr val="bg1"/>
                </a:solidFill>
              </a:rPr>
              <a:t>LHD Data Archiving Systems</a:t>
            </a:r>
            <a:endParaRPr kumimoji="1" lang="ja-JP" altLang="en-US" sz="4000" dirty="0">
              <a:solidFill>
                <a:schemeClr val="bg1"/>
              </a:solidFill>
            </a:endParaRPr>
          </a:p>
        </p:txBody>
      </p:sp>
      <p:pic>
        <p:nvPicPr>
          <p:cNvPr id="8" name="図 7"/>
          <p:cNvPicPr>
            <a:picLocks noChangeAspect="1"/>
          </p:cNvPicPr>
          <p:nvPr/>
        </p:nvPicPr>
        <p:blipFill>
          <a:blip r:embed="rId3"/>
          <a:stretch>
            <a:fillRect/>
          </a:stretch>
        </p:blipFill>
        <p:spPr>
          <a:xfrm>
            <a:off x="1161142" y="1443131"/>
            <a:ext cx="7248606" cy="2161396"/>
          </a:xfrm>
          <a:prstGeom prst="rect">
            <a:avLst/>
          </a:prstGeom>
        </p:spPr>
      </p:pic>
    </p:spTree>
    <p:extLst>
      <p:ext uri="{BB962C8B-B14F-4D97-AF65-F5344CB8AC3E}">
        <p14:creationId xmlns:p14="http://schemas.microsoft.com/office/powerpoint/2010/main" val="387008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40723" y="925328"/>
            <a:ext cx="8547527" cy="5270200"/>
          </a:xfrm>
          <a:prstGeom prst="rect">
            <a:avLst/>
          </a:prstGeom>
        </p:spPr>
      </p:pic>
      <p:sp>
        <p:nvSpPr>
          <p:cNvPr id="4" name="テキスト ボックス 3"/>
          <p:cNvSpPr txBox="1"/>
          <p:nvPr/>
        </p:nvSpPr>
        <p:spPr>
          <a:xfrm>
            <a:off x="1366416" y="217442"/>
            <a:ext cx="3895810" cy="707886"/>
          </a:xfrm>
          <a:prstGeom prst="rect">
            <a:avLst/>
          </a:prstGeom>
          <a:noFill/>
        </p:spPr>
        <p:txBody>
          <a:bodyPr wrap="none" rtlCol="0">
            <a:spAutoFit/>
          </a:bodyPr>
          <a:lstStyle/>
          <a:p>
            <a:r>
              <a:rPr kumimoji="1" lang="en-US" altLang="ja-JP" sz="4000" dirty="0" smtClean="0">
                <a:solidFill>
                  <a:schemeClr val="bg1"/>
                </a:solidFill>
              </a:rPr>
              <a:t>Data Dependency</a:t>
            </a:r>
            <a:endParaRPr kumimoji="1" lang="ja-JP" altLang="en-US" sz="4000" dirty="0">
              <a:solidFill>
                <a:schemeClr val="bg1"/>
              </a:solidFill>
            </a:endParaRPr>
          </a:p>
        </p:txBody>
      </p:sp>
      <p:sp>
        <p:nvSpPr>
          <p:cNvPr id="7" name="テキスト ボックス 6"/>
          <p:cNvSpPr txBox="1"/>
          <p:nvPr/>
        </p:nvSpPr>
        <p:spPr>
          <a:xfrm>
            <a:off x="4514486" y="1176940"/>
            <a:ext cx="4382934" cy="2554545"/>
          </a:xfrm>
          <a:prstGeom prst="rect">
            <a:avLst/>
          </a:prstGeom>
          <a:noFill/>
        </p:spPr>
        <p:txBody>
          <a:bodyPr wrap="square" rtlCol="0">
            <a:spAutoFit/>
          </a:bodyPr>
          <a:lstStyle/>
          <a:p>
            <a:r>
              <a:rPr kumimoji="1" lang="en-US" altLang="ja-JP" sz="3200" dirty="0" err="1" smtClean="0">
                <a:solidFill>
                  <a:srgbClr val="FF0000"/>
                </a:solidFill>
              </a:rPr>
              <a:t>AutoAna</a:t>
            </a:r>
            <a:r>
              <a:rPr lang="en-US" altLang="ja-JP" sz="3200" dirty="0">
                <a:solidFill>
                  <a:schemeClr val="bg1"/>
                </a:solidFill>
              </a:rPr>
              <a:t> </a:t>
            </a:r>
            <a:r>
              <a:rPr lang="en-US" altLang="ja-JP" sz="3200" dirty="0" smtClean="0">
                <a:solidFill>
                  <a:schemeClr val="bg1"/>
                </a:solidFill>
              </a:rPr>
              <a:t>calculates </a:t>
            </a:r>
            <a:r>
              <a:rPr lang="en-US" altLang="ja-JP" sz="3200" dirty="0" smtClean="0">
                <a:solidFill>
                  <a:schemeClr val="bg1"/>
                </a:solidFill>
              </a:rPr>
              <a:t>automatically to maintain  the consistence among the physical data</a:t>
            </a:r>
            <a:endParaRPr kumimoji="1" lang="ja-JP" altLang="en-US" sz="3200" dirty="0">
              <a:solidFill>
                <a:schemeClr val="bg1"/>
              </a:solidFill>
            </a:endParaRPr>
          </a:p>
        </p:txBody>
      </p:sp>
      <mc:AlternateContent xmlns:mc="http://schemas.openxmlformats.org/markup-compatibility/2006">
        <mc:Choice xmlns:p14="http://schemas.microsoft.com/office/powerpoint/2010/main" Requires="p14">
          <p:contentPart p14:bwMode="auto" r:id="rId4">
            <p14:nvContentPartPr>
              <p14:cNvPr id="3" name="インク 2"/>
              <p14:cNvContentPartPr/>
              <p14:nvPr/>
            </p14:nvContentPartPr>
            <p14:xfrm>
              <a:off x="1937880" y="2890800"/>
              <a:ext cx="5001480" cy="3603600"/>
            </p14:xfrm>
          </p:contentPart>
        </mc:Choice>
        <mc:Fallback>
          <p:pic>
            <p:nvPicPr>
              <p:cNvPr id="3" name="インク 2"/>
              <p:cNvPicPr/>
              <p:nvPr/>
            </p:nvPicPr>
            <p:blipFill>
              <a:blip r:embed="rId5"/>
              <a:stretch>
                <a:fillRect/>
              </a:stretch>
            </p:blipFill>
            <p:spPr>
              <a:xfrm>
                <a:off x="1935000" y="2887560"/>
                <a:ext cx="5007240" cy="3609720"/>
              </a:xfrm>
              <a:prstGeom prst="rect">
                <a:avLst/>
              </a:prstGeom>
            </p:spPr>
          </p:pic>
        </mc:Fallback>
      </mc:AlternateContent>
      <p:sp>
        <p:nvSpPr>
          <p:cNvPr id="5" name="正方形/長方形 4"/>
          <p:cNvSpPr/>
          <p:nvPr/>
        </p:nvSpPr>
        <p:spPr>
          <a:xfrm flipH="1">
            <a:off x="5041839" y="-843148"/>
            <a:ext cx="4232789" cy="369332"/>
          </a:xfrm>
          <a:prstGeom prst="rect">
            <a:avLst/>
          </a:prstGeom>
        </p:spPr>
        <p:txBody>
          <a:bodyPr wrap="square">
            <a:spAutoFit/>
          </a:bodyPr>
          <a:lstStyle/>
          <a:p>
            <a:r>
              <a:rPr lang="ja-JP" altLang="en-US" dirty="0"/>
              <a:t>nion_6</a:t>
            </a:r>
          </a:p>
        </p:txBody>
      </p:sp>
    </p:spTree>
    <p:extLst>
      <p:ext uri="{BB962C8B-B14F-4D97-AF65-F5344CB8AC3E}">
        <p14:creationId xmlns:p14="http://schemas.microsoft.com/office/powerpoint/2010/main" val="518005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Autoana</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When a new physical data is registered into the Analyzed Data Server, it sends </a:t>
            </a:r>
            <a:r>
              <a:rPr kumimoji="1" lang="en-US" altLang="ja-JP" dirty="0" smtClean="0">
                <a:solidFill>
                  <a:srgbClr val="FFFF00"/>
                </a:solidFill>
              </a:rPr>
              <a:t>IP-multicast</a:t>
            </a:r>
            <a:r>
              <a:rPr kumimoji="1" lang="en-US" altLang="ja-JP" dirty="0" smtClean="0">
                <a:solidFill>
                  <a:srgbClr val="FF0000"/>
                </a:solidFill>
              </a:rPr>
              <a:t> </a:t>
            </a:r>
            <a:r>
              <a:rPr kumimoji="1" lang="en-US" altLang="ja-JP" dirty="0" smtClean="0"/>
              <a:t>packet to notify the user of new data registration.</a:t>
            </a:r>
          </a:p>
          <a:p>
            <a:r>
              <a:rPr lang="en-US" altLang="ja-JP" dirty="0" smtClean="0"/>
              <a:t>Then, </a:t>
            </a:r>
            <a:r>
              <a:rPr lang="en-US" altLang="ja-JP" dirty="0" err="1" smtClean="0"/>
              <a:t>AutoAna</a:t>
            </a:r>
            <a:r>
              <a:rPr lang="en-US" altLang="ja-JP" dirty="0" smtClean="0"/>
              <a:t> receives the packet, </a:t>
            </a:r>
            <a:r>
              <a:rPr lang="en-US" altLang="ja-JP" dirty="0" smtClean="0">
                <a:solidFill>
                  <a:srgbClr val="FFFF00"/>
                </a:solidFill>
              </a:rPr>
              <a:t>it runs the calculation program of dependent data</a:t>
            </a:r>
            <a:r>
              <a:rPr lang="en-US" altLang="ja-JP" dirty="0" smtClean="0"/>
              <a:t> to keep the consistence.</a:t>
            </a:r>
            <a:endParaRPr kumimoji="1" lang="ja-JP" altLang="en-US" dirty="0"/>
          </a:p>
        </p:txBody>
      </p:sp>
    </p:spTree>
    <p:extLst>
      <p:ext uri="{BB962C8B-B14F-4D97-AF65-F5344CB8AC3E}">
        <p14:creationId xmlns:p14="http://schemas.microsoft.com/office/powerpoint/2010/main" val="16886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81875" y="5176468"/>
            <a:ext cx="8644411" cy="1877437"/>
          </a:xfrm>
          <a:prstGeom prst="rect">
            <a:avLst/>
          </a:prstGeom>
          <a:noFill/>
        </p:spPr>
        <p:txBody>
          <a:bodyPr wrap="square" rtlCol="0">
            <a:spAutoFit/>
          </a:bodyPr>
          <a:lstStyle/>
          <a:p>
            <a:pPr algn="just"/>
            <a:r>
              <a:rPr lang="en-US" altLang="ja-JP" sz="2800" dirty="0" err="1">
                <a:solidFill>
                  <a:srgbClr val="FF0000"/>
                </a:solidFill>
              </a:rPr>
              <a:t>LastShot</a:t>
            </a:r>
            <a:r>
              <a:rPr lang="ja-JP" altLang="en-US" sz="2800" dirty="0">
                <a:solidFill>
                  <a:srgbClr val="FF0000"/>
                </a:solidFill>
              </a:rPr>
              <a:t> </a:t>
            </a:r>
            <a:r>
              <a:rPr lang="en-US" altLang="ja-JP" sz="2800" dirty="0">
                <a:solidFill>
                  <a:schemeClr val="bg1"/>
                </a:solidFill>
              </a:rPr>
              <a:t>draws the raw signal data while </a:t>
            </a:r>
            <a:r>
              <a:rPr lang="en-US" altLang="ja-JP" sz="2800" dirty="0">
                <a:solidFill>
                  <a:srgbClr val="FF0000"/>
                </a:solidFill>
              </a:rPr>
              <a:t>MyView2</a:t>
            </a:r>
            <a:r>
              <a:rPr lang="ja-JP" altLang="en-US" sz="2800" dirty="0">
                <a:solidFill>
                  <a:srgbClr val="FF0000"/>
                </a:solidFill>
              </a:rPr>
              <a:t> </a:t>
            </a:r>
            <a:r>
              <a:rPr lang="en-US" altLang="ja-JP" sz="2800" dirty="0">
                <a:solidFill>
                  <a:schemeClr val="bg1"/>
                </a:solidFill>
              </a:rPr>
              <a:t>shows </a:t>
            </a:r>
            <a:r>
              <a:rPr lang="en-US" altLang="ja-JP" sz="2400" dirty="0">
                <a:solidFill>
                  <a:schemeClr val="bg1"/>
                </a:solidFill>
              </a:rPr>
              <a:t>the</a:t>
            </a:r>
            <a:r>
              <a:rPr lang="en-US" altLang="ja-JP" sz="2800" dirty="0">
                <a:solidFill>
                  <a:schemeClr val="bg1"/>
                </a:solidFill>
              </a:rPr>
              <a:t> analyzed data. Both images are sent to the </a:t>
            </a:r>
            <a:r>
              <a:rPr lang="en-US" altLang="ja-JP" sz="2800" dirty="0">
                <a:solidFill>
                  <a:srgbClr val="FF0000"/>
                </a:solidFill>
              </a:rPr>
              <a:t>virtual printer</a:t>
            </a:r>
            <a:r>
              <a:rPr lang="ja-JP" altLang="en-US" sz="2800" dirty="0">
                <a:solidFill>
                  <a:schemeClr val="bg1"/>
                </a:solidFill>
              </a:rPr>
              <a:t> </a:t>
            </a:r>
            <a:r>
              <a:rPr lang="en-US" altLang="ja-JP" sz="2800" dirty="0">
                <a:solidFill>
                  <a:schemeClr val="bg1"/>
                </a:solidFill>
              </a:rPr>
              <a:t>and converted into PDF files.</a:t>
            </a:r>
            <a:endParaRPr kumimoji="1" lang="ja-JP" altLang="en-US" sz="2800" dirty="0">
              <a:solidFill>
                <a:schemeClr val="bg1"/>
              </a:solidFill>
            </a:endParaRPr>
          </a:p>
        </p:txBody>
      </p:sp>
      <p:pic>
        <p:nvPicPr>
          <p:cNvPr id="5" name="図 4"/>
          <p:cNvPicPr>
            <a:picLocks noChangeAspect="1"/>
          </p:cNvPicPr>
          <p:nvPr/>
        </p:nvPicPr>
        <p:blipFill>
          <a:blip r:embed="rId3"/>
          <a:stretch>
            <a:fillRect/>
          </a:stretch>
        </p:blipFill>
        <p:spPr>
          <a:xfrm>
            <a:off x="644732" y="1211505"/>
            <a:ext cx="7642925" cy="3964963"/>
          </a:xfrm>
          <a:prstGeom prst="rect">
            <a:avLst/>
          </a:prstGeom>
        </p:spPr>
      </p:pic>
      <p:sp>
        <p:nvSpPr>
          <p:cNvPr id="6" name="テキスト ボックス 5"/>
          <p:cNvSpPr txBox="1"/>
          <p:nvPr/>
        </p:nvSpPr>
        <p:spPr>
          <a:xfrm>
            <a:off x="1161142" y="391886"/>
            <a:ext cx="3217547" cy="707886"/>
          </a:xfrm>
          <a:prstGeom prst="rect">
            <a:avLst/>
          </a:prstGeom>
          <a:noFill/>
        </p:spPr>
        <p:txBody>
          <a:bodyPr wrap="none" rtlCol="0">
            <a:spAutoFit/>
          </a:bodyPr>
          <a:lstStyle/>
          <a:p>
            <a:r>
              <a:rPr kumimoji="1" lang="en-US" altLang="ja-JP" sz="4000" dirty="0" smtClean="0">
                <a:solidFill>
                  <a:schemeClr val="bg1"/>
                </a:solidFill>
              </a:rPr>
              <a:t>Summary Data</a:t>
            </a:r>
            <a:endParaRPr kumimoji="1" lang="ja-JP" altLang="en-US" sz="4000" dirty="0">
              <a:solidFill>
                <a:schemeClr val="bg1"/>
              </a:solidFill>
            </a:endParaRPr>
          </a:p>
        </p:txBody>
      </p:sp>
    </p:spTree>
    <p:extLst>
      <p:ext uri="{BB962C8B-B14F-4D97-AF65-F5344CB8AC3E}">
        <p14:creationId xmlns:p14="http://schemas.microsoft.com/office/powerpoint/2010/main" val="3265306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5982</TotalTime>
  <Words>1815</Words>
  <Application>Microsoft Office PowerPoint</Application>
  <PresentationFormat>画面に合わせる (4:3)</PresentationFormat>
  <Paragraphs>163</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Arial</vt:lpstr>
      <vt:lpstr>ＭＳ Ｐゴシック</vt:lpstr>
      <vt:lpstr>Trebuchet MS</vt:lpstr>
      <vt:lpstr>Tw Cen MT</vt:lpstr>
      <vt:lpstr>Calibri</vt:lpstr>
      <vt:lpstr>回路</vt:lpstr>
      <vt:lpstr> Overview of the LHD Central Control Room Data Monitoring Environment </vt:lpstr>
      <vt:lpstr>Introduction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Autoana</vt:lpstr>
      <vt:lpstr>PowerPoint プレゼンテーション</vt:lpstr>
      <vt:lpstr>Summary Graph</vt:lpstr>
      <vt:lpstr>PowerPoint プレゼンテーション</vt:lpstr>
      <vt:lpstr>LastShot</vt:lpstr>
      <vt:lpstr>PowerPoint プレゼンテーション</vt:lpstr>
      <vt:lpstr>PowerPoint プレゼンテーション</vt:lpstr>
      <vt:lpstr>MyView2</vt:lpstr>
      <vt:lpstr>PowerPoint プレゼンテーション</vt:lpstr>
      <vt:lpstr>Virtual Printer</vt:lpstr>
      <vt:lpstr>PowerPoint プレゼンテーション</vt:lpstr>
      <vt:lpstr>PowerPoint プレゼンテーション</vt:lpstr>
      <vt:lpstr>PowerPoint プレゼンテーション</vt:lpstr>
      <vt:lpstr>Real-time Images for remote users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LHD Central Control Room Data Monitoring Environment</dc:title>
  <dc:creator>emo</dc:creator>
  <cp:lastModifiedBy>江本雅彦</cp:lastModifiedBy>
  <cp:revision>85</cp:revision>
  <dcterms:created xsi:type="dcterms:W3CDTF">2015-03-30T00:19:37Z</dcterms:created>
  <dcterms:modified xsi:type="dcterms:W3CDTF">2015-04-20T10:58:50Z</dcterms:modified>
</cp:coreProperties>
</file>