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1621" r:id="rId2"/>
    <p:sldId id="1663" r:id="rId3"/>
    <p:sldId id="1647" r:id="rId4"/>
    <p:sldId id="1650" r:id="rId5"/>
    <p:sldId id="1651" r:id="rId6"/>
    <p:sldId id="1652" r:id="rId7"/>
    <p:sldId id="1653" r:id="rId8"/>
    <p:sldId id="1654" r:id="rId9"/>
    <p:sldId id="1655" r:id="rId10"/>
    <p:sldId id="1656" r:id="rId11"/>
    <p:sldId id="1659" r:id="rId12"/>
    <p:sldId id="1660" r:id="rId13"/>
    <p:sldId id="1664" r:id="rId14"/>
    <p:sldId id="1661" r:id="rId15"/>
    <p:sldId id="1645" r:id="rId16"/>
    <p:sldId id="1648" r:id="rId17"/>
    <p:sldId id="1665" r:id="rId18"/>
    <p:sldId id="1578" r:id="rId19"/>
    <p:sldId id="1643" r:id="rId20"/>
    <p:sldId id="1628" r:id="rId21"/>
    <p:sldId id="1569" r:id="rId22"/>
    <p:sldId id="1570" r:id="rId23"/>
    <p:sldId id="1613" r:id="rId24"/>
    <p:sldId id="1576" r:id="rId25"/>
    <p:sldId id="1556" r:id="rId26"/>
    <p:sldId id="1666" r:id="rId27"/>
    <p:sldId id="1657" r:id="rId28"/>
  </p:sldIdLst>
  <p:sldSz cx="9144000" cy="6858000" type="letter"/>
  <p:notesSz cx="6807200" cy="9939338"/>
  <p:custDataLst>
    <p:tags r:id="rId31"/>
  </p:custDataLst>
  <p:defaultTextStyle>
    <a:defPPr>
      <a:defRPr lang="ja-JP"/>
    </a:defPPr>
    <a:lvl1pPr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1pPr>
    <a:lvl2pPr marL="4572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2pPr>
    <a:lvl3pPr marL="9144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3pPr>
    <a:lvl4pPr marL="13716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4pPr>
    <a:lvl5pPr marL="18288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5pPr>
    <a:lvl6pPr marL="2286000" algn="l" defTabSz="914400" rtl="0" eaLnBrk="1" latinLnBrk="0" hangingPunct="1">
      <a:defRPr kumimoji="1" sz="1400" kern="1200">
        <a:solidFill>
          <a:schemeClr val="tx1"/>
        </a:solidFill>
        <a:latin typeface="HGPｺﾞｼｯｸE" pitchFamily="50" charset="-128"/>
        <a:ea typeface="ＭＳ Ｐゴシック" charset="-128"/>
        <a:cs typeface="+mn-cs"/>
      </a:defRPr>
    </a:lvl6pPr>
    <a:lvl7pPr marL="2743200" algn="l" defTabSz="914400" rtl="0" eaLnBrk="1" latinLnBrk="0" hangingPunct="1">
      <a:defRPr kumimoji="1" sz="1400" kern="1200">
        <a:solidFill>
          <a:schemeClr val="tx1"/>
        </a:solidFill>
        <a:latin typeface="HGPｺﾞｼｯｸE" pitchFamily="50" charset="-128"/>
        <a:ea typeface="ＭＳ Ｐゴシック" charset="-128"/>
        <a:cs typeface="+mn-cs"/>
      </a:defRPr>
    </a:lvl7pPr>
    <a:lvl8pPr marL="3200400" algn="l" defTabSz="914400" rtl="0" eaLnBrk="1" latinLnBrk="0" hangingPunct="1">
      <a:defRPr kumimoji="1" sz="1400" kern="1200">
        <a:solidFill>
          <a:schemeClr val="tx1"/>
        </a:solidFill>
        <a:latin typeface="HGPｺﾞｼｯｸE" pitchFamily="50" charset="-128"/>
        <a:ea typeface="ＭＳ Ｐゴシック" charset="-128"/>
        <a:cs typeface="+mn-cs"/>
      </a:defRPr>
    </a:lvl8pPr>
    <a:lvl9pPr marL="3657600" algn="l" defTabSz="914400" rtl="0" eaLnBrk="1" latinLnBrk="0" hangingPunct="1">
      <a:defRPr kumimoji="1" sz="1400" kern="1200">
        <a:solidFill>
          <a:schemeClr val="tx1"/>
        </a:solidFill>
        <a:latin typeface="HGPｺﾞｼｯｸE" pitchFamily="50" charset="-128"/>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456">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44" userDrawn="1">
          <p15:clr>
            <a:srgbClr val="A4A3A4"/>
          </p15:clr>
        </p15:guide>
        <p15:guide id="3" orient="horz" pos="3151">
          <p15:clr>
            <a:srgbClr val="A4A3A4"/>
          </p15:clr>
        </p15:guide>
        <p15:guide id="4"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omo" initials="K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28700"/>
    <a:srgbClr val="FFC000"/>
    <a:srgbClr val="FFEFEF"/>
    <a:srgbClr val="008000"/>
    <a:srgbClr val="FFE9FF"/>
    <a:srgbClr val="CCFFCC"/>
    <a:srgbClr val="DCEEF0"/>
    <a:srgbClr val="FFCCCC"/>
    <a:srgbClr val="9E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87571" autoAdjust="0"/>
  </p:normalViewPr>
  <p:slideViewPr>
    <p:cSldViewPr>
      <p:cViewPr>
        <p:scale>
          <a:sx n="100" d="100"/>
          <a:sy n="100" d="100"/>
        </p:scale>
        <p:origin x="-624" y="-72"/>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674" y="-72"/>
      </p:cViewPr>
      <p:guideLst>
        <p:guide orient="horz" pos="3113"/>
        <p:guide orient="horz" pos="3132"/>
        <p:guide pos="2126"/>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 y="4"/>
            <a:ext cx="2948261" cy="497714"/>
          </a:xfrm>
          <a:prstGeom prst="rect">
            <a:avLst/>
          </a:prstGeom>
          <a:noFill/>
          <a:ln w="9525">
            <a:noFill/>
            <a:miter lim="800000"/>
            <a:headEnd/>
            <a:tailEnd/>
          </a:ln>
          <a:effectLst/>
        </p:spPr>
        <p:txBody>
          <a:bodyPr vert="horz" wrap="square" lIns="93108" tIns="46553" rIns="93108" bIns="46553" numCol="1" anchor="t" anchorCtr="0" compatLnSpc="1">
            <a:prstTxWarp prst="textNoShape">
              <a:avLst/>
            </a:prstTxWarp>
          </a:bodyPr>
          <a:lstStyle>
            <a:lvl1pPr>
              <a:defRPr sz="1200">
                <a:latin typeface="Tahoma" pitchFamily="34" charset="0"/>
                <a:ea typeface="ＭＳ Ｐゴシック" charset="-128"/>
              </a:defRPr>
            </a:lvl1pPr>
          </a:lstStyle>
          <a:p>
            <a:pPr>
              <a:defRPr/>
            </a:pPr>
            <a:endParaRPr lang="en-US" altLang="ja-JP" dirty="0"/>
          </a:p>
        </p:txBody>
      </p:sp>
      <p:sp>
        <p:nvSpPr>
          <p:cNvPr id="44035" name="Rectangle 3"/>
          <p:cNvSpPr>
            <a:spLocks noGrp="1" noChangeArrowheads="1"/>
          </p:cNvSpPr>
          <p:nvPr>
            <p:ph type="dt" sz="quarter" idx="1"/>
          </p:nvPr>
        </p:nvSpPr>
        <p:spPr bwMode="auto">
          <a:xfrm>
            <a:off x="3858941" y="4"/>
            <a:ext cx="2948261" cy="497714"/>
          </a:xfrm>
          <a:prstGeom prst="rect">
            <a:avLst/>
          </a:prstGeom>
          <a:noFill/>
          <a:ln w="9525">
            <a:noFill/>
            <a:miter lim="800000"/>
            <a:headEnd/>
            <a:tailEnd/>
          </a:ln>
          <a:effectLst/>
        </p:spPr>
        <p:txBody>
          <a:bodyPr vert="horz" wrap="square" lIns="93108" tIns="46553" rIns="93108" bIns="46553" numCol="1" anchor="t" anchorCtr="0" compatLnSpc="1">
            <a:prstTxWarp prst="textNoShape">
              <a:avLst/>
            </a:prstTxWarp>
          </a:bodyPr>
          <a:lstStyle>
            <a:lvl1pPr algn="r">
              <a:defRPr sz="1200">
                <a:latin typeface="Tahoma" pitchFamily="34" charset="0"/>
                <a:ea typeface="ＭＳ Ｐゴシック" charset="-128"/>
              </a:defRPr>
            </a:lvl1pPr>
          </a:lstStyle>
          <a:p>
            <a:pPr>
              <a:defRPr/>
            </a:pPr>
            <a:endParaRPr lang="en-US" altLang="ja-JP" dirty="0"/>
          </a:p>
        </p:txBody>
      </p:sp>
      <p:sp>
        <p:nvSpPr>
          <p:cNvPr id="44036" name="Rectangle 4"/>
          <p:cNvSpPr>
            <a:spLocks noGrp="1" noChangeArrowheads="1"/>
          </p:cNvSpPr>
          <p:nvPr>
            <p:ph type="ftr" sz="quarter" idx="2"/>
          </p:nvPr>
        </p:nvSpPr>
        <p:spPr bwMode="auto">
          <a:xfrm>
            <a:off x="3" y="9441628"/>
            <a:ext cx="2948261" cy="497714"/>
          </a:xfrm>
          <a:prstGeom prst="rect">
            <a:avLst/>
          </a:prstGeom>
          <a:noFill/>
          <a:ln w="9525">
            <a:noFill/>
            <a:miter lim="800000"/>
            <a:headEnd/>
            <a:tailEnd/>
          </a:ln>
          <a:effectLst/>
        </p:spPr>
        <p:txBody>
          <a:bodyPr vert="horz" wrap="square" lIns="93108" tIns="46553" rIns="93108" bIns="46553" numCol="1" anchor="b" anchorCtr="0" compatLnSpc="1">
            <a:prstTxWarp prst="textNoShape">
              <a:avLst/>
            </a:prstTxWarp>
          </a:bodyPr>
          <a:lstStyle>
            <a:lvl1pPr>
              <a:defRPr sz="1200">
                <a:latin typeface="Tahoma" pitchFamily="34" charset="0"/>
                <a:ea typeface="ＭＳ Ｐゴシック" charset="-128"/>
              </a:defRPr>
            </a:lvl1pPr>
          </a:lstStyle>
          <a:p>
            <a:pPr>
              <a:defRPr/>
            </a:pPr>
            <a:endParaRPr lang="en-US" altLang="ja-JP" dirty="0"/>
          </a:p>
        </p:txBody>
      </p:sp>
      <p:sp>
        <p:nvSpPr>
          <p:cNvPr id="44037" name="Rectangle 5"/>
          <p:cNvSpPr>
            <a:spLocks noGrp="1" noChangeArrowheads="1"/>
          </p:cNvSpPr>
          <p:nvPr>
            <p:ph type="sldNum" sz="quarter" idx="3"/>
          </p:nvPr>
        </p:nvSpPr>
        <p:spPr bwMode="auto">
          <a:xfrm>
            <a:off x="3858941" y="9441628"/>
            <a:ext cx="2948261" cy="497714"/>
          </a:xfrm>
          <a:prstGeom prst="rect">
            <a:avLst/>
          </a:prstGeom>
          <a:noFill/>
          <a:ln w="9525">
            <a:noFill/>
            <a:miter lim="800000"/>
            <a:headEnd/>
            <a:tailEnd/>
          </a:ln>
          <a:effectLst/>
        </p:spPr>
        <p:txBody>
          <a:bodyPr vert="horz" wrap="square" lIns="93108" tIns="46553" rIns="93108" bIns="46553" numCol="1" anchor="b" anchorCtr="0" compatLnSpc="1">
            <a:prstTxWarp prst="textNoShape">
              <a:avLst/>
            </a:prstTxWarp>
          </a:bodyPr>
          <a:lstStyle>
            <a:lvl1pPr algn="r">
              <a:defRPr sz="1200">
                <a:latin typeface="Tahoma" pitchFamily="34" charset="0"/>
                <a:ea typeface="ＭＳ Ｐゴシック" charset="-128"/>
              </a:defRPr>
            </a:lvl1pPr>
          </a:lstStyle>
          <a:p>
            <a:pPr>
              <a:defRPr/>
            </a:pPr>
            <a:fld id="{DC324BA8-22A9-4393-A3E7-4FBE096FB020}" type="slidenum">
              <a:rPr lang="en-US" altLang="ja-JP"/>
              <a:pPr>
                <a:defRPr/>
              </a:pPr>
              <a:t>‹#›</a:t>
            </a:fld>
            <a:endParaRPr lang="en-US" altLang="ja-JP" dirty="0"/>
          </a:p>
        </p:txBody>
      </p:sp>
    </p:spTree>
    <p:extLst>
      <p:ext uri="{BB962C8B-B14F-4D97-AF65-F5344CB8AC3E}">
        <p14:creationId xmlns:p14="http://schemas.microsoft.com/office/powerpoint/2010/main" val="1891879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 y="4"/>
            <a:ext cx="2948261" cy="497714"/>
          </a:xfrm>
          <a:prstGeom prst="rect">
            <a:avLst/>
          </a:prstGeom>
          <a:noFill/>
          <a:ln w="9525">
            <a:noFill/>
            <a:miter lim="800000"/>
            <a:headEnd/>
            <a:tailEnd/>
          </a:ln>
          <a:effectLst/>
        </p:spPr>
        <p:txBody>
          <a:bodyPr vert="horz" wrap="square" lIns="93108" tIns="46553" rIns="93108" bIns="46553" numCol="1" anchor="t" anchorCtr="0" compatLnSpc="1">
            <a:prstTxWarp prst="textNoShape">
              <a:avLst/>
            </a:prstTxWarp>
          </a:bodyPr>
          <a:lstStyle>
            <a:lvl1pPr>
              <a:defRPr sz="1200">
                <a:latin typeface="Tahoma" pitchFamily="34" charset="0"/>
                <a:ea typeface="ＭＳ Ｐゴシック" charset="-128"/>
              </a:defRPr>
            </a:lvl1pPr>
          </a:lstStyle>
          <a:p>
            <a:pPr>
              <a:defRPr/>
            </a:pPr>
            <a:endParaRPr lang="en-US" altLang="ja-JP" dirty="0"/>
          </a:p>
        </p:txBody>
      </p:sp>
      <p:sp>
        <p:nvSpPr>
          <p:cNvPr id="22531" name="Rectangle 3"/>
          <p:cNvSpPr>
            <a:spLocks noGrp="1" noChangeArrowheads="1"/>
          </p:cNvSpPr>
          <p:nvPr>
            <p:ph type="dt" idx="1"/>
          </p:nvPr>
        </p:nvSpPr>
        <p:spPr bwMode="auto">
          <a:xfrm>
            <a:off x="3858941" y="4"/>
            <a:ext cx="2948261" cy="497714"/>
          </a:xfrm>
          <a:prstGeom prst="rect">
            <a:avLst/>
          </a:prstGeom>
          <a:noFill/>
          <a:ln w="9525">
            <a:noFill/>
            <a:miter lim="800000"/>
            <a:headEnd/>
            <a:tailEnd/>
          </a:ln>
          <a:effectLst/>
        </p:spPr>
        <p:txBody>
          <a:bodyPr vert="horz" wrap="square" lIns="93108" tIns="46553" rIns="93108" bIns="46553" numCol="1" anchor="t" anchorCtr="0" compatLnSpc="1">
            <a:prstTxWarp prst="textNoShape">
              <a:avLst/>
            </a:prstTxWarp>
          </a:bodyPr>
          <a:lstStyle>
            <a:lvl1pPr algn="r">
              <a:defRPr sz="1200">
                <a:latin typeface="Tahoma" pitchFamily="34" charset="0"/>
                <a:ea typeface="ＭＳ Ｐゴシック" charset="-128"/>
              </a:defRPr>
            </a:lvl1pPr>
          </a:lstStyle>
          <a:p>
            <a:pPr>
              <a:defRPr/>
            </a:pPr>
            <a:endParaRPr lang="en-US" altLang="ja-JP" dirty="0"/>
          </a:p>
        </p:txBody>
      </p:sp>
      <p:sp>
        <p:nvSpPr>
          <p:cNvPr id="17412" name="Rectangle 4"/>
          <p:cNvSpPr>
            <a:spLocks noGrp="1" noRot="1" noChangeAspect="1" noChangeArrowheads="1" noTextEdit="1"/>
          </p:cNvSpPr>
          <p:nvPr>
            <p:ph type="sldImg" idx="2"/>
          </p:nvPr>
        </p:nvSpPr>
        <p:spPr bwMode="auto">
          <a:xfrm>
            <a:off x="922338" y="744538"/>
            <a:ext cx="4967287" cy="3725862"/>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05945" y="4721645"/>
            <a:ext cx="4995313" cy="4472785"/>
          </a:xfrm>
          <a:prstGeom prst="rect">
            <a:avLst/>
          </a:prstGeom>
          <a:noFill/>
          <a:ln w="9525">
            <a:noFill/>
            <a:miter lim="800000"/>
            <a:headEnd/>
            <a:tailEnd/>
          </a:ln>
          <a:effectLst/>
        </p:spPr>
        <p:txBody>
          <a:bodyPr vert="horz" wrap="square" lIns="93108" tIns="46553" rIns="93108" bIns="4655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2534" name="Rectangle 6"/>
          <p:cNvSpPr>
            <a:spLocks noGrp="1" noChangeArrowheads="1"/>
          </p:cNvSpPr>
          <p:nvPr>
            <p:ph type="ftr" sz="quarter" idx="4"/>
          </p:nvPr>
        </p:nvSpPr>
        <p:spPr bwMode="auto">
          <a:xfrm>
            <a:off x="3" y="9441628"/>
            <a:ext cx="2948261" cy="497714"/>
          </a:xfrm>
          <a:prstGeom prst="rect">
            <a:avLst/>
          </a:prstGeom>
          <a:noFill/>
          <a:ln w="9525">
            <a:noFill/>
            <a:miter lim="800000"/>
            <a:headEnd/>
            <a:tailEnd/>
          </a:ln>
          <a:effectLst/>
        </p:spPr>
        <p:txBody>
          <a:bodyPr vert="horz" wrap="square" lIns="93108" tIns="46553" rIns="93108" bIns="46553" numCol="1" anchor="b" anchorCtr="0" compatLnSpc="1">
            <a:prstTxWarp prst="textNoShape">
              <a:avLst/>
            </a:prstTxWarp>
          </a:bodyPr>
          <a:lstStyle>
            <a:lvl1pPr>
              <a:defRPr sz="1200">
                <a:latin typeface="Tahoma" pitchFamily="34" charset="0"/>
                <a:ea typeface="ＭＳ Ｐゴシック" charset="-128"/>
              </a:defRPr>
            </a:lvl1pPr>
          </a:lstStyle>
          <a:p>
            <a:pPr>
              <a:defRPr/>
            </a:pPr>
            <a:endParaRPr lang="en-US" altLang="ja-JP" dirty="0"/>
          </a:p>
        </p:txBody>
      </p:sp>
      <p:sp>
        <p:nvSpPr>
          <p:cNvPr id="22535" name="Rectangle 7"/>
          <p:cNvSpPr>
            <a:spLocks noGrp="1" noChangeArrowheads="1"/>
          </p:cNvSpPr>
          <p:nvPr>
            <p:ph type="sldNum" sz="quarter" idx="5"/>
          </p:nvPr>
        </p:nvSpPr>
        <p:spPr bwMode="auto">
          <a:xfrm>
            <a:off x="3858941" y="9441628"/>
            <a:ext cx="2948261" cy="497714"/>
          </a:xfrm>
          <a:prstGeom prst="rect">
            <a:avLst/>
          </a:prstGeom>
          <a:noFill/>
          <a:ln w="9525">
            <a:noFill/>
            <a:miter lim="800000"/>
            <a:headEnd/>
            <a:tailEnd/>
          </a:ln>
          <a:effectLst/>
        </p:spPr>
        <p:txBody>
          <a:bodyPr vert="horz" wrap="square" lIns="93108" tIns="46553" rIns="93108" bIns="46553" numCol="1" anchor="b" anchorCtr="0" compatLnSpc="1">
            <a:prstTxWarp prst="textNoShape">
              <a:avLst/>
            </a:prstTxWarp>
          </a:bodyPr>
          <a:lstStyle>
            <a:lvl1pPr algn="r">
              <a:defRPr sz="1200">
                <a:latin typeface="Tahoma" pitchFamily="34" charset="0"/>
                <a:ea typeface="ＭＳ Ｐゴシック" charset="-128"/>
              </a:defRPr>
            </a:lvl1pPr>
          </a:lstStyle>
          <a:p>
            <a:pPr>
              <a:defRPr/>
            </a:pPr>
            <a:fld id="{E4EDDA5D-2A4B-4BC0-80D7-F509757296C3}" type="slidenum">
              <a:rPr lang="en-US" altLang="ja-JP"/>
              <a:pPr>
                <a:defRPr/>
              </a:pPr>
              <a:t>‹#›</a:t>
            </a:fld>
            <a:endParaRPr lang="en-US" altLang="ja-JP" dirty="0"/>
          </a:p>
        </p:txBody>
      </p:sp>
    </p:spTree>
    <p:extLst>
      <p:ext uri="{BB962C8B-B14F-4D97-AF65-F5344CB8AC3E}">
        <p14:creationId xmlns:p14="http://schemas.microsoft.com/office/powerpoint/2010/main" val="1230195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826339" y="4721644"/>
            <a:ext cx="5190319" cy="4472785"/>
          </a:xfrm>
        </p:spPr>
        <p:txBody>
          <a:bodyPr>
            <a:normAutofit/>
          </a:bodyPr>
          <a:lstStyle/>
          <a:p>
            <a:r>
              <a:rPr kumimoji="1" lang="en-US" altLang="ja-JP" dirty="0" smtClean="0"/>
              <a:t>Thank</a:t>
            </a:r>
            <a:r>
              <a:rPr kumimoji="1" lang="en-US" altLang="ja-JP" baseline="0" dirty="0" smtClean="0"/>
              <a:t> you chairman.</a:t>
            </a:r>
          </a:p>
          <a:p>
            <a:pPr defTabSz="907908">
              <a:defRPr/>
            </a:pPr>
            <a:r>
              <a:rPr kumimoji="1" lang="en-US" altLang="ja-JP" dirty="0" smtClean="0"/>
              <a:t>I </a:t>
            </a:r>
            <a:r>
              <a:rPr kumimoji="1" lang="en-US" altLang="ja-JP" dirty="0" smtClean="0"/>
              <a:t>would like</a:t>
            </a:r>
            <a:r>
              <a:rPr kumimoji="1" lang="en-US" altLang="ja-JP" baseline="0" dirty="0" smtClean="0"/>
              <a:t> </a:t>
            </a:r>
            <a:r>
              <a:rPr kumimoji="1" lang="en-US" altLang="ja-JP" baseline="0" dirty="0" smtClean="0"/>
              <a:t>to present “</a:t>
            </a:r>
            <a:r>
              <a:rPr lang="en-US" altLang="ja-JP" b="1" dirty="0">
                <a:effectLst>
                  <a:outerShdw blurRad="38100" dist="38100" dir="2700000" algn="tl">
                    <a:srgbClr val="000000">
                      <a:alpha val="43137"/>
                    </a:srgbClr>
                  </a:outerShdw>
                </a:effectLst>
                <a:latin typeface="Calibri" panose="020F0502020204030204" pitchFamily="34" charset="0"/>
                <a:ea typeface="Arial Unicode MS" pitchFamily="50" charset="-128"/>
                <a:cs typeface="Arial" pitchFamily="34" charset="0"/>
              </a:rPr>
              <a:t>Long distance fast data transfer experiments for the ITER Remote Experiment</a:t>
            </a:r>
            <a:r>
              <a:rPr lang="en-US" altLang="ja-JP" b="1" dirty="0" smtClean="0"/>
              <a:t>”.</a:t>
            </a:r>
            <a:endParaRPr kumimoji="1" lang="ja-JP" altLang="en-US" dirty="0" smtClean="0"/>
          </a:p>
          <a:p>
            <a:pPr indent="178123" algn="just"/>
            <a:endParaRPr kumimoji="1" lang="ja-JP" altLang="en-US" dirty="0">
              <a:cs typeface="Times New Roman" pitchFamily="18" charset="0"/>
            </a:endParaRPr>
          </a:p>
        </p:txBody>
      </p:sp>
      <p:sp>
        <p:nvSpPr>
          <p:cNvPr id="4" name="スライド番号プレースホルダ 3"/>
          <p:cNvSpPr>
            <a:spLocks noGrp="1"/>
          </p:cNvSpPr>
          <p:nvPr>
            <p:ph type="sldNum" sz="quarter" idx="10"/>
          </p:nvPr>
        </p:nvSpPr>
        <p:spPr/>
        <p:txBody>
          <a:bodyPr/>
          <a:lstStyle/>
          <a:p>
            <a:pPr>
              <a:defRPr/>
            </a:pPr>
            <a:fld id="{E4EDDA5D-2A4B-4BC0-80D7-F509757296C3}" type="slidenum">
              <a:rPr lang="en-US" altLang="ja-JP" smtClean="0"/>
              <a:pPr>
                <a:defRPr/>
              </a:pPr>
              <a:t>1</a:t>
            </a:fld>
            <a:endParaRPr lang="en-US" altLang="ja-JP" dirty="0"/>
          </a:p>
        </p:txBody>
      </p:sp>
    </p:spTree>
    <p:extLst>
      <p:ext uri="{BB962C8B-B14F-4D97-AF65-F5344CB8AC3E}">
        <p14:creationId xmlns:p14="http://schemas.microsoft.com/office/powerpoint/2010/main" val="36588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10</a:t>
            </a:fld>
            <a:endParaRPr lang="en-US" altLang="ja-JP" dirty="0"/>
          </a:p>
        </p:txBody>
      </p:sp>
    </p:spTree>
    <p:extLst>
      <p:ext uri="{BB962C8B-B14F-4D97-AF65-F5344CB8AC3E}">
        <p14:creationId xmlns:p14="http://schemas.microsoft.com/office/powerpoint/2010/main" val="129409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11</a:t>
            </a:fld>
            <a:endParaRPr lang="en-US" altLang="ja-JP" dirty="0"/>
          </a:p>
        </p:txBody>
      </p:sp>
    </p:spTree>
    <p:extLst>
      <p:ext uri="{BB962C8B-B14F-4D97-AF65-F5344CB8AC3E}">
        <p14:creationId xmlns:p14="http://schemas.microsoft.com/office/powerpoint/2010/main" val="131139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12</a:t>
            </a:fld>
            <a:endParaRPr lang="en-US" altLang="ja-JP" dirty="0"/>
          </a:p>
        </p:txBody>
      </p:sp>
    </p:spTree>
    <p:extLst>
      <p:ext uri="{BB962C8B-B14F-4D97-AF65-F5344CB8AC3E}">
        <p14:creationId xmlns:p14="http://schemas.microsoft.com/office/powerpoint/2010/main" val="87145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14</a:t>
            </a:fld>
            <a:endParaRPr lang="en-US" altLang="ja-JP" dirty="0"/>
          </a:p>
        </p:txBody>
      </p:sp>
    </p:spTree>
    <p:extLst>
      <p:ext uri="{BB962C8B-B14F-4D97-AF65-F5344CB8AC3E}">
        <p14:creationId xmlns:p14="http://schemas.microsoft.com/office/powerpoint/2010/main" val="194888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15</a:t>
            </a:fld>
            <a:endParaRPr lang="en-US" altLang="ja-JP" dirty="0"/>
          </a:p>
        </p:txBody>
      </p:sp>
    </p:spTree>
    <p:extLst>
      <p:ext uri="{BB962C8B-B14F-4D97-AF65-F5344CB8AC3E}">
        <p14:creationId xmlns:p14="http://schemas.microsoft.com/office/powerpoint/2010/main" val="106771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16</a:t>
            </a:fld>
            <a:endParaRPr lang="en-US" altLang="ja-JP" dirty="0"/>
          </a:p>
        </p:txBody>
      </p:sp>
    </p:spTree>
    <p:extLst>
      <p:ext uri="{BB962C8B-B14F-4D97-AF65-F5344CB8AC3E}">
        <p14:creationId xmlns:p14="http://schemas.microsoft.com/office/powerpoint/2010/main" val="289457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32896" y="4721645"/>
            <a:ext cx="5141411" cy="4472785"/>
          </a:xfrm>
        </p:spPr>
        <p:txBody>
          <a:bodyPr/>
          <a:lstStyle/>
          <a:p>
            <a:r>
              <a:rPr kumimoji="1" lang="en-US" altLang="ja-JP" dirty="0" smtClean="0"/>
              <a:t>Science Information Network, SINET, is a Japanese academic backbone network for more than 800 universities and research institutions. It is now being used by more than 2 million users and its traffic volume has been growing.</a:t>
            </a:r>
          </a:p>
          <a:p>
            <a:r>
              <a:rPr kumimoji="1" lang="en-US" altLang="ja-JP" dirty="0" smtClean="0"/>
              <a:t>Current version, SINET4, which was launched</a:t>
            </a:r>
            <a:r>
              <a:rPr kumimoji="1" lang="en-US" altLang="ja-JP" baseline="0" dirty="0" smtClean="0"/>
              <a:t> in 2011,</a:t>
            </a:r>
            <a:r>
              <a:rPr kumimoji="1" lang="en-US" altLang="ja-JP" dirty="0" smtClean="0"/>
              <a:t> </a:t>
            </a:r>
            <a:r>
              <a:rPr kumimoji="1" lang="en-US" altLang="ja-JP" baseline="0" dirty="0" smtClean="0"/>
              <a:t>places the access nodes in all 47 prefectures</a:t>
            </a:r>
            <a:r>
              <a:rPr kumimoji="1" lang="en-US" altLang="ja-JP" dirty="0" smtClean="0"/>
              <a:t> and has 40-Gbps lines as the maximum speed lines.</a:t>
            </a:r>
            <a:endParaRPr kumimoji="1" lang="en-US" altLang="ja-JP" baseline="0" dirty="0" smtClean="0"/>
          </a:p>
          <a:p>
            <a:r>
              <a:rPr kumimoji="1" lang="en-US" altLang="ja-JP" baseline="0" dirty="0" smtClean="0"/>
              <a:t>SINET4 covers 100% of national, 71% of public, and 53% of private universities.</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18</a:t>
            </a:fld>
            <a:endParaRPr lang="en-US" altLang="ja-JP" dirty="0"/>
          </a:p>
        </p:txBody>
      </p:sp>
    </p:spTree>
    <p:extLst>
      <p:ext uri="{BB962C8B-B14F-4D97-AF65-F5344CB8AC3E}">
        <p14:creationId xmlns:p14="http://schemas.microsoft.com/office/powerpoint/2010/main" val="402812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SINET4 also supports many international research projects between foreign countries and Japan by its international lines, currently three 10-Gbps USA lines to Los Angeles, New York, and Washington D.C, and a 10-Gbps Singapore line.</a:t>
            </a:r>
            <a:r>
              <a:rPr lang="en-US" altLang="ja-JP" baseline="0" dirty="0" smtClean="0"/>
              <a:t> </a:t>
            </a:r>
          </a:p>
          <a:p>
            <a:r>
              <a:rPr lang="en-US" altLang="ja-JP" baseline="0" dirty="0" smtClean="0"/>
              <a:t>Through these international lines, </a:t>
            </a:r>
            <a:r>
              <a:rPr lang="en-US" altLang="ja-JP" dirty="0" smtClean="0"/>
              <a:t>researchers in Japan</a:t>
            </a:r>
            <a:r>
              <a:rPr lang="en-US" altLang="ja-JP" baseline="0" dirty="0" smtClean="0"/>
              <a:t> use outside facilities of joint projects, such as LHC and ALMA, enable foreign researchers to use domestic facilities, such as Belle II and ITER computer, or combine domestic and foreign facilities, such as </a:t>
            </a:r>
            <a:r>
              <a:rPr lang="en-US" altLang="ja-JP" baseline="0" dirty="0" err="1" smtClean="0"/>
              <a:t>eVLBI</a:t>
            </a:r>
            <a:r>
              <a:rPr lang="en-US" altLang="ja-JP" baseline="0" dirty="0" smtClean="0"/>
              <a:t>. </a:t>
            </a:r>
            <a:endParaRPr lang="en-US" altLang="ja-JP" dirty="0" smtClean="0"/>
          </a:p>
          <a:p>
            <a:r>
              <a:rPr lang="en-US" altLang="ja-JP" dirty="0" smtClean="0">
                <a:solidFill>
                  <a:schemeClr val="bg1">
                    <a:lumMod val="65000"/>
                  </a:schemeClr>
                </a:solidFill>
              </a:rPr>
              <a:t>We are very grateful for the cooperation of our partners, such as Internet2, GÉANT, TEIN, and so on, because international collaboration can not be achieved without their support.</a:t>
            </a:r>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19</a:t>
            </a:fld>
            <a:endParaRPr lang="en-US" altLang="ja-JP" dirty="0"/>
          </a:p>
        </p:txBody>
      </p:sp>
    </p:spTree>
    <p:extLst>
      <p:ext uri="{BB962C8B-B14F-4D97-AF65-F5344CB8AC3E}">
        <p14:creationId xmlns:p14="http://schemas.microsoft.com/office/powerpoint/2010/main" val="20484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4748" y="4721645"/>
            <a:ext cx="5297705" cy="4472785"/>
          </a:xfrm>
        </p:spPr>
        <p:txBody>
          <a:bodyPr/>
          <a:lstStyle/>
          <a:p>
            <a:pPr algn="just"/>
            <a:r>
              <a:rPr lang="en-US" altLang="ja-JP" dirty="0" smtClean="0"/>
              <a:t>In nuclear fusion research,</a:t>
            </a:r>
            <a:r>
              <a:rPr lang="en-US" altLang="ja-JP" baseline="0" dirty="0" smtClean="0"/>
              <a:t> they</a:t>
            </a:r>
            <a:r>
              <a:rPr lang="en-US" altLang="ja-JP" dirty="0" smtClean="0"/>
              <a:t> also have the huge experimental devices such as Large Helical Device (LHD) in Toki, QUEST in Fukuoka, and ITER which is now under construction in France. </a:t>
            </a:r>
          </a:p>
          <a:p>
            <a:pPr algn="just"/>
            <a:r>
              <a:rPr lang="en-US" altLang="ja-JP" baseline="0" dirty="0" smtClean="0"/>
              <a:t>As</a:t>
            </a:r>
            <a:r>
              <a:rPr lang="en-US" altLang="ja-JP" dirty="0" smtClean="0"/>
              <a:t> for LHD and </a:t>
            </a:r>
            <a:r>
              <a:rPr lang="en-US" altLang="ja-JP" dirty="0"/>
              <a:t>QUEST, </a:t>
            </a:r>
            <a:r>
              <a:rPr lang="en-US" altLang="ja-JP" baseline="0" dirty="0" smtClean="0"/>
              <a:t>they</a:t>
            </a:r>
            <a:r>
              <a:rPr lang="en-US" altLang="ja-JP" dirty="0" smtClean="0"/>
              <a:t> use L3VPN and VPLS</a:t>
            </a:r>
            <a:r>
              <a:rPr lang="en-US" altLang="ja-JP" baseline="0" dirty="0" smtClean="0"/>
              <a:t> in order to share the data measured at the devices and video communication between them.</a:t>
            </a:r>
          </a:p>
          <a:p>
            <a:pPr algn="just"/>
            <a:r>
              <a:rPr lang="en-US" altLang="ja-JP" dirty="0" smtClean="0"/>
              <a:t>About the ITER, the full operation will start in around 2019. But </a:t>
            </a:r>
            <a:r>
              <a:rPr lang="en-US" altLang="ja-JP" dirty="0" err="1" smtClean="0"/>
              <a:t>Rokkash-mura</a:t>
            </a:r>
            <a:r>
              <a:rPr lang="en-US" altLang="ja-JP" dirty="0" smtClean="0"/>
              <a:t>, the remote site of ITER, is open and supercomputer funded by EU was installed in 2012, and </a:t>
            </a:r>
            <a:r>
              <a:rPr lang="en-US" altLang="ja-JP" dirty="0"/>
              <a:t>E</a:t>
            </a:r>
            <a:r>
              <a:rPr lang="en-US" altLang="ja-JP" dirty="0" smtClean="0"/>
              <a:t>uropean countries are using this supercomputer for some pre-simulations.</a:t>
            </a:r>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20</a:t>
            </a:fld>
            <a:endParaRPr lang="en-US" altLang="ja-JP" dirty="0"/>
          </a:p>
        </p:txBody>
      </p:sp>
    </p:spTree>
    <p:extLst>
      <p:ext uri="{BB962C8B-B14F-4D97-AF65-F5344CB8AC3E}">
        <p14:creationId xmlns:p14="http://schemas.microsoft.com/office/powerpoint/2010/main" val="177145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From this slide, I would like to explain our new network, SINET5, which will be launched in 2016.</a:t>
            </a:r>
          </a:p>
          <a:p>
            <a:r>
              <a:rPr lang="en-US" altLang="ja-JP" dirty="0" smtClean="0"/>
              <a:t>SINET5 will use dark fibers which </a:t>
            </a:r>
            <a:r>
              <a:rPr lang="en-US" altLang="ja-JP" dirty="0"/>
              <a:t>are illustrated </a:t>
            </a:r>
            <a:r>
              <a:rPr lang="en-US" altLang="ja-JP" dirty="0" smtClean="0"/>
              <a:t>by orange lines in this slide, cover all prefectures excepting Okinawa, and have redundancy.</a:t>
            </a:r>
          </a:p>
          <a:p>
            <a:r>
              <a:rPr lang="en-US" altLang="ja-JP" dirty="0" smtClean="0"/>
              <a:t>It has the same number of access points, 50 access points, to SINET4, each of which accommodates access lines of universities in the prefecture and has a WDM-based transport system.</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21</a:t>
            </a:fld>
            <a:endParaRPr lang="en-US" altLang="ja-JP"/>
          </a:p>
        </p:txBody>
      </p:sp>
    </p:spTree>
    <p:extLst>
      <p:ext uri="{BB962C8B-B14F-4D97-AF65-F5344CB8AC3E}">
        <p14:creationId xmlns:p14="http://schemas.microsoft.com/office/powerpoint/2010/main" val="230930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an</a:t>
            </a:r>
            <a:r>
              <a:rPr kumimoji="1" lang="en-US" altLang="ja-JP" baseline="0" dirty="0" smtClean="0"/>
              <a:t> outline.</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a:t>
            </a:fld>
            <a:endParaRPr lang="en-US" altLang="ja-JP" dirty="0"/>
          </a:p>
        </p:txBody>
      </p:sp>
    </p:spTree>
    <p:extLst>
      <p:ext uri="{BB962C8B-B14F-4D97-AF65-F5344CB8AC3E}">
        <p14:creationId xmlns:p14="http://schemas.microsoft.com/office/powerpoint/2010/main" val="4149150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 the bandwidth of SINET5.</a:t>
            </a:r>
          </a:p>
          <a:p>
            <a:r>
              <a:rPr kumimoji="1" lang="en-US" altLang="ja-JP" dirty="0" smtClean="0"/>
              <a:t>Green lines have at least 100-Gbps bandwidth, and red lines, which are along the major routes of our network, have 200Gbps to 1Tbps bandwidth.</a:t>
            </a:r>
          </a:p>
          <a:p>
            <a:r>
              <a:rPr lang="en-US" altLang="ja-JP" dirty="0" smtClean="0"/>
              <a:t>We will install WDM-based systems which enable us to introduce 400 Gigabit Ethernet technologies in the near future.</a:t>
            </a:r>
            <a:endParaRPr kumimoji="1" lang="en-US" altLang="ja-JP" dirty="0" smtClean="0"/>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22</a:t>
            </a:fld>
            <a:endParaRPr lang="en-US" altLang="ja-JP" dirty="0"/>
          </a:p>
        </p:txBody>
      </p:sp>
    </p:spTree>
    <p:extLst>
      <p:ext uri="{BB962C8B-B14F-4D97-AF65-F5344CB8AC3E}">
        <p14:creationId xmlns:p14="http://schemas.microsoft.com/office/powerpoint/2010/main" val="370504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23</a:t>
            </a:fld>
            <a:endParaRPr lang="en-US" altLang="ja-JP" dirty="0"/>
          </a:p>
        </p:txBody>
      </p:sp>
    </p:spTree>
    <p:extLst>
      <p:ext uri="{BB962C8B-B14F-4D97-AF65-F5344CB8AC3E}">
        <p14:creationId xmlns:p14="http://schemas.microsoft.com/office/powerpoint/2010/main" val="364423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NII also plans to upgrade the international lines in response to the increase of  expected international traffic.</a:t>
            </a:r>
          </a:p>
          <a:p>
            <a:r>
              <a:rPr lang="en-US" altLang="ja-JP" dirty="0" smtClean="0"/>
              <a:t>As for the traffic to North and South America, we are considering the upgrade of the West Coast line</a:t>
            </a:r>
            <a:r>
              <a:rPr lang="en-US" altLang="ja-JP" baseline="0" dirty="0" smtClean="0"/>
              <a:t> from 10Gbps to 100Gbps in April 2016 and will</a:t>
            </a:r>
            <a:r>
              <a:rPr lang="en-US" altLang="ja-JP" dirty="0" smtClean="0"/>
              <a:t> keep the East Coast line of 10Gbps</a:t>
            </a:r>
            <a:r>
              <a:rPr lang="en-US" altLang="ja-JP" baseline="0" dirty="0" smtClean="0"/>
              <a:t>.</a:t>
            </a:r>
          </a:p>
          <a:p>
            <a:r>
              <a:rPr lang="en-US" altLang="ja-JP" dirty="0" smtClean="0"/>
              <a:t>As for the traffic to European countries, although we currently use the </a:t>
            </a:r>
            <a:r>
              <a:rPr lang="en-US" altLang="ja-JP" dirty="0"/>
              <a:t>East Coast line </a:t>
            </a:r>
            <a:r>
              <a:rPr lang="en-US" altLang="ja-JP" dirty="0" smtClean="0"/>
              <a:t>for the purpose, but we will have a direct line instead in response to the increase of the traffic. Its bandwidth is 20Gbps, </a:t>
            </a:r>
            <a:r>
              <a:rPr lang="en-US" altLang="ja-JP" dirty="0"/>
              <a:t>in April 2016</a:t>
            </a:r>
            <a:r>
              <a:rPr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24</a:t>
            </a:fld>
            <a:endParaRPr lang="en-US" altLang="ja-JP" dirty="0"/>
          </a:p>
        </p:txBody>
      </p:sp>
    </p:spTree>
    <p:extLst>
      <p:ext uri="{BB962C8B-B14F-4D97-AF65-F5344CB8AC3E}">
        <p14:creationId xmlns:p14="http://schemas.microsoft.com/office/powerpoint/2010/main" val="335488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68600" y="4721645"/>
            <a:ext cx="5105707" cy="4472785"/>
          </a:xfrm>
        </p:spPr>
        <p:txBody>
          <a:bodyPr/>
          <a:lstStyle/>
          <a:p>
            <a:r>
              <a:rPr kumimoji="1" lang="en-US" altLang="ja-JP" dirty="0" smtClean="0"/>
              <a:t>This is the time line. NII will launch SINET5 </a:t>
            </a:r>
            <a:r>
              <a:rPr lang="en-US" altLang="ja-JP" dirty="0"/>
              <a:t>i</a:t>
            </a:r>
            <a:r>
              <a:rPr kumimoji="1" lang="en-US" altLang="ja-JP" dirty="0" smtClean="0"/>
              <a:t>n April 2016, and its </a:t>
            </a:r>
            <a:r>
              <a:rPr lang="en-US" altLang="ja-JP" dirty="0" smtClean="0"/>
              <a:t>procurement already started. </a:t>
            </a:r>
            <a:r>
              <a:rPr kumimoji="1" lang="en-US" altLang="ja-JP" dirty="0" smtClean="0"/>
              <a:t>The new international lines will be operational at the same time.</a:t>
            </a:r>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25</a:t>
            </a:fld>
            <a:endParaRPr lang="en-US" altLang="ja-JP" dirty="0"/>
          </a:p>
        </p:txBody>
      </p:sp>
    </p:spTree>
    <p:extLst>
      <p:ext uri="{BB962C8B-B14F-4D97-AF65-F5344CB8AC3E}">
        <p14:creationId xmlns:p14="http://schemas.microsoft.com/office/powerpoint/2010/main" val="4274346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lvl="0" algn="l" defTabSz="914400" rtl="0" eaLnBrk="1" fontAlgn="auto" latinLnBrk="0" hangingPunct="1">
              <a:lnSpc>
                <a:spcPct val="100000"/>
              </a:lnSpc>
              <a:spcBef>
                <a:spcPct val="20000"/>
              </a:spcBef>
              <a:spcAft>
                <a:spcPts val="0"/>
              </a:spcAft>
              <a:buClrTx/>
              <a:buSzTx/>
              <a:tabLst/>
              <a:defRPr/>
            </a:pPr>
            <a:r>
              <a:rPr lang="en-US" altLang="ja-JP" sz="1200" dirty="0" smtClean="0">
                <a:latin typeface="Calibri"/>
                <a:ea typeface="ＭＳ Ｐゴシック"/>
              </a:rPr>
              <a:t>Fast data transfer between ITER and REC is feasible, technically.</a:t>
            </a:r>
          </a:p>
          <a:p>
            <a:pPr marR="0" lvl="0" algn="l" defTabSz="914400" rtl="0" eaLnBrk="1" fontAlgn="auto" latinLnBrk="0" hangingPunct="1">
              <a:lnSpc>
                <a:spcPct val="100000"/>
              </a:lnSpc>
              <a:spcBef>
                <a:spcPct val="20000"/>
              </a:spcBef>
              <a:spcAft>
                <a:spcPts val="0"/>
              </a:spcAft>
              <a:buClrTx/>
              <a:buSzTx/>
              <a:tabLst/>
              <a:defRPr/>
            </a:pPr>
            <a:r>
              <a:rPr lang="en-US" altLang="ja-JP" sz="1200" dirty="0" smtClean="0">
                <a:latin typeface="Calibri"/>
                <a:ea typeface="ＭＳ Ｐゴシック"/>
              </a:rPr>
              <a:t>Networks for over 10 Gbps transfer between ITER and REC will be available next year (April 2016).</a:t>
            </a:r>
          </a:p>
          <a:p>
            <a:pPr lvl="0" fontAlgn="auto">
              <a:spcAft>
                <a:spcPts val="0"/>
              </a:spcAft>
              <a:defRPr/>
            </a:pPr>
            <a:r>
              <a:rPr lang="en-US" altLang="ja-JP" sz="1200" dirty="0" smtClean="0">
                <a:latin typeface="Calibri"/>
                <a:ea typeface="ＭＳ Ｐゴシック"/>
              </a:rPr>
              <a:t>Data transfer experiments under security requirements will be executed as an next step.</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26</a:t>
            </a:fld>
            <a:endParaRPr lang="en-US" altLang="ja-JP" dirty="0"/>
          </a:p>
        </p:txBody>
      </p:sp>
    </p:spTree>
    <p:extLst>
      <p:ext uri="{BB962C8B-B14F-4D97-AF65-F5344CB8AC3E}">
        <p14:creationId xmlns:p14="http://schemas.microsoft.com/office/powerpoint/2010/main" val="336824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4EDDA5D-2A4B-4BC0-80D7-F509757296C3}" type="slidenum">
              <a:rPr lang="en-US" altLang="ja-JP" smtClean="0"/>
              <a:pPr>
                <a:defRPr/>
              </a:pPr>
              <a:t>27</a:t>
            </a:fld>
            <a:endParaRPr lang="en-US" altLang="ja-JP" dirty="0"/>
          </a:p>
        </p:txBody>
      </p:sp>
    </p:spTree>
    <p:extLst>
      <p:ext uri="{BB962C8B-B14F-4D97-AF65-F5344CB8AC3E}">
        <p14:creationId xmlns:p14="http://schemas.microsoft.com/office/powerpoint/2010/main" val="159407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954" eaLnBrk="1" fontAlgn="auto" hangingPunct="1">
              <a:spcBef>
                <a:spcPts val="0"/>
              </a:spcBef>
              <a:spcAft>
                <a:spcPts val="0"/>
              </a:spcAft>
              <a:defRPr/>
            </a:pPr>
            <a:r>
              <a:rPr lang="en-US" altLang="ja-JP" b="0" dirty="0" smtClean="0">
                <a:ea typeface="HGPｺﾞｼｯｸE" pitchFamily="50" charset="-128"/>
                <a:cs typeface="Arial"/>
              </a:rPr>
              <a:t>As presented by Professor Nakanishi,</a:t>
            </a:r>
          </a:p>
          <a:p>
            <a:pPr defTabSz="453954" eaLnBrk="1" fontAlgn="auto" hangingPunct="1">
              <a:spcBef>
                <a:spcPts val="0"/>
              </a:spcBef>
              <a:spcAft>
                <a:spcPts val="0"/>
              </a:spcAft>
              <a:defRPr/>
            </a:pPr>
            <a:endParaRPr lang="en-US" altLang="ja-JP" b="1" dirty="0" smtClean="0">
              <a:ea typeface="HGPｺﾞｼｯｸE" pitchFamily="50" charset="-128"/>
              <a:cs typeface="Arial"/>
            </a:endParaRPr>
          </a:p>
          <a:p>
            <a:pPr defTabSz="453954" eaLnBrk="1" fontAlgn="auto" hangingPunct="1">
              <a:spcBef>
                <a:spcPts val="0"/>
              </a:spcBef>
              <a:spcAft>
                <a:spcPts val="0"/>
              </a:spcAft>
              <a:defRPr/>
            </a:pPr>
            <a:r>
              <a:rPr lang="en-US" altLang="ja-JP" b="1" dirty="0" smtClean="0">
                <a:ea typeface="HGPｺﾞｼｯｸE" pitchFamily="50" charset="-128"/>
                <a:cs typeface="Arial"/>
              </a:rPr>
              <a:t>The ITER remote experimentation center (REC) will be made to participate the experiment remotely, where the experimental proposal and data collection and analyses will be done through the broad</a:t>
            </a:r>
            <a:r>
              <a:rPr lang="en-US" altLang="ja-JP" b="1" baseline="0" dirty="0" smtClean="0">
                <a:ea typeface="HGPｺﾞｼｯｸE" pitchFamily="50" charset="-128"/>
                <a:cs typeface="Arial"/>
              </a:rPr>
              <a:t> </a:t>
            </a:r>
            <a:r>
              <a:rPr lang="en-US" altLang="ja-JP" b="1" dirty="0" smtClean="0">
                <a:ea typeface="HGPｺﾞｼｯｸE" pitchFamily="50" charset="-128"/>
                <a:cs typeface="Arial"/>
              </a:rPr>
              <a:t>band network.</a:t>
            </a:r>
            <a:endParaRPr lang="ja-JP" altLang="en-US" b="1" dirty="0" smtClean="0">
              <a:ea typeface="HGPｺﾞｼｯｸE" pitchFamily="50" charset="-128"/>
              <a:cs typeface="Arial"/>
            </a:endParaRPr>
          </a:p>
          <a:p>
            <a:endParaRPr lang="en-US" altLang="ja-JP" dirty="0" smtClean="0"/>
          </a:p>
          <a:p>
            <a:r>
              <a:rPr lang="en-US" altLang="ja-JP" dirty="0" smtClean="0"/>
              <a:t>In the remote experiment center, build in Rokkasho,</a:t>
            </a:r>
            <a:r>
              <a:rPr lang="en-US" altLang="ja-JP" baseline="0" dirty="0" smtClean="0"/>
              <a:t> Japan, </a:t>
            </a:r>
          </a:p>
          <a:p>
            <a:r>
              <a:rPr lang="en-US" altLang="ja-JP" baseline="0" dirty="0" smtClean="0"/>
              <a:t>the remote user will propose and set the discharge parameter. </a:t>
            </a:r>
          </a:p>
          <a:p>
            <a:endParaRPr lang="en-US" altLang="ja-JP" baseline="0" dirty="0" smtClean="0"/>
          </a:p>
          <a:p>
            <a:r>
              <a:rPr lang="en-US" altLang="ja-JP" baseline="0" dirty="0" smtClean="0"/>
              <a:t>The discharge parameter will be sent to the on-site facility of ITER, and the experiment will be executed after the validation of this discharge parameter.</a:t>
            </a:r>
          </a:p>
          <a:p>
            <a:r>
              <a:rPr lang="en-US" altLang="ja-JP" baseline="0" dirty="0" smtClean="0"/>
              <a:t>After the execution of the experiment, the experiment data will be sent to the remote site and the data will be stored and analyzed.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3</a:t>
            </a:fld>
            <a:endParaRPr lang="en-US" altLang="ja-JP" dirty="0"/>
          </a:p>
        </p:txBody>
      </p:sp>
    </p:spTree>
    <p:extLst>
      <p:ext uri="{BB962C8B-B14F-4D97-AF65-F5344CB8AC3E}">
        <p14:creationId xmlns:p14="http://schemas.microsoft.com/office/powerpoint/2010/main" val="167882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Challenge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In ITER, the amount of  measured data will be more than 1TB per discharge.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TCP/IP has a limitation on performance when it is used for data transfer over long fat network (LFN).</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Efficient transfer methods between ITER and REC are needed.</a:t>
            </a:r>
            <a:endPar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L="400050" lvl="1" indent="0" fontAlgn="auto">
              <a:spcAft>
                <a:spcPts val="0"/>
              </a:spcAft>
              <a:buNone/>
              <a:defRPr/>
            </a:pP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800" dirty="0" smtClean="0">
                <a:solidFill>
                  <a:sysClr val="windowText" lastClr="000000"/>
                </a:solidFill>
                <a:latin typeface="Calibri"/>
                <a:ea typeface="ＭＳ Ｐゴシック"/>
              </a:rPr>
              <a:t>Goal</a:t>
            </a:r>
            <a:endParaRPr lang="en-US" altLang="ja-JP" sz="3600" dirty="0" smtClean="0">
              <a:solidFill>
                <a:sysClr val="windowText" lastClr="000000"/>
              </a:solidFill>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Our target speeds between ITER and REC are as follows: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Over 8 Gbps until Broader Approach end (2017),</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Over 80 Gbps until ITER start (2020).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4</a:t>
            </a:fld>
            <a:endParaRPr lang="en-US" altLang="ja-JP" dirty="0"/>
          </a:p>
        </p:txBody>
      </p:sp>
    </p:spTree>
    <p:extLst>
      <p:ext uri="{BB962C8B-B14F-4D97-AF65-F5344CB8AC3E}">
        <p14:creationId xmlns:p14="http://schemas.microsoft.com/office/powerpoint/2010/main" val="28877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800" dirty="0" smtClean="0">
                <a:solidFill>
                  <a:sysClr val="windowText" lastClr="000000"/>
                </a:solidFill>
                <a:latin typeface="Calibri"/>
                <a:ea typeface="ＭＳ Ｐゴシック"/>
              </a:rPr>
              <a:t>Three approaches for fast data transfer</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Developing a higher level protocol which</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cs typeface="+mn-cs"/>
              </a:rPr>
              <a:t> uses multiple TCP connections, e.g.</a:t>
            </a:r>
            <a:r>
              <a:rPr lang="en-US" altLang="ja-JP" sz="2400" dirty="0" smtClean="0">
                <a:solidFill>
                  <a:sysClr val="windowText" lastClr="000000"/>
                </a:solidFill>
                <a:latin typeface="Calibri"/>
                <a:ea typeface="ＭＳ Ｐゴシック"/>
              </a:rPr>
              <a:t> GridFTP, bbFTP, FDT, etc.</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Improvement</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cs typeface="+mn-cs"/>
              </a:rPr>
              <a:t> of TCP</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000" dirty="0" smtClean="0">
                <a:solidFill>
                  <a:sysClr val="windowText" lastClr="000000"/>
                </a:solidFill>
                <a:latin typeface="Calibri"/>
                <a:ea typeface="ＭＳ Ｐゴシック"/>
              </a:rPr>
              <a:t>Improvement of congestion control algorithm: BIC, FAST, HSTCP, etc.</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000" dirty="0" smtClean="0">
                <a:solidFill>
                  <a:sysClr val="windowText" lastClr="000000"/>
                </a:solidFill>
                <a:latin typeface="Calibri"/>
                <a:ea typeface="ＭＳ Ｐゴシック"/>
              </a:rPr>
              <a:t>Multipath TCP (MPTCP)</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lang="en-US" altLang="ja-JP" sz="2000" dirty="0" smtClean="0">
              <a:solidFill>
                <a:sysClr val="windowText" lastClr="000000"/>
              </a:solidFill>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US" altLang="ja-JP" sz="2400" dirty="0" smtClean="0">
                <a:solidFill>
                  <a:sysClr val="windowText" lastClr="000000"/>
                </a:solidFill>
                <a:latin typeface="Calibri"/>
                <a:ea typeface="ＭＳ Ｐゴシック"/>
              </a:rPr>
              <a:t>Developing an alternative transport protocol on UDP, e.g. UDT, FASP </a:t>
            </a:r>
            <a:r>
              <a:rPr lang="en-US" altLang="ja-JP" sz="2000" dirty="0" smtClean="0">
                <a:solidFill>
                  <a:sysClr val="windowText" lastClr="000000"/>
                </a:solidFill>
                <a:latin typeface="Calibri"/>
                <a:ea typeface="ＭＳ Ｐゴシック"/>
              </a:rPr>
              <a:t>(by Aspera, an IBM company)</a:t>
            </a:r>
            <a:r>
              <a:rPr lang="en-US" altLang="ja-JP" sz="2400" dirty="0" smtClean="0">
                <a:solidFill>
                  <a:sysClr val="windowText" lastClr="000000"/>
                </a:solidFill>
                <a:latin typeface="Calibri"/>
                <a:ea typeface="ＭＳ Ｐゴシック"/>
              </a:rPr>
              <a:t>, etc.</a:t>
            </a:r>
            <a:r>
              <a:rPr lang="en-US" altLang="ja-JP" dirty="0" smtClean="0">
                <a:solidFill>
                  <a:sysClr val="windowText" lastClr="000000"/>
                </a:solidFill>
                <a:latin typeface="Calibri"/>
                <a:ea typeface="ＭＳ Ｐゴシック"/>
              </a:rPr>
              <a:t> </a:t>
            </a:r>
            <a:endParaRPr kumimoji="1" lang="en-US" altLang="ja-JP" b="0"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lvl="0" fontAlgn="auto">
              <a:spcAft>
                <a:spcPts val="0"/>
              </a:spcAft>
              <a:buFont typeface="Wingdings" panose="05000000000000000000" pitchFamily="2" charset="2"/>
              <a:buNone/>
              <a:defRPr/>
            </a:pPr>
            <a:endParaRPr lang="en-US" altLang="ja-JP" sz="2800" dirty="0" smtClean="0">
              <a:solidFill>
                <a:sysClr val="windowText" lastClr="000000"/>
              </a:solidFill>
              <a:latin typeface="Calibri"/>
              <a:ea typeface="ＭＳ Ｐゴシック"/>
            </a:endParaRPr>
          </a:p>
          <a:p>
            <a:pPr lvl="0" fontAlgn="auto">
              <a:spcAft>
                <a:spcPts val="0"/>
              </a:spcAft>
              <a:buFont typeface="Wingdings" panose="05000000000000000000" pitchFamily="2" charset="2"/>
              <a:buNone/>
              <a:defRPr/>
            </a:pPr>
            <a:r>
              <a:rPr lang="en-US" altLang="ja-JP" sz="2800" dirty="0" smtClean="0">
                <a:solidFill>
                  <a:sysClr val="windowText" lastClr="000000"/>
                </a:solidFill>
                <a:latin typeface="Calibri"/>
                <a:ea typeface="ＭＳ Ｐゴシック"/>
              </a:rPr>
              <a:t>Investigated transfer methods</a:t>
            </a:r>
          </a:p>
          <a:p>
            <a:pPr lvl="0" fontAlgn="auto">
              <a:spcAft>
                <a:spcPts val="0"/>
              </a:spcAft>
              <a:buFont typeface="Wingdings" panose="05000000000000000000" pitchFamily="2" charset="2"/>
              <a:buNone/>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rPr>
              <a:t>Pacing method: A kind of Type 2. </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rPr>
              <a:t> (Prof. Nakanishi)</a:t>
            </a: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rPr>
              <a:t>  </a:t>
            </a:r>
          </a:p>
          <a:p>
            <a:pPr lvl="0" fontAlgn="auto">
              <a:spcAft>
                <a:spcPts val="0"/>
              </a:spcAft>
              <a:buFont typeface="Wingdings" panose="05000000000000000000" pitchFamily="2" charset="2"/>
              <a:buNone/>
              <a:defRPr/>
            </a:pPr>
            <a:r>
              <a:rPr lang="en-US" altLang="ja-JP" sz="2400" dirty="0" smtClean="0">
                <a:solidFill>
                  <a:sysClr val="windowText" lastClr="000000"/>
                </a:solidFill>
                <a:latin typeface="Calibri"/>
                <a:ea typeface="ＭＳ Ｐゴシック"/>
              </a:rPr>
              <a:t>MMCFTP: Type 1.  (Yamanaka)</a:t>
            </a: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5</a:t>
            </a:fld>
            <a:endParaRPr lang="en-US" altLang="ja-JP" dirty="0"/>
          </a:p>
        </p:txBody>
      </p:sp>
    </p:spTree>
    <p:extLst>
      <p:ext uri="{BB962C8B-B14F-4D97-AF65-F5344CB8AC3E}">
        <p14:creationId xmlns:p14="http://schemas.microsoft.com/office/powerpoint/2010/main" val="66333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908" eaLnBrk="1" fontAlgn="auto" hangingPunct="1">
              <a:spcBef>
                <a:spcPct val="20000"/>
              </a:spcBef>
              <a:spcAft>
                <a:spcPts val="0"/>
              </a:spcAft>
              <a:defRPr/>
            </a:pPr>
            <a:r>
              <a:rPr lang="en-US" altLang="ja-JP" sz="2400" dirty="0">
                <a:solidFill>
                  <a:sysClr val="windowText" lastClr="000000"/>
                </a:solidFill>
                <a:latin typeface="Calibri"/>
                <a:ea typeface="ＭＳ Ｐゴシック"/>
              </a:rPr>
              <a:t>Pacing Method was d</a:t>
            </a:r>
            <a:r>
              <a:rPr lang="en-US" altLang="ja-JP" sz="2000" dirty="0" err="1">
                <a:solidFill>
                  <a:sysClr val="windowText" lastClr="000000"/>
                </a:solidFill>
                <a:latin typeface="Calibri"/>
                <a:ea typeface="ＭＳ Ｐゴシック"/>
              </a:rPr>
              <a:t>eveloped</a:t>
            </a:r>
            <a:r>
              <a:rPr lang="en-US" altLang="ja-JP" sz="2000" dirty="0">
                <a:solidFill>
                  <a:sysClr val="windowText" lastClr="000000"/>
                </a:solidFill>
                <a:latin typeface="Calibri"/>
                <a:ea typeface="ＭＳ Ｐゴシック"/>
              </a:rPr>
              <a:t> by Prof. </a:t>
            </a:r>
            <a:r>
              <a:rPr lang="en-US" altLang="ja-JP" sz="2000" dirty="0" err="1">
                <a:solidFill>
                  <a:sysClr val="windowText" lastClr="000000"/>
                </a:solidFill>
                <a:latin typeface="Calibri"/>
                <a:ea typeface="ＭＳ Ｐゴシック"/>
              </a:rPr>
              <a:t>Hiraki</a:t>
            </a:r>
            <a:r>
              <a:rPr lang="en-US" altLang="ja-JP" sz="2000" dirty="0">
                <a:solidFill>
                  <a:sysClr val="windowText" lastClr="000000"/>
                </a:solidFill>
                <a:latin typeface="Calibri"/>
                <a:ea typeface="ＭＳ Ｐゴシック"/>
              </a:rPr>
              <a:t>, Tokyo University, and used the experiment that established the world record of bandwidth-delay product, in 2006.</a:t>
            </a:r>
          </a:p>
          <a:p>
            <a:pPr marL="0" lvl="1" defTabSz="907908"/>
            <a:r>
              <a:rPr lang="en-US" altLang="ja-JP" sz="2000" dirty="0">
                <a:solidFill>
                  <a:sysClr val="windowText" lastClr="000000"/>
                </a:solidFill>
                <a:latin typeface="Calibri"/>
                <a:ea typeface="ＭＳ Ｐゴシック"/>
              </a:rPr>
              <a:t>Pacing Method extends Inter Frame Gap (IFG) to prevent packet losses by the microburst on switches that have small packet buffer.</a:t>
            </a:r>
          </a:p>
          <a:p>
            <a:endParaRPr kumimoji="1" lang="en-US" altLang="ja-JP" dirty="0" smtClean="0"/>
          </a:p>
          <a:p>
            <a:r>
              <a:rPr kumimoji="1" lang="en-US" altLang="ja-JP" dirty="0" smtClean="0"/>
              <a:t>figure</a:t>
            </a:r>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solidFill>
                  <a:sysClr val="windowText" lastClr="000000"/>
                </a:solidFill>
                <a:latin typeface="Calibri"/>
                <a:ea typeface="ＭＳ Ｐゴシック"/>
              </a:rPr>
              <a:t>Because packet losses on LFNs damage TCP performance, pacing method is useful for long distance fast data transfer.</a:t>
            </a:r>
            <a:endParaRPr lang="en-US" altLang="ja-JP" sz="1100" dirty="0" smtClean="0">
              <a:solidFill>
                <a:sysClr val="windowText" lastClr="000000"/>
              </a:solidFill>
              <a:latin typeface="Calibri"/>
              <a:ea typeface="ＭＳ Ｐゴシック"/>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6</a:t>
            </a:fld>
            <a:endParaRPr lang="en-US" altLang="ja-JP" dirty="0"/>
          </a:p>
        </p:txBody>
      </p:sp>
    </p:spTree>
    <p:extLst>
      <p:ext uri="{BB962C8B-B14F-4D97-AF65-F5344CB8AC3E}">
        <p14:creationId xmlns:p14="http://schemas.microsoft.com/office/powerpoint/2010/main" val="53256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a:t>
            </a:r>
            <a:r>
              <a:rPr kumimoji="1" lang="en-US" altLang="ja-JP" baseline="0" dirty="0" smtClean="0"/>
              <a:t> shows the result of Pacing experiment.</a:t>
            </a:r>
          </a:p>
          <a:p>
            <a:endParaRPr kumimoji="1" lang="en-US" altLang="ja-JP" baseline="0" dirty="0" smtClean="0"/>
          </a:p>
          <a:p>
            <a:r>
              <a:rPr kumimoji="1" lang="en-US" altLang="ja-JP" baseline="0" dirty="0" smtClean="0"/>
              <a:t>Pacing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7</a:t>
            </a:fld>
            <a:endParaRPr lang="en-US" altLang="ja-JP" dirty="0"/>
          </a:p>
        </p:txBody>
      </p:sp>
    </p:spTree>
    <p:extLst>
      <p:ext uri="{BB962C8B-B14F-4D97-AF65-F5344CB8AC3E}">
        <p14:creationId xmlns:p14="http://schemas.microsoft.com/office/powerpoint/2010/main" val="29422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lvl="0" algn="l" defTabSz="914400" rtl="0" eaLnBrk="1" fontAlgn="auto" latinLnBrk="0" hangingPunct="1">
              <a:lnSpc>
                <a:spcPct val="100000"/>
              </a:lnSpc>
              <a:spcBef>
                <a:spcPct val="20000"/>
              </a:spcBef>
              <a:spcAft>
                <a:spcPts val="0"/>
              </a:spcAft>
              <a:buClrTx/>
              <a:buSzTx/>
              <a:buFontTx/>
              <a:buNone/>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TCP limitation</a:t>
            </a:r>
          </a:p>
          <a:p>
            <a:pPr lvl="1" fontAlgn="auto">
              <a:spcAft>
                <a:spcPts val="0"/>
              </a:spcAft>
              <a:buFontTx/>
              <a:buNone/>
              <a:defRPr/>
            </a:pPr>
            <a:r>
              <a:rPr lang="en-US" altLang="ja-JP" sz="2000" dirty="0" smtClean="0">
                <a:solidFill>
                  <a:sysClr val="windowText" lastClr="000000"/>
                </a:solidFill>
                <a:latin typeface="Calibri"/>
                <a:ea typeface="ＭＳ Ｐゴシック"/>
              </a:rPr>
              <a:t>Maximum Window Size: 1GB</a:t>
            </a:r>
          </a:p>
          <a:p>
            <a:pPr lvl="1" fontAlgn="auto">
              <a:spcAft>
                <a:spcPts val="0"/>
              </a:spcAft>
              <a:buFontTx/>
              <a:buNone/>
              <a:defRPr/>
            </a:pPr>
            <a:r>
              <a:rPr kumimoji="1" lang="en-US" altLang="ja-JP" sz="2000" i="0" u="none" strike="noStrike" kern="1200" cap="none" spc="0" normalizeH="0" baseline="0" noProof="0" dirty="0" smtClean="0">
                <a:ln>
                  <a:noFill/>
                </a:ln>
                <a:solidFill>
                  <a:sysClr val="windowText" lastClr="000000"/>
                </a:solidFill>
                <a:effectLst/>
                <a:uLnTx/>
                <a:uFillTx/>
                <a:latin typeface="Calibri"/>
                <a:ea typeface="ＭＳ Ｐゴシック"/>
              </a:rPr>
              <a:t>RTT</a:t>
            </a:r>
            <a:r>
              <a:rPr kumimoji="1" lang="en-US" altLang="ja-JP" sz="2000" i="0" u="none" strike="noStrike" kern="1200" cap="none" spc="0" normalizeH="0" noProof="0" dirty="0" smtClean="0">
                <a:ln>
                  <a:noFill/>
                </a:ln>
                <a:solidFill>
                  <a:sysClr val="windowText" lastClr="000000"/>
                </a:solidFill>
                <a:effectLst/>
                <a:uLnTx/>
                <a:uFillTx/>
                <a:latin typeface="Calibri"/>
                <a:ea typeface="ＭＳ Ｐゴシック"/>
              </a:rPr>
              <a:t> between ITER and IFERC/REC:  300ms</a:t>
            </a:r>
          </a:p>
          <a:p>
            <a:pPr lvl="1" fontAlgn="auto">
              <a:spcAft>
                <a:spcPts val="0"/>
              </a:spcAft>
              <a:buFontTx/>
              <a:buNone/>
              <a:defRPr/>
            </a:pPr>
            <a:r>
              <a:rPr lang="en-US" altLang="ja-JP" sz="2000" baseline="0" dirty="0" smtClean="0">
                <a:solidFill>
                  <a:sysClr val="windowText" lastClr="000000"/>
                </a:solidFill>
                <a:latin typeface="Calibri"/>
                <a:ea typeface="ＭＳ Ｐゴシック"/>
              </a:rPr>
              <a:t>Maximum</a:t>
            </a:r>
            <a:r>
              <a:rPr lang="en-US" altLang="ja-JP" sz="2000" dirty="0" smtClean="0">
                <a:solidFill>
                  <a:sysClr val="windowText" lastClr="000000"/>
                </a:solidFill>
                <a:latin typeface="Calibri"/>
                <a:ea typeface="ＭＳ Ｐゴシック"/>
              </a:rPr>
              <a:t> speed of 1 TCP connection: 1GB/300ms = 26 </a:t>
            </a:r>
            <a:r>
              <a:rPr lang="en-US" altLang="ja-JP" sz="2000" dirty="0" smtClean="0">
                <a:solidFill>
                  <a:sysClr val="windowText" lastClr="000000"/>
                </a:solidFill>
                <a:latin typeface="Calibri"/>
                <a:ea typeface="ＭＳ Ｐゴシック"/>
              </a:rPr>
              <a:t>Gbps</a:t>
            </a:r>
          </a:p>
          <a:p>
            <a:pPr lvl="1" fontAlgn="auto">
              <a:spcAft>
                <a:spcPts val="0"/>
              </a:spcAft>
              <a:buFontTx/>
              <a:buNone/>
              <a:defRPr/>
            </a:pPr>
            <a:r>
              <a:rPr lang="en-US" altLang="ja-JP" sz="2000" dirty="0" smtClean="0">
                <a:solidFill>
                  <a:sysClr val="windowText" lastClr="000000"/>
                </a:solidFill>
                <a:latin typeface="Calibri"/>
                <a:ea typeface="ＭＳ Ｐゴシック"/>
              </a:rPr>
              <a:t>To </a:t>
            </a:r>
            <a:r>
              <a:rPr lang="en-US" altLang="ja-JP" sz="2000" dirty="0" smtClean="0">
                <a:solidFill>
                  <a:sysClr val="windowText" lastClr="000000"/>
                </a:solidFill>
                <a:latin typeface="Calibri"/>
                <a:ea typeface="ＭＳ Ｐゴシック"/>
              </a:rPr>
              <a:t>achieve</a:t>
            </a:r>
            <a:r>
              <a:rPr kumimoji="1" lang="en-US" altLang="ja-JP" sz="2000" i="0" u="none" strike="noStrike" kern="1200" cap="none" spc="0" normalizeH="0" noProof="0" dirty="0" smtClean="0">
                <a:ln>
                  <a:noFill/>
                </a:ln>
                <a:solidFill>
                  <a:sysClr val="windowText" lastClr="000000"/>
                </a:solidFill>
                <a:effectLst/>
                <a:uLnTx/>
                <a:uFillTx/>
                <a:latin typeface="Calibri"/>
                <a:ea typeface="ＭＳ Ｐゴシック"/>
              </a:rPr>
              <a:t> over 80 Gbps transfer, we need an additional solution.</a:t>
            </a: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altLang="ja-JP" sz="2800" dirty="0" smtClean="0">
                <a:solidFill>
                  <a:sysClr val="windowText" lastClr="000000"/>
                </a:solidFill>
                <a:latin typeface="Calibri"/>
                <a:ea typeface="ＭＳ Ｐゴシック"/>
              </a:rPr>
              <a:t>MMCFTP</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A higher level protocol which uses multiple TCP connections (Type 1).</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Traditional type 1 protocols: Maximize TCP speed and restrict number of  TCP connections.</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MMCFTP: Restrict TCP speed and use many TCP connections.</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Number of TCP connections are controlled dynamically, based on network condition and transfer speed which user requests.</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The detail of MMCFTP was presented in the last meeting, 9</a:t>
            </a:r>
            <a:r>
              <a:rPr lang="en-US" altLang="ja-JP" sz="2000" baseline="30000" dirty="0" smtClean="0">
                <a:solidFill>
                  <a:sysClr val="windowText" lastClr="000000"/>
                </a:solidFill>
                <a:latin typeface="Calibri"/>
                <a:ea typeface="ＭＳ Ｐゴシック"/>
              </a:rPr>
              <a:t>th</a:t>
            </a:r>
            <a:r>
              <a:rPr lang="en-US" altLang="ja-JP" sz="2000" dirty="0" smtClean="0">
                <a:solidFill>
                  <a:sysClr val="windowText" lastClr="000000"/>
                </a:solidFill>
                <a:latin typeface="Calibri"/>
                <a:ea typeface="ＭＳ Ｐゴシック"/>
              </a:rPr>
              <a:t> IAEA TM on Control, Data Acquisition, and Remote Participation for Fusion Research, held in ASIPP, Hefei, China in 2013.</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Important progress from 9</a:t>
            </a:r>
            <a:r>
              <a:rPr lang="en-US" altLang="ja-JP" sz="2000" baseline="30000" dirty="0" smtClean="0">
                <a:solidFill>
                  <a:sysClr val="windowText" lastClr="000000"/>
                </a:solidFill>
                <a:latin typeface="Calibri"/>
                <a:ea typeface="ＭＳ Ｐゴシック"/>
              </a:rPr>
              <a:t>th</a:t>
            </a:r>
            <a:r>
              <a:rPr lang="en-US" altLang="ja-JP" sz="2000" dirty="0" smtClean="0">
                <a:solidFill>
                  <a:sysClr val="windowText" lastClr="000000"/>
                </a:solidFill>
                <a:latin typeface="Calibri"/>
                <a:ea typeface="ＭＳ Ｐゴシック"/>
              </a:rPr>
              <a:t> IAEA TM:  Linux support</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Experiments were executed using Linux version of MMCFTP.</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8</a:t>
            </a:fld>
            <a:endParaRPr lang="en-US" altLang="ja-JP" dirty="0"/>
          </a:p>
        </p:txBody>
      </p:sp>
    </p:spTree>
    <p:extLst>
      <p:ext uri="{BB962C8B-B14F-4D97-AF65-F5344CB8AC3E}">
        <p14:creationId xmlns:p14="http://schemas.microsoft.com/office/powerpoint/2010/main" val="131007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4EDDA5D-2A4B-4BC0-80D7-F509757296C3}" type="slidenum">
              <a:rPr lang="en-US" altLang="ja-JP" smtClean="0"/>
              <a:pPr>
                <a:defRPr/>
              </a:pPr>
              <a:t>9</a:t>
            </a:fld>
            <a:endParaRPr lang="en-US" altLang="ja-JP" dirty="0"/>
          </a:p>
        </p:txBody>
      </p:sp>
    </p:spTree>
    <p:extLst>
      <p:ext uri="{BB962C8B-B14F-4D97-AF65-F5344CB8AC3E}">
        <p14:creationId xmlns:p14="http://schemas.microsoft.com/office/powerpoint/2010/main" val="67925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p:txBody>
          <a:bodyPr/>
          <a:lstStyle>
            <a:lvl1pPr>
              <a:defRPr>
                <a:latin typeface="Arial" pitchFamily="34" charset="0"/>
                <a:cs typeface="Arial" pitchFamily="34" charset="0"/>
              </a:defRPr>
            </a:lvl1pPr>
          </a:lstStyle>
          <a:p>
            <a:pPr>
              <a:defRPr/>
            </a:pPr>
            <a:fld id="{CA734E5C-D2E7-4C5B-8640-B2632EC27B41}"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atin typeface="Calibri" panose="020F0502020204030204" pitchFamily="34" charset="0"/>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219A96CC-068A-4FB3-88DA-F37E26B2FFFF}" type="slidenum">
              <a:rPr lang="en-US" altLang="ja-JP"/>
              <a:pPr>
                <a:defRPr/>
              </a:pPr>
              <a:t>‹#›</a:t>
            </a:fld>
            <a:endParaRPr lang="en-US" altLang="ja-JP"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FB0D653-FE17-4907-A465-B4FDFF1D2FB9}"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1334" name="Rectangle 6"/>
          <p:cNvSpPr>
            <a:spLocks noGrp="1" noChangeArrowheads="1"/>
          </p:cNvSpPr>
          <p:nvPr>
            <p:ph type="sldNum" sz="quarter" idx="4"/>
          </p:nvPr>
        </p:nvSpPr>
        <p:spPr bwMode="auto">
          <a:xfrm>
            <a:off x="8574088" y="6597650"/>
            <a:ext cx="550862" cy="252413"/>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algn="r">
              <a:defRPr baseline="0">
                <a:latin typeface="Arial" panose="020B0604020202020204" pitchFamily="34" charset="0"/>
                <a:ea typeface="HGPｺﾞｼｯｸE" pitchFamily="50" charset="-128"/>
              </a:defRPr>
            </a:lvl1pPr>
          </a:lstStyle>
          <a:p>
            <a:pPr>
              <a:defRPr/>
            </a:pPr>
            <a:fld id="{C2E56558-7D20-4334-81CB-1F471B938DC9}" type="slidenum">
              <a:rPr lang="en-US" altLang="ja-JP" smtClean="0"/>
              <a:pPr>
                <a:defRPr/>
              </a:pPr>
              <a:t>‹#›</a:t>
            </a:fld>
            <a:endParaRPr lang="en-US" altLang="ja-JP" dirty="0"/>
          </a:p>
        </p:txBody>
      </p:sp>
      <p:sp>
        <p:nvSpPr>
          <p:cNvPr id="611737" name="Rectangle 409"/>
          <p:cNvSpPr>
            <a:spLocks noChangeArrowheads="1"/>
          </p:cNvSpPr>
          <p:nvPr/>
        </p:nvSpPr>
        <p:spPr bwMode="auto">
          <a:xfrm>
            <a:off x="827585" y="657225"/>
            <a:ext cx="7992888" cy="71438"/>
          </a:xfrm>
          <a:prstGeom prst="rect">
            <a:avLst/>
          </a:prstGeom>
          <a:gradFill rotWithShape="1">
            <a:gsLst>
              <a:gs pos="0">
                <a:srgbClr val="28517A"/>
              </a:gs>
              <a:gs pos="100000">
                <a:srgbClr val="EAEAEA"/>
              </a:gs>
            </a:gsLst>
            <a:lin ang="0" scaled="1"/>
          </a:gradFill>
          <a:ln w="9525">
            <a:noFill/>
            <a:miter lim="800000"/>
            <a:headEnd/>
            <a:tailEnd/>
          </a:ln>
          <a:effectLst/>
        </p:spPr>
        <p:txBody>
          <a:bodyPr wrap="none" anchor="ctr"/>
          <a:lstStyle/>
          <a:p>
            <a:pPr>
              <a:defRPr/>
            </a:pPr>
            <a:endParaRPr lang="ja-JP" altLang="en-US" dirty="0">
              <a:ea typeface="HGPｺﾞｼｯｸE" pitchFamily="50" charset="-128"/>
            </a:endParaRPr>
          </a:p>
        </p:txBody>
      </p:sp>
      <p:sp>
        <p:nvSpPr>
          <p:cNvPr id="1028" name="Rectangle 414"/>
          <p:cNvSpPr>
            <a:spLocks noGrp="1" noChangeArrowheads="1"/>
          </p:cNvSpPr>
          <p:nvPr>
            <p:ph type="title"/>
          </p:nvPr>
        </p:nvSpPr>
        <p:spPr bwMode="auto">
          <a:xfrm>
            <a:off x="827584" y="115888"/>
            <a:ext cx="7992566"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9" name="Rectangle 415"/>
          <p:cNvSpPr>
            <a:spLocks noGrp="1" noChangeArrowheads="1"/>
          </p:cNvSpPr>
          <p:nvPr>
            <p:ph type="body" idx="1"/>
          </p:nvPr>
        </p:nvSpPr>
        <p:spPr bwMode="auto">
          <a:xfrm>
            <a:off x="287338" y="944563"/>
            <a:ext cx="8497887" cy="1804987"/>
          </a:xfrm>
          <a:prstGeom prst="rect">
            <a:avLst/>
          </a:prstGeom>
          <a:solidFill>
            <a:srgbClr val="FFFFCC"/>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pic>
        <p:nvPicPr>
          <p:cNvPr id="7" name="Picture 2" descr="C:\Users\yokoso\Desktop\新SINET\星.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00" y="28740"/>
            <a:ext cx="648072" cy="7719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0" r:id="rId1"/>
    <p:sldLayoutId id="2147483704" r:id="rId2"/>
    <p:sldLayoutId id="2147483705"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800" baseline="0">
          <a:solidFill>
            <a:schemeClr val="tx1"/>
          </a:solidFill>
          <a:latin typeface="Calibri" panose="020F0502020204030204" pitchFamily="34" charset="0"/>
          <a:ea typeface="+mj-ea"/>
          <a:cs typeface="+mj-cs"/>
        </a:defRPr>
      </a:lvl1pPr>
      <a:lvl2pPr algn="ctr" rtl="0" eaLnBrk="0" fontAlgn="base" hangingPunct="0">
        <a:spcBef>
          <a:spcPct val="0"/>
        </a:spcBef>
        <a:spcAft>
          <a:spcPct val="0"/>
        </a:spcAft>
        <a:defRPr kumimoji="1" sz="2800">
          <a:solidFill>
            <a:schemeClr val="tx1"/>
          </a:solidFill>
          <a:latin typeface="HGPｺﾞｼｯｸE" pitchFamily="50" charset="-128"/>
          <a:ea typeface="HGPｺﾞｼｯｸE" pitchFamily="50" charset="-128"/>
        </a:defRPr>
      </a:lvl2pPr>
      <a:lvl3pPr algn="ctr" rtl="0" eaLnBrk="0" fontAlgn="base" hangingPunct="0">
        <a:spcBef>
          <a:spcPct val="0"/>
        </a:spcBef>
        <a:spcAft>
          <a:spcPct val="0"/>
        </a:spcAft>
        <a:defRPr kumimoji="1" sz="2800">
          <a:solidFill>
            <a:schemeClr val="tx1"/>
          </a:solidFill>
          <a:latin typeface="HGPｺﾞｼｯｸE" pitchFamily="50" charset="-128"/>
          <a:ea typeface="HGPｺﾞｼｯｸE" pitchFamily="50" charset="-128"/>
        </a:defRPr>
      </a:lvl3pPr>
      <a:lvl4pPr algn="ctr" rtl="0" eaLnBrk="0" fontAlgn="base" hangingPunct="0">
        <a:spcBef>
          <a:spcPct val="0"/>
        </a:spcBef>
        <a:spcAft>
          <a:spcPct val="0"/>
        </a:spcAft>
        <a:defRPr kumimoji="1" sz="2800">
          <a:solidFill>
            <a:schemeClr val="tx1"/>
          </a:solidFill>
          <a:latin typeface="HGPｺﾞｼｯｸE" pitchFamily="50" charset="-128"/>
          <a:ea typeface="HGPｺﾞｼｯｸE" pitchFamily="50" charset="-128"/>
        </a:defRPr>
      </a:lvl4pPr>
      <a:lvl5pPr algn="ctr" rtl="0" eaLnBrk="0" fontAlgn="base" hangingPunct="0">
        <a:spcBef>
          <a:spcPct val="0"/>
        </a:spcBef>
        <a:spcAft>
          <a:spcPct val="0"/>
        </a:spcAft>
        <a:defRPr kumimoji="1" sz="2800">
          <a:solidFill>
            <a:schemeClr val="tx1"/>
          </a:solidFill>
          <a:latin typeface="HGPｺﾞｼｯｸE" pitchFamily="50" charset="-128"/>
          <a:ea typeface="HGPｺﾞｼｯｸE" pitchFamily="50" charset="-128"/>
        </a:defRPr>
      </a:lvl5pPr>
      <a:lvl6pPr marL="457200" algn="ctr" rtl="0" fontAlgn="base">
        <a:spcBef>
          <a:spcPct val="0"/>
        </a:spcBef>
        <a:spcAft>
          <a:spcPct val="0"/>
        </a:spcAft>
        <a:defRPr kumimoji="1" sz="2800">
          <a:solidFill>
            <a:schemeClr val="tx1"/>
          </a:solidFill>
          <a:latin typeface="HGPｺﾞｼｯｸE" pitchFamily="50" charset="-128"/>
          <a:ea typeface="HGPｺﾞｼｯｸE" pitchFamily="50" charset="-128"/>
        </a:defRPr>
      </a:lvl6pPr>
      <a:lvl7pPr marL="914400" algn="ctr" rtl="0" fontAlgn="base">
        <a:spcBef>
          <a:spcPct val="0"/>
        </a:spcBef>
        <a:spcAft>
          <a:spcPct val="0"/>
        </a:spcAft>
        <a:defRPr kumimoji="1" sz="2800">
          <a:solidFill>
            <a:schemeClr val="tx1"/>
          </a:solidFill>
          <a:latin typeface="HGPｺﾞｼｯｸE" pitchFamily="50" charset="-128"/>
          <a:ea typeface="HGPｺﾞｼｯｸE" pitchFamily="50" charset="-128"/>
        </a:defRPr>
      </a:lvl7pPr>
      <a:lvl8pPr marL="1371600" algn="ctr" rtl="0" fontAlgn="base">
        <a:spcBef>
          <a:spcPct val="0"/>
        </a:spcBef>
        <a:spcAft>
          <a:spcPct val="0"/>
        </a:spcAft>
        <a:defRPr kumimoji="1" sz="2800">
          <a:solidFill>
            <a:schemeClr val="tx1"/>
          </a:solidFill>
          <a:latin typeface="HGPｺﾞｼｯｸE" pitchFamily="50" charset="-128"/>
          <a:ea typeface="HGPｺﾞｼｯｸE" pitchFamily="50" charset="-128"/>
        </a:defRPr>
      </a:lvl8pPr>
      <a:lvl9pPr marL="1828800" algn="ctr" rtl="0" fontAlgn="base">
        <a:spcBef>
          <a:spcPct val="0"/>
        </a:spcBef>
        <a:spcAft>
          <a:spcPct val="0"/>
        </a:spcAft>
        <a:defRPr kumimoji="1" sz="2800">
          <a:solidFill>
            <a:schemeClr val="tx1"/>
          </a:solidFill>
          <a:latin typeface="HGPｺﾞｼｯｸE" pitchFamily="50" charset="-128"/>
          <a:ea typeface="HGPｺﾞｼｯｸE" pitchFamily="50" charset="-128"/>
        </a:defRPr>
      </a:lvl9pPr>
    </p:titleStyle>
    <p:bodyStyle>
      <a:lvl1pPr marL="266700" indent="-266700" algn="l" rtl="0" eaLnBrk="0" fontAlgn="base" hangingPunct="0">
        <a:spcBef>
          <a:spcPct val="30000"/>
        </a:spcBef>
        <a:spcAft>
          <a:spcPct val="0"/>
        </a:spcAft>
        <a:buFont typeface="Wingdings" pitchFamily="2" charset="2"/>
        <a:buChar char="u"/>
        <a:defRPr kumimoji="1" baseline="0">
          <a:solidFill>
            <a:schemeClr val="tx1"/>
          </a:solidFill>
          <a:latin typeface="Calibri" panose="020F0502020204030204" pitchFamily="34" charset="0"/>
          <a:ea typeface="+mn-ea"/>
          <a:cs typeface="+mn-cs"/>
        </a:defRPr>
      </a:lvl1pPr>
      <a:lvl2pPr marL="714375" indent="-266700" algn="l" rtl="0" eaLnBrk="0" fontAlgn="base" hangingPunct="0">
        <a:spcBef>
          <a:spcPct val="30000"/>
        </a:spcBef>
        <a:spcAft>
          <a:spcPct val="0"/>
        </a:spcAft>
        <a:buChar char="•"/>
        <a:defRPr kumimoji="1" baseline="0">
          <a:solidFill>
            <a:schemeClr val="tx1"/>
          </a:solidFill>
          <a:latin typeface="Calibri" panose="020F0502020204030204" pitchFamily="34" charset="0"/>
          <a:ea typeface="+mn-ea"/>
        </a:defRPr>
      </a:lvl2pPr>
      <a:lvl3pPr marL="1235075" indent="-228600" algn="l" rtl="0" eaLnBrk="0" fontAlgn="base" hangingPunct="0">
        <a:spcBef>
          <a:spcPct val="30000"/>
        </a:spcBef>
        <a:spcAft>
          <a:spcPct val="0"/>
        </a:spcAft>
        <a:buChar char="•"/>
        <a:defRPr kumimoji="1" baseline="0">
          <a:solidFill>
            <a:schemeClr val="tx1"/>
          </a:solidFill>
          <a:latin typeface="Calibri" panose="020F0502020204030204" pitchFamily="34" charset="0"/>
          <a:ea typeface="+mn-ea"/>
        </a:defRPr>
      </a:lvl3pPr>
      <a:lvl4pPr marL="1643063" indent="-228600" algn="l" rtl="0" eaLnBrk="0" fontAlgn="base" hangingPunct="0">
        <a:spcBef>
          <a:spcPct val="30000"/>
        </a:spcBef>
        <a:spcAft>
          <a:spcPct val="0"/>
        </a:spcAft>
        <a:buChar char="•"/>
        <a:defRPr kumimoji="1" baseline="0">
          <a:solidFill>
            <a:schemeClr val="tx1"/>
          </a:solidFill>
          <a:latin typeface="Calibri" panose="020F0502020204030204" pitchFamily="34" charset="0"/>
          <a:ea typeface="+mn-ea"/>
        </a:defRPr>
      </a:lvl4pPr>
      <a:lvl5pPr marL="2057400" indent="-228600" algn="l" rtl="0" eaLnBrk="0" fontAlgn="base" hangingPunct="0">
        <a:spcBef>
          <a:spcPct val="30000"/>
        </a:spcBef>
        <a:spcAft>
          <a:spcPct val="0"/>
        </a:spcAft>
        <a:buChar char="•"/>
        <a:defRPr kumimoji="1" baseline="0">
          <a:solidFill>
            <a:schemeClr val="tx1"/>
          </a:solidFill>
          <a:latin typeface="Calibri" panose="020F0502020204030204" pitchFamily="34" charset="0"/>
          <a:ea typeface="+mn-ea"/>
        </a:defRPr>
      </a:lvl5pPr>
      <a:lvl6pPr marL="2514600" indent="-228600" algn="l" rtl="0" fontAlgn="base">
        <a:spcBef>
          <a:spcPct val="30000"/>
        </a:spcBef>
        <a:spcAft>
          <a:spcPct val="0"/>
        </a:spcAft>
        <a:buChar char="•"/>
        <a:defRPr kumimoji="1">
          <a:solidFill>
            <a:schemeClr val="tx1"/>
          </a:solidFill>
          <a:latin typeface="+mn-lt"/>
          <a:ea typeface="+mn-ea"/>
        </a:defRPr>
      </a:lvl6pPr>
      <a:lvl7pPr marL="2971800" indent="-228600" algn="l" rtl="0" fontAlgn="base">
        <a:spcBef>
          <a:spcPct val="30000"/>
        </a:spcBef>
        <a:spcAft>
          <a:spcPct val="0"/>
        </a:spcAft>
        <a:buChar char="•"/>
        <a:defRPr kumimoji="1">
          <a:solidFill>
            <a:schemeClr val="tx1"/>
          </a:solidFill>
          <a:latin typeface="+mn-lt"/>
          <a:ea typeface="+mn-ea"/>
        </a:defRPr>
      </a:lvl7pPr>
      <a:lvl8pPr marL="3429000" indent="-228600" algn="l" rtl="0" fontAlgn="base">
        <a:spcBef>
          <a:spcPct val="30000"/>
        </a:spcBef>
        <a:spcAft>
          <a:spcPct val="0"/>
        </a:spcAft>
        <a:buChar char="•"/>
        <a:defRPr kumimoji="1">
          <a:solidFill>
            <a:schemeClr val="tx1"/>
          </a:solidFill>
          <a:latin typeface="+mn-lt"/>
          <a:ea typeface="+mn-ea"/>
        </a:defRPr>
      </a:lvl8pPr>
      <a:lvl9pPr marL="3886200" indent="-228600" algn="l" rtl="0" fontAlgn="base">
        <a:spcBef>
          <a:spcPct val="3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w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w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1.png"/><Relationship Id="rId4" Type="http://schemas.openxmlformats.org/officeDocument/2006/relationships/image" Target="../media/image23.jpe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w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3"/>
          <p:cNvSpPr>
            <a:spLocks noGrp="1"/>
          </p:cNvSpPr>
          <p:nvPr>
            <p:ph type="sldNum" sz="quarter" idx="10"/>
          </p:nvPr>
        </p:nvSpPr>
        <p:spPr>
          <a:xfrm>
            <a:off x="8593646" y="6597650"/>
            <a:ext cx="550862" cy="252413"/>
          </a:xfrm>
          <a:noFill/>
        </p:spPr>
        <p:txBody>
          <a:bodyPr/>
          <a:lstStyle/>
          <a:p>
            <a:fld id="{DA703284-E8BA-4F94-986B-DB784CFB298A}" type="slidenum">
              <a:rPr lang="en-US" altLang="ja-JP" smtClean="0"/>
              <a:pPr/>
              <a:t>1</a:t>
            </a:fld>
            <a:endParaRPr lang="en-US" altLang="ja-JP" dirty="0" smtClean="0"/>
          </a:p>
        </p:txBody>
      </p:sp>
      <p:sp>
        <p:nvSpPr>
          <p:cNvPr id="3075" name="Rectangle 4"/>
          <p:cNvSpPr>
            <a:spLocks noChangeArrowheads="1"/>
          </p:cNvSpPr>
          <p:nvPr/>
        </p:nvSpPr>
        <p:spPr bwMode="auto">
          <a:xfrm>
            <a:off x="791581" y="476250"/>
            <a:ext cx="8244470" cy="468474"/>
          </a:xfrm>
          <a:prstGeom prst="rect">
            <a:avLst/>
          </a:prstGeom>
          <a:solidFill>
            <a:schemeClr val="bg1"/>
          </a:solidFill>
          <a:ln w="9525">
            <a:solidFill>
              <a:schemeClr val="bg1"/>
            </a:solidFill>
            <a:miter lim="800000"/>
            <a:headEnd/>
            <a:tailEnd/>
          </a:ln>
        </p:spPr>
        <p:txBody>
          <a:bodyPr wrap="none" anchor="ctr"/>
          <a:lstStyle/>
          <a:p>
            <a:endParaRPr lang="ja-JP" altLang="en-US" dirty="0">
              <a:ea typeface="HGPｺﾞｼｯｸE" pitchFamily="50" charset="-128"/>
            </a:endParaRPr>
          </a:p>
        </p:txBody>
      </p:sp>
      <p:sp>
        <p:nvSpPr>
          <p:cNvPr id="6" name="Text Box 3"/>
          <p:cNvSpPr txBox="1">
            <a:spLocks noChangeArrowheads="1"/>
          </p:cNvSpPr>
          <p:nvPr/>
        </p:nvSpPr>
        <p:spPr bwMode="auto">
          <a:xfrm>
            <a:off x="322588" y="1490008"/>
            <a:ext cx="8496944" cy="1938992"/>
          </a:xfrm>
          <a:prstGeom prst="rect">
            <a:avLst/>
          </a:prstGeom>
          <a:noFill/>
          <a:ln w="9525">
            <a:noFill/>
            <a:miter lim="800000"/>
            <a:headEnd/>
            <a:tailEnd/>
          </a:ln>
          <a:effectLst/>
        </p:spPr>
        <p:txBody>
          <a:bodyPr wrap="square">
            <a:spAutoFit/>
          </a:bodyPr>
          <a:lstStyle/>
          <a:p>
            <a:pPr algn="ctr"/>
            <a:r>
              <a:rPr lang="en-US" altLang="ja-JP" sz="4000" b="1" dirty="0">
                <a:effectLst>
                  <a:outerShdw blurRad="38100" dist="38100" dir="2700000" algn="tl">
                    <a:srgbClr val="000000">
                      <a:alpha val="43137"/>
                    </a:srgbClr>
                  </a:outerShdw>
                </a:effectLst>
                <a:latin typeface="Calibri" panose="020F0502020204030204" pitchFamily="34" charset="0"/>
                <a:ea typeface="Arial Unicode MS" pitchFamily="50" charset="-128"/>
                <a:cs typeface="Arial" pitchFamily="34" charset="0"/>
              </a:rPr>
              <a:t>Long distance fast data transfer experiments for the ITER Remote Experiment</a:t>
            </a:r>
          </a:p>
        </p:txBody>
      </p:sp>
      <p:sp>
        <p:nvSpPr>
          <p:cNvPr id="8" name="Text Box 13"/>
          <p:cNvSpPr txBox="1">
            <a:spLocks noChangeArrowheads="1"/>
          </p:cNvSpPr>
          <p:nvPr/>
        </p:nvSpPr>
        <p:spPr bwMode="auto">
          <a:xfrm>
            <a:off x="623094" y="3862262"/>
            <a:ext cx="7897812" cy="2831544"/>
          </a:xfrm>
          <a:prstGeom prst="rect">
            <a:avLst/>
          </a:prstGeom>
          <a:noFill/>
          <a:ln w="9525">
            <a:noFill/>
            <a:miter lim="800000"/>
            <a:headEnd/>
            <a:tailEnd/>
          </a:ln>
          <a:effectLst/>
        </p:spPr>
        <p:txBody>
          <a:bodyPr>
            <a:spAutoFit/>
          </a:bodyPr>
          <a:lstStyle/>
          <a:p>
            <a:pPr algn="ctr">
              <a:spcBef>
                <a:spcPts val="300"/>
              </a:spcBef>
            </a:pPr>
            <a:r>
              <a:rPr lang="en-US" altLang="ja-JP" sz="2400" dirty="0" smtClean="0">
                <a:latin typeface="Calibri" panose="020F0502020204030204" pitchFamily="34" charset="0"/>
                <a:ea typeface="Arial Unicode MS" pitchFamily="50" charset="-128"/>
                <a:cs typeface="Arial" pitchFamily="34" charset="0"/>
              </a:rPr>
              <a:t>K.YAMANAKA</a:t>
            </a:r>
            <a:r>
              <a:rPr lang="en-US" altLang="ja-JP" sz="2400" baseline="30000" dirty="0" smtClean="0">
                <a:latin typeface="Calibri" panose="020F0502020204030204" pitchFamily="34" charset="0"/>
                <a:ea typeface="Arial Unicode MS" pitchFamily="50" charset="-128"/>
                <a:cs typeface="Arial" pitchFamily="34" charset="0"/>
              </a:rPr>
              <a:t>1</a:t>
            </a:r>
            <a:r>
              <a:rPr lang="en-US" altLang="ja-JP" sz="2400" dirty="0">
                <a:latin typeface="Calibri" panose="020F0502020204030204" pitchFamily="34" charset="0"/>
                <a:ea typeface="Arial Unicode MS" pitchFamily="50" charset="-128"/>
                <a:cs typeface="Arial" pitchFamily="34" charset="0"/>
              </a:rPr>
              <a:t>, </a:t>
            </a:r>
            <a:r>
              <a:rPr lang="en-US" altLang="ja-JP" sz="2400" dirty="0" smtClean="0">
                <a:latin typeface="Calibri" panose="020F0502020204030204" pitchFamily="34" charset="0"/>
                <a:ea typeface="Arial Unicode MS" pitchFamily="50" charset="-128"/>
                <a:cs typeface="Arial" pitchFamily="34" charset="0"/>
              </a:rPr>
              <a:t>H.NAKANISHI</a:t>
            </a:r>
            <a:r>
              <a:rPr lang="en-US" altLang="ja-JP" sz="2400" baseline="30000" dirty="0" smtClean="0">
                <a:latin typeface="Calibri" panose="020F0502020204030204" pitchFamily="34" charset="0"/>
                <a:ea typeface="Arial Unicode MS" pitchFamily="50" charset="-128"/>
                <a:cs typeface="Arial" pitchFamily="34" charset="0"/>
              </a:rPr>
              <a:t>2</a:t>
            </a:r>
            <a:r>
              <a:rPr lang="en-US" altLang="ja-JP" sz="2400" dirty="0" smtClean="0">
                <a:latin typeface="Calibri" panose="020F0502020204030204" pitchFamily="34" charset="0"/>
                <a:ea typeface="Arial Unicode MS" pitchFamily="50" charset="-128"/>
                <a:cs typeface="Arial" pitchFamily="34" charset="0"/>
              </a:rPr>
              <a:t>, T.OZEKI</a:t>
            </a:r>
            <a:r>
              <a:rPr lang="en-US" altLang="ja-JP" sz="2400" baseline="30000" dirty="0" smtClean="0">
                <a:latin typeface="Calibri" panose="020F0502020204030204" pitchFamily="34" charset="0"/>
                <a:ea typeface="Arial Unicode MS" pitchFamily="50" charset="-128"/>
                <a:cs typeface="Arial" pitchFamily="34" charset="0"/>
              </a:rPr>
              <a:t>3</a:t>
            </a:r>
            <a:r>
              <a:rPr lang="en-US" altLang="ja-JP" sz="2400" dirty="0" smtClean="0">
                <a:latin typeface="Calibri" panose="020F0502020204030204" pitchFamily="34" charset="0"/>
                <a:ea typeface="Arial Unicode MS" pitchFamily="50" charset="-128"/>
                <a:cs typeface="Arial" pitchFamily="34" charset="0"/>
              </a:rPr>
              <a:t>, S.ABE</a:t>
            </a:r>
            <a:r>
              <a:rPr lang="en-US" altLang="ja-JP" sz="2400" baseline="30000" dirty="0">
                <a:latin typeface="Calibri" panose="020F0502020204030204" pitchFamily="34" charset="0"/>
                <a:ea typeface="Arial Unicode MS" pitchFamily="50" charset="-128"/>
                <a:cs typeface="Arial" pitchFamily="34" charset="0"/>
              </a:rPr>
              <a:t>1</a:t>
            </a:r>
            <a:r>
              <a:rPr lang="en-US" altLang="ja-JP" sz="2400" dirty="0" smtClean="0">
                <a:latin typeface="Calibri" panose="020F0502020204030204" pitchFamily="34" charset="0"/>
                <a:ea typeface="Arial Unicode MS" pitchFamily="50" charset="-128"/>
                <a:cs typeface="Arial" pitchFamily="34" charset="0"/>
              </a:rPr>
              <a:t>, S.URUSHIDANI</a:t>
            </a:r>
            <a:r>
              <a:rPr lang="en-US" altLang="ja-JP" sz="2400" baseline="30000" dirty="0">
                <a:latin typeface="Calibri" panose="020F0502020204030204" pitchFamily="34" charset="0"/>
                <a:ea typeface="Arial Unicode MS" pitchFamily="50" charset="-128"/>
                <a:cs typeface="Arial" pitchFamily="34" charset="0"/>
              </a:rPr>
              <a:t>1</a:t>
            </a:r>
            <a:r>
              <a:rPr lang="en-US" altLang="ja-JP" sz="2400" dirty="0" smtClean="0">
                <a:latin typeface="Calibri" panose="020F0502020204030204" pitchFamily="34" charset="0"/>
                <a:ea typeface="Arial Unicode MS" pitchFamily="50" charset="-128"/>
                <a:cs typeface="Arial" pitchFamily="34" charset="0"/>
              </a:rPr>
              <a:t>, T.YAMAMOTO</a:t>
            </a:r>
            <a:r>
              <a:rPr lang="en-US" altLang="ja-JP" sz="2400" baseline="30000" dirty="0">
                <a:latin typeface="Calibri" panose="020F0502020204030204" pitchFamily="34" charset="0"/>
                <a:ea typeface="Arial Unicode MS" pitchFamily="50" charset="-128"/>
                <a:cs typeface="Arial" pitchFamily="34" charset="0"/>
              </a:rPr>
              <a:t>2</a:t>
            </a:r>
            <a:r>
              <a:rPr lang="en-US" altLang="ja-JP" sz="2400" dirty="0" smtClean="0">
                <a:latin typeface="Calibri" panose="020F0502020204030204" pitchFamily="34" charset="0"/>
                <a:ea typeface="Arial Unicode MS" pitchFamily="50" charset="-128"/>
                <a:cs typeface="Arial" pitchFamily="34" charset="0"/>
              </a:rPr>
              <a:t>, Y.NAGAYAMA</a:t>
            </a:r>
            <a:r>
              <a:rPr lang="en-US" altLang="ja-JP" sz="2400" baseline="30000" dirty="0">
                <a:latin typeface="Calibri" panose="020F0502020204030204" pitchFamily="34" charset="0"/>
                <a:ea typeface="Arial Unicode MS" pitchFamily="50" charset="-128"/>
                <a:cs typeface="Arial" pitchFamily="34" charset="0"/>
              </a:rPr>
              <a:t>2</a:t>
            </a:r>
            <a:r>
              <a:rPr lang="en-US" altLang="ja-JP" sz="2400" dirty="0" smtClean="0">
                <a:latin typeface="Calibri" panose="020F0502020204030204" pitchFamily="34" charset="0"/>
                <a:ea typeface="Arial Unicode MS" pitchFamily="50" charset="-128"/>
                <a:cs typeface="Arial" pitchFamily="34" charset="0"/>
              </a:rPr>
              <a:t>, H.OHTSU</a:t>
            </a:r>
            <a:r>
              <a:rPr lang="en-US" altLang="ja-JP" sz="2400" baseline="30000" dirty="0">
                <a:latin typeface="Calibri" panose="020F0502020204030204" pitchFamily="34" charset="0"/>
                <a:ea typeface="Arial Unicode MS" pitchFamily="50" charset="-128"/>
                <a:cs typeface="Arial" pitchFamily="34" charset="0"/>
              </a:rPr>
              <a:t>3</a:t>
            </a:r>
            <a:r>
              <a:rPr lang="en-US" altLang="ja-JP" sz="2400" dirty="0" smtClean="0">
                <a:latin typeface="Calibri" panose="020F0502020204030204" pitchFamily="34" charset="0"/>
                <a:ea typeface="Arial Unicode MS" pitchFamily="50" charset="-128"/>
                <a:cs typeface="Arial" pitchFamily="34" charset="0"/>
              </a:rPr>
              <a:t>, N.NAKAJIMA</a:t>
            </a:r>
            <a:r>
              <a:rPr lang="en-US" altLang="ja-JP" sz="2400" baseline="30000" dirty="0" smtClean="0">
                <a:latin typeface="Calibri" panose="020F0502020204030204" pitchFamily="34" charset="0"/>
                <a:ea typeface="Arial Unicode MS" pitchFamily="50" charset="-128"/>
                <a:cs typeface="Arial" pitchFamily="34" charset="0"/>
              </a:rPr>
              <a:t>2</a:t>
            </a:r>
          </a:p>
          <a:p>
            <a:pPr algn="ctr">
              <a:spcBef>
                <a:spcPts val="300"/>
              </a:spcBef>
            </a:pPr>
            <a:endParaRPr lang="en-US" altLang="ja-JP" sz="2400" b="1" dirty="0" smtClean="0">
              <a:effectLst>
                <a:outerShdw blurRad="38100" dist="38100" dir="2700000" algn="tl">
                  <a:srgbClr val="000000">
                    <a:alpha val="43137"/>
                  </a:srgbClr>
                </a:outerShdw>
              </a:effectLst>
              <a:latin typeface="Arial" pitchFamily="34" charset="0"/>
              <a:ea typeface="Arial Unicode MS" pitchFamily="50" charset="-128"/>
              <a:cs typeface="Arial" pitchFamily="34" charset="0"/>
            </a:endParaRPr>
          </a:p>
          <a:p>
            <a:pPr algn="ctr">
              <a:spcBef>
                <a:spcPts val="300"/>
              </a:spcBef>
            </a:pPr>
            <a:r>
              <a:rPr lang="en-US" altLang="ja-JP" sz="2400" baseline="30000" dirty="0" smtClean="0">
                <a:latin typeface="Calibri" panose="020F0502020204030204" pitchFamily="34" charset="0"/>
                <a:ea typeface="Arial Unicode MS" pitchFamily="50" charset="-128"/>
                <a:cs typeface="Arial" pitchFamily="34" charset="0"/>
              </a:rPr>
              <a:t>1</a:t>
            </a:r>
            <a:r>
              <a:rPr lang="en-US" altLang="ja-JP" sz="2400" dirty="0" smtClean="0">
                <a:latin typeface="Calibri" panose="020F0502020204030204" pitchFamily="34" charset="0"/>
                <a:ea typeface="Arial Unicode MS" pitchFamily="50" charset="-128"/>
                <a:cs typeface="Arial" pitchFamily="34" charset="0"/>
              </a:rPr>
              <a:t>National Institute of Informatics (NII), Japan</a:t>
            </a:r>
          </a:p>
          <a:p>
            <a:pPr algn="ctr">
              <a:spcBef>
                <a:spcPts val="300"/>
              </a:spcBef>
            </a:pPr>
            <a:r>
              <a:rPr lang="en-US" altLang="ja-JP" sz="2400" baseline="30000" dirty="0" smtClean="0">
                <a:latin typeface="Calibri" panose="020F0502020204030204" pitchFamily="34" charset="0"/>
                <a:ea typeface="Arial Unicode MS" pitchFamily="50" charset="-128"/>
                <a:cs typeface="Arial" pitchFamily="34" charset="0"/>
              </a:rPr>
              <a:t>2</a:t>
            </a:r>
            <a:r>
              <a:rPr lang="en-US" altLang="ja-JP" sz="2400" dirty="0" smtClean="0">
                <a:latin typeface="Calibri" panose="020F0502020204030204" pitchFamily="34" charset="0"/>
                <a:ea typeface="Arial Unicode MS" pitchFamily="50" charset="-128"/>
                <a:cs typeface="Arial" pitchFamily="34" charset="0"/>
              </a:rPr>
              <a:t>National Institute of Fusion Science (NIFS), Japan</a:t>
            </a:r>
          </a:p>
          <a:p>
            <a:pPr algn="ctr">
              <a:spcBef>
                <a:spcPts val="300"/>
              </a:spcBef>
            </a:pPr>
            <a:r>
              <a:rPr lang="en-US" altLang="ja-JP" sz="2400" baseline="30000" dirty="0" smtClean="0">
                <a:latin typeface="Calibri" panose="020F0502020204030204" pitchFamily="34" charset="0"/>
                <a:ea typeface="Arial Unicode MS" pitchFamily="50" charset="-128"/>
                <a:cs typeface="Arial" pitchFamily="34" charset="0"/>
              </a:rPr>
              <a:t>3</a:t>
            </a:r>
            <a:r>
              <a:rPr lang="en-US" altLang="ja-JP" sz="2400" dirty="0" smtClean="0">
                <a:latin typeface="Calibri" panose="020F0502020204030204" pitchFamily="34" charset="0"/>
                <a:ea typeface="Arial Unicode MS" pitchFamily="50" charset="-128"/>
                <a:cs typeface="Arial" pitchFamily="34" charset="0"/>
              </a:rPr>
              <a:t>Japan Atomic Energy Agency (JAEA), Japan </a:t>
            </a:r>
          </a:p>
        </p:txBody>
      </p:sp>
      <p:sp>
        <p:nvSpPr>
          <p:cNvPr id="2" name="正方形/長方形 1"/>
          <p:cNvSpPr/>
          <p:nvPr/>
        </p:nvSpPr>
        <p:spPr>
          <a:xfrm>
            <a:off x="5389742" y="80628"/>
            <a:ext cx="3682758" cy="1255728"/>
          </a:xfrm>
          <a:prstGeom prst="rect">
            <a:avLst/>
          </a:prstGeom>
        </p:spPr>
        <p:txBody>
          <a:bodyPr wrap="square">
            <a:spAutoFit/>
          </a:bodyPr>
          <a:lstStyle/>
          <a:p>
            <a:pPr>
              <a:lnSpc>
                <a:spcPct val="90000"/>
              </a:lnSpc>
            </a:pPr>
            <a:r>
              <a:rPr lang="en-US" altLang="ja-JP" i="1" dirty="0">
                <a:solidFill>
                  <a:srgbClr val="000000"/>
                </a:solidFill>
                <a:latin typeface="Calibri" panose="020F0502020204030204" pitchFamily="34" charset="0"/>
                <a:cs typeface="Arial" pitchFamily="34" charset="0"/>
              </a:rPr>
              <a:t>The 10</a:t>
            </a:r>
            <a:r>
              <a:rPr lang="en-US" altLang="ja-JP" i="1" baseline="30000" dirty="0">
                <a:solidFill>
                  <a:srgbClr val="000000"/>
                </a:solidFill>
                <a:latin typeface="Calibri" panose="020F0502020204030204" pitchFamily="34" charset="0"/>
                <a:cs typeface="Arial" pitchFamily="34" charset="0"/>
              </a:rPr>
              <a:t>th</a:t>
            </a:r>
            <a:r>
              <a:rPr lang="en-US" altLang="ja-JP" i="1" dirty="0">
                <a:solidFill>
                  <a:srgbClr val="000000"/>
                </a:solidFill>
                <a:latin typeface="Calibri" panose="020F0502020204030204" pitchFamily="34" charset="0"/>
                <a:cs typeface="Arial" pitchFamily="34" charset="0"/>
              </a:rPr>
              <a:t> IAEA-TM on Control, Data Acquisition, </a:t>
            </a:r>
            <a:endParaRPr lang="ja-JP" altLang="en-US" i="1" dirty="0">
              <a:solidFill>
                <a:srgbClr val="000000"/>
              </a:solidFill>
              <a:latin typeface="Calibri" panose="020F0502020204030204" pitchFamily="34" charset="0"/>
              <a:cs typeface="Arial" pitchFamily="34" charset="0"/>
            </a:endParaRPr>
          </a:p>
          <a:p>
            <a:pPr>
              <a:lnSpc>
                <a:spcPct val="90000"/>
              </a:lnSpc>
            </a:pPr>
            <a:r>
              <a:rPr lang="en-US" altLang="ja-JP" i="1" dirty="0">
                <a:solidFill>
                  <a:srgbClr val="000000"/>
                </a:solidFill>
                <a:latin typeface="Calibri" panose="020F0502020204030204" pitchFamily="34" charset="0"/>
                <a:cs typeface="Arial" pitchFamily="34" charset="0"/>
              </a:rPr>
              <a:t>and Remote Participation for Fusion Research</a:t>
            </a:r>
            <a:endParaRPr lang="ja-JP" altLang="en-US" i="1" dirty="0">
              <a:solidFill>
                <a:srgbClr val="000000"/>
              </a:solidFill>
              <a:latin typeface="Calibri" panose="020F0502020204030204" pitchFamily="34" charset="0"/>
              <a:cs typeface="Arial" pitchFamily="34" charset="0"/>
            </a:endParaRPr>
          </a:p>
          <a:p>
            <a:pPr>
              <a:lnSpc>
                <a:spcPct val="90000"/>
              </a:lnSpc>
            </a:pPr>
            <a:r>
              <a:rPr lang="en-US" altLang="ja-JP" i="1" dirty="0">
                <a:solidFill>
                  <a:srgbClr val="000000"/>
                </a:solidFill>
                <a:latin typeface="Calibri" panose="020F0502020204030204" pitchFamily="34" charset="0"/>
                <a:cs typeface="Arial" pitchFamily="34" charset="0"/>
              </a:rPr>
              <a:t>April 20-24, </a:t>
            </a:r>
            <a:r>
              <a:rPr lang="en-US" altLang="ja-JP" i="1" dirty="0" smtClean="0">
                <a:solidFill>
                  <a:srgbClr val="000000"/>
                </a:solidFill>
                <a:latin typeface="Calibri" panose="020F0502020204030204" pitchFamily="34" charset="0"/>
                <a:cs typeface="Arial" pitchFamily="34" charset="0"/>
              </a:rPr>
              <a:t>2015, Ahmedabad</a:t>
            </a:r>
            <a:r>
              <a:rPr lang="en-US" altLang="ja-JP" i="1" dirty="0">
                <a:solidFill>
                  <a:srgbClr val="000000"/>
                </a:solidFill>
                <a:latin typeface="Calibri" panose="020F0502020204030204" pitchFamily="34" charset="0"/>
                <a:cs typeface="Arial" pitchFamily="34" charset="0"/>
              </a:rPr>
              <a:t>, Gujarat, India</a:t>
            </a:r>
            <a:endParaRPr lang="ja-JP" altLang="en-US" i="1" dirty="0">
              <a:solidFill>
                <a:srgbClr val="000000"/>
              </a:solidFill>
              <a:latin typeface="Calibri" panose="020F0502020204030204" pitchFamily="34" charset="0"/>
              <a:cs typeface="Arial" pitchFamily="34" charset="0"/>
            </a:endParaRPr>
          </a:p>
          <a:p>
            <a:pPr>
              <a:lnSpc>
                <a:spcPct val="90000"/>
              </a:lnSpc>
            </a:pPr>
            <a:endParaRPr lang="en-US" altLang="ja-JP" i="1" dirty="0" smtClean="0">
              <a:solidFill>
                <a:srgbClr val="000000"/>
              </a:solidFill>
              <a:latin typeface="Arial" pitchFamily="34" charset="0"/>
              <a:cs typeface="Arial" pitchFamily="34" charset="0"/>
            </a:endParaRPr>
          </a:p>
          <a:p>
            <a:pPr>
              <a:lnSpc>
                <a:spcPct val="90000"/>
              </a:lnSpc>
            </a:pPr>
            <a:r>
              <a:rPr lang="en-US" altLang="ja-JP" i="1" dirty="0" smtClean="0">
                <a:solidFill>
                  <a:srgbClr val="000000"/>
                </a:solidFill>
                <a:latin typeface="Calibri" panose="020F0502020204030204" pitchFamily="34" charset="0"/>
                <a:cs typeface="Arial" pitchFamily="34" charset="0"/>
              </a:rPr>
              <a:t>Fast Network Technology</a:t>
            </a:r>
            <a:r>
              <a:rPr lang="ja-JP" altLang="en-US" i="1" dirty="0" smtClean="0">
                <a:solidFill>
                  <a:srgbClr val="000000"/>
                </a:solidFill>
                <a:latin typeface="Calibri" panose="020F0502020204030204" pitchFamily="34" charset="0"/>
                <a:cs typeface="Arial" pitchFamily="34" charset="0"/>
              </a:rPr>
              <a:t> </a:t>
            </a:r>
            <a:r>
              <a:rPr lang="en-US" altLang="ja-JP" i="1" dirty="0" smtClean="0">
                <a:solidFill>
                  <a:srgbClr val="000000"/>
                </a:solidFill>
                <a:latin typeface="Calibri" panose="020F0502020204030204" pitchFamily="34" charset="0"/>
                <a:cs typeface="Arial" pitchFamily="34" charset="0"/>
              </a:rPr>
              <a:t>and its Application</a:t>
            </a:r>
          </a:p>
          <a:p>
            <a:pPr>
              <a:lnSpc>
                <a:spcPct val="90000"/>
              </a:lnSpc>
            </a:pPr>
            <a:r>
              <a:rPr lang="en-US" altLang="ja-JP" i="1" dirty="0" smtClean="0">
                <a:solidFill>
                  <a:srgbClr val="000000"/>
                </a:solidFill>
                <a:latin typeface="Calibri" panose="020F0502020204030204" pitchFamily="34" charset="0"/>
                <a:cs typeface="Arial" pitchFamily="34" charset="0"/>
              </a:rPr>
              <a:t>April 24, 2015</a:t>
            </a:r>
            <a:endParaRPr lang="en-US" altLang="ja-JP" i="1" dirty="0">
              <a:solidFill>
                <a:srgbClr val="000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37433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Calibri" panose="020F0502020204030204" pitchFamily="34" charset="0"/>
                <a:cs typeface="Helvetica"/>
              </a:rPr>
              <a:t>Experiment </a:t>
            </a:r>
            <a:r>
              <a:rPr lang="en-US" altLang="ja-JP" b="1" dirty="0" smtClean="0">
                <a:latin typeface="Calibri" panose="020F0502020204030204" pitchFamily="34" charset="0"/>
                <a:cs typeface="Helvetica"/>
              </a:rPr>
              <a:t>Results </a:t>
            </a:r>
            <a:r>
              <a:rPr lang="en-US" altLang="ja-JP" b="1" dirty="0">
                <a:latin typeface="Calibri" panose="020F0502020204030204" pitchFamily="34" charset="0"/>
                <a:cs typeface="Helvetica"/>
              </a:rPr>
              <a:t>- </a:t>
            </a:r>
            <a:r>
              <a:rPr lang="en-US" altLang="ja-JP" b="1" dirty="0" smtClean="0">
                <a:latin typeface="Calibri" panose="020F0502020204030204" pitchFamily="34" charset="0"/>
                <a:cs typeface="Helvetica"/>
              </a:rPr>
              <a:t>MMCFTP detail -</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10</a:t>
            </a:fld>
            <a:endParaRPr lang="en-US" altLang="ja-JP" dirty="0"/>
          </a:p>
        </p:txBody>
      </p:sp>
      <p:graphicFrame>
        <p:nvGraphicFramePr>
          <p:cNvPr id="42" name="表 41"/>
          <p:cNvGraphicFramePr>
            <a:graphicFrameLocks noGrp="1"/>
          </p:cNvGraphicFramePr>
          <p:nvPr>
            <p:extLst>
              <p:ext uri="{D42A27DB-BD31-4B8C-83A1-F6EECF244321}">
                <p14:modId xmlns:p14="http://schemas.microsoft.com/office/powerpoint/2010/main" val="4110875177"/>
              </p:ext>
            </p:extLst>
          </p:nvPr>
        </p:nvGraphicFramePr>
        <p:xfrm>
          <a:off x="280818" y="944724"/>
          <a:ext cx="5443310" cy="705102"/>
        </p:xfrm>
        <a:graphic>
          <a:graphicData uri="http://schemas.openxmlformats.org/drawingml/2006/table">
            <a:tbl>
              <a:tblPr firstRow="1" bandRow="1"/>
              <a:tblGrid>
                <a:gridCol w="579348"/>
                <a:gridCol w="795510"/>
                <a:gridCol w="684076"/>
                <a:gridCol w="972108"/>
                <a:gridCol w="900100"/>
                <a:gridCol w="1512168"/>
              </a:tblGrid>
              <a:tr h="34411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From</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To</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lang="en-US" altLang="ja-JP" sz="1400" dirty="0" smtClean="0"/>
                        <a:t>RTT</a:t>
                      </a:r>
                      <a:endParaRPr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Goodput</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l" defTabSz="914400" rtl="0" eaLnBrk="1" latinLnBrk="0" hangingPunct="1"/>
                      <a:r>
                        <a:rPr kumimoji="1" lang="en-US" altLang="ja-JP" sz="1400" b="1" kern="1200" dirty="0" smtClean="0">
                          <a:solidFill>
                            <a:schemeClr val="lt1"/>
                          </a:solidFill>
                          <a:latin typeface="Calibri"/>
                          <a:ea typeface="+mn-ea"/>
                          <a:cs typeface="+mn-cs"/>
                        </a:rPr>
                        <a:t>Data Size</a:t>
                      </a:r>
                      <a:endParaRPr kumimoji="1" lang="ja-JP" altLang="en-US" sz="1400" b="1" kern="1200" dirty="0">
                        <a:solidFill>
                          <a:schemeClr val="lt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914400" rtl="0" eaLnBrk="1" latinLnBrk="0" hangingPunct="1"/>
                      <a:r>
                        <a:rPr kumimoji="1" lang="en-US" altLang="ja-JP" sz="1400" b="1" kern="1200" dirty="0" smtClean="0">
                          <a:solidFill>
                            <a:schemeClr val="lt1"/>
                          </a:solidFill>
                          <a:latin typeface="Calibri"/>
                          <a:ea typeface="+mn-ea"/>
                          <a:cs typeface="+mn-cs"/>
                        </a:rPr>
                        <a:t>Transfer Time</a:t>
                      </a:r>
                      <a:endParaRPr kumimoji="1" lang="ja-JP" altLang="en-US" sz="1400" b="1" kern="1200" dirty="0">
                        <a:solidFill>
                          <a:schemeClr val="lt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09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NIFS</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276ms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2.56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43GB</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r>
                        <a:rPr kumimoji="1" lang="en-US" altLang="ja-JP" sz="1400" kern="1200" dirty="0" smtClean="0">
                          <a:solidFill>
                            <a:schemeClr val="tx1"/>
                          </a:solidFill>
                          <a:latin typeface="Calibri"/>
                          <a:ea typeface="+mn-ea"/>
                          <a:cs typeface="+mn-cs"/>
                        </a:rPr>
                        <a:t>2 min 15 sec</a:t>
                      </a:r>
                      <a:endParaRPr kumimoji="1" lang="ja-JP" altLang="en-US" sz="1400" kern="1200" dirty="0">
                        <a:solidFill>
                          <a:schemeClr val="tx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pic>
        <p:nvPicPr>
          <p:cNvPr id="5122" name="Picture 2" descr="C:\Users\yamanaka\Desktop\IAEA-TM2\nifs2ec2\nifs2ec2-20-2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2888940"/>
            <a:ext cx="3488963" cy="25168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5916" y="2480872"/>
            <a:ext cx="52812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100225" y="4473116"/>
            <a:ext cx="1861407" cy="307777"/>
          </a:xfrm>
          <a:prstGeom prst="rect">
            <a:avLst/>
          </a:prstGeom>
          <a:noFill/>
        </p:spPr>
        <p:txBody>
          <a:bodyPr wrap="none" rtlCol="0">
            <a:spAutoFit/>
          </a:bodyPr>
          <a:lstStyle/>
          <a:p>
            <a:r>
              <a:rPr kumimoji="1" lang="en-US" altLang="ja-JP" b="1" dirty="0" smtClean="0">
                <a:solidFill>
                  <a:srgbClr val="FF0000"/>
                </a:solidFill>
                <a:latin typeface="Calibri" panose="020F0502020204030204" pitchFamily="34" charset="0"/>
                <a:ea typeface="+mn-ea"/>
              </a:rPr>
              <a:t>Throughput: 2.74Gbps</a:t>
            </a:r>
            <a:endParaRPr kumimoji="1" lang="ja-JP" altLang="en-US" b="1" dirty="0" smtClean="0">
              <a:solidFill>
                <a:srgbClr val="FF0000"/>
              </a:solidFill>
              <a:latin typeface="Calibri" panose="020F0502020204030204" pitchFamily="34" charset="0"/>
              <a:ea typeface="+mn-ea"/>
            </a:endParaRPr>
          </a:p>
        </p:txBody>
      </p:sp>
      <p:sp>
        <p:nvSpPr>
          <p:cNvPr id="9" name="テキスト ボックス 8"/>
          <p:cNvSpPr txBox="1"/>
          <p:nvPr/>
        </p:nvSpPr>
        <p:spPr>
          <a:xfrm>
            <a:off x="5796136" y="3667954"/>
            <a:ext cx="1625766" cy="523220"/>
          </a:xfrm>
          <a:prstGeom prst="rect">
            <a:avLst/>
          </a:prstGeom>
          <a:noFill/>
        </p:spPr>
        <p:txBody>
          <a:bodyPr wrap="none" rtlCol="0">
            <a:spAutoFit/>
          </a:bodyPr>
          <a:lstStyle/>
          <a:p>
            <a:r>
              <a:rPr kumimoji="1" lang="en-US" altLang="ja-JP" b="1" dirty="0" smtClean="0">
                <a:solidFill>
                  <a:srgbClr val="FF0000"/>
                </a:solidFill>
                <a:latin typeface="Calibri" panose="020F0502020204030204" pitchFamily="34" charset="0"/>
                <a:ea typeface="+mn-ea"/>
              </a:rPr>
              <a:t>Goodput: 2.56Gbps</a:t>
            </a:r>
          </a:p>
          <a:p>
            <a:r>
              <a:rPr lang="en-US" altLang="ja-JP" b="1" dirty="0" smtClean="0">
                <a:solidFill>
                  <a:srgbClr val="FF0000"/>
                </a:solidFill>
                <a:latin typeface="Calibri" panose="020F0502020204030204" pitchFamily="34" charset="0"/>
                <a:ea typeface="+mn-ea"/>
              </a:rPr>
              <a:t>43GB: 2min 15sec</a:t>
            </a:r>
            <a:endParaRPr kumimoji="1" lang="ja-JP" altLang="en-US" b="1" dirty="0" smtClean="0">
              <a:solidFill>
                <a:srgbClr val="FF0000"/>
              </a:solidFill>
              <a:latin typeface="Calibri" panose="020F0502020204030204" pitchFamily="34" charset="0"/>
              <a:ea typeface="+mn-ea"/>
            </a:endParaRPr>
          </a:p>
        </p:txBody>
      </p:sp>
      <p:sp>
        <p:nvSpPr>
          <p:cNvPr id="50" name="正方形/長方形 49"/>
          <p:cNvSpPr/>
          <p:nvPr/>
        </p:nvSpPr>
        <p:spPr>
          <a:xfrm>
            <a:off x="215516" y="1812501"/>
            <a:ext cx="6364114" cy="369332"/>
          </a:xfrm>
          <a:prstGeom prst="rect">
            <a:avLst/>
          </a:prstGeom>
        </p:spPr>
        <p:txBody>
          <a:bodyPr wrap="none">
            <a:spAutoFit/>
          </a:bodyPr>
          <a:lstStyle/>
          <a:p>
            <a:r>
              <a:rPr lang="en-US" altLang="ja-JP" sz="1800" dirty="0" smtClean="0">
                <a:latin typeface="Calibri" panose="020F0502020204030204" pitchFamily="34" charset="0"/>
              </a:rPr>
              <a:t>Speed Bottleneck: Bandwidth limit set by AWS (3Gbps, estimated)</a:t>
            </a:r>
          </a:p>
        </p:txBody>
      </p:sp>
    </p:spTree>
    <p:extLst>
      <p:ext uri="{BB962C8B-B14F-4D97-AF65-F5344CB8AC3E}">
        <p14:creationId xmlns:p14="http://schemas.microsoft.com/office/powerpoint/2010/main" val="2000396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5888"/>
            <a:ext cx="7380820" cy="504825"/>
          </a:xfrm>
        </p:spPr>
        <p:txBody>
          <a:bodyPr/>
          <a:lstStyle/>
          <a:p>
            <a:r>
              <a:rPr lang="en-US" altLang="ja-JP" b="1" dirty="0" smtClean="0">
                <a:latin typeface="Calibri" panose="020F0502020204030204" pitchFamily="34" charset="0"/>
                <a:cs typeface="Helvetica"/>
              </a:rPr>
              <a:t>MMCFTP: Experiment on JGN-X</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11</a:t>
            </a:fld>
            <a:endParaRPr lang="en-US" altLang="ja-JP" dirty="0"/>
          </a:p>
        </p:txBody>
      </p:sp>
      <p:grpSp>
        <p:nvGrpSpPr>
          <p:cNvPr id="7" name="グループ化 6"/>
          <p:cNvGrpSpPr/>
          <p:nvPr/>
        </p:nvGrpSpPr>
        <p:grpSpPr>
          <a:xfrm>
            <a:off x="539552" y="1534584"/>
            <a:ext cx="7479709" cy="4810740"/>
            <a:chOff x="1052731" y="1858620"/>
            <a:chExt cx="7479709" cy="4810740"/>
          </a:xfrm>
        </p:grpSpPr>
        <p:pic>
          <p:nvPicPr>
            <p:cNvPr id="6"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31" y="1858620"/>
              <a:ext cx="7038538" cy="4525963"/>
            </a:xfrm>
            <a:prstGeom prst="rect">
              <a:avLst/>
            </a:prstGeom>
          </p:spPr>
        </p:pic>
        <p:sp>
          <p:nvSpPr>
            <p:cNvPr id="4" name="角丸四角形 3"/>
            <p:cNvSpPr/>
            <p:nvPr/>
          </p:nvSpPr>
          <p:spPr bwMode="auto">
            <a:xfrm>
              <a:off x="6660232" y="5229200"/>
              <a:ext cx="1872208" cy="1440160"/>
            </a:xfrm>
            <a:prstGeom prst="round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endParaRPr>
            </a:p>
          </p:txBody>
        </p:sp>
      </p:grpSp>
      <p:sp>
        <p:nvSpPr>
          <p:cNvPr id="9" name="円/楕円 8"/>
          <p:cNvSpPr/>
          <p:nvPr/>
        </p:nvSpPr>
        <p:spPr>
          <a:xfrm>
            <a:off x="5715005" y="446417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0" name="円/楕円 9"/>
          <p:cNvSpPr/>
          <p:nvPr/>
        </p:nvSpPr>
        <p:spPr>
          <a:xfrm>
            <a:off x="5886079" y="4572182"/>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1" name="円/楕円 10"/>
          <p:cNvSpPr/>
          <p:nvPr/>
        </p:nvSpPr>
        <p:spPr>
          <a:xfrm>
            <a:off x="3950809" y="4644190"/>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2" name="円/楕円 11"/>
          <p:cNvSpPr/>
          <p:nvPr/>
        </p:nvSpPr>
        <p:spPr>
          <a:xfrm>
            <a:off x="4598881" y="3852102"/>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3" name="直線コネクタ 12"/>
          <p:cNvCxnSpPr>
            <a:stCxn id="10" idx="1"/>
            <a:endCxn id="9" idx="5"/>
          </p:cNvCxnSpPr>
          <p:nvPr/>
        </p:nvCxnSpPr>
        <p:spPr>
          <a:xfrm flipH="1" flipV="1">
            <a:off x="5814835" y="4564000"/>
            <a:ext cx="88372" cy="25310"/>
          </a:xfrm>
          <a:prstGeom prst="line">
            <a:avLst/>
          </a:prstGeom>
          <a:noFill/>
          <a:ln w="88900" cap="flat" cmpd="sng" algn="ctr">
            <a:solidFill>
              <a:srgbClr val="4F81BD">
                <a:shade val="95000"/>
                <a:satMod val="105000"/>
              </a:srgbClr>
            </a:solidFill>
            <a:prstDash val="solid"/>
          </a:ln>
          <a:effectLst/>
        </p:spPr>
      </p:cxnSp>
      <p:cxnSp>
        <p:nvCxnSpPr>
          <p:cNvPr id="18" name="直線コネクタ 17"/>
          <p:cNvCxnSpPr>
            <a:stCxn id="11" idx="6"/>
            <a:endCxn id="10" idx="3"/>
          </p:cNvCxnSpPr>
          <p:nvPr/>
        </p:nvCxnSpPr>
        <p:spPr>
          <a:xfrm flipV="1">
            <a:off x="4067767" y="4672012"/>
            <a:ext cx="1835440" cy="30657"/>
          </a:xfrm>
          <a:prstGeom prst="line">
            <a:avLst/>
          </a:prstGeom>
          <a:noFill/>
          <a:ln w="88900" cap="flat" cmpd="sng" algn="ctr">
            <a:solidFill>
              <a:srgbClr val="4F81BD">
                <a:shade val="95000"/>
                <a:satMod val="105000"/>
              </a:srgbClr>
            </a:solidFill>
            <a:prstDash val="solid"/>
          </a:ln>
          <a:effectLst/>
        </p:spPr>
      </p:cxnSp>
      <p:cxnSp>
        <p:nvCxnSpPr>
          <p:cNvPr id="21" name="直線コネクタ 20"/>
          <p:cNvCxnSpPr>
            <a:stCxn id="11" idx="7"/>
            <a:endCxn id="12" idx="3"/>
          </p:cNvCxnSpPr>
          <p:nvPr/>
        </p:nvCxnSpPr>
        <p:spPr>
          <a:xfrm flipV="1">
            <a:off x="4050639" y="3951932"/>
            <a:ext cx="565370" cy="709386"/>
          </a:xfrm>
          <a:prstGeom prst="line">
            <a:avLst/>
          </a:prstGeom>
          <a:noFill/>
          <a:ln w="88900" cap="flat" cmpd="sng" algn="ctr">
            <a:solidFill>
              <a:srgbClr val="4F81BD">
                <a:shade val="95000"/>
                <a:satMod val="105000"/>
              </a:srgbClr>
            </a:solidFill>
            <a:prstDash val="solid"/>
          </a:ln>
          <a:effectLst/>
        </p:spPr>
      </p:cxnSp>
      <p:sp>
        <p:nvSpPr>
          <p:cNvPr id="25" name="テキスト ボックス 24"/>
          <p:cNvSpPr txBox="1"/>
          <p:nvPr/>
        </p:nvSpPr>
        <p:spPr>
          <a:xfrm>
            <a:off x="4454865" y="4319808"/>
            <a:ext cx="915635"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100GbE</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pic>
        <p:nvPicPr>
          <p:cNvPr id="1027" name="Picture 3" descr="C:\Users\yamanaka\Desktop\IAEA-TM2\JGN-X_logo\jpg\color\S\JGN-X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697" y="4903572"/>
            <a:ext cx="960796" cy="1028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453" y="1279570"/>
            <a:ext cx="2759051" cy="4408276"/>
          </a:xfrm>
          <a:prstGeom prst="rect">
            <a:avLst/>
          </a:prstGeom>
          <a:solidFill>
            <a:schemeClr val="bg1">
              <a:alpha val="25000"/>
            </a:schemeClr>
          </a:solidFill>
          <a:ln w="19050">
            <a:solidFill>
              <a:schemeClr val="tx1"/>
            </a:solidFill>
          </a:ln>
          <a:effectLst/>
        </p:spPr>
      </p:pic>
      <p:cxnSp>
        <p:nvCxnSpPr>
          <p:cNvPr id="30" name="直線コネクタ 29"/>
          <p:cNvCxnSpPr>
            <a:stCxn id="9" idx="1"/>
          </p:cNvCxnSpPr>
          <p:nvPr/>
        </p:nvCxnSpPr>
        <p:spPr bwMode="auto">
          <a:xfrm flipV="1">
            <a:off x="5732133" y="1279570"/>
            <a:ext cx="617320" cy="320172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5" name="直線コネクタ 34"/>
          <p:cNvCxnSpPr>
            <a:stCxn id="9" idx="5"/>
          </p:cNvCxnSpPr>
          <p:nvPr/>
        </p:nvCxnSpPr>
        <p:spPr bwMode="auto">
          <a:xfrm>
            <a:off x="5814835" y="4564000"/>
            <a:ext cx="534618" cy="112384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8" name="直線コネクタ 37"/>
          <p:cNvCxnSpPr/>
          <p:nvPr/>
        </p:nvCxnSpPr>
        <p:spPr>
          <a:xfrm>
            <a:off x="6349453" y="2132858"/>
            <a:ext cx="1183276" cy="0"/>
          </a:xfrm>
          <a:prstGeom prst="line">
            <a:avLst/>
          </a:prstGeom>
          <a:noFill/>
          <a:ln w="88900" cap="flat" cmpd="sng" algn="ctr">
            <a:solidFill>
              <a:srgbClr val="4F81BD">
                <a:shade val="95000"/>
                <a:satMod val="105000"/>
              </a:srgbClr>
            </a:solidFill>
            <a:prstDash val="solid"/>
          </a:ln>
          <a:effectLst/>
        </p:spPr>
      </p:cxnSp>
      <p:sp>
        <p:nvSpPr>
          <p:cNvPr id="41" name="テキスト ボックス 40"/>
          <p:cNvSpPr txBox="1"/>
          <p:nvPr/>
        </p:nvSpPr>
        <p:spPr>
          <a:xfrm>
            <a:off x="6517708" y="1763524"/>
            <a:ext cx="915635"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100GbE</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cxnSp>
        <p:nvCxnSpPr>
          <p:cNvPr id="53" name="直線コネクタ 52"/>
          <p:cNvCxnSpPr>
            <a:stCxn id="12" idx="7"/>
          </p:cNvCxnSpPr>
          <p:nvPr/>
        </p:nvCxnSpPr>
        <p:spPr bwMode="auto">
          <a:xfrm flipH="1">
            <a:off x="2743211" y="3869230"/>
            <a:ext cx="1955500" cy="4135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6" name="直線コネクタ 55"/>
          <p:cNvCxnSpPr>
            <a:stCxn id="12" idx="1"/>
          </p:cNvCxnSpPr>
          <p:nvPr/>
        </p:nvCxnSpPr>
        <p:spPr bwMode="auto">
          <a:xfrm flipH="1">
            <a:off x="2743211" y="3869230"/>
            <a:ext cx="1872798" cy="211605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58" name="グループ化 57"/>
          <p:cNvGrpSpPr/>
          <p:nvPr/>
        </p:nvGrpSpPr>
        <p:grpSpPr>
          <a:xfrm>
            <a:off x="719572" y="3933056"/>
            <a:ext cx="2436330" cy="2052228"/>
            <a:chOff x="2476352" y="1412776"/>
            <a:chExt cx="2436330" cy="2052228"/>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352" y="1412776"/>
              <a:ext cx="2023639" cy="20522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 name="直線コネクタ 60"/>
            <p:cNvCxnSpPr/>
            <p:nvPr/>
          </p:nvCxnSpPr>
          <p:spPr>
            <a:xfrm>
              <a:off x="4065722" y="2265466"/>
              <a:ext cx="434269" cy="0"/>
            </a:xfrm>
            <a:prstGeom prst="line">
              <a:avLst/>
            </a:prstGeom>
            <a:noFill/>
            <a:ln w="88900" cap="flat" cmpd="sng" algn="ctr">
              <a:solidFill>
                <a:srgbClr val="4F81BD">
                  <a:shade val="95000"/>
                  <a:satMod val="105000"/>
                </a:srgbClr>
              </a:solidFill>
              <a:prstDash val="solid"/>
            </a:ln>
            <a:effectLst/>
          </p:spPr>
        </p:cxnSp>
        <p:sp>
          <p:nvSpPr>
            <p:cNvPr id="63" name="テキスト ボックス 62"/>
            <p:cNvSpPr txBox="1"/>
            <p:nvPr/>
          </p:nvSpPr>
          <p:spPr>
            <a:xfrm>
              <a:off x="3997047" y="1876340"/>
              <a:ext cx="915635"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100GbE</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grpSp>
      <p:sp>
        <p:nvSpPr>
          <p:cNvPr id="62" name="正方形/長方形 61"/>
          <p:cNvSpPr/>
          <p:nvPr/>
        </p:nvSpPr>
        <p:spPr>
          <a:xfrm>
            <a:off x="2987824" y="5913276"/>
            <a:ext cx="5760640" cy="738664"/>
          </a:xfrm>
          <a:prstGeom prst="rect">
            <a:avLst/>
          </a:prstGeom>
        </p:spPr>
        <p:txBody>
          <a:bodyPr wrap="square">
            <a:spAutoFit/>
          </a:bodyPr>
          <a:lstStyle/>
          <a:p>
            <a:r>
              <a:rPr lang="en-US" altLang="ja-JP" dirty="0">
                <a:latin typeface="Calibri" panose="020F0502020204030204" pitchFamily="34" charset="0"/>
              </a:rPr>
              <a:t>JGN-X is </a:t>
            </a:r>
            <a:r>
              <a:rPr lang="en-US" altLang="ja-JP" dirty="0" smtClean="0">
                <a:latin typeface="Calibri" panose="020F0502020204030204" pitchFamily="34" charset="0"/>
              </a:rPr>
              <a:t>a </a:t>
            </a:r>
            <a:r>
              <a:rPr lang="en-US" altLang="ja-JP" dirty="0" err="1">
                <a:latin typeface="Calibri" panose="020F0502020204030204" pitchFamily="34" charset="0"/>
              </a:rPr>
              <a:t>Testbed</a:t>
            </a:r>
            <a:r>
              <a:rPr lang="en-US" altLang="ja-JP" dirty="0">
                <a:latin typeface="Calibri" panose="020F0502020204030204" pitchFamily="34" charset="0"/>
              </a:rPr>
              <a:t> Environment for R&amp;D to realize and broaden the New Generation Network </a:t>
            </a:r>
            <a:r>
              <a:rPr lang="en-US" altLang="ja-JP" dirty="0" smtClean="0">
                <a:latin typeface="Calibri" panose="020F0502020204030204" pitchFamily="34" charset="0"/>
              </a:rPr>
              <a:t>Technologies. It is operated by </a:t>
            </a:r>
            <a:r>
              <a:rPr lang="en-US" altLang="ja-JP" dirty="0">
                <a:latin typeface="Calibri" panose="020F0502020204030204" pitchFamily="34" charset="0"/>
              </a:rPr>
              <a:t>National Institute of Information and Communications Technology (NICT).</a:t>
            </a:r>
            <a:endParaRPr lang="ja-JP" altLang="en-US" dirty="0">
              <a:latin typeface="Calibri" panose="020F0502020204030204" pitchFamily="34" charset="0"/>
            </a:endParaRPr>
          </a:p>
        </p:txBody>
      </p:sp>
      <p:sp>
        <p:nvSpPr>
          <p:cNvPr id="28" name="Rectangle 39"/>
          <p:cNvSpPr>
            <a:spLocks noChangeArrowheads="1"/>
          </p:cNvSpPr>
          <p:nvPr/>
        </p:nvSpPr>
        <p:spPr bwMode="auto">
          <a:xfrm>
            <a:off x="359532" y="908720"/>
            <a:ext cx="5483203" cy="2554545"/>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000" dirty="0" smtClean="0">
                <a:latin typeface="Calibri" panose="020F0502020204030204" pitchFamily="34" charset="0"/>
                <a:ea typeface="HGPｺﾞｼｯｸE" pitchFamily="50" charset="-128"/>
                <a:cs typeface="Arial"/>
              </a:rPr>
              <a:t>A data transfer experiment on a 100GbE network was executed. </a:t>
            </a:r>
            <a:r>
              <a:rPr lang="en-US" altLang="ja-JP" sz="2000" dirty="0">
                <a:latin typeface="Calibri" panose="020F0502020204030204" pitchFamily="34" charset="0"/>
                <a:ea typeface="HGPｺﾞｼｯｸE" pitchFamily="50" charset="-128"/>
                <a:cs typeface="Arial"/>
              </a:rPr>
              <a:t>Link aggregation </a:t>
            </a:r>
            <a:r>
              <a:rPr lang="en-US" altLang="ja-JP" sz="2000" dirty="0" smtClean="0">
                <a:latin typeface="Calibri" panose="020F0502020204030204" pitchFamily="34" charset="0"/>
                <a:ea typeface="HGPｺﾞｼｯｸE" pitchFamily="50" charset="-128"/>
                <a:cs typeface="Arial"/>
              </a:rPr>
              <a:t>technique (LAG) </a:t>
            </a:r>
            <a:r>
              <a:rPr lang="en-US" altLang="ja-JP" sz="2000" dirty="0">
                <a:latin typeface="Calibri" panose="020F0502020204030204" pitchFamily="34" charset="0"/>
                <a:ea typeface="HGPｺﾞｼｯｸE" pitchFamily="50" charset="-128"/>
                <a:cs typeface="Arial"/>
              </a:rPr>
              <a:t>was used for getting over 100 Gbps </a:t>
            </a:r>
            <a:r>
              <a:rPr lang="en-US" altLang="ja-JP" sz="2000" dirty="0" smtClean="0">
                <a:latin typeface="Calibri" panose="020F0502020204030204" pitchFamily="34" charset="0"/>
                <a:ea typeface="HGPｺﾞｼｯｸE" pitchFamily="50" charset="-128"/>
                <a:cs typeface="Arial"/>
              </a:rPr>
              <a:t>bandwidth </a:t>
            </a:r>
            <a:r>
              <a:rPr lang="en-US" altLang="ja-JP" sz="2000" dirty="0">
                <a:latin typeface="Calibri" panose="020F0502020204030204" pitchFamily="34" charset="0"/>
                <a:ea typeface="HGPｺﾞｼｯｸE" pitchFamily="50" charset="-128"/>
                <a:cs typeface="Arial"/>
              </a:rPr>
              <a:t>from 40GbE </a:t>
            </a:r>
            <a:r>
              <a:rPr lang="en-US" altLang="ja-JP" sz="2000" dirty="0" smtClean="0">
                <a:latin typeface="Calibri" panose="020F0502020204030204" pitchFamily="34" charset="0"/>
                <a:ea typeface="HGPｺﾞｼｯｸE" pitchFamily="50" charset="-128"/>
                <a:cs typeface="Arial"/>
              </a:rPr>
              <a:t>and </a:t>
            </a:r>
            <a:r>
              <a:rPr lang="en-US" altLang="ja-JP" sz="2000" dirty="0">
                <a:latin typeface="Calibri" panose="020F0502020204030204" pitchFamily="34" charset="0"/>
                <a:ea typeface="HGPｺﾞｼｯｸE" pitchFamily="50" charset="-128"/>
                <a:cs typeface="Arial"/>
              </a:rPr>
              <a:t>10GbE.</a:t>
            </a:r>
            <a:endParaRPr lang="en-US" altLang="ja-JP" sz="2000" dirty="0" smtClean="0">
              <a:latin typeface="Calibri" panose="020F0502020204030204" pitchFamily="34" charset="0"/>
              <a:ea typeface="HGPｺﾞｼｯｸE" pitchFamily="50" charset="-128"/>
              <a:cs typeface="Arial"/>
            </a:endParaRPr>
          </a:p>
          <a:p>
            <a:r>
              <a:rPr lang="en-US" altLang="ja-JP" sz="2000" dirty="0" smtClean="0">
                <a:latin typeface="Calibri" panose="020F0502020204030204" pitchFamily="34" charset="0"/>
                <a:ea typeface="HGPｺﾞｼｯｸE" pitchFamily="50" charset="-128"/>
                <a:cs typeface="Arial"/>
              </a:rPr>
              <a:t>Because </a:t>
            </a:r>
            <a:r>
              <a:rPr lang="en-US" altLang="ja-JP" sz="2000" dirty="0">
                <a:latin typeface="Calibri" panose="020F0502020204030204" pitchFamily="34" charset="0"/>
                <a:ea typeface="HGPｺﾞｼｯｸE" pitchFamily="50" charset="-128"/>
                <a:cs typeface="Arial"/>
              </a:rPr>
              <a:t>MMCFTP uses massively multi-connection, traffic </a:t>
            </a:r>
            <a:r>
              <a:rPr lang="en-US" altLang="ja-JP" sz="2000" dirty="0" smtClean="0">
                <a:latin typeface="Calibri" panose="020F0502020204030204" pitchFamily="34" charset="0"/>
                <a:ea typeface="HGPｺﾞｼｯｸE" pitchFamily="50" charset="-128"/>
                <a:cs typeface="Arial"/>
              </a:rPr>
              <a:t>are </a:t>
            </a:r>
            <a:r>
              <a:rPr lang="en-US" altLang="ja-JP" sz="2000" dirty="0">
                <a:latin typeface="Calibri" panose="020F0502020204030204" pitchFamily="34" charset="0"/>
                <a:ea typeface="HGPｺﾞｼｯｸE" pitchFamily="50" charset="-128"/>
                <a:cs typeface="Arial"/>
              </a:rPr>
              <a:t>distributed evenly into </a:t>
            </a:r>
            <a:r>
              <a:rPr lang="en-US" altLang="ja-JP" sz="2000" dirty="0" smtClean="0">
                <a:latin typeface="Calibri" panose="020F0502020204030204" pitchFamily="34" charset="0"/>
                <a:ea typeface="HGPｺﾞｼｯｸE" pitchFamily="50" charset="-128"/>
                <a:cs typeface="Arial"/>
              </a:rPr>
              <a:t>LAG lines. MMCFTP enables fast data transfer on </a:t>
            </a:r>
            <a:r>
              <a:rPr lang="en-US" altLang="ja-JP" sz="2000" dirty="0">
                <a:latin typeface="Calibri" panose="020F0502020204030204" pitchFamily="34" charset="0"/>
                <a:ea typeface="HGPｺﾞｼｯｸE" pitchFamily="50" charset="-128"/>
                <a:cs typeface="Arial"/>
              </a:rPr>
              <a:t>l</a:t>
            </a:r>
            <a:r>
              <a:rPr lang="en-US" altLang="ja-JP" sz="2000" dirty="0" smtClean="0">
                <a:latin typeface="Calibri" panose="020F0502020204030204" pitchFamily="34" charset="0"/>
                <a:ea typeface="HGPｺﾞｼｯｸE" pitchFamily="50" charset="-128"/>
                <a:cs typeface="Arial"/>
              </a:rPr>
              <a:t>ink aggregated networks</a:t>
            </a:r>
            <a:r>
              <a:rPr lang="en-US" altLang="ja-JP" sz="2000" dirty="0">
                <a:latin typeface="Calibri" panose="020F0502020204030204" pitchFamily="34" charset="0"/>
                <a:ea typeface="HGPｺﾞｼｯｸE" pitchFamily="50" charset="-128"/>
                <a:cs typeface="Arial"/>
              </a:rPr>
              <a:t>.</a:t>
            </a:r>
            <a:endParaRPr lang="ja-JP" altLang="en-US" sz="2000" dirty="0">
              <a:latin typeface="Calibri" panose="020F0502020204030204" pitchFamily="34" charset="0"/>
              <a:ea typeface="HGPｺﾞｼｯｸE" pitchFamily="50" charset="-128"/>
              <a:cs typeface="Arial"/>
            </a:endParaRPr>
          </a:p>
        </p:txBody>
      </p:sp>
      <p:sp>
        <p:nvSpPr>
          <p:cNvPr id="5" name="テキスト ボックス 4"/>
          <p:cNvSpPr txBox="1"/>
          <p:nvPr/>
        </p:nvSpPr>
        <p:spPr>
          <a:xfrm>
            <a:off x="5724128" y="2260875"/>
            <a:ext cx="1782219" cy="307777"/>
          </a:xfrm>
          <a:prstGeom prst="rect">
            <a:avLst/>
          </a:prstGeom>
          <a:noFill/>
        </p:spPr>
        <p:txBody>
          <a:bodyPr wrap="none" rtlCol="0">
            <a:spAutoFit/>
          </a:bodyPr>
          <a:lstStyle/>
          <a:p>
            <a:r>
              <a:rPr kumimoji="1" lang="en-US" altLang="ja-JP" dirty="0" smtClean="0">
                <a:latin typeface="Calibri" panose="020F0502020204030204" pitchFamily="34" charset="0"/>
                <a:ea typeface="+mn-ea"/>
              </a:rPr>
              <a:t>LAG: Link Aggregation</a:t>
            </a:r>
            <a:endParaRPr kumimoji="1" lang="ja-JP" altLang="en-US" dirty="0" smtClean="0">
              <a:latin typeface="Calibri" panose="020F0502020204030204" pitchFamily="34" charset="0"/>
              <a:ea typeface="+mn-ea"/>
            </a:endParaRPr>
          </a:p>
        </p:txBody>
      </p:sp>
    </p:spTree>
    <p:extLst>
      <p:ext uri="{BB962C8B-B14F-4D97-AF65-F5344CB8AC3E}">
        <p14:creationId xmlns:p14="http://schemas.microsoft.com/office/powerpoint/2010/main" val="2809452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5888"/>
            <a:ext cx="7488832" cy="504825"/>
          </a:xfrm>
        </p:spPr>
        <p:txBody>
          <a:bodyPr/>
          <a:lstStyle/>
          <a:p>
            <a:r>
              <a:rPr lang="en-US" altLang="ja-JP" b="1" dirty="0">
                <a:cs typeface="Helvetica"/>
              </a:rPr>
              <a:t>MMCFTP: Experiment </a:t>
            </a:r>
            <a:r>
              <a:rPr lang="en-US" altLang="ja-JP" b="1" dirty="0" smtClean="0">
                <a:cs typeface="Helvetica"/>
              </a:rPr>
              <a:t>Result on </a:t>
            </a:r>
            <a:r>
              <a:rPr lang="en-US" altLang="ja-JP" b="1" dirty="0">
                <a:cs typeface="Helvetica"/>
              </a:rPr>
              <a:t>JGN-X</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12</a:t>
            </a:fld>
            <a:endParaRPr lang="en-US" altLang="ja-JP" dirty="0"/>
          </a:p>
        </p:txBody>
      </p:sp>
      <p:pic>
        <p:nvPicPr>
          <p:cNvPr id="4" name="Picture 2" descr="C:\Users\yamanaka\Desktop\JGN-X実験\jgn-x-20150328\2015032721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944724"/>
            <a:ext cx="8928992"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yamanaka\Desktop\JGN-X実験\jgn-x-20150328\JGN-X201503282352..files\14all.files\14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8" y="4347434"/>
            <a:ext cx="6260071" cy="22859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bwMode="auto">
          <a:xfrm>
            <a:off x="1943708" y="4509120"/>
            <a:ext cx="0" cy="1224136"/>
          </a:xfrm>
          <a:prstGeom prst="line">
            <a:avLst/>
          </a:prstGeom>
          <a:solidFill>
            <a:schemeClr val="accent1"/>
          </a:solidFill>
          <a:ln w="25400" cap="flat" cmpd="sng" algn="ctr">
            <a:solidFill>
              <a:srgbClr val="FFC000"/>
            </a:solidFill>
            <a:prstDash val="solid"/>
            <a:miter lim="800000"/>
            <a:headEnd type="none" w="med" len="med"/>
            <a:tailEnd type="none" w="med" len="med"/>
          </a:ln>
          <a:effectLst/>
        </p:spPr>
      </p:cxnSp>
      <p:sp>
        <p:nvSpPr>
          <p:cNvPr id="8" name="テキスト ボックス 7"/>
          <p:cNvSpPr txBox="1"/>
          <p:nvPr/>
        </p:nvSpPr>
        <p:spPr>
          <a:xfrm>
            <a:off x="1655076" y="4293096"/>
            <a:ext cx="612668" cy="307777"/>
          </a:xfrm>
          <a:prstGeom prst="rect">
            <a:avLst/>
          </a:prstGeom>
          <a:noFill/>
        </p:spPr>
        <p:txBody>
          <a:bodyPr wrap="none" rtlCol="0">
            <a:spAutoFit/>
          </a:bodyPr>
          <a:lstStyle/>
          <a:p>
            <a:r>
              <a:rPr kumimoji="1" lang="en-US" altLang="ja-JP" dirty="0" smtClean="0">
                <a:latin typeface="Calibri" panose="020F0502020204030204" pitchFamily="34" charset="0"/>
                <a:ea typeface="+mn-ea"/>
              </a:rPr>
              <a:t>21:48</a:t>
            </a:r>
            <a:endParaRPr kumimoji="1" lang="ja-JP" altLang="en-US" dirty="0" smtClean="0">
              <a:latin typeface="Calibri" panose="020F0502020204030204" pitchFamily="34" charset="0"/>
              <a:ea typeface="+mn-ea"/>
            </a:endParaRPr>
          </a:p>
        </p:txBody>
      </p:sp>
      <p:cxnSp>
        <p:nvCxnSpPr>
          <p:cNvPr id="10" name="直線矢印コネクタ 9"/>
          <p:cNvCxnSpPr>
            <a:endCxn id="8" idx="2"/>
          </p:cNvCxnSpPr>
          <p:nvPr/>
        </p:nvCxnSpPr>
        <p:spPr bwMode="auto">
          <a:xfrm flipH="1">
            <a:off x="1961410" y="3356992"/>
            <a:ext cx="3222658" cy="1243881"/>
          </a:xfrm>
          <a:prstGeom prst="straightConnector1">
            <a:avLst/>
          </a:prstGeom>
          <a:solidFill>
            <a:schemeClr val="accent1"/>
          </a:solidFill>
          <a:ln w="9525" cap="flat" cmpd="sng" algn="ctr">
            <a:solidFill>
              <a:srgbClr val="FFC000"/>
            </a:solidFill>
            <a:prstDash val="solid"/>
            <a:miter lim="800000"/>
            <a:headEnd type="none" w="med" len="med"/>
            <a:tailEnd type="arrow"/>
          </a:ln>
          <a:effectLst/>
        </p:spPr>
      </p:cxnSp>
      <p:graphicFrame>
        <p:nvGraphicFramePr>
          <p:cNvPr id="13" name="表 12"/>
          <p:cNvGraphicFramePr>
            <a:graphicFrameLocks noGrp="1"/>
          </p:cNvGraphicFramePr>
          <p:nvPr>
            <p:extLst>
              <p:ext uri="{D42A27DB-BD31-4B8C-83A1-F6EECF244321}">
                <p14:modId xmlns:p14="http://schemas.microsoft.com/office/powerpoint/2010/main" val="3881811420"/>
              </p:ext>
            </p:extLst>
          </p:nvPr>
        </p:nvGraphicFramePr>
        <p:xfrm>
          <a:off x="1115616" y="1304764"/>
          <a:ext cx="4068452" cy="665789"/>
        </p:xfrm>
        <a:graphic>
          <a:graphicData uri="http://schemas.openxmlformats.org/drawingml/2006/table">
            <a:tbl>
              <a:tblPr firstRow="1" bandRow="1"/>
              <a:tblGrid>
                <a:gridCol w="756084"/>
                <a:gridCol w="972108"/>
                <a:gridCol w="900100"/>
                <a:gridCol w="1440160"/>
              </a:tblGrid>
              <a:tr h="12478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lang="en-US" altLang="ja-JP" sz="1400" dirty="0" smtClean="0"/>
                        <a:t>RTT</a:t>
                      </a:r>
                      <a:endParaRPr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Goodput</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l" defTabSz="914400" rtl="0" eaLnBrk="1" latinLnBrk="0" hangingPunct="1"/>
                      <a:r>
                        <a:rPr kumimoji="1" lang="en-US" altLang="ja-JP" sz="1400" b="1" kern="1200" dirty="0" smtClean="0">
                          <a:solidFill>
                            <a:schemeClr val="lt1"/>
                          </a:solidFill>
                          <a:latin typeface="Calibri"/>
                          <a:ea typeface="+mn-ea"/>
                          <a:cs typeface="+mn-cs"/>
                        </a:rPr>
                        <a:t>Data Size</a:t>
                      </a:r>
                      <a:endParaRPr kumimoji="1" lang="ja-JP" altLang="en-US" sz="1400" b="1" kern="1200" dirty="0">
                        <a:solidFill>
                          <a:schemeClr val="lt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914400" rtl="0" eaLnBrk="1" latinLnBrk="0" hangingPunct="1"/>
                      <a:r>
                        <a:rPr kumimoji="1" lang="en-US" altLang="ja-JP" sz="1400" b="1" kern="1200" dirty="0" smtClean="0">
                          <a:solidFill>
                            <a:schemeClr val="lt1"/>
                          </a:solidFill>
                          <a:latin typeface="Calibri"/>
                          <a:ea typeface="+mn-ea"/>
                          <a:cs typeface="+mn-cs"/>
                        </a:rPr>
                        <a:t>Transfer Time</a:t>
                      </a:r>
                      <a:endParaRPr kumimoji="1" lang="ja-JP" altLang="en-US" sz="1400" b="1" kern="1200" dirty="0">
                        <a:solidFill>
                          <a:schemeClr val="lt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09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25.7ms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83.7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1PB</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r>
                        <a:rPr kumimoji="1" lang="en-US" altLang="ja-JP" sz="1400" kern="1200" dirty="0" smtClean="0">
                          <a:solidFill>
                            <a:schemeClr val="tx1"/>
                          </a:solidFill>
                          <a:latin typeface="Calibri"/>
                          <a:ea typeface="+mn-ea"/>
                          <a:cs typeface="+mn-cs"/>
                        </a:rPr>
                        <a:t>26h 31m</a:t>
                      </a:r>
                      <a:r>
                        <a:rPr kumimoji="1" lang="en-US" altLang="ja-JP" sz="1400" kern="1200" baseline="0" dirty="0" smtClean="0">
                          <a:solidFill>
                            <a:schemeClr val="tx1"/>
                          </a:solidFill>
                          <a:latin typeface="Calibri"/>
                          <a:ea typeface="+mn-ea"/>
                          <a:cs typeface="+mn-cs"/>
                        </a:rPr>
                        <a:t> 55s</a:t>
                      </a:r>
                      <a:r>
                        <a:rPr kumimoji="1" lang="en-US" altLang="ja-JP" sz="1400" kern="1200" dirty="0" smtClean="0">
                          <a:solidFill>
                            <a:schemeClr val="tx1"/>
                          </a:solidFill>
                          <a:latin typeface="Calibri"/>
                          <a:ea typeface="+mn-ea"/>
                          <a:cs typeface="+mn-cs"/>
                        </a:rPr>
                        <a:t> </a:t>
                      </a:r>
                      <a:endParaRPr kumimoji="1" lang="ja-JP" altLang="en-US" sz="1400" kern="1200" dirty="0">
                        <a:solidFill>
                          <a:schemeClr val="tx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246360542"/>
              </p:ext>
            </p:extLst>
          </p:nvPr>
        </p:nvGraphicFramePr>
        <p:xfrm>
          <a:off x="6527067" y="4826848"/>
          <a:ext cx="2509429" cy="1554480"/>
        </p:xfrm>
        <a:graphic>
          <a:graphicData uri="http://schemas.openxmlformats.org/drawingml/2006/table">
            <a:tbl>
              <a:tblPr/>
              <a:tblGrid>
                <a:gridCol w="1368660"/>
                <a:gridCol w="1140769"/>
              </a:tblGrid>
              <a:tr h="41586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l" defTabSz="914400" rtl="0" eaLnBrk="1" latinLnBrk="0" hangingPunct="1"/>
                      <a:r>
                        <a:rPr kumimoji="1" lang="en-US" altLang="ja-JP" sz="1400" b="0" kern="1200" dirty="0" smtClean="0">
                          <a:solidFill>
                            <a:schemeClr val="dk1"/>
                          </a:solidFill>
                          <a:latin typeface="Calibri"/>
                          <a:ea typeface="+mn-ea"/>
                          <a:cs typeface="+mn-cs"/>
                        </a:rPr>
                        <a:t># of active connections</a:t>
                      </a:r>
                      <a:endParaRPr kumimoji="1" lang="ja-JP" altLang="en-US" sz="1400" b="0" kern="120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l" defTabSz="914400" rtl="0" eaLnBrk="1" latinLnBrk="0" hangingPunct="1"/>
                      <a:r>
                        <a:rPr kumimoji="1" lang="en-US" altLang="ja-JP" sz="1400" b="0" kern="1200" dirty="0" smtClean="0">
                          <a:solidFill>
                            <a:schemeClr val="dk1"/>
                          </a:solidFill>
                          <a:latin typeface="Calibri"/>
                          <a:ea typeface="+mn-ea"/>
                          <a:cs typeface="+mn-cs"/>
                        </a:rPr>
                        <a:t>2,273</a:t>
                      </a:r>
                      <a:endParaRPr kumimoji="1" lang="ja-JP" altLang="en-US" sz="1400" b="0" kern="1200" dirty="0">
                        <a:solidFill>
                          <a:schemeClr val="dk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09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Maximum</a:t>
                      </a:r>
                      <a:r>
                        <a:rPr kumimoji="1" lang="en-US" altLang="ja-JP" sz="1400" baseline="0" dirty="0" smtClean="0"/>
                        <a:t> # of connections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6,632</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0989">
                <a:tc>
                  <a:txBody>
                    <a:bodyPr/>
                    <a:lstStyle/>
                    <a:p>
                      <a:pPr marL="0" algn="l" defTabSz="914400" rtl="0" eaLnBrk="1" latinLnBrk="0" hangingPunct="1"/>
                      <a:r>
                        <a:rPr kumimoji="1" lang="en-US" altLang="ja-JP" sz="1400" kern="1200" dirty="0" smtClean="0">
                          <a:solidFill>
                            <a:schemeClr val="dk1"/>
                          </a:solidFill>
                          <a:latin typeface="Calibri"/>
                          <a:ea typeface="+mn-ea"/>
                          <a:cs typeface="+mn-cs"/>
                        </a:rPr>
                        <a:t>Transfer rate per connection</a:t>
                      </a:r>
                      <a:endParaRPr kumimoji="1" lang="ja-JP" altLang="en-US" sz="1400" kern="1200" dirty="0">
                        <a:solidFill>
                          <a:schemeClr val="dk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latin typeface="Calibri"/>
                          <a:ea typeface="+mn-ea"/>
                          <a:cs typeface="+mn-cs"/>
                        </a:rPr>
                        <a:t>37.4 Mbps</a:t>
                      </a:r>
                      <a:endParaRPr kumimoji="1" lang="ja-JP" altLang="en-US" sz="1400" kern="1200" dirty="0" smtClean="0">
                        <a:solidFill>
                          <a:schemeClr val="dk1"/>
                        </a:solidFill>
                        <a:latin typeface="Calibri"/>
                        <a:ea typeface="+mn-ea"/>
                        <a:cs typeface="+mn-cs"/>
                      </a:endParaRPr>
                    </a:p>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495527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13</a:t>
            </a:fld>
            <a:endParaRPr lang="en-US" altLang="ja-JP" dirty="0"/>
          </a:p>
        </p:txBody>
      </p:sp>
      <p:sp>
        <p:nvSpPr>
          <p:cNvPr id="5"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altLang="ja-JP" sz="2800" dirty="0" smtClean="0">
                <a:solidFill>
                  <a:schemeClr val="bg2">
                    <a:lumMod val="60000"/>
                    <a:lumOff val="40000"/>
                  </a:schemeClr>
                </a:solidFill>
                <a:latin typeface="Calibri"/>
                <a:ea typeface="ＭＳ Ｐゴシック"/>
              </a:rPr>
              <a:t>ITER Remote Experiment Center (REC)</a:t>
            </a:r>
          </a:p>
          <a:p>
            <a:pPr marL="514350" lvl="0" indent="-514350" fontAlgn="auto">
              <a:spcAft>
                <a:spcPts val="0"/>
              </a:spcAft>
              <a:buFont typeface="+mj-lt"/>
              <a:buAutoNum type="arabicPeriod"/>
              <a:defRPr/>
            </a:pPr>
            <a:r>
              <a:rPr lang="en-US" altLang="ja-JP" sz="2800" dirty="0">
                <a:solidFill>
                  <a:schemeClr val="bg2">
                    <a:lumMod val="60000"/>
                    <a:lumOff val="40000"/>
                  </a:schemeClr>
                </a:solidFill>
                <a:latin typeface="Calibri"/>
                <a:ea typeface="ＭＳ Ｐゴシック"/>
              </a:rPr>
              <a:t>Fast data transfer experiments and results</a:t>
            </a:r>
          </a:p>
          <a:p>
            <a:pPr marL="914400" lvl="1" indent="-514350" fontAlgn="auto">
              <a:spcAft>
                <a:spcPts val="0"/>
              </a:spcAft>
              <a:defRPr/>
            </a:pPr>
            <a:r>
              <a:rPr lang="en-US" altLang="ja-JP" sz="2000" dirty="0">
                <a:solidFill>
                  <a:schemeClr val="bg2">
                    <a:lumMod val="60000"/>
                    <a:lumOff val="40000"/>
                  </a:schemeClr>
                </a:solidFill>
                <a:latin typeface="Calibri"/>
                <a:ea typeface="ＭＳ Ｐゴシック"/>
              </a:rPr>
              <a:t>Pacing Method</a:t>
            </a:r>
          </a:p>
          <a:p>
            <a:pPr marL="914400" lvl="1" indent="-514350" fontAlgn="auto">
              <a:spcAft>
                <a:spcPts val="0"/>
              </a:spcAft>
              <a:defRPr/>
            </a:pPr>
            <a:r>
              <a:rPr lang="en-US" altLang="ja-JP" sz="2000" dirty="0">
                <a:solidFill>
                  <a:schemeClr val="bg2">
                    <a:lumMod val="60000"/>
                    <a:lumOff val="40000"/>
                  </a:schemeClr>
                </a:solidFill>
                <a:latin typeface="Calibri"/>
                <a:ea typeface="ＭＳ Ｐゴシック"/>
              </a:rPr>
              <a:t>MMCFTP (Massively Multi-Connection FTP)</a:t>
            </a:r>
          </a:p>
          <a:p>
            <a:pPr marL="514350" indent="-514350" fontAlgn="auto">
              <a:spcAft>
                <a:spcPts val="0"/>
              </a:spcAft>
              <a:buFont typeface="+mj-lt"/>
              <a:buAutoNum type="arabicPeriod"/>
              <a:defRPr/>
            </a:pPr>
            <a:r>
              <a:rPr lang="en-US" altLang="ja-JP" sz="2800" dirty="0">
                <a:solidFill>
                  <a:sysClr val="windowText" lastClr="000000"/>
                </a:solidFill>
                <a:latin typeface="Calibri"/>
                <a:ea typeface="ＭＳ Ｐゴシック"/>
              </a:rPr>
              <a:t>Next step of fast data transfer </a:t>
            </a:r>
            <a:r>
              <a:rPr lang="en-US" altLang="ja-JP" sz="2800" dirty="0" smtClean="0">
                <a:solidFill>
                  <a:sysClr val="windowText" lastClr="000000"/>
                </a:solidFill>
                <a:latin typeface="Calibri"/>
                <a:ea typeface="ＭＳ Ｐゴシック"/>
              </a:rPr>
              <a:t>experiments</a:t>
            </a:r>
          </a:p>
          <a:p>
            <a:pPr marL="914400" lvl="1" indent="-514350" fontAlgn="auto">
              <a:spcAft>
                <a:spcPts val="0"/>
              </a:spcAft>
              <a:defRPr/>
            </a:pPr>
            <a:r>
              <a:rPr lang="en-US" altLang="ja-JP" sz="2400" dirty="0">
                <a:solidFill>
                  <a:sysClr val="windowText" lastClr="000000"/>
                </a:solidFill>
                <a:latin typeface="Calibri"/>
                <a:ea typeface="ＭＳ Ｐゴシック"/>
              </a:rPr>
              <a:t>Data transfer experiments under security requirements will be executed as an next step.</a:t>
            </a:r>
          </a:p>
          <a:p>
            <a:pPr marL="514350" indent="-514350" fontAlgn="auto">
              <a:spcAft>
                <a:spcPts val="0"/>
              </a:spcAft>
              <a:buFont typeface="+mj-lt"/>
              <a:buAutoNum type="arabicPeriod"/>
              <a:defRPr/>
            </a:pPr>
            <a:r>
              <a:rPr lang="en-US" altLang="ja-JP" sz="2800" dirty="0" smtClean="0">
                <a:solidFill>
                  <a:sysClr val="windowText" lastClr="000000"/>
                </a:solidFill>
                <a:latin typeface="Calibri"/>
                <a:ea typeface="ＭＳ Ｐゴシック"/>
              </a:rPr>
              <a:t>Renewal </a:t>
            </a:r>
            <a:r>
              <a:rPr lang="en-US" altLang="ja-JP" sz="2800" dirty="0">
                <a:solidFill>
                  <a:sysClr val="windowText" lastClr="000000"/>
                </a:solidFill>
                <a:latin typeface="Calibri"/>
                <a:ea typeface="ＭＳ Ｐゴシック"/>
              </a:rPr>
              <a:t>plan of Japanese academic network (SINET) </a:t>
            </a:r>
          </a:p>
          <a:p>
            <a:pPr marL="514350" indent="-514350" fontAlgn="auto">
              <a:spcAft>
                <a:spcPts val="0"/>
              </a:spcAft>
              <a:buFont typeface="+mj-lt"/>
              <a:buAutoNum type="arabicPeriod"/>
              <a:defRPr/>
            </a:pPr>
            <a:r>
              <a:rPr lang="en-US" altLang="ja-JP" sz="2800" dirty="0" smtClean="0">
                <a:solidFill>
                  <a:sysClr val="windowText" lastClr="000000"/>
                </a:solidFill>
                <a:latin typeface="Calibri"/>
                <a:ea typeface="ＭＳ Ｐゴシック"/>
              </a:rPr>
              <a:t>Conclusion</a:t>
            </a:r>
            <a:endParaRPr lang="en-US" altLang="ja-JP" sz="2400" dirty="0">
              <a:solidFill>
                <a:sysClr val="windowText" lastClr="000000"/>
              </a:solidFill>
              <a:latin typeface="Calibri"/>
              <a:ea typeface="ＭＳ Ｐゴシック"/>
            </a:endParaRPr>
          </a:p>
          <a:p>
            <a:pPr lvl="1" fontAlgn="auto">
              <a:spcAft>
                <a:spcPts val="0"/>
              </a:spcAft>
              <a:buFont typeface="Arial" panose="020B0604020202020204" pitchFamily="34" charset="0"/>
              <a:buChar char="•"/>
              <a:defRPr/>
            </a:pPr>
            <a:endParaRPr lang="en-US" altLang="ja-JP" sz="2000" dirty="0">
              <a:solidFill>
                <a:sysClr val="windowText" lastClr="000000"/>
              </a:solidFill>
              <a:latin typeface="Calibri"/>
              <a:ea typeface="ＭＳ Ｐゴシック"/>
            </a:endParaRPr>
          </a:p>
        </p:txBody>
      </p:sp>
    </p:spTree>
    <p:extLst>
      <p:ext uri="{BB962C8B-B14F-4D97-AF65-F5344CB8AC3E}">
        <p14:creationId xmlns:p14="http://schemas.microsoft.com/office/powerpoint/2010/main" val="212475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Detail of Experiment environment</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14</a:t>
            </a:fld>
            <a:endParaRPr lang="en-US" altLang="ja-JP" dirty="0"/>
          </a:p>
        </p:txBody>
      </p:sp>
      <p:pic>
        <p:nvPicPr>
          <p:cNvPr id="4"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31" y="1266825"/>
            <a:ext cx="7038538" cy="4525963"/>
          </a:xfrm>
          <a:prstGeom prst="rect">
            <a:avLst/>
          </a:prstGeom>
        </p:spPr>
      </p:pic>
      <p:sp>
        <p:nvSpPr>
          <p:cNvPr id="6" name="円/楕円 5"/>
          <p:cNvSpPr/>
          <p:nvPr/>
        </p:nvSpPr>
        <p:spPr>
          <a:xfrm>
            <a:off x="7176978" y="1700808"/>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 name="円/楕円 6"/>
          <p:cNvSpPr/>
          <p:nvPr/>
        </p:nvSpPr>
        <p:spPr>
          <a:xfrm>
            <a:off x="6772532" y="5507713"/>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8" name="円/楕円 7"/>
          <p:cNvSpPr/>
          <p:nvPr/>
        </p:nvSpPr>
        <p:spPr>
          <a:xfrm>
            <a:off x="5142407" y="4376716"/>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9" name="円/楕円 8"/>
          <p:cNvSpPr/>
          <p:nvPr/>
        </p:nvSpPr>
        <p:spPr>
          <a:xfrm>
            <a:off x="7061084" y="2997492"/>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0" name="直線コネクタ 9"/>
          <p:cNvCxnSpPr>
            <a:stCxn id="6" idx="4"/>
            <a:endCxn id="9" idx="0"/>
          </p:cNvCxnSpPr>
          <p:nvPr/>
        </p:nvCxnSpPr>
        <p:spPr>
          <a:xfrm flipH="1">
            <a:off x="7119563" y="1817766"/>
            <a:ext cx="115894" cy="1179726"/>
          </a:xfrm>
          <a:prstGeom prst="line">
            <a:avLst/>
          </a:prstGeom>
          <a:noFill/>
          <a:ln w="12700" cap="flat" cmpd="sng" algn="ctr">
            <a:solidFill>
              <a:srgbClr val="4F81BD">
                <a:shade val="95000"/>
                <a:satMod val="105000"/>
              </a:srgbClr>
            </a:solidFill>
            <a:prstDash val="solid"/>
          </a:ln>
          <a:effectLst/>
        </p:spPr>
      </p:cxnSp>
      <p:sp>
        <p:nvSpPr>
          <p:cNvPr id="11" name="円/楕円 10"/>
          <p:cNvSpPr/>
          <p:nvPr/>
        </p:nvSpPr>
        <p:spPr>
          <a:xfrm>
            <a:off x="4440833" y="4373848"/>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2" name="直線コネクタ 11"/>
          <p:cNvCxnSpPr>
            <a:stCxn id="6" idx="3"/>
            <a:endCxn id="22" idx="7"/>
          </p:cNvCxnSpPr>
          <p:nvPr/>
        </p:nvCxnSpPr>
        <p:spPr>
          <a:xfrm flipH="1">
            <a:off x="6469796" y="1800638"/>
            <a:ext cx="724310" cy="2476248"/>
          </a:xfrm>
          <a:prstGeom prst="line">
            <a:avLst/>
          </a:prstGeom>
          <a:noFill/>
          <a:ln w="25400" cap="flat" cmpd="sng" algn="ctr">
            <a:solidFill>
              <a:srgbClr val="4F81BD">
                <a:shade val="95000"/>
                <a:satMod val="105000"/>
              </a:srgbClr>
            </a:solidFill>
            <a:prstDash val="solid"/>
          </a:ln>
          <a:effectLst/>
        </p:spPr>
      </p:cxnSp>
      <p:cxnSp>
        <p:nvCxnSpPr>
          <p:cNvPr id="13" name="直線コネクタ 12"/>
          <p:cNvCxnSpPr>
            <a:endCxn id="8" idx="6"/>
          </p:cNvCxnSpPr>
          <p:nvPr/>
        </p:nvCxnSpPr>
        <p:spPr>
          <a:xfrm flipH="1">
            <a:off x="5259365" y="4318237"/>
            <a:ext cx="1110601" cy="116958"/>
          </a:xfrm>
          <a:prstGeom prst="line">
            <a:avLst/>
          </a:prstGeom>
          <a:noFill/>
          <a:ln w="63500" cap="flat" cmpd="sng" algn="ctr">
            <a:solidFill>
              <a:srgbClr val="4F81BD">
                <a:shade val="95000"/>
                <a:satMod val="105000"/>
              </a:srgbClr>
            </a:solidFill>
            <a:prstDash val="solid"/>
          </a:ln>
          <a:effectLst/>
        </p:spPr>
      </p:cxnSp>
      <p:cxnSp>
        <p:nvCxnSpPr>
          <p:cNvPr id="14" name="直線コネクタ 13"/>
          <p:cNvCxnSpPr>
            <a:stCxn id="8" idx="0"/>
            <a:endCxn id="43" idx="4"/>
          </p:cNvCxnSpPr>
          <p:nvPr/>
        </p:nvCxnSpPr>
        <p:spPr>
          <a:xfrm flipV="1">
            <a:off x="5200886" y="4266038"/>
            <a:ext cx="5657" cy="110678"/>
          </a:xfrm>
          <a:prstGeom prst="line">
            <a:avLst/>
          </a:prstGeom>
          <a:noFill/>
          <a:ln w="25400" cap="flat" cmpd="sng" algn="ctr">
            <a:solidFill>
              <a:srgbClr val="4F81BD">
                <a:shade val="95000"/>
                <a:satMod val="105000"/>
              </a:srgbClr>
            </a:solidFill>
            <a:prstDash val="solid"/>
          </a:ln>
          <a:effectLst/>
        </p:spPr>
      </p:cxnSp>
      <p:cxnSp>
        <p:nvCxnSpPr>
          <p:cNvPr id="15" name="直線コネクタ 14"/>
          <p:cNvCxnSpPr>
            <a:stCxn id="34" idx="2"/>
            <a:endCxn id="6" idx="6"/>
          </p:cNvCxnSpPr>
          <p:nvPr/>
        </p:nvCxnSpPr>
        <p:spPr>
          <a:xfrm flipH="1" flipV="1">
            <a:off x="7293936" y="1759287"/>
            <a:ext cx="197163" cy="15121"/>
          </a:xfrm>
          <a:prstGeom prst="line">
            <a:avLst/>
          </a:prstGeom>
          <a:noFill/>
          <a:ln w="25400" cap="flat" cmpd="sng" algn="ctr">
            <a:solidFill>
              <a:srgbClr val="4F81BD">
                <a:shade val="95000"/>
                <a:satMod val="105000"/>
              </a:srgbClr>
            </a:solidFill>
            <a:prstDash val="solid"/>
          </a:ln>
          <a:effectLst/>
        </p:spPr>
      </p:cxnSp>
      <p:cxnSp>
        <p:nvCxnSpPr>
          <p:cNvPr id="16" name="直線コネクタ 15"/>
          <p:cNvCxnSpPr>
            <a:stCxn id="9" idx="3"/>
            <a:endCxn id="22" idx="6"/>
          </p:cNvCxnSpPr>
          <p:nvPr/>
        </p:nvCxnSpPr>
        <p:spPr>
          <a:xfrm flipH="1">
            <a:off x="6486924" y="3097322"/>
            <a:ext cx="591288" cy="1220915"/>
          </a:xfrm>
          <a:prstGeom prst="line">
            <a:avLst/>
          </a:prstGeom>
          <a:noFill/>
          <a:ln w="50800" cap="flat" cmpd="sng" algn="ctr">
            <a:solidFill>
              <a:srgbClr val="4F81BD">
                <a:shade val="95000"/>
                <a:satMod val="105000"/>
              </a:srgbClr>
            </a:solidFill>
            <a:prstDash val="solid"/>
          </a:ln>
          <a:effectLst/>
        </p:spPr>
      </p:cxnSp>
      <p:cxnSp>
        <p:nvCxnSpPr>
          <p:cNvPr id="17" name="曲線コネクタ 16"/>
          <p:cNvCxnSpPr>
            <a:stCxn id="22" idx="4"/>
            <a:endCxn id="11" idx="5"/>
          </p:cNvCxnSpPr>
          <p:nvPr/>
        </p:nvCxnSpPr>
        <p:spPr>
          <a:xfrm rot="5400000">
            <a:off x="5436073" y="3481306"/>
            <a:ext cx="96962" cy="1887782"/>
          </a:xfrm>
          <a:prstGeom prst="curvedConnector3">
            <a:avLst>
              <a:gd name="adj1" fmla="val 353427"/>
            </a:avLst>
          </a:prstGeom>
          <a:noFill/>
          <a:ln w="63500" cap="flat" cmpd="sng" algn="ctr">
            <a:solidFill>
              <a:srgbClr val="4F81BD">
                <a:shade val="95000"/>
                <a:satMod val="105000"/>
              </a:srgbClr>
            </a:solidFill>
            <a:prstDash val="solid"/>
          </a:ln>
          <a:effectLst/>
        </p:spPr>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092" y="5036575"/>
            <a:ext cx="1828572" cy="11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円/楕円 18"/>
          <p:cNvSpPr/>
          <p:nvPr/>
        </p:nvSpPr>
        <p:spPr>
          <a:xfrm>
            <a:off x="4777137" y="5624671"/>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20" name="曲線コネクタ 19"/>
          <p:cNvCxnSpPr>
            <a:stCxn id="11" idx="4"/>
            <a:endCxn id="19" idx="2"/>
          </p:cNvCxnSpPr>
          <p:nvPr/>
        </p:nvCxnSpPr>
        <p:spPr>
          <a:xfrm rot="16200000" flipH="1">
            <a:off x="4042052" y="4948065"/>
            <a:ext cx="1192344" cy="277825"/>
          </a:xfrm>
          <a:prstGeom prst="curvedConnector2">
            <a:avLst/>
          </a:prstGeom>
          <a:noFill/>
          <a:ln w="25400" cap="flat" cmpd="sng" algn="ctr">
            <a:solidFill>
              <a:srgbClr val="4F81BD">
                <a:shade val="95000"/>
                <a:satMod val="105000"/>
              </a:srgbClr>
            </a:solidFill>
            <a:prstDash val="solid"/>
          </a:ln>
          <a:effectLst/>
        </p:spPr>
      </p:cxnSp>
      <p:cxnSp>
        <p:nvCxnSpPr>
          <p:cNvPr id="21" name="曲線コネクタ 20"/>
          <p:cNvCxnSpPr>
            <a:endCxn id="7" idx="3"/>
          </p:cNvCxnSpPr>
          <p:nvPr/>
        </p:nvCxnSpPr>
        <p:spPr>
          <a:xfrm flipV="1">
            <a:off x="4894095" y="5607543"/>
            <a:ext cx="1895565" cy="75607"/>
          </a:xfrm>
          <a:prstGeom prst="curvedConnector2">
            <a:avLst/>
          </a:prstGeom>
          <a:noFill/>
          <a:ln w="25400" cap="flat" cmpd="sng" algn="ctr">
            <a:solidFill>
              <a:srgbClr val="4F81BD">
                <a:shade val="95000"/>
                <a:satMod val="105000"/>
              </a:srgbClr>
            </a:solidFill>
            <a:prstDash val="solid"/>
          </a:ln>
          <a:effectLst/>
        </p:spPr>
      </p:cxnSp>
      <p:sp>
        <p:nvSpPr>
          <p:cNvPr id="22" name="円/楕円 21"/>
          <p:cNvSpPr/>
          <p:nvPr/>
        </p:nvSpPr>
        <p:spPr>
          <a:xfrm>
            <a:off x="6369966" y="4259758"/>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23"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689479" y="5755763"/>
            <a:ext cx="348470" cy="482929"/>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590552" y="4005064"/>
            <a:ext cx="129381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NII (Tokyo)</a:t>
            </a:r>
          </a:p>
        </p:txBody>
      </p:sp>
      <p:sp>
        <p:nvSpPr>
          <p:cNvPr id="25" name="テキスト ボックス 24"/>
          <p:cNvSpPr txBox="1"/>
          <p:nvPr/>
        </p:nvSpPr>
        <p:spPr>
          <a:xfrm>
            <a:off x="7053888" y="5585783"/>
            <a:ext cx="1716945"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Amazon AWS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Dublin, Ireland</a:t>
            </a:r>
          </a:p>
        </p:txBody>
      </p:sp>
      <p:sp>
        <p:nvSpPr>
          <p:cNvPr id="26" name="テキスト ボックス 25"/>
          <p:cNvSpPr txBox="1"/>
          <p:nvPr/>
        </p:nvSpPr>
        <p:spPr>
          <a:xfrm>
            <a:off x="6051415" y="2588180"/>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7" name="テキスト ボックス 26"/>
          <p:cNvSpPr txBox="1"/>
          <p:nvPr/>
        </p:nvSpPr>
        <p:spPr>
          <a:xfrm>
            <a:off x="7108394" y="2349908"/>
            <a:ext cx="954557"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2.4Gbps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8" name="テキスト ボックス 27"/>
          <p:cNvSpPr txBox="1"/>
          <p:nvPr/>
        </p:nvSpPr>
        <p:spPr>
          <a:xfrm>
            <a:off x="7291927" y="1899164"/>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9" name="テキスト ボックス 28"/>
          <p:cNvSpPr txBox="1"/>
          <p:nvPr/>
        </p:nvSpPr>
        <p:spPr>
          <a:xfrm>
            <a:off x="5398220" y="4005064"/>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40Gbps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0" name="テキスト ボックス 29"/>
          <p:cNvSpPr txBox="1"/>
          <p:nvPr/>
        </p:nvSpPr>
        <p:spPr>
          <a:xfrm>
            <a:off x="5447136" y="4686266"/>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40Gbps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1" name="テキスト ボックス 30"/>
          <p:cNvSpPr txBox="1"/>
          <p:nvPr/>
        </p:nvSpPr>
        <p:spPr>
          <a:xfrm>
            <a:off x="4467239" y="4859868"/>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2" name="テキスト ボックス 31"/>
          <p:cNvSpPr txBox="1"/>
          <p:nvPr/>
        </p:nvSpPr>
        <p:spPr>
          <a:xfrm>
            <a:off x="4746737" y="5755763"/>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3" name="テキスト ボックス 32"/>
          <p:cNvSpPr txBox="1"/>
          <p:nvPr/>
        </p:nvSpPr>
        <p:spPr>
          <a:xfrm>
            <a:off x="4359227" y="4041068"/>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4" name="円/楕円 33"/>
          <p:cNvSpPr/>
          <p:nvPr/>
        </p:nvSpPr>
        <p:spPr>
          <a:xfrm>
            <a:off x="7491099" y="1715929"/>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5" name="円/楕円 34"/>
          <p:cNvSpPr/>
          <p:nvPr/>
        </p:nvSpPr>
        <p:spPr>
          <a:xfrm>
            <a:off x="7479378" y="1727866"/>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6" name="テキスト ボックス 35"/>
          <p:cNvSpPr txBox="1"/>
          <p:nvPr/>
        </p:nvSpPr>
        <p:spPr>
          <a:xfrm>
            <a:off x="6772532" y="1109013"/>
            <a:ext cx="197297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IFERC (</a:t>
            </a:r>
            <a:r>
              <a:rPr kumimoji="0" lang="en-US" altLang="ja-JP" sz="2000" b="0" i="0" u="none" strike="noStrike" kern="0" cap="none" spc="0" normalizeH="0" baseline="0" noProof="0" dirty="0" err="1" smtClean="0">
                <a:ln>
                  <a:noFill/>
                </a:ln>
                <a:solidFill>
                  <a:prstClr val="black"/>
                </a:solidFill>
                <a:effectLst/>
                <a:uLnTx/>
                <a:uFillTx/>
                <a:latin typeface="Calibri"/>
                <a:ea typeface="ＭＳ Ｐゴシック"/>
              </a:rPr>
              <a:t>Rokkasho</a:t>
            </a: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a:t>
            </a:r>
          </a:p>
        </p:txBody>
      </p:sp>
      <p:cxnSp>
        <p:nvCxnSpPr>
          <p:cNvPr id="37" name="直線コネクタ 36"/>
          <p:cNvCxnSpPr>
            <a:stCxn id="35" idx="0"/>
            <a:endCxn id="73" idx="7"/>
          </p:cNvCxnSpPr>
          <p:nvPr/>
        </p:nvCxnSpPr>
        <p:spPr>
          <a:xfrm flipH="1" flipV="1">
            <a:off x="6528077" y="1456541"/>
            <a:ext cx="1009780" cy="271325"/>
          </a:xfrm>
          <a:prstGeom prst="line">
            <a:avLst/>
          </a:prstGeom>
          <a:noFill/>
          <a:ln w="9525" cap="flat" cmpd="sng" algn="ctr">
            <a:solidFill>
              <a:sysClr val="windowText" lastClr="000000"/>
            </a:solidFill>
            <a:prstDash val="solid"/>
          </a:ln>
          <a:effectLst/>
        </p:spPr>
      </p:cxnSp>
      <p:grpSp>
        <p:nvGrpSpPr>
          <p:cNvPr id="38" name="グループ化 37"/>
          <p:cNvGrpSpPr/>
          <p:nvPr/>
        </p:nvGrpSpPr>
        <p:grpSpPr>
          <a:xfrm>
            <a:off x="5338126" y="1236211"/>
            <a:ext cx="1394114" cy="1358310"/>
            <a:chOff x="5338126" y="1236211"/>
            <a:chExt cx="1394114" cy="1358310"/>
          </a:xfrm>
        </p:grpSpPr>
        <p:sp>
          <p:nvSpPr>
            <p:cNvPr id="64" name="正方形/長方形 63"/>
            <p:cNvSpPr/>
            <p:nvPr/>
          </p:nvSpPr>
          <p:spPr>
            <a:xfrm>
              <a:off x="5814664" y="1574460"/>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65" name="正方形/長方形 64"/>
            <p:cNvSpPr/>
            <p:nvPr/>
          </p:nvSpPr>
          <p:spPr>
            <a:xfrm>
              <a:off x="5439521" y="1920160"/>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66"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199026" y="1824765"/>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線コネクタ 66"/>
            <p:cNvCxnSpPr>
              <a:stCxn id="64" idx="0"/>
            </p:cNvCxnSpPr>
            <p:nvPr/>
          </p:nvCxnSpPr>
          <p:spPr>
            <a:xfrm flipH="1" flipV="1">
              <a:off x="6079324" y="1381418"/>
              <a:ext cx="1" cy="193042"/>
            </a:xfrm>
            <a:prstGeom prst="line">
              <a:avLst/>
            </a:prstGeom>
            <a:noFill/>
            <a:ln w="9525" cap="flat" cmpd="sng" algn="ctr">
              <a:solidFill>
                <a:srgbClr val="4F81BD">
                  <a:shade val="95000"/>
                  <a:satMod val="105000"/>
                </a:srgbClr>
              </a:solidFill>
              <a:prstDash val="solid"/>
            </a:ln>
            <a:effectLst/>
          </p:spPr>
        </p:cxnSp>
        <p:cxnSp>
          <p:nvCxnSpPr>
            <p:cNvPr id="68" name="直線コネクタ 67"/>
            <p:cNvCxnSpPr/>
            <p:nvPr/>
          </p:nvCxnSpPr>
          <p:spPr>
            <a:xfrm flipH="1" flipV="1">
              <a:off x="6300191" y="1723790"/>
              <a:ext cx="1" cy="193042"/>
            </a:xfrm>
            <a:prstGeom prst="line">
              <a:avLst/>
            </a:prstGeom>
            <a:noFill/>
            <a:ln w="9525" cap="flat" cmpd="sng" algn="ctr">
              <a:solidFill>
                <a:srgbClr val="4F81BD">
                  <a:shade val="95000"/>
                  <a:satMod val="105000"/>
                </a:srgbClr>
              </a:solidFill>
              <a:prstDash val="solid"/>
            </a:ln>
            <a:effectLst/>
          </p:spPr>
        </p:cxnSp>
        <p:cxnSp>
          <p:nvCxnSpPr>
            <p:cNvPr id="69" name="直線コネクタ 68"/>
            <p:cNvCxnSpPr/>
            <p:nvPr/>
          </p:nvCxnSpPr>
          <p:spPr>
            <a:xfrm flipH="1" flipV="1">
              <a:off x="5868143" y="1723790"/>
              <a:ext cx="1" cy="193042"/>
            </a:xfrm>
            <a:prstGeom prst="line">
              <a:avLst/>
            </a:prstGeom>
            <a:noFill/>
            <a:ln w="9525" cap="flat" cmpd="sng" algn="ctr">
              <a:solidFill>
                <a:srgbClr val="4F81BD">
                  <a:shade val="95000"/>
                  <a:satMod val="105000"/>
                </a:srgbClr>
              </a:solidFill>
              <a:prstDash val="solid"/>
            </a:ln>
            <a:effectLst/>
          </p:spPr>
        </p:cxnSp>
        <p:cxnSp>
          <p:nvCxnSpPr>
            <p:cNvPr id="70" name="直線コネクタ 69"/>
            <p:cNvCxnSpPr/>
            <p:nvPr/>
          </p:nvCxnSpPr>
          <p:spPr>
            <a:xfrm flipV="1">
              <a:off x="5868144" y="2083830"/>
              <a:ext cx="0" cy="323799"/>
            </a:xfrm>
            <a:prstGeom prst="line">
              <a:avLst/>
            </a:prstGeom>
            <a:noFill/>
            <a:ln w="9525" cap="flat" cmpd="sng" algn="ctr">
              <a:solidFill>
                <a:srgbClr val="4F81BD">
                  <a:shade val="95000"/>
                  <a:satMod val="105000"/>
                </a:srgbClr>
              </a:solidFill>
              <a:prstDash val="solid"/>
            </a:ln>
            <a:effectLst/>
          </p:spPr>
        </p:cxnSp>
        <p:sp>
          <p:nvSpPr>
            <p:cNvPr id="71" name="テキスト ボックス 70"/>
            <p:cNvSpPr txBox="1"/>
            <p:nvPr/>
          </p:nvSpPr>
          <p:spPr>
            <a:xfrm>
              <a:off x="5749914" y="1236211"/>
              <a:ext cx="62228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SINET4</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72" name="テキスト ボックス 71"/>
            <p:cNvSpPr txBox="1"/>
            <p:nvPr/>
          </p:nvSpPr>
          <p:spPr>
            <a:xfrm>
              <a:off x="5580112" y="2132856"/>
              <a:ext cx="5920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IFERC/</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CSC</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73" name="円/楕円 72"/>
            <p:cNvSpPr/>
            <p:nvPr/>
          </p:nvSpPr>
          <p:spPr>
            <a:xfrm>
              <a:off x="5338126" y="1273649"/>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pSp>
      <p:cxnSp>
        <p:nvCxnSpPr>
          <p:cNvPr id="39" name="直線コネクタ 38"/>
          <p:cNvCxnSpPr>
            <a:stCxn id="35" idx="3"/>
            <a:endCxn id="73" idx="5"/>
          </p:cNvCxnSpPr>
          <p:nvPr/>
        </p:nvCxnSpPr>
        <p:spPr>
          <a:xfrm flipH="1">
            <a:off x="6528077" y="1827696"/>
            <a:ext cx="968429" cy="511925"/>
          </a:xfrm>
          <a:prstGeom prst="line">
            <a:avLst/>
          </a:prstGeom>
          <a:noFill/>
          <a:ln w="9525" cap="flat" cmpd="sng" algn="ctr">
            <a:solidFill>
              <a:sysClr val="windowText" lastClr="000000"/>
            </a:solidFill>
            <a:prstDash val="solid"/>
          </a:ln>
          <a:effectLst/>
        </p:spPr>
      </p:cxnSp>
      <p:cxnSp>
        <p:nvCxnSpPr>
          <p:cNvPr id="40" name="直線コネクタ 39"/>
          <p:cNvCxnSpPr>
            <a:stCxn id="43" idx="7"/>
            <a:endCxn id="63" idx="5"/>
          </p:cNvCxnSpPr>
          <p:nvPr/>
        </p:nvCxnSpPr>
        <p:spPr>
          <a:xfrm flipV="1">
            <a:off x="5247894" y="3452290"/>
            <a:ext cx="344079" cy="713918"/>
          </a:xfrm>
          <a:prstGeom prst="line">
            <a:avLst/>
          </a:prstGeom>
          <a:noFill/>
          <a:ln w="9525" cap="flat" cmpd="sng" algn="ctr">
            <a:solidFill>
              <a:sysClr val="windowText" lastClr="000000"/>
            </a:solidFill>
            <a:prstDash val="solid"/>
          </a:ln>
          <a:effectLst/>
        </p:spPr>
      </p:cxnSp>
      <p:grpSp>
        <p:nvGrpSpPr>
          <p:cNvPr id="41" name="グループ化 40"/>
          <p:cNvGrpSpPr/>
          <p:nvPr/>
        </p:nvGrpSpPr>
        <p:grpSpPr>
          <a:xfrm>
            <a:off x="4402022" y="2348880"/>
            <a:ext cx="1394114" cy="1286302"/>
            <a:chOff x="4402022" y="2348880"/>
            <a:chExt cx="1394114" cy="1286302"/>
          </a:xfrm>
        </p:grpSpPr>
        <p:sp>
          <p:nvSpPr>
            <p:cNvPr id="54" name="正方形/長方形 53"/>
            <p:cNvSpPr/>
            <p:nvPr/>
          </p:nvSpPr>
          <p:spPr>
            <a:xfrm>
              <a:off x="4878560" y="2687129"/>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55" name="正方形/長方形 54"/>
            <p:cNvSpPr/>
            <p:nvPr/>
          </p:nvSpPr>
          <p:spPr>
            <a:xfrm>
              <a:off x="4503417" y="3032829"/>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56"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5262922" y="2937434"/>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線コネクタ 56"/>
            <p:cNvCxnSpPr>
              <a:stCxn id="54" idx="0"/>
            </p:cNvCxnSpPr>
            <p:nvPr/>
          </p:nvCxnSpPr>
          <p:spPr>
            <a:xfrm flipH="1" flipV="1">
              <a:off x="5143220" y="2494087"/>
              <a:ext cx="1" cy="193042"/>
            </a:xfrm>
            <a:prstGeom prst="line">
              <a:avLst/>
            </a:prstGeom>
            <a:noFill/>
            <a:ln w="9525" cap="flat" cmpd="sng" algn="ctr">
              <a:solidFill>
                <a:srgbClr val="4F81BD">
                  <a:shade val="95000"/>
                  <a:satMod val="105000"/>
                </a:srgbClr>
              </a:solidFill>
              <a:prstDash val="solid"/>
            </a:ln>
            <a:effectLst/>
          </p:spPr>
        </p:cxnSp>
        <p:cxnSp>
          <p:nvCxnSpPr>
            <p:cNvPr id="58" name="直線コネクタ 57"/>
            <p:cNvCxnSpPr/>
            <p:nvPr/>
          </p:nvCxnSpPr>
          <p:spPr>
            <a:xfrm flipH="1" flipV="1">
              <a:off x="5364087" y="2836459"/>
              <a:ext cx="1" cy="193042"/>
            </a:xfrm>
            <a:prstGeom prst="line">
              <a:avLst/>
            </a:prstGeom>
            <a:noFill/>
            <a:ln w="9525" cap="flat" cmpd="sng" algn="ctr">
              <a:solidFill>
                <a:srgbClr val="4F81BD">
                  <a:shade val="95000"/>
                  <a:satMod val="105000"/>
                </a:srgbClr>
              </a:solidFill>
              <a:prstDash val="solid"/>
            </a:ln>
            <a:effectLst/>
          </p:spPr>
        </p:cxnSp>
        <p:cxnSp>
          <p:nvCxnSpPr>
            <p:cNvPr id="59" name="直線コネクタ 58"/>
            <p:cNvCxnSpPr/>
            <p:nvPr/>
          </p:nvCxnSpPr>
          <p:spPr>
            <a:xfrm flipH="1" flipV="1">
              <a:off x="4932039" y="2836459"/>
              <a:ext cx="1" cy="193042"/>
            </a:xfrm>
            <a:prstGeom prst="line">
              <a:avLst/>
            </a:prstGeom>
            <a:noFill/>
            <a:ln w="9525" cap="flat" cmpd="sng" algn="ctr">
              <a:solidFill>
                <a:srgbClr val="4F81BD">
                  <a:shade val="95000"/>
                  <a:satMod val="105000"/>
                </a:srgbClr>
              </a:solidFill>
              <a:prstDash val="solid"/>
            </a:ln>
            <a:effectLst/>
          </p:spPr>
        </p:cxnSp>
        <p:cxnSp>
          <p:nvCxnSpPr>
            <p:cNvPr id="60" name="直線コネクタ 59"/>
            <p:cNvCxnSpPr/>
            <p:nvPr/>
          </p:nvCxnSpPr>
          <p:spPr>
            <a:xfrm flipV="1">
              <a:off x="4932040" y="3196499"/>
              <a:ext cx="0" cy="323799"/>
            </a:xfrm>
            <a:prstGeom prst="line">
              <a:avLst/>
            </a:prstGeom>
            <a:noFill/>
            <a:ln w="9525" cap="flat" cmpd="sng" algn="ctr">
              <a:solidFill>
                <a:srgbClr val="4F81BD">
                  <a:shade val="95000"/>
                  <a:satMod val="105000"/>
                </a:srgbClr>
              </a:solidFill>
              <a:prstDash val="solid"/>
            </a:ln>
            <a:effectLst/>
          </p:spPr>
        </p:cxnSp>
        <p:sp>
          <p:nvSpPr>
            <p:cNvPr id="61" name="テキスト ボックス 60"/>
            <p:cNvSpPr txBox="1"/>
            <p:nvPr/>
          </p:nvSpPr>
          <p:spPr>
            <a:xfrm>
              <a:off x="4788024" y="2348880"/>
              <a:ext cx="62228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SINET4</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62" name="テキスト ボックス 61"/>
            <p:cNvSpPr txBox="1"/>
            <p:nvPr/>
          </p:nvSpPr>
          <p:spPr>
            <a:xfrm>
              <a:off x="4644008" y="3347150"/>
              <a:ext cx="46140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NIFS</a:t>
              </a:r>
            </a:p>
          </p:txBody>
        </p:sp>
        <p:sp>
          <p:nvSpPr>
            <p:cNvPr id="63" name="円/楕円 62"/>
            <p:cNvSpPr/>
            <p:nvPr/>
          </p:nvSpPr>
          <p:spPr>
            <a:xfrm>
              <a:off x="4402022" y="2386318"/>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pSp>
      <p:cxnSp>
        <p:nvCxnSpPr>
          <p:cNvPr id="42" name="直線コネクタ 41"/>
          <p:cNvCxnSpPr>
            <a:stCxn id="43" idx="3"/>
            <a:endCxn id="63" idx="3"/>
          </p:cNvCxnSpPr>
          <p:nvPr/>
        </p:nvCxnSpPr>
        <p:spPr>
          <a:xfrm flipH="1" flipV="1">
            <a:off x="4606185" y="3452290"/>
            <a:ext cx="559007" cy="796620"/>
          </a:xfrm>
          <a:prstGeom prst="line">
            <a:avLst/>
          </a:prstGeom>
          <a:noFill/>
          <a:ln w="9525" cap="flat" cmpd="sng" algn="ctr">
            <a:solidFill>
              <a:sysClr val="windowText" lastClr="000000"/>
            </a:solidFill>
            <a:prstDash val="solid"/>
          </a:ln>
          <a:effectLst/>
        </p:spPr>
      </p:cxnSp>
      <p:sp>
        <p:nvSpPr>
          <p:cNvPr id="43" name="円/楕円 42"/>
          <p:cNvSpPr/>
          <p:nvPr/>
        </p:nvSpPr>
        <p:spPr>
          <a:xfrm>
            <a:off x="5148064" y="414908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44" name="図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854" y="3284984"/>
            <a:ext cx="956426" cy="3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コネクタ 44"/>
          <p:cNvCxnSpPr>
            <a:stCxn id="22" idx="0"/>
            <a:endCxn id="51" idx="1"/>
          </p:cNvCxnSpPr>
          <p:nvPr/>
        </p:nvCxnSpPr>
        <p:spPr>
          <a:xfrm flipV="1">
            <a:off x="6428445" y="3289290"/>
            <a:ext cx="1084022" cy="970468"/>
          </a:xfrm>
          <a:prstGeom prst="line">
            <a:avLst/>
          </a:prstGeom>
          <a:noFill/>
          <a:ln w="9525" cap="flat" cmpd="sng" algn="ctr">
            <a:solidFill>
              <a:sysClr val="windowText" lastClr="000000"/>
            </a:solidFill>
            <a:prstDash val="solid"/>
          </a:ln>
          <a:effectLst/>
        </p:spPr>
      </p:cxnSp>
      <p:sp>
        <p:nvSpPr>
          <p:cNvPr id="46" name="正方形/長方形 45"/>
          <p:cNvSpPr/>
          <p:nvPr/>
        </p:nvSpPr>
        <p:spPr>
          <a:xfrm>
            <a:off x="7706061" y="3609020"/>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47"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7905793" y="3889521"/>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直線コネクタ 47"/>
          <p:cNvCxnSpPr>
            <a:stCxn id="83" idx="0"/>
            <a:endCxn id="50" idx="2"/>
          </p:cNvCxnSpPr>
          <p:nvPr/>
        </p:nvCxnSpPr>
        <p:spPr>
          <a:xfrm flipH="1" flipV="1">
            <a:off x="8064388" y="3345959"/>
            <a:ext cx="1" cy="38592"/>
          </a:xfrm>
          <a:prstGeom prst="line">
            <a:avLst/>
          </a:prstGeom>
          <a:noFill/>
          <a:ln w="9525" cap="flat" cmpd="sng" algn="ctr">
            <a:solidFill>
              <a:srgbClr val="4F81BD">
                <a:shade val="95000"/>
                <a:satMod val="105000"/>
              </a:srgbClr>
            </a:solidFill>
            <a:prstDash val="solid"/>
          </a:ln>
          <a:effectLst/>
        </p:spPr>
      </p:cxnSp>
      <p:cxnSp>
        <p:nvCxnSpPr>
          <p:cNvPr id="49" name="直線コネクタ 48"/>
          <p:cNvCxnSpPr/>
          <p:nvPr/>
        </p:nvCxnSpPr>
        <p:spPr>
          <a:xfrm flipV="1">
            <a:off x="8075101" y="3797489"/>
            <a:ext cx="0" cy="207575"/>
          </a:xfrm>
          <a:prstGeom prst="line">
            <a:avLst/>
          </a:prstGeom>
          <a:noFill/>
          <a:ln w="9525" cap="flat" cmpd="sng" algn="ctr">
            <a:solidFill>
              <a:srgbClr val="4F81BD">
                <a:shade val="95000"/>
                <a:satMod val="105000"/>
              </a:srgbClr>
            </a:solidFill>
            <a:prstDash val="solid"/>
          </a:ln>
          <a:effectLst/>
        </p:spPr>
      </p:cxnSp>
      <p:sp>
        <p:nvSpPr>
          <p:cNvPr id="50" name="テキスト ボックス 49"/>
          <p:cNvSpPr txBox="1"/>
          <p:nvPr/>
        </p:nvSpPr>
        <p:spPr>
          <a:xfrm>
            <a:off x="7753245" y="3068960"/>
            <a:ext cx="62228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rPr>
              <a:t>SINET4</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51" name="円/楕円 50"/>
          <p:cNvSpPr/>
          <p:nvPr/>
        </p:nvSpPr>
        <p:spPr>
          <a:xfrm>
            <a:off x="7308304" y="3106398"/>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52" name="直線コネクタ 51"/>
          <p:cNvCxnSpPr>
            <a:stCxn id="22" idx="4"/>
            <a:endCxn id="51" idx="4"/>
          </p:cNvCxnSpPr>
          <p:nvPr/>
        </p:nvCxnSpPr>
        <p:spPr>
          <a:xfrm flipV="1">
            <a:off x="6428445" y="4355262"/>
            <a:ext cx="1576916" cy="21454"/>
          </a:xfrm>
          <a:prstGeom prst="line">
            <a:avLst/>
          </a:prstGeom>
          <a:noFill/>
          <a:ln w="9525" cap="flat" cmpd="sng" algn="ctr">
            <a:solidFill>
              <a:sysClr val="windowText" lastClr="000000"/>
            </a:solidFill>
            <a:prstDash val="solid"/>
          </a:ln>
          <a:effectLst/>
        </p:spPr>
      </p:cxnSp>
      <p:sp>
        <p:nvSpPr>
          <p:cNvPr id="53" name="テキスト ボックス 52"/>
          <p:cNvSpPr txBox="1"/>
          <p:nvPr/>
        </p:nvSpPr>
        <p:spPr>
          <a:xfrm>
            <a:off x="4880634" y="3604954"/>
            <a:ext cx="127554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NIFS (Toki)</a:t>
            </a:r>
          </a:p>
        </p:txBody>
      </p:sp>
      <p:sp>
        <p:nvSpPr>
          <p:cNvPr id="83" name="正方形/長方形 82"/>
          <p:cNvSpPr/>
          <p:nvPr/>
        </p:nvSpPr>
        <p:spPr>
          <a:xfrm>
            <a:off x="7706061" y="3384551"/>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IPS (*)</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cxnSp>
        <p:nvCxnSpPr>
          <p:cNvPr id="95" name="直線コネクタ 94"/>
          <p:cNvCxnSpPr>
            <a:stCxn id="8" idx="2"/>
            <a:endCxn id="11" idx="6"/>
          </p:cNvCxnSpPr>
          <p:nvPr/>
        </p:nvCxnSpPr>
        <p:spPr>
          <a:xfrm flipH="1" flipV="1">
            <a:off x="4557791" y="4432327"/>
            <a:ext cx="584616" cy="2868"/>
          </a:xfrm>
          <a:prstGeom prst="line">
            <a:avLst/>
          </a:prstGeom>
          <a:noFill/>
          <a:ln w="63500" cap="flat" cmpd="sng" algn="ctr">
            <a:solidFill>
              <a:srgbClr val="4F81BD">
                <a:shade val="95000"/>
                <a:satMod val="105000"/>
              </a:srgbClr>
            </a:solidFill>
            <a:prstDash val="solid"/>
          </a:ln>
          <a:effectLst/>
        </p:spPr>
      </p:cxnSp>
      <p:sp>
        <p:nvSpPr>
          <p:cNvPr id="75" name="Rectangle 39"/>
          <p:cNvSpPr>
            <a:spLocks noChangeArrowheads="1"/>
          </p:cNvSpPr>
          <p:nvPr/>
        </p:nvSpPr>
        <p:spPr bwMode="auto">
          <a:xfrm>
            <a:off x="107504" y="908720"/>
            <a:ext cx="4448119" cy="3785652"/>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000" dirty="0" smtClean="0">
                <a:latin typeface="Calibri" panose="020F0502020204030204" pitchFamily="34" charset="0"/>
                <a:ea typeface="HGPｺﾞｼｯｸE" pitchFamily="50" charset="-128"/>
                <a:cs typeface="Arial"/>
              </a:rPr>
              <a:t>In the current experiment environment,</a:t>
            </a:r>
          </a:p>
          <a:p>
            <a:r>
              <a:rPr lang="en-US" altLang="ja-JP" sz="2000" dirty="0" smtClean="0">
                <a:latin typeface="Calibri" panose="020F0502020204030204" pitchFamily="34" charset="0"/>
                <a:ea typeface="HGPｺﾞｼｯｸE" pitchFamily="50" charset="-128"/>
                <a:cs typeface="Arial"/>
              </a:rPr>
              <a:t>security consideration is minimum.</a:t>
            </a:r>
          </a:p>
          <a:p>
            <a:r>
              <a:rPr lang="en-US" altLang="ja-JP" sz="2000" dirty="0" smtClean="0">
                <a:latin typeface="Calibri" panose="020F0502020204030204" pitchFamily="34" charset="0"/>
                <a:ea typeface="HGPｺﾞｼｯｸE" pitchFamily="50" charset="-128"/>
                <a:cs typeface="Arial"/>
              </a:rPr>
              <a:t>Security is important as much as performance.</a:t>
            </a:r>
          </a:p>
          <a:p>
            <a:endParaRPr lang="en-US" altLang="ja-JP" sz="2000" dirty="0">
              <a:latin typeface="Calibri" panose="020F0502020204030204" pitchFamily="34" charset="0"/>
              <a:ea typeface="HGPｺﾞｼｯｸE" pitchFamily="50" charset="-128"/>
              <a:cs typeface="Arial"/>
            </a:endParaRPr>
          </a:p>
          <a:p>
            <a:r>
              <a:rPr lang="en-US" altLang="ja-JP" sz="2000" dirty="0" smtClean="0">
                <a:latin typeface="Calibri" panose="020F0502020204030204" pitchFamily="34" charset="0"/>
                <a:ea typeface="HGPｺﾞｼｯｸE" pitchFamily="50" charset="-128"/>
                <a:cs typeface="Arial"/>
              </a:rPr>
              <a:t>In the next step, we will test data transfer between the ITER organization and IFERC/REC in more secure network environment:</a:t>
            </a:r>
          </a:p>
          <a:p>
            <a:r>
              <a:rPr lang="en-US" altLang="ja-JP" sz="2000" dirty="0" smtClean="0">
                <a:latin typeface="Calibri" panose="020F0502020204030204" pitchFamily="34" charset="0"/>
                <a:ea typeface="HGPｺﾞｼｯｸE" pitchFamily="50" charset="-128"/>
                <a:cs typeface="Arial"/>
              </a:rPr>
              <a:t>1: network protected </a:t>
            </a:r>
            <a:r>
              <a:rPr lang="en-US" altLang="ja-JP" sz="2000" dirty="0" smtClean="0">
                <a:latin typeface="Calibri" panose="020F0502020204030204" pitchFamily="34" charset="0"/>
                <a:ea typeface="HGPｺﾞｼｯｸE" pitchFamily="50" charset="-128"/>
                <a:cs typeface="Arial"/>
              </a:rPr>
              <a:t>by firewall</a:t>
            </a:r>
            <a:endParaRPr lang="en-US" altLang="ja-JP" sz="2000" dirty="0" smtClean="0">
              <a:latin typeface="Calibri" panose="020F0502020204030204" pitchFamily="34" charset="0"/>
              <a:ea typeface="HGPｺﾞｼｯｸE" pitchFamily="50" charset="-128"/>
              <a:cs typeface="Arial"/>
            </a:endParaRPr>
          </a:p>
          <a:p>
            <a:r>
              <a:rPr lang="en-US" altLang="ja-JP" sz="2000" dirty="0" smtClean="0">
                <a:latin typeface="Calibri" panose="020F0502020204030204" pitchFamily="34" charset="0"/>
                <a:ea typeface="HGPｺﾞｼｯｸE" pitchFamily="50" charset="-128"/>
                <a:cs typeface="Arial"/>
              </a:rPr>
              <a:t>2: L2/L3 VPN</a:t>
            </a:r>
          </a:p>
          <a:p>
            <a:endParaRPr lang="en-US" altLang="ja-JP" sz="2000" dirty="0">
              <a:latin typeface="Calibri" panose="020F0502020204030204" pitchFamily="34" charset="0"/>
              <a:ea typeface="HGPｺﾞｼｯｸE" pitchFamily="50" charset="-128"/>
              <a:cs typeface="Arial"/>
            </a:endParaRPr>
          </a:p>
        </p:txBody>
      </p:sp>
      <p:sp>
        <p:nvSpPr>
          <p:cNvPr id="76" name="正方形/長方形 75"/>
          <p:cNvSpPr/>
          <p:nvPr/>
        </p:nvSpPr>
        <p:spPr>
          <a:xfrm>
            <a:off x="36004" y="5678668"/>
            <a:ext cx="4572000" cy="954107"/>
          </a:xfrm>
          <a:prstGeom prst="rect">
            <a:avLst/>
          </a:prstGeom>
        </p:spPr>
        <p:txBody>
          <a:bodyPr>
            <a:spAutoFit/>
          </a:bodyPr>
          <a:lstStyle/>
          <a:p>
            <a:r>
              <a:rPr lang="en-US" altLang="ja-JP" dirty="0">
                <a:latin typeface="Calibri" panose="020F0502020204030204" pitchFamily="34" charset="0"/>
              </a:rPr>
              <a:t>(*) </a:t>
            </a:r>
            <a:r>
              <a:rPr lang="en-US" altLang="ja-JP" dirty="0" smtClean="0">
                <a:latin typeface="Calibri" panose="020F0502020204030204" pitchFamily="34" charset="0"/>
              </a:rPr>
              <a:t>Traffic between IFERC </a:t>
            </a:r>
            <a:r>
              <a:rPr lang="en-US" altLang="ja-JP" dirty="0" smtClean="0">
                <a:latin typeface="Calibri" panose="020F0502020204030204" pitchFamily="34" charset="0"/>
              </a:rPr>
              <a:t>and </a:t>
            </a:r>
            <a:r>
              <a:rPr lang="en-US" altLang="ja-JP" dirty="0" smtClean="0">
                <a:latin typeface="Calibri" panose="020F0502020204030204" pitchFamily="34" charset="0"/>
              </a:rPr>
              <a:t>NII </a:t>
            </a:r>
            <a:r>
              <a:rPr lang="en-US" altLang="ja-JP" dirty="0" smtClean="0">
                <a:latin typeface="Calibri" panose="020F0502020204030204" pitchFamily="34" charset="0"/>
              </a:rPr>
              <a:t>and </a:t>
            </a:r>
            <a:r>
              <a:rPr lang="en-US" altLang="ja-JP" dirty="0" smtClean="0">
                <a:latin typeface="Calibri" panose="020F0502020204030204" pitchFamily="34" charset="0"/>
              </a:rPr>
              <a:t>between NIFS </a:t>
            </a:r>
            <a:r>
              <a:rPr lang="en-US" altLang="ja-JP" dirty="0" smtClean="0">
                <a:latin typeface="Calibri" panose="020F0502020204030204" pitchFamily="34" charset="0"/>
              </a:rPr>
              <a:t>and </a:t>
            </a:r>
            <a:r>
              <a:rPr lang="en-US" altLang="ja-JP" dirty="0" smtClean="0">
                <a:latin typeface="Calibri" panose="020F0502020204030204" pitchFamily="34" charset="0"/>
              </a:rPr>
              <a:t>NII </a:t>
            </a:r>
            <a:r>
              <a:rPr lang="en-US" altLang="ja-JP" dirty="0" smtClean="0">
                <a:latin typeface="Calibri" panose="020F0502020204030204" pitchFamily="34" charset="0"/>
              </a:rPr>
              <a:t>are </a:t>
            </a:r>
            <a:r>
              <a:rPr lang="en-US" altLang="ja-JP" dirty="0" smtClean="0">
                <a:latin typeface="Calibri" panose="020F0502020204030204" pitchFamily="34" charset="0"/>
              </a:rPr>
              <a:t>excluded from inspections by </a:t>
            </a:r>
            <a:r>
              <a:rPr lang="en-US" altLang="ja-JP" dirty="0">
                <a:latin typeface="Calibri" panose="020F0502020204030204" pitchFamily="34" charset="0"/>
              </a:rPr>
              <a:t>Intrusion Prevention </a:t>
            </a:r>
            <a:r>
              <a:rPr lang="en-US" altLang="ja-JP" dirty="0" smtClean="0">
                <a:latin typeface="Calibri" panose="020F0502020204030204" pitchFamily="34" charset="0"/>
              </a:rPr>
              <a:t>System (IPS). </a:t>
            </a:r>
            <a:r>
              <a:rPr lang="en-US" altLang="ja-JP" dirty="0" smtClean="0">
                <a:latin typeface="Calibri" panose="020F0502020204030204" pitchFamily="34" charset="0"/>
              </a:rPr>
              <a:t>If </a:t>
            </a:r>
            <a:r>
              <a:rPr lang="en-US" altLang="ja-JP" dirty="0" smtClean="0">
                <a:latin typeface="Calibri" panose="020F0502020204030204" pitchFamily="34" charset="0"/>
              </a:rPr>
              <a:t>inspection is enabled, maximum transfer speed become 4 Gbps, because of IPS’ performance limit.</a:t>
            </a:r>
            <a:endParaRPr lang="en-US" altLang="ja-JP" dirty="0">
              <a:latin typeface="Calibri" panose="020F0502020204030204" pitchFamily="34" charset="0"/>
            </a:endParaRPr>
          </a:p>
        </p:txBody>
      </p:sp>
    </p:spTree>
    <p:extLst>
      <p:ext uri="{BB962C8B-B14F-4D97-AF65-F5344CB8AC3E}">
        <p14:creationId xmlns:p14="http://schemas.microsoft.com/office/powerpoint/2010/main" val="2345673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Next step 1: Experiment on </a:t>
            </a:r>
            <a:r>
              <a:rPr lang="en-US" altLang="ja-JP" sz="2400" dirty="0" smtClean="0">
                <a:ea typeface="HGPｺﾞｼｯｸE" pitchFamily="50" charset="-128"/>
                <a:cs typeface="Arial"/>
              </a:rPr>
              <a:t>network </a:t>
            </a:r>
            <a:r>
              <a:rPr lang="en-US" altLang="ja-JP" sz="2400" dirty="0">
                <a:ea typeface="HGPｺﾞｼｯｸE" pitchFamily="50" charset="-128"/>
                <a:cs typeface="Arial"/>
              </a:rPr>
              <a:t>protected </a:t>
            </a:r>
            <a:r>
              <a:rPr lang="en-US" altLang="ja-JP" sz="2400" dirty="0" smtClean="0">
                <a:ea typeface="HGPｺﾞｼｯｸE" pitchFamily="50" charset="-128"/>
                <a:cs typeface="Arial"/>
              </a:rPr>
              <a:t>by firewall</a:t>
            </a:r>
            <a:r>
              <a:rPr kumimoji="1" lang="en-US" altLang="ja-JP" sz="2400" dirty="0" smtClean="0"/>
              <a:t> </a:t>
            </a:r>
            <a:endParaRPr kumimoji="1" lang="ja-JP" altLang="en-US" sz="2400"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15</a:t>
            </a:fld>
            <a:endParaRPr lang="en-US" altLang="ja-JP" dirty="0"/>
          </a:p>
        </p:txBody>
      </p:sp>
      <p:pic>
        <p:nvPicPr>
          <p:cNvPr id="4"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747" y="1266825"/>
            <a:ext cx="7038538" cy="4525963"/>
          </a:xfrm>
          <a:prstGeom prst="rect">
            <a:avLst/>
          </a:prstGeom>
        </p:spPr>
      </p:pic>
      <p:sp>
        <p:nvSpPr>
          <p:cNvPr id="5" name="円/楕円 4"/>
          <p:cNvSpPr/>
          <p:nvPr/>
        </p:nvSpPr>
        <p:spPr>
          <a:xfrm>
            <a:off x="7320994" y="1700808"/>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 name="円/楕円 5"/>
          <p:cNvSpPr/>
          <p:nvPr/>
        </p:nvSpPr>
        <p:spPr>
          <a:xfrm>
            <a:off x="7380312" y="558924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 name="円/楕円 6"/>
          <p:cNvSpPr/>
          <p:nvPr/>
        </p:nvSpPr>
        <p:spPr>
          <a:xfrm>
            <a:off x="5286423" y="4376716"/>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8" name="円/楕円 7"/>
          <p:cNvSpPr/>
          <p:nvPr/>
        </p:nvSpPr>
        <p:spPr>
          <a:xfrm>
            <a:off x="7205100" y="2997492"/>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9" name="直線コネクタ 8"/>
          <p:cNvCxnSpPr>
            <a:stCxn id="5" idx="4"/>
            <a:endCxn id="8" idx="0"/>
          </p:cNvCxnSpPr>
          <p:nvPr/>
        </p:nvCxnSpPr>
        <p:spPr>
          <a:xfrm flipH="1">
            <a:off x="7263579" y="1817766"/>
            <a:ext cx="115894" cy="1179726"/>
          </a:xfrm>
          <a:prstGeom prst="line">
            <a:avLst/>
          </a:prstGeom>
          <a:noFill/>
          <a:ln w="12700" cap="flat" cmpd="sng" algn="ctr">
            <a:solidFill>
              <a:srgbClr val="4F81BD">
                <a:shade val="95000"/>
                <a:satMod val="105000"/>
              </a:srgbClr>
            </a:solidFill>
            <a:prstDash val="solid"/>
          </a:ln>
          <a:effectLst/>
        </p:spPr>
      </p:cxnSp>
      <p:sp>
        <p:nvSpPr>
          <p:cNvPr id="10" name="円/楕円 9"/>
          <p:cNvSpPr/>
          <p:nvPr/>
        </p:nvSpPr>
        <p:spPr>
          <a:xfrm>
            <a:off x="4584849" y="4373848"/>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1" name="直線コネクタ 10"/>
          <p:cNvCxnSpPr>
            <a:stCxn id="5" idx="3"/>
            <a:endCxn id="21" idx="7"/>
          </p:cNvCxnSpPr>
          <p:nvPr/>
        </p:nvCxnSpPr>
        <p:spPr>
          <a:xfrm flipH="1">
            <a:off x="6613812" y="1800638"/>
            <a:ext cx="724310" cy="2476248"/>
          </a:xfrm>
          <a:prstGeom prst="line">
            <a:avLst/>
          </a:prstGeom>
          <a:noFill/>
          <a:ln w="25400" cap="flat" cmpd="sng" algn="ctr">
            <a:solidFill>
              <a:srgbClr val="4F81BD">
                <a:shade val="95000"/>
                <a:satMod val="105000"/>
              </a:srgbClr>
            </a:solidFill>
            <a:prstDash val="solid"/>
          </a:ln>
          <a:effectLst/>
        </p:spPr>
      </p:cxnSp>
      <p:cxnSp>
        <p:nvCxnSpPr>
          <p:cNvPr id="12" name="直線コネクタ 11"/>
          <p:cNvCxnSpPr>
            <a:endCxn id="7" idx="6"/>
          </p:cNvCxnSpPr>
          <p:nvPr/>
        </p:nvCxnSpPr>
        <p:spPr>
          <a:xfrm flipH="1">
            <a:off x="5403381" y="4318237"/>
            <a:ext cx="1110601" cy="116958"/>
          </a:xfrm>
          <a:prstGeom prst="line">
            <a:avLst/>
          </a:prstGeom>
          <a:noFill/>
          <a:ln w="63500" cap="flat" cmpd="sng" algn="ctr">
            <a:solidFill>
              <a:srgbClr val="4F81BD">
                <a:shade val="95000"/>
                <a:satMod val="105000"/>
              </a:srgbClr>
            </a:solidFill>
            <a:prstDash val="solid"/>
          </a:ln>
          <a:effectLst/>
        </p:spPr>
      </p:cxnSp>
      <p:cxnSp>
        <p:nvCxnSpPr>
          <p:cNvPr id="13" name="直線コネクタ 12"/>
          <p:cNvCxnSpPr>
            <a:stCxn id="7" idx="0"/>
            <a:endCxn id="41" idx="4"/>
          </p:cNvCxnSpPr>
          <p:nvPr/>
        </p:nvCxnSpPr>
        <p:spPr>
          <a:xfrm flipV="1">
            <a:off x="5344902" y="4266038"/>
            <a:ext cx="5657" cy="110678"/>
          </a:xfrm>
          <a:prstGeom prst="line">
            <a:avLst/>
          </a:prstGeom>
          <a:noFill/>
          <a:ln w="25400" cap="flat" cmpd="sng" algn="ctr">
            <a:solidFill>
              <a:srgbClr val="4F81BD">
                <a:shade val="95000"/>
                <a:satMod val="105000"/>
              </a:srgbClr>
            </a:solidFill>
            <a:prstDash val="solid"/>
          </a:ln>
          <a:effectLst/>
        </p:spPr>
      </p:cxnSp>
      <p:cxnSp>
        <p:nvCxnSpPr>
          <p:cNvPr id="14" name="直線コネクタ 13"/>
          <p:cNvCxnSpPr>
            <a:stCxn id="26" idx="2"/>
            <a:endCxn id="5" idx="6"/>
          </p:cNvCxnSpPr>
          <p:nvPr/>
        </p:nvCxnSpPr>
        <p:spPr>
          <a:xfrm flipH="1" flipV="1">
            <a:off x="7437952" y="1759287"/>
            <a:ext cx="197163" cy="15121"/>
          </a:xfrm>
          <a:prstGeom prst="line">
            <a:avLst/>
          </a:prstGeom>
          <a:noFill/>
          <a:ln w="25400" cap="flat" cmpd="sng" algn="ctr">
            <a:solidFill>
              <a:srgbClr val="4F81BD">
                <a:shade val="95000"/>
                <a:satMod val="105000"/>
              </a:srgbClr>
            </a:solidFill>
            <a:prstDash val="solid"/>
          </a:ln>
          <a:effectLst/>
        </p:spPr>
      </p:cxnSp>
      <p:cxnSp>
        <p:nvCxnSpPr>
          <p:cNvPr id="15" name="直線コネクタ 14"/>
          <p:cNvCxnSpPr>
            <a:stCxn id="8" idx="3"/>
            <a:endCxn id="21" idx="6"/>
          </p:cNvCxnSpPr>
          <p:nvPr/>
        </p:nvCxnSpPr>
        <p:spPr>
          <a:xfrm flipH="1">
            <a:off x="6630940" y="3097322"/>
            <a:ext cx="591288" cy="1220915"/>
          </a:xfrm>
          <a:prstGeom prst="line">
            <a:avLst/>
          </a:prstGeom>
          <a:noFill/>
          <a:ln w="50800" cap="flat" cmpd="sng" algn="ctr">
            <a:solidFill>
              <a:srgbClr val="4F81BD">
                <a:shade val="95000"/>
                <a:satMod val="105000"/>
              </a:srgbClr>
            </a:solidFill>
            <a:prstDash val="solid"/>
          </a:ln>
          <a:effectLst/>
        </p:spPr>
      </p:cxnSp>
      <p:cxnSp>
        <p:nvCxnSpPr>
          <p:cNvPr id="16" name="曲線コネクタ 15"/>
          <p:cNvCxnSpPr>
            <a:stCxn id="21" idx="4"/>
            <a:endCxn id="10" idx="5"/>
          </p:cNvCxnSpPr>
          <p:nvPr/>
        </p:nvCxnSpPr>
        <p:spPr>
          <a:xfrm rot="5400000">
            <a:off x="5580089" y="3481306"/>
            <a:ext cx="96962" cy="1887782"/>
          </a:xfrm>
          <a:prstGeom prst="curvedConnector3">
            <a:avLst>
              <a:gd name="adj1" fmla="val 353427"/>
            </a:avLst>
          </a:prstGeom>
          <a:noFill/>
          <a:ln w="63500" cap="flat" cmpd="sng" algn="ctr">
            <a:solidFill>
              <a:srgbClr val="4F81BD">
                <a:shade val="95000"/>
                <a:satMod val="105000"/>
              </a:srgbClr>
            </a:solidFill>
            <a:prstDash val="solid"/>
          </a:ln>
          <a:effectLst/>
        </p:spPr>
      </p:cxn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108" y="5036575"/>
            <a:ext cx="1828572" cy="11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a:off x="6326093" y="5578732"/>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9" name="曲線コネクタ 18"/>
          <p:cNvCxnSpPr>
            <a:stCxn id="10" idx="4"/>
            <a:endCxn id="18" idx="2"/>
          </p:cNvCxnSpPr>
          <p:nvPr/>
        </p:nvCxnSpPr>
        <p:spPr>
          <a:xfrm rot="16200000" flipH="1">
            <a:off x="4911508" y="4222625"/>
            <a:ext cx="1146405" cy="1682765"/>
          </a:xfrm>
          <a:prstGeom prst="curvedConnector2">
            <a:avLst/>
          </a:prstGeom>
          <a:noFill/>
          <a:ln w="25400" cap="flat" cmpd="sng" algn="ctr">
            <a:solidFill>
              <a:srgbClr val="4F81BD">
                <a:shade val="95000"/>
                <a:satMod val="105000"/>
              </a:srgbClr>
            </a:solidFill>
            <a:prstDash val="solid"/>
          </a:ln>
          <a:effectLst/>
        </p:spPr>
      </p:cxnSp>
      <p:cxnSp>
        <p:nvCxnSpPr>
          <p:cNvPr id="20" name="曲線コネクタ 19"/>
          <p:cNvCxnSpPr>
            <a:stCxn id="18" idx="6"/>
            <a:endCxn id="6" idx="3"/>
          </p:cNvCxnSpPr>
          <p:nvPr/>
        </p:nvCxnSpPr>
        <p:spPr>
          <a:xfrm>
            <a:off x="6443051" y="5637211"/>
            <a:ext cx="954389" cy="51859"/>
          </a:xfrm>
          <a:prstGeom prst="curvedConnector4">
            <a:avLst>
              <a:gd name="adj1" fmla="val 49103"/>
              <a:gd name="adj2" fmla="val 18892"/>
            </a:avLst>
          </a:prstGeom>
          <a:noFill/>
          <a:ln w="25400" cap="flat" cmpd="sng" algn="ctr">
            <a:solidFill>
              <a:srgbClr val="4F81BD">
                <a:shade val="95000"/>
                <a:satMod val="105000"/>
              </a:srgbClr>
            </a:solidFill>
            <a:prstDash val="solid"/>
          </a:ln>
          <a:effectLst/>
        </p:spPr>
      </p:cxnSp>
      <p:sp>
        <p:nvSpPr>
          <p:cNvPr id="21" name="円/楕円 20"/>
          <p:cNvSpPr/>
          <p:nvPr/>
        </p:nvSpPr>
        <p:spPr>
          <a:xfrm>
            <a:off x="6513982" y="4259758"/>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テキスト ボックス 21"/>
          <p:cNvSpPr txBox="1"/>
          <p:nvPr/>
        </p:nvSpPr>
        <p:spPr>
          <a:xfrm>
            <a:off x="6195431" y="2588180"/>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3" name="テキスト ボックス 22"/>
          <p:cNvSpPr txBox="1"/>
          <p:nvPr/>
        </p:nvSpPr>
        <p:spPr>
          <a:xfrm>
            <a:off x="7435943" y="1899164"/>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4" name="テキスト ボックス 23"/>
          <p:cNvSpPr txBox="1"/>
          <p:nvPr/>
        </p:nvSpPr>
        <p:spPr>
          <a:xfrm>
            <a:off x="4611255" y="4859868"/>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5" name="テキスト ボックス 24"/>
          <p:cNvSpPr txBox="1"/>
          <p:nvPr/>
        </p:nvSpPr>
        <p:spPr>
          <a:xfrm>
            <a:off x="6424145" y="5676471"/>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6" name="円/楕円 25"/>
          <p:cNvSpPr/>
          <p:nvPr/>
        </p:nvSpPr>
        <p:spPr>
          <a:xfrm>
            <a:off x="7635115" y="1715929"/>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7" name="円/楕円 26"/>
          <p:cNvSpPr/>
          <p:nvPr/>
        </p:nvSpPr>
        <p:spPr>
          <a:xfrm>
            <a:off x="7623394" y="1727866"/>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8" name="テキスト ボックス 27"/>
          <p:cNvSpPr txBox="1"/>
          <p:nvPr/>
        </p:nvSpPr>
        <p:spPr>
          <a:xfrm>
            <a:off x="6916548" y="1109013"/>
            <a:ext cx="1972976" cy="400110"/>
          </a:xfrm>
          <a:prstGeom prst="rect">
            <a:avLst/>
          </a:prstGeom>
          <a:noFill/>
        </p:spPr>
        <p:txBody>
          <a:bodyPr wrap="none" rtlCol="0">
            <a:spAutoFit/>
          </a:bodyPr>
          <a:lstStyle/>
          <a:p>
            <a:pPr algn="ctr" fontAlgn="auto">
              <a:spcBef>
                <a:spcPts val="0"/>
              </a:spcBef>
              <a:spcAft>
                <a:spcPts val="0"/>
              </a:spcAft>
            </a:pPr>
            <a:r>
              <a:rPr lang="en-US" altLang="ja-JP" sz="2000" dirty="0" smtClean="0">
                <a:solidFill>
                  <a:prstClr val="black"/>
                </a:solidFill>
                <a:latin typeface="Calibri"/>
                <a:ea typeface="ＭＳ Ｐゴシック"/>
              </a:rPr>
              <a:t>IFERC (</a:t>
            </a:r>
            <a:r>
              <a:rPr lang="en-US" altLang="ja-JP" sz="2000" dirty="0" err="1" smtClean="0">
                <a:solidFill>
                  <a:prstClr val="black"/>
                </a:solidFill>
                <a:latin typeface="Calibri"/>
                <a:ea typeface="ＭＳ Ｐゴシック"/>
              </a:rPr>
              <a:t>Rokkasho</a:t>
            </a:r>
            <a:r>
              <a:rPr lang="en-US" altLang="ja-JP" sz="2000" dirty="0" smtClean="0">
                <a:solidFill>
                  <a:prstClr val="black"/>
                </a:solidFill>
                <a:latin typeface="Calibri"/>
                <a:ea typeface="ＭＳ Ｐゴシック"/>
              </a:rPr>
              <a:t>)</a:t>
            </a:r>
          </a:p>
        </p:txBody>
      </p:sp>
      <p:cxnSp>
        <p:nvCxnSpPr>
          <p:cNvPr id="29" name="直線コネクタ 28"/>
          <p:cNvCxnSpPr>
            <a:stCxn id="27" idx="0"/>
            <a:endCxn id="39" idx="7"/>
          </p:cNvCxnSpPr>
          <p:nvPr/>
        </p:nvCxnSpPr>
        <p:spPr>
          <a:xfrm flipH="1" flipV="1">
            <a:off x="6672093" y="1456541"/>
            <a:ext cx="1009780" cy="271325"/>
          </a:xfrm>
          <a:prstGeom prst="line">
            <a:avLst/>
          </a:prstGeom>
          <a:noFill/>
          <a:ln w="9525" cap="flat" cmpd="sng" algn="ctr">
            <a:solidFill>
              <a:sysClr val="windowText" lastClr="000000"/>
            </a:solidFill>
            <a:prstDash val="solid"/>
          </a:ln>
          <a:effectLst/>
        </p:spPr>
      </p:cxnSp>
      <p:sp>
        <p:nvSpPr>
          <p:cNvPr id="30" name="正方形/長方形 29"/>
          <p:cNvSpPr/>
          <p:nvPr/>
        </p:nvSpPr>
        <p:spPr>
          <a:xfrm>
            <a:off x="5958680" y="1574460"/>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31" name="正方形/長方形 30"/>
          <p:cNvSpPr/>
          <p:nvPr/>
        </p:nvSpPr>
        <p:spPr>
          <a:xfrm>
            <a:off x="5583537" y="1920160"/>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32"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055010" y="2204864"/>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コネクタ 32"/>
          <p:cNvCxnSpPr>
            <a:stCxn id="30" idx="0"/>
          </p:cNvCxnSpPr>
          <p:nvPr/>
        </p:nvCxnSpPr>
        <p:spPr>
          <a:xfrm flipH="1" flipV="1">
            <a:off x="6223340" y="1381418"/>
            <a:ext cx="1" cy="193042"/>
          </a:xfrm>
          <a:prstGeom prst="line">
            <a:avLst/>
          </a:prstGeom>
          <a:noFill/>
          <a:ln w="9525" cap="flat" cmpd="sng" algn="ctr">
            <a:solidFill>
              <a:srgbClr val="4F81BD">
                <a:shade val="95000"/>
                <a:satMod val="105000"/>
              </a:srgbClr>
            </a:solidFill>
            <a:prstDash val="solid"/>
          </a:ln>
          <a:effectLst/>
        </p:spPr>
      </p:cxnSp>
      <p:cxnSp>
        <p:nvCxnSpPr>
          <p:cNvPr id="34" name="直線コネクタ 33"/>
          <p:cNvCxnSpPr/>
          <p:nvPr/>
        </p:nvCxnSpPr>
        <p:spPr>
          <a:xfrm flipH="1" flipV="1">
            <a:off x="6156176" y="2083830"/>
            <a:ext cx="1" cy="193042"/>
          </a:xfrm>
          <a:prstGeom prst="line">
            <a:avLst/>
          </a:prstGeom>
          <a:noFill/>
          <a:ln w="9525" cap="flat" cmpd="sng" algn="ctr">
            <a:solidFill>
              <a:srgbClr val="4F81BD">
                <a:shade val="95000"/>
                <a:satMod val="105000"/>
              </a:srgbClr>
            </a:solidFill>
            <a:prstDash val="solid"/>
          </a:ln>
          <a:effectLst/>
        </p:spPr>
      </p:cxnSp>
      <p:cxnSp>
        <p:nvCxnSpPr>
          <p:cNvPr id="35" name="直線コネクタ 34"/>
          <p:cNvCxnSpPr/>
          <p:nvPr/>
        </p:nvCxnSpPr>
        <p:spPr>
          <a:xfrm flipH="1" flipV="1">
            <a:off x="6012159" y="1723790"/>
            <a:ext cx="1" cy="193042"/>
          </a:xfrm>
          <a:prstGeom prst="line">
            <a:avLst/>
          </a:prstGeom>
          <a:noFill/>
          <a:ln w="9525" cap="flat" cmpd="sng" algn="ctr">
            <a:solidFill>
              <a:srgbClr val="4F81BD">
                <a:shade val="95000"/>
                <a:satMod val="105000"/>
              </a:srgbClr>
            </a:solidFill>
            <a:prstDash val="solid"/>
          </a:ln>
          <a:effectLst/>
        </p:spPr>
      </p:cxnSp>
      <p:cxnSp>
        <p:nvCxnSpPr>
          <p:cNvPr id="36" name="直線コネクタ 35"/>
          <p:cNvCxnSpPr/>
          <p:nvPr/>
        </p:nvCxnSpPr>
        <p:spPr>
          <a:xfrm flipV="1">
            <a:off x="5796136" y="2083830"/>
            <a:ext cx="0" cy="323799"/>
          </a:xfrm>
          <a:prstGeom prst="line">
            <a:avLst/>
          </a:prstGeom>
          <a:noFill/>
          <a:ln w="9525" cap="flat" cmpd="sng" algn="ctr">
            <a:solidFill>
              <a:srgbClr val="4F81BD">
                <a:shade val="95000"/>
                <a:satMod val="105000"/>
              </a:srgbClr>
            </a:solidFill>
            <a:prstDash val="solid"/>
          </a:ln>
          <a:effectLst/>
        </p:spPr>
      </p:cxnSp>
      <p:sp>
        <p:nvSpPr>
          <p:cNvPr id="37" name="テキスト ボックス 36"/>
          <p:cNvSpPr txBox="1"/>
          <p:nvPr/>
        </p:nvSpPr>
        <p:spPr>
          <a:xfrm>
            <a:off x="5893930" y="1236211"/>
            <a:ext cx="622286"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SINET4</a:t>
            </a:r>
            <a:endParaRPr lang="ja-JP" altLang="en-US" sz="1200" dirty="0">
              <a:solidFill>
                <a:prstClr val="black"/>
              </a:solidFill>
              <a:latin typeface="Calibri"/>
              <a:ea typeface="ＭＳ Ｐゴシック"/>
            </a:endParaRPr>
          </a:p>
        </p:txBody>
      </p:sp>
      <p:sp>
        <p:nvSpPr>
          <p:cNvPr id="38" name="テキスト ボックス 37"/>
          <p:cNvSpPr txBox="1"/>
          <p:nvPr/>
        </p:nvSpPr>
        <p:spPr>
          <a:xfrm>
            <a:off x="5551843" y="2132856"/>
            <a:ext cx="592085" cy="461665"/>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IFERC/</a:t>
            </a:r>
          </a:p>
          <a:p>
            <a:pPr fontAlgn="auto">
              <a:spcBef>
                <a:spcPts val="0"/>
              </a:spcBef>
              <a:spcAft>
                <a:spcPts val="0"/>
              </a:spcAft>
            </a:pPr>
            <a:r>
              <a:rPr lang="en-US" altLang="ja-JP" sz="1200" dirty="0" smtClean="0">
                <a:solidFill>
                  <a:prstClr val="black"/>
                </a:solidFill>
                <a:latin typeface="Calibri"/>
                <a:ea typeface="ＭＳ Ｐゴシック"/>
              </a:rPr>
              <a:t>CSC</a:t>
            </a:r>
            <a:endParaRPr lang="ja-JP" altLang="en-US" sz="1200" dirty="0">
              <a:solidFill>
                <a:prstClr val="black"/>
              </a:solidFill>
              <a:latin typeface="Calibri"/>
              <a:ea typeface="ＭＳ Ｐゴシック"/>
            </a:endParaRPr>
          </a:p>
        </p:txBody>
      </p:sp>
      <p:sp>
        <p:nvSpPr>
          <p:cNvPr id="39" name="円/楕円 38"/>
          <p:cNvSpPr/>
          <p:nvPr/>
        </p:nvSpPr>
        <p:spPr>
          <a:xfrm>
            <a:off x="5482142" y="1273649"/>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40" name="直線コネクタ 39"/>
          <p:cNvCxnSpPr>
            <a:stCxn id="27" idx="3"/>
            <a:endCxn id="39" idx="5"/>
          </p:cNvCxnSpPr>
          <p:nvPr/>
        </p:nvCxnSpPr>
        <p:spPr>
          <a:xfrm flipH="1">
            <a:off x="6672093" y="1827696"/>
            <a:ext cx="968429" cy="511925"/>
          </a:xfrm>
          <a:prstGeom prst="line">
            <a:avLst/>
          </a:prstGeom>
          <a:noFill/>
          <a:ln w="9525" cap="flat" cmpd="sng" algn="ctr">
            <a:solidFill>
              <a:sysClr val="windowText" lastClr="000000"/>
            </a:solidFill>
            <a:prstDash val="solid"/>
          </a:ln>
          <a:effectLst/>
        </p:spPr>
      </p:cxnSp>
      <p:sp>
        <p:nvSpPr>
          <p:cNvPr id="41" name="円/楕円 40"/>
          <p:cNvSpPr/>
          <p:nvPr/>
        </p:nvSpPr>
        <p:spPr>
          <a:xfrm>
            <a:off x="5292080" y="414908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42" name="図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9870" y="3284984"/>
            <a:ext cx="956426" cy="3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p:cNvSpPr/>
          <p:nvPr/>
        </p:nvSpPr>
        <p:spPr>
          <a:xfrm>
            <a:off x="8083515" y="3998512"/>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44"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8257937" y="4357573"/>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コネクタ 44"/>
          <p:cNvCxnSpPr/>
          <p:nvPr/>
        </p:nvCxnSpPr>
        <p:spPr>
          <a:xfrm flipH="1" flipV="1">
            <a:off x="8391493" y="3782700"/>
            <a:ext cx="1" cy="193042"/>
          </a:xfrm>
          <a:prstGeom prst="line">
            <a:avLst/>
          </a:prstGeom>
          <a:noFill/>
          <a:ln w="9525" cap="flat" cmpd="sng" algn="ctr">
            <a:solidFill>
              <a:srgbClr val="4F81BD">
                <a:shade val="95000"/>
                <a:satMod val="105000"/>
              </a:srgbClr>
            </a:solidFill>
            <a:prstDash val="solid"/>
          </a:ln>
          <a:effectLst/>
        </p:spPr>
      </p:cxnSp>
      <p:cxnSp>
        <p:nvCxnSpPr>
          <p:cNvPr id="46" name="直線コネクタ 45"/>
          <p:cNvCxnSpPr/>
          <p:nvPr/>
        </p:nvCxnSpPr>
        <p:spPr>
          <a:xfrm flipH="1" flipV="1">
            <a:off x="8422205" y="4202842"/>
            <a:ext cx="1" cy="193042"/>
          </a:xfrm>
          <a:prstGeom prst="line">
            <a:avLst/>
          </a:prstGeom>
          <a:noFill/>
          <a:ln w="9525" cap="flat" cmpd="sng" algn="ctr">
            <a:solidFill>
              <a:srgbClr val="4F81BD">
                <a:shade val="95000"/>
                <a:satMod val="105000"/>
              </a:srgbClr>
            </a:solidFill>
            <a:prstDash val="solid"/>
          </a:ln>
          <a:effectLst/>
        </p:spPr>
      </p:cxnSp>
      <p:sp>
        <p:nvSpPr>
          <p:cNvPr id="47" name="テキスト ボックス 46"/>
          <p:cNvSpPr txBox="1"/>
          <p:nvPr/>
        </p:nvSpPr>
        <p:spPr>
          <a:xfrm>
            <a:off x="7776356" y="3637493"/>
            <a:ext cx="1241750"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GÉANT/RENATER</a:t>
            </a:r>
            <a:endParaRPr lang="ja-JP" altLang="en-US" sz="1200" dirty="0">
              <a:solidFill>
                <a:prstClr val="black"/>
              </a:solidFill>
              <a:latin typeface="Calibri"/>
              <a:ea typeface="ＭＳ Ｐゴシック"/>
            </a:endParaRPr>
          </a:p>
        </p:txBody>
      </p:sp>
      <p:sp>
        <p:nvSpPr>
          <p:cNvPr id="48" name="円/楕円 47"/>
          <p:cNvSpPr/>
          <p:nvPr/>
        </p:nvSpPr>
        <p:spPr>
          <a:xfrm>
            <a:off x="7681873" y="3583127"/>
            <a:ext cx="1394114" cy="1248864"/>
          </a:xfrm>
          <a:prstGeom prst="ellipse">
            <a:avLst/>
          </a:prstGeom>
          <a:no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9" name="コンテンツ プレースホルダー 2"/>
          <p:cNvSpPr txBox="1">
            <a:spLocks/>
          </p:cNvSpPr>
          <p:nvPr/>
        </p:nvSpPr>
        <p:spPr>
          <a:xfrm>
            <a:off x="143508" y="1340768"/>
            <a:ext cx="445846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Fast file transfer tests between hosts behind firewalls</a:t>
            </a:r>
            <a:endPar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To demonstrate influence of network security equipment to performance</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Target speed: 4 Gbps between IFERC and ITER.org.</a:t>
            </a:r>
            <a:endParaRPr kumimoji="1" lang="en-US" altLang="ja-JP" sz="2000" b="1" i="0" u="sng" strike="noStrike" kern="1200" cap="none" spc="0" normalizeH="0" baseline="0" noProof="0" dirty="0" smtClean="0">
              <a:ln>
                <a:noFill/>
              </a:ln>
              <a:solidFill>
                <a:sysClr val="windowText" lastClr="000000"/>
              </a:solidFill>
              <a:effectLst/>
              <a:uLnTx/>
              <a:uFillTx/>
              <a:latin typeface="Calibri"/>
              <a:ea typeface="ＭＳ Ｐゴシック"/>
              <a:cs typeface="+mn-cs"/>
            </a:endParaRPr>
          </a:p>
        </p:txBody>
      </p:sp>
      <p:sp>
        <p:nvSpPr>
          <p:cNvPr id="50" name="テキスト ボックス 49"/>
          <p:cNvSpPr txBox="1"/>
          <p:nvPr/>
        </p:nvSpPr>
        <p:spPr>
          <a:xfrm>
            <a:off x="5537903" y="4694675"/>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40Gbps</a:t>
            </a:r>
            <a:endParaRPr lang="ja-JP" altLang="en-US" sz="1800" dirty="0">
              <a:solidFill>
                <a:srgbClr val="4F81BD"/>
              </a:solidFill>
              <a:latin typeface="Calibri"/>
              <a:ea typeface="ＭＳ Ｐゴシック"/>
            </a:endParaRPr>
          </a:p>
        </p:txBody>
      </p:sp>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7439" y="5712290"/>
            <a:ext cx="1040333" cy="500476"/>
          </a:xfrm>
          <a:prstGeom prst="rect">
            <a:avLst/>
          </a:prstGeom>
        </p:spPr>
      </p:pic>
      <p:cxnSp>
        <p:nvCxnSpPr>
          <p:cNvPr id="52" name="直線コネクタ 51"/>
          <p:cNvCxnSpPr>
            <a:stCxn id="6" idx="1"/>
            <a:endCxn id="48" idx="2"/>
          </p:cNvCxnSpPr>
          <p:nvPr/>
        </p:nvCxnSpPr>
        <p:spPr>
          <a:xfrm flipV="1">
            <a:off x="7397440" y="4207559"/>
            <a:ext cx="284433" cy="1398809"/>
          </a:xfrm>
          <a:prstGeom prst="line">
            <a:avLst/>
          </a:prstGeom>
          <a:noFill/>
          <a:ln w="9525" cap="flat" cmpd="sng" algn="ctr">
            <a:solidFill>
              <a:srgbClr val="FF0000"/>
            </a:solidFill>
            <a:prstDash val="solid"/>
          </a:ln>
          <a:effectLst/>
        </p:spPr>
      </p:cxnSp>
      <p:cxnSp>
        <p:nvCxnSpPr>
          <p:cNvPr id="53" name="直線コネクタ 52"/>
          <p:cNvCxnSpPr>
            <a:stCxn id="6" idx="5"/>
            <a:endCxn id="48" idx="5"/>
          </p:cNvCxnSpPr>
          <p:nvPr/>
        </p:nvCxnSpPr>
        <p:spPr>
          <a:xfrm flipV="1">
            <a:off x="7480142" y="4649099"/>
            <a:ext cx="1391682" cy="1039971"/>
          </a:xfrm>
          <a:prstGeom prst="line">
            <a:avLst/>
          </a:prstGeom>
          <a:noFill/>
          <a:ln w="9525" cap="flat" cmpd="sng" algn="ctr">
            <a:solidFill>
              <a:srgbClr val="FF0000"/>
            </a:solidFill>
            <a:prstDash val="solid"/>
          </a:ln>
          <a:effectLst/>
        </p:spPr>
      </p:cxnSp>
      <p:sp>
        <p:nvSpPr>
          <p:cNvPr id="54" name="正方形/長方形 53"/>
          <p:cNvSpPr/>
          <p:nvPr/>
        </p:nvSpPr>
        <p:spPr>
          <a:xfrm>
            <a:off x="7052628" y="5029145"/>
            <a:ext cx="1044838" cy="400110"/>
          </a:xfrm>
          <a:prstGeom prst="rect">
            <a:avLst/>
          </a:prstGeom>
        </p:spPr>
        <p:txBody>
          <a:bodyPr wrap="none">
            <a:spAutoFit/>
          </a:bodyPr>
          <a:lstStyle/>
          <a:p>
            <a:pPr fontAlgn="auto">
              <a:spcBef>
                <a:spcPts val="0"/>
              </a:spcBef>
              <a:spcAft>
                <a:spcPts val="0"/>
              </a:spcAft>
            </a:pPr>
            <a:r>
              <a:rPr lang="en-US" altLang="ja-JP" sz="2000" dirty="0" smtClean="0">
                <a:solidFill>
                  <a:srgbClr val="FF0000"/>
                </a:solidFill>
                <a:latin typeface="Calibri"/>
                <a:ea typeface="ＭＳ Ｐゴシック"/>
              </a:rPr>
              <a:t>ITER.org</a:t>
            </a:r>
            <a:endParaRPr lang="ja-JP" altLang="en-US" sz="2000" dirty="0">
              <a:solidFill>
                <a:srgbClr val="FF0000"/>
              </a:solidFill>
              <a:latin typeface="Calibri"/>
              <a:ea typeface="ＭＳ Ｐゴシック"/>
            </a:endParaRPr>
          </a:p>
        </p:txBody>
      </p:sp>
      <p:pic>
        <p:nvPicPr>
          <p:cNvPr id="55" name="Picture 3" descr="C:\Users\yamanaka\AppData\Local\Microsoft\Windows\Temporary Internet Files\Content.IE5\1RLYG211\MC900428969[1].wmf"/>
          <p:cNvPicPr>
            <a:picLocks noChangeAspect="1" noChangeArrowheads="1"/>
          </p:cNvPicPr>
          <p:nvPr/>
        </p:nvPicPr>
        <p:blipFill>
          <a:blip r:embed="rId5"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43042" y="1837293"/>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直線コネクタ 55"/>
          <p:cNvCxnSpPr/>
          <p:nvPr/>
        </p:nvCxnSpPr>
        <p:spPr>
          <a:xfrm flipH="1" flipV="1">
            <a:off x="6444207" y="1723790"/>
            <a:ext cx="1" cy="193042"/>
          </a:xfrm>
          <a:prstGeom prst="line">
            <a:avLst/>
          </a:prstGeom>
          <a:noFill/>
          <a:ln w="9525" cap="flat" cmpd="sng" algn="ctr">
            <a:solidFill>
              <a:srgbClr val="4F81BD">
                <a:shade val="95000"/>
                <a:satMod val="105000"/>
              </a:srgbClr>
            </a:solidFill>
            <a:prstDash val="solid"/>
          </a:ln>
          <a:effectLst/>
        </p:spPr>
      </p:cxnSp>
      <p:cxnSp>
        <p:nvCxnSpPr>
          <p:cNvPr id="57" name="直線矢印コネクタ 56"/>
          <p:cNvCxnSpPr/>
          <p:nvPr/>
        </p:nvCxnSpPr>
        <p:spPr>
          <a:xfrm flipH="1">
            <a:off x="6176055" y="2091458"/>
            <a:ext cx="337927" cy="288032"/>
          </a:xfrm>
          <a:prstGeom prst="straightConnector1">
            <a:avLst/>
          </a:prstGeom>
          <a:noFill/>
          <a:ln w="44450" cap="flat" cmpd="sng" algn="ctr">
            <a:solidFill>
              <a:srgbClr val="FF0000"/>
            </a:solidFill>
            <a:prstDash val="solid"/>
            <a:tailEnd type="arrow"/>
          </a:ln>
          <a:effectLst/>
        </p:spPr>
      </p:cxnSp>
    </p:spTree>
    <p:extLst>
      <p:ext uri="{BB962C8B-B14F-4D97-AF65-F5344CB8AC3E}">
        <p14:creationId xmlns:p14="http://schemas.microsoft.com/office/powerpoint/2010/main" val="1463084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Next step </a:t>
            </a:r>
            <a:r>
              <a:rPr lang="en-US" altLang="ja-JP" dirty="0" smtClean="0"/>
              <a:t>2: </a:t>
            </a:r>
            <a:r>
              <a:rPr lang="en-US" altLang="ja-JP" dirty="0"/>
              <a:t>Experiment on </a:t>
            </a:r>
            <a:r>
              <a:rPr lang="en-US" altLang="ja-JP" dirty="0" smtClean="0">
                <a:ea typeface="HGPｺﾞｼｯｸE" pitchFamily="50" charset="-128"/>
                <a:cs typeface="Arial"/>
              </a:rPr>
              <a:t>L2/L3 VPN</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16</a:t>
            </a:fld>
            <a:endParaRPr lang="en-US" altLang="ja-JP" dirty="0"/>
          </a:p>
        </p:txBody>
      </p:sp>
      <p:pic>
        <p:nvPicPr>
          <p:cNvPr id="4"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31" y="1266825"/>
            <a:ext cx="7038538" cy="4525963"/>
          </a:xfrm>
          <a:prstGeom prst="rect">
            <a:avLst/>
          </a:prstGeom>
        </p:spPr>
      </p:pic>
      <p:sp>
        <p:nvSpPr>
          <p:cNvPr id="5" name="コンテンツ プレースホルダー 2"/>
          <p:cNvSpPr txBox="1">
            <a:spLocks/>
          </p:cNvSpPr>
          <p:nvPr/>
        </p:nvSpPr>
        <p:spPr>
          <a:xfrm>
            <a:off x="35496" y="1196752"/>
            <a:ext cx="4768904"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Faster file transfer tests between hosts in L2/L3-VPN</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Faster data transfers will require for  ITER remote experiments, and firewalls prevent faster data transfers.</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Advanced research projects often use L2/L3-VPN to meet both of security and performance requirements.</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     E.g. </a:t>
            </a:r>
            <a:r>
              <a:rPr kumimoji="1" lang="en-US" altLang="ja-JP" sz="2000" b="0" i="0" u="none" strike="noStrike" kern="1200" cap="none" spc="0" normalizeH="0" baseline="0" noProof="0" dirty="0" err="1" smtClean="0">
                <a:ln>
                  <a:noFill/>
                </a:ln>
                <a:solidFill>
                  <a:sysClr val="windowText" lastClr="000000"/>
                </a:solidFill>
                <a:effectLst/>
                <a:uLnTx/>
                <a:uFillTx/>
                <a:latin typeface="Calibri"/>
                <a:ea typeface="ＭＳ Ｐゴシック"/>
                <a:cs typeface="+mn-cs"/>
              </a:rPr>
              <a:t>LHCone</a:t>
            </a: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 for LHC, SNET for LHD.</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This test will demonstrate the necessity of L2/L3-VPN for ITER remote experiments.</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Target speed: </a:t>
            </a:r>
            <a:r>
              <a:rPr lang="en-US" altLang="ja-JP" sz="2000" dirty="0" smtClean="0">
                <a:solidFill>
                  <a:sysClr val="windowText" lastClr="000000"/>
                </a:solidFill>
                <a:latin typeface="Calibri"/>
                <a:ea typeface="ＭＳ Ｐゴシック"/>
              </a:rPr>
              <a:t>Over </a:t>
            </a:r>
            <a:r>
              <a:rPr kumimoji="1" lang="en-US" altLang="ja-JP" sz="20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8 Gbps between IFERC and NIFS.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a:cs typeface="+mn-cs"/>
            </a:endParaRPr>
          </a:p>
        </p:txBody>
      </p:sp>
      <p:sp>
        <p:nvSpPr>
          <p:cNvPr id="6" name="円/楕円 5"/>
          <p:cNvSpPr/>
          <p:nvPr/>
        </p:nvSpPr>
        <p:spPr>
          <a:xfrm>
            <a:off x="7176978" y="1700808"/>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 name="円/楕円 6"/>
          <p:cNvSpPr/>
          <p:nvPr/>
        </p:nvSpPr>
        <p:spPr>
          <a:xfrm>
            <a:off x="5142407" y="4376716"/>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8" name="円/楕円 7"/>
          <p:cNvSpPr/>
          <p:nvPr/>
        </p:nvSpPr>
        <p:spPr>
          <a:xfrm>
            <a:off x="7061084" y="2997492"/>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9" name="直線コネクタ 8"/>
          <p:cNvCxnSpPr>
            <a:stCxn id="6" idx="4"/>
            <a:endCxn id="8" idx="0"/>
          </p:cNvCxnSpPr>
          <p:nvPr/>
        </p:nvCxnSpPr>
        <p:spPr>
          <a:xfrm flipH="1">
            <a:off x="7119563" y="1817766"/>
            <a:ext cx="115894" cy="1179726"/>
          </a:xfrm>
          <a:prstGeom prst="line">
            <a:avLst/>
          </a:prstGeom>
          <a:noFill/>
          <a:ln w="12700" cap="flat" cmpd="sng" algn="ctr">
            <a:solidFill>
              <a:srgbClr val="4F81BD">
                <a:shade val="95000"/>
                <a:satMod val="105000"/>
              </a:srgbClr>
            </a:solidFill>
            <a:prstDash val="solid"/>
          </a:ln>
          <a:effectLst/>
        </p:spPr>
      </p:cxnSp>
      <p:sp>
        <p:nvSpPr>
          <p:cNvPr id="10" name="円/楕円 9"/>
          <p:cNvSpPr/>
          <p:nvPr/>
        </p:nvSpPr>
        <p:spPr>
          <a:xfrm>
            <a:off x="4440833" y="4373848"/>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1" name="直線コネクタ 10"/>
          <p:cNvCxnSpPr>
            <a:stCxn id="6" idx="3"/>
            <a:endCxn id="18" idx="7"/>
          </p:cNvCxnSpPr>
          <p:nvPr/>
        </p:nvCxnSpPr>
        <p:spPr>
          <a:xfrm flipH="1">
            <a:off x="6469796" y="1800638"/>
            <a:ext cx="724310" cy="2476248"/>
          </a:xfrm>
          <a:prstGeom prst="line">
            <a:avLst/>
          </a:prstGeom>
          <a:noFill/>
          <a:ln w="25400" cap="flat" cmpd="sng" algn="ctr">
            <a:solidFill>
              <a:srgbClr val="4F81BD">
                <a:shade val="95000"/>
                <a:satMod val="105000"/>
              </a:srgbClr>
            </a:solidFill>
            <a:prstDash val="solid"/>
          </a:ln>
          <a:effectLst/>
        </p:spPr>
      </p:cxnSp>
      <p:cxnSp>
        <p:nvCxnSpPr>
          <p:cNvPr id="12" name="直線コネクタ 11"/>
          <p:cNvCxnSpPr>
            <a:endCxn id="7" idx="6"/>
          </p:cNvCxnSpPr>
          <p:nvPr/>
        </p:nvCxnSpPr>
        <p:spPr>
          <a:xfrm flipH="1">
            <a:off x="5259365" y="4318237"/>
            <a:ext cx="1110601" cy="116958"/>
          </a:xfrm>
          <a:prstGeom prst="line">
            <a:avLst/>
          </a:prstGeom>
          <a:noFill/>
          <a:ln w="63500" cap="flat" cmpd="sng" algn="ctr">
            <a:solidFill>
              <a:srgbClr val="4F81BD">
                <a:shade val="95000"/>
                <a:satMod val="105000"/>
              </a:srgbClr>
            </a:solidFill>
            <a:prstDash val="solid"/>
          </a:ln>
          <a:effectLst/>
        </p:spPr>
      </p:cxnSp>
      <p:cxnSp>
        <p:nvCxnSpPr>
          <p:cNvPr id="13" name="直線コネクタ 12"/>
          <p:cNvCxnSpPr>
            <a:stCxn id="7" idx="0"/>
            <a:endCxn id="43" idx="4"/>
          </p:cNvCxnSpPr>
          <p:nvPr/>
        </p:nvCxnSpPr>
        <p:spPr>
          <a:xfrm flipV="1">
            <a:off x="5200886" y="4266038"/>
            <a:ext cx="5657" cy="110678"/>
          </a:xfrm>
          <a:prstGeom prst="line">
            <a:avLst/>
          </a:prstGeom>
          <a:noFill/>
          <a:ln w="25400" cap="flat" cmpd="sng" algn="ctr">
            <a:solidFill>
              <a:srgbClr val="4F81BD">
                <a:shade val="95000"/>
                <a:satMod val="105000"/>
              </a:srgbClr>
            </a:solidFill>
            <a:prstDash val="solid"/>
          </a:ln>
          <a:effectLst/>
        </p:spPr>
      </p:cxnSp>
      <p:cxnSp>
        <p:nvCxnSpPr>
          <p:cNvPr id="14" name="直線コネクタ 13"/>
          <p:cNvCxnSpPr>
            <a:stCxn id="27" idx="2"/>
            <a:endCxn id="6" idx="6"/>
          </p:cNvCxnSpPr>
          <p:nvPr/>
        </p:nvCxnSpPr>
        <p:spPr>
          <a:xfrm flipH="1" flipV="1">
            <a:off x="7293936" y="1759287"/>
            <a:ext cx="197163" cy="15121"/>
          </a:xfrm>
          <a:prstGeom prst="line">
            <a:avLst/>
          </a:prstGeom>
          <a:noFill/>
          <a:ln w="25400" cap="flat" cmpd="sng" algn="ctr">
            <a:solidFill>
              <a:srgbClr val="4F81BD">
                <a:shade val="95000"/>
                <a:satMod val="105000"/>
              </a:srgbClr>
            </a:solidFill>
            <a:prstDash val="solid"/>
          </a:ln>
          <a:effectLst/>
        </p:spPr>
      </p:cxnSp>
      <p:cxnSp>
        <p:nvCxnSpPr>
          <p:cNvPr id="15" name="直線コネクタ 14"/>
          <p:cNvCxnSpPr>
            <a:stCxn id="8" idx="3"/>
            <a:endCxn id="18" idx="6"/>
          </p:cNvCxnSpPr>
          <p:nvPr/>
        </p:nvCxnSpPr>
        <p:spPr>
          <a:xfrm flipH="1">
            <a:off x="6486924" y="3097322"/>
            <a:ext cx="591288" cy="1220915"/>
          </a:xfrm>
          <a:prstGeom prst="line">
            <a:avLst/>
          </a:prstGeom>
          <a:noFill/>
          <a:ln w="50800" cap="flat" cmpd="sng" algn="ctr">
            <a:solidFill>
              <a:srgbClr val="4F81BD">
                <a:shade val="95000"/>
                <a:satMod val="105000"/>
              </a:srgbClr>
            </a:solidFill>
            <a:prstDash val="solid"/>
          </a:ln>
          <a:effectLst/>
        </p:spPr>
      </p:cxnSp>
      <p:cxnSp>
        <p:nvCxnSpPr>
          <p:cNvPr id="16" name="曲線コネクタ 15"/>
          <p:cNvCxnSpPr>
            <a:stCxn id="18" idx="4"/>
            <a:endCxn id="10" idx="5"/>
          </p:cNvCxnSpPr>
          <p:nvPr/>
        </p:nvCxnSpPr>
        <p:spPr>
          <a:xfrm rot="5400000">
            <a:off x="5436073" y="3481306"/>
            <a:ext cx="96962" cy="1887782"/>
          </a:xfrm>
          <a:prstGeom prst="curvedConnector3">
            <a:avLst>
              <a:gd name="adj1" fmla="val 353427"/>
            </a:avLst>
          </a:prstGeom>
          <a:noFill/>
          <a:ln w="63500" cap="flat" cmpd="sng" algn="ctr">
            <a:solidFill>
              <a:srgbClr val="4F81BD">
                <a:shade val="95000"/>
                <a:satMod val="105000"/>
              </a:srgbClr>
            </a:solidFill>
            <a:prstDash val="solid"/>
          </a:ln>
          <a:effectLst/>
        </p:spPr>
      </p:cxnSp>
      <p:cxnSp>
        <p:nvCxnSpPr>
          <p:cNvPr id="17" name="曲線コネクタ 16"/>
          <p:cNvCxnSpPr>
            <a:stCxn id="18" idx="4"/>
          </p:cNvCxnSpPr>
          <p:nvPr/>
        </p:nvCxnSpPr>
        <p:spPr>
          <a:xfrm rot="16200000" flipH="1">
            <a:off x="6123915" y="4681246"/>
            <a:ext cx="1416074" cy="807014"/>
          </a:xfrm>
          <a:prstGeom prst="curvedConnector3">
            <a:avLst>
              <a:gd name="adj1" fmla="val 69282"/>
            </a:avLst>
          </a:prstGeom>
          <a:noFill/>
          <a:ln w="25400" cap="flat" cmpd="sng" algn="ctr">
            <a:solidFill>
              <a:srgbClr val="4F81BD">
                <a:shade val="95000"/>
                <a:satMod val="105000"/>
              </a:srgbClr>
            </a:solidFill>
            <a:prstDash val="sysDash"/>
          </a:ln>
          <a:effectLst/>
        </p:spPr>
      </p:cxnSp>
      <p:sp>
        <p:nvSpPr>
          <p:cNvPr id="18" name="円/楕円 17"/>
          <p:cNvSpPr/>
          <p:nvPr/>
        </p:nvSpPr>
        <p:spPr>
          <a:xfrm>
            <a:off x="6369966" y="4259758"/>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テキスト ボックス 18"/>
          <p:cNvSpPr txBox="1"/>
          <p:nvPr/>
        </p:nvSpPr>
        <p:spPr>
          <a:xfrm>
            <a:off x="7164288" y="4361038"/>
            <a:ext cx="1293816" cy="400110"/>
          </a:xfrm>
          <a:prstGeom prst="rect">
            <a:avLst/>
          </a:prstGeom>
          <a:noFill/>
        </p:spPr>
        <p:txBody>
          <a:bodyPr wrap="none" rtlCol="0">
            <a:spAutoFit/>
          </a:bodyPr>
          <a:lstStyle/>
          <a:p>
            <a:pPr algn="ctr" fontAlgn="auto">
              <a:spcBef>
                <a:spcPts val="0"/>
              </a:spcBef>
              <a:spcAft>
                <a:spcPts val="0"/>
              </a:spcAft>
            </a:pPr>
            <a:r>
              <a:rPr lang="en-US" altLang="ja-JP" sz="2000" dirty="0" smtClean="0">
                <a:solidFill>
                  <a:prstClr val="black"/>
                </a:solidFill>
                <a:latin typeface="Calibri"/>
                <a:ea typeface="ＭＳ Ｐゴシック"/>
              </a:rPr>
              <a:t>NII (Tokyo)</a:t>
            </a:r>
          </a:p>
        </p:txBody>
      </p:sp>
      <p:sp>
        <p:nvSpPr>
          <p:cNvPr id="20" name="テキスト ボックス 19"/>
          <p:cNvSpPr txBox="1"/>
          <p:nvPr/>
        </p:nvSpPr>
        <p:spPr>
          <a:xfrm>
            <a:off x="6051415" y="2588180"/>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1" name="テキスト ボックス 20"/>
          <p:cNvSpPr txBox="1"/>
          <p:nvPr/>
        </p:nvSpPr>
        <p:spPr>
          <a:xfrm>
            <a:off x="7108394" y="2349908"/>
            <a:ext cx="954557"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2.4Gbps</a:t>
            </a:r>
            <a:endParaRPr lang="ja-JP" altLang="en-US" sz="1800" dirty="0">
              <a:solidFill>
                <a:srgbClr val="4F81BD"/>
              </a:solidFill>
              <a:latin typeface="Calibri"/>
              <a:ea typeface="ＭＳ Ｐゴシック"/>
            </a:endParaRPr>
          </a:p>
        </p:txBody>
      </p:sp>
      <p:sp>
        <p:nvSpPr>
          <p:cNvPr id="22" name="テキスト ボックス 21"/>
          <p:cNvSpPr txBox="1"/>
          <p:nvPr/>
        </p:nvSpPr>
        <p:spPr>
          <a:xfrm>
            <a:off x="7291927" y="1899164"/>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3" name="テキスト ボックス 22"/>
          <p:cNvSpPr txBox="1"/>
          <p:nvPr/>
        </p:nvSpPr>
        <p:spPr>
          <a:xfrm>
            <a:off x="5398220" y="4005064"/>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40Gbps</a:t>
            </a:r>
            <a:endParaRPr lang="ja-JP" altLang="en-US" sz="1800" dirty="0">
              <a:solidFill>
                <a:srgbClr val="4F81BD"/>
              </a:solidFill>
              <a:latin typeface="Calibri"/>
              <a:ea typeface="ＭＳ Ｐゴシック"/>
            </a:endParaRPr>
          </a:p>
        </p:txBody>
      </p:sp>
      <p:sp>
        <p:nvSpPr>
          <p:cNvPr id="24" name="テキスト ボックス 23"/>
          <p:cNvSpPr txBox="1"/>
          <p:nvPr/>
        </p:nvSpPr>
        <p:spPr>
          <a:xfrm>
            <a:off x="5447136" y="4686266"/>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40Gbps</a:t>
            </a:r>
            <a:endParaRPr lang="ja-JP" altLang="en-US" sz="1800" dirty="0">
              <a:solidFill>
                <a:srgbClr val="4F81BD"/>
              </a:solidFill>
              <a:latin typeface="Calibri"/>
              <a:ea typeface="ＭＳ Ｐゴシック"/>
            </a:endParaRPr>
          </a:p>
        </p:txBody>
      </p:sp>
      <p:sp>
        <p:nvSpPr>
          <p:cNvPr id="25" name="テキスト ボックス 24"/>
          <p:cNvSpPr txBox="1"/>
          <p:nvPr/>
        </p:nvSpPr>
        <p:spPr>
          <a:xfrm>
            <a:off x="5874553" y="5286437"/>
            <a:ext cx="1013867"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100Gbps</a:t>
            </a:r>
            <a:endParaRPr lang="ja-JP" altLang="en-US" sz="1800" dirty="0">
              <a:solidFill>
                <a:srgbClr val="4F81BD"/>
              </a:solidFill>
              <a:latin typeface="Calibri"/>
              <a:ea typeface="ＭＳ Ｐゴシック"/>
            </a:endParaRPr>
          </a:p>
        </p:txBody>
      </p:sp>
      <p:sp>
        <p:nvSpPr>
          <p:cNvPr id="26" name="テキスト ボックス 25"/>
          <p:cNvSpPr txBox="1"/>
          <p:nvPr/>
        </p:nvSpPr>
        <p:spPr>
          <a:xfrm>
            <a:off x="4355976" y="4077072"/>
            <a:ext cx="896849" cy="369332"/>
          </a:xfrm>
          <a:prstGeom prst="rect">
            <a:avLst/>
          </a:prstGeom>
          <a:noFill/>
          <a:ln>
            <a:noFill/>
          </a:ln>
        </p:spPr>
        <p:txBody>
          <a:bodyPr wrap="none" rtlCol="0">
            <a:spAutoFit/>
          </a:bodyPr>
          <a:lstStyle/>
          <a:p>
            <a:pPr fontAlgn="auto">
              <a:spcBef>
                <a:spcPts val="0"/>
              </a:spcBef>
              <a:spcAft>
                <a:spcPts val="0"/>
              </a:spcAft>
            </a:pPr>
            <a:r>
              <a:rPr lang="en-US" altLang="ja-JP" sz="1800" dirty="0" smtClean="0">
                <a:solidFill>
                  <a:srgbClr val="4F81BD"/>
                </a:solidFill>
                <a:latin typeface="Calibri"/>
                <a:ea typeface="ＭＳ Ｐゴシック"/>
              </a:rPr>
              <a:t>10Gbps</a:t>
            </a:r>
            <a:endParaRPr lang="ja-JP" altLang="en-US" sz="1800" dirty="0">
              <a:solidFill>
                <a:srgbClr val="4F81BD"/>
              </a:solidFill>
              <a:latin typeface="Calibri"/>
              <a:ea typeface="ＭＳ Ｐゴシック"/>
            </a:endParaRPr>
          </a:p>
        </p:txBody>
      </p:sp>
      <p:sp>
        <p:nvSpPr>
          <p:cNvPr id="27" name="円/楕円 26"/>
          <p:cNvSpPr/>
          <p:nvPr/>
        </p:nvSpPr>
        <p:spPr>
          <a:xfrm>
            <a:off x="7491099" y="1715929"/>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8" name="円/楕円 27"/>
          <p:cNvSpPr/>
          <p:nvPr/>
        </p:nvSpPr>
        <p:spPr>
          <a:xfrm>
            <a:off x="7479378" y="1727866"/>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9" name="テキスト ボックス 28"/>
          <p:cNvSpPr txBox="1"/>
          <p:nvPr/>
        </p:nvSpPr>
        <p:spPr>
          <a:xfrm>
            <a:off x="6772532" y="1109013"/>
            <a:ext cx="1972976" cy="400110"/>
          </a:xfrm>
          <a:prstGeom prst="rect">
            <a:avLst/>
          </a:prstGeom>
          <a:noFill/>
        </p:spPr>
        <p:txBody>
          <a:bodyPr wrap="none" rtlCol="0">
            <a:spAutoFit/>
          </a:bodyPr>
          <a:lstStyle/>
          <a:p>
            <a:pPr algn="ctr" fontAlgn="auto">
              <a:spcBef>
                <a:spcPts val="0"/>
              </a:spcBef>
              <a:spcAft>
                <a:spcPts val="0"/>
              </a:spcAft>
            </a:pPr>
            <a:r>
              <a:rPr lang="en-US" altLang="ja-JP" sz="2000" dirty="0" smtClean="0">
                <a:solidFill>
                  <a:prstClr val="black"/>
                </a:solidFill>
                <a:latin typeface="Calibri"/>
                <a:ea typeface="ＭＳ Ｐゴシック"/>
              </a:rPr>
              <a:t>IFERC (</a:t>
            </a:r>
            <a:r>
              <a:rPr lang="en-US" altLang="ja-JP" sz="2000" dirty="0" err="1" smtClean="0">
                <a:solidFill>
                  <a:prstClr val="black"/>
                </a:solidFill>
                <a:latin typeface="Calibri"/>
                <a:ea typeface="ＭＳ Ｐゴシック"/>
              </a:rPr>
              <a:t>Rokkasho</a:t>
            </a:r>
            <a:r>
              <a:rPr lang="en-US" altLang="ja-JP" sz="2000" dirty="0" smtClean="0">
                <a:solidFill>
                  <a:prstClr val="black"/>
                </a:solidFill>
                <a:latin typeface="Calibri"/>
                <a:ea typeface="ＭＳ Ｐゴシック"/>
              </a:rPr>
              <a:t>)</a:t>
            </a:r>
          </a:p>
        </p:txBody>
      </p:sp>
      <p:cxnSp>
        <p:nvCxnSpPr>
          <p:cNvPr id="30" name="直線コネクタ 29"/>
          <p:cNvCxnSpPr>
            <a:stCxn id="28" idx="0"/>
            <a:endCxn id="39" idx="7"/>
          </p:cNvCxnSpPr>
          <p:nvPr/>
        </p:nvCxnSpPr>
        <p:spPr>
          <a:xfrm flipH="1" flipV="1">
            <a:off x="6528077" y="1456541"/>
            <a:ext cx="1009780" cy="271325"/>
          </a:xfrm>
          <a:prstGeom prst="line">
            <a:avLst/>
          </a:prstGeom>
          <a:noFill/>
          <a:ln w="9525" cap="flat" cmpd="sng" algn="ctr">
            <a:solidFill>
              <a:sysClr val="windowText" lastClr="000000"/>
            </a:solidFill>
            <a:prstDash val="solid"/>
          </a:ln>
          <a:effectLst/>
        </p:spPr>
      </p:cxnSp>
      <p:sp>
        <p:nvSpPr>
          <p:cNvPr id="31" name="正方形/長方形 30"/>
          <p:cNvSpPr/>
          <p:nvPr/>
        </p:nvSpPr>
        <p:spPr>
          <a:xfrm>
            <a:off x="5814664" y="1574460"/>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32" name="正方形/長方形 31"/>
          <p:cNvSpPr/>
          <p:nvPr/>
        </p:nvSpPr>
        <p:spPr>
          <a:xfrm>
            <a:off x="5439521" y="1920160"/>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33" name="Picture 3" descr="C:\Users\yamanaka\AppData\Local\Microsoft\Windows\Temporary Internet Files\Content.IE5\1RLYG211\MC900428969[1].wmf"/>
          <p:cNvPicPr>
            <a:picLocks noChangeAspect="1" noChangeArrowheads="1"/>
          </p:cNvPicPr>
          <p:nvPr/>
        </p:nvPicPr>
        <p:blipFill>
          <a:blip r:embed="rId4"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199026" y="1824765"/>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コネクタ 33"/>
          <p:cNvCxnSpPr>
            <a:stCxn id="31" idx="0"/>
          </p:cNvCxnSpPr>
          <p:nvPr/>
        </p:nvCxnSpPr>
        <p:spPr>
          <a:xfrm flipH="1" flipV="1">
            <a:off x="6079324" y="1381418"/>
            <a:ext cx="1" cy="193042"/>
          </a:xfrm>
          <a:prstGeom prst="line">
            <a:avLst/>
          </a:prstGeom>
          <a:noFill/>
          <a:ln w="9525" cap="flat" cmpd="sng" algn="ctr">
            <a:solidFill>
              <a:srgbClr val="4F81BD">
                <a:shade val="95000"/>
                <a:satMod val="105000"/>
              </a:srgbClr>
            </a:solidFill>
            <a:prstDash val="solid"/>
          </a:ln>
          <a:effectLst/>
        </p:spPr>
      </p:cxnSp>
      <p:cxnSp>
        <p:nvCxnSpPr>
          <p:cNvPr id="35" name="直線コネクタ 34"/>
          <p:cNvCxnSpPr/>
          <p:nvPr/>
        </p:nvCxnSpPr>
        <p:spPr>
          <a:xfrm flipH="1" flipV="1">
            <a:off x="6228184" y="1728244"/>
            <a:ext cx="1" cy="193042"/>
          </a:xfrm>
          <a:prstGeom prst="line">
            <a:avLst/>
          </a:prstGeom>
          <a:noFill/>
          <a:ln w="9525" cap="flat" cmpd="sng" algn="ctr">
            <a:solidFill>
              <a:srgbClr val="4F81BD">
                <a:shade val="95000"/>
                <a:satMod val="105000"/>
              </a:srgbClr>
            </a:solidFill>
            <a:prstDash val="sysDash"/>
          </a:ln>
          <a:effectLst/>
        </p:spPr>
      </p:cxnSp>
      <p:cxnSp>
        <p:nvCxnSpPr>
          <p:cNvPr id="36" name="直線コネクタ 35"/>
          <p:cNvCxnSpPr/>
          <p:nvPr/>
        </p:nvCxnSpPr>
        <p:spPr>
          <a:xfrm flipH="1" flipV="1">
            <a:off x="5868143" y="1723790"/>
            <a:ext cx="1" cy="193042"/>
          </a:xfrm>
          <a:prstGeom prst="line">
            <a:avLst/>
          </a:prstGeom>
          <a:noFill/>
          <a:ln w="9525" cap="flat" cmpd="sng" algn="ctr">
            <a:solidFill>
              <a:srgbClr val="4F81BD">
                <a:shade val="95000"/>
                <a:satMod val="105000"/>
              </a:srgbClr>
            </a:solidFill>
            <a:prstDash val="solid"/>
          </a:ln>
          <a:effectLst/>
        </p:spPr>
      </p:cxnSp>
      <p:cxnSp>
        <p:nvCxnSpPr>
          <p:cNvPr id="37" name="直線コネクタ 36"/>
          <p:cNvCxnSpPr/>
          <p:nvPr/>
        </p:nvCxnSpPr>
        <p:spPr>
          <a:xfrm flipV="1">
            <a:off x="5796136" y="2083830"/>
            <a:ext cx="0" cy="323799"/>
          </a:xfrm>
          <a:prstGeom prst="line">
            <a:avLst/>
          </a:prstGeom>
          <a:noFill/>
          <a:ln w="9525" cap="flat" cmpd="sng" algn="ctr">
            <a:solidFill>
              <a:srgbClr val="4F81BD">
                <a:shade val="95000"/>
                <a:satMod val="105000"/>
              </a:srgbClr>
            </a:solidFill>
            <a:prstDash val="solid"/>
          </a:ln>
          <a:effectLst/>
        </p:spPr>
      </p:cxnSp>
      <p:sp>
        <p:nvSpPr>
          <p:cNvPr id="38" name="テキスト ボックス 37"/>
          <p:cNvSpPr txBox="1"/>
          <p:nvPr/>
        </p:nvSpPr>
        <p:spPr>
          <a:xfrm>
            <a:off x="5492083" y="2132856"/>
            <a:ext cx="592085" cy="461665"/>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IFERC/</a:t>
            </a:r>
          </a:p>
          <a:p>
            <a:pPr fontAlgn="auto">
              <a:spcBef>
                <a:spcPts val="0"/>
              </a:spcBef>
              <a:spcAft>
                <a:spcPts val="0"/>
              </a:spcAft>
            </a:pPr>
            <a:r>
              <a:rPr lang="en-US" altLang="ja-JP" sz="1200" dirty="0" smtClean="0">
                <a:solidFill>
                  <a:prstClr val="black"/>
                </a:solidFill>
                <a:latin typeface="Calibri"/>
                <a:ea typeface="ＭＳ Ｐゴシック"/>
              </a:rPr>
              <a:t>CSC</a:t>
            </a:r>
            <a:endParaRPr lang="ja-JP" altLang="en-US" sz="1200" dirty="0">
              <a:solidFill>
                <a:prstClr val="black"/>
              </a:solidFill>
              <a:latin typeface="Calibri"/>
              <a:ea typeface="ＭＳ Ｐゴシック"/>
            </a:endParaRPr>
          </a:p>
        </p:txBody>
      </p:sp>
      <p:sp>
        <p:nvSpPr>
          <p:cNvPr id="39" name="円/楕円 38"/>
          <p:cNvSpPr/>
          <p:nvPr/>
        </p:nvSpPr>
        <p:spPr>
          <a:xfrm>
            <a:off x="5338126" y="1273649"/>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40" name="直線コネクタ 39"/>
          <p:cNvCxnSpPr>
            <a:stCxn id="28" idx="3"/>
            <a:endCxn id="39" idx="5"/>
          </p:cNvCxnSpPr>
          <p:nvPr/>
        </p:nvCxnSpPr>
        <p:spPr>
          <a:xfrm flipH="1">
            <a:off x="6528077" y="1827696"/>
            <a:ext cx="968429" cy="511925"/>
          </a:xfrm>
          <a:prstGeom prst="line">
            <a:avLst/>
          </a:prstGeom>
          <a:noFill/>
          <a:ln w="9525" cap="flat" cmpd="sng" algn="ctr">
            <a:solidFill>
              <a:sysClr val="windowText" lastClr="000000"/>
            </a:solidFill>
            <a:prstDash val="solid"/>
          </a:ln>
          <a:effectLst/>
        </p:spPr>
      </p:cxnSp>
      <p:cxnSp>
        <p:nvCxnSpPr>
          <p:cNvPr id="41" name="直線コネクタ 40"/>
          <p:cNvCxnSpPr>
            <a:stCxn id="43" idx="7"/>
          </p:cNvCxnSpPr>
          <p:nvPr/>
        </p:nvCxnSpPr>
        <p:spPr>
          <a:xfrm flipV="1">
            <a:off x="5247894" y="3452290"/>
            <a:ext cx="344079" cy="713918"/>
          </a:xfrm>
          <a:prstGeom prst="line">
            <a:avLst/>
          </a:prstGeom>
          <a:noFill/>
          <a:ln w="9525" cap="flat" cmpd="sng" algn="ctr">
            <a:solidFill>
              <a:sysClr val="windowText" lastClr="000000"/>
            </a:solidFill>
            <a:prstDash val="solid"/>
          </a:ln>
          <a:effectLst/>
        </p:spPr>
      </p:cxnSp>
      <p:cxnSp>
        <p:nvCxnSpPr>
          <p:cNvPr id="42" name="直線コネクタ 41"/>
          <p:cNvCxnSpPr>
            <a:stCxn id="43" idx="3"/>
          </p:cNvCxnSpPr>
          <p:nvPr/>
        </p:nvCxnSpPr>
        <p:spPr>
          <a:xfrm flipH="1" flipV="1">
            <a:off x="4606185" y="3452290"/>
            <a:ext cx="559007" cy="796620"/>
          </a:xfrm>
          <a:prstGeom prst="line">
            <a:avLst/>
          </a:prstGeom>
          <a:noFill/>
          <a:ln w="9525" cap="flat" cmpd="sng" algn="ctr">
            <a:solidFill>
              <a:sysClr val="windowText" lastClr="000000"/>
            </a:solidFill>
            <a:prstDash val="solid"/>
          </a:ln>
          <a:effectLst/>
        </p:spPr>
      </p:cxnSp>
      <p:sp>
        <p:nvSpPr>
          <p:cNvPr id="43" name="円/楕円 42"/>
          <p:cNvSpPr/>
          <p:nvPr/>
        </p:nvSpPr>
        <p:spPr>
          <a:xfrm>
            <a:off x="5148064" y="414908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44" name="図 5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5854" y="3284984"/>
            <a:ext cx="956426" cy="3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コネクタ 44"/>
          <p:cNvCxnSpPr>
            <a:stCxn id="18" idx="0"/>
          </p:cNvCxnSpPr>
          <p:nvPr/>
        </p:nvCxnSpPr>
        <p:spPr>
          <a:xfrm flipV="1">
            <a:off x="6428445" y="3289290"/>
            <a:ext cx="1084022" cy="970468"/>
          </a:xfrm>
          <a:prstGeom prst="line">
            <a:avLst/>
          </a:prstGeom>
          <a:noFill/>
          <a:ln w="9525" cap="flat" cmpd="sng" algn="ctr">
            <a:solidFill>
              <a:sysClr val="windowText" lastClr="000000"/>
            </a:solidFill>
            <a:prstDash val="solid"/>
          </a:ln>
          <a:effectLst/>
        </p:spPr>
      </p:cxnSp>
      <p:cxnSp>
        <p:nvCxnSpPr>
          <p:cNvPr id="46" name="直線コネクタ 45"/>
          <p:cNvCxnSpPr>
            <a:stCxn id="18" idx="4"/>
          </p:cNvCxnSpPr>
          <p:nvPr/>
        </p:nvCxnSpPr>
        <p:spPr>
          <a:xfrm flipV="1">
            <a:off x="6428445" y="4355262"/>
            <a:ext cx="1576916" cy="21454"/>
          </a:xfrm>
          <a:prstGeom prst="line">
            <a:avLst/>
          </a:prstGeom>
          <a:noFill/>
          <a:ln w="9525" cap="flat" cmpd="sng" algn="ctr">
            <a:solidFill>
              <a:sysClr val="windowText" lastClr="000000"/>
            </a:solidFill>
            <a:prstDash val="solid"/>
          </a:ln>
          <a:effectLst/>
        </p:spPr>
      </p:cxnSp>
      <p:sp>
        <p:nvSpPr>
          <p:cNvPr id="47" name="テキスト ボックス 46"/>
          <p:cNvSpPr txBox="1"/>
          <p:nvPr/>
        </p:nvSpPr>
        <p:spPr>
          <a:xfrm>
            <a:off x="4880634" y="3604954"/>
            <a:ext cx="1275542" cy="400110"/>
          </a:xfrm>
          <a:prstGeom prst="rect">
            <a:avLst/>
          </a:prstGeom>
          <a:noFill/>
        </p:spPr>
        <p:txBody>
          <a:bodyPr wrap="none" rtlCol="0">
            <a:spAutoFit/>
          </a:bodyPr>
          <a:lstStyle/>
          <a:p>
            <a:pPr algn="ctr" fontAlgn="auto">
              <a:spcBef>
                <a:spcPts val="0"/>
              </a:spcBef>
              <a:spcAft>
                <a:spcPts val="0"/>
              </a:spcAft>
            </a:pPr>
            <a:r>
              <a:rPr lang="en-US" altLang="ja-JP" sz="2000" dirty="0" smtClean="0">
                <a:solidFill>
                  <a:prstClr val="black"/>
                </a:solidFill>
                <a:latin typeface="Calibri"/>
                <a:ea typeface="ＭＳ Ｐゴシック"/>
              </a:rPr>
              <a:t>NIFS (Toki)</a:t>
            </a:r>
          </a:p>
        </p:txBody>
      </p:sp>
      <p:cxnSp>
        <p:nvCxnSpPr>
          <p:cNvPr id="48" name="直線コネクタ 47"/>
          <p:cNvCxnSpPr/>
          <p:nvPr/>
        </p:nvCxnSpPr>
        <p:spPr>
          <a:xfrm flipH="1" flipV="1">
            <a:off x="6336195" y="1708546"/>
            <a:ext cx="1" cy="193042"/>
          </a:xfrm>
          <a:prstGeom prst="line">
            <a:avLst/>
          </a:prstGeom>
          <a:noFill/>
          <a:ln w="9525" cap="flat" cmpd="sng" algn="ctr">
            <a:solidFill>
              <a:srgbClr val="FF0000"/>
            </a:solidFill>
            <a:prstDash val="solid"/>
          </a:ln>
          <a:effectLst/>
        </p:spPr>
      </p:cxnSp>
      <p:cxnSp>
        <p:nvCxnSpPr>
          <p:cNvPr id="49" name="直線コネクタ 48"/>
          <p:cNvCxnSpPr/>
          <p:nvPr/>
        </p:nvCxnSpPr>
        <p:spPr>
          <a:xfrm flipH="1" flipV="1">
            <a:off x="6120172" y="1381418"/>
            <a:ext cx="1" cy="193042"/>
          </a:xfrm>
          <a:prstGeom prst="line">
            <a:avLst/>
          </a:prstGeom>
          <a:noFill/>
          <a:ln w="9525" cap="flat" cmpd="sng" algn="ctr">
            <a:solidFill>
              <a:srgbClr val="FF0000"/>
            </a:solidFill>
            <a:prstDash val="solid"/>
          </a:ln>
          <a:effectLst/>
        </p:spPr>
      </p:cxnSp>
      <p:sp>
        <p:nvSpPr>
          <p:cNvPr id="50" name="正方形/長方形 49"/>
          <p:cNvSpPr/>
          <p:nvPr/>
        </p:nvSpPr>
        <p:spPr>
          <a:xfrm rot="5400000">
            <a:off x="5949780" y="2267245"/>
            <a:ext cx="365648" cy="96871"/>
          </a:xfrm>
          <a:prstGeom prst="rect">
            <a:avLst/>
          </a:prstGeom>
          <a:no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srgbClr val="FF0000"/>
                </a:solidFill>
                <a:effectLst/>
                <a:uLnTx/>
                <a:uFillTx/>
                <a:latin typeface="Calibri"/>
                <a:ea typeface="ＭＳ Ｐゴシック"/>
                <a:cs typeface="+mn-cs"/>
              </a:rPr>
              <a:t>FW</a:t>
            </a:r>
            <a:endParaRPr kumimoji="0" lang="ja-JP" altLang="en-US" sz="900" b="0" i="0" u="none" strike="noStrike" kern="0" cap="none" spc="0" normalizeH="0" baseline="0" noProof="0" dirty="0" smtClean="0">
              <a:ln>
                <a:noFill/>
              </a:ln>
              <a:solidFill>
                <a:srgbClr val="FF0000"/>
              </a:solidFill>
              <a:effectLst/>
              <a:uLnTx/>
              <a:uFillTx/>
              <a:latin typeface="Calibri"/>
              <a:ea typeface="ＭＳ Ｐゴシック"/>
              <a:cs typeface="+mn-cs"/>
            </a:endParaRPr>
          </a:p>
        </p:txBody>
      </p:sp>
      <p:cxnSp>
        <p:nvCxnSpPr>
          <p:cNvPr id="51" name="直線コネクタ 50"/>
          <p:cNvCxnSpPr/>
          <p:nvPr/>
        </p:nvCxnSpPr>
        <p:spPr>
          <a:xfrm>
            <a:off x="5994962" y="2272473"/>
            <a:ext cx="96520" cy="1"/>
          </a:xfrm>
          <a:prstGeom prst="line">
            <a:avLst/>
          </a:prstGeom>
          <a:noFill/>
          <a:ln w="9525" cap="flat" cmpd="sng" algn="ctr">
            <a:solidFill>
              <a:srgbClr val="4F81BD">
                <a:shade val="95000"/>
                <a:satMod val="105000"/>
              </a:srgbClr>
            </a:solidFill>
            <a:prstDash val="solid"/>
          </a:ln>
          <a:effectLst/>
        </p:spPr>
      </p:cxnSp>
      <p:cxnSp>
        <p:nvCxnSpPr>
          <p:cNvPr id="52" name="直線コネクタ 51"/>
          <p:cNvCxnSpPr/>
          <p:nvPr/>
        </p:nvCxnSpPr>
        <p:spPr>
          <a:xfrm flipH="1">
            <a:off x="6192180" y="2339621"/>
            <a:ext cx="144016" cy="0"/>
          </a:xfrm>
          <a:prstGeom prst="line">
            <a:avLst/>
          </a:prstGeom>
          <a:noFill/>
          <a:ln w="9525" cap="flat" cmpd="sng" algn="ctr">
            <a:solidFill>
              <a:srgbClr val="FF0000"/>
            </a:solidFill>
            <a:prstDash val="solid"/>
          </a:ln>
          <a:effectLst/>
        </p:spPr>
      </p:cxnSp>
      <p:cxnSp>
        <p:nvCxnSpPr>
          <p:cNvPr id="53" name="直線矢印コネクタ 52"/>
          <p:cNvCxnSpPr/>
          <p:nvPr/>
        </p:nvCxnSpPr>
        <p:spPr>
          <a:xfrm>
            <a:off x="6228184" y="1792140"/>
            <a:ext cx="126428" cy="0"/>
          </a:xfrm>
          <a:prstGeom prst="straightConnector1">
            <a:avLst/>
          </a:prstGeom>
          <a:noFill/>
          <a:ln w="19050" cap="flat" cmpd="sng" algn="ctr">
            <a:solidFill>
              <a:srgbClr val="FF0000"/>
            </a:solidFill>
            <a:prstDash val="solid"/>
            <a:tailEnd type="arrow" w="sm" len="sm"/>
          </a:ln>
          <a:effectLst/>
        </p:spPr>
      </p:cxnSp>
      <p:cxnSp>
        <p:nvCxnSpPr>
          <p:cNvPr id="54" name="直線コネクタ 53"/>
          <p:cNvCxnSpPr/>
          <p:nvPr/>
        </p:nvCxnSpPr>
        <p:spPr>
          <a:xfrm flipV="1">
            <a:off x="6336195" y="2204864"/>
            <a:ext cx="1" cy="144016"/>
          </a:xfrm>
          <a:prstGeom prst="line">
            <a:avLst/>
          </a:prstGeom>
          <a:noFill/>
          <a:ln w="9525" cap="flat" cmpd="sng" algn="ctr">
            <a:solidFill>
              <a:srgbClr val="FF0000"/>
            </a:solidFill>
            <a:prstDash val="solid"/>
          </a:ln>
          <a:effectLst/>
        </p:spPr>
      </p:cxnSp>
      <p:sp>
        <p:nvSpPr>
          <p:cNvPr id="55" name="円弧 54"/>
          <p:cNvSpPr/>
          <p:nvPr/>
        </p:nvSpPr>
        <p:spPr>
          <a:xfrm rot="5400000">
            <a:off x="6058662" y="1359321"/>
            <a:ext cx="59072" cy="263861"/>
          </a:xfrm>
          <a:prstGeom prst="arc">
            <a:avLst>
              <a:gd name="adj1" fmla="val 13533417"/>
              <a:gd name="adj2" fmla="val 8654501"/>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56" name="テキスト ボックス 55"/>
          <p:cNvSpPr txBox="1"/>
          <p:nvPr/>
        </p:nvSpPr>
        <p:spPr>
          <a:xfrm>
            <a:off x="6238653" y="1340768"/>
            <a:ext cx="1141659" cy="246221"/>
          </a:xfrm>
          <a:prstGeom prst="rect">
            <a:avLst/>
          </a:prstGeom>
          <a:noFill/>
        </p:spPr>
        <p:txBody>
          <a:bodyPr wrap="none" rtlCol="0">
            <a:spAutoFit/>
          </a:bodyPr>
          <a:lstStyle/>
          <a:p>
            <a:pPr fontAlgn="auto">
              <a:spcBef>
                <a:spcPts val="0"/>
              </a:spcBef>
              <a:spcAft>
                <a:spcPts val="0"/>
              </a:spcAft>
            </a:pPr>
            <a:r>
              <a:rPr lang="en-US" altLang="ja-JP" sz="1000" dirty="0" smtClean="0">
                <a:solidFill>
                  <a:prstClr val="black"/>
                </a:solidFill>
                <a:latin typeface="Calibri"/>
                <a:ea typeface="ＭＳ Ｐゴシック"/>
              </a:rPr>
              <a:t>VLAN multiplexing</a:t>
            </a:r>
            <a:endParaRPr lang="ja-JP" altLang="en-US" sz="1000" dirty="0">
              <a:solidFill>
                <a:prstClr val="black"/>
              </a:solidFill>
              <a:latin typeface="Calibri"/>
              <a:ea typeface="ＭＳ Ｐゴシック"/>
            </a:endParaRPr>
          </a:p>
        </p:txBody>
      </p:sp>
      <p:sp>
        <p:nvSpPr>
          <p:cNvPr id="57" name="正方形/長方形 56"/>
          <p:cNvSpPr/>
          <p:nvPr/>
        </p:nvSpPr>
        <p:spPr>
          <a:xfrm>
            <a:off x="4878560" y="2696971"/>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58" name="正方形/長方形 57"/>
          <p:cNvSpPr/>
          <p:nvPr/>
        </p:nvSpPr>
        <p:spPr>
          <a:xfrm>
            <a:off x="4503417" y="3042671"/>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59" name="Picture 3" descr="C:\Users\yamanaka\AppData\Local\Microsoft\Windows\Temporary Internet Files\Content.IE5\1RLYG211\MC900428969[1].wmf"/>
          <p:cNvPicPr>
            <a:picLocks noChangeAspect="1" noChangeArrowheads="1"/>
          </p:cNvPicPr>
          <p:nvPr/>
        </p:nvPicPr>
        <p:blipFill>
          <a:blip r:embed="rId4"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5262922" y="2947276"/>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直線コネクタ 59"/>
          <p:cNvCxnSpPr>
            <a:stCxn id="57" idx="0"/>
          </p:cNvCxnSpPr>
          <p:nvPr/>
        </p:nvCxnSpPr>
        <p:spPr>
          <a:xfrm flipH="1" flipV="1">
            <a:off x="5143220" y="2503929"/>
            <a:ext cx="1" cy="193042"/>
          </a:xfrm>
          <a:prstGeom prst="line">
            <a:avLst/>
          </a:prstGeom>
          <a:noFill/>
          <a:ln w="9525" cap="flat" cmpd="sng" algn="ctr">
            <a:solidFill>
              <a:srgbClr val="4F81BD">
                <a:shade val="95000"/>
                <a:satMod val="105000"/>
              </a:srgbClr>
            </a:solidFill>
            <a:prstDash val="solid"/>
          </a:ln>
          <a:effectLst/>
        </p:spPr>
      </p:cxnSp>
      <p:cxnSp>
        <p:nvCxnSpPr>
          <p:cNvPr id="61" name="直線コネクタ 60"/>
          <p:cNvCxnSpPr/>
          <p:nvPr/>
        </p:nvCxnSpPr>
        <p:spPr>
          <a:xfrm flipH="1" flipV="1">
            <a:off x="5292080" y="2850755"/>
            <a:ext cx="1" cy="193042"/>
          </a:xfrm>
          <a:prstGeom prst="line">
            <a:avLst/>
          </a:prstGeom>
          <a:noFill/>
          <a:ln w="9525" cap="flat" cmpd="sng" algn="ctr">
            <a:solidFill>
              <a:srgbClr val="4F81BD">
                <a:shade val="95000"/>
                <a:satMod val="105000"/>
              </a:srgbClr>
            </a:solidFill>
            <a:prstDash val="sysDash"/>
          </a:ln>
          <a:effectLst/>
        </p:spPr>
      </p:cxnSp>
      <p:cxnSp>
        <p:nvCxnSpPr>
          <p:cNvPr id="62" name="直線コネクタ 61"/>
          <p:cNvCxnSpPr/>
          <p:nvPr/>
        </p:nvCxnSpPr>
        <p:spPr>
          <a:xfrm flipH="1" flipV="1">
            <a:off x="4932039" y="2846301"/>
            <a:ext cx="1" cy="193042"/>
          </a:xfrm>
          <a:prstGeom prst="line">
            <a:avLst/>
          </a:prstGeom>
          <a:noFill/>
          <a:ln w="9525" cap="flat" cmpd="sng" algn="ctr">
            <a:solidFill>
              <a:srgbClr val="4F81BD">
                <a:shade val="95000"/>
                <a:satMod val="105000"/>
              </a:srgbClr>
            </a:solidFill>
            <a:prstDash val="solid"/>
          </a:ln>
          <a:effectLst/>
        </p:spPr>
      </p:cxnSp>
      <p:cxnSp>
        <p:nvCxnSpPr>
          <p:cNvPr id="63" name="直線コネクタ 62"/>
          <p:cNvCxnSpPr/>
          <p:nvPr/>
        </p:nvCxnSpPr>
        <p:spPr>
          <a:xfrm flipV="1">
            <a:off x="4860032" y="3206341"/>
            <a:ext cx="0" cy="323799"/>
          </a:xfrm>
          <a:prstGeom prst="line">
            <a:avLst/>
          </a:prstGeom>
          <a:noFill/>
          <a:ln w="9525" cap="flat" cmpd="sng" algn="ctr">
            <a:solidFill>
              <a:srgbClr val="4F81BD">
                <a:shade val="95000"/>
                <a:satMod val="105000"/>
              </a:srgbClr>
            </a:solidFill>
            <a:prstDash val="solid"/>
          </a:ln>
          <a:effectLst/>
        </p:spPr>
      </p:cxnSp>
      <p:sp>
        <p:nvSpPr>
          <p:cNvPr id="64" name="テキスト ボックス 63"/>
          <p:cNvSpPr txBox="1"/>
          <p:nvPr/>
        </p:nvSpPr>
        <p:spPr>
          <a:xfrm>
            <a:off x="4680012" y="3255367"/>
            <a:ext cx="461408"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NIFS</a:t>
            </a:r>
            <a:endParaRPr lang="ja-JP" altLang="en-US" sz="1200" dirty="0">
              <a:solidFill>
                <a:prstClr val="black"/>
              </a:solidFill>
              <a:latin typeface="Calibri"/>
              <a:ea typeface="ＭＳ Ｐゴシック"/>
            </a:endParaRPr>
          </a:p>
        </p:txBody>
      </p:sp>
      <p:sp>
        <p:nvSpPr>
          <p:cNvPr id="65" name="円/楕円 64"/>
          <p:cNvSpPr/>
          <p:nvPr/>
        </p:nvSpPr>
        <p:spPr>
          <a:xfrm>
            <a:off x="4402022" y="2396160"/>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66" name="直線コネクタ 65"/>
          <p:cNvCxnSpPr/>
          <p:nvPr/>
        </p:nvCxnSpPr>
        <p:spPr>
          <a:xfrm flipH="1" flipV="1">
            <a:off x="5400091" y="2831057"/>
            <a:ext cx="1" cy="193042"/>
          </a:xfrm>
          <a:prstGeom prst="line">
            <a:avLst/>
          </a:prstGeom>
          <a:noFill/>
          <a:ln w="9525" cap="flat" cmpd="sng" algn="ctr">
            <a:solidFill>
              <a:srgbClr val="FF0000"/>
            </a:solidFill>
            <a:prstDash val="solid"/>
          </a:ln>
          <a:effectLst/>
        </p:spPr>
      </p:cxnSp>
      <p:cxnSp>
        <p:nvCxnSpPr>
          <p:cNvPr id="67" name="直線コネクタ 66"/>
          <p:cNvCxnSpPr/>
          <p:nvPr/>
        </p:nvCxnSpPr>
        <p:spPr>
          <a:xfrm flipH="1" flipV="1">
            <a:off x="5184068" y="2503929"/>
            <a:ext cx="1" cy="193042"/>
          </a:xfrm>
          <a:prstGeom prst="line">
            <a:avLst/>
          </a:prstGeom>
          <a:noFill/>
          <a:ln w="9525" cap="flat" cmpd="sng" algn="ctr">
            <a:solidFill>
              <a:srgbClr val="FF0000"/>
            </a:solidFill>
            <a:prstDash val="solid"/>
          </a:ln>
          <a:effectLst/>
        </p:spPr>
      </p:cxnSp>
      <p:sp>
        <p:nvSpPr>
          <p:cNvPr id="68" name="正方形/長方形 67"/>
          <p:cNvSpPr/>
          <p:nvPr/>
        </p:nvSpPr>
        <p:spPr>
          <a:xfrm rot="5400000">
            <a:off x="5013676" y="3389756"/>
            <a:ext cx="365648" cy="96871"/>
          </a:xfrm>
          <a:prstGeom prst="rect">
            <a:avLst/>
          </a:prstGeom>
          <a:no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srgbClr val="FF0000"/>
                </a:solidFill>
                <a:effectLst/>
                <a:uLnTx/>
                <a:uFillTx/>
                <a:latin typeface="Calibri"/>
                <a:ea typeface="ＭＳ Ｐゴシック"/>
                <a:cs typeface="+mn-cs"/>
              </a:rPr>
              <a:t>FW</a:t>
            </a:r>
            <a:endParaRPr kumimoji="0" lang="ja-JP" altLang="en-US" sz="900" b="0" i="0" u="none" strike="noStrike" kern="0" cap="none" spc="0" normalizeH="0" baseline="0" noProof="0" dirty="0" smtClean="0">
              <a:ln>
                <a:noFill/>
              </a:ln>
              <a:solidFill>
                <a:srgbClr val="FF0000"/>
              </a:solidFill>
              <a:effectLst/>
              <a:uLnTx/>
              <a:uFillTx/>
              <a:latin typeface="Calibri"/>
              <a:ea typeface="ＭＳ Ｐゴシック"/>
              <a:cs typeface="+mn-cs"/>
            </a:endParaRPr>
          </a:p>
        </p:txBody>
      </p:sp>
      <p:cxnSp>
        <p:nvCxnSpPr>
          <p:cNvPr id="69" name="直線コネクタ 68"/>
          <p:cNvCxnSpPr/>
          <p:nvPr/>
        </p:nvCxnSpPr>
        <p:spPr>
          <a:xfrm>
            <a:off x="5058858" y="3394984"/>
            <a:ext cx="96520" cy="1"/>
          </a:xfrm>
          <a:prstGeom prst="line">
            <a:avLst/>
          </a:prstGeom>
          <a:noFill/>
          <a:ln w="9525" cap="flat" cmpd="sng" algn="ctr">
            <a:solidFill>
              <a:srgbClr val="4F81BD">
                <a:shade val="95000"/>
                <a:satMod val="105000"/>
              </a:srgbClr>
            </a:solidFill>
            <a:prstDash val="solid"/>
          </a:ln>
          <a:effectLst/>
        </p:spPr>
      </p:cxnSp>
      <p:cxnSp>
        <p:nvCxnSpPr>
          <p:cNvPr id="70" name="直線コネクタ 69"/>
          <p:cNvCxnSpPr/>
          <p:nvPr/>
        </p:nvCxnSpPr>
        <p:spPr>
          <a:xfrm flipH="1">
            <a:off x="5256076" y="3462132"/>
            <a:ext cx="144016" cy="0"/>
          </a:xfrm>
          <a:prstGeom prst="line">
            <a:avLst/>
          </a:prstGeom>
          <a:noFill/>
          <a:ln w="9525" cap="flat" cmpd="sng" algn="ctr">
            <a:solidFill>
              <a:srgbClr val="FF0000"/>
            </a:solidFill>
            <a:prstDash val="solid"/>
          </a:ln>
          <a:effectLst/>
        </p:spPr>
      </p:cxnSp>
      <p:cxnSp>
        <p:nvCxnSpPr>
          <p:cNvPr id="71" name="直線矢印コネクタ 70"/>
          <p:cNvCxnSpPr/>
          <p:nvPr/>
        </p:nvCxnSpPr>
        <p:spPr>
          <a:xfrm>
            <a:off x="5292080" y="2914651"/>
            <a:ext cx="126428" cy="0"/>
          </a:xfrm>
          <a:prstGeom prst="straightConnector1">
            <a:avLst/>
          </a:prstGeom>
          <a:noFill/>
          <a:ln w="19050" cap="flat" cmpd="sng" algn="ctr">
            <a:solidFill>
              <a:srgbClr val="FF0000"/>
            </a:solidFill>
            <a:prstDash val="solid"/>
            <a:tailEnd type="arrow" w="sm" len="sm"/>
          </a:ln>
          <a:effectLst/>
        </p:spPr>
      </p:cxnSp>
      <p:cxnSp>
        <p:nvCxnSpPr>
          <p:cNvPr id="72" name="直線コネクタ 71"/>
          <p:cNvCxnSpPr/>
          <p:nvPr/>
        </p:nvCxnSpPr>
        <p:spPr>
          <a:xfrm flipV="1">
            <a:off x="5400091" y="3327375"/>
            <a:ext cx="1" cy="144016"/>
          </a:xfrm>
          <a:prstGeom prst="line">
            <a:avLst/>
          </a:prstGeom>
          <a:noFill/>
          <a:ln w="9525" cap="flat" cmpd="sng" algn="ctr">
            <a:solidFill>
              <a:srgbClr val="FF0000"/>
            </a:solidFill>
            <a:prstDash val="solid"/>
          </a:ln>
          <a:effectLst/>
        </p:spPr>
      </p:cxnSp>
      <p:sp>
        <p:nvSpPr>
          <p:cNvPr id="73" name="円弧 72"/>
          <p:cNvSpPr/>
          <p:nvPr/>
        </p:nvSpPr>
        <p:spPr>
          <a:xfrm rot="5400000">
            <a:off x="5122558" y="2481832"/>
            <a:ext cx="59072" cy="263861"/>
          </a:xfrm>
          <a:prstGeom prst="arc">
            <a:avLst>
              <a:gd name="adj1" fmla="val 13533417"/>
              <a:gd name="adj2" fmla="val 8654501"/>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74" name="テキスト ボックス 73"/>
          <p:cNvSpPr txBox="1"/>
          <p:nvPr/>
        </p:nvSpPr>
        <p:spPr>
          <a:xfrm>
            <a:off x="5266545" y="2463279"/>
            <a:ext cx="1141659" cy="246221"/>
          </a:xfrm>
          <a:prstGeom prst="rect">
            <a:avLst/>
          </a:prstGeom>
          <a:noFill/>
        </p:spPr>
        <p:txBody>
          <a:bodyPr wrap="none" rtlCol="0">
            <a:spAutoFit/>
          </a:bodyPr>
          <a:lstStyle/>
          <a:p>
            <a:pPr fontAlgn="auto">
              <a:spcBef>
                <a:spcPts val="0"/>
              </a:spcBef>
              <a:spcAft>
                <a:spcPts val="0"/>
              </a:spcAft>
            </a:pPr>
            <a:r>
              <a:rPr lang="en-US" altLang="ja-JP" sz="1000" dirty="0" smtClean="0">
                <a:solidFill>
                  <a:prstClr val="black"/>
                </a:solidFill>
                <a:latin typeface="Calibri"/>
                <a:ea typeface="ＭＳ Ｐゴシック"/>
              </a:rPr>
              <a:t>VLAN multiplexing</a:t>
            </a:r>
            <a:endParaRPr lang="ja-JP" altLang="en-US" sz="1000" dirty="0">
              <a:solidFill>
                <a:prstClr val="black"/>
              </a:solidFill>
              <a:latin typeface="Calibri"/>
              <a:ea typeface="ＭＳ Ｐゴシック"/>
            </a:endParaRPr>
          </a:p>
        </p:txBody>
      </p:sp>
      <p:sp>
        <p:nvSpPr>
          <p:cNvPr id="75" name="テキスト ボックス 74"/>
          <p:cNvSpPr txBox="1"/>
          <p:nvPr/>
        </p:nvSpPr>
        <p:spPr>
          <a:xfrm>
            <a:off x="5749914" y="1236211"/>
            <a:ext cx="622286"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SINET4</a:t>
            </a:r>
            <a:endParaRPr lang="ja-JP" altLang="en-US" sz="1200" dirty="0">
              <a:solidFill>
                <a:prstClr val="black"/>
              </a:solidFill>
              <a:latin typeface="Calibri"/>
              <a:ea typeface="ＭＳ Ｐゴシック"/>
            </a:endParaRPr>
          </a:p>
        </p:txBody>
      </p:sp>
      <p:sp>
        <p:nvSpPr>
          <p:cNvPr id="76" name="テキスト ボックス 75"/>
          <p:cNvSpPr txBox="1"/>
          <p:nvPr/>
        </p:nvSpPr>
        <p:spPr>
          <a:xfrm>
            <a:off x="4813810" y="2358722"/>
            <a:ext cx="622286"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SINET4</a:t>
            </a:r>
            <a:endParaRPr lang="ja-JP" altLang="en-US" sz="1200" dirty="0">
              <a:solidFill>
                <a:prstClr val="black"/>
              </a:solidFill>
              <a:latin typeface="Calibri"/>
              <a:ea typeface="ＭＳ Ｐゴシック"/>
            </a:endParaRPr>
          </a:p>
        </p:txBody>
      </p:sp>
      <p:pic>
        <p:nvPicPr>
          <p:cNvPr id="77" name="図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1345" y="5625244"/>
            <a:ext cx="796669" cy="797842"/>
          </a:xfrm>
          <a:prstGeom prst="rect">
            <a:avLst/>
          </a:prstGeom>
        </p:spPr>
      </p:pic>
      <p:sp>
        <p:nvSpPr>
          <p:cNvPr id="78" name="正方形/長方形 77"/>
          <p:cNvSpPr/>
          <p:nvPr/>
        </p:nvSpPr>
        <p:spPr>
          <a:xfrm>
            <a:off x="7784415" y="3407209"/>
            <a:ext cx="529321" cy="141469"/>
          </a:xfrm>
          <a:prstGeom prst="rect">
            <a:avLst/>
          </a:prstGeom>
          <a:no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L2SW</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79" name="正方形/長方形 78"/>
          <p:cNvSpPr/>
          <p:nvPr/>
        </p:nvSpPr>
        <p:spPr>
          <a:xfrm>
            <a:off x="7409272" y="3752909"/>
            <a:ext cx="716655" cy="188465"/>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Calibri"/>
                <a:ea typeface="ＭＳ Ｐゴシック"/>
                <a:cs typeface="+mn-cs"/>
              </a:rPr>
              <a:t>Firewall</a:t>
            </a:r>
            <a:endParaRPr kumimoji="0" lang="ja-JP" altLang="en-US" sz="12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pic>
        <p:nvPicPr>
          <p:cNvPr id="80" name="Picture 3" descr="C:\Users\yamanaka\AppData\Local\Microsoft\Windows\Temporary Internet Files\Content.IE5\1RLYG211\MC900428969[1].wmf"/>
          <p:cNvPicPr>
            <a:picLocks noChangeAspect="1" noChangeArrowheads="1"/>
          </p:cNvPicPr>
          <p:nvPr/>
        </p:nvPicPr>
        <p:blipFill>
          <a:blip r:embed="rId4"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8168777" y="3657514"/>
            <a:ext cx="317190" cy="439579"/>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直線コネクタ 80"/>
          <p:cNvCxnSpPr>
            <a:stCxn id="78" idx="0"/>
          </p:cNvCxnSpPr>
          <p:nvPr/>
        </p:nvCxnSpPr>
        <p:spPr>
          <a:xfrm flipH="1" flipV="1">
            <a:off x="8049075" y="3214167"/>
            <a:ext cx="1" cy="193042"/>
          </a:xfrm>
          <a:prstGeom prst="line">
            <a:avLst/>
          </a:prstGeom>
          <a:noFill/>
          <a:ln w="9525" cap="flat" cmpd="sng" algn="ctr">
            <a:solidFill>
              <a:srgbClr val="4F81BD">
                <a:shade val="95000"/>
                <a:satMod val="105000"/>
              </a:srgbClr>
            </a:solidFill>
            <a:prstDash val="solid"/>
          </a:ln>
          <a:effectLst/>
        </p:spPr>
      </p:cxnSp>
      <p:cxnSp>
        <p:nvCxnSpPr>
          <p:cNvPr id="82" name="直線コネクタ 81"/>
          <p:cNvCxnSpPr/>
          <p:nvPr/>
        </p:nvCxnSpPr>
        <p:spPr>
          <a:xfrm flipH="1" flipV="1">
            <a:off x="7837894" y="3556539"/>
            <a:ext cx="1" cy="193042"/>
          </a:xfrm>
          <a:prstGeom prst="line">
            <a:avLst/>
          </a:prstGeom>
          <a:noFill/>
          <a:ln w="9525" cap="flat" cmpd="sng" algn="ctr">
            <a:solidFill>
              <a:srgbClr val="4F81BD">
                <a:shade val="95000"/>
                <a:satMod val="105000"/>
              </a:srgbClr>
            </a:solidFill>
            <a:prstDash val="solid"/>
          </a:ln>
          <a:effectLst/>
        </p:spPr>
      </p:cxnSp>
      <p:cxnSp>
        <p:nvCxnSpPr>
          <p:cNvPr id="83" name="直線コネクタ 82"/>
          <p:cNvCxnSpPr/>
          <p:nvPr/>
        </p:nvCxnSpPr>
        <p:spPr>
          <a:xfrm flipV="1">
            <a:off x="7776356" y="3916579"/>
            <a:ext cx="0" cy="323799"/>
          </a:xfrm>
          <a:prstGeom prst="line">
            <a:avLst/>
          </a:prstGeom>
          <a:noFill/>
          <a:ln w="9525" cap="flat" cmpd="sng" algn="ctr">
            <a:solidFill>
              <a:srgbClr val="4F81BD">
                <a:shade val="95000"/>
                <a:satMod val="105000"/>
              </a:srgbClr>
            </a:solidFill>
            <a:prstDash val="solid"/>
          </a:ln>
          <a:effectLst/>
        </p:spPr>
      </p:cxnSp>
      <p:sp>
        <p:nvSpPr>
          <p:cNvPr id="84" name="テキスト ボックス 83"/>
          <p:cNvSpPr txBox="1"/>
          <p:nvPr/>
        </p:nvSpPr>
        <p:spPr>
          <a:xfrm>
            <a:off x="7596336" y="3908085"/>
            <a:ext cx="360996"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NII</a:t>
            </a:r>
          </a:p>
        </p:txBody>
      </p:sp>
      <p:sp>
        <p:nvSpPr>
          <p:cNvPr id="85" name="円/楕円 84"/>
          <p:cNvSpPr/>
          <p:nvPr/>
        </p:nvSpPr>
        <p:spPr>
          <a:xfrm>
            <a:off x="7307877" y="3106398"/>
            <a:ext cx="1394114" cy="1248864"/>
          </a:xfrm>
          <a:prstGeom prst="ellips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86" name="直線コネクタ 85"/>
          <p:cNvCxnSpPr/>
          <p:nvPr/>
        </p:nvCxnSpPr>
        <p:spPr>
          <a:xfrm flipH="1" flipV="1">
            <a:off x="8305946" y="3541295"/>
            <a:ext cx="1" cy="193042"/>
          </a:xfrm>
          <a:prstGeom prst="line">
            <a:avLst/>
          </a:prstGeom>
          <a:noFill/>
          <a:ln w="9525" cap="flat" cmpd="sng" algn="ctr">
            <a:solidFill>
              <a:srgbClr val="FF0000"/>
            </a:solidFill>
            <a:prstDash val="solid"/>
          </a:ln>
          <a:effectLst/>
        </p:spPr>
      </p:cxnSp>
      <p:cxnSp>
        <p:nvCxnSpPr>
          <p:cNvPr id="87" name="直線コネクタ 86"/>
          <p:cNvCxnSpPr/>
          <p:nvPr/>
        </p:nvCxnSpPr>
        <p:spPr>
          <a:xfrm flipH="1" flipV="1">
            <a:off x="8089923" y="3214167"/>
            <a:ext cx="1" cy="193042"/>
          </a:xfrm>
          <a:prstGeom prst="line">
            <a:avLst/>
          </a:prstGeom>
          <a:noFill/>
          <a:ln w="9525" cap="flat" cmpd="sng" algn="ctr">
            <a:solidFill>
              <a:srgbClr val="FF0000"/>
            </a:solidFill>
            <a:prstDash val="solid"/>
          </a:ln>
          <a:effectLst/>
        </p:spPr>
      </p:cxnSp>
      <p:sp>
        <p:nvSpPr>
          <p:cNvPr id="88" name="正方形/長方形 87"/>
          <p:cNvSpPr/>
          <p:nvPr/>
        </p:nvSpPr>
        <p:spPr>
          <a:xfrm rot="5400000">
            <a:off x="7919531" y="4099994"/>
            <a:ext cx="365648" cy="96871"/>
          </a:xfrm>
          <a:prstGeom prst="rect">
            <a:avLst/>
          </a:prstGeom>
          <a:noFill/>
          <a:ln w="952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srgbClr val="FF0000"/>
                </a:solidFill>
                <a:effectLst/>
                <a:uLnTx/>
                <a:uFillTx/>
                <a:latin typeface="Calibri"/>
                <a:ea typeface="ＭＳ Ｐゴシック"/>
                <a:cs typeface="+mn-cs"/>
              </a:rPr>
              <a:t>FW</a:t>
            </a:r>
            <a:endParaRPr kumimoji="0" lang="ja-JP" altLang="en-US" sz="900" b="0" i="0" u="none" strike="noStrike" kern="0" cap="none" spc="0" normalizeH="0" baseline="0" noProof="0" dirty="0" smtClean="0">
              <a:ln>
                <a:noFill/>
              </a:ln>
              <a:solidFill>
                <a:srgbClr val="FF0000"/>
              </a:solidFill>
              <a:effectLst/>
              <a:uLnTx/>
              <a:uFillTx/>
              <a:latin typeface="Calibri"/>
              <a:ea typeface="ＭＳ Ｐゴシック"/>
              <a:cs typeface="+mn-cs"/>
            </a:endParaRPr>
          </a:p>
        </p:txBody>
      </p:sp>
      <p:cxnSp>
        <p:nvCxnSpPr>
          <p:cNvPr id="89" name="直線コネクタ 88"/>
          <p:cNvCxnSpPr/>
          <p:nvPr/>
        </p:nvCxnSpPr>
        <p:spPr>
          <a:xfrm>
            <a:off x="7964713" y="4105222"/>
            <a:ext cx="96520" cy="1"/>
          </a:xfrm>
          <a:prstGeom prst="line">
            <a:avLst/>
          </a:prstGeom>
          <a:noFill/>
          <a:ln w="9525" cap="flat" cmpd="sng" algn="ctr">
            <a:solidFill>
              <a:srgbClr val="4F81BD">
                <a:shade val="95000"/>
                <a:satMod val="105000"/>
              </a:srgbClr>
            </a:solidFill>
            <a:prstDash val="solid"/>
          </a:ln>
          <a:effectLst/>
        </p:spPr>
      </p:cxnSp>
      <p:cxnSp>
        <p:nvCxnSpPr>
          <p:cNvPr id="90" name="直線コネクタ 89"/>
          <p:cNvCxnSpPr/>
          <p:nvPr/>
        </p:nvCxnSpPr>
        <p:spPr>
          <a:xfrm flipH="1">
            <a:off x="8161931" y="4172370"/>
            <a:ext cx="144016" cy="0"/>
          </a:xfrm>
          <a:prstGeom prst="line">
            <a:avLst/>
          </a:prstGeom>
          <a:noFill/>
          <a:ln w="9525" cap="flat" cmpd="sng" algn="ctr">
            <a:solidFill>
              <a:srgbClr val="FF0000"/>
            </a:solidFill>
            <a:prstDash val="solid"/>
          </a:ln>
          <a:effectLst/>
        </p:spPr>
      </p:cxnSp>
      <p:cxnSp>
        <p:nvCxnSpPr>
          <p:cNvPr id="91" name="直線コネクタ 90"/>
          <p:cNvCxnSpPr/>
          <p:nvPr/>
        </p:nvCxnSpPr>
        <p:spPr>
          <a:xfrm flipV="1">
            <a:off x="8305946" y="4037613"/>
            <a:ext cx="1" cy="144016"/>
          </a:xfrm>
          <a:prstGeom prst="line">
            <a:avLst/>
          </a:prstGeom>
          <a:noFill/>
          <a:ln w="9525" cap="flat" cmpd="sng" algn="ctr">
            <a:solidFill>
              <a:srgbClr val="FF0000"/>
            </a:solidFill>
            <a:prstDash val="solid"/>
          </a:ln>
          <a:effectLst/>
        </p:spPr>
      </p:cxnSp>
      <p:sp>
        <p:nvSpPr>
          <p:cNvPr id="92" name="円弧 91"/>
          <p:cNvSpPr/>
          <p:nvPr/>
        </p:nvSpPr>
        <p:spPr>
          <a:xfrm rot="5400000">
            <a:off x="8028413" y="3192070"/>
            <a:ext cx="59072" cy="263861"/>
          </a:xfrm>
          <a:prstGeom prst="arc">
            <a:avLst>
              <a:gd name="adj1" fmla="val 13533417"/>
              <a:gd name="adj2" fmla="val 8654501"/>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93" name="テキスト ボックス 92"/>
          <p:cNvSpPr txBox="1"/>
          <p:nvPr/>
        </p:nvSpPr>
        <p:spPr>
          <a:xfrm>
            <a:off x="7719665" y="3068960"/>
            <a:ext cx="622286" cy="276999"/>
          </a:xfrm>
          <a:prstGeom prst="rect">
            <a:avLst/>
          </a:prstGeom>
          <a:noFill/>
        </p:spPr>
        <p:txBody>
          <a:bodyPr wrap="non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SINET4</a:t>
            </a:r>
            <a:endParaRPr lang="ja-JP" altLang="en-US" sz="1200" dirty="0">
              <a:solidFill>
                <a:prstClr val="black"/>
              </a:solidFill>
              <a:latin typeface="Calibri"/>
              <a:ea typeface="ＭＳ Ｐゴシック"/>
            </a:endParaRPr>
          </a:p>
        </p:txBody>
      </p:sp>
      <p:pic>
        <p:nvPicPr>
          <p:cNvPr id="94" name="Picture 3" descr="C:\Users\yamanaka\AppData\Local\Microsoft\Windows\Temporary Internet Files\Content.IE5\1RLYG211\MC900428969[1].wmf"/>
          <p:cNvPicPr>
            <a:picLocks noChangeAspect="1" noChangeArrowheads="1"/>
          </p:cNvPicPr>
          <p:nvPr/>
        </p:nvPicPr>
        <p:blipFill>
          <a:blip r:embed="rId4"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525906" y="4032059"/>
            <a:ext cx="164302" cy="227699"/>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直線コネクタ 94"/>
          <p:cNvCxnSpPr>
            <a:stCxn id="94" idx="0"/>
          </p:cNvCxnSpPr>
          <p:nvPr/>
        </p:nvCxnSpPr>
        <p:spPr>
          <a:xfrm flipV="1">
            <a:off x="7608057" y="3941374"/>
            <a:ext cx="0" cy="90685"/>
          </a:xfrm>
          <a:prstGeom prst="line">
            <a:avLst/>
          </a:prstGeom>
          <a:noFill/>
          <a:ln w="9525" cap="flat" cmpd="sng" algn="ctr">
            <a:solidFill>
              <a:srgbClr val="4F81BD">
                <a:shade val="95000"/>
                <a:satMod val="105000"/>
              </a:srgbClr>
            </a:solidFill>
            <a:prstDash val="solid"/>
          </a:ln>
          <a:effectLst/>
        </p:spPr>
      </p:cxnSp>
      <p:cxnSp>
        <p:nvCxnSpPr>
          <p:cNvPr id="96" name="直線矢印コネクタ 95"/>
          <p:cNvCxnSpPr/>
          <p:nvPr/>
        </p:nvCxnSpPr>
        <p:spPr>
          <a:xfrm flipV="1">
            <a:off x="7632340" y="3908085"/>
            <a:ext cx="673606" cy="276999"/>
          </a:xfrm>
          <a:prstGeom prst="straightConnector1">
            <a:avLst/>
          </a:prstGeom>
          <a:noFill/>
          <a:ln w="19050" cap="flat" cmpd="sng" algn="ctr">
            <a:solidFill>
              <a:srgbClr val="FF0000"/>
            </a:solidFill>
            <a:prstDash val="solid"/>
            <a:tailEnd type="arrow" w="sm" len="sm"/>
          </a:ln>
          <a:effectLst/>
        </p:spPr>
      </p:cxnSp>
      <p:cxnSp>
        <p:nvCxnSpPr>
          <p:cNvPr id="97" name="直線コネクタ 96"/>
          <p:cNvCxnSpPr>
            <a:endCxn id="6" idx="4"/>
          </p:cNvCxnSpPr>
          <p:nvPr/>
        </p:nvCxnSpPr>
        <p:spPr>
          <a:xfrm flipV="1">
            <a:off x="6499839" y="1817766"/>
            <a:ext cx="735618" cy="2459120"/>
          </a:xfrm>
          <a:prstGeom prst="line">
            <a:avLst/>
          </a:prstGeom>
          <a:noFill/>
          <a:ln w="9525" cap="flat" cmpd="sng" algn="ctr">
            <a:solidFill>
              <a:srgbClr val="FF0000"/>
            </a:solidFill>
            <a:prstDash val="solid"/>
          </a:ln>
          <a:effectLst/>
        </p:spPr>
      </p:cxnSp>
      <p:cxnSp>
        <p:nvCxnSpPr>
          <p:cNvPr id="98" name="直線コネクタ 97"/>
          <p:cNvCxnSpPr/>
          <p:nvPr/>
        </p:nvCxnSpPr>
        <p:spPr>
          <a:xfrm flipV="1">
            <a:off x="5242237" y="4276887"/>
            <a:ext cx="1115384" cy="116957"/>
          </a:xfrm>
          <a:prstGeom prst="line">
            <a:avLst/>
          </a:prstGeom>
          <a:noFill/>
          <a:ln w="9525" cap="flat" cmpd="sng" algn="ctr">
            <a:solidFill>
              <a:srgbClr val="FF0000"/>
            </a:solidFill>
            <a:prstDash val="solid"/>
          </a:ln>
          <a:effectLst/>
        </p:spPr>
      </p:cxnSp>
      <p:cxnSp>
        <p:nvCxnSpPr>
          <p:cNvPr id="99" name="直線コネクタ 98"/>
          <p:cNvCxnSpPr>
            <a:stCxn id="7" idx="7"/>
            <a:endCxn id="43" idx="5"/>
          </p:cNvCxnSpPr>
          <p:nvPr/>
        </p:nvCxnSpPr>
        <p:spPr>
          <a:xfrm flipV="1">
            <a:off x="5242237" y="4248910"/>
            <a:ext cx="5657" cy="144934"/>
          </a:xfrm>
          <a:prstGeom prst="line">
            <a:avLst/>
          </a:prstGeom>
          <a:noFill/>
          <a:ln w="9525" cap="flat" cmpd="sng" algn="ctr">
            <a:solidFill>
              <a:srgbClr val="FF0000"/>
            </a:solidFill>
            <a:prstDash val="solid"/>
          </a:ln>
          <a:effectLst/>
        </p:spPr>
      </p:cxnSp>
      <p:cxnSp>
        <p:nvCxnSpPr>
          <p:cNvPr id="100" name="曲線コネクタ 99"/>
          <p:cNvCxnSpPr/>
          <p:nvPr/>
        </p:nvCxnSpPr>
        <p:spPr>
          <a:xfrm rot="16200000" flipH="1">
            <a:off x="6180383" y="4698374"/>
            <a:ext cx="1416074" cy="807014"/>
          </a:xfrm>
          <a:prstGeom prst="curvedConnector3">
            <a:avLst>
              <a:gd name="adj1" fmla="val 69282"/>
            </a:avLst>
          </a:prstGeom>
          <a:noFill/>
          <a:ln w="9525" cap="flat" cmpd="sng" algn="ctr">
            <a:solidFill>
              <a:srgbClr val="FF0000"/>
            </a:solidFill>
            <a:prstDash val="sysDash"/>
          </a:ln>
          <a:effectLst/>
        </p:spPr>
      </p:cxnSp>
      <p:sp>
        <p:nvSpPr>
          <p:cNvPr id="101" name="テキスト ボックス 100"/>
          <p:cNvSpPr txBox="1"/>
          <p:nvPr/>
        </p:nvSpPr>
        <p:spPr>
          <a:xfrm>
            <a:off x="5220072" y="5045114"/>
            <a:ext cx="1497334" cy="400110"/>
          </a:xfrm>
          <a:prstGeom prst="rect">
            <a:avLst/>
          </a:prstGeom>
          <a:noFill/>
        </p:spPr>
        <p:txBody>
          <a:bodyPr wrap="none" rtlCol="0">
            <a:spAutoFit/>
          </a:bodyPr>
          <a:lstStyle/>
          <a:p>
            <a:pPr algn="ctr" fontAlgn="auto">
              <a:spcBef>
                <a:spcPts val="0"/>
              </a:spcBef>
              <a:spcAft>
                <a:spcPts val="0"/>
              </a:spcAft>
            </a:pPr>
            <a:r>
              <a:rPr lang="en-US" altLang="ja-JP" sz="2000" dirty="0" smtClean="0">
                <a:solidFill>
                  <a:prstClr val="black"/>
                </a:solidFill>
                <a:latin typeface="Calibri"/>
                <a:ea typeface="ＭＳ Ｐゴシック"/>
              </a:rPr>
              <a:t>In the future</a:t>
            </a:r>
          </a:p>
        </p:txBody>
      </p:sp>
      <p:grpSp>
        <p:nvGrpSpPr>
          <p:cNvPr id="102" name="グループ化 101"/>
          <p:cNvGrpSpPr/>
          <p:nvPr/>
        </p:nvGrpSpPr>
        <p:grpSpPr>
          <a:xfrm>
            <a:off x="5188666" y="6007930"/>
            <a:ext cx="1903614" cy="369332"/>
            <a:chOff x="5097192" y="5939988"/>
            <a:chExt cx="1903614" cy="369332"/>
          </a:xfrm>
        </p:grpSpPr>
        <p:cxnSp>
          <p:nvCxnSpPr>
            <p:cNvPr id="103" name="直線コネクタ 102"/>
            <p:cNvCxnSpPr/>
            <p:nvPr/>
          </p:nvCxnSpPr>
          <p:spPr>
            <a:xfrm>
              <a:off x="5097192" y="6124654"/>
              <a:ext cx="740182" cy="0"/>
            </a:xfrm>
            <a:prstGeom prst="line">
              <a:avLst/>
            </a:prstGeom>
            <a:noFill/>
            <a:ln w="15875" cap="flat" cmpd="sng" algn="ctr">
              <a:solidFill>
                <a:srgbClr val="FF0000"/>
              </a:solidFill>
              <a:prstDash val="solid"/>
            </a:ln>
            <a:effectLst/>
          </p:spPr>
        </p:cxnSp>
        <p:sp>
          <p:nvSpPr>
            <p:cNvPr id="104" name="テキスト ボックス 103"/>
            <p:cNvSpPr txBox="1"/>
            <p:nvPr/>
          </p:nvSpPr>
          <p:spPr>
            <a:xfrm>
              <a:off x="5782203" y="5939988"/>
              <a:ext cx="12186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black"/>
                  </a:solidFill>
                  <a:effectLst/>
                  <a:uLnTx/>
                  <a:uFillTx/>
                  <a:latin typeface="Calibri"/>
                  <a:ea typeface="ＭＳ Ｐゴシック"/>
                </a:rPr>
                <a:t>: L2/L3VPN</a:t>
              </a:r>
              <a:endParaRPr kumimoji="0" lang="ja-JP" altLang="en-US" sz="1800" b="0" i="0" u="none" strike="noStrike" kern="0" cap="none" spc="0" normalizeH="0" baseline="0" noProof="0" dirty="0" smtClean="0">
                <a:ln>
                  <a:noFill/>
                </a:ln>
                <a:solidFill>
                  <a:prstClr val="black"/>
                </a:solidFill>
                <a:effectLst/>
                <a:uLnTx/>
                <a:uFillTx/>
                <a:latin typeface="Calibri"/>
                <a:ea typeface="ＭＳ Ｐゴシック"/>
              </a:endParaRPr>
            </a:p>
          </p:txBody>
        </p:sp>
      </p:grpSp>
      <p:cxnSp>
        <p:nvCxnSpPr>
          <p:cNvPr id="105" name="直線コネクタ 104"/>
          <p:cNvCxnSpPr>
            <a:stCxn id="6" idx="5"/>
          </p:cNvCxnSpPr>
          <p:nvPr/>
        </p:nvCxnSpPr>
        <p:spPr>
          <a:xfrm>
            <a:off x="7276808" y="1800638"/>
            <a:ext cx="202997" cy="4430"/>
          </a:xfrm>
          <a:prstGeom prst="line">
            <a:avLst/>
          </a:prstGeom>
          <a:noFill/>
          <a:ln w="9525" cap="flat" cmpd="sng" algn="ctr">
            <a:solidFill>
              <a:srgbClr val="FF0000"/>
            </a:solidFill>
            <a:prstDash val="solid"/>
          </a:ln>
          <a:effectLst/>
        </p:spPr>
      </p:cxnSp>
    </p:spTree>
    <p:extLst>
      <p:ext uri="{BB962C8B-B14F-4D97-AF65-F5344CB8AC3E}">
        <p14:creationId xmlns:p14="http://schemas.microsoft.com/office/powerpoint/2010/main" val="3542291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17</a:t>
            </a:fld>
            <a:endParaRPr lang="en-US" altLang="ja-JP" dirty="0"/>
          </a:p>
        </p:txBody>
      </p:sp>
      <p:sp>
        <p:nvSpPr>
          <p:cNvPr id="5"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altLang="ja-JP" sz="2800" dirty="0" smtClean="0">
                <a:solidFill>
                  <a:schemeClr val="bg2">
                    <a:lumMod val="60000"/>
                    <a:lumOff val="40000"/>
                  </a:schemeClr>
                </a:solidFill>
                <a:latin typeface="Calibri"/>
                <a:ea typeface="ＭＳ Ｐゴシック"/>
              </a:rPr>
              <a:t>ITER Remote Experiment Center (REC)</a:t>
            </a:r>
          </a:p>
          <a:p>
            <a:pPr marL="514350" lvl="0" indent="-514350" fontAlgn="auto">
              <a:spcAft>
                <a:spcPts val="0"/>
              </a:spcAft>
              <a:buFont typeface="+mj-lt"/>
              <a:buAutoNum type="arabicPeriod"/>
              <a:defRPr/>
            </a:pPr>
            <a:r>
              <a:rPr lang="en-US" altLang="ja-JP" sz="2800" dirty="0">
                <a:solidFill>
                  <a:schemeClr val="bg2">
                    <a:lumMod val="60000"/>
                    <a:lumOff val="40000"/>
                  </a:schemeClr>
                </a:solidFill>
                <a:latin typeface="Calibri"/>
                <a:ea typeface="ＭＳ Ｐゴシック"/>
              </a:rPr>
              <a:t>Fast data transfer experiments and results</a:t>
            </a:r>
          </a:p>
          <a:p>
            <a:pPr marL="914400" lvl="1" indent="-514350" fontAlgn="auto">
              <a:spcAft>
                <a:spcPts val="0"/>
              </a:spcAft>
              <a:defRPr/>
            </a:pPr>
            <a:r>
              <a:rPr lang="en-US" altLang="ja-JP" sz="2000" dirty="0">
                <a:solidFill>
                  <a:schemeClr val="bg2">
                    <a:lumMod val="60000"/>
                    <a:lumOff val="40000"/>
                  </a:schemeClr>
                </a:solidFill>
                <a:latin typeface="Calibri"/>
                <a:ea typeface="ＭＳ Ｐゴシック"/>
              </a:rPr>
              <a:t>Pacing Method</a:t>
            </a:r>
          </a:p>
          <a:p>
            <a:pPr marL="914400" lvl="1" indent="-514350" fontAlgn="auto">
              <a:spcAft>
                <a:spcPts val="0"/>
              </a:spcAft>
              <a:defRPr/>
            </a:pPr>
            <a:r>
              <a:rPr lang="en-US" altLang="ja-JP" sz="2000" dirty="0">
                <a:solidFill>
                  <a:schemeClr val="bg2">
                    <a:lumMod val="60000"/>
                    <a:lumOff val="40000"/>
                  </a:schemeClr>
                </a:solidFill>
                <a:latin typeface="Calibri"/>
                <a:ea typeface="ＭＳ Ｐゴシック"/>
              </a:rPr>
              <a:t>MMCFTP (Massively Multi-Connection FTP)</a:t>
            </a:r>
          </a:p>
          <a:p>
            <a:pPr marL="514350" indent="-514350" fontAlgn="auto">
              <a:spcAft>
                <a:spcPts val="0"/>
              </a:spcAft>
              <a:buFont typeface="+mj-lt"/>
              <a:buAutoNum type="arabicPeriod"/>
              <a:defRPr/>
            </a:pPr>
            <a:r>
              <a:rPr lang="en-US" altLang="ja-JP" sz="2800" dirty="0">
                <a:solidFill>
                  <a:schemeClr val="bg2">
                    <a:lumMod val="60000"/>
                    <a:lumOff val="40000"/>
                  </a:schemeClr>
                </a:solidFill>
                <a:latin typeface="Calibri"/>
                <a:ea typeface="ＭＳ Ｐゴシック"/>
              </a:rPr>
              <a:t>Next step of fast data transfer experiments</a:t>
            </a:r>
          </a:p>
          <a:p>
            <a:pPr marL="514350" indent="-514350" fontAlgn="auto">
              <a:spcAft>
                <a:spcPts val="0"/>
              </a:spcAft>
              <a:buFont typeface="+mj-lt"/>
              <a:buAutoNum type="arabicPeriod"/>
              <a:defRPr/>
            </a:pPr>
            <a:r>
              <a:rPr lang="en-US" altLang="ja-JP" sz="2800" dirty="0">
                <a:solidFill>
                  <a:sysClr val="windowText" lastClr="000000"/>
                </a:solidFill>
                <a:latin typeface="Calibri"/>
                <a:ea typeface="ＭＳ Ｐゴシック"/>
              </a:rPr>
              <a:t>Renewal plan of Japanese academic network (SINET) </a:t>
            </a:r>
          </a:p>
          <a:p>
            <a:pPr marL="714375" lvl="1" indent="-314325" fontAlgn="auto">
              <a:spcAft>
                <a:spcPts val="0"/>
              </a:spcAft>
              <a:defRPr/>
            </a:pPr>
            <a:r>
              <a:rPr lang="en-US" altLang="ja-JP" sz="2000" dirty="0" smtClean="0">
                <a:solidFill>
                  <a:sysClr val="windowText" lastClr="000000"/>
                </a:solidFill>
                <a:latin typeface="Calibri"/>
                <a:ea typeface="ＭＳ Ｐゴシック"/>
              </a:rPr>
              <a:t>New SINET will provide a 100Gbps line between USA and Japan</a:t>
            </a:r>
          </a:p>
          <a:p>
            <a:pPr marL="714375" lvl="1" indent="-314325" fontAlgn="auto">
              <a:spcAft>
                <a:spcPts val="0"/>
              </a:spcAft>
              <a:defRPr/>
            </a:pPr>
            <a:r>
              <a:rPr lang="en-US" altLang="ja-JP" sz="2000" dirty="0" smtClean="0">
                <a:solidFill>
                  <a:sysClr val="windowText" lastClr="000000"/>
                </a:solidFill>
                <a:latin typeface="Calibri"/>
                <a:ea typeface="ＭＳ Ｐゴシック"/>
              </a:rPr>
              <a:t>New </a:t>
            </a:r>
            <a:r>
              <a:rPr lang="en-US" altLang="ja-JP" sz="2000" dirty="0">
                <a:solidFill>
                  <a:sysClr val="windowText" lastClr="000000"/>
                </a:solidFill>
                <a:latin typeface="Calibri"/>
                <a:ea typeface="ＭＳ Ｐゴシック"/>
              </a:rPr>
              <a:t>SINET will provide </a:t>
            </a:r>
            <a:r>
              <a:rPr lang="en-US" altLang="ja-JP" sz="2000" dirty="0" smtClean="0">
                <a:solidFill>
                  <a:sysClr val="windowText" lastClr="000000"/>
                </a:solidFill>
                <a:latin typeface="Calibri"/>
                <a:ea typeface="ＭＳ Ｐゴシック"/>
              </a:rPr>
              <a:t>two of 10Gbps </a:t>
            </a:r>
            <a:r>
              <a:rPr lang="en-US" altLang="ja-JP" sz="2000" dirty="0">
                <a:solidFill>
                  <a:sysClr val="windowText" lastClr="000000"/>
                </a:solidFill>
                <a:latin typeface="Calibri"/>
                <a:ea typeface="ＭＳ Ｐゴシック"/>
              </a:rPr>
              <a:t>lines between EU and </a:t>
            </a:r>
            <a:r>
              <a:rPr lang="en-US" altLang="ja-JP" sz="2000" dirty="0" smtClean="0">
                <a:solidFill>
                  <a:sysClr val="windowText" lastClr="000000"/>
                </a:solidFill>
                <a:latin typeface="Calibri"/>
                <a:ea typeface="ＭＳ Ｐゴシック"/>
              </a:rPr>
              <a:t>Japan</a:t>
            </a:r>
            <a:endParaRPr lang="en-US" altLang="ja-JP" sz="2000" dirty="0">
              <a:solidFill>
                <a:sysClr val="windowText" lastClr="000000"/>
              </a:solidFill>
              <a:latin typeface="Calibri"/>
              <a:ea typeface="ＭＳ Ｐゴシック"/>
            </a:endParaRPr>
          </a:p>
          <a:p>
            <a:pPr marL="514350" indent="-514350" fontAlgn="auto">
              <a:spcAft>
                <a:spcPts val="0"/>
              </a:spcAft>
              <a:buFont typeface="+mj-lt"/>
              <a:buAutoNum type="arabicPeriod"/>
              <a:defRPr/>
            </a:pPr>
            <a:r>
              <a:rPr lang="en-US" altLang="ja-JP" sz="2800" dirty="0">
                <a:solidFill>
                  <a:sysClr val="windowText" lastClr="000000"/>
                </a:solidFill>
                <a:latin typeface="Calibri"/>
                <a:ea typeface="ＭＳ Ｐゴシック"/>
              </a:rPr>
              <a:t>Conclusion</a:t>
            </a:r>
          </a:p>
          <a:p>
            <a:pPr marL="0" indent="0" fontAlgn="auto">
              <a:spcAft>
                <a:spcPts val="0"/>
              </a:spcAft>
              <a:buNone/>
              <a:defRPr/>
            </a:pPr>
            <a:endParaRPr lang="en-US" altLang="ja-JP" sz="2400" dirty="0">
              <a:solidFill>
                <a:sysClr val="windowText" lastClr="000000"/>
              </a:solidFill>
              <a:latin typeface="Calibri"/>
              <a:ea typeface="ＭＳ Ｐゴシック"/>
            </a:endParaRPr>
          </a:p>
          <a:p>
            <a:pPr lvl="1" fontAlgn="auto">
              <a:spcAft>
                <a:spcPts val="0"/>
              </a:spcAft>
              <a:buFont typeface="Arial" panose="020B0604020202020204" pitchFamily="34" charset="0"/>
              <a:buChar char="•"/>
              <a:defRPr/>
            </a:pPr>
            <a:endParaRPr lang="en-US" altLang="ja-JP" sz="2000" dirty="0">
              <a:solidFill>
                <a:sysClr val="windowText" lastClr="000000"/>
              </a:solidFill>
              <a:latin typeface="Calibri"/>
              <a:ea typeface="ＭＳ Ｐゴシック"/>
            </a:endParaRPr>
          </a:p>
        </p:txBody>
      </p:sp>
    </p:spTree>
    <p:extLst>
      <p:ext uri="{BB962C8B-B14F-4D97-AF65-F5344CB8AC3E}">
        <p14:creationId xmlns:p14="http://schemas.microsoft.com/office/powerpoint/2010/main" val="199298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latin typeface="Calibri" panose="020F0502020204030204" pitchFamily="34" charset="0"/>
                <a:ea typeface="+mn-ea"/>
              </a:rPr>
              <a:t>Science Information Network (SINET4)</a:t>
            </a:r>
            <a:endParaRPr kumimoji="1" lang="ja-JP" altLang="en-US" b="1" dirty="0">
              <a:latin typeface="Calibri" panose="020F0502020204030204" pitchFamily="34" charset="0"/>
              <a:ea typeface="+mn-ea"/>
            </a:endParaRPr>
          </a:p>
        </p:txBody>
      </p:sp>
      <p:sp>
        <p:nvSpPr>
          <p:cNvPr id="4" name="スライド番号プレースホルダ 3"/>
          <p:cNvSpPr>
            <a:spLocks noGrp="1"/>
          </p:cNvSpPr>
          <p:nvPr>
            <p:ph type="sldNum" sz="quarter" idx="10"/>
          </p:nvPr>
        </p:nvSpPr>
        <p:spPr/>
        <p:txBody>
          <a:bodyPr/>
          <a:lstStyle/>
          <a:p>
            <a:pPr>
              <a:defRPr/>
            </a:pPr>
            <a:fld id="{CA734E5C-D2E7-4C5B-8640-B2632EC27B41}" type="slidenum">
              <a:rPr lang="en-US" altLang="ja-JP" smtClean="0">
                <a:latin typeface="Calibri" panose="020F0502020204030204" pitchFamily="34" charset="0"/>
                <a:ea typeface="+mn-ea"/>
              </a:rPr>
              <a:pPr>
                <a:defRPr/>
              </a:pPr>
              <a:t>18</a:t>
            </a:fld>
            <a:endParaRPr lang="en-US" altLang="ja-JP">
              <a:latin typeface="Calibri" panose="020F0502020204030204" pitchFamily="34" charset="0"/>
              <a:ea typeface="+mn-ea"/>
            </a:endParaRPr>
          </a:p>
        </p:txBody>
      </p:sp>
      <p:grpSp>
        <p:nvGrpSpPr>
          <p:cNvPr id="323" name="Group 445"/>
          <p:cNvGrpSpPr>
            <a:grpSpLocks/>
          </p:cNvGrpSpPr>
          <p:nvPr/>
        </p:nvGrpSpPr>
        <p:grpSpPr bwMode="auto">
          <a:xfrm>
            <a:off x="1513211" y="2040843"/>
            <a:ext cx="6837363" cy="4471987"/>
            <a:chOff x="1156" y="1095"/>
            <a:chExt cx="4666" cy="2817"/>
          </a:xfrm>
        </p:grpSpPr>
        <p:sp>
          <p:nvSpPr>
            <p:cNvPr id="324" name="北海道"/>
            <p:cNvSpPr>
              <a:spLocks/>
            </p:cNvSpPr>
            <p:nvPr/>
          </p:nvSpPr>
          <p:spPr bwMode="auto">
            <a:xfrm rot="22938875">
              <a:off x="4551" y="1095"/>
              <a:ext cx="1271" cy="1207"/>
            </a:xfrm>
            <a:custGeom>
              <a:avLst/>
              <a:gdLst/>
              <a:ahLst/>
              <a:cxnLst>
                <a:cxn ang="0">
                  <a:pos x="71" y="116"/>
                </a:cxn>
                <a:cxn ang="0">
                  <a:pos x="95" y="128"/>
                </a:cxn>
                <a:cxn ang="0">
                  <a:pos x="98" y="108"/>
                </a:cxn>
                <a:cxn ang="0">
                  <a:pos x="120" y="87"/>
                </a:cxn>
                <a:cxn ang="0">
                  <a:pos x="132" y="88"/>
                </a:cxn>
                <a:cxn ang="0">
                  <a:pos x="135" y="83"/>
                </a:cxn>
                <a:cxn ang="0">
                  <a:pos x="142" y="83"/>
                </a:cxn>
                <a:cxn ang="0">
                  <a:pos x="151" y="77"/>
                </a:cxn>
                <a:cxn ang="0">
                  <a:pos x="155" y="69"/>
                </a:cxn>
                <a:cxn ang="0">
                  <a:pos x="146" y="70"/>
                </a:cxn>
                <a:cxn ang="0">
                  <a:pos x="146" y="63"/>
                </a:cxn>
                <a:cxn ang="0">
                  <a:pos x="139" y="54"/>
                </a:cxn>
                <a:cxn ang="0">
                  <a:pos x="143" y="35"/>
                </a:cxn>
                <a:cxn ang="0">
                  <a:pos x="118" y="50"/>
                </a:cxn>
                <a:cxn ang="0">
                  <a:pos x="105" y="45"/>
                </a:cxn>
                <a:cxn ang="0">
                  <a:pos x="102" y="47"/>
                </a:cxn>
                <a:cxn ang="0">
                  <a:pos x="90" y="39"/>
                </a:cxn>
                <a:cxn ang="0">
                  <a:pos x="61" y="6"/>
                </a:cxn>
                <a:cxn ang="0">
                  <a:pos x="50" y="4"/>
                </a:cxn>
                <a:cxn ang="0">
                  <a:pos x="44" y="11"/>
                </a:cxn>
                <a:cxn ang="0">
                  <a:pos x="46" y="59"/>
                </a:cxn>
                <a:cxn ang="0">
                  <a:pos x="42" y="81"/>
                </a:cxn>
                <a:cxn ang="0">
                  <a:pos x="32" y="83"/>
                </a:cxn>
                <a:cxn ang="0">
                  <a:pos x="18" y="78"/>
                </a:cxn>
                <a:cxn ang="0">
                  <a:pos x="19" y="93"/>
                </a:cxn>
                <a:cxn ang="0">
                  <a:pos x="10" y="99"/>
                </a:cxn>
                <a:cxn ang="0">
                  <a:pos x="2" y="104"/>
                </a:cxn>
                <a:cxn ang="0">
                  <a:pos x="0" y="119"/>
                </a:cxn>
                <a:cxn ang="0">
                  <a:pos x="11" y="134"/>
                </a:cxn>
                <a:cxn ang="0">
                  <a:pos x="9" y="148"/>
                </a:cxn>
                <a:cxn ang="0">
                  <a:pos x="19" y="146"/>
                </a:cxn>
                <a:cxn ang="0">
                  <a:pos x="26" y="136"/>
                </a:cxn>
                <a:cxn ang="0">
                  <a:pos x="40" y="134"/>
                </a:cxn>
                <a:cxn ang="0">
                  <a:pos x="33" y="130"/>
                </a:cxn>
                <a:cxn ang="0">
                  <a:pos x="16" y="120"/>
                </a:cxn>
                <a:cxn ang="0">
                  <a:pos x="23" y="108"/>
                </a:cxn>
                <a:cxn ang="0">
                  <a:pos x="32" y="118"/>
                </a:cxn>
                <a:cxn ang="0">
                  <a:pos x="54" y="105"/>
                </a:cxn>
              </a:cxnLst>
              <a:rect l="0" t="0" r="r" b="b"/>
              <a:pathLst>
                <a:path w="159" h="151">
                  <a:moveTo>
                    <a:pt x="54" y="105"/>
                  </a:moveTo>
                  <a:lnTo>
                    <a:pt x="71" y="116"/>
                  </a:lnTo>
                  <a:lnTo>
                    <a:pt x="89" y="122"/>
                  </a:lnTo>
                  <a:lnTo>
                    <a:pt x="95" y="128"/>
                  </a:lnTo>
                  <a:lnTo>
                    <a:pt x="96" y="122"/>
                  </a:lnTo>
                  <a:lnTo>
                    <a:pt x="98" y="108"/>
                  </a:lnTo>
                  <a:lnTo>
                    <a:pt x="109" y="95"/>
                  </a:lnTo>
                  <a:lnTo>
                    <a:pt x="120" y="87"/>
                  </a:lnTo>
                  <a:lnTo>
                    <a:pt x="123" y="89"/>
                  </a:lnTo>
                  <a:lnTo>
                    <a:pt x="132" y="88"/>
                  </a:lnTo>
                  <a:lnTo>
                    <a:pt x="131" y="86"/>
                  </a:lnTo>
                  <a:lnTo>
                    <a:pt x="135" y="83"/>
                  </a:lnTo>
                  <a:lnTo>
                    <a:pt x="136" y="86"/>
                  </a:lnTo>
                  <a:lnTo>
                    <a:pt x="142" y="83"/>
                  </a:lnTo>
                  <a:lnTo>
                    <a:pt x="143" y="81"/>
                  </a:lnTo>
                  <a:lnTo>
                    <a:pt x="151" y="77"/>
                  </a:lnTo>
                  <a:lnTo>
                    <a:pt x="159" y="69"/>
                  </a:lnTo>
                  <a:lnTo>
                    <a:pt x="155" y="69"/>
                  </a:lnTo>
                  <a:lnTo>
                    <a:pt x="150" y="74"/>
                  </a:lnTo>
                  <a:lnTo>
                    <a:pt x="146" y="70"/>
                  </a:lnTo>
                  <a:lnTo>
                    <a:pt x="144" y="64"/>
                  </a:lnTo>
                  <a:lnTo>
                    <a:pt x="146" y="63"/>
                  </a:lnTo>
                  <a:lnTo>
                    <a:pt x="140" y="59"/>
                  </a:lnTo>
                  <a:lnTo>
                    <a:pt x="139" y="54"/>
                  </a:lnTo>
                  <a:lnTo>
                    <a:pt x="145" y="39"/>
                  </a:lnTo>
                  <a:lnTo>
                    <a:pt x="143" y="35"/>
                  </a:lnTo>
                  <a:lnTo>
                    <a:pt x="129" y="52"/>
                  </a:lnTo>
                  <a:lnTo>
                    <a:pt x="118" y="50"/>
                  </a:lnTo>
                  <a:lnTo>
                    <a:pt x="116" y="46"/>
                  </a:lnTo>
                  <a:lnTo>
                    <a:pt x="105" y="45"/>
                  </a:lnTo>
                  <a:lnTo>
                    <a:pt x="107" y="48"/>
                  </a:lnTo>
                  <a:lnTo>
                    <a:pt x="102" y="47"/>
                  </a:lnTo>
                  <a:lnTo>
                    <a:pt x="104" y="45"/>
                  </a:lnTo>
                  <a:lnTo>
                    <a:pt x="90" y="39"/>
                  </a:lnTo>
                  <a:lnTo>
                    <a:pt x="78" y="28"/>
                  </a:lnTo>
                  <a:lnTo>
                    <a:pt x="61" y="6"/>
                  </a:lnTo>
                  <a:lnTo>
                    <a:pt x="52" y="0"/>
                  </a:lnTo>
                  <a:lnTo>
                    <a:pt x="50" y="4"/>
                  </a:lnTo>
                  <a:lnTo>
                    <a:pt x="45" y="3"/>
                  </a:lnTo>
                  <a:lnTo>
                    <a:pt x="44" y="11"/>
                  </a:lnTo>
                  <a:lnTo>
                    <a:pt x="50" y="30"/>
                  </a:lnTo>
                  <a:lnTo>
                    <a:pt x="46" y="59"/>
                  </a:lnTo>
                  <a:lnTo>
                    <a:pt x="40" y="63"/>
                  </a:lnTo>
                  <a:lnTo>
                    <a:pt x="42" y="81"/>
                  </a:lnTo>
                  <a:lnTo>
                    <a:pt x="36" y="85"/>
                  </a:lnTo>
                  <a:lnTo>
                    <a:pt x="32" y="83"/>
                  </a:lnTo>
                  <a:lnTo>
                    <a:pt x="29" y="84"/>
                  </a:lnTo>
                  <a:lnTo>
                    <a:pt x="18" y="78"/>
                  </a:lnTo>
                  <a:lnTo>
                    <a:pt x="13" y="83"/>
                  </a:lnTo>
                  <a:lnTo>
                    <a:pt x="19" y="93"/>
                  </a:lnTo>
                  <a:lnTo>
                    <a:pt x="14" y="101"/>
                  </a:lnTo>
                  <a:lnTo>
                    <a:pt x="10" y="99"/>
                  </a:lnTo>
                  <a:lnTo>
                    <a:pt x="7" y="104"/>
                  </a:lnTo>
                  <a:lnTo>
                    <a:pt x="2" y="104"/>
                  </a:lnTo>
                  <a:lnTo>
                    <a:pt x="3" y="112"/>
                  </a:lnTo>
                  <a:lnTo>
                    <a:pt x="0" y="119"/>
                  </a:lnTo>
                  <a:lnTo>
                    <a:pt x="10" y="129"/>
                  </a:lnTo>
                  <a:lnTo>
                    <a:pt x="11" y="134"/>
                  </a:lnTo>
                  <a:lnTo>
                    <a:pt x="7" y="142"/>
                  </a:lnTo>
                  <a:lnTo>
                    <a:pt x="9" y="148"/>
                  </a:lnTo>
                  <a:lnTo>
                    <a:pt x="13" y="151"/>
                  </a:lnTo>
                  <a:lnTo>
                    <a:pt x="19" y="146"/>
                  </a:lnTo>
                  <a:lnTo>
                    <a:pt x="20" y="140"/>
                  </a:lnTo>
                  <a:lnTo>
                    <a:pt x="26" y="136"/>
                  </a:lnTo>
                  <a:lnTo>
                    <a:pt x="35" y="138"/>
                  </a:lnTo>
                  <a:lnTo>
                    <a:pt x="40" y="134"/>
                  </a:lnTo>
                  <a:lnTo>
                    <a:pt x="36" y="131"/>
                  </a:lnTo>
                  <a:lnTo>
                    <a:pt x="33" y="130"/>
                  </a:lnTo>
                  <a:lnTo>
                    <a:pt x="28" y="124"/>
                  </a:lnTo>
                  <a:lnTo>
                    <a:pt x="16" y="120"/>
                  </a:lnTo>
                  <a:lnTo>
                    <a:pt x="16" y="114"/>
                  </a:lnTo>
                  <a:lnTo>
                    <a:pt x="23" y="108"/>
                  </a:lnTo>
                  <a:lnTo>
                    <a:pt x="28" y="109"/>
                  </a:lnTo>
                  <a:lnTo>
                    <a:pt x="32" y="118"/>
                  </a:lnTo>
                  <a:lnTo>
                    <a:pt x="45" y="107"/>
                  </a:lnTo>
                  <a:lnTo>
                    <a:pt x="54" y="10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25" name="青森県"/>
            <p:cNvSpPr>
              <a:spLocks/>
            </p:cNvSpPr>
            <p:nvPr/>
          </p:nvSpPr>
          <p:spPr bwMode="auto">
            <a:xfrm rot="22938875">
              <a:off x="4329" y="2041"/>
              <a:ext cx="415" cy="392"/>
            </a:xfrm>
            <a:custGeom>
              <a:avLst/>
              <a:gdLst/>
              <a:ahLst/>
              <a:cxnLst>
                <a:cxn ang="0">
                  <a:pos x="21" y="41"/>
                </a:cxn>
                <a:cxn ang="0">
                  <a:pos x="28" y="38"/>
                </a:cxn>
                <a:cxn ang="0">
                  <a:pos x="32" y="40"/>
                </a:cxn>
                <a:cxn ang="0">
                  <a:pos x="30" y="49"/>
                </a:cxn>
                <a:cxn ang="0">
                  <a:pos x="33" y="48"/>
                </a:cxn>
                <a:cxn ang="0">
                  <a:pos x="40" y="43"/>
                </a:cxn>
                <a:cxn ang="0">
                  <a:pos x="47" y="42"/>
                </a:cxn>
                <a:cxn ang="0">
                  <a:pos x="52" y="39"/>
                </a:cxn>
                <a:cxn ang="0">
                  <a:pos x="49" y="35"/>
                </a:cxn>
                <a:cxn ang="0">
                  <a:pos x="46" y="34"/>
                </a:cxn>
                <a:cxn ang="0">
                  <a:pos x="43" y="25"/>
                </a:cxn>
                <a:cxn ang="0">
                  <a:pos x="42" y="17"/>
                </a:cxn>
                <a:cxn ang="0">
                  <a:pos x="44" y="4"/>
                </a:cxn>
                <a:cxn ang="0">
                  <a:pos x="38" y="6"/>
                </a:cxn>
                <a:cxn ang="0">
                  <a:pos x="34" y="2"/>
                </a:cxn>
                <a:cxn ang="0">
                  <a:pos x="28" y="0"/>
                </a:cxn>
                <a:cxn ang="0">
                  <a:pos x="25" y="9"/>
                </a:cxn>
                <a:cxn ang="0">
                  <a:pos x="25" y="16"/>
                </a:cxn>
                <a:cxn ang="0">
                  <a:pos x="32" y="14"/>
                </a:cxn>
                <a:cxn ang="0">
                  <a:pos x="36" y="10"/>
                </a:cxn>
                <a:cxn ang="0">
                  <a:pos x="38" y="12"/>
                </a:cxn>
                <a:cxn ang="0">
                  <a:pos x="37" y="23"/>
                </a:cxn>
                <a:cxn ang="0">
                  <a:pos x="33" y="23"/>
                </a:cxn>
                <a:cxn ang="0">
                  <a:pos x="30" y="19"/>
                </a:cxn>
                <a:cxn ang="0">
                  <a:pos x="28" y="19"/>
                </a:cxn>
                <a:cxn ang="0">
                  <a:pos x="27" y="25"/>
                </a:cxn>
                <a:cxn ang="0">
                  <a:pos x="24" y="26"/>
                </a:cxn>
                <a:cxn ang="0">
                  <a:pos x="20" y="12"/>
                </a:cxn>
                <a:cxn ang="0">
                  <a:pos x="13" y="10"/>
                </a:cxn>
                <a:cxn ang="0">
                  <a:pos x="12" y="16"/>
                </a:cxn>
                <a:cxn ang="0">
                  <a:pos x="12" y="21"/>
                </a:cxn>
                <a:cxn ang="0">
                  <a:pos x="11" y="28"/>
                </a:cxn>
                <a:cxn ang="0">
                  <a:pos x="5" y="30"/>
                </a:cxn>
                <a:cxn ang="0">
                  <a:pos x="0" y="36"/>
                </a:cxn>
                <a:cxn ang="0">
                  <a:pos x="2" y="37"/>
                </a:cxn>
                <a:cxn ang="0">
                  <a:pos x="3" y="41"/>
                </a:cxn>
                <a:cxn ang="0">
                  <a:pos x="17" y="39"/>
                </a:cxn>
                <a:cxn ang="0">
                  <a:pos x="21" y="41"/>
                </a:cxn>
              </a:cxnLst>
              <a:rect l="0" t="0" r="r" b="b"/>
              <a:pathLst>
                <a:path w="52" h="49">
                  <a:moveTo>
                    <a:pt x="21" y="41"/>
                  </a:moveTo>
                  <a:lnTo>
                    <a:pt x="28" y="38"/>
                  </a:lnTo>
                  <a:lnTo>
                    <a:pt x="32" y="40"/>
                  </a:lnTo>
                  <a:lnTo>
                    <a:pt x="30" y="49"/>
                  </a:lnTo>
                  <a:lnTo>
                    <a:pt x="33" y="48"/>
                  </a:lnTo>
                  <a:lnTo>
                    <a:pt x="40" y="43"/>
                  </a:lnTo>
                  <a:lnTo>
                    <a:pt x="47" y="42"/>
                  </a:lnTo>
                  <a:lnTo>
                    <a:pt x="52" y="39"/>
                  </a:lnTo>
                  <a:lnTo>
                    <a:pt x="49" y="35"/>
                  </a:lnTo>
                  <a:lnTo>
                    <a:pt x="46" y="34"/>
                  </a:lnTo>
                  <a:lnTo>
                    <a:pt x="43" y="25"/>
                  </a:lnTo>
                  <a:lnTo>
                    <a:pt x="42" y="17"/>
                  </a:lnTo>
                  <a:lnTo>
                    <a:pt x="44" y="4"/>
                  </a:lnTo>
                  <a:lnTo>
                    <a:pt x="38" y="6"/>
                  </a:lnTo>
                  <a:lnTo>
                    <a:pt x="34" y="2"/>
                  </a:lnTo>
                  <a:lnTo>
                    <a:pt x="28" y="0"/>
                  </a:lnTo>
                  <a:lnTo>
                    <a:pt x="25" y="9"/>
                  </a:lnTo>
                  <a:lnTo>
                    <a:pt x="25" y="16"/>
                  </a:lnTo>
                  <a:lnTo>
                    <a:pt x="32" y="14"/>
                  </a:lnTo>
                  <a:lnTo>
                    <a:pt x="36" y="10"/>
                  </a:lnTo>
                  <a:lnTo>
                    <a:pt x="38" y="12"/>
                  </a:lnTo>
                  <a:lnTo>
                    <a:pt x="37" y="23"/>
                  </a:lnTo>
                  <a:lnTo>
                    <a:pt x="33" y="23"/>
                  </a:lnTo>
                  <a:lnTo>
                    <a:pt x="30" y="19"/>
                  </a:lnTo>
                  <a:lnTo>
                    <a:pt x="28" y="19"/>
                  </a:lnTo>
                  <a:lnTo>
                    <a:pt x="27" y="25"/>
                  </a:lnTo>
                  <a:lnTo>
                    <a:pt x="24" y="26"/>
                  </a:lnTo>
                  <a:lnTo>
                    <a:pt x="20" y="12"/>
                  </a:lnTo>
                  <a:lnTo>
                    <a:pt x="13" y="10"/>
                  </a:lnTo>
                  <a:lnTo>
                    <a:pt x="12" y="16"/>
                  </a:lnTo>
                  <a:lnTo>
                    <a:pt x="12" y="21"/>
                  </a:lnTo>
                  <a:lnTo>
                    <a:pt x="11" y="28"/>
                  </a:lnTo>
                  <a:lnTo>
                    <a:pt x="5" y="30"/>
                  </a:lnTo>
                  <a:lnTo>
                    <a:pt x="0" y="36"/>
                  </a:lnTo>
                  <a:lnTo>
                    <a:pt x="2" y="37"/>
                  </a:lnTo>
                  <a:lnTo>
                    <a:pt x="3" y="41"/>
                  </a:lnTo>
                  <a:lnTo>
                    <a:pt x="17" y="39"/>
                  </a:lnTo>
                  <a:lnTo>
                    <a:pt x="21" y="4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27" name="岩手県"/>
            <p:cNvSpPr>
              <a:spLocks/>
            </p:cNvSpPr>
            <p:nvPr/>
          </p:nvSpPr>
          <p:spPr bwMode="auto">
            <a:xfrm rot="22938875">
              <a:off x="4377" y="2380"/>
              <a:ext cx="304" cy="512"/>
            </a:xfrm>
            <a:custGeom>
              <a:avLst/>
              <a:gdLst/>
              <a:ahLst/>
              <a:cxnLst>
                <a:cxn ang="0">
                  <a:pos x="35" y="18"/>
                </a:cxn>
                <a:cxn ang="0">
                  <a:pos x="32" y="15"/>
                </a:cxn>
                <a:cxn ang="0">
                  <a:pos x="32" y="8"/>
                </a:cxn>
                <a:cxn ang="0">
                  <a:pos x="27" y="0"/>
                </a:cxn>
                <a:cxn ang="0">
                  <a:pos x="22" y="3"/>
                </a:cxn>
                <a:cxn ang="0">
                  <a:pos x="15" y="4"/>
                </a:cxn>
                <a:cxn ang="0">
                  <a:pos x="8" y="9"/>
                </a:cxn>
                <a:cxn ang="0">
                  <a:pos x="5" y="10"/>
                </a:cxn>
                <a:cxn ang="0">
                  <a:pos x="5" y="20"/>
                </a:cxn>
                <a:cxn ang="0">
                  <a:pos x="3" y="25"/>
                </a:cxn>
                <a:cxn ang="0">
                  <a:pos x="4" y="29"/>
                </a:cxn>
                <a:cxn ang="0">
                  <a:pos x="0" y="39"/>
                </a:cxn>
                <a:cxn ang="0">
                  <a:pos x="2" y="48"/>
                </a:cxn>
                <a:cxn ang="0">
                  <a:pos x="4" y="51"/>
                </a:cxn>
                <a:cxn ang="0">
                  <a:pos x="3" y="57"/>
                </a:cxn>
                <a:cxn ang="0">
                  <a:pos x="12" y="59"/>
                </a:cxn>
                <a:cxn ang="0">
                  <a:pos x="15" y="64"/>
                </a:cxn>
                <a:cxn ang="0">
                  <a:pos x="18" y="61"/>
                </a:cxn>
                <a:cxn ang="0">
                  <a:pos x="21" y="62"/>
                </a:cxn>
                <a:cxn ang="0">
                  <a:pos x="23" y="54"/>
                </a:cxn>
                <a:cxn ang="0">
                  <a:pos x="29" y="55"/>
                </a:cxn>
                <a:cxn ang="0">
                  <a:pos x="33" y="52"/>
                </a:cxn>
                <a:cxn ang="0">
                  <a:pos x="35" y="48"/>
                </a:cxn>
                <a:cxn ang="0">
                  <a:pos x="38" y="33"/>
                </a:cxn>
                <a:cxn ang="0">
                  <a:pos x="35" y="18"/>
                </a:cxn>
              </a:cxnLst>
              <a:rect l="0" t="0" r="r" b="b"/>
              <a:pathLst>
                <a:path w="38" h="64">
                  <a:moveTo>
                    <a:pt x="35" y="18"/>
                  </a:moveTo>
                  <a:lnTo>
                    <a:pt x="32" y="15"/>
                  </a:lnTo>
                  <a:lnTo>
                    <a:pt x="32" y="8"/>
                  </a:lnTo>
                  <a:lnTo>
                    <a:pt x="27" y="0"/>
                  </a:lnTo>
                  <a:lnTo>
                    <a:pt x="22" y="3"/>
                  </a:lnTo>
                  <a:lnTo>
                    <a:pt x="15" y="4"/>
                  </a:lnTo>
                  <a:lnTo>
                    <a:pt x="8" y="9"/>
                  </a:lnTo>
                  <a:lnTo>
                    <a:pt x="5" y="10"/>
                  </a:lnTo>
                  <a:lnTo>
                    <a:pt x="5" y="20"/>
                  </a:lnTo>
                  <a:lnTo>
                    <a:pt x="3" y="25"/>
                  </a:lnTo>
                  <a:lnTo>
                    <a:pt x="4" y="29"/>
                  </a:lnTo>
                  <a:lnTo>
                    <a:pt x="0" y="39"/>
                  </a:lnTo>
                  <a:lnTo>
                    <a:pt x="2" y="48"/>
                  </a:lnTo>
                  <a:lnTo>
                    <a:pt x="4" y="51"/>
                  </a:lnTo>
                  <a:lnTo>
                    <a:pt x="3" y="57"/>
                  </a:lnTo>
                  <a:lnTo>
                    <a:pt x="12" y="59"/>
                  </a:lnTo>
                  <a:lnTo>
                    <a:pt x="15" y="64"/>
                  </a:lnTo>
                  <a:lnTo>
                    <a:pt x="18" y="61"/>
                  </a:lnTo>
                  <a:lnTo>
                    <a:pt x="21" y="62"/>
                  </a:lnTo>
                  <a:lnTo>
                    <a:pt x="23" y="54"/>
                  </a:lnTo>
                  <a:lnTo>
                    <a:pt x="29" y="55"/>
                  </a:lnTo>
                  <a:lnTo>
                    <a:pt x="33" y="52"/>
                  </a:lnTo>
                  <a:lnTo>
                    <a:pt x="35" y="48"/>
                  </a:lnTo>
                  <a:lnTo>
                    <a:pt x="38" y="33"/>
                  </a:lnTo>
                  <a:lnTo>
                    <a:pt x="35" y="1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28" name="宮城県"/>
            <p:cNvSpPr>
              <a:spLocks/>
            </p:cNvSpPr>
            <p:nvPr/>
          </p:nvSpPr>
          <p:spPr bwMode="auto">
            <a:xfrm rot="22938875">
              <a:off x="4169" y="2756"/>
              <a:ext cx="312" cy="352"/>
            </a:xfrm>
            <a:custGeom>
              <a:avLst/>
              <a:gdLst/>
              <a:ahLst/>
              <a:cxnLst>
                <a:cxn ang="0">
                  <a:pos x="31" y="8"/>
                </a:cxn>
                <a:cxn ang="0">
                  <a:pos x="28" y="7"/>
                </a:cxn>
                <a:cxn ang="0">
                  <a:pos x="25" y="10"/>
                </a:cxn>
                <a:cxn ang="0">
                  <a:pos x="22" y="5"/>
                </a:cxn>
                <a:cxn ang="0">
                  <a:pos x="13" y="3"/>
                </a:cxn>
                <a:cxn ang="0">
                  <a:pos x="8" y="5"/>
                </a:cxn>
                <a:cxn ang="0">
                  <a:pos x="9" y="12"/>
                </a:cxn>
                <a:cxn ang="0">
                  <a:pos x="7" y="17"/>
                </a:cxn>
                <a:cxn ang="0">
                  <a:pos x="8" y="21"/>
                </a:cxn>
                <a:cxn ang="0">
                  <a:pos x="5" y="33"/>
                </a:cxn>
                <a:cxn ang="0">
                  <a:pos x="1" y="35"/>
                </a:cxn>
                <a:cxn ang="0">
                  <a:pos x="0" y="40"/>
                </a:cxn>
                <a:cxn ang="0">
                  <a:pos x="4" y="39"/>
                </a:cxn>
                <a:cxn ang="0">
                  <a:pos x="9" y="41"/>
                </a:cxn>
                <a:cxn ang="0">
                  <a:pos x="13" y="44"/>
                </a:cxn>
                <a:cxn ang="0">
                  <a:pos x="17" y="44"/>
                </a:cxn>
                <a:cxn ang="0">
                  <a:pos x="20" y="41"/>
                </a:cxn>
                <a:cxn ang="0">
                  <a:pos x="18" y="36"/>
                </a:cxn>
                <a:cxn ang="0">
                  <a:pos x="22" y="24"/>
                </a:cxn>
                <a:cxn ang="0">
                  <a:pos x="25" y="21"/>
                </a:cxn>
                <a:cxn ang="0">
                  <a:pos x="30" y="21"/>
                </a:cxn>
                <a:cxn ang="0">
                  <a:pos x="34" y="27"/>
                </a:cxn>
                <a:cxn ang="0">
                  <a:pos x="35" y="24"/>
                </a:cxn>
                <a:cxn ang="0">
                  <a:pos x="35" y="14"/>
                </a:cxn>
                <a:cxn ang="0">
                  <a:pos x="34" y="11"/>
                </a:cxn>
                <a:cxn ang="0">
                  <a:pos x="37" y="5"/>
                </a:cxn>
                <a:cxn ang="0">
                  <a:pos x="39" y="4"/>
                </a:cxn>
                <a:cxn ang="0">
                  <a:pos x="39" y="1"/>
                </a:cxn>
                <a:cxn ang="0">
                  <a:pos x="33" y="0"/>
                </a:cxn>
                <a:cxn ang="0">
                  <a:pos x="31" y="8"/>
                </a:cxn>
              </a:cxnLst>
              <a:rect l="0" t="0" r="r" b="b"/>
              <a:pathLst>
                <a:path w="39" h="44">
                  <a:moveTo>
                    <a:pt x="31" y="8"/>
                  </a:moveTo>
                  <a:lnTo>
                    <a:pt x="28" y="7"/>
                  </a:lnTo>
                  <a:lnTo>
                    <a:pt x="25" y="10"/>
                  </a:lnTo>
                  <a:lnTo>
                    <a:pt x="22" y="5"/>
                  </a:lnTo>
                  <a:lnTo>
                    <a:pt x="13" y="3"/>
                  </a:lnTo>
                  <a:lnTo>
                    <a:pt x="8" y="5"/>
                  </a:lnTo>
                  <a:lnTo>
                    <a:pt x="9" y="12"/>
                  </a:lnTo>
                  <a:lnTo>
                    <a:pt x="7" y="17"/>
                  </a:lnTo>
                  <a:lnTo>
                    <a:pt x="8" y="21"/>
                  </a:lnTo>
                  <a:lnTo>
                    <a:pt x="5" y="33"/>
                  </a:lnTo>
                  <a:lnTo>
                    <a:pt x="1" y="35"/>
                  </a:lnTo>
                  <a:lnTo>
                    <a:pt x="0" y="40"/>
                  </a:lnTo>
                  <a:lnTo>
                    <a:pt x="4" y="39"/>
                  </a:lnTo>
                  <a:lnTo>
                    <a:pt x="9" y="41"/>
                  </a:lnTo>
                  <a:lnTo>
                    <a:pt x="13" y="44"/>
                  </a:lnTo>
                  <a:lnTo>
                    <a:pt x="17" y="44"/>
                  </a:lnTo>
                  <a:lnTo>
                    <a:pt x="20" y="41"/>
                  </a:lnTo>
                  <a:lnTo>
                    <a:pt x="18" y="36"/>
                  </a:lnTo>
                  <a:lnTo>
                    <a:pt x="22" y="24"/>
                  </a:lnTo>
                  <a:lnTo>
                    <a:pt x="25" y="21"/>
                  </a:lnTo>
                  <a:lnTo>
                    <a:pt x="30" y="21"/>
                  </a:lnTo>
                  <a:lnTo>
                    <a:pt x="34" y="27"/>
                  </a:lnTo>
                  <a:lnTo>
                    <a:pt x="35" y="24"/>
                  </a:lnTo>
                  <a:lnTo>
                    <a:pt x="35" y="14"/>
                  </a:lnTo>
                  <a:lnTo>
                    <a:pt x="34" y="11"/>
                  </a:lnTo>
                  <a:lnTo>
                    <a:pt x="37" y="5"/>
                  </a:lnTo>
                  <a:lnTo>
                    <a:pt x="39" y="4"/>
                  </a:lnTo>
                  <a:lnTo>
                    <a:pt x="39" y="1"/>
                  </a:lnTo>
                  <a:lnTo>
                    <a:pt x="33" y="0"/>
                  </a:lnTo>
                  <a:lnTo>
                    <a:pt x="31" y="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29" name="秋田県"/>
            <p:cNvSpPr>
              <a:spLocks/>
            </p:cNvSpPr>
            <p:nvPr/>
          </p:nvSpPr>
          <p:spPr bwMode="auto">
            <a:xfrm rot="22938875">
              <a:off x="4173" y="2282"/>
              <a:ext cx="288" cy="480"/>
            </a:xfrm>
            <a:custGeom>
              <a:avLst/>
              <a:gdLst/>
              <a:ahLst/>
              <a:cxnLst>
                <a:cxn ang="0">
                  <a:pos x="21" y="56"/>
                </a:cxn>
                <a:cxn ang="0">
                  <a:pos x="27" y="60"/>
                </a:cxn>
                <a:cxn ang="0">
                  <a:pos x="32" y="58"/>
                </a:cxn>
                <a:cxn ang="0">
                  <a:pos x="33" y="52"/>
                </a:cxn>
                <a:cxn ang="0">
                  <a:pos x="31" y="49"/>
                </a:cxn>
                <a:cxn ang="0">
                  <a:pos x="29" y="40"/>
                </a:cxn>
                <a:cxn ang="0">
                  <a:pos x="33" y="30"/>
                </a:cxn>
                <a:cxn ang="0">
                  <a:pos x="32" y="26"/>
                </a:cxn>
                <a:cxn ang="0">
                  <a:pos x="34" y="21"/>
                </a:cxn>
                <a:cxn ang="0">
                  <a:pos x="34" y="11"/>
                </a:cxn>
                <a:cxn ang="0">
                  <a:pos x="36" y="2"/>
                </a:cxn>
                <a:cxn ang="0">
                  <a:pos x="32" y="0"/>
                </a:cxn>
                <a:cxn ang="0">
                  <a:pos x="25" y="3"/>
                </a:cxn>
                <a:cxn ang="0">
                  <a:pos x="21" y="1"/>
                </a:cxn>
                <a:cxn ang="0">
                  <a:pos x="7" y="3"/>
                </a:cxn>
                <a:cxn ang="0">
                  <a:pos x="7" y="5"/>
                </a:cxn>
                <a:cxn ang="0">
                  <a:pos x="8" y="7"/>
                </a:cxn>
                <a:cxn ang="0">
                  <a:pos x="8" y="15"/>
                </a:cxn>
                <a:cxn ang="0">
                  <a:pos x="4" y="19"/>
                </a:cxn>
                <a:cxn ang="0">
                  <a:pos x="0" y="18"/>
                </a:cxn>
                <a:cxn ang="0">
                  <a:pos x="0" y="20"/>
                </a:cxn>
                <a:cxn ang="0">
                  <a:pos x="2" y="25"/>
                </a:cxn>
                <a:cxn ang="0">
                  <a:pos x="8" y="23"/>
                </a:cxn>
                <a:cxn ang="0">
                  <a:pos x="11" y="30"/>
                </a:cxn>
                <a:cxn ang="0">
                  <a:pos x="9" y="42"/>
                </a:cxn>
                <a:cxn ang="0">
                  <a:pos x="7" y="45"/>
                </a:cxn>
                <a:cxn ang="0">
                  <a:pos x="6" y="52"/>
                </a:cxn>
                <a:cxn ang="0">
                  <a:pos x="12" y="52"/>
                </a:cxn>
                <a:cxn ang="0">
                  <a:pos x="21" y="56"/>
                </a:cxn>
              </a:cxnLst>
              <a:rect l="0" t="0" r="r" b="b"/>
              <a:pathLst>
                <a:path w="36" h="60">
                  <a:moveTo>
                    <a:pt x="21" y="56"/>
                  </a:moveTo>
                  <a:lnTo>
                    <a:pt x="27" y="60"/>
                  </a:lnTo>
                  <a:lnTo>
                    <a:pt x="32" y="58"/>
                  </a:lnTo>
                  <a:lnTo>
                    <a:pt x="33" y="52"/>
                  </a:lnTo>
                  <a:lnTo>
                    <a:pt x="31" y="49"/>
                  </a:lnTo>
                  <a:lnTo>
                    <a:pt x="29" y="40"/>
                  </a:lnTo>
                  <a:lnTo>
                    <a:pt x="33" y="30"/>
                  </a:lnTo>
                  <a:lnTo>
                    <a:pt x="32" y="26"/>
                  </a:lnTo>
                  <a:lnTo>
                    <a:pt x="34" y="21"/>
                  </a:lnTo>
                  <a:lnTo>
                    <a:pt x="34" y="11"/>
                  </a:lnTo>
                  <a:lnTo>
                    <a:pt x="36" y="2"/>
                  </a:lnTo>
                  <a:lnTo>
                    <a:pt x="32" y="0"/>
                  </a:lnTo>
                  <a:lnTo>
                    <a:pt x="25" y="3"/>
                  </a:lnTo>
                  <a:lnTo>
                    <a:pt x="21" y="1"/>
                  </a:lnTo>
                  <a:lnTo>
                    <a:pt x="7" y="3"/>
                  </a:lnTo>
                  <a:lnTo>
                    <a:pt x="7" y="5"/>
                  </a:lnTo>
                  <a:lnTo>
                    <a:pt x="8" y="7"/>
                  </a:lnTo>
                  <a:lnTo>
                    <a:pt x="8" y="15"/>
                  </a:lnTo>
                  <a:lnTo>
                    <a:pt x="4" y="19"/>
                  </a:lnTo>
                  <a:lnTo>
                    <a:pt x="0" y="18"/>
                  </a:lnTo>
                  <a:lnTo>
                    <a:pt x="0" y="20"/>
                  </a:lnTo>
                  <a:lnTo>
                    <a:pt x="2" y="25"/>
                  </a:lnTo>
                  <a:lnTo>
                    <a:pt x="8" y="23"/>
                  </a:lnTo>
                  <a:lnTo>
                    <a:pt x="11" y="30"/>
                  </a:lnTo>
                  <a:lnTo>
                    <a:pt x="9" y="42"/>
                  </a:lnTo>
                  <a:lnTo>
                    <a:pt x="7" y="45"/>
                  </a:lnTo>
                  <a:lnTo>
                    <a:pt x="6" y="52"/>
                  </a:lnTo>
                  <a:lnTo>
                    <a:pt x="12" y="52"/>
                  </a:lnTo>
                  <a:lnTo>
                    <a:pt x="21" y="5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0" name="山形県"/>
            <p:cNvSpPr>
              <a:spLocks/>
            </p:cNvSpPr>
            <p:nvPr/>
          </p:nvSpPr>
          <p:spPr bwMode="auto">
            <a:xfrm rot="22938875">
              <a:off x="3999" y="2650"/>
              <a:ext cx="256" cy="408"/>
            </a:xfrm>
            <a:custGeom>
              <a:avLst/>
              <a:gdLst/>
              <a:ahLst/>
              <a:cxnLst>
                <a:cxn ang="0">
                  <a:pos x="7" y="27"/>
                </a:cxn>
                <a:cxn ang="0">
                  <a:pos x="10" y="27"/>
                </a:cxn>
                <a:cxn ang="0">
                  <a:pos x="13" y="29"/>
                </a:cxn>
                <a:cxn ang="0">
                  <a:pos x="10" y="33"/>
                </a:cxn>
                <a:cxn ang="0">
                  <a:pos x="7" y="34"/>
                </a:cxn>
                <a:cxn ang="0">
                  <a:pos x="5" y="44"/>
                </a:cxn>
                <a:cxn ang="0">
                  <a:pos x="9" y="46"/>
                </a:cxn>
                <a:cxn ang="0">
                  <a:pos x="11" y="46"/>
                </a:cxn>
                <a:cxn ang="0">
                  <a:pos x="18" y="51"/>
                </a:cxn>
                <a:cxn ang="0">
                  <a:pos x="23" y="48"/>
                </a:cxn>
                <a:cxn ang="0">
                  <a:pos x="23" y="43"/>
                </a:cxn>
                <a:cxn ang="0">
                  <a:pos x="24" y="38"/>
                </a:cxn>
                <a:cxn ang="0">
                  <a:pos x="28" y="36"/>
                </a:cxn>
                <a:cxn ang="0">
                  <a:pos x="31" y="24"/>
                </a:cxn>
                <a:cxn ang="0">
                  <a:pos x="30" y="20"/>
                </a:cxn>
                <a:cxn ang="0">
                  <a:pos x="32" y="15"/>
                </a:cxn>
                <a:cxn ang="0">
                  <a:pos x="31" y="8"/>
                </a:cxn>
                <a:cxn ang="0">
                  <a:pos x="25" y="4"/>
                </a:cxn>
                <a:cxn ang="0">
                  <a:pos x="16" y="0"/>
                </a:cxn>
                <a:cxn ang="0">
                  <a:pos x="10" y="0"/>
                </a:cxn>
                <a:cxn ang="0">
                  <a:pos x="6" y="12"/>
                </a:cxn>
                <a:cxn ang="0">
                  <a:pos x="0" y="21"/>
                </a:cxn>
                <a:cxn ang="0">
                  <a:pos x="6" y="23"/>
                </a:cxn>
                <a:cxn ang="0">
                  <a:pos x="7" y="27"/>
                </a:cxn>
              </a:cxnLst>
              <a:rect l="0" t="0" r="r" b="b"/>
              <a:pathLst>
                <a:path w="32" h="51">
                  <a:moveTo>
                    <a:pt x="7" y="27"/>
                  </a:moveTo>
                  <a:lnTo>
                    <a:pt x="10" y="27"/>
                  </a:lnTo>
                  <a:lnTo>
                    <a:pt x="13" y="29"/>
                  </a:lnTo>
                  <a:lnTo>
                    <a:pt x="10" y="33"/>
                  </a:lnTo>
                  <a:lnTo>
                    <a:pt x="7" y="34"/>
                  </a:lnTo>
                  <a:lnTo>
                    <a:pt x="5" y="44"/>
                  </a:lnTo>
                  <a:lnTo>
                    <a:pt x="9" y="46"/>
                  </a:lnTo>
                  <a:lnTo>
                    <a:pt x="11" y="46"/>
                  </a:lnTo>
                  <a:lnTo>
                    <a:pt x="18" y="51"/>
                  </a:lnTo>
                  <a:lnTo>
                    <a:pt x="23" y="48"/>
                  </a:lnTo>
                  <a:lnTo>
                    <a:pt x="23" y="43"/>
                  </a:lnTo>
                  <a:lnTo>
                    <a:pt x="24" y="38"/>
                  </a:lnTo>
                  <a:lnTo>
                    <a:pt x="28" y="36"/>
                  </a:lnTo>
                  <a:lnTo>
                    <a:pt x="31" y="24"/>
                  </a:lnTo>
                  <a:lnTo>
                    <a:pt x="30" y="20"/>
                  </a:lnTo>
                  <a:lnTo>
                    <a:pt x="32" y="15"/>
                  </a:lnTo>
                  <a:lnTo>
                    <a:pt x="31" y="8"/>
                  </a:lnTo>
                  <a:lnTo>
                    <a:pt x="25" y="4"/>
                  </a:lnTo>
                  <a:lnTo>
                    <a:pt x="16" y="0"/>
                  </a:lnTo>
                  <a:lnTo>
                    <a:pt x="10" y="0"/>
                  </a:lnTo>
                  <a:lnTo>
                    <a:pt x="6" y="12"/>
                  </a:lnTo>
                  <a:lnTo>
                    <a:pt x="0" y="21"/>
                  </a:lnTo>
                  <a:lnTo>
                    <a:pt x="6" y="23"/>
                  </a:lnTo>
                  <a:lnTo>
                    <a:pt x="7" y="2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1" name="福島県"/>
            <p:cNvSpPr>
              <a:spLocks/>
            </p:cNvSpPr>
            <p:nvPr/>
          </p:nvSpPr>
          <p:spPr bwMode="auto">
            <a:xfrm rot="22938875">
              <a:off x="3830" y="2976"/>
              <a:ext cx="424" cy="327"/>
            </a:xfrm>
            <a:custGeom>
              <a:avLst/>
              <a:gdLst/>
              <a:ahLst/>
              <a:cxnLst>
                <a:cxn ang="0">
                  <a:pos x="43" y="5"/>
                </a:cxn>
                <a:cxn ang="0">
                  <a:pos x="39" y="2"/>
                </a:cxn>
                <a:cxn ang="0">
                  <a:pos x="34" y="0"/>
                </a:cxn>
                <a:cxn ang="0">
                  <a:pos x="30" y="1"/>
                </a:cxn>
                <a:cxn ang="0">
                  <a:pos x="30" y="6"/>
                </a:cxn>
                <a:cxn ang="0">
                  <a:pos x="25" y="9"/>
                </a:cxn>
                <a:cxn ang="0">
                  <a:pos x="18" y="4"/>
                </a:cxn>
                <a:cxn ang="0">
                  <a:pos x="16" y="4"/>
                </a:cxn>
                <a:cxn ang="0">
                  <a:pos x="15" y="6"/>
                </a:cxn>
                <a:cxn ang="0">
                  <a:pos x="10" y="11"/>
                </a:cxn>
                <a:cxn ang="0">
                  <a:pos x="11" y="16"/>
                </a:cxn>
                <a:cxn ang="0">
                  <a:pos x="0" y="20"/>
                </a:cxn>
                <a:cxn ang="0">
                  <a:pos x="1" y="23"/>
                </a:cxn>
                <a:cxn ang="0">
                  <a:pos x="0" y="26"/>
                </a:cxn>
                <a:cxn ang="0">
                  <a:pos x="2" y="30"/>
                </a:cxn>
                <a:cxn ang="0">
                  <a:pos x="2" y="37"/>
                </a:cxn>
                <a:cxn ang="0">
                  <a:pos x="5" y="37"/>
                </a:cxn>
                <a:cxn ang="0">
                  <a:pos x="21" y="29"/>
                </a:cxn>
                <a:cxn ang="0">
                  <a:pos x="25" y="29"/>
                </a:cxn>
                <a:cxn ang="0">
                  <a:pos x="31" y="34"/>
                </a:cxn>
                <a:cxn ang="0">
                  <a:pos x="31" y="37"/>
                </a:cxn>
                <a:cxn ang="0">
                  <a:pos x="37" y="41"/>
                </a:cxn>
                <a:cxn ang="0">
                  <a:pos x="41" y="37"/>
                </a:cxn>
                <a:cxn ang="0">
                  <a:pos x="45" y="39"/>
                </a:cxn>
                <a:cxn ang="0">
                  <a:pos x="51" y="33"/>
                </a:cxn>
                <a:cxn ang="0">
                  <a:pos x="53" y="13"/>
                </a:cxn>
                <a:cxn ang="0">
                  <a:pos x="50" y="2"/>
                </a:cxn>
                <a:cxn ang="0">
                  <a:pos x="47" y="5"/>
                </a:cxn>
                <a:cxn ang="0">
                  <a:pos x="43" y="5"/>
                </a:cxn>
              </a:cxnLst>
              <a:rect l="0" t="0" r="r" b="b"/>
              <a:pathLst>
                <a:path w="53" h="41">
                  <a:moveTo>
                    <a:pt x="43" y="5"/>
                  </a:moveTo>
                  <a:lnTo>
                    <a:pt x="39" y="2"/>
                  </a:lnTo>
                  <a:lnTo>
                    <a:pt x="34" y="0"/>
                  </a:lnTo>
                  <a:lnTo>
                    <a:pt x="30" y="1"/>
                  </a:lnTo>
                  <a:lnTo>
                    <a:pt x="30" y="6"/>
                  </a:lnTo>
                  <a:lnTo>
                    <a:pt x="25" y="9"/>
                  </a:lnTo>
                  <a:lnTo>
                    <a:pt x="18" y="4"/>
                  </a:lnTo>
                  <a:lnTo>
                    <a:pt x="16" y="4"/>
                  </a:lnTo>
                  <a:lnTo>
                    <a:pt x="15" y="6"/>
                  </a:lnTo>
                  <a:lnTo>
                    <a:pt x="10" y="11"/>
                  </a:lnTo>
                  <a:lnTo>
                    <a:pt x="11" y="16"/>
                  </a:lnTo>
                  <a:lnTo>
                    <a:pt x="0" y="20"/>
                  </a:lnTo>
                  <a:lnTo>
                    <a:pt x="1" y="23"/>
                  </a:lnTo>
                  <a:lnTo>
                    <a:pt x="0" y="26"/>
                  </a:lnTo>
                  <a:lnTo>
                    <a:pt x="2" y="30"/>
                  </a:lnTo>
                  <a:lnTo>
                    <a:pt x="2" y="37"/>
                  </a:lnTo>
                  <a:lnTo>
                    <a:pt x="5" y="37"/>
                  </a:lnTo>
                  <a:lnTo>
                    <a:pt x="21" y="29"/>
                  </a:lnTo>
                  <a:lnTo>
                    <a:pt x="25" y="29"/>
                  </a:lnTo>
                  <a:lnTo>
                    <a:pt x="31" y="34"/>
                  </a:lnTo>
                  <a:lnTo>
                    <a:pt x="31" y="37"/>
                  </a:lnTo>
                  <a:lnTo>
                    <a:pt x="37" y="41"/>
                  </a:lnTo>
                  <a:lnTo>
                    <a:pt x="41" y="37"/>
                  </a:lnTo>
                  <a:lnTo>
                    <a:pt x="45" y="39"/>
                  </a:lnTo>
                  <a:lnTo>
                    <a:pt x="51" y="33"/>
                  </a:lnTo>
                  <a:lnTo>
                    <a:pt x="53" y="13"/>
                  </a:lnTo>
                  <a:lnTo>
                    <a:pt x="50" y="2"/>
                  </a:lnTo>
                  <a:lnTo>
                    <a:pt x="47" y="5"/>
                  </a:lnTo>
                  <a:lnTo>
                    <a:pt x="43" y="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2" name="茨城県"/>
            <p:cNvSpPr>
              <a:spLocks/>
            </p:cNvSpPr>
            <p:nvPr/>
          </p:nvSpPr>
          <p:spPr bwMode="auto">
            <a:xfrm rot="22938875">
              <a:off x="3834" y="3267"/>
              <a:ext cx="280" cy="328"/>
            </a:xfrm>
            <a:custGeom>
              <a:avLst/>
              <a:gdLst/>
              <a:ahLst/>
              <a:cxnLst>
                <a:cxn ang="0">
                  <a:pos x="22" y="4"/>
                </a:cxn>
                <a:cxn ang="0">
                  <a:pos x="16" y="0"/>
                </a:cxn>
                <a:cxn ang="0">
                  <a:pos x="17" y="5"/>
                </a:cxn>
                <a:cxn ang="0">
                  <a:pos x="15" y="17"/>
                </a:cxn>
                <a:cxn ang="0">
                  <a:pos x="8" y="20"/>
                </a:cxn>
                <a:cxn ang="0">
                  <a:pos x="4" y="25"/>
                </a:cxn>
                <a:cxn ang="0">
                  <a:pos x="1" y="26"/>
                </a:cxn>
                <a:cxn ang="0">
                  <a:pos x="0" y="26"/>
                </a:cxn>
                <a:cxn ang="0">
                  <a:pos x="3" y="31"/>
                </a:cxn>
                <a:cxn ang="0">
                  <a:pos x="5" y="31"/>
                </a:cxn>
                <a:cxn ang="0">
                  <a:pos x="8" y="34"/>
                </a:cxn>
                <a:cxn ang="0">
                  <a:pos x="15" y="39"/>
                </a:cxn>
                <a:cxn ang="0">
                  <a:pos x="25" y="37"/>
                </a:cxn>
                <a:cxn ang="0">
                  <a:pos x="32" y="41"/>
                </a:cxn>
                <a:cxn ang="0">
                  <a:pos x="35" y="41"/>
                </a:cxn>
                <a:cxn ang="0">
                  <a:pos x="29" y="33"/>
                </a:cxn>
                <a:cxn ang="0">
                  <a:pos x="25" y="24"/>
                </a:cxn>
                <a:cxn ang="0">
                  <a:pos x="30" y="2"/>
                </a:cxn>
                <a:cxn ang="0">
                  <a:pos x="26" y="0"/>
                </a:cxn>
                <a:cxn ang="0">
                  <a:pos x="22" y="4"/>
                </a:cxn>
              </a:cxnLst>
              <a:rect l="0" t="0" r="r" b="b"/>
              <a:pathLst>
                <a:path w="35" h="41">
                  <a:moveTo>
                    <a:pt x="22" y="4"/>
                  </a:moveTo>
                  <a:lnTo>
                    <a:pt x="16" y="0"/>
                  </a:lnTo>
                  <a:lnTo>
                    <a:pt x="17" y="5"/>
                  </a:lnTo>
                  <a:lnTo>
                    <a:pt x="15" y="17"/>
                  </a:lnTo>
                  <a:lnTo>
                    <a:pt x="8" y="20"/>
                  </a:lnTo>
                  <a:lnTo>
                    <a:pt x="4" y="25"/>
                  </a:lnTo>
                  <a:lnTo>
                    <a:pt x="1" y="26"/>
                  </a:lnTo>
                  <a:lnTo>
                    <a:pt x="0" y="26"/>
                  </a:lnTo>
                  <a:lnTo>
                    <a:pt x="3" y="31"/>
                  </a:lnTo>
                  <a:lnTo>
                    <a:pt x="5" y="31"/>
                  </a:lnTo>
                  <a:lnTo>
                    <a:pt x="8" y="34"/>
                  </a:lnTo>
                  <a:lnTo>
                    <a:pt x="15" y="39"/>
                  </a:lnTo>
                  <a:lnTo>
                    <a:pt x="25" y="37"/>
                  </a:lnTo>
                  <a:lnTo>
                    <a:pt x="32" y="41"/>
                  </a:lnTo>
                  <a:lnTo>
                    <a:pt x="35" y="41"/>
                  </a:lnTo>
                  <a:lnTo>
                    <a:pt x="29" y="33"/>
                  </a:lnTo>
                  <a:lnTo>
                    <a:pt x="25" y="24"/>
                  </a:lnTo>
                  <a:lnTo>
                    <a:pt x="30" y="2"/>
                  </a:lnTo>
                  <a:lnTo>
                    <a:pt x="26" y="0"/>
                  </a:lnTo>
                  <a:lnTo>
                    <a:pt x="22" y="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3" name="栃木県"/>
            <p:cNvSpPr>
              <a:spLocks/>
            </p:cNvSpPr>
            <p:nvPr/>
          </p:nvSpPr>
          <p:spPr bwMode="auto">
            <a:xfrm rot="22938875">
              <a:off x="3797" y="3168"/>
              <a:ext cx="216" cy="272"/>
            </a:xfrm>
            <a:custGeom>
              <a:avLst/>
              <a:gdLst/>
              <a:ahLst/>
              <a:cxnLst>
                <a:cxn ang="0">
                  <a:pos x="3" y="20"/>
                </a:cxn>
                <a:cxn ang="0">
                  <a:pos x="1" y="26"/>
                </a:cxn>
                <a:cxn ang="0">
                  <a:pos x="10" y="31"/>
                </a:cxn>
                <a:cxn ang="0">
                  <a:pos x="11" y="34"/>
                </a:cxn>
                <a:cxn ang="0">
                  <a:pos x="14" y="33"/>
                </a:cxn>
                <a:cxn ang="0">
                  <a:pos x="18" y="28"/>
                </a:cxn>
                <a:cxn ang="0">
                  <a:pos x="25" y="25"/>
                </a:cxn>
                <a:cxn ang="0">
                  <a:pos x="27" y="13"/>
                </a:cxn>
                <a:cxn ang="0">
                  <a:pos x="26" y="8"/>
                </a:cxn>
                <a:cxn ang="0">
                  <a:pos x="26" y="5"/>
                </a:cxn>
                <a:cxn ang="0">
                  <a:pos x="20" y="0"/>
                </a:cxn>
                <a:cxn ang="0">
                  <a:pos x="16" y="0"/>
                </a:cxn>
                <a:cxn ang="0">
                  <a:pos x="0" y="8"/>
                </a:cxn>
                <a:cxn ang="0">
                  <a:pos x="0" y="19"/>
                </a:cxn>
                <a:cxn ang="0">
                  <a:pos x="3" y="20"/>
                </a:cxn>
              </a:cxnLst>
              <a:rect l="0" t="0" r="r" b="b"/>
              <a:pathLst>
                <a:path w="27" h="34">
                  <a:moveTo>
                    <a:pt x="3" y="20"/>
                  </a:moveTo>
                  <a:lnTo>
                    <a:pt x="1" y="26"/>
                  </a:lnTo>
                  <a:lnTo>
                    <a:pt x="10" y="31"/>
                  </a:lnTo>
                  <a:lnTo>
                    <a:pt x="11" y="34"/>
                  </a:lnTo>
                  <a:lnTo>
                    <a:pt x="14" y="33"/>
                  </a:lnTo>
                  <a:lnTo>
                    <a:pt x="18" y="28"/>
                  </a:lnTo>
                  <a:lnTo>
                    <a:pt x="25" y="25"/>
                  </a:lnTo>
                  <a:lnTo>
                    <a:pt x="27" y="13"/>
                  </a:lnTo>
                  <a:lnTo>
                    <a:pt x="26" y="8"/>
                  </a:lnTo>
                  <a:lnTo>
                    <a:pt x="26" y="5"/>
                  </a:lnTo>
                  <a:lnTo>
                    <a:pt x="20" y="0"/>
                  </a:lnTo>
                  <a:lnTo>
                    <a:pt x="16" y="0"/>
                  </a:lnTo>
                  <a:lnTo>
                    <a:pt x="0" y="8"/>
                  </a:lnTo>
                  <a:lnTo>
                    <a:pt x="0" y="19"/>
                  </a:lnTo>
                  <a:lnTo>
                    <a:pt x="3" y="2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4" name="群馬県"/>
            <p:cNvSpPr>
              <a:spLocks/>
            </p:cNvSpPr>
            <p:nvPr/>
          </p:nvSpPr>
          <p:spPr bwMode="auto">
            <a:xfrm rot="22938875">
              <a:off x="3559" y="3128"/>
              <a:ext cx="320" cy="312"/>
            </a:xfrm>
            <a:custGeom>
              <a:avLst/>
              <a:gdLst/>
              <a:ahLst/>
              <a:cxnLst>
                <a:cxn ang="0">
                  <a:pos x="20" y="3"/>
                </a:cxn>
                <a:cxn ang="0">
                  <a:pos x="16" y="3"/>
                </a:cxn>
                <a:cxn ang="0">
                  <a:pos x="16" y="7"/>
                </a:cxn>
                <a:cxn ang="0">
                  <a:pos x="8" y="12"/>
                </a:cxn>
                <a:cxn ang="0">
                  <a:pos x="4" y="13"/>
                </a:cxn>
                <a:cxn ang="0">
                  <a:pos x="0" y="21"/>
                </a:cxn>
                <a:cxn ang="0">
                  <a:pos x="7" y="23"/>
                </a:cxn>
                <a:cxn ang="0">
                  <a:pos x="6" y="31"/>
                </a:cxn>
                <a:cxn ang="0">
                  <a:pos x="10" y="39"/>
                </a:cxn>
                <a:cxn ang="0">
                  <a:pos x="15" y="35"/>
                </a:cxn>
                <a:cxn ang="0">
                  <a:pos x="20" y="33"/>
                </a:cxn>
                <a:cxn ang="0">
                  <a:pos x="22" y="28"/>
                </a:cxn>
                <a:cxn ang="0">
                  <a:pos x="28" y="28"/>
                </a:cxn>
                <a:cxn ang="0">
                  <a:pos x="32" y="31"/>
                </a:cxn>
                <a:cxn ang="0">
                  <a:pos x="39" y="30"/>
                </a:cxn>
                <a:cxn ang="0">
                  <a:pos x="40" y="30"/>
                </a:cxn>
                <a:cxn ang="0">
                  <a:pos x="39" y="27"/>
                </a:cxn>
                <a:cxn ang="0">
                  <a:pos x="30" y="22"/>
                </a:cxn>
                <a:cxn ang="0">
                  <a:pos x="32" y="16"/>
                </a:cxn>
                <a:cxn ang="0">
                  <a:pos x="29" y="15"/>
                </a:cxn>
                <a:cxn ang="0">
                  <a:pos x="29" y="4"/>
                </a:cxn>
                <a:cxn ang="0">
                  <a:pos x="26" y="4"/>
                </a:cxn>
                <a:cxn ang="0">
                  <a:pos x="21" y="0"/>
                </a:cxn>
                <a:cxn ang="0">
                  <a:pos x="20" y="3"/>
                </a:cxn>
              </a:cxnLst>
              <a:rect l="0" t="0" r="r" b="b"/>
              <a:pathLst>
                <a:path w="40" h="39">
                  <a:moveTo>
                    <a:pt x="20" y="3"/>
                  </a:moveTo>
                  <a:lnTo>
                    <a:pt x="16" y="3"/>
                  </a:lnTo>
                  <a:lnTo>
                    <a:pt x="16" y="7"/>
                  </a:lnTo>
                  <a:lnTo>
                    <a:pt x="8" y="12"/>
                  </a:lnTo>
                  <a:lnTo>
                    <a:pt x="4" y="13"/>
                  </a:lnTo>
                  <a:lnTo>
                    <a:pt x="0" y="21"/>
                  </a:lnTo>
                  <a:lnTo>
                    <a:pt x="7" y="23"/>
                  </a:lnTo>
                  <a:lnTo>
                    <a:pt x="6" y="31"/>
                  </a:lnTo>
                  <a:lnTo>
                    <a:pt x="10" y="39"/>
                  </a:lnTo>
                  <a:lnTo>
                    <a:pt x="15" y="35"/>
                  </a:lnTo>
                  <a:lnTo>
                    <a:pt x="20" y="33"/>
                  </a:lnTo>
                  <a:lnTo>
                    <a:pt x="22" y="28"/>
                  </a:lnTo>
                  <a:lnTo>
                    <a:pt x="28" y="28"/>
                  </a:lnTo>
                  <a:lnTo>
                    <a:pt x="32" y="31"/>
                  </a:lnTo>
                  <a:lnTo>
                    <a:pt x="39" y="30"/>
                  </a:lnTo>
                  <a:lnTo>
                    <a:pt x="40" y="30"/>
                  </a:lnTo>
                  <a:lnTo>
                    <a:pt x="39" y="27"/>
                  </a:lnTo>
                  <a:lnTo>
                    <a:pt x="30" y="22"/>
                  </a:lnTo>
                  <a:lnTo>
                    <a:pt x="32" y="16"/>
                  </a:lnTo>
                  <a:lnTo>
                    <a:pt x="29" y="15"/>
                  </a:lnTo>
                  <a:lnTo>
                    <a:pt x="29" y="4"/>
                  </a:lnTo>
                  <a:lnTo>
                    <a:pt x="26" y="4"/>
                  </a:lnTo>
                  <a:lnTo>
                    <a:pt x="21" y="0"/>
                  </a:lnTo>
                  <a:lnTo>
                    <a:pt x="20" y="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5" name="埼玉県"/>
            <p:cNvSpPr>
              <a:spLocks/>
            </p:cNvSpPr>
            <p:nvPr/>
          </p:nvSpPr>
          <p:spPr bwMode="auto">
            <a:xfrm rot="22938875">
              <a:off x="3582" y="3361"/>
              <a:ext cx="272" cy="144"/>
            </a:xfrm>
            <a:custGeom>
              <a:avLst/>
              <a:gdLst/>
              <a:ahLst/>
              <a:cxnLst>
                <a:cxn ang="0">
                  <a:pos x="18" y="0"/>
                </a:cxn>
                <a:cxn ang="0">
                  <a:pos x="12" y="0"/>
                </a:cxn>
                <a:cxn ang="0">
                  <a:pos x="10" y="5"/>
                </a:cxn>
                <a:cxn ang="0">
                  <a:pos x="5" y="7"/>
                </a:cxn>
                <a:cxn ang="0">
                  <a:pos x="0" y="11"/>
                </a:cxn>
                <a:cxn ang="0">
                  <a:pos x="1" y="14"/>
                </a:cxn>
                <a:cxn ang="0">
                  <a:pos x="6" y="15"/>
                </a:cxn>
                <a:cxn ang="0">
                  <a:pos x="8" y="14"/>
                </a:cxn>
                <a:cxn ang="0">
                  <a:pos x="16" y="16"/>
                </a:cxn>
                <a:cxn ang="0">
                  <a:pos x="20" y="18"/>
                </a:cxn>
                <a:cxn ang="0">
                  <a:pos x="24" y="17"/>
                </a:cxn>
                <a:cxn ang="0">
                  <a:pos x="25" y="18"/>
                </a:cxn>
                <a:cxn ang="0">
                  <a:pos x="27" y="17"/>
                </a:cxn>
                <a:cxn ang="0">
                  <a:pos x="31" y="16"/>
                </a:cxn>
                <a:cxn ang="0">
                  <a:pos x="34" y="17"/>
                </a:cxn>
                <a:cxn ang="0">
                  <a:pos x="34" y="12"/>
                </a:cxn>
                <a:cxn ang="0">
                  <a:pos x="32" y="7"/>
                </a:cxn>
                <a:cxn ang="0">
                  <a:pos x="29" y="2"/>
                </a:cxn>
                <a:cxn ang="0">
                  <a:pos x="22" y="3"/>
                </a:cxn>
                <a:cxn ang="0">
                  <a:pos x="18" y="0"/>
                </a:cxn>
              </a:cxnLst>
              <a:rect l="0" t="0" r="r" b="b"/>
              <a:pathLst>
                <a:path w="34" h="18">
                  <a:moveTo>
                    <a:pt x="18" y="0"/>
                  </a:moveTo>
                  <a:lnTo>
                    <a:pt x="12" y="0"/>
                  </a:lnTo>
                  <a:lnTo>
                    <a:pt x="10" y="5"/>
                  </a:lnTo>
                  <a:lnTo>
                    <a:pt x="5" y="7"/>
                  </a:lnTo>
                  <a:lnTo>
                    <a:pt x="0" y="11"/>
                  </a:lnTo>
                  <a:lnTo>
                    <a:pt x="1" y="14"/>
                  </a:lnTo>
                  <a:lnTo>
                    <a:pt x="6" y="15"/>
                  </a:lnTo>
                  <a:lnTo>
                    <a:pt x="8" y="14"/>
                  </a:lnTo>
                  <a:lnTo>
                    <a:pt x="16" y="16"/>
                  </a:lnTo>
                  <a:lnTo>
                    <a:pt x="20" y="18"/>
                  </a:lnTo>
                  <a:lnTo>
                    <a:pt x="24" y="17"/>
                  </a:lnTo>
                  <a:lnTo>
                    <a:pt x="25" y="18"/>
                  </a:lnTo>
                  <a:lnTo>
                    <a:pt x="27" y="17"/>
                  </a:lnTo>
                  <a:lnTo>
                    <a:pt x="31" y="16"/>
                  </a:lnTo>
                  <a:lnTo>
                    <a:pt x="34" y="17"/>
                  </a:lnTo>
                  <a:lnTo>
                    <a:pt x="34" y="12"/>
                  </a:lnTo>
                  <a:lnTo>
                    <a:pt x="32" y="7"/>
                  </a:lnTo>
                  <a:lnTo>
                    <a:pt x="29" y="2"/>
                  </a:lnTo>
                  <a:lnTo>
                    <a:pt x="22" y="3"/>
                  </a:lnTo>
                  <a:lnTo>
                    <a:pt x="18" y="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6" name="千葉県"/>
            <p:cNvSpPr>
              <a:spLocks/>
            </p:cNvSpPr>
            <p:nvPr/>
          </p:nvSpPr>
          <p:spPr bwMode="auto">
            <a:xfrm rot="22938875">
              <a:off x="3746" y="3497"/>
              <a:ext cx="272" cy="335"/>
            </a:xfrm>
            <a:custGeom>
              <a:avLst/>
              <a:gdLst/>
              <a:ahLst/>
              <a:cxnLst>
                <a:cxn ang="0">
                  <a:pos x="24" y="6"/>
                </a:cxn>
                <a:cxn ang="0">
                  <a:pos x="14" y="8"/>
                </a:cxn>
                <a:cxn ang="0">
                  <a:pos x="7" y="3"/>
                </a:cxn>
                <a:cxn ang="0">
                  <a:pos x="4" y="0"/>
                </a:cxn>
                <a:cxn ang="0">
                  <a:pos x="2" y="0"/>
                </a:cxn>
                <a:cxn ang="0">
                  <a:pos x="4" y="5"/>
                </a:cxn>
                <a:cxn ang="0">
                  <a:pos x="4" y="10"/>
                </a:cxn>
                <a:cxn ang="0">
                  <a:pos x="5" y="14"/>
                </a:cxn>
                <a:cxn ang="0">
                  <a:pos x="8" y="14"/>
                </a:cxn>
                <a:cxn ang="0">
                  <a:pos x="10" y="18"/>
                </a:cxn>
                <a:cxn ang="0">
                  <a:pos x="8" y="21"/>
                </a:cxn>
                <a:cxn ang="0">
                  <a:pos x="5" y="22"/>
                </a:cxn>
                <a:cxn ang="0">
                  <a:pos x="2" y="27"/>
                </a:cxn>
                <a:cxn ang="0">
                  <a:pos x="3" y="30"/>
                </a:cxn>
                <a:cxn ang="0">
                  <a:pos x="3" y="38"/>
                </a:cxn>
                <a:cxn ang="0">
                  <a:pos x="0" y="40"/>
                </a:cxn>
                <a:cxn ang="0">
                  <a:pos x="5" y="42"/>
                </a:cxn>
                <a:cxn ang="0">
                  <a:pos x="8" y="41"/>
                </a:cxn>
                <a:cxn ang="0">
                  <a:pos x="8" y="38"/>
                </a:cxn>
                <a:cxn ang="0">
                  <a:pos x="20" y="31"/>
                </a:cxn>
                <a:cxn ang="0">
                  <a:pos x="21" y="20"/>
                </a:cxn>
                <a:cxn ang="0">
                  <a:pos x="25" y="14"/>
                </a:cxn>
                <a:cxn ang="0">
                  <a:pos x="33" y="12"/>
                </a:cxn>
                <a:cxn ang="0">
                  <a:pos x="34" y="10"/>
                </a:cxn>
                <a:cxn ang="0">
                  <a:pos x="31" y="10"/>
                </a:cxn>
                <a:cxn ang="0">
                  <a:pos x="24" y="6"/>
                </a:cxn>
              </a:cxnLst>
              <a:rect l="0" t="0" r="r" b="b"/>
              <a:pathLst>
                <a:path w="34" h="42">
                  <a:moveTo>
                    <a:pt x="24" y="6"/>
                  </a:moveTo>
                  <a:lnTo>
                    <a:pt x="14" y="8"/>
                  </a:lnTo>
                  <a:lnTo>
                    <a:pt x="7" y="3"/>
                  </a:lnTo>
                  <a:lnTo>
                    <a:pt x="4" y="0"/>
                  </a:lnTo>
                  <a:lnTo>
                    <a:pt x="2" y="0"/>
                  </a:lnTo>
                  <a:lnTo>
                    <a:pt x="4" y="5"/>
                  </a:lnTo>
                  <a:lnTo>
                    <a:pt x="4" y="10"/>
                  </a:lnTo>
                  <a:lnTo>
                    <a:pt x="5" y="14"/>
                  </a:lnTo>
                  <a:lnTo>
                    <a:pt x="8" y="14"/>
                  </a:lnTo>
                  <a:lnTo>
                    <a:pt x="10" y="18"/>
                  </a:lnTo>
                  <a:lnTo>
                    <a:pt x="8" y="21"/>
                  </a:lnTo>
                  <a:lnTo>
                    <a:pt x="5" y="22"/>
                  </a:lnTo>
                  <a:lnTo>
                    <a:pt x="2" y="27"/>
                  </a:lnTo>
                  <a:lnTo>
                    <a:pt x="3" y="30"/>
                  </a:lnTo>
                  <a:lnTo>
                    <a:pt x="3" y="38"/>
                  </a:lnTo>
                  <a:lnTo>
                    <a:pt x="0" y="40"/>
                  </a:lnTo>
                  <a:lnTo>
                    <a:pt x="5" y="42"/>
                  </a:lnTo>
                  <a:lnTo>
                    <a:pt x="8" y="41"/>
                  </a:lnTo>
                  <a:lnTo>
                    <a:pt x="8" y="38"/>
                  </a:lnTo>
                  <a:lnTo>
                    <a:pt x="20" y="31"/>
                  </a:lnTo>
                  <a:lnTo>
                    <a:pt x="21" y="20"/>
                  </a:lnTo>
                  <a:lnTo>
                    <a:pt x="25" y="14"/>
                  </a:lnTo>
                  <a:lnTo>
                    <a:pt x="33" y="12"/>
                  </a:lnTo>
                  <a:lnTo>
                    <a:pt x="34" y="10"/>
                  </a:lnTo>
                  <a:lnTo>
                    <a:pt x="31" y="10"/>
                  </a:lnTo>
                  <a:lnTo>
                    <a:pt x="24"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7" name="東京都"/>
            <p:cNvSpPr>
              <a:spLocks/>
            </p:cNvSpPr>
            <p:nvPr/>
          </p:nvSpPr>
          <p:spPr bwMode="auto">
            <a:xfrm rot="22938875">
              <a:off x="3589" y="3477"/>
              <a:ext cx="232" cy="120"/>
            </a:xfrm>
            <a:custGeom>
              <a:avLst/>
              <a:gdLst/>
              <a:ahLst/>
              <a:cxnLst>
                <a:cxn ang="0">
                  <a:pos x="25" y="2"/>
                </a:cxn>
                <a:cxn ang="0">
                  <a:pos x="21" y="3"/>
                </a:cxn>
                <a:cxn ang="0">
                  <a:pos x="19" y="4"/>
                </a:cxn>
                <a:cxn ang="0">
                  <a:pos x="18" y="3"/>
                </a:cxn>
                <a:cxn ang="0">
                  <a:pos x="14" y="4"/>
                </a:cxn>
                <a:cxn ang="0">
                  <a:pos x="10" y="2"/>
                </a:cxn>
                <a:cxn ang="0">
                  <a:pos x="2" y="0"/>
                </a:cxn>
                <a:cxn ang="0">
                  <a:pos x="0" y="1"/>
                </a:cxn>
                <a:cxn ang="0">
                  <a:pos x="7" y="10"/>
                </a:cxn>
                <a:cxn ang="0">
                  <a:pos x="14" y="11"/>
                </a:cxn>
                <a:cxn ang="0">
                  <a:pos x="16" y="15"/>
                </a:cxn>
                <a:cxn ang="0">
                  <a:pos x="17" y="12"/>
                </a:cxn>
                <a:cxn ang="0">
                  <a:pos x="16" y="10"/>
                </a:cxn>
                <a:cxn ang="0">
                  <a:pos x="20" y="10"/>
                </a:cxn>
                <a:cxn ang="0">
                  <a:pos x="25" y="13"/>
                </a:cxn>
                <a:cxn ang="0">
                  <a:pos x="25" y="8"/>
                </a:cxn>
                <a:cxn ang="0">
                  <a:pos x="29" y="7"/>
                </a:cxn>
                <a:cxn ang="0">
                  <a:pos x="28" y="3"/>
                </a:cxn>
                <a:cxn ang="0">
                  <a:pos x="25" y="2"/>
                </a:cxn>
              </a:cxnLst>
              <a:rect l="0" t="0" r="r" b="b"/>
              <a:pathLst>
                <a:path w="29" h="15">
                  <a:moveTo>
                    <a:pt x="25" y="2"/>
                  </a:moveTo>
                  <a:lnTo>
                    <a:pt x="21" y="3"/>
                  </a:lnTo>
                  <a:lnTo>
                    <a:pt x="19" y="4"/>
                  </a:lnTo>
                  <a:lnTo>
                    <a:pt x="18" y="3"/>
                  </a:lnTo>
                  <a:lnTo>
                    <a:pt x="14" y="4"/>
                  </a:lnTo>
                  <a:lnTo>
                    <a:pt x="10" y="2"/>
                  </a:lnTo>
                  <a:lnTo>
                    <a:pt x="2" y="0"/>
                  </a:lnTo>
                  <a:lnTo>
                    <a:pt x="0" y="1"/>
                  </a:lnTo>
                  <a:lnTo>
                    <a:pt x="7" y="10"/>
                  </a:lnTo>
                  <a:lnTo>
                    <a:pt x="14" y="11"/>
                  </a:lnTo>
                  <a:lnTo>
                    <a:pt x="16" y="15"/>
                  </a:lnTo>
                  <a:lnTo>
                    <a:pt x="17" y="12"/>
                  </a:lnTo>
                  <a:lnTo>
                    <a:pt x="16" y="10"/>
                  </a:lnTo>
                  <a:lnTo>
                    <a:pt x="20" y="10"/>
                  </a:lnTo>
                  <a:lnTo>
                    <a:pt x="25" y="13"/>
                  </a:lnTo>
                  <a:lnTo>
                    <a:pt x="25" y="8"/>
                  </a:lnTo>
                  <a:lnTo>
                    <a:pt x="29" y="7"/>
                  </a:lnTo>
                  <a:lnTo>
                    <a:pt x="28" y="3"/>
                  </a:lnTo>
                  <a:lnTo>
                    <a:pt x="25"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8" name="神奈川県"/>
            <p:cNvSpPr>
              <a:spLocks/>
            </p:cNvSpPr>
            <p:nvPr/>
          </p:nvSpPr>
          <p:spPr bwMode="auto">
            <a:xfrm rot="22938875">
              <a:off x="3547" y="3542"/>
              <a:ext cx="208" cy="144"/>
            </a:xfrm>
            <a:custGeom>
              <a:avLst/>
              <a:gdLst/>
              <a:ahLst/>
              <a:cxnLst>
                <a:cxn ang="0">
                  <a:pos x="17" y="0"/>
                </a:cxn>
                <a:cxn ang="0">
                  <a:pos x="18" y="2"/>
                </a:cxn>
                <a:cxn ang="0">
                  <a:pos x="17" y="5"/>
                </a:cxn>
                <a:cxn ang="0">
                  <a:pos x="15" y="1"/>
                </a:cxn>
                <a:cxn ang="0">
                  <a:pos x="8" y="0"/>
                </a:cxn>
                <a:cxn ang="0">
                  <a:pos x="7" y="4"/>
                </a:cxn>
                <a:cxn ang="0">
                  <a:pos x="3" y="6"/>
                </a:cxn>
                <a:cxn ang="0">
                  <a:pos x="0" y="9"/>
                </a:cxn>
                <a:cxn ang="0">
                  <a:pos x="5" y="9"/>
                </a:cxn>
                <a:cxn ang="0">
                  <a:pos x="5" y="17"/>
                </a:cxn>
                <a:cxn ang="0">
                  <a:pos x="7" y="18"/>
                </a:cxn>
                <a:cxn ang="0">
                  <a:pos x="8" y="17"/>
                </a:cxn>
                <a:cxn ang="0">
                  <a:pos x="10" y="12"/>
                </a:cxn>
                <a:cxn ang="0">
                  <a:pos x="17" y="10"/>
                </a:cxn>
                <a:cxn ang="0">
                  <a:pos x="21" y="12"/>
                </a:cxn>
                <a:cxn ang="0">
                  <a:pos x="21" y="16"/>
                </a:cxn>
                <a:cxn ang="0">
                  <a:pos x="24" y="16"/>
                </a:cxn>
                <a:cxn ang="0">
                  <a:pos x="25" y="13"/>
                </a:cxn>
                <a:cxn ang="0">
                  <a:pos x="24" y="11"/>
                </a:cxn>
                <a:cxn ang="0">
                  <a:pos x="22" y="7"/>
                </a:cxn>
                <a:cxn ang="0">
                  <a:pos x="26" y="3"/>
                </a:cxn>
                <a:cxn ang="0">
                  <a:pos x="21" y="0"/>
                </a:cxn>
                <a:cxn ang="0">
                  <a:pos x="17" y="0"/>
                </a:cxn>
              </a:cxnLst>
              <a:rect l="0" t="0" r="r" b="b"/>
              <a:pathLst>
                <a:path w="26" h="18">
                  <a:moveTo>
                    <a:pt x="17" y="0"/>
                  </a:moveTo>
                  <a:lnTo>
                    <a:pt x="18" y="2"/>
                  </a:lnTo>
                  <a:lnTo>
                    <a:pt x="17" y="5"/>
                  </a:lnTo>
                  <a:lnTo>
                    <a:pt x="15" y="1"/>
                  </a:lnTo>
                  <a:lnTo>
                    <a:pt x="8" y="0"/>
                  </a:lnTo>
                  <a:lnTo>
                    <a:pt x="7" y="4"/>
                  </a:lnTo>
                  <a:lnTo>
                    <a:pt x="3" y="6"/>
                  </a:lnTo>
                  <a:lnTo>
                    <a:pt x="0" y="9"/>
                  </a:lnTo>
                  <a:lnTo>
                    <a:pt x="5" y="9"/>
                  </a:lnTo>
                  <a:lnTo>
                    <a:pt x="5" y="17"/>
                  </a:lnTo>
                  <a:lnTo>
                    <a:pt x="7" y="18"/>
                  </a:lnTo>
                  <a:lnTo>
                    <a:pt x="8" y="17"/>
                  </a:lnTo>
                  <a:lnTo>
                    <a:pt x="10" y="12"/>
                  </a:lnTo>
                  <a:lnTo>
                    <a:pt x="17" y="10"/>
                  </a:lnTo>
                  <a:lnTo>
                    <a:pt x="21" y="12"/>
                  </a:lnTo>
                  <a:lnTo>
                    <a:pt x="21" y="16"/>
                  </a:lnTo>
                  <a:lnTo>
                    <a:pt x="24" y="16"/>
                  </a:lnTo>
                  <a:lnTo>
                    <a:pt x="25" y="13"/>
                  </a:lnTo>
                  <a:lnTo>
                    <a:pt x="24" y="11"/>
                  </a:lnTo>
                  <a:lnTo>
                    <a:pt x="22" y="7"/>
                  </a:lnTo>
                  <a:lnTo>
                    <a:pt x="26" y="3"/>
                  </a:lnTo>
                  <a:lnTo>
                    <a:pt x="21" y="0"/>
                  </a:lnTo>
                  <a:lnTo>
                    <a:pt x="17" y="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39" name="新潟県"/>
            <p:cNvSpPr>
              <a:spLocks/>
            </p:cNvSpPr>
            <p:nvPr/>
          </p:nvSpPr>
          <p:spPr bwMode="auto">
            <a:xfrm rot="22938875">
              <a:off x="3520" y="2694"/>
              <a:ext cx="519" cy="528"/>
            </a:xfrm>
            <a:custGeom>
              <a:avLst/>
              <a:gdLst/>
              <a:ahLst/>
              <a:cxnLst>
                <a:cxn ang="0">
                  <a:pos x="3" y="64"/>
                </a:cxn>
                <a:cxn ang="0">
                  <a:pos x="7" y="60"/>
                </a:cxn>
                <a:cxn ang="0">
                  <a:pos x="10" y="60"/>
                </a:cxn>
                <a:cxn ang="0">
                  <a:pos x="12" y="63"/>
                </a:cxn>
                <a:cxn ang="0">
                  <a:pos x="15" y="60"/>
                </a:cxn>
                <a:cxn ang="0">
                  <a:pos x="19" y="60"/>
                </a:cxn>
                <a:cxn ang="0">
                  <a:pos x="20" y="57"/>
                </a:cxn>
                <a:cxn ang="0">
                  <a:pos x="25" y="55"/>
                </a:cxn>
                <a:cxn ang="0">
                  <a:pos x="29" y="61"/>
                </a:cxn>
                <a:cxn ang="0">
                  <a:pos x="29" y="66"/>
                </a:cxn>
                <a:cxn ang="0">
                  <a:pos x="37" y="61"/>
                </a:cxn>
                <a:cxn ang="0">
                  <a:pos x="37" y="57"/>
                </a:cxn>
                <a:cxn ang="0">
                  <a:pos x="41" y="57"/>
                </a:cxn>
                <a:cxn ang="0">
                  <a:pos x="42" y="54"/>
                </a:cxn>
                <a:cxn ang="0">
                  <a:pos x="47" y="58"/>
                </a:cxn>
                <a:cxn ang="0">
                  <a:pos x="47" y="51"/>
                </a:cxn>
                <a:cxn ang="0">
                  <a:pos x="45" y="47"/>
                </a:cxn>
                <a:cxn ang="0">
                  <a:pos x="46" y="44"/>
                </a:cxn>
                <a:cxn ang="0">
                  <a:pos x="45" y="41"/>
                </a:cxn>
                <a:cxn ang="0">
                  <a:pos x="56" y="37"/>
                </a:cxn>
                <a:cxn ang="0">
                  <a:pos x="55" y="32"/>
                </a:cxn>
                <a:cxn ang="0">
                  <a:pos x="60" y="27"/>
                </a:cxn>
                <a:cxn ang="0">
                  <a:pos x="61" y="25"/>
                </a:cxn>
                <a:cxn ang="0">
                  <a:pos x="57" y="23"/>
                </a:cxn>
                <a:cxn ang="0">
                  <a:pos x="59" y="13"/>
                </a:cxn>
                <a:cxn ang="0">
                  <a:pos x="62" y="12"/>
                </a:cxn>
                <a:cxn ang="0">
                  <a:pos x="65" y="8"/>
                </a:cxn>
                <a:cxn ang="0">
                  <a:pos x="62" y="6"/>
                </a:cxn>
                <a:cxn ang="0">
                  <a:pos x="59" y="6"/>
                </a:cxn>
                <a:cxn ang="0">
                  <a:pos x="58" y="2"/>
                </a:cxn>
                <a:cxn ang="0">
                  <a:pos x="52" y="0"/>
                </a:cxn>
                <a:cxn ang="0">
                  <a:pos x="50" y="12"/>
                </a:cxn>
                <a:cxn ang="0">
                  <a:pos x="47" y="17"/>
                </a:cxn>
                <a:cxn ang="0">
                  <a:pos x="36" y="23"/>
                </a:cxn>
                <a:cxn ang="0">
                  <a:pos x="32" y="27"/>
                </a:cxn>
                <a:cxn ang="0">
                  <a:pos x="27" y="36"/>
                </a:cxn>
                <a:cxn ang="0">
                  <a:pos x="18" y="47"/>
                </a:cxn>
                <a:cxn ang="0">
                  <a:pos x="12" y="48"/>
                </a:cxn>
                <a:cxn ang="0">
                  <a:pos x="0" y="55"/>
                </a:cxn>
                <a:cxn ang="0">
                  <a:pos x="1" y="56"/>
                </a:cxn>
                <a:cxn ang="0">
                  <a:pos x="3" y="64"/>
                </a:cxn>
              </a:cxnLst>
              <a:rect l="0" t="0" r="r" b="b"/>
              <a:pathLst>
                <a:path w="65" h="66">
                  <a:moveTo>
                    <a:pt x="3" y="64"/>
                  </a:moveTo>
                  <a:lnTo>
                    <a:pt x="7" y="60"/>
                  </a:lnTo>
                  <a:lnTo>
                    <a:pt x="10" y="60"/>
                  </a:lnTo>
                  <a:lnTo>
                    <a:pt x="12" y="63"/>
                  </a:lnTo>
                  <a:lnTo>
                    <a:pt x="15" y="60"/>
                  </a:lnTo>
                  <a:lnTo>
                    <a:pt x="19" y="60"/>
                  </a:lnTo>
                  <a:lnTo>
                    <a:pt x="20" y="57"/>
                  </a:lnTo>
                  <a:lnTo>
                    <a:pt x="25" y="55"/>
                  </a:lnTo>
                  <a:lnTo>
                    <a:pt x="29" y="61"/>
                  </a:lnTo>
                  <a:lnTo>
                    <a:pt x="29" y="66"/>
                  </a:lnTo>
                  <a:lnTo>
                    <a:pt x="37" y="61"/>
                  </a:lnTo>
                  <a:lnTo>
                    <a:pt x="37" y="57"/>
                  </a:lnTo>
                  <a:lnTo>
                    <a:pt x="41" y="57"/>
                  </a:lnTo>
                  <a:lnTo>
                    <a:pt x="42" y="54"/>
                  </a:lnTo>
                  <a:lnTo>
                    <a:pt x="47" y="58"/>
                  </a:lnTo>
                  <a:lnTo>
                    <a:pt x="47" y="51"/>
                  </a:lnTo>
                  <a:lnTo>
                    <a:pt x="45" y="47"/>
                  </a:lnTo>
                  <a:lnTo>
                    <a:pt x="46" y="44"/>
                  </a:lnTo>
                  <a:lnTo>
                    <a:pt x="45" y="41"/>
                  </a:lnTo>
                  <a:lnTo>
                    <a:pt x="56" y="37"/>
                  </a:lnTo>
                  <a:lnTo>
                    <a:pt x="55" y="32"/>
                  </a:lnTo>
                  <a:lnTo>
                    <a:pt x="60" y="27"/>
                  </a:lnTo>
                  <a:lnTo>
                    <a:pt x="61" y="25"/>
                  </a:lnTo>
                  <a:lnTo>
                    <a:pt x="57" y="23"/>
                  </a:lnTo>
                  <a:lnTo>
                    <a:pt x="59" y="13"/>
                  </a:lnTo>
                  <a:lnTo>
                    <a:pt x="62" y="12"/>
                  </a:lnTo>
                  <a:lnTo>
                    <a:pt x="65" y="8"/>
                  </a:lnTo>
                  <a:lnTo>
                    <a:pt x="62" y="6"/>
                  </a:lnTo>
                  <a:lnTo>
                    <a:pt x="59" y="6"/>
                  </a:lnTo>
                  <a:lnTo>
                    <a:pt x="58" y="2"/>
                  </a:lnTo>
                  <a:lnTo>
                    <a:pt x="52" y="0"/>
                  </a:lnTo>
                  <a:lnTo>
                    <a:pt x="50" y="12"/>
                  </a:lnTo>
                  <a:lnTo>
                    <a:pt x="47" y="17"/>
                  </a:lnTo>
                  <a:lnTo>
                    <a:pt x="36" y="23"/>
                  </a:lnTo>
                  <a:lnTo>
                    <a:pt x="32" y="27"/>
                  </a:lnTo>
                  <a:lnTo>
                    <a:pt x="27" y="36"/>
                  </a:lnTo>
                  <a:lnTo>
                    <a:pt x="18" y="47"/>
                  </a:lnTo>
                  <a:lnTo>
                    <a:pt x="12" y="48"/>
                  </a:lnTo>
                  <a:lnTo>
                    <a:pt x="0" y="55"/>
                  </a:lnTo>
                  <a:lnTo>
                    <a:pt x="1" y="56"/>
                  </a:lnTo>
                  <a:lnTo>
                    <a:pt x="3" y="6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1" name="新潟県001_"/>
            <p:cNvSpPr>
              <a:spLocks/>
            </p:cNvSpPr>
            <p:nvPr/>
          </p:nvSpPr>
          <p:spPr bwMode="auto">
            <a:xfrm rot="22938875">
              <a:off x="3697" y="2724"/>
              <a:ext cx="88" cy="152"/>
            </a:xfrm>
            <a:custGeom>
              <a:avLst/>
              <a:gdLst/>
              <a:ahLst/>
              <a:cxnLst>
                <a:cxn ang="0">
                  <a:pos x="0" y="9"/>
                </a:cxn>
                <a:cxn ang="0">
                  <a:pos x="8" y="0"/>
                </a:cxn>
                <a:cxn ang="0">
                  <a:pos x="9" y="1"/>
                </a:cxn>
                <a:cxn ang="0">
                  <a:pos x="7" y="8"/>
                </a:cxn>
                <a:cxn ang="0">
                  <a:pos x="8" y="9"/>
                </a:cxn>
                <a:cxn ang="0">
                  <a:pos x="11" y="8"/>
                </a:cxn>
                <a:cxn ang="0">
                  <a:pos x="10" y="13"/>
                </a:cxn>
                <a:cxn ang="0">
                  <a:pos x="2" y="19"/>
                </a:cxn>
                <a:cxn ang="0">
                  <a:pos x="0" y="19"/>
                </a:cxn>
                <a:cxn ang="0">
                  <a:pos x="4" y="12"/>
                </a:cxn>
                <a:cxn ang="0">
                  <a:pos x="1" y="13"/>
                </a:cxn>
                <a:cxn ang="0">
                  <a:pos x="0" y="9"/>
                </a:cxn>
              </a:cxnLst>
              <a:rect l="0" t="0" r="r" b="b"/>
              <a:pathLst>
                <a:path w="11" h="19">
                  <a:moveTo>
                    <a:pt x="0" y="9"/>
                  </a:moveTo>
                  <a:lnTo>
                    <a:pt x="8" y="0"/>
                  </a:lnTo>
                  <a:lnTo>
                    <a:pt x="9" y="1"/>
                  </a:lnTo>
                  <a:lnTo>
                    <a:pt x="7" y="8"/>
                  </a:lnTo>
                  <a:lnTo>
                    <a:pt x="8" y="9"/>
                  </a:lnTo>
                  <a:lnTo>
                    <a:pt x="11" y="8"/>
                  </a:lnTo>
                  <a:lnTo>
                    <a:pt x="10" y="13"/>
                  </a:lnTo>
                  <a:lnTo>
                    <a:pt x="2" y="19"/>
                  </a:lnTo>
                  <a:lnTo>
                    <a:pt x="0" y="19"/>
                  </a:lnTo>
                  <a:lnTo>
                    <a:pt x="4" y="12"/>
                  </a:lnTo>
                  <a:lnTo>
                    <a:pt x="1" y="13"/>
                  </a:lnTo>
                  <a:lnTo>
                    <a:pt x="0"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2" name="富山県"/>
            <p:cNvSpPr>
              <a:spLocks/>
            </p:cNvSpPr>
            <p:nvPr/>
          </p:nvSpPr>
          <p:spPr bwMode="auto">
            <a:xfrm rot="22938875">
              <a:off x="3232" y="2979"/>
              <a:ext cx="232" cy="207"/>
            </a:xfrm>
            <a:custGeom>
              <a:avLst/>
              <a:gdLst/>
              <a:ahLst/>
              <a:cxnLst>
                <a:cxn ang="0">
                  <a:pos x="0" y="15"/>
                </a:cxn>
                <a:cxn ang="0">
                  <a:pos x="2" y="25"/>
                </a:cxn>
                <a:cxn ang="0">
                  <a:pos x="4" y="24"/>
                </a:cxn>
                <a:cxn ang="0">
                  <a:pos x="6" y="26"/>
                </a:cxn>
                <a:cxn ang="0">
                  <a:pos x="10" y="21"/>
                </a:cxn>
                <a:cxn ang="0">
                  <a:pos x="14" y="20"/>
                </a:cxn>
                <a:cxn ang="0">
                  <a:pos x="24" y="21"/>
                </a:cxn>
                <a:cxn ang="0">
                  <a:pos x="29" y="14"/>
                </a:cxn>
                <a:cxn ang="0">
                  <a:pos x="29" y="9"/>
                </a:cxn>
                <a:cxn ang="0">
                  <a:pos x="27" y="1"/>
                </a:cxn>
                <a:cxn ang="0">
                  <a:pos x="26" y="0"/>
                </a:cxn>
                <a:cxn ang="0">
                  <a:pos x="19" y="2"/>
                </a:cxn>
                <a:cxn ang="0">
                  <a:pos x="15" y="7"/>
                </a:cxn>
                <a:cxn ang="0">
                  <a:pos x="7" y="6"/>
                </a:cxn>
                <a:cxn ang="0">
                  <a:pos x="8" y="1"/>
                </a:cxn>
                <a:cxn ang="0">
                  <a:pos x="3" y="4"/>
                </a:cxn>
                <a:cxn ang="0">
                  <a:pos x="0" y="15"/>
                </a:cxn>
              </a:cxnLst>
              <a:rect l="0" t="0" r="r" b="b"/>
              <a:pathLst>
                <a:path w="29" h="26">
                  <a:moveTo>
                    <a:pt x="0" y="15"/>
                  </a:moveTo>
                  <a:lnTo>
                    <a:pt x="2" y="25"/>
                  </a:lnTo>
                  <a:lnTo>
                    <a:pt x="4" y="24"/>
                  </a:lnTo>
                  <a:lnTo>
                    <a:pt x="6" y="26"/>
                  </a:lnTo>
                  <a:lnTo>
                    <a:pt x="10" y="21"/>
                  </a:lnTo>
                  <a:lnTo>
                    <a:pt x="14" y="20"/>
                  </a:lnTo>
                  <a:lnTo>
                    <a:pt x="24" y="21"/>
                  </a:lnTo>
                  <a:lnTo>
                    <a:pt x="29" y="14"/>
                  </a:lnTo>
                  <a:lnTo>
                    <a:pt x="29" y="9"/>
                  </a:lnTo>
                  <a:lnTo>
                    <a:pt x="27" y="1"/>
                  </a:lnTo>
                  <a:lnTo>
                    <a:pt x="26" y="0"/>
                  </a:lnTo>
                  <a:lnTo>
                    <a:pt x="19" y="2"/>
                  </a:lnTo>
                  <a:lnTo>
                    <a:pt x="15" y="7"/>
                  </a:lnTo>
                  <a:lnTo>
                    <a:pt x="7" y="6"/>
                  </a:lnTo>
                  <a:lnTo>
                    <a:pt x="8" y="1"/>
                  </a:lnTo>
                  <a:lnTo>
                    <a:pt x="3" y="4"/>
                  </a:lnTo>
                  <a:lnTo>
                    <a:pt x="0" y="1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3" name="石川県"/>
            <p:cNvSpPr>
              <a:spLocks/>
            </p:cNvSpPr>
            <p:nvPr/>
          </p:nvSpPr>
          <p:spPr bwMode="auto">
            <a:xfrm rot="22938875">
              <a:off x="3130" y="2789"/>
              <a:ext cx="264" cy="415"/>
            </a:xfrm>
            <a:custGeom>
              <a:avLst/>
              <a:gdLst/>
              <a:ahLst/>
              <a:cxnLst>
                <a:cxn ang="0">
                  <a:pos x="16" y="52"/>
                </a:cxn>
                <a:cxn ang="0">
                  <a:pos x="18" y="46"/>
                </a:cxn>
                <a:cxn ang="0">
                  <a:pos x="18" y="44"/>
                </a:cxn>
                <a:cxn ang="0">
                  <a:pos x="16" y="34"/>
                </a:cxn>
                <a:cxn ang="0">
                  <a:pos x="19" y="23"/>
                </a:cxn>
                <a:cxn ang="0">
                  <a:pos x="24" y="20"/>
                </a:cxn>
                <a:cxn ang="0">
                  <a:pos x="25" y="16"/>
                </a:cxn>
                <a:cxn ang="0">
                  <a:pos x="21" y="15"/>
                </a:cxn>
                <a:cxn ang="0">
                  <a:pos x="20" y="12"/>
                </a:cxn>
                <a:cxn ang="0">
                  <a:pos x="24" y="11"/>
                </a:cxn>
                <a:cxn ang="0">
                  <a:pos x="33" y="3"/>
                </a:cxn>
                <a:cxn ang="0">
                  <a:pos x="32" y="0"/>
                </a:cxn>
                <a:cxn ang="0">
                  <a:pos x="27" y="0"/>
                </a:cxn>
                <a:cxn ang="0">
                  <a:pos x="14" y="6"/>
                </a:cxn>
                <a:cxn ang="0">
                  <a:pos x="12" y="15"/>
                </a:cxn>
                <a:cxn ang="0">
                  <a:pos x="14" y="25"/>
                </a:cxn>
                <a:cxn ang="0">
                  <a:pos x="0" y="43"/>
                </a:cxn>
                <a:cxn ang="0">
                  <a:pos x="7" y="50"/>
                </a:cxn>
                <a:cxn ang="0">
                  <a:pos x="16" y="52"/>
                </a:cxn>
              </a:cxnLst>
              <a:rect l="0" t="0" r="r" b="b"/>
              <a:pathLst>
                <a:path w="33" h="52">
                  <a:moveTo>
                    <a:pt x="16" y="52"/>
                  </a:moveTo>
                  <a:lnTo>
                    <a:pt x="18" y="46"/>
                  </a:lnTo>
                  <a:lnTo>
                    <a:pt x="18" y="44"/>
                  </a:lnTo>
                  <a:lnTo>
                    <a:pt x="16" y="34"/>
                  </a:lnTo>
                  <a:lnTo>
                    <a:pt x="19" y="23"/>
                  </a:lnTo>
                  <a:lnTo>
                    <a:pt x="24" y="20"/>
                  </a:lnTo>
                  <a:lnTo>
                    <a:pt x="25" y="16"/>
                  </a:lnTo>
                  <a:lnTo>
                    <a:pt x="21" y="15"/>
                  </a:lnTo>
                  <a:lnTo>
                    <a:pt x="20" y="12"/>
                  </a:lnTo>
                  <a:lnTo>
                    <a:pt x="24" y="11"/>
                  </a:lnTo>
                  <a:lnTo>
                    <a:pt x="33" y="3"/>
                  </a:lnTo>
                  <a:lnTo>
                    <a:pt x="32" y="0"/>
                  </a:lnTo>
                  <a:lnTo>
                    <a:pt x="27" y="0"/>
                  </a:lnTo>
                  <a:lnTo>
                    <a:pt x="14" y="6"/>
                  </a:lnTo>
                  <a:lnTo>
                    <a:pt x="12" y="15"/>
                  </a:lnTo>
                  <a:lnTo>
                    <a:pt x="14" y="25"/>
                  </a:lnTo>
                  <a:lnTo>
                    <a:pt x="0" y="43"/>
                  </a:lnTo>
                  <a:lnTo>
                    <a:pt x="7" y="50"/>
                  </a:lnTo>
                  <a:lnTo>
                    <a:pt x="16" y="5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4" name="福井県"/>
            <p:cNvSpPr>
              <a:spLocks/>
            </p:cNvSpPr>
            <p:nvPr/>
          </p:nvSpPr>
          <p:spPr bwMode="auto">
            <a:xfrm rot="22938875">
              <a:off x="2846" y="3053"/>
              <a:ext cx="336" cy="272"/>
            </a:xfrm>
            <a:custGeom>
              <a:avLst/>
              <a:gdLst/>
              <a:ahLst/>
              <a:cxnLst>
                <a:cxn ang="0">
                  <a:pos x="2" y="34"/>
                </a:cxn>
                <a:cxn ang="0">
                  <a:pos x="9" y="34"/>
                </a:cxn>
                <a:cxn ang="0">
                  <a:pos x="11" y="32"/>
                </a:cxn>
                <a:cxn ang="0">
                  <a:pos x="13" y="32"/>
                </a:cxn>
                <a:cxn ang="0">
                  <a:pos x="15" y="29"/>
                </a:cxn>
                <a:cxn ang="0">
                  <a:pos x="16" y="31"/>
                </a:cxn>
                <a:cxn ang="0">
                  <a:pos x="22" y="28"/>
                </a:cxn>
                <a:cxn ang="0">
                  <a:pos x="22" y="24"/>
                </a:cxn>
                <a:cxn ang="0">
                  <a:pos x="26" y="26"/>
                </a:cxn>
                <a:cxn ang="0">
                  <a:pos x="28" y="22"/>
                </a:cxn>
                <a:cxn ang="0">
                  <a:pos x="33" y="23"/>
                </a:cxn>
                <a:cxn ang="0">
                  <a:pos x="41" y="20"/>
                </a:cxn>
                <a:cxn ang="0">
                  <a:pos x="42" y="16"/>
                </a:cxn>
                <a:cxn ang="0">
                  <a:pos x="40" y="12"/>
                </a:cxn>
                <a:cxn ang="0">
                  <a:pos x="40" y="9"/>
                </a:cxn>
                <a:cxn ang="0">
                  <a:pos x="31" y="7"/>
                </a:cxn>
                <a:cxn ang="0">
                  <a:pos x="24" y="0"/>
                </a:cxn>
                <a:cxn ang="0">
                  <a:pos x="14" y="12"/>
                </a:cxn>
                <a:cxn ang="0">
                  <a:pos x="20" y="24"/>
                </a:cxn>
                <a:cxn ang="0">
                  <a:pos x="15" y="20"/>
                </a:cxn>
                <a:cxn ang="0">
                  <a:pos x="12" y="27"/>
                </a:cxn>
                <a:cxn ang="0">
                  <a:pos x="7" y="29"/>
                </a:cxn>
                <a:cxn ang="0">
                  <a:pos x="2" y="29"/>
                </a:cxn>
                <a:cxn ang="0">
                  <a:pos x="1" y="28"/>
                </a:cxn>
                <a:cxn ang="0">
                  <a:pos x="0" y="30"/>
                </a:cxn>
                <a:cxn ang="0">
                  <a:pos x="2" y="34"/>
                </a:cxn>
              </a:cxnLst>
              <a:rect l="0" t="0" r="r" b="b"/>
              <a:pathLst>
                <a:path w="42" h="34">
                  <a:moveTo>
                    <a:pt x="2" y="34"/>
                  </a:moveTo>
                  <a:lnTo>
                    <a:pt x="9" y="34"/>
                  </a:lnTo>
                  <a:lnTo>
                    <a:pt x="11" y="32"/>
                  </a:lnTo>
                  <a:lnTo>
                    <a:pt x="13" y="32"/>
                  </a:lnTo>
                  <a:lnTo>
                    <a:pt x="15" y="29"/>
                  </a:lnTo>
                  <a:lnTo>
                    <a:pt x="16" y="31"/>
                  </a:lnTo>
                  <a:lnTo>
                    <a:pt x="22" y="28"/>
                  </a:lnTo>
                  <a:lnTo>
                    <a:pt x="22" y="24"/>
                  </a:lnTo>
                  <a:lnTo>
                    <a:pt x="26" y="26"/>
                  </a:lnTo>
                  <a:lnTo>
                    <a:pt x="28" y="22"/>
                  </a:lnTo>
                  <a:lnTo>
                    <a:pt x="33" y="23"/>
                  </a:lnTo>
                  <a:lnTo>
                    <a:pt x="41" y="20"/>
                  </a:lnTo>
                  <a:lnTo>
                    <a:pt x="42" y="16"/>
                  </a:lnTo>
                  <a:lnTo>
                    <a:pt x="40" y="12"/>
                  </a:lnTo>
                  <a:lnTo>
                    <a:pt x="40" y="9"/>
                  </a:lnTo>
                  <a:lnTo>
                    <a:pt x="31" y="7"/>
                  </a:lnTo>
                  <a:lnTo>
                    <a:pt x="24" y="0"/>
                  </a:lnTo>
                  <a:lnTo>
                    <a:pt x="14" y="12"/>
                  </a:lnTo>
                  <a:lnTo>
                    <a:pt x="20" y="24"/>
                  </a:lnTo>
                  <a:lnTo>
                    <a:pt x="15" y="20"/>
                  </a:lnTo>
                  <a:lnTo>
                    <a:pt x="12" y="27"/>
                  </a:lnTo>
                  <a:lnTo>
                    <a:pt x="7" y="29"/>
                  </a:lnTo>
                  <a:lnTo>
                    <a:pt x="2" y="29"/>
                  </a:lnTo>
                  <a:lnTo>
                    <a:pt x="1" y="28"/>
                  </a:lnTo>
                  <a:lnTo>
                    <a:pt x="0" y="30"/>
                  </a:lnTo>
                  <a:lnTo>
                    <a:pt x="2" y="3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5" name="山梨県"/>
            <p:cNvSpPr>
              <a:spLocks/>
            </p:cNvSpPr>
            <p:nvPr/>
          </p:nvSpPr>
          <p:spPr bwMode="auto">
            <a:xfrm rot="22938875">
              <a:off x="3422" y="3385"/>
              <a:ext cx="224" cy="232"/>
            </a:xfrm>
            <a:custGeom>
              <a:avLst/>
              <a:gdLst/>
              <a:ahLst/>
              <a:cxnLst>
                <a:cxn ang="0">
                  <a:pos x="11" y="2"/>
                </a:cxn>
                <a:cxn ang="0">
                  <a:pos x="8" y="2"/>
                </a:cxn>
                <a:cxn ang="0">
                  <a:pos x="6" y="0"/>
                </a:cxn>
                <a:cxn ang="0">
                  <a:pos x="4" y="3"/>
                </a:cxn>
                <a:cxn ang="0">
                  <a:pos x="2" y="3"/>
                </a:cxn>
                <a:cxn ang="0">
                  <a:pos x="0" y="9"/>
                </a:cxn>
                <a:cxn ang="0">
                  <a:pos x="1" y="13"/>
                </a:cxn>
                <a:cxn ang="0">
                  <a:pos x="2" y="18"/>
                </a:cxn>
                <a:cxn ang="0">
                  <a:pos x="2" y="23"/>
                </a:cxn>
                <a:cxn ang="0">
                  <a:pos x="4" y="25"/>
                </a:cxn>
                <a:cxn ang="0">
                  <a:pos x="8" y="29"/>
                </a:cxn>
                <a:cxn ang="0">
                  <a:pos x="10" y="27"/>
                </a:cxn>
                <a:cxn ang="0">
                  <a:pos x="11" y="21"/>
                </a:cxn>
                <a:cxn ang="0">
                  <a:pos x="16" y="23"/>
                </a:cxn>
                <a:cxn ang="0">
                  <a:pos x="20" y="22"/>
                </a:cxn>
                <a:cxn ang="0">
                  <a:pos x="23" y="19"/>
                </a:cxn>
                <a:cxn ang="0">
                  <a:pos x="27" y="17"/>
                </a:cxn>
                <a:cxn ang="0">
                  <a:pos x="28" y="13"/>
                </a:cxn>
                <a:cxn ang="0">
                  <a:pos x="21" y="4"/>
                </a:cxn>
                <a:cxn ang="0">
                  <a:pos x="16" y="3"/>
                </a:cxn>
                <a:cxn ang="0">
                  <a:pos x="11" y="2"/>
                </a:cxn>
              </a:cxnLst>
              <a:rect l="0" t="0" r="r" b="b"/>
              <a:pathLst>
                <a:path w="28" h="29">
                  <a:moveTo>
                    <a:pt x="11" y="2"/>
                  </a:moveTo>
                  <a:lnTo>
                    <a:pt x="8" y="2"/>
                  </a:lnTo>
                  <a:lnTo>
                    <a:pt x="6" y="0"/>
                  </a:lnTo>
                  <a:lnTo>
                    <a:pt x="4" y="3"/>
                  </a:lnTo>
                  <a:lnTo>
                    <a:pt x="2" y="3"/>
                  </a:lnTo>
                  <a:lnTo>
                    <a:pt x="0" y="9"/>
                  </a:lnTo>
                  <a:lnTo>
                    <a:pt x="1" y="13"/>
                  </a:lnTo>
                  <a:lnTo>
                    <a:pt x="2" y="18"/>
                  </a:lnTo>
                  <a:lnTo>
                    <a:pt x="2" y="23"/>
                  </a:lnTo>
                  <a:lnTo>
                    <a:pt x="4" y="25"/>
                  </a:lnTo>
                  <a:lnTo>
                    <a:pt x="8" y="29"/>
                  </a:lnTo>
                  <a:lnTo>
                    <a:pt x="10" y="27"/>
                  </a:lnTo>
                  <a:lnTo>
                    <a:pt x="11" y="21"/>
                  </a:lnTo>
                  <a:lnTo>
                    <a:pt x="16" y="23"/>
                  </a:lnTo>
                  <a:lnTo>
                    <a:pt x="20" y="22"/>
                  </a:lnTo>
                  <a:lnTo>
                    <a:pt x="23" y="19"/>
                  </a:lnTo>
                  <a:lnTo>
                    <a:pt x="27" y="17"/>
                  </a:lnTo>
                  <a:lnTo>
                    <a:pt x="28" y="13"/>
                  </a:lnTo>
                  <a:lnTo>
                    <a:pt x="21" y="4"/>
                  </a:lnTo>
                  <a:lnTo>
                    <a:pt x="16" y="3"/>
                  </a:lnTo>
                  <a:lnTo>
                    <a:pt x="11"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6" name="長野県"/>
            <p:cNvSpPr>
              <a:spLocks/>
            </p:cNvSpPr>
            <p:nvPr/>
          </p:nvSpPr>
          <p:spPr bwMode="auto">
            <a:xfrm rot="22938875">
              <a:off x="3299" y="3038"/>
              <a:ext cx="320" cy="536"/>
            </a:xfrm>
            <a:custGeom>
              <a:avLst/>
              <a:gdLst/>
              <a:ahLst/>
              <a:cxnLst>
                <a:cxn ang="0">
                  <a:pos x="26" y="41"/>
                </a:cxn>
                <a:cxn ang="0">
                  <a:pos x="28" y="41"/>
                </a:cxn>
                <a:cxn ang="0">
                  <a:pos x="30" y="38"/>
                </a:cxn>
                <a:cxn ang="0">
                  <a:pos x="32" y="40"/>
                </a:cxn>
                <a:cxn ang="0">
                  <a:pos x="35" y="40"/>
                </a:cxn>
                <a:cxn ang="0">
                  <a:pos x="40" y="41"/>
                </a:cxn>
                <a:cxn ang="0">
                  <a:pos x="39" y="38"/>
                </a:cxn>
                <a:cxn ang="0">
                  <a:pos x="35" y="30"/>
                </a:cxn>
                <a:cxn ang="0">
                  <a:pos x="36" y="22"/>
                </a:cxn>
                <a:cxn ang="0">
                  <a:pos x="29" y="20"/>
                </a:cxn>
                <a:cxn ang="0">
                  <a:pos x="33" y="12"/>
                </a:cxn>
                <a:cxn ang="0">
                  <a:pos x="37" y="11"/>
                </a:cxn>
                <a:cxn ang="0">
                  <a:pos x="37" y="6"/>
                </a:cxn>
                <a:cxn ang="0">
                  <a:pos x="33" y="0"/>
                </a:cxn>
                <a:cxn ang="0">
                  <a:pos x="28" y="2"/>
                </a:cxn>
                <a:cxn ang="0">
                  <a:pos x="27" y="5"/>
                </a:cxn>
                <a:cxn ang="0">
                  <a:pos x="23" y="5"/>
                </a:cxn>
                <a:cxn ang="0">
                  <a:pos x="20" y="8"/>
                </a:cxn>
                <a:cxn ang="0">
                  <a:pos x="18" y="5"/>
                </a:cxn>
                <a:cxn ang="0">
                  <a:pos x="15" y="5"/>
                </a:cxn>
                <a:cxn ang="0">
                  <a:pos x="11" y="9"/>
                </a:cxn>
                <a:cxn ang="0">
                  <a:pos x="11" y="14"/>
                </a:cxn>
                <a:cxn ang="0">
                  <a:pos x="6" y="21"/>
                </a:cxn>
                <a:cxn ang="0">
                  <a:pos x="7" y="24"/>
                </a:cxn>
                <a:cxn ang="0">
                  <a:pos x="6" y="29"/>
                </a:cxn>
                <a:cxn ang="0">
                  <a:pos x="7" y="33"/>
                </a:cxn>
                <a:cxn ang="0">
                  <a:pos x="5" y="39"/>
                </a:cxn>
                <a:cxn ang="0">
                  <a:pos x="1" y="41"/>
                </a:cxn>
                <a:cxn ang="0">
                  <a:pos x="0" y="44"/>
                </a:cxn>
                <a:cxn ang="0">
                  <a:pos x="4" y="46"/>
                </a:cxn>
                <a:cxn ang="0">
                  <a:pos x="7" y="55"/>
                </a:cxn>
                <a:cxn ang="0">
                  <a:pos x="6" y="64"/>
                </a:cxn>
                <a:cxn ang="0">
                  <a:pos x="7" y="67"/>
                </a:cxn>
                <a:cxn ang="0">
                  <a:pos x="10" y="65"/>
                </a:cxn>
                <a:cxn ang="0">
                  <a:pos x="12" y="66"/>
                </a:cxn>
                <a:cxn ang="0">
                  <a:pos x="21" y="60"/>
                </a:cxn>
                <a:cxn ang="0">
                  <a:pos x="23" y="53"/>
                </a:cxn>
                <a:cxn ang="0">
                  <a:pos x="25" y="51"/>
                </a:cxn>
                <a:cxn ang="0">
                  <a:pos x="24" y="47"/>
                </a:cxn>
                <a:cxn ang="0">
                  <a:pos x="26" y="41"/>
                </a:cxn>
              </a:cxnLst>
              <a:rect l="0" t="0" r="r" b="b"/>
              <a:pathLst>
                <a:path w="40" h="67">
                  <a:moveTo>
                    <a:pt x="26" y="41"/>
                  </a:moveTo>
                  <a:lnTo>
                    <a:pt x="28" y="41"/>
                  </a:lnTo>
                  <a:lnTo>
                    <a:pt x="30" y="38"/>
                  </a:lnTo>
                  <a:lnTo>
                    <a:pt x="32" y="40"/>
                  </a:lnTo>
                  <a:lnTo>
                    <a:pt x="35" y="40"/>
                  </a:lnTo>
                  <a:lnTo>
                    <a:pt x="40" y="41"/>
                  </a:lnTo>
                  <a:lnTo>
                    <a:pt x="39" y="38"/>
                  </a:lnTo>
                  <a:lnTo>
                    <a:pt x="35" y="30"/>
                  </a:lnTo>
                  <a:lnTo>
                    <a:pt x="36" y="22"/>
                  </a:lnTo>
                  <a:lnTo>
                    <a:pt x="29" y="20"/>
                  </a:lnTo>
                  <a:lnTo>
                    <a:pt x="33" y="12"/>
                  </a:lnTo>
                  <a:lnTo>
                    <a:pt x="37" y="11"/>
                  </a:lnTo>
                  <a:lnTo>
                    <a:pt x="37" y="6"/>
                  </a:lnTo>
                  <a:lnTo>
                    <a:pt x="33" y="0"/>
                  </a:lnTo>
                  <a:lnTo>
                    <a:pt x="28" y="2"/>
                  </a:lnTo>
                  <a:lnTo>
                    <a:pt x="27" y="5"/>
                  </a:lnTo>
                  <a:lnTo>
                    <a:pt x="23" y="5"/>
                  </a:lnTo>
                  <a:lnTo>
                    <a:pt x="20" y="8"/>
                  </a:lnTo>
                  <a:lnTo>
                    <a:pt x="18" y="5"/>
                  </a:lnTo>
                  <a:lnTo>
                    <a:pt x="15" y="5"/>
                  </a:lnTo>
                  <a:lnTo>
                    <a:pt x="11" y="9"/>
                  </a:lnTo>
                  <a:lnTo>
                    <a:pt x="11" y="14"/>
                  </a:lnTo>
                  <a:lnTo>
                    <a:pt x="6" y="21"/>
                  </a:lnTo>
                  <a:lnTo>
                    <a:pt x="7" y="24"/>
                  </a:lnTo>
                  <a:lnTo>
                    <a:pt x="6" y="29"/>
                  </a:lnTo>
                  <a:lnTo>
                    <a:pt x="7" y="33"/>
                  </a:lnTo>
                  <a:lnTo>
                    <a:pt x="5" y="39"/>
                  </a:lnTo>
                  <a:lnTo>
                    <a:pt x="1" y="41"/>
                  </a:lnTo>
                  <a:lnTo>
                    <a:pt x="0" y="44"/>
                  </a:lnTo>
                  <a:lnTo>
                    <a:pt x="4" y="46"/>
                  </a:lnTo>
                  <a:lnTo>
                    <a:pt x="7" y="55"/>
                  </a:lnTo>
                  <a:lnTo>
                    <a:pt x="6" y="64"/>
                  </a:lnTo>
                  <a:lnTo>
                    <a:pt x="7" y="67"/>
                  </a:lnTo>
                  <a:lnTo>
                    <a:pt x="10" y="65"/>
                  </a:lnTo>
                  <a:lnTo>
                    <a:pt x="12" y="66"/>
                  </a:lnTo>
                  <a:lnTo>
                    <a:pt x="21" y="60"/>
                  </a:lnTo>
                  <a:lnTo>
                    <a:pt x="23" y="53"/>
                  </a:lnTo>
                  <a:lnTo>
                    <a:pt x="25" y="51"/>
                  </a:lnTo>
                  <a:lnTo>
                    <a:pt x="24" y="47"/>
                  </a:lnTo>
                  <a:lnTo>
                    <a:pt x="26" y="4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7" name="岐阜県"/>
            <p:cNvSpPr>
              <a:spLocks/>
            </p:cNvSpPr>
            <p:nvPr/>
          </p:nvSpPr>
          <p:spPr bwMode="auto">
            <a:xfrm rot="22938875">
              <a:off x="3032" y="3094"/>
              <a:ext cx="312" cy="376"/>
            </a:xfrm>
            <a:custGeom>
              <a:avLst/>
              <a:gdLst/>
              <a:ahLst/>
              <a:cxnLst>
                <a:cxn ang="0">
                  <a:pos x="36" y="26"/>
                </a:cxn>
                <a:cxn ang="0">
                  <a:pos x="32" y="24"/>
                </a:cxn>
                <a:cxn ang="0">
                  <a:pos x="33" y="21"/>
                </a:cxn>
                <a:cxn ang="0">
                  <a:pos x="37" y="19"/>
                </a:cxn>
                <a:cxn ang="0">
                  <a:pos x="39" y="13"/>
                </a:cxn>
                <a:cxn ang="0">
                  <a:pos x="38" y="9"/>
                </a:cxn>
                <a:cxn ang="0">
                  <a:pos x="39" y="4"/>
                </a:cxn>
                <a:cxn ang="0">
                  <a:pos x="38" y="1"/>
                </a:cxn>
                <a:cxn ang="0">
                  <a:pos x="28" y="0"/>
                </a:cxn>
                <a:cxn ang="0">
                  <a:pos x="24" y="1"/>
                </a:cxn>
                <a:cxn ang="0">
                  <a:pos x="20" y="6"/>
                </a:cxn>
                <a:cxn ang="0">
                  <a:pos x="18" y="4"/>
                </a:cxn>
                <a:cxn ang="0">
                  <a:pos x="16" y="5"/>
                </a:cxn>
                <a:cxn ang="0">
                  <a:pos x="16" y="7"/>
                </a:cxn>
                <a:cxn ang="0">
                  <a:pos x="14" y="13"/>
                </a:cxn>
                <a:cxn ang="0">
                  <a:pos x="14" y="16"/>
                </a:cxn>
                <a:cxn ang="0">
                  <a:pos x="16" y="20"/>
                </a:cxn>
                <a:cxn ang="0">
                  <a:pos x="15" y="24"/>
                </a:cxn>
                <a:cxn ang="0">
                  <a:pos x="7" y="27"/>
                </a:cxn>
                <a:cxn ang="0">
                  <a:pos x="2" y="26"/>
                </a:cxn>
                <a:cxn ang="0">
                  <a:pos x="0" y="30"/>
                </a:cxn>
                <a:cxn ang="0">
                  <a:pos x="2" y="36"/>
                </a:cxn>
                <a:cxn ang="0">
                  <a:pos x="2" y="44"/>
                </a:cxn>
                <a:cxn ang="0">
                  <a:pos x="3" y="45"/>
                </a:cxn>
                <a:cxn ang="0">
                  <a:pos x="6" y="44"/>
                </a:cxn>
                <a:cxn ang="0">
                  <a:pos x="11" y="47"/>
                </a:cxn>
                <a:cxn ang="0">
                  <a:pos x="13" y="43"/>
                </a:cxn>
                <a:cxn ang="0">
                  <a:pos x="16" y="40"/>
                </a:cxn>
                <a:cxn ang="0">
                  <a:pos x="24" y="45"/>
                </a:cxn>
                <a:cxn ang="0">
                  <a:pos x="30" y="44"/>
                </a:cxn>
                <a:cxn ang="0">
                  <a:pos x="34" y="46"/>
                </a:cxn>
                <a:cxn ang="0">
                  <a:pos x="38" y="44"/>
                </a:cxn>
                <a:cxn ang="0">
                  <a:pos x="39" y="35"/>
                </a:cxn>
                <a:cxn ang="0">
                  <a:pos x="36" y="26"/>
                </a:cxn>
              </a:cxnLst>
              <a:rect l="0" t="0" r="r" b="b"/>
              <a:pathLst>
                <a:path w="39" h="47">
                  <a:moveTo>
                    <a:pt x="36" y="26"/>
                  </a:moveTo>
                  <a:lnTo>
                    <a:pt x="32" y="24"/>
                  </a:lnTo>
                  <a:lnTo>
                    <a:pt x="33" y="21"/>
                  </a:lnTo>
                  <a:lnTo>
                    <a:pt x="37" y="19"/>
                  </a:lnTo>
                  <a:lnTo>
                    <a:pt x="39" y="13"/>
                  </a:lnTo>
                  <a:lnTo>
                    <a:pt x="38" y="9"/>
                  </a:lnTo>
                  <a:lnTo>
                    <a:pt x="39" y="4"/>
                  </a:lnTo>
                  <a:lnTo>
                    <a:pt x="38" y="1"/>
                  </a:lnTo>
                  <a:lnTo>
                    <a:pt x="28" y="0"/>
                  </a:lnTo>
                  <a:lnTo>
                    <a:pt x="24" y="1"/>
                  </a:lnTo>
                  <a:lnTo>
                    <a:pt x="20" y="6"/>
                  </a:lnTo>
                  <a:lnTo>
                    <a:pt x="18" y="4"/>
                  </a:lnTo>
                  <a:lnTo>
                    <a:pt x="16" y="5"/>
                  </a:lnTo>
                  <a:lnTo>
                    <a:pt x="16" y="7"/>
                  </a:lnTo>
                  <a:lnTo>
                    <a:pt x="14" y="13"/>
                  </a:lnTo>
                  <a:lnTo>
                    <a:pt x="14" y="16"/>
                  </a:lnTo>
                  <a:lnTo>
                    <a:pt x="16" y="20"/>
                  </a:lnTo>
                  <a:lnTo>
                    <a:pt x="15" y="24"/>
                  </a:lnTo>
                  <a:lnTo>
                    <a:pt x="7" y="27"/>
                  </a:lnTo>
                  <a:lnTo>
                    <a:pt x="2" y="26"/>
                  </a:lnTo>
                  <a:lnTo>
                    <a:pt x="0" y="30"/>
                  </a:lnTo>
                  <a:lnTo>
                    <a:pt x="2" y="36"/>
                  </a:lnTo>
                  <a:lnTo>
                    <a:pt x="2" y="44"/>
                  </a:lnTo>
                  <a:lnTo>
                    <a:pt x="3" y="45"/>
                  </a:lnTo>
                  <a:lnTo>
                    <a:pt x="6" y="44"/>
                  </a:lnTo>
                  <a:lnTo>
                    <a:pt x="11" y="47"/>
                  </a:lnTo>
                  <a:lnTo>
                    <a:pt x="13" y="43"/>
                  </a:lnTo>
                  <a:lnTo>
                    <a:pt x="16" y="40"/>
                  </a:lnTo>
                  <a:lnTo>
                    <a:pt x="24" y="45"/>
                  </a:lnTo>
                  <a:lnTo>
                    <a:pt x="30" y="44"/>
                  </a:lnTo>
                  <a:lnTo>
                    <a:pt x="34" y="46"/>
                  </a:lnTo>
                  <a:lnTo>
                    <a:pt x="38" y="44"/>
                  </a:lnTo>
                  <a:lnTo>
                    <a:pt x="39" y="35"/>
                  </a:lnTo>
                  <a:lnTo>
                    <a:pt x="36" y="2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8" name="静岡県"/>
            <p:cNvSpPr>
              <a:spLocks/>
            </p:cNvSpPr>
            <p:nvPr/>
          </p:nvSpPr>
          <p:spPr bwMode="auto">
            <a:xfrm rot="22938875">
              <a:off x="3195" y="3444"/>
              <a:ext cx="408" cy="288"/>
            </a:xfrm>
            <a:custGeom>
              <a:avLst/>
              <a:gdLst/>
              <a:ahLst/>
              <a:cxnLst>
                <a:cxn ang="0">
                  <a:pos x="48" y="9"/>
                </a:cxn>
                <a:cxn ang="0">
                  <a:pos x="43" y="9"/>
                </a:cxn>
                <a:cxn ang="0">
                  <a:pos x="39" y="10"/>
                </a:cxn>
                <a:cxn ang="0">
                  <a:pos x="34" y="8"/>
                </a:cxn>
                <a:cxn ang="0">
                  <a:pos x="33" y="14"/>
                </a:cxn>
                <a:cxn ang="0">
                  <a:pos x="31" y="16"/>
                </a:cxn>
                <a:cxn ang="0">
                  <a:pos x="27" y="12"/>
                </a:cxn>
                <a:cxn ang="0">
                  <a:pos x="25" y="10"/>
                </a:cxn>
                <a:cxn ang="0">
                  <a:pos x="25" y="5"/>
                </a:cxn>
                <a:cxn ang="0">
                  <a:pos x="24" y="0"/>
                </a:cxn>
                <a:cxn ang="0">
                  <a:pos x="22" y="2"/>
                </a:cxn>
                <a:cxn ang="0">
                  <a:pos x="20" y="9"/>
                </a:cxn>
                <a:cxn ang="0">
                  <a:pos x="11" y="15"/>
                </a:cxn>
                <a:cxn ang="0">
                  <a:pos x="9" y="24"/>
                </a:cxn>
                <a:cxn ang="0">
                  <a:pos x="2" y="29"/>
                </a:cxn>
                <a:cxn ang="0">
                  <a:pos x="0" y="34"/>
                </a:cxn>
                <a:cxn ang="0">
                  <a:pos x="3" y="33"/>
                </a:cxn>
                <a:cxn ang="0">
                  <a:pos x="3" y="31"/>
                </a:cxn>
                <a:cxn ang="0">
                  <a:pos x="5" y="31"/>
                </a:cxn>
                <a:cxn ang="0">
                  <a:pos x="5" y="33"/>
                </a:cxn>
                <a:cxn ang="0">
                  <a:pos x="24" y="36"/>
                </a:cxn>
                <a:cxn ang="0">
                  <a:pos x="25" y="30"/>
                </a:cxn>
                <a:cxn ang="0">
                  <a:pos x="29" y="23"/>
                </a:cxn>
                <a:cxn ang="0">
                  <a:pos x="31" y="23"/>
                </a:cxn>
                <a:cxn ang="0">
                  <a:pos x="35" y="18"/>
                </a:cxn>
                <a:cxn ang="0">
                  <a:pos x="38" y="17"/>
                </a:cxn>
                <a:cxn ang="0">
                  <a:pos x="42" y="19"/>
                </a:cxn>
                <a:cxn ang="0">
                  <a:pos x="38" y="21"/>
                </a:cxn>
                <a:cxn ang="0">
                  <a:pos x="38" y="32"/>
                </a:cxn>
                <a:cxn ang="0">
                  <a:pos x="41" y="36"/>
                </a:cxn>
                <a:cxn ang="0">
                  <a:pos x="46" y="33"/>
                </a:cxn>
                <a:cxn ang="0">
                  <a:pos x="51" y="25"/>
                </a:cxn>
                <a:cxn ang="0">
                  <a:pos x="50" y="18"/>
                </a:cxn>
                <a:cxn ang="0">
                  <a:pos x="48" y="17"/>
                </a:cxn>
                <a:cxn ang="0">
                  <a:pos x="48" y="9"/>
                </a:cxn>
              </a:cxnLst>
              <a:rect l="0" t="0" r="r" b="b"/>
              <a:pathLst>
                <a:path w="51" h="36">
                  <a:moveTo>
                    <a:pt x="48" y="9"/>
                  </a:moveTo>
                  <a:lnTo>
                    <a:pt x="43" y="9"/>
                  </a:lnTo>
                  <a:lnTo>
                    <a:pt x="39" y="10"/>
                  </a:lnTo>
                  <a:lnTo>
                    <a:pt x="34" y="8"/>
                  </a:lnTo>
                  <a:lnTo>
                    <a:pt x="33" y="14"/>
                  </a:lnTo>
                  <a:lnTo>
                    <a:pt x="31" y="16"/>
                  </a:lnTo>
                  <a:lnTo>
                    <a:pt x="27" y="12"/>
                  </a:lnTo>
                  <a:lnTo>
                    <a:pt x="25" y="10"/>
                  </a:lnTo>
                  <a:lnTo>
                    <a:pt x="25" y="5"/>
                  </a:lnTo>
                  <a:lnTo>
                    <a:pt x="24" y="0"/>
                  </a:lnTo>
                  <a:lnTo>
                    <a:pt x="22" y="2"/>
                  </a:lnTo>
                  <a:lnTo>
                    <a:pt x="20" y="9"/>
                  </a:lnTo>
                  <a:lnTo>
                    <a:pt x="11" y="15"/>
                  </a:lnTo>
                  <a:lnTo>
                    <a:pt x="9" y="24"/>
                  </a:lnTo>
                  <a:lnTo>
                    <a:pt x="2" y="29"/>
                  </a:lnTo>
                  <a:lnTo>
                    <a:pt x="0" y="34"/>
                  </a:lnTo>
                  <a:lnTo>
                    <a:pt x="3" y="33"/>
                  </a:lnTo>
                  <a:lnTo>
                    <a:pt x="3" y="31"/>
                  </a:lnTo>
                  <a:lnTo>
                    <a:pt x="5" y="31"/>
                  </a:lnTo>
                  <a:lnTo>
                    <a:pt x="5" y="33"/>
                  </a:lnTo>
                  <a:lnTo>
                    <a:pt x="24" y="36"/>
                  </a:lnTo>
                  <a:lnTo>
                    <a:pt x="25" y="30"/>
                  </a:lnTo>
                  <a:lnTo>
                    <a:pt x="29" y="23"/>
                  </a:lnTo>
                  <a:lnTo>
                    <a:pt x="31" y="23"/>
                  </a:lnTo>
                  <a:lnTo>
                    <a:pt x="35" y="18"/>
                  </a:lnTo>
                  <a:lnTo>
                    <a:pt x="38" y="17"/>
                  </a:lnTo>
                  <a:lnTo>
                    <a:pt x="42" y="19"/>
                  </a:lnTo>
                  <a:lnTo>
                    <a:pt x="38" y="21"/>
                  </a:lnTo>
                  <a:lnTo>
                    <a:pt x="38" y="32"/>
                  </a:lnTo>
                  <a:lnTo>
                    <a:pt x="41" y="36"/>
                  </a:lnTo>
                  <a:lnTo>
                    <a:pt x="46" y="33"/>
                  </a:lnTo>
                  <a:lnTo>
                    <a:pt x="51" y="25"/>
                  </a:lnTo>
                  <a:lnTo>
                    <a:pt x="50" y="18"/>
                  </a:lnTo>
                  <a:lnTo>
                    <a:pt x="48" y="17"/>
                  </a:lnTo>
                  <a:lnTo>
                    <a:pt x="48"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49" name="愛知県"/>
            <p:cNvSpPr>
              <a:spLocks/>
            </p:cNvSpPr>
            <p:nvPr/>
          </p:nvSpPr>
          <p:spPr bwMode="auto">
            <a:xfrm rot="22938875">
              <a:off x="3022" y="3420"/>
              <a:ext cx="264" cy="224"/>
            </a:xfrm>
            <a:custGeom>
              <a:avLst/>
              <a:gdLst/>
              <a:ahLst/>
              <a:cxnLst>
                <a:cxn ang="0">
                  <a:pos x="31" y="15"/>
                </a:cxn>
                <a:cxn ang="0">
                  <a:pos x="33" y="6"/>
                </a:cxn>
                <a:cxn ang="0">
                  <a:pos x="31" y="5"/>
                </a:cxn>
                <a:cxn ang="0">
                  <a:pos x="28" y="7"/>
                </a:cxn>
                <a:cxn ang="0">
                  <a:pos x="27" y="4"/>
                </a:cxn>
                <a:cxn ang="0">
                  <a:pos x="23" y="6"/>
                </a:cxn>
                <a:cxn ang="0">
                  <a:pos x="19" y="4"/>
                </a:cxn>
                <a:cxn ang="0">
                  <a:pos x="13" y="5"/>
                </a:cxn>
                <a:cxn ang="0">
                  <a:pos x="5" y="0"/>
                </a:cxn>
                <a:cxn ang="0">
                  <a:pos x="2" y="3"/>
                </a:cxn>
                <a:cxn ang="0">
                  <a:pos x="0" y="7"/>
                </a:cxn>
                <a:cxn ang="0">
                  <a:pos x="2" y="11"/>
                </a:cxn>
                <a:cxn ang="0">
                  <a:pos x="5" y="10"/>
                </a:cxn>
                <a:cxn ang="0">
                  <a:pos x="2" y="15"/>
                </a:cxn>
                <a:cxn ang="0">
                  <a:pos x="4" y="22"/>
                </a:cxn>
                <a:cxn ang="0">
                  <a:pos x="7" y="24"/>
                </a:cxn>
                <a:cxn ang="0">
                  <a:pos x="7" y="23"/>
                </a:cxn>
                <a:cxn ang="0">
                  <a:pos x="6" y="19"/>
                </a:cxn>
                <a:cxn ang="0">
                  <a:pos x="7" y="16"/>
                </a:cxn>
                <a:cxn ang="0">
                  <a:pos x="8" y="20"/>
                </a:cxn>
                <a:cxn ang="0">
                  <a:pos x="12" y="21"/>
                </a:cxn>
                <a:cxn ang="0">
                  <a:pos x="15" y="20"/>
                </a:cxn>
                <a:cxn ang="0">
                  <a:pos x="17" y="22"/>
                </a:cxn>
                <a:cxn ang="0">
                  <a:pos x="10" y="25"/>
                </a:cxn>
                <a:cxn ang="0">
                  <a:pos x="9" y="28"/>
                </a:cxn>
                <a:cxn ang="0">
                  <a:pos x="22" y="25"/>
                </a:cxn>
                <a:cxn ang="0">
                  <a:pos x="24" y="20"/>
                </a:cxn>
                <a:cxn ang="0">
                  <a:pos x="31" y="15"/>
                </a:cxn>
              </a:cxnLst>
              <a:rect l="0" t="0" r="r" b="b"/>
              <a:pathLst>
                <a:path w="33" h="28">
                  <a:moveTo>
                    <a:pt x="31" y="15"/>
                  </a:moveTo>
                  <a:lnTo>
                    <a:pt x="33" y="6"/>
                  </a:lnTo>
                  <a:lnTo>
                    <a:pt x="31" y="5"/>
                  </a:lnTo>
                  <a:lnTo>
                    <a:pt x="28" y="7"/>
                  </a:lnTo>
                  <a:lnTo>
                    <a:pt x="27" y="4"/>
                  </a:lnTo>
                  <a:lnTo>
                    <a:pt x="23" y="6"/>
                  </a:lnTo>
                  <a:lnTo>
                    <a:pt x="19" y="4"/>
                  </a:lnTo>
                  <a:lnTo>
                    <a:pt x="13" y="5"/>
                  </a:lnTo>
                  <a:lnTo>
                    <a:pt x="5" y="0"/>
                  </a:lnTo>
                  <a:lnTo>
                    <a:pt x="2" y="3"/>
                  </a:lnTo>
                  <a:lnTo>
                    <a:pt x="0" y="7"/>
                  </a:lnTo>
                  <a:lnTo>
                    <a:pt x="2" y="11"/>
                  </a:lnTo>
                  <a:lnTo>
                    <a:pt x="5" y="10"/>
                  </a:lnTo>
                  <a:lnTo>
                    <a:pt x="2" y="15"/>
                  </a:lnTo>
                  <a:lnTo>
                    <a:pt x="4" y="22"/>
                  </a:lnTo>
                  <a:lnTo>
                    <a:pt x="7" y="24"/>
                  </a:lnTo>
                  <a:lnTo>
                    <a:pt x="7" y="23"/>
                  </a:lnTo>
                  <a:lnTo>
                    <a:pt x="6" y="19"/>
                  </a:lnTo>
                  <a:lnTo>
                    <a:pt x="7" y="16"/>
                  </a:lnTo>
                  <a:lnTo>
                    <a:pt x="8" y="20"/>
                  </a:lnTo>
                  <a:lnTo>
                    <a:pt x="12" y="21"/>
                  </a:lnTo>
                  <a:lnTo>
                    <a:pt x="15" y="20"/>
                  </a:lnTo>
                  <a:lnTo>
                    <a:pt x="17" y="22"/>
                  </a:lnTo>
                  <a:lnTo>
                    <a:pt x="10" y="25"/>
                  </a:lnTo>
                  <a:lnTo>
                    <a:pt x="9" y="28"/>
                  </a:lnTo>
                  <a:lnTo>
                    <a:pt x="22" y="25"/>
                  </a:lnTo>
                  <a:lnTo>
                    <a:pt x="24" y="20"/>
                  </a:lnTo>
                  <a:lnTo>
                    <a:pt x="31" y="1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51" name="三重県"/>
            <p:cNvSpPr>
              <a:spLocks/>
            </p:cNvSpPr>
            <p:nvPr/>
          </p:nvSpPr>
          <p:spPr bwMode="auto">
            <a:xfrm rot="22938875">
              <a:off x="2777" y="3361"/>
              <a:ext cx="256" cy="439"/>
            </a:xfrm>
            <a:custGeom>
              <a:avLst/>
              <a:gdLst/>
              <a:ahLst/>
              <a:cxnLst>
                <a:cxn ang="0">
                  <a:pos x="22" y="23"/>
                </a:cxn>
                <a:cxn ang="0">
                  <a:pos x="21" y="17"/>
                </a:cxn>
                <a:cxn ang="0">
                  <a:pos x="24" y="14"/>
                </a:cxn>
                <a:cxn ang="0">
                  <a:pos x="25" y="8"/>
                </a:cxn>
                <a:cxn ang="0">
                  <a:pos x="28" y="7"/>
                </a:cxn>
                <a:cxn ang="0">
                  <a:pos x="26" y="3"/>
                </a:cxn>
                <a:cxn ang="0">
                  <a:pos x="21" y="0"/>
                </a:cxn>
                <a:cxn ang="0">
                  <a:pos x="18" y="1"/>
                </a:cxn>
                <a:cxn ang="0">
                  <a:pos x="18" y="5"/>
                </a:cxn>
                <a:cxn ang="0">
                  <a:pos x="16" y="13"/>
                </a:cxn>
                <a:cxn ang="0">
                  <a:pos x="9" y="13"/>
                </a:cxn>
                <a:cxn ang="0">
                  <a:pos x="8" y="15"/>
                </a:cxn>
                <a:cxn ang="0">
                  <a:pos x="8" y="19"/>
                </a:cxn>
                <a:cxn ang="0">
                  <a:pos x="9" y="22"/>
                </a:cxn>
                <a:cxn ang="0">
                  <a:pos x="9" y="26"/>
                </a:cxn>
                <a:cxn ang="0">
                  <a:pos x="13" y="27"/>
                </a:cxn>
                <a:cxn ang="0">
                  <a:pos x="11" y="30"/>
                </a:cxn>
                <a:cxn ang="0">
                  <a:pos x="9" y="30"/>
                </a:cxn>
                <a:cxn ang="0">
                  <a:pos x="10" y="42"/>
                </a:cxn>
                <a:cxn ang="0">
                  <a:pos x="3" y="45"/>
                </a:cxn>
                <a:cxn ang="0">
                  <a:pos x="0" y="51"/>
                </a:cxn>
                <a:cxn ang="0">
                  <a:pos x="4" y="55"/>
                </a:cxn>
                <a:cxn ang="0">
                  <a:pos x="4" y="55"/>
                </a:cxn>
                <a:cxn ang="0">
                  <a:pos x="7" y="49"/>
                </a:cxn>
                <a:cxn ang="0">
                  <a:pos x="12" y="46"/>
                </a:cxn>
                <a:cxn ang="0">
                  <a:pos x="13" y="39"/>
                </a:cxn>
                <a:cxn ang="0">
                  <a:pos x="21" y="34"/>
                </a:cxn>
                <a:cxn ang="0">
                  <a:pos x="29" y="36"/>
                </a:cxn>
                <a:cxn ang="0">
                  <a:pos x="32" y="28"/>
                </a:cxn>
                <a:cxn ang="0">
                  <a:pos x="22" y="23"/>
                </a:cxn>
              </a:cxnLst>
              <a:rect l="0" t="0" r="r" b="b"/>
              <a:pathLst>
                <a:path w="32" h="55">
                  <a:moveTo>
                    <a:pt x="22" y="23"/>
                  </a:moveTo>
                  <a:lnTo>
                    <a:pt x="21" y="17"/>
                  </a:lnTo>
                  <a:lnTo>
                    <a:pt x="24" y="14"/>
                  </a:lnTo>
                  <a:lnTo>
                    <a:pt x="25" y="8"/>
                  </a:lnTo>
                  <a:lnTo>
                    <a:pt x="28" y="7"/>
                  </a:lnTo>
                  <a:lnTo>
                    <a:pt x="26" y="3"/>
                  </a:lnTo>
                  <a:lnTo>
                    <a:pt x="21" y="0"/>
                  </a:lnTo>
                  <a:lnTo>
                    <a:pt x="18" y="1"/>
                  </a:lnTo>
                  <a:lnTo>
                    <a:pt x="18" y="5"/>
                  </a:lnTo>
                  <a:lnTo>
                    <a:pt x="16" y="13"/>
                  </a:lnTo>
                  <a:lnTo>
                    <a:pt x="9" y="13"/>
                  </a:lnTo>
                  <a:lnTo>
                    <a:pt x="8" y="15"/>
                  </a:lnTo>
                  <a:lnTo>
                    <a:pt x="8" y="19"/>
                  </a:lnTo>
                  <a:lnTo>
                    <a:pt x="9" y="22"/>
                  </a:lnTo>
                  <a:lnTo>
                    <a:pt x="9" y="26"/>
                  </a:lnTo>
                  <a:lnTo>
                    <a:pt x="13" y="27"/>
                  </a:lnTo>
                  <a:lnTo>
                    <a:pt x="11" y="30"/>
                  </a:lnTo>
                  <a:lnTo>
                    <a:pt x="9" y="30"/>
                  </a:lnTo>
                  <a:lnTo>
                    <a:pt x="10" y="42"/>
                  </a:lnTo>
                  <a:lnTo>
                    <a:pt x="3" y="45"/>
                  </a:lnTo>
                  <a:lnTo>
                    <a:pt x="0" y="51"/>
                  </a:lnTo>
                  <a:lnTo>
                    <a:pt x="4" y="55"/>
                  </a:lnTo>
                  <a:lnTo>
                    <a:pt x="4" y="55"/>
                  </a:lnTo>
                  <a:lnTo>
                    <a:pt x="7" y="49"/>
                  </a:lnTo>
                  <a:lnTo>
                    <a:pt x="12" y="46"/>
                  </a:lnTo>
                  <a:lnTo>
                    <a:pt x="13" y="39"/>
                  </a:lnTo>
                  <a:lnTo>
                    <a:pt x="21" y="34"/>
                  </a:lnTo>
                  <a:lnTo>
                    <a:pt x="29" y="36"/>
                  </a:lnTo>
                  <a:lnTo>
                    <a:pt x="32" y="28"/>
                  </a:lnTo>
                  <a:lnTo>
                    <a:pt x="22" y="2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52" name="滋賀県"/>
            <p:cNvSpPr>
              <a:spLocks/>
            </p:cNvSpPr>
            <p:nvPr/>
          </p:nvSpPr>
          <p:spPr bwMode="auto">
            <a:xfrm rot="22938875">
              <a:off x="2852" y="3226"/>
              <a:ext cx="160" cy="247"/>
            </a:xfrm>
            <a:custGeom>
              <a:avLst/>
              <a:gdLst/>
              <a:ahLst/>
              <a:cxnLst>
                <a:cxn ang="0">
                  <a:pos x="19" y="8"/>
                </a:cxn>
                <a:cxn ang="0">
                  <a:pos x="17" y="2"/>
                </a:cxn>
                <a:cxn ang="0">
                  <a:pos x="13" y="0"/>
                </a:cxn>
                <a:cxn ang="0">
                  <a:pos x="13" y="4"/>
                </a:cxn>
                <a:cxn ang="0">
                  <a:pos x="7" y="7"/>
                </a:cxn>
                <a:cxn ang="0">
                  <a:pos x="6" y="5"/>
                </a:cxn>
                <a:cxn ang="0">
                  <a:pos x="4" y="8"/>
                </a:cxn>
                <a:cxn ang="0">
                  <a:pos x="2" y="8"/>
                </a:cxn>
                <a:cxn ang="0">
                  <a:pos x="0" y="10"/>
                </a:cxn>
                <a:cxn ang="0">
                  <a:pos x="3" y="14"/>
                </a:cxn>
                <a:cxn ang="0">
                  <a:pos x="4" y="23"/>
                </a:cxn>
                <a:cxn ang="0">
                  <a:pos x="6" y="25"/>
                </a:cxn>
                <a:cxn ang="0">
                  <a:pos x="7" y="29"/>
                </a:cxn>
                <a:cxn ang="0">
                  <a:pos x="10" y="31"/>
                </a:cxn>
                <a:cxn ang="0">
                  <a:pos x="11" y="29"/>
                </a:cxn>
                <a:cxn ang="0">
                  <a:pos x="18" y="29"/>
                </a:cxn>
                <a:cxn ang="0">
                  <a:pos x="20" y="21"/>
                </a:cxn>
                <a:cxn ang="0">
                  <a:pos x="20" y="17"/>
                </a:cxn>
                <a:cxn ang="0">
                  <a:pos x="19" y="16"/>
                </a:cxn>
                <a:cxn ang="0">
                  <a:pos x="19" y="8"/>
                </a:cxn>
              </a:cxnLst>
              <a:rect l="0" t="0" r="r" b="b"/>
              <a:pathLst>
                <a:path w="20" h="31">
                  <a:moveTo>
                    <a:pt x="19" y="8"/>
                  </a:moveTo>
                  <a:lnTo>
                    <a:pt x="17" y="2"/>
                  </a:lnTo>
                  <a:lnTo>
                    <a:pt x="13" y="0"/>
                  </a:lnTo>
                  <a:lnTo>
                    <a:pt x="13" y="4"/>
                  </a:lnTo>
                  <a:lnTo>
                    <a:pt x="7" y="7"/>
                  </a:lnTo>
                  <a:lnTo>
                    <a:pt x="6" y="5"/>
                  </a:lnTo>
                  <a:lnTo>
                    <a:pt x="4" y="8"/>
                  </a:lnTo>
                  <a:lnTo>
                    <a:pt x="2" y="8"/>
                  </a:lnTo>
                  <a:lnTo>
                    <a:pt x="0" y="10"/>
                  </a:lnTo>
                  <a:lnTo>
                    <a:pt x="3" y="14"/>
                  </a:lnTo>
                  <a:lnTo>
                    <a:pt x="4" y="23"/>
                  </a:lnTo>
                  <a:lnTo>
                    <a:pt x="6" y="25"/>
                  </a:lnTo>
                  <a:lnTo>
                    <a:pt x="7" y="29"/>
                  </a:lnTo>
                  <a:lnTo>
                    <a:pt x="10" y="31"/>
                  </a:lnTo>
                  <a:lnTo>
                    <a:pt x="11" y="29"/>
                  </a:lnTo>
                  <a:lnTo>
                    <a:pt x="18" y="29"/>
                  </a:lnTo>
                  <a:lnTo>
                    <a:pt x="20" y="21"/>
                  </a:lnTo>
                  <a:lnTo>
                    <a:pt x="20" y="17"/>
                  </a:lnTo>
                  <a:lnTo>
                    <a:pt x="19" y="16"/>
                  </a:lnTo>
                  <a:lnTo>
                    <a:pt x="19" y="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53" name="京都府"/>
            <p:cNvSpPr>
              <a:spLocks/>
            </p:cNvSpPr>
            <p:nvPr/>
          </p:nvSpPr>
          <p:spPr bwMode="auto">
            <a:xfrm rot="22938875">
              <a:off x="2647" y="3120"/>
              <a:ext cx="296" cy="344"/>
            </a:xfrm>
            <a:custGeom>
              <a:avLst/>
              <a:gdLst/>
              <a:ahLst/>
              <a:cxnLst>
                <a:cxn ang="0">
                  <a:pos x="5" y="9"/>
                </a:cxn>
                <a:cxn ang="0">
                  <a:pos x="5" y="13"/>
                </a:cxn>
                <a:cxn ang="0">
                  <a:pos x="2" y="13"/>
                </a:cxn>
                <a:cxn ang="0">
                  <a:pos x="2" y="17"/>
                </a:cxn>
                <a:cxn ang="0">
                  <a:pos x="8" y="20"/>
                </a:cxn>
                <a:cxn ang="0">
                  <a:pos x="9" y="23"/>
                </a:cxn>
                <a:cxn ang="0">
                  <a:pos x="14" y="24"/>
                </a:cxn>
                <a:cxn ang="0">
                  <a:pos x="13" y="28"/>
                </a:cxn>
                <a:cxn ang="0">
                  <a:pos x="18" y="31"/>
                </a:cxn>
                <a:cxn ang="0">
                  <a:pos x="19" y="34"/>
                </a:cxn>
                <a:cxn ang="0">
                  <a:pos x="21" y="33"/>
                </a:cxn>
                <a:cxn ang="0">
                  <a:pos x="25" y="39"/>
                </a:cxn>
                <a:cxn ang="0">
                  <a:pos x="24" y="40"/>
                </a:cxn>
                <a:cxn ang="0">
                  <a:pos x="25" y="42"/>
                </a:cxn>
                <a:cxn ang="0">
                  <a:pos x="31" y="43"/>
                </a:cxn>
                <a:cxn ang="0">
                  <a:pos x="32" y="41"/>
                </a:cxn>
                <a:cxn ang="0">
                  <a:pos x="37" y="41"/>
                </a:cxn>
                <a:cxn ang="0">
                  <a:pos x="37" y="37"/>
                </a:cxn>
                <a:cxn ang="0">
                  <a:pos x="34" y="35"/>
                </a:cxn>
                <a:cxn ang="0">
                  <a:pos x="33" y="31"/>
                </a:cxn>
                <a:cxn ang="0">
                  <a:pos x="31" y="29"/>
                </a:cxn>
                <a:cxn ang="0">
                  <a:pos x="30" y="20"/>
                </a:cxn>
                <a:cxn ang="0">
                  <a:pos x="27" y="16"/>
                </a:cxn>
                <a:cxn ang="0">
                  <a:pos x="20" y="16"/>
                </a:cxn>
                <a:cxn ang="0">
                  <a:pos x="18" y="12"/>
                </a:cxn>
                <a:cxn ang="0">
                  <a:pos x="19" y="10"/>
                </a:cxn>
                <a:cxn ang="0">
                  <a:pos x="18" y="7"/>
                </a:cxn>
                <a:cxn ang="0">
                  <a:pos x="14" y="11"/>
                </a:cxn>
                <a:cxn ang="0">
                  <a:pos x="12" y="8"/>
                </a:cxn>
                <a:cxn ang="0">
                  <a:pos x="14" y="4"/>
                </a:cxn>
                <a:cxn ang="0">
                  <a:pos x="10" y="0"/>
                </a:cxn>
                <a:cxn ang="0">
                  <a:pos x="0" y="5"/>
                </a:cxn>
                <a:cxn ang="0">
                  <a:pos x="2" y="10"/>
                </a:cxn>
                <a:cxn ang="0">
                  <a:pos x="5" y="9"/>
                </a:cxn>
              </a:cxnLst>
              <a:rect l="0" t="0" r="r" b="b"/>
              <a:pathLst>
                <a:path w="37" h="43">
                  <a:moveTo>
                    <a:pt x="5" y="9"/>
                  </a:moveTo>
                  <a:lnTo>
                    <a:pt x="5" y="13"/>
                  </a:lnTo>
                  <a:lnTo>
                    <a:pt x="2" y="13"/>
                  </a:lnTo>
                  <a:lnTo>
                    <a:pt x="2" y="17"/>
                  </a:lnTo>
                  <a:lnTo>
                    <a:pt x="8" y="20"/>
                  </a:lnTo>
                  <a:lnTo>
                    <a:pt x="9" y="23"/>
                  </a:lnTo>
                  <a:lnTo>
                    <a:pt x="14" y="24"/>
                  </a:lnTo>
                  <a:lnTo>
                    <a:pt x="13" y="28"/>
                  </a:lnTo>
                  <a:lnTo>
                    <a:pt x="18" y="31"/>
                  </a:lnTo>
                  <a:lnTo>
                    <a:pt x="19" y="34"/>
                  </a:lnTo>
                  <a:lnTo>
                    <a:pt x="21" y="33"/>
                  </a:lnTo>
                  <a:lnTo>
                    <a:pt x="25" y="39"/>
                  </a:lnTo>
                  <a:lnTo>
                    <a:pt x="24" y="40"/>
                  </a:lnTo>
                  <a:lnTo>
                    <a:pt x="25" y="42"/>
                  </a:lnTo>
                  <a:lnTo>
                    <a:pt x="31" y="43"/>
                  </a:lnTo>
                  <a:lnTo>
                    <a:pt x="32" y="41"/>
                  </a:lnTo>
                  <a:lnTo>
                    <a:pt x="37" y="41"/>
                  </a:lnTo>
                  <a:lnTo>
                    <a:pt x="37" y="37"/>
                  </a:lnTo>
                  <a:lnTo>
                    <a:pt x="34" y="35"/>
                  </a:lnTo>
                  <a:lnTo>
                    <a:pt x="33" y="31"/>
                  </a:lnTo>
                  <a:lnTo>
                    <a:pt x="31" y="29"/>
                  </a:lnTo>
                  <a:lnTo>
                    <a:pt x="30" y="20"/>
                  </a:lnTo>
                  <a:lnTo>
                    <a:pt x="27" y="16"/>
                  </a:lnTo>
                  <a:lnTo>
                    <a:pt x="20" y="16"/>
                  </a:lnTo>
                  <a:lnTo>
                    <a:pt x="18" y="12"/>
                  </a:lnTo>
                  <a:lnTo>
                    <a:pt x="19" y="10"/>
                  </a:lnTo>
                  <a:lnTo>
                    <a:pt x="18" y="7"/>
                  </a:lnTo>
                  <a:lnTo>
                    <a:pt x="14" y="11"/>
                  </a:lnTo>
                  <a:lnTo>
                    <a:pt x="12" y="8"/>
                  </a:lnTo>
                  <a:lnTo>
                    <a:pt x="14" y="4"/>
                  </a:lnTo>
                  <a:lnTo>
                    <a:pt x="10" y="0"/>
                  </a:lnTo>
                  <a:lnTo>
                    <a:pt x="0" y="5"/>
                  </a:lnTo>
                  <a:lnTo>
                    <a:pt x="2" y="10"/>
                  </a:lnTo>
                  <a:lnTo>
                    <a:pt x="5"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55" name="大阪府"/>
            <p:cNvSpPr>
              <a:spLocks/>
            </p:cNvSpPr>
            <p:nvPr/>
          </p:nvSpPr>
          <p:spPr bwMode="auto">
            <a:xfrm rot="22938875">
              <a:off x="2635" y="3323"/>
              <a:ext cx="152" cy="224"/>
            </a:xfrm>
            <a:custGeom>
              <a:avLst/>
              <a:gdLst/>
              <a:ahLst/>
              <a:cxnLst>
                <a:cxn ang="0">
                  <a:pos x="9" y="26"/>
                </a:cxn>
                <a:cxn ang="0">
                  <a:pos x="16" y="24"/>
                </a:cxn>
                <a:cxn ang="0">
                  <a:pos x="16" y="18"/>
                </a:cxn>
                <a:cxn ang="0">
                  <a:pos x="18" y="12"/>
                </a:cxn>
                <a:cxn ang="0">
                  <a:pos x="19" y="11"/>
                </a:cxn>
                <a:cxn ang="0">
                  <a:pos x="15" y="5"/>
                </a:cxn>
                <a:cxn ang="0">
                  <a:pos x="13" y="6"/>
                </a:cxn>
                <a:cxn ang="0">
                  <a:pos x="12" y="3"/>
                </a:cxn>
                <a:cxn ang="0">
                  <a:pos x="7" y="0"/>
                </a:cxn>
                <a:cxn ang="0">
                  <a:pos x="7" y="1"/>
                </a:cxn>
                <a:cxn ang="0">
                  <a:pos x="7" y="4"/>
                </a:cxn>
                <a:cxn ang="0">
                  <a:pos x="10" y="6"/>
                </a:cxn>
                <a:cxn ang="0">
                  <a:pos x="8" y="13"/>
                </a:cxn>
                <a:cxn ang="0">
                  <a:pos x="9" y="17"/>
                </a:cxn>
                <a:cxn ang="0">
                  <a:pos x="6" y="23"/>
                </a:cxn>
                <a:cxn ang="0">
                  <a:pos x="0" y="27"/>
                </a:cxn>
                <a:cxn ang="0">
                  <a:pos x="1" y="28"/>
                </a:cxn>
                <a:cxn ang="0">
                  <a:pos x="9" y="26"/>
                </a:cxn>
              </a:cxnLst>
              <a:rect l="0" t="0" r="r" b="b"/>
              <a:pathLst>
                <a:path w="19" h="28">
                  <a:moveTo>
                    <a:pt x="9" y="26"/>
                  </a:moveTo>
                  <a:lnTo>
                    <a:pt x="16" y="24"/>
                  </a:lnTo>
                  <a:lnTo>
                    <a:pt x="16" y="18"/>
                  </a:lnTo>
                  <a:lnTo>
                    <a:pt x="18" y="12"/>
                  </a:lnTo>
                  <a:lnTo>
                    <a:pt x="19" y="11"/>
                  </a:lnTo>
                  <a:lnTo>
                    <a:pt x="15" y="5"/>
                  </a:lnTo>
                  <a:lnTo>
                    <a:pt x="13" y="6"/>
                  </a:lnTo>
                  <a:lnTo>
                    <a:pt x="12" y="3"/>
                  </a:lnTo>
                  <a:lnTo>
                    <a:pt x="7" y="0"/>
                  </a:lnTo>
                  <a:lnTo>
                    <a:pt x="7" y="1"/>
                  </a:lnTo>
                  <a:lnTo>
                    <a:pt x="7" y="4"/>
                  </a:lnTo>
                  <a:lnTo>
                    <a:pt x="10" y="6"/>
                  </a:lnTo>
                  <a:lnTo>
                    <a:pt x="8" y="13"/>
                  </a:lnTo>
                  <a:lnTo>
                    <a:pt x="9" y="17"/>
                  </a:lnTo>
                  <a:lnTo>
                    <a:pt x="6" y="23"/>
                  </a:lnTo>
                  <a:lnTo>
                    <a:pt x="0" y="27"/>
                  </a:lnTo>
                  <a:lnTo>
                    <a:pt x="1" y="28"/>
                  </a:lnTo>
                  <a:lnTo>
                    <a:pt x="9" y="2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58" name="兵庫県"/>
            <p:cNvSpPr>
              <a:spLocks/>
            </p:cNvSpPr>
            <p:nvPr/>
          </p:nvSpPr>
          <p:spPr bwMode="auto">
            <a:xfrm rot="22938875">
              <a:off x="2508" y="3092"/>
              <a:ext cx="272" cy="312"/>
            </a:xfrm>
            <a:custGeom>
              <a:avLst/>
              <a:gdLst/>
              <a:ahLst/>
              <a:cxnLst>
                <a:cxn ang="0">
                  <a:pos x="31" y="28"/>
                </a:cxn>
                <a:cxn ang="0">
                  <a:pos x="31" y="25"/>
                </a:cxn>
                <a:cxn ang="0">
                  <a:pos x="31" y="24"/>
                </a:cxn>
                <a:cxn ang="0">
                  <a:pos x="32" y="20"/>
                </a:cxn>
                <a:cxn ang="0">
                  <a:pos x="27" y="19"/>
                </a:cxn>
                <a:cxn ang="0">
                  <a:pos x="26" y="16"/>
                </a:cxn>
                <a:cxn ang="0">
                  <a:pos x="20" y="13"/>
                </a:cxn>
                <a:cxn ang="0">
                  <a:pos x="20" y="9"/>
                </a:cxn>
                <a:cxn ang="0">
                  <a:pos x="23" y="9"/>
                </a:cxn>
                <a:cxn ang="0">
                  <a:pos x="23" y="5"/>
                </a:cxn>
                <a:cxn ang="0">
                  <a:pos x="20" y="6"/>
                </a:cxn>
                <a:cxn ang="0">
                  <a:pos x="18" y="1"/>
                </a:cxn>
                <a:cxn ang="0">
                  <a:pos x="9" y="0"/>
                </a:cxn>
                <a:cxn ang="0">
                  <a:pos x="4" y="2"/>
                </a:cxn>
                <a:cxn ang="0">
                  <a:pos x="6" y="4"/>
                </a:cxn>
                <a:cxn ang="0">
                  <a:pos x="7" y="17"/>
                </a:cxn>
                <a:cxn ang="0">
                  <a:pos x="4" y="18"/>
                </a:cxn>
                <a:cxn ang="0">
                  <a:pos x="4" y="21"/>
                </a:cxn>
                <a:cxn ang="0">
                  <a:pos x="2" y="22"/>
                </a:cxn>
                <a:cxn ang="0">
                  <a:pos x="0" y="32"/>
                </a:cxn>
                <a:cxn ang="0">
                  <a:pos x="2" y="35"/>
                </a:cxn>
                <a:cxn ang="0">
                  <a:pos x="12" y="34"/>
                </a:cxn>
                <a:cxn ang="0">
                  <a:pos x="22" y="39"/>
                </a:cxn>
                <a:cxn ang="0">
                  <a:pos x="32" y="37"/>
                </a:cxn>
                <a:cxn ang="0">
                  <a:pos x="34" y="30"/>
                </a:cxn>
                <a:cxn ang="0">
                  <a:pos x="31" y="28"/>
                </a:cxn>
              </a:cxnLst>
              <a:rect l="0" t="0" r="r" b="b"/>
              <a:pathLst>
                <a:path w="34" h="39">
                  <a:moveTo>
                    <a:pt x="31" y="28"/>
                  </a:moveTo>
                  <a:lnTo>
                    <a:pt x="31" y="25"/>
                  </a:lnTo>
                  <a:lnTo>
                    <a:pt x="31" y="24"/>
                  </a:lnTo>
                  <a:lnTo>
                    <a:pt x="32" y="20"/>
                  </a:lnTo>
                  <a:lnTo>
                    <a:pt x="27" y="19"/>
                  </a:lnTo>
                  <a:lnTo>
                    <a:pt x="26" y="16"/>
                  </a:lnTo>
                  <a:lnTo>
                    <a:pt x="20" y="13"/>
                  </a:lnTo>
                  <a:lnTo>
                    <a:pt x="20" y="9"/>
                  </a:lnTo>
                  <a:lnTo>
                    <a:pt x="23" y="9"/>
                  </a:lnTo>
                  <a:lnTo>
                    <a:pt x="23" y="5"/>
                  </a:lnTo>
                  <a:lnTo>
                    <a:pt x="20" y="6"/>
                  </a:lnTo>
                  <a:lnTo>
                    <a:pt x="18" y="1"/>
                  </a:lnTo>
                  <a:lnTo>
                    <a:pt x="9" y="0"/>
                  </a:lnTo>
                  <a:lnTo>
                    <a:pt x="4" y="2"/>
                  </a:lnTo>
                  <a:lnTo>
                    <a:pt x="6" y="4"/>
                  </a:lnTo>
                  <a:lnTo>
                    <a:pt x="7" y="17"/>
                  </a:lnTo>
                  <a:lnTo>
                    <a:pt x="4" y="18"/>
                  </a:lnTo>
                  <a:lnTo>
                    <a:pt x="4" y="21"/>
                  </a:lnTo>
                  <a:lnTo>
                    <a:pt x="2" y="22"/>
                  </a:lnTo>
                  <a:lnTo>
                    <a:pt x="0" y="32"/>
                  </a:lnTo>
                  <a:lnTo>
                    <a:pt x="2" y="35"/>
                  </a:lnTo>
                  <a:lnTo>
                    <a:pt x="12" y="34"/>
                  </a:lnTo>
                  <a:lnTo>
                    <a:pt x="22" y="39"/>
                  </a:lnTo>
                  <a:lnTo>
                    <a:pt x="32" y="37"/>
                  </a:lnTo>
                  <a:lnTo>
                    <a:pt x="34" y="30"/>
                  </a:lnTo>
                  <a:lnTo>
                    <a:pt x="31" y="2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0" name="兵庫県001_"/>
            <p:cNvSpPr>
              <a:spLocks/>
            </p:cNvSpPr>
            <p:nvPr/>
          </p:nvSpPr>
          <p:spPr bwMode="auto">
            <a:xfrm rot="22938875">
              <a:off x="2495" y="3391"/>
              <a:ext cx="104" cy="128"/>
            </a:xfrm>
            <a:custGeom>
              <a:avLst/>
              <a:gdLst/>
              <a:ahLst/>
              <a:cxnLst>
                <a:cxn ang="0">
                  <a:pos x="0" y="11"/>
                </a:cxn>
                <a:cxn ang="0">
                  <a:pos x="5" y="5"/>
                </a:cxn>
                <a:cxn ang="0">
                  <a:pos x="11" y="0"/>
                </a:cxn>
                <a:cxn ang="0">
                  <a:pos x="13" y="1"/>
                </a:cxn>
                <a:cxn ang="0">
                  <a:pos x="9" y="8"/>
                </a:cxn>
                <a:cxn ang="0">
                  <a:pos x="11" y="12"/>
                </a:cxn>
                <a:cxn ang="0">
                  <a:pos x="5" y="16"/>
                </a:cxn>
                <a:cxn ang="0">
                  <a:pos x="2" y="14"/>
                </a:cxn>
                <a:cxn ang="0">
                  <a:pos x="0" y="11"/>
                </a:cxn>
              </a:cxnLst>
              <a:rect l="0" t="0" r="r" b="b"/>
              <a:pathLst>
                <a:path w="13" h="16">
                  <a:moveTo>
                    <a:pt x="0" y="11"/>
                  </a:moveTo>
                  <a:lnTo>
                    <a:pt x="5" y="5"/>
                  </a:lnTo>
                  <a:lnTo>
                    <a:pt x="11" y="0"/>
                  </a:lnTo>
                  <a:lnTo>
                    <a:pt x="13" y="1"/>
                  </a:lnTo>
                  <a:lnTo>
                    <a:pt x="9" y="8"/>
                  </a:lnTo>
                  <a:lnTo>
                    <a:pt x="11" y="12"/>
                  </a:lnTo>
                  <a:lnTo>
                    <a:pt x="5" y="16"/>
                  </a:lnTo>
                  <a:lnTo>
                    <a:pt x="2" y="14"/>
                  </a:lnTo>
                  <a:lnTo>
                    <a:pt x="0" y="1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4" name="奈良県"/>
            <p:cNvSpPr>
              <a:spLocks/>
            </p:cNvSpPr>
            <p:nvPr/>
          </p:nvSpPr>
          <p:spPr bwMode="auto">
            <a:xfrm rot="22938875">
              <a:off x="2693" y="3458"/>
              <a:ext cx="176" cy="263"/>
            </a:xfrm>
            <a:custGeom>
              <a:avLst/>
              <a:gdLst/>
              <a:ahLst/>
              <a:cxnLst>
                <a:cxn ang="0">
                  <a:pos x="11" y="3"/>
                </a:cxn>
                <a:cxn ang="0">
                  <a:pos x="5" y="2"/>
                </a:cxn>
                <a:cxn ang="0">
                  <a:pos x="4" y="0"/>
                </a:cxn>
                <a:cxn ang="0">
                  <a:pos x="2" y="6"/>
                </a:cxn>
                <a:cxn ang="0">
                  <a:pos x="2" y="12"/>
                </a:cxn>
                <a:cxn ang="0">
                  <a:pos x="4" y="19"/>
                </a:cxn>
                <a:cxn ang="0">
                  <a:pos x="0" y="25"/>
                </a:cxn>
                <a:cxn ang="0">
                  <a:pos x="2" y="29"/>
                </a:cxn>
                <a:cxn ang="0">
                  <a:pos x="1" y="32"/>
                </a:cxn>
                <a:cxn ang="0">
                  <a:pos x="7" y="32"/>
                </a:cxn>
                <a:cxn ang="0">
                  <a:pos x="9" y="33"/>
                </a:cxn>
                <a:cxn ang="0">
                  <a:pos x="12" y="27"/>
                </a:cxn>
                <a:cxn ang="0">
                  <a:pos x="19" y="24"/>
                </a:cxn>
                <a:cxn ang="0">
                  <a:pos x="18" y="12"/>
                </a:cxn>
                <a:cxn ang="0">
                  <a:pos x="20" y="12"/>
                </a:cxn>
                <a:cxn ang="0">
                  <a:pos x="22" y="9"/>
                </a:cxn>
                <a:cxn ang="0">
                  <a:pos x="18" y="8"/>
                </a:cxn>
                <a:cxn ang="0">
                  <a:pos x="18" y="4"/>
                </a:cxn>
                <a:cxn ang="0">
                  <a:pos x="17" y="1"/>
                </a:cxn>
                <a:cxn ang="0">
                  <a:pos x="12" y="1"/>
                </a:cxn>
                <a:cxn ang="0">
                  <a:pos x="11" y="3"/>
                </a:cxn>
              </a:cxnLst>
              <a:rect l="0" t="0" r="r" b="b"/>
              <a:pathLst>
                <a:path w="22" h="33">
                  <a:moveTo>
                    <a:pt x="11" y="3"/>
                  </a:moveTo>
                  <a:lnTo>
                    <a:pt x="5" y="2"/>
                  </a:lnTo>
                  <a:lnTo>
                    <a:pt x="4" y="0"/>
                  </a:lnTo>
                  <a:lnTo>
                    <a:pt x="2" y="6"/>
                  </a:lnTo>
                  <a:lnTo>
                    <a:pt x="2" y="12"/>
                  </a:lnTo>
                  <a:lnTo>
                    <a:pt x="4" y="19"/>
                  </a:lnTo>
                  <a:lnTo>
                    <a:pt x="0" y="25"/>
                  </a:lnTo>
                  <a:lnTo>
                    <a:pt x="2" y="29"/>
                  </a:lnTo>
                  <a:lnTo>
                    <a:pt x="1" y="32"/>
                  </a:lnTo>
                  <a:lnTo>
                    <a:pt x="7" y="32"/>
                  </a:lnTo>
                  <a:lnTo>
                    <a:pt x="9" y="33"/>
                  </a:lnTo>
                  <a:lnTo>
                    <a:pt x="12" y="27"/>
                  </a:lnTo>
                  <a:lnTo>
                    <a:pt x="19" y="24"/>
                  </a:lnTo>
                  <a:lnTo>
                    <a:pt x="18" y="12"/>
                  </a:lnTo>
                  <a:lnTo>
                    <a:pt x="20" y="12"/>
                  </a:lnTo>
                  <a:lnTo>
                    <a:pt x="22" y="9"/>
                  </a:lnTo>
                  <a:lnTo>
                    <a:pt x="18" y="8"/>
                  </a:lnTo>
                  <a:lnTo>
                    <a:pt x="18" y="4"/>
                  </a:lnTo>
                  <a:lnTo>
                    <a:pt x="17" y="1"/>
                  </a:lnTo>
                  <a:lnTo>
                    <a:pt x="12" y="1"/>
                  </a:lnTo>
                  <a:lnTo>
                    <a:pt x="11" y="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5" name="和歌山県"/>
            <p:cNvSpPr>
              <a:spLocks/>
            </p:cNvSpPr>
            <p:nvPr/>
          </p:nvSpPr>
          <p:spPr bwMode="auto">
            <a:xfrm rot="22938875">
              <a:off x="2535" y="3508"/>
              <a:ext cx="232" cy="272"/>
            </a:xfrm>
            <a:custGeom>
              <a:avLst/>
              <a:gdLst/>
              <a:ahLst/>
              <a:cxnLst>
                <a:cxn ang="0">
                  <a:pos x="23" y="20"/>
                </a:cxn>
                <a:cxn ang="0">
                  <a:pos x="17" y="20"/>
                </a:cxn>
                <a:cxn ang="0">
                  <a:pos x="18" y="17"/>
                </a:cxn>
                <a:cxn ang="0">
                  <a:pos x="16" y="13"/>
                </a:cxn>
                <a:cxn ang="0">
                  <a:pos x="20" y="7"/>
                </a:cxn>
                <a:cxn ang="0">
                  <a:pos x="18" y="0"/>
                </a:cxn>
                <a:cxn ang="0">
                  <a:pos x="11" y="2"/>
                </a:cxn>
                <a:cxn ang="0">
                  <a:pos x="3" y="4"/>
                </a:cxn>
                <a:cxn ang="0">
                  <a:pos x="2" y="3"/>
                </a:cxn>
                <a:cxn ang="0">
                  <a:pos x="1" y="4"/>
                </a:cxn>
                <a:cxn ang="0">
                  <a:pos x="4" y="8"/>
                </a:cxn>
                <a:cxn ang="0">
                  <a:pos x="1" y="10"/>
                </a:cxn>
                <a:cxn ang="0">
                  <a:pos x="2" y="14"/>
                </a:cxn>
                <a:cxn ang="0">
                  <a:pos x="0" y="18"/>
                </a:cxn>
                <a:cxn ang="0">
                  <a:pos x="9" y="24"/>
                </a:cxn>
                <a:cxn ang="0">
                  <a:pos x="10" y="30"/>
                </a:cxn>
                <a:cxn ang="0">
                  <a:pos x="22" y="34"/>
                </a:cxn>
                <a:cxn ang="0">
                  <a:pos x="29" y="25"/>
                </a:cxn>
                <a:cxn ang="0">
                  <a:pos x="25" y="21"/>
                </a:cxn>
                <a:cxn ang="0">
                  <a:pos x="23" y="20"/>
                </a:cxn>
              </a:cxnLst>
              <a:rect l="0" t="0" r="r" b="b"/>
              <a:pathLst>
                <a:path w="29" h="34">
                  <a:moveTo>
                    <a:pt x="23" y="20"/>
                  </a:moveTo>
                  <a:lnTo>
                    <a:pt x="17" y="20"/>
                  </a:lnTo>
                  <a:lnTo>
                    <a:pt x="18" y="17"/>
                  </a:lnTo>
                  <a:lnTo>
                    <a:pt x="16" y="13"/>
                  </a:lnTo>
                  <a:lnTo>
                    <a:pt x="20" y="7"/>
                  </a:lnTo>
                  <a:lnTo>
                    <a:pt x="18" y="0"/>
                  </a:lnTo>
                  <a:lnTo>
                    <a:pt x="11" y="2"/>
                  </a:lnTo>
                  <a:lnTo>
                    <a:pt x="3" y="4"/>
                  </a:lnTo>
                  <a:lnTo>
                    <a:pt x="2" y="3"/>
                  </a:lnTo>
                  <a:lnTo>
                    <a:pt x="1" y="4"/>
                  </a:lnTo>
                  <a:lnTo>
                    <a:pt x="4" y="8"/>
                  </a:lnTo>
                  <a:lnTo>
                    <a:pt x="1" y="10"/>
                  </a:lnTo>
                  <a:lnTo>
                    <a:pt x="2" y="14"/>
                  </a:lnTo>
                  <a:lnTo>
                    <a:pt x="0" y="18"/>
                  </a:lnTo>
                  <a:lnTo>
                    <a:pt x="9" y="24"/>
                  </a:lnTo>
                  <a:lnTo>
                    <a:pt x="10" y="30"/>
                  </a:lnTo>
                  <a:lnTo>
                    <a:pt x="22" y="34"/>
                  </a:lnTo>
                  <a:lnTo>
                    <a:pt x="29" y="25"/>
                  </a:lnTo>
                  <a:lnTo>
                    <a:pt x="25" y="21"/>
                  </a:lnTo>
                  <a:lnTo>
                    <a:pt x="23" y="2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6" name="鳥取県"/>
            <p:cNvSpPr>
              <a:spLocks/>
            </p:cNvSpPr>
            <p:nvPr/>
          </p:nvSpPr>
          <p:spPr bwMode="auto">
            <a:xfrm rot="22938875">
              <a:off x="2286" y="3022"/>
              <a:ext cx="320" cy="159"/>
            </a:xfrm>
            <a:custGeom>
              <a:avLst/>
              <a:gdLst/>
              <a:ahLst/>
              <a:cxnLst>
                <a:cxn ang="0">
                  <a:pos x="5" y="6"/>
                </a:cxn>
                <a:cxn ang="0">
                  <a:pos x="4" y="10"/>
                </a:cxn>
                <a:cxn ang="0">
                  <a:pos x="1" y="13"/>
                </a:cxn>
                <a:cxn ang="0">
                  <a:pos x="0" y="19"/>
                </a:cxn>
                <a:cxn ang="0">
                  <a:pos x="3" y="20"/>
                </a:cxn>
                <a:cxn ang="0">
                  <a:pos x="7" y="17"/>
                </a:cxn>
                <a:cxn ang="0">
                  <a:pos x="7" y="15"/>
                </a:cxn>
                <a:cxn ang="0">
                  <a:pos x="11" y="15"/>
                </a:cxn>
                <a:cxn ang="0">
                  <a:pos x="14" y="11"/>
                </a:cxn>
                <a:cxn ang="0">
                  <a:pos x="20" y="13"/>
                </a:cxn>
                <a:cxn ang="0">
                  <a:pos x="26" y="10"/>
                </a:cxn>
                <a:cxn ang="0">
                  <a:pos x="30" y="12"/>
                </a:cxn>
                <a:cxn ang="0">
                  <a:pos x="31" y="16"/>
                </a:cxn>
                <a:cxn ang="0">
                  <a:pos x="37" y="16"/>
                </a:cxn>
                <a:cxn ang="0">
                  <a:pos x="40" y="15"/>
                </a:cxn>
                <a:cxn ang="0">
                  <a:pos x="39" y="2"/>
                </a:cxn>
                <a:cxn ang="0">
                  <a:pos x="37" y="0"/>
                </a:cxn>
                <a:cxn ang="0">
                  <a:pos x="27" y="3"/>
                </a:cxn>
                <a:cxn ang="0">
                  <a:pos x="19" y="3"/>
                </a:cxn>
                <a:cxn ang="0">
                  <a:pos x="13" y="2"/>
                </a:cxn>
                <a:cxn ang="0">
                  <a:pos x="9" y="4"/>
                </a:cxn>
                <a:cxn ang="0">
                  <a:pos x="4" y="3"/>
                </a:cxn>
                <a:cxn ang="0">
                  <a:pos x="6" y="1"/>
                </a:cxn>
                <a:cxn ang="0">
                  <a:pos x="2" y="2"/>
                </a:cxn>
                <a:cxn ang="0">
                  <a:pos x="5" y="6"/>
                </a:cxn>
              </a:cxnLst>
              <a:rect l="0" t="0" r="r" b="b"/>
              <a:pathLst>
                <a:path w="40" h="20">
                  <a:moveTo>
                    <a:pt x="5" y="6"/>
                  </a:moveTo>
                  <a:lnTo>
                    <a:pt x="4" y="10"/>
                  </a:lnTo>
                  <a:lnTo>
                    <a:pt x="1" y="13"/>
                  </a:lnTo>
                  <a:lnTo>
                    <a:pt x="0" y="19"/>
                  </a:lnTo>
                  <a:lnTo>
                    <a:pt x="3" y="20"/>
                  </a:lnTo>
                  <a:lnTo>
                    <a:pt x="7" y="17"/>
                  </a:lnTo>
                  <a:lnTo>
                    <a:pt x="7" y="15"/>
                  </a:lnTo>
                  <a:lnTo>
                    <a:pt x="11" y="15"/>
                  </a:lnTo>
                  <a:lnTo>
                    <a:pt x="14" y="11"/>
                  </a:lnTo>
                  <a:lnTo>
                    <a:pt x="20" y="13"/>
                  </a:lnTo>
                  <a:lnTo>
                    <a:pt x="26" y="10"/>
                  </a:lnTo>
                  <a:lnTo>
                    <a:pt x="30" y="12"/>
                  </a:lnTo>
                  <a:lnTo>
                    <a:pt x="31" y="16"/>
                  </a:lnTo>
                  <a:lnTo>
                    <a:pt x="37" y="16"/>
                  </a:lnTo>
                  <a:lnTo>
                    <a:pt x="40" y="15"/>
                  </a:lnTo>
                  <a:lnTo>
                    <a:pt x="39" y="2"/>
                  </a:lnTo>
                  <a:lnTo>
                    <a:pt x="37" y="0"/>
                  </a:lnTo>
                  <a:lnTo>
                    <a:pt x="27" y="3"/>
                  </a:lnTo>
                  <a:lnTo>
                    <a:pt x="19" y="3"/>
                  </a:lnTo>
                  <a:lnTo>
                    <a:pt x="13" y="2"/>
                  </a:lnTo>
                  <a:lnTo>
                    <a:pt x="9" y="4"/>
                  </a:lnTo>
                  <a:lnTo>
                    <a:pt x="4" y="3"/>
                  </a:lnTo>
                  <a:lnTo>
                    <a:pt x="6" y="1"/>
                  </a:lnTo>
                  <a:lnTo>
                    <a:pt x="2" y="2"/>
                  </a:lnTo>
                  <a:lnTo>
                    <a:pt x="5"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7" name="島根県"/>
            <p:cNvSpPr>
              <a:spLocks/>
            </p:cNvSpPr>
            <p:nvPr/>
          </p:nvSpPr>
          <p:spPr bwMode="auto">
            <a:xfrm rot="22938875">
              <a:off x="1914" y="2897"/>
              <a:ext cx="416" cy="343"/>
            </a:xfrm>
            <a:custGeom>
              <a:avLst/>
              <a:gdLst/>
              <a:ahLst/>
              <a:cxnLst>
                <a:cxn ang="0">
                  <a:pos x="3" y="38"/>
                </a:cxn>
                <a:cxn ang="0">
                  <a:pos x="2" y="43"/>
                </a:cxn>
                <a:cxn ang="0">
                  <a:pos x="7" y="43"/>
                </a:cxn>
                <a:cxn ang="0">
                  <a:pos x="11" y="38"/>
                </a:cxn>
                <a:cxn ang="0">
                  <a:pos x="15" y="30"/>
                </a:cxn>
                <a:cxn ang="0">
                  <a:pos x="18" y="28"/>
                </a:cxn>
                <a:cxn ang="0">
                  <a:pos x="31" y="27"/>
                </a:cxn>
                <a:cxn ang="0">
                  <a:pos x="29" y="23"/>
                </a:cxn>
                <a:cxn ang="0">
                  <a:pos x="35" y="18"/>
                </a:cxn>
                <a:cxn ang="0">
                  <a:pos x="45" y="19"/>
                </a:cxn>
                <a:cxn ang="0">
                  <a:pos x="46" y="13"/>
                </a:cxn>
                <a:cxn ang="0">
                  <a:pos x="49" y="10"/>
                </a:cxn>
                <a:cxn ang="0">
                  <a:pos x="50" y="6"/>
                </a:cxn>
                <a:cxn ang="0">
                  <a:pos x="47" y="2"/>
                </a:cxn>
                <a:cxn ang="0">
                  <a:pos x="51" y="1"/>
                </a:cxn>
                <a:cxn ang="0">
                  <a:pos x="52" y="0"/>
                </a:cxn>
                <a:cxn ang="0">
                  <a:pos x="43" y="0"/>
                </a:cxn>
                <a:cxn ang="0">
                  <a:pos x="29" y="5"/>
                </a:cxn>
                <a:cxn ang="0">
                  <a:pos x="30" y="7"/>
                </a:cxn>
                <a:cxn ang="0">
                  <a:pos x="25" y="13"/>
                </a:cxn>
                <a:cxn ang="0">
                  <a:pos x="18" y="18"/>
                </a:cxn>
                <a:cxn ang="0">
                  <a:pos x="3" y="30"/>
                </a:cxn>
                <a:cxn ang="0">
                  <a:pos x="0" y="32"/>
                </a:cxn>
                <a:cxn ang="0">
                  <a:pos x="0" y="36"/>
                </a:cxn>
                <a:cxn ang="0">
                  <a:pos x="3" y="38"/>
                </a:cxn>
              </a:cxnLst>
              <a:rect l="0" t="0" r="r" b="b"/>
              <a:pathLst>
                <a:path w="52" h="43">
                  <a:moveTo>
                    <a:pt x="3" y="38"/>
                  </a:moveTo>
                  <a:lnTo>
                    <a:pt x="2" y="43"/>
                  </a:lnTo>
                  <a:lnTo>
                    <a:pt x="7" y="43"/>
                  </a:lnTo>
                  <a:lnTo>
                    <a:pt x="11" y="38"/>
                  </a:lnTo>
                  <a:lnTo>
                    <a:pt x="15" y="30"/>
                  </a:lnTo>
                  <a:lnTo>
                    <a:pt x="18" y="28"/>
                  </a:lnTo>
                  <a:lnTo>
                    <a:pt x="31" y="27"/>
                  </a:lnTo>
                  <a:lnTo>
                    <a:pt x="29" y="23"/>
                  </a:lnTo>
                  <a:lnTo>
                    <a:pt x="35" y="18"/>
                  </a:lnTo>
                  <a:lnTo>
                    <a:pt x="45" y="19"/>
                  </a:lnTo>
                  <a:lnTo>
                    <a:pt x="46" y="13"/>
                  </a:lnTo>
                  <a:lnTo>
                    <a:pt x="49" y="10"/>
                  </a:lnTo>
                  <a:lnTo>
                    <a:pt x="50" y="6"/>
                  </a:lnTo>
                  <a:lnTo>
                    <a:pt x="47" y="2"/>
                  </a:lnTo>
                  <a:lnTo>
                    <a:pt x="51" y="1"/>
                  </a:lnTo>
                  <a:lnTo>
                    <a:pt x="52" y="0"/>
                  </a:lnTo>
                  <a:lnTo>
                    <a:pt x="43" y="0"/>
                  </a:lnTo>
                  <a:lnTo>
                    <a:pt x="29" y="5"/>
                  </a:lnTo>
                  <a:lnTo>
                    <a:pt x="30" y="7"/>
                  </a:lnTo>
                  <a:lnTo>
                    <a:pt x="25" y="13"/>
                  </a:lnTo>
                  <a:lnTo>
                    <a:pt x="18" y="18"/>
                  </a:lnTo>
                  <a:lnTo>
                    <a:pt x="3" y="30"/>
                  </a:lnTo>
                  <a:lnTo>
                    <a:pt x="0" y="32"/>
                  </a:lnTo>
                  <a:lnTo>
                    <a:pt x="0" y="36"/>
                  </a:lnTo>
                  <a:lnTo>
                    <a:pt x="3" y="3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8" name="岡山県"/>
            <p:cNvSpPr>
              <a:spLocks/>
            </p:cNvSpPr>
            <p:nvPr/>
          </p:nvSpPr>
          <p:spPr bwMode="auto">
            <a:xfrm rot="22938875">
              <a:off x="2261" y="3092"/>
              <a:ext cx="272" cy="256"/>
            </a:xfrm>
            <a:custGeom>
              <a:avLst/>
              <a:gdLst/>
              <a:ahLst/>
              <a:cxnLst>
                <a:cxn ang="0">
                  <a:pos x="32" y="10"/>
                </a:cxn>
                <a:cxn ang="0">
                  <a:pos x="34" y="9"/>
                </a:cxn>
                <a:cxn ang="0">
                  <a:pos x="34" y="6"/>
                </a:cxn>
                <a:cxn ang="0">
                  <a:pos x="28" y="6"/>
                </a:cxn>
                <a:cxn ang="0">
                  <a:pos x="27" y="2"/>
                </a:cxn>
                <a:cxn ang="0">
                  <a:pos x="23" y="0"/>
                </a:cxn>
                <a:cxn ang="0">
                  <a:pos x="17" y="3"/>
                </a:cxn>
                <a:cxn ang="0">
                  <a:pos x="11" y="1"/>
                </a:cxn>
                <a:cxn ang="0">
                  <a:pos x="8" y="5"/>
                </a:cxn>
                <a:cxn ang="0">
                  <a:pos x="4" y="5"/>
                </a:cxn>
                <a:cxn ang="0">
                  <a:pos x="4" y="7"/>
                </a:cxn>
                <a:cxn ang="0">
                  <a:pos x="0" y="10"/>
                </a:cxn>
                <a:cxn ang="0">
                  <a:pos x="2" y="16"/>
                </a:cxn>
                <a:cxn ang="0">
                  <a:pos x="4" y="19"/>
                </a:cxn>
                <a:cxn ang="0">
                  <a:pos x="4" y="24"/>
                </a:cxn>
                <a:cxn ang="0">
                  <a:pos x="6" y="31"/>
                </a:cxn>
                <a:cxn ang="0">
                  <a:pos x="8" y="30"/>
                </a:cxn>
                <a:cxn ang="0">
                  <a:pos x="9" y="32"/>
                </a:cxn>
                <a:cxn ang="0">
                  <a:pos x="17" y="29"/>
                </a:cxn>
                <a:cxn ang="0">
                  <a:pos x="18" y="31"/>
                </a:cxn>
                <a:cxn ang="0">
                  <a:pos x="24" y="29"/>
                </a:cxn>
                <a:cxn ang="0">
                  <a:pos x="32" y="23"/>
                </a:cxn>
                <a:cxn ang="0">
                  <a:pos x="30" y="20"/>
                </a:cxn>
                <a:cxn ang="0">
                  <a:pos x="32" y="10"/>
                </a:cxn>
              </a:cxnLst>
              <a:rect l="0" t="0" r="r" b="b"/>
              <a:pathLst>
                <a:path w="34" h="32">
                  <a:moveTo>
                    <a:pt x="32" y="10"/>
                  </a:moveTo>
                  <a:lnTo>
                    <a:pt x="34" y="9"/>
                  </a:lnTo>
                  <a:lnTo>
                    <a:pt x="34" y="6"/>
                  </a:lnTo>
                  <a:lnTo>
                    <a:pt x="28" y="6"/>
                  </a:lnTo>
                  <a:lnTo>
                    <a:pt x="27" y="2"/>
                  </a:lnTo>
                  <a:lnTo>
                    <a:pt x="23" y="0"/>
                  </a:lnTo>
                  <a:lnTo>
                    <a:pt x="17" y="3"/>
                  </a:lnTo>
                  <a:lnTo>
                    <a:pt x="11" y="1"/>
                  </a:lnTo>
                  <a:lnTo>
                    <a:pt x="8" y="5"/>
                  </a:lnTo>
                  <a:lnTo>
                    <a:pt x="4" y="5"/>
                  </a:lnTo>
                  <a:lnTo>
                    <a:pt x="4" y="7"/>
                  </a:lnTo>
                  <a:lnTo>
                    <a:pt x="0" y="10"/>
                  </a:lnTo>
                  <a:lnTo>
                    <a:pt x="2" y="16"/>
                  </a:lnTo>
                  <a:lnTo>
                    <a:pt x="4" y="19"/>
                  </a:lnTo>
                  <a:lnTo>
                    <a:pt x="4" y="24"/>
                  </a:lnTo>
                  <a:lnTo>
                    <a:pt x="6" y="31"/>
                  </a:lnTo>
                  <a:lnTo>
                    <a:pt x="8" y="30"/>
                  </a:lnTo>
                  <a:lnTo>
                    <a:pt x="9" y="32"/>
                  </a:lnTo>
                  <a:lnTo>
                    <a:pt x="17" y="29"/>
                  </a:lnTo>
                  <a:lnTo>
                    <a:pt x="18" y="31"/>
                  </a:lnTo>
                  <a:lnTo>
                    <a:pt x="24" y="29"/>
                  </a:lnTo>
                  <a:lnTo>
                    <a:pt x="32" y="23"/>
                  </a:lnTo>
                  <a:lnTo>
                    <a:pt x="30" y="20"/>
                  </a:lnTo>
                  <a:lnTo>
                    <a:pt x="32"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69" name="広島県"/>
            <p:cNvSpPr>
              <a:spLocks/>
            </p:cNvSpPr>
            <p:nvPr/>
          </p:nvSpPr>
          <p:spPr bwMode="auto">
            <a:xfrm rot="22938875">
              <a:off x="1960" y="3053"/>
              <a:ext cx="344" cy="256"/>
            </a:xfrm>
            <a:custGeom>
              <a:avLst/>
              <a:gdLst/>
              <a:ahLst/>
              <a:cxnLst>
                <a:cxn ang="0">
                  <a:pos x="41" y="11"/>
                </a:cxn>
                <a:cxn ang="0">
                  <a:pos x="39" y="8"/>
                </a:cxn>
                <a:cxn ang="0">
                  <a:pos x="37" y="2"/>
                </a:cxn>
                <a:cxn ang="0">
                  <a:pos x="34" y="1"/>
                </a:cxn>
                <a:cxn ang="0">
                  <a:pos x="24" y="0"/>
                </a:cxn>
                <a:cxn ang="0">
                  <a:pos x="18" y="5"/>
                </a:cxn>
                <a:cxn ang="0">
                  <a:pos x="20" y="9"/>
                </a:cxn>
                <a:cxn ang="0">
                  <a:pos x="7" y="10"/>
                </a:cxn>
                <a:cxn ang="0">
                  <a:pos x="4" y="12"/>
                </a:cxn>
                <a:cxn ang="0">
                  <a:pos x="0" y="20"/>
                </a:cxn>
                <a:cxn ang="0">
                  <a:pos x="2" y="23"/>
                </a:cxn>
                <a:cxn ang="0">
                  <a:pos x="3" y="29"/>
                </a:cxn>
                <a:cxn ang="0">
                  <a:pos x="5" y="31"/>
                </a:cxn>
                <a:cxn ang="0">
                  <a:pos x="6" y="29"/>
                </a:cxn>
                <a:cxn ang="0">
                  <a:pos x="11" y="27"/>
                </a:cxn>
                <a:cxn ang="0">
                  <a:pos x="15" y="28"/>
                </a:cxn>
                <a:cxn ang="0">
                  <a:pos x="17" y="32"/>
                </a:cxn>
                <a:cxn ang="0">
                  <a:pos x="22" y="29"/>
                </a:cxn>
                <a:cxn ang="0">
                  <a:pos x="34" y="25"/>
                </a:cxn>
                <a:cxn ang="0">
                  <a:pos x="37" y="28"/>
                </a:cxn>
                <a:cxn ang="0">
                  <a:pos x="43" y="23"/>
                </a:cxn>
                <a:cxn ang="0">
                  <a:pos x="41" y="16"/>
                </a:cxn>
                <a:cxn ang="0">
                  <a:pos x="41" y="11"/>
                </a:cxn>
              </a:cxnLst>
              <a:rect l="0" t="0" r="r" b="b"/>
              <a:pathLst>
                <a:path w="43" h="32">
                  <a:moveTo>
                    <a:pt x="41" y="11"/>
                  </a:moveTo>
                  <a:lnTo>
                    <a:pt x="39" y="8"/>
                  </a:lnTo>
                  <a:lnTo>
                    <a:pt x="37" y="2"/>
                  </a:lnTo>
                  <a:lnTo>
                    <a:pt x="34" y="1"/>
                  </a:lnTo>
                  <a:lnTo>
                    <a:pt x="24" y="0"/>
                  </a:lnTo>
                  <a:lnTo>
                    <a:pt x="18" y="5"/>
                  </a:lnTo>
                  <a:lnTo>
                    <a:pt x="20" y="9"/>
                  </a:lnTo>
                  <a:lnTo>
                    <a:pt x="7" y="10"/>
                  </a:lnTo>
                  <a:lnTo>
                    <a:pt x="4" y="12"/>
                  </a:lnTo>
                  <a:lnTo>
                    <a:pt x="0" y="20"/>
                  </a:lnTo>
                  <a:lnTo>
                    <a:pt x="2" y="23"/>
                  </a:lnTo>
                  <a:lnTo>
                    <a:pt x="3" y="29"/>
                  </a:lnTo>
                  <a:lnTo>
                    <a:pt x="5" y="31"/>
                  </a:lnTo>
                  <a:lnTo>
                    <a:pt x="6" y="29"/>
                  </a:lnTo>
                  <a:lnTo>
                    <a:pt x="11" y="27"/>
                  </a:lnTo>
                  <a:lnTo>
                    <a:pt x="15" y="28"/>
                  </a:lnTo>
                  <a:lnTo>
                    <a:pt x="17" y="32"/>
                  </a:lnTo>
                  <a:lnTo>
                    <a:pt x="22" y="29"/>
                  </a:lnTo>
                  <a:lnTo>
                    <a:pt x="34" y="25"/>
                  </a:lnTo>
                  <a:lnTo>
                    <a:pt x="37" y="28"/>
                  </a:lnTo>
                  <a:lnTo>
                    <a:pt x="43" y="23"/>
                  </a:lnTo>
                  <a:lnTo>
                    <a:pt x="41" y="16"/>
                  </a:lnTo>
                  <a:lnTo>
                    <a:pt x="41" y="1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0" name="山口県"/>
            <p:cNvSpPr>
              <a:spLocks/>
            </p:cNvSpPr>
            <p:nvPr/>
          </p:nvSpPr>
          <p:spPr bwMode="auto">
            <a:xfrm rot="22938875">
              <a:off x="1649" y="3043"/>
              <a:ext cx="336" cy="232"/>
            </a:xfrm>
            <a:custGeom>
              <a:avLst/>
              <a:gdLst/>
              <a:ahLst/>
              <a:cxnLst>
                <a:cxn ang="0">
                  <a:pos x="39" y="9"/>
                </a:cxn>
                <a:cxn ang="0">
                  <a:pos x="37" y="6"/>
                </a:cxn>
                <a:cxn ang="0">
                  <a:pos x="33" y="11"/>
                </a:cxn>
                <a:cxn ang="0">
                  <a:pos x="28" y="11"/>
                </a:cxn>
                <a:cxn ang="0">
                  <a:pos x="29" y="6"/>
                </a:cxn>
                <a:cxn ang="0">
                  <a:pos x="26" y="4"/>
                </a:cxn>
                <a:cxn ang="0">
                  <a:pos x="26" y="0"/>
                </a:cxn>
                <a:cxn ang="0">
                  <a:pos x="22" y="1"/>
                </a:cxn>
                <a:cxn ang="0">
                  <a:pos x="15" y="6"/>
                </a:cxn>
                <a:cxn ang="0">
                  <a:pos x="2" y="6"/>
                </a:cxn>
                <a:cxn ang="0">
                  <a:pos x="2" y="14"/>
                </a:cxn>
                <a:cxn ang="0">
                  <a:pos x="0" y="17"/>
                </a:cxn>
                <a:cxn ang="0">
                  <a:pos x="3" y="22"/>
                </a:cxn>
                <a:cxn ang="0">
                  <a:pos x="7" y="20"/>
                </a:cxn>
                <a:cxn ang="0">
                  <a:pos x="11" y="24"/>
                </a:cxn>
                <a:cxn ang="0">
                  <a:pos x="17" y="22"/>
                </a:cxn>
                <a:cxn ang="0">
                  <a:pos x="28" y="23"/>
                </a:cxn>
                <a:cxn ang="0">
                  <a:pos x="37" y="29"/>
                </a:cxn>
                <a:cxn ang="0">
                  <a:pos x="41" y="25"/>
                </a:cxn>
                <a:cxn ang="0">
                  <a:pos x="42" y="17"/>
                </a:cxn>
                <a:cxn ang="0">
                  <a:pos x="40" y="15"/>
                </a:cxn>
                <a:cxn ang="0">
                  <a:pos x="39" y="9"/>
                </a:cxn>
              </a:cxnLst>
              <a:rect l="0" t="0" r="r" b="b"/>
              <a:pathLst>
                <a:path w="42" h="29">
                  <a:moveTo>
                    <a:pt x="39" y="9"/>
                  </a:moveTo>
                  <a:lnTo>
                    <a:pt x="37" y="6"/>
                  </a:lnTo>
                  <a:lnTo>
                    <a:pt x="33" y="11"/>
                  </a:lnTo>
                  <a:lnTo>
                    <a:pt x="28" y="11"/>
                  </a:lnTo>
                  <a:lnTo>
                    <a:pt x="29" y="6"/>
                  </a:lnTo>
                  <a:lnTo>
                    <a:pt x="26" y="4"/>
                  </a:lnTo>
                  <a:lnTo>
                    <a:pt x="26" y="0"/>
                  </a:lnTo>
                  <a:lnTo>
                    <a:pt x="22" y="1"/>
                  </a:lnTo>
                  <a:lnTo>
                    <a:pt x="15" y="6"/>
                  </a:lnTo>
                  <a:lnTo>
                    <a:pt x="2" y="6"/>
                  </a:lnTo>
                  <a:lnTo>
                    <a:pt x="2" y="14"/>
                  </a:lnTo>
                  <a:lnTo>
                    <a:pt x="0" y="17"/>
                  </a:lnTo>
                  <a:lnTo>
                    <a:pt x="3" y="22"/>
                  </a:lnTo>
                  <a:lnTo>
                    <a:pt x="7" y="20"/>
                  </a:lnTo>
                  <a:lnTo>
                    <a:pt x="11" y="24"/>
                  </a:lnTo>
                  <a:lnTo>
                    <a:pt x="17" y="22"/>
                  </a:lnTo>
                  <a:lnTo>
                    <a:pt x="28" y="23"/>
                  </a:lnTo>
                  <a:lnTo>
                    <a:pt x="37" y="29"/>
                  </a:lnTo>
                  <a:lnTo>
                    <a:pt x="41" y="25"/>
                  </a:lnTo>
                  <a:lnTo>
                    <a:pt x="42" y="17"/>
                  </a:lnTo>
                  <a:lnTo>
                    <a:pt x="40" y="15"/>
                  </a:lnTo>
                  <a:lnTo>
                    <a:pt x="39"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1" name="徳島県"/>
            <p:cNvSpPr>
              <a:spLocks/>
            </p:cNvSpPr>
            <p:nvPr/>
          </p:nvSpPr>
          <p:spPr bwMode="auto">
            <a:xfrm rot="22938875">
              <a:off x="2221" y="3420"/>
              <a:ext cx="272" cy="216"/>
            </a:xfrm>
            <a:custGeom>
              <a:avLst/>
              <a:gdLst/>
              <a:ahLst/>
              <a:cxnLst>
                <a:cxn ang="0">
                  <a:pos x="31" y="14"/>
                </a:cxn>
                <a:cxn ang="0">
                  <a:pos x="32" y="12"/>
                </a:cxn>
                <a:cxn ang="0">
                  <a:pos x="28" y="9"/>
                </a:cxn>
                <a:cxn ang="0">
                  <a:pos x="30" y="5"/>
                </a:cxn>
                <a:cxn ang="0">
                  <a:pos x="28" y="1"/>
                </a:cxn>
                <a:cxn ang="0">
                  <a:pos x="24" y="0"/>
                </a:cxn>
                <a:cxn ang="0">
                  <a:pos x="24" y="3"/>
                </a:cxn>
                <a:cxn ang="0">
                  <a:pos x="15" y="4"/>
                </a:cxn>
                <a:cxn ang="0">
                  <a:pos x="9" y="6"/>
                </a:cxn>
                <a:cxn ang="0">
                  <a:pos x="6" y="5"/>
                </a:cxn>
                <a:cxn ang="0">
                  <a:pos x="0" y="7"/>
                </a:cxn>
                <a:cxn ang="0">
                  <a:pos x="0" y="13"/>
                </a:cxn>
                <a:cxn ang="0">
                  <a:pos x="6" y="16"/>
                </a:cxn>
                <a:cxn ang="0">
                  <a:pos x="9" y="15"/>
                </a:cxn>
                <a:cxn ang="0">
                  <a:pos x="12" y="20"/>
                </a:cxn>
                <a:cxn ang="0">
                  <a:pos x="14" y="22"/>
                </a:cxn>
                <a:cxn ang="0">
                  <a:pos x="14" y="24"/>
                </a:cxn>
                <a:cxn ang="0">
                  <a:pos x="19" y="27"/>
                </a:cxn>
                <a:cxn ang="0">
                  <a:pos x="23" y="22"/>
                </a:cxn>
                <a:cxn ang="0">
                  <a:pos x="34" y="15"/>
                </a:cxn>
                <a:cxn ang="0">
                  <a:pos x="31" y="14"/>
                </a:cxn>
              </a:cxnLst>
              <a:rect l="0" t="0" r="r" b="b"/>
              <a:pathLst>
                <a:path w="34" h="27">
                  <a:moveTo>
                    <a:pt x="31" y="14"/>
                  </a:moveTo>
                  <a:lnTo>
                    <a:pt x="32" y="12"/>
                  </a:lnTo>
                  <a:lnTo>
                    <a:pt x="28" y="9"/>
                  </a:lnTo>
                  <a:lnTo>
                    <a:pt x="30" y="5"/>
                  </a:lnTo>
                  <a:lnTo>
                    <a:pt x="28" y="1"/>
                  </a:lnTo>
                  <a:lnTo>
                    <a:pt x="24" y="0"/>
                  </a:lnTo>
                  <a:lnTo>
                    <a:pt x="24" y="3"/>
                  </a:lnTo>
                  <a:lnTo>
                    <a:pt x="15" y="4"/>
                  </a:lnTo>
                  <a:lnTo>
                    <a:pt x="9" y="6"/>
                  </a:lnTo>
                  <a:lnTo>
                    <a:pt x="6" y="5"/>
                  </a:lnTo>
                  <a:lnTo>
                    <a:pt x="0" y="7"/>
                  </a:lnTo>
                  <a:lnTo>
                    <a:pt x="0" y="13"/>
                  </a:lnTo>
                  <a:lnTo>
                    <a:pt x="6" y="16"/>
                  </a:lnTo>
                  <a:lnTo>
                    <a:pt x="9" y="15"/>
                  </a:lnTo>
                  <a:lnTo>
                    <a:pt x="12" y="20"/>
                  </a:lnTo>
                  <a:lnTo>
                    <a:pt x="14" y="22"/>
                  </a:lnTo>
                  <a:lnTo>
                    <a:pt x="14" y="24"/>
                  </a:lnTo>
                  <a:lnTo>
                    <a:pt x="19" y="27"/>
                  </a:lnTo>
                  <a:lnTo>
                    <a:pt x="23" y="22"/>
                  </a:lnTo>
                  <a:lnTo>
                    <a:pt x="34" y="15"/>
                  </a:lnTo>
                  <a:lnTo>
                    <a:pt x="31" y="1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2" name="香川県"/>
            <p:cNvSpPr>
              <a:spLocks/>
            </p:cNvSpPr>
            <p:nvPr/>
          </p:nvSpPr>
          <p:spPr bwMode="auto">
            <a:xfrm rot="22938875">
              <a:off x="2246" y="3368"/>
              <a:ext cx="208" cy="96"/>
            </a:xfrm>
            <a:custGeom>
              <a:avLst/>
              <a:gdLst/>
              <a:ahLst/>
              <a:cxnLst>
                <a:cxn ang="0">
                  <a:pos x="8" y="10"/>
                </a:cxn>
                <a:cxn ang="0">
                  <a:pos x="11" y="11"/>
                </a:cxn>
                <a:cxn ang="0">
                  <a:pos x="17" y="9"/>
                </a:cxn>
                <a:cxn ang="0">
                  <a:pos x="26" y="8"/>
                </a:cxn>
                <a:cxn ang="0">
                  <a:pos x="26" y="5"/>
                </a:cxn>
                <a:cxn ang="0">
                  <a:pos x="18" y="0"/>
                </a:cxn>
                <a:cxn ang="0">
                  <a:pos x="8" y="1"/>
                </a:cxn>
                <a:cxn ang="0">
                  <a:pos x="3" y="4"/>
                </a:cxn>
                <a:cxn ang="0">
                  <a:pos x="0" y="4"/>
                </a:cxn>
                <a:cxn ang="0">
                  <a:pos x="2" y="9"/>
                </a:cxn>
                <a:cxn ang="0">
                  <a:pos x="0" y="11"/>
                </a:cxn>
                <a:cxn ang="0">
                  <a:pos x="2" y="12"/>
                </a:cxn>
                <a:cxn ang="0">
                  <a:pos x="8" y="10"/>
                </a:cxn>
              </a:cxnLst>
              <a:rect l="0" t="0" r="r" b="b"/>
              <a:pathLst>
                <a:path w="26" h="12">
                  <a:moveTo>
                    <a:pt x="8" y="10"/>
                  </a:moveTo>
                  <a:lnTo>
                    <a:pt x="11" y="11"/>
                  </a:lnTo>
                  <a:lnTo>
                    <a:pt x="17" y="9"/>
                  </a:lnTo>
                  <a:lnTo>
                    <a:pt x="26" y="8"/>
                  </a:lnTo>
                  <a:lnTo>
                    <a:pt x="26" y="5"/>
                  </a:lnTo>
                  <a:lnTo>
                    <a:pt x="18" y="0"/>
                  </a:lnTo>
                  <a:lnTo>
                    <a:pt x="8" y="1"/>
                  </a:lnTo>
                  <a:lnTo>
                    <a:pt x="3" y="4"/>
                  </a:lnTo>
                  <a:lnTo>
                    <a:pt x="0" y="4"/>
                  </a:lnTo>
                  <a:lnTo>
                    <a:pt x="2" y="9"/>
                  </a:lnTo>
                  <a:lnTo>
                    <a:pt x="0" y="11"/>
                  </a:lnTo>
                  <a:lnTo>
                    <a:pt x="2" y="12"/>
                  </a:lnTo>
                  <a:lnTo>
                    <a:pt x="8"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3" name="愛媛県"/>
            <p:cNvSpPr>
              <a:spLocks/>
            </p:cNvSpPr>
            <p:nvPr/>
          </p:nvSpPr>
          <p:spPr bwMode="auto">
            <a:xfrm rot="22938875">
              <a:off x="1812" y="3310"/>
              <a:ext cx="399" cy="351"/>
            </a:xfrm>
            <a:custGeom>
              <a:avLst/>
              <a:gdLst/>
              <a:ahLst/>
              <a:cxnLst>
                <a:cxn ang="0">
                  <a:pos x="19" y="35"/>
                </a:cxn>
                <a:cxn ang="0">
                  <a:pos x="25" y="30"/>
                </a:cxn>
                <a:cxn ang="0">
                  <a:pos x="23" y="24"/>
                </a:cxn>
                <a:cxn ang="0">
                  <a:pos x="30" y="23"/>
                </a:cxn>
                <a:cxn ang="0">
                  <a:pos x="35" y="13"/>
                </a:cxn>
                <a:cxn ang="0">
                  <a:pos x="50" y="10"/>
                </a:cxn>
                <a:cxn ang="0">
                  <a:pos x="50" y="4"/>
                </a:cxn>
                <a:cxn ang="0">
                  <a:pos x="48" y="3"/>
                </a:cxn>
                <a:cxn ang="0">
                  <a:pos x="45" y="4"/>
                </a:cxn>
                <a:cxn ang="0">
                  <a:pos x="41" y="4"/>
                </a:cxn>
                <a:cxn ang="0">
                  <a:pos x="36" y="6"/>
                </a:cxn>
                <a:cxn ang="0">
                  <a:pos x="29" y="0"/>
                </a:cxn>
                <a:cxn ang="0">
                  <a:pos x="21" y="6"/>
                </a:cxn>
                <a:cxn ang="0">
                  <a:pos x="19" y="14"/>
                </a:cxn>
                <a:cxn ang="0">
                  <a:pos x="0" y="25"/>
                </a:cxn>
                <a:cxn ang="0">
                  <a:pos x="3" y="26"/>
                </a:cxn>
                <a:cxn ang="0">
                  <a:pos x="11" y="23"/>
                </a:cxn>
                <a:cxn ang="0">
                  <a:pos x="10" y="27"/>
                </a:cxn>
                <a:cxn ang="0">
                  <a:pos x="14" y="30"/>
                </a:cxn>
                <a:cxn ang="0">
                  <a:pos x="13" y="32"/>
                </a:cxn>
                <a:cxn ang="0">
                  <a:pos x="9" y="31"/>
                </a:cxn>
                <a:cxn ang="0">
                  <a:pos x="13" y="44"/>
                </a:cxn>
                <a:cxn ang="0">
                  <a:pos x="16" y="43"/>
                </a:cxn>
                <a:cxn ang="0">
                  <a:pos x="16" y="35"/>
                </a:cxn>
                <a:cxn ang="0">
                  <a:pos x="19" y="35"/>
                </a:cxn>
              </a:cxnLst>
              <a:rect l="0" t="0" r="r" b="b"/>
              <a:pathLst>
                <a:path w="50" h="44">
                  <a:moveTo>
                    <a:pt x="19" y="35"/>
                  </a:moveTo>
                  <a:lnTo>
                    <a:pt x="25" y="30"/>
                  </a:lnTo>
                  <a:lnTo>
                    <a:pt x="23" y="24"/>
                  </a:lnTo>
                  <a:lnTo>
                    <a:pt x="30" y="23"/>
                  </a:lnTo>
                  <a:lnTo>
                    <a:pt x="35" y="13"/>
                  </a:lnTo>
                  <a:lnTo>
                    <a:pt x="50" y="10"/>
                  </a:lnTo>
                  <a:lnTo>
                    <a:pt x="50" y="4"/>
                  </a:lnTo>
                  <a:lnTo>
                    <a:pt x="48" y="3"/>
                  </a:lnTo>
                  <a:lnTo>
                    <a:pt x="45" y="4"/>
                  </a:lnTo>
                  <a:lnTo>
                    <a:pt x="41" y="4"/>
                  </a:lnTo>
                  <a:lnTo>
                    <a:pt x="36" y="6"/>
                  </a:lnTo>
                  <a:lnTo>
                    <a:pt x="29" y="0"/>
                  </a:lnTo>
                  <a:lnTo>
                    <a:pt x="21" y="6"/>
                  </a:lnTo>
                  <a:lnTo>
                    <a:pt x="19" y="14"/>
                  </a:lnTo>
                  <a:lnTo>
                    <a:pt x="0" y="25"/>
                  </a:lnTo>
                  <a:lnTo>
                    <a:pt x="3" y="26"/>
                  </a:lnTo>
                  <a:lnTo>
                    <a:pt x="11" y="23"/>
                  </a:lnTo>
                  <a:lnTo>
                    <a:pt x="10" y="27"/>
                  </a:lnTo>
                  <a:lnTo>
                    <a:pt x="14" y="30"/>
                  </a:lnTo>
                  <a:lnTo>
                    <a:pt x="13" y="32"/>
                  </a:lnTo>
                  <a:lnTo>
                    <a:pt x="9" y="31"/>
                  </a:lnTo>
                  <a:lnTo>
                    <a:pt x="13" y="44"/>
                  </a:lnTo>
                  <a:lnTo>
                    <a:pt x="16" y="43"/>
                  </a:lnTo>
                  <a:lnTo>
                    <a:pt x="16" y="35"/>
                  </a:lnTo>
                  <a:lnTo>
                    <a:pt x="19" y="3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4" name="高知県"/>
            <p:cNvSpPr>
              <a:spLocks/>
            </p:cNvSpPr>
            <p:nvPr/>
          </p:nvSpPr>
          <p:spPr bwMode="auto">
            <a:xfrm rot="22938875">
              <a:off x="1903" y="3437"/>
              <a:ext cx="424" cy="328"/>
            </a:xfrm>
            <a:custGeom>
              <a:avLst/>
              <a:gdLst/>
              <a:ahLst/>
              <a:cxnLst>
                <a:cxn ang="0">
                  <a:pos x="48" y="9"/>
                </a:cxn>
                <a:cxn ang="0">
                  <a:pos x="46" y="7"/>
                </a:cxn>
                <a:cxn ang="0">
                  <a:pos x="43" y="2"/>
                </a:cxn>
                <a:cxn ang="0">
                  <a:pos x="40" y="3"/>
                </a:cxn>
                <a:cxn ang="0">
                  <a:pos x="34" y="0"/>
                </a:cxn>
                <a:cxn ang="0">
                  <a:pos x="19" y="3"/>
                </a:cxn>
                <a:cxn ang="0">
                  <a:pos x="14" y="13"/>
                </a:cxn>
                <a:cxn ang="0">
                  <a:pos x="7" y="14"/>
                </a:cxn>
                <a:cxn ang="0">
                  <a:pos x="9" y="20"/>
                </a:cxn>
                <a:cxn ang="0">
                  <a:pos x="3" y="25"/>
                </a:cxn>
                <a:cxn ang="0">
                  <a:pos x="0" y="25"/>
                </a:cxn>
                <a:cxn ang="0">
                  <a:pos x="0" y="33"/>
                </a:cxn>
                <a:cxn ang="0">
                  <a:pos x="2" y="33"/>
                </a:cxn>
                <a:cxn ang="0">
                  <a:pos x="0" y="38"/>
                </a:cxn>
                <a:cxn ang="0">
                  <a:pos x="5" y="39"/>
                </a:cxn>
                <a:cxn ang="0">
                  <a:pos x="9" y="38"/>
                </a:cxn>
                <a:cxn ang="0">
                  <a:pos x="13" y="41"/>
                </a:cxn>
                <a:cxn ang="0">
                  <a:pos x="12" y="35"/>
                </a:cxn>
                <a:cxn ang="0">
                  <a:pos x="13" y="31"/>
                </a:cxn>
                <a:cxn ang="0">
                  <a:pos x="19" y="26"/>
                </a:cxn>
                <a:cxn ang="0">
                  <a:pos x="22" y="20"/>
                </a:cxn>
                <a:cxn ang="0">
                  <a:pos x="30" y="14"/>
                </a:cxn>
                <a:cxn ang="0">
                  <a:pos x="34" y="13"/>
                </a:cxn>
                <a:cxn ang="0">
                  <a:pos x="40" y="14"/>
                </a:cxn>
                <a:cxn ang="0">
                  <a:pos x="49" y="24"/>
                </a:cxn>
                <a:cxn ang="0">
                  <a:pos x="53" y="14"/>
                </a:cxn>
                <a:cxn ang="0">
                  <a:pos x="48" y="11"/>
                </a:cxn>
                <a:cxn ang="0">
                  <a:pos x="48" y="9"/>
                </a:cxn>
              </a:cxnLst>
              <a:rect l="0" t="0" r="r" b="b"/>
              <a:pathLst>
                <a:path w="53" h="41">
                  <a:moveTo>
                    <a:pt x="48" y="9"/>
                  </a:moveTo>
                  <a:lnTo>
                    <a:pt x="46" y="7"/>
                  </a:lnTo>
                  <a:lnTo>
                    <a:pt x="43" y="2"/>
                  </a:lnTo>
                  <a:lnTo>
                    <a:pt x="40" y="3"/>
                  </a:lnTo>
                  <a:lnTo>
                    <a:pt x="34" y="0"/>
                  </a:lnTo>
                  <a:lnTo>
                    <a:pt x="19" y="3"/>
                  </a:lnTo>
                  <a:lnTo>
                    <a:pt x="14" y="13"/>
                  </a:lnTo>
                  <a:lnTo>
                    <a:pt x="7" y="14"/>
                  </a:lnTo>
                  <a:lnTo>
                    <a:pt x="9" y="20"/>
                  </a:lnTo>
                  <a:lnTo>
                    <a:pt x="3" y="25"/>
                  </a:lnTo>
                  <a:lnTo>
                    <a:pt x="0" y="25"/>
                  </a:lnTo>
                  <a:lnTo>
                    <a:pt x="0" y="33"/>
                  </a:lnTo>
                  <a:lnTo>
                    <a:pt x="2" y="33"/>
                  </a:lnTo>
                  <a:lnTo>
                    <a:pt x="0" y="38"/>
                  </a:lnTo>
                  <a:lnTo>
                    <a:pt x="5" y="39"/>
                  </a:lnTo>
                  <a:lnTo>
                    <a:pt x="9" y="38"/>
                  </a:lnTo>
                  <a:lnTo>
                    <a:pt x="13" y="41"/>
                  </a:lnTo>
                  <a:lnTo>
                    <a:pt x="12" y="35"/>
                  </a:lnTo>
                  <a:lnTo>
                    <a:pt x="13" y="31"/>
                  </a:lnTo>
                  <a:lnTo>
                    <a:pt x="19" y="26"/>
                  </a:lnTo>
                  <a:lnTo>
                    <a:pt x="22" y="20"/>
                  </a:lnTo>
                  <a:lnTo>
                    <a:pt x="30" y="14"/>
                  </a:lnTo>
                  <a:lnTo>
                    <a:pt x="34" y="13"/>
                  </a:lnTo>
                  <a:lnTo>
                    <a:pt x="40" y="14"/>
                  </a:lnTo>
                  <a:lnTo>
                    <a:pt x="49" y="24"/>
                  </a:lnTo>
                  <a:lnTo>
                    <a:pt x="53" y="14"/>
                  </a:lnTo>
                  <a:lnTo>
                    <a:pt x="48" y="11"/>
                  </a:lnTo>
                  <a:lnTo>
                    <a:pt x="48"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5" name="福岡県"/>
            <p:cNvSpPr>
              <a:spLocks/>
            </p:cNvSpPr>
            <p:nvPr/>
          </p:nvSpPr>
          <p:spPr bwMode="auto">
            <a:xfrm rot="22938875">
              <a:off x="1390" y="3126"/>
              <a:ext cx="279" cy="263"/>
            </a:xfrm>
            <a:custGeom>
              <a:avLst/>
              <a:gdLst/>
              <a:ahLst/>
              <a:cxnLst>
                <a:cxn ang="0">
                  <a:pos x="31" y="10"/>
                </a:cxn>
                <a:cxn ang="0">
                  <a:pos x="31" y="0"/>
                </a:cxn>
                <a:cxn ang="0">
                  <a:pos x="26" y="0"/>
                </a:cxn>
                <a:cxn ang="0">
                  <a:pos x="23" y="0"/>
                </a:cxn>
                <a:cxn ang="0">
                  <a:pos x="15" y="1"/>
                </a:cxn>
                <a:cxn ang="0">
                  <a:pos x="7" y="8"/>
                </a:cxn>
                <a:cxn ang="0">
                  <a:pos x="10" y="10"/>
                </a:cxn>
                <a:cxn ang="0">
                  <a:pos x="7" y="11"/>
                </a:cxn>
                <a:cxn ang="0">
                  <a:pos x="5" y="9"/>
                </a:cxn>
                <a:cxn ang="0">
                  <a:pos x="1" y="11"/>
                </a:cxn>
                <a:cxn ang="0">
                  <a:pos x="3" y="13"/>
                </a:cxn>
                <a:cxn ang="0">
                  <a:pos x="0" y="15"/>
                </a:cxn>
                <a:cxn ang="0">
                  <a:pos x="9" y="17"/>
                </a:cxn>
                <a:cxn ang="0">
                  <a:pos x="13" y="17"/>
                </a:cxn>
                <a:cxn ang="0">
                  <a:pos x="12" y="20"/>
                </a:cxn>
                <a:cxn ang="0">
                  <a:pos x="8" y="27"/>
                </a:cxn>
                <a:cxn ang="0">
                  <a:pos x="9" y="33"/>
                </a:cxn>
                <a:cxn ang="0">
                  <a:pos x="13" y="32"/>
                </a:cxn>
                <a:cxn ang="0">
                  <a:pos x="18" y="28"/>
                </a:cxn>
                <a:cxn ang="0">
                  <a:pos x="25" y="30"/>
                </a:cxn>
                <a:cxn ang="0">
                  <a:pos x="25" y="22"/>
                </a:cxn>
                <a:cxn ang="0">
                  <a:pos x="27" y="18"/>
                </a:cxn>
                <a:cxn ang="0">
                  <a:pos x="34" y="17"/>
                </a:cxn>
                <a:cxn ang="0">
                  <a:pos x="35" y="14"/>
                </a:cxn>
                <a:cxn ang="0">
                  <a:pos x="31" y="10"/>
                </a:cxn>
              </a:cxnLst>
              <a:rect l="0" t="0" r="r" b="b"/>
              <a:pathLst>
                <a:path w="35" h="33">
                  <a:moveTo>
                    <a:pt x="31" y="10"/>
                  </a:moveTo>
                  <a:lnTo>
                    <a:pt x="31" y="0"/>
                  </a:lnTo>
                  <a:lnTo>
                    <a:pt x="26" y="0"/>
                  </a:lnTo>
                  <a:lnTo>
                    <a:pt x="23" y="0"/>
                  </a:lnTo>
                  <a:lnTo>
                    <a:pt x="15" y="1"/>
                  </a:lnTo>
                  <a:lnTo>
                    <a:pt x="7" y="8"/>
                  </a:lnTo>
                  <a:lnTo>
                    <a:pt x="10" y="10"/>
                  </a:lnTo>
                  <a:lnTo>
                    <a:pt x="7" y="11"/>
                  </a:lnTo>
                  <a:lnTo>
                    <a:pt x="5" y="9"/>
                  </a:lnTo>
                  <a:lnTo>
                    <a:pt x="1" y="11"/>
                  </a:lnTo>
                  <a:lnTo>
                    <a:pt x="3" y="13"/>
                  </a:lnTo>
                  <a:lnTo>
                    <a:pt x="0" y="15"/>
                  </a:lnTo>
                  <a:lnTo>
                    <a:pt x="9" y="17"/>
                  </a:lnTo>
                  <a:lnTo>
                    <a:pt x="13" y="17"/>
                  </a:lnTo>
                  <a:lnTo>
                    <a:pt x="12" y="20"/>
                  </a:lnTo>
                  <a:lnTo>
                    <a:pt x="8" y="27"/>
                  </a:lnTo>
                  <a:lnTo>
                    <a:pt x="9" y="33"/>
                  </a:lnTo>
                  <a:lnTo>
                    <a:pt x="13" y="32"/>
                  </a:lnTo>
                  <a:lnTo>
                    <a:pt x="18" y="28"/>
                  </a:lnTo>
                  <a:lnTo>
                    <a:pt x="25" y="30"/>
                  </a:lnTo>
                  <a:lnTo>
                    <a:pt x="25" y="22"/>
                  </a:lnTo>
                  <a:lnTo>
                    <a:pt x="27" y="18"/>
                  </a:lnTo>
                  <a:lnTo>
                    <a:pt x="34" y="17"/>
                  </a:lnTo>
                  <a:lnTo>
                    <a:pt x="35" y="14"/>
                  </a:lnTo>
                  <a:lnTo>
                    <a:pt x="31"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6" name="佐賀県"/>
            <p:cNvSpPr>
              <a:spLocks/>
            </p:cNvSpPr>
            <p:nvPr/>
          </p:nvSpPr>
          <p:spPr bwMode="auto">
            <a:xfrm rot="22938875">
              <a:off x="1302" y="3162"/>
              <a:ext cx="184" cy="184"/>
            </a:xfrm>
            <a:custGeom>
              <a:avLst/>
              <a:gdLst/>
              <a:ahLst/>
              <a:cxnLst>
                <a:cxn ang="0">
                  <a:pos x="23" y="6"/>
                </a:cxn>
                <a:cxn ang="0">
                  <a:pos x="19" y="6"/>
                </a:cxn>
                <a:cxn ang="0">
                  <a:pos x="10" y="4"/>
                </a:cxn>
                <a:cxn ang="0">
                  <a:pos x="9" y="4"/>
                </a:cxn>
                <a:cxn ang="0">
                  <a:pos x="5" y="0"/>
                </a:cxn>
                <a:cxn ang="0">
                  <a:pos x="0" y="3"/>
                </a:cxn>
                <a:cxn ang="0">
                  <a:pos x="4" y="6"/>
                </a:cxn>
                <a:cxn ang="0">
                  <a:pos x="4" y="9"/>
                </a:cxn>
                <a:cxn ang="0">
                  <a:pos x="1" y="8"/>
                </a:cxn>
                <a:cxn ang="0">
                  <a:pos x="7" y="18"/>
                </a:cxn>
                <a:cxn ang="0">
                  <a:pos x="13" y="23"/>
                </a:cxn>
                <a:cxn ang="0">
                  <a:pos x="14" y="21"/>
                </a:cxn>
                <a:cxn ang="0">
                  <a:pos x="12" y="17"/>
                </a:cxn>
                <a:cxn ang="0">
                  <a:pos x="18" y="16"/>
                </a:cxn>
                <a:cxn ang="0">
                  <a:pos x="22" y="9"/>
                </a:cxn>
                <a:cxn ang="0">
                  <a:pos x="23" y="6"/>
                </a:cxn>
              </a:cxnLst>
              <a:rect l="0" t="0" r="r" b="b"/>
              <a:pathLst>
                <a:path w="23" h="23">
                  <a:moveTo>
                    <a:pt x="23" y="6"/>
                  </a:moveTo>
                  <a:lnTo>
                    <a:pt x="19" y="6"/>
                  </a:lnTo>
                  <a:lnTo>
                    <a:pt x="10" y="4"/>
                  </a:lnTo>
                  <a:lnTo>
                    <a:pt x="9" y="4"/>
                  </a:lnTo>
                  <a:lnTo>
                    <a:pt x="5" y="0"/>
                  </a:lnTo>
                  <a:lnTo>
                    <a:pt x="0" y="3"/>
                  </a:lnTo>
                  <a:lnTo>
                    <a:pt x="4" y="6"/>
                  </a:lnTo>
                  <a:lnTo>
                    <a:pt x="4" y="9"/>
                  </a:lnTo>
                  <a:lnTo>
                    <a:pt x="1" y="8"/>
                  </a:lnTo>
                  <a:lnTo>
                    <a:pt x="7" y="18"/>
                  </a:lnTo>
                  <a:lnTo>
                    <a:pt x="13" y="23"/>
                  </a:lnTo>
                  <a:lnTo>
                    <a:pt x="14" y="21"/>
                  </a:lnTo>
                  <a:lnTo>
                    <a:pt x="12" y="17"/>
                  </a:lnTo>
                  <a:lnTo>
                    <a:pt x="18" y="16"/>
                  </a:lnTo>
                  <a:lnTo>
                    <a:pt x="22" y="9"/>
                  </a:lnTo>
                  <a:lnTo>
                    <a:pt x="23"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7" name="長崎県"/>
            <p:cNvSpPr>
              <a:spLocks/>
            </p:cNvSpPr>
            <p:nvPr/>
          </p:nvSpPr>
          <p:spPr bwMode="auto">
            <a:xfrm rot="22938875">
              <a:off x="1227" y="3187"/>
              <a:ext cx="192" cy="240"/>
            </a:xfrm>
            <a:custGeom>
              <a:avLst/>
              <a:gdLst/>
              <a:ahLst/>
              <a:cxnLst>
                <a:cxn ang="0">
                  <a:pos x="7" y="2"/>
                </a:cxn>
                <a:cxn ang="0">
                  <a:pos x="1" y="0"/>
                </a:cxn>
                <a:cxn ang="0">
                  <a:pos x="1" y="7"/>
                </a:cxn>
                <a:cxn ang="0">
                  <a:pos x="8" y="13"/>
                </a:cxn>
                <a:cxn ang="0">
                  <a:pos x="11" y="19"/>
                </a:cxn>
                <a:cxn ang="0">
                  <a:pos x="7" y="20"/>
                </a:cxn>
                <a:cxn ang="0">
                  <a:pos x="7" y="15"/>
                </a:cxn>
                <a:cxn ang="0">
                  <a:pos x="1" y="12"/>
                </a:cxn>
                <a:cxn ang="0">
                  <a:pos x="0" y="16"/>
                </a:cxn>
                <a:cxn ang="0">
                  <a:pos x="7" y="23"/>
                </a:cxn>
                <a:cxn ang="0">
                  <a:pos x="5" y="30"/>
                </a:cxn>
                <a:cxn ang="0">
                  <a:pos x="12" y="25"/>
                </a:cxn>
                <a:cxn ang="0">
                  <a:pos x="18" y="23"/>
                </a:cxn>
                <a:cxn ang="0">
                  <a:pos x="16" y="30"/>
                </a:cxn>
                <a:cxn ang="0">
                  <a:pos x="20" y="30"/>
                </a:cxn>
                <a:cxn ang="0">
                  <a:pos x="24" y="23"/>
                </a:cxn>
                <a:cxn ang="0">
                  <a:pos x="22" y="20"/>
                </a:cxn>
                <a:cxn ang="0">
                  <a:pos x="17" y="20"/>
                </a:cxn>
                <a:cxn ang="0">
                  <a:pos x="19" y="17"/>
                </a:cxn>
                <a:cxn ang="0">
                  <a:pos x="13" y="12"/>
                </a:cxn>
                <a:cxn ang="0">
                  <a:pos x="7" y="2"/>
                </a:cxn>
              </a:cxnLst>
              <a:rect l="0" t="0" r="r" b="b"/>
              <a:pathLst>
                <a:path w="24" h="30">
                  <a:moveTo>
                    <a:pt x="7" y="2"/>
                  </a:moveTo>
                  <a:lnTo>
                    <a:pt x="1" y="0"/>
                  </a:lnTo>
                  <a:lnTo>
                    <a:pt x="1" y="7"/>
                  </a:lnTo>
                  <a:lnTo>
                    <a:pt x="8" y="13"/>
                  </a:lnTo>
                  <a:lnTo>
                    <a:pt x="11" y="19"/>
                  </a:lnTo>
                  <a:lnTo>
                    <a:pt x="7" y="20"/>
                  </a:lnTo>
                  <a:lnTo>
                    <a:pt x="7" y="15"/>
                  </a:lnTo>
                  <a:lnTo>
                    <a:pt x="1" y="12"/>
                  </a:lnTo>
                  <a:lnTo>
                    <a:pt x="0" y="16"/>
                  </a:lnTo>
                  <a:lnTo>
                    <a:pt x="7" y="23"/>
                  </a:lnTo>
                  <a:lnTo>
                    <a:pt x="5" y="30"/>
                  </a:lnTo>
                  <a:lnTo>
                    <a:pt x="12" y="25"/>
                  </a:lnTo>
                  <a:lnTo>
                    <a:pt x="18" y="23"/>
                  </a:lnTo>
                  <a:lnTo>
                    <a:pt x="16" y="30"/>
                  </a:lnTo>
                  <a:lnTo>
                    <a:pt x="20" y="30"/>
                  </a:lnTo>
                  <a:lnTo>
                    <a:pt x="24" y="23"/>
                  </a:lnTo>
                  <a:lnTo>
                    <a:pt x="22" y="20"/>
                  </a:lnTo>
                  <a:lnTo>
                    <a:pt x="17" y="20"/>
                  </a:lnTo>
                  <a:lnTo>
                    <a:pt x="19" y="17"/>
                  </a:lnTo>
                  <a:lnTo>
                    <a:pt x="13" y="12"/>
                  </a:lnTo>
                  <a:lnTo>
                    <a:pt x="7"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8" name="熊本県"/>
            <p:cNvSpPr>
              <a:spLocks/>
            </p:cNvSpPr>
            <p:nvPr/>
          </p:nvSpPr>
          <p:spPr bwMode="auto">
            <a:xfrm rot="22938875">
              <a:off x="1345" y="3345"/>
              <a:ext cx="256" cy="296"/>
            </a:xfrm>
            <a:custGeom>
              <a:avLst/>
              <a:gdLst/>
              <a:ahLst/>
              <a:cxnLst>
                <a:cxn ang="0">
                  <a:pos x="7" y="35"/>
                </a:cxn>
                <a:cxn ang="0">
                  <a:pos x="12" y="37"/>
                </a:cxn>
                <a:cxn ang="0">
                  <a:pos x="18" y="37"/>
                </a:cxn>
                <a:cxn ang="0">
                  <a:pos x="24" y="36"/>
                </a:cxn>
                <a:cxn ang="0">
                  <a:pos x="22" y="32"/>
                </a:cxn>
                <a:cxn ang="0">
                  <a:pos x="24" y="28"/>
                </a:cxn>
                <a:cxn ang="0">
                  <a:pos x="22" y="25"/>
                </a:cxn>
                <a:cxn ang="0">
                  <a:pos x="22" y="21"/>
                </a:cxn>
                <a:cxn ang="0">
                  <a:pos x="25" y="21"/>
                </a:cxn>
                <a:cxn ang="0">
                  <a:pos x="29" y="14"/>
                </a:cxn>
                <a:cxn ang="0">
                  <a:pos x="32" y="11"/>
                </a:cxn>
                <a:cxn ang="0">
                  <a:pos x="25" y="0"/>
                </a:cxn>
                <a:cxn ang="0">
                  <a:pos x="23" y="0"/>
                </a:cxn>
                <a:cxn ang="0">
                  <a:pos x="22" y="4"/>
                </a:cxn>
                <a:cxn ang="0">
                  <a:pos x="19" y="2"/>
                </a:cxn>
                <a:cxn ang="0">
                  <a:pos x="12" y="0"/>
                </a:cxn>
                <a:cxn ang="0">
                  <a:pos x="7" y="4"/>
                </a:cxn>
                <a:cxn ang="0">
                  <a:pos x="3" y="5"/>
                </a:cxn>
                <a:cxn ang="0">
                  <a:pos x="8" y="15"/>
                </a:cxn>
                <a:cxn ang="0">
                  <a:pos x="2" y="20"/>
                </a:cxn>
                <a:cxn ang="0">
                  <a:pos x="7" y="20"/>
                </a:cxn>
                <a:cxn ang="0">
                  <a:pos x="5" y="24"/>
                </a:cxn>
                <a:cxn ang="0">
                  <a:pos x="4" y="29"/>
                </a:cxn>
                <a:cxn ang="0">
                  <a:pos x="0" y="35"/>
                </a:cxn>
                <a:cxn ang="0">
                  <a:pos x="3" y="37"/>
                </a:cxn>
                <a:cxn ang="0">
                  <a:pos x="7" y="35"/>
                </a:cxn>
              </a:cxnLst>
              <a:rect l="0" t="0" r="r" b="b"/>
              <a:pathLst>
                <a:path w="32" h="37">
                  <a:moveTo>
                    <a:pt x="7" y="35"/>
                  </a:moveTo>
                  <a:lnTo>
                    <a:pt x="12" y="37"/>
                  </a:lnTo>
                  <a:lnTo>
                    <a:pt x="18" y="37"/>
                  </a:lnTo>
                  <a:lnTo>
                    <a:pt x="24" y="36"/>
                  </a:lnTo>
                  <a:lnTo>
                    <a:pt x="22" y="32"/>
                  </a:lnTo>
                  <a:lnTo>
                    <a:pt x="24" y="28"/>
                  </a:lnTo>
                  <a:lnTo>
                    <a:pt x="22" y="25"/>
                  </a:lnTo>
                  <a:lnTo>
                    <a:pt x="22" y="21"/>
                  </a:lnTo>
                  <a:lnTo>
                    <a:pt x="25" y="21"/>
                  </a:lnTo>
                  <a:lnTo>
                    <a:pt x="29" y="14"/>
                  </a:lnTo>
                  <a:lnTo>
                    <a:pt x="32" y="11"/>
                  </a:lnTo>
                  <a:lnTo>
                    <a:pt x="25" y="0"/>
                  </a:lnTo>
                  <a:lnTo>
                    <a:pt x="23" y="0"/>
                  </a:lnTo>
                  <a:lnTo>
                    <a:pt x="22" y="4"/>
                  </a:lnTo>
                  <a:lnTo>
                    <a:pt x="19" y="2"/>
                  </a:lnTo>
                  <a:lnTo>
                    <a:pt x="12" y="0"/>
                  </a:lnTo>
                  <a:lnTo>
                    <a:pt x="7" y="4"/>
                  </a:lnTo>
                  <a:lnTo>
                    <a:pt x="3" y="5"/>
                  </a:lnTo>
                  <a:lnTo>
                    <a:pt x="8" y="15"/>
                  </a:lnTo>
                  <a:lnTo>
                    <a:pt x="2" y="20"/>
                  </a:lnTo>
                  <a:lnTo>
                    <a:pt x="7" y="20"/>
                  </a:lnTo>
                  <a:lnTo>
                    <a:pt x="5" y="24"/>
                  </a:lnTo>
                  <a:lnTo>
                    <a:pt x="4" y="29"/>
                  </a:lnTo>
                  <a:lnTo>
                    <a:pt x="0" y="35"/>
                  </a:lnTo>
                  <a:lnTo>
                    <a:pt x="3" y="37"/>
                  </a:lnTo>
                  <a:lnTo>
                    <a:pt x="7" y="3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79" name="大分県"/>
            <p:cNvSpPr>
              <a:spLocks/>
            </p:cNvSpPr>
            <p:nvPr/>
          </p:nvSpPr>
          <p:spPr bwMode="auto">
            <a:xfrm rot="22938875">
              <a:off x="1543" y="3274"/>
              <a:ext cx="272" cy="272"/>
            </a:xfrm>
            <a:custGeom>
              <a:avLst/>
              <a:gdLst/>
              <a:ahLst/>
              <a:cxnLst>
                <a:cxn ang="0">
                  <a:pos x="31" y="27"/>
                </a:cxn>
                <a:cxn ang="0">
                  <a:pos x="33" y="22"/>
                </a:cxn>
                <a:cxn ang="0">
                  <a:pos x="29" y="23"/>
                </a:cxn>
                <a:cxn ang="0">
                  <a:pos x="30" y="17"/>
                </a:cxn>
                <a:cxn ang="0">
                  <a:pos x="20" y="16"/>
                </a:cxn>
                <a:cxn ang="0">
                  <a:pos x="19" y="13"/>
                </a:cxn>
                <a:cxn ang="0">
                  <a:pos x="25" y="11"/>
                </a:cxn>
                <a:cxn ang="0">
                  <a:pos x="27" y="3"/>
                </a:cxn>
                <a:cxn ang="0">
                  <a:pos x="20" y="0"/>
                </a:cxn>
                <a:cxn ang="0">
                  <a:pos x="13" y="5"/>
                </a:cxn>
                <a:cxn ang="0">
                  <a:pos x="10" y="4"/>
                </a:cxn>
                <a:cxn ang="0">
                  <a:pos x="9" y="7"/>
                </a:cxn>
                <a:cxn ang="0">
                  <a:pos x="2" y="8"/>
                </a:cxn>
                <a:cxn ang="0">
                  <a:pos x="0" y="12"/>
                </a:cxn>
                <a:cxn ang="0">
                  <a:pos x="0" y="20"/>
                </a:cxn>
                <a:cxn ang="0">
                  <a:pos x="3" y="22"/>
                </a:cxn>
                <a:cxn ang="0">
                  <a:pos x="4" y="18"/>
                </a:cxn>
                <a:cxn ang="0">
                  <a:pos x="6" y="18"/>
                </a:cxn>
                <a:cxn ang="0">
                  <a:pos x="13" y="29"/>
                </a:cxn>
                <a:cxn ang="0">
                  <a:pos x="23" y="33"/>
                </a:cxn>
                <a:cxn ang="0">
                  <a:pos x="27" y="31"/>
                </a:cxn>
                <a:cxn ang="0">
                  <a:pos x="30" y="34"/>
                </a:cxn>
                <a:cxn ang="0">
                  <a:pos x="34" y="29"/>
                </a:cxn>
                <a:cxn ang="0">
                  <a:pos x="31" y="27"/>
                </a:cxn>
              </a:cxnLst>
              <a:rect l="0" t="0" r="r" b="b"/>
              <a:pathLst>
                <a:path w="34" h="34">
                  <a:moveTo>
                    <a:pt x="31" y="27"/>
                  </a:moveTo>
                  <a:lnTo>
                    <a:pt x="33" y="22"/>
                  </a:lnTo>
                  <a:lnTo>
                    <a:pt x="29" y="23"/>
                  </a:lnTo>
                  <a:lnTo>
                    <a:pt x="30" y="17"/>
                  </a:lnTo>
                  <a:lnTo>
                    <a:pt x="20" y="16"/>
                  </a:lnTo>
                  <a:lnTo>
                    <a:pt x="19" y="13"/>
                  </a:lnTo>
                  <a:lnTo>
                    <a:pt x="25" y="11"/>
                  </a:lnTo>
                  <a:lnTo>
                    <a:pt x="27" y="3"/>
                  </a:lnTo>
                  <a:lnTo>
                    <a:pt x="20" y="0"/>
                  </a:lnTo>
                  <a:lnTo>
                    <a:pt x="13" y="5"/>
                  </a:lnTo>
                  <a:lnTo>
                    <a:pt x="10" y="4"/>
                  </a:lnTo>
                  <a:lnTo>
                    <a:pt x="9" y="7"/>
                  </a:lnTo>
                  <a:lnTo>
                    <a:pt x="2" y="8"/>
                  </a:lnTo>
                  <a:lnTo>
                    <a:pt x="0" y="12"/>
                  </a:lnTo>
                  <a:lnTo>
                    <a:pt x="0" y="20"/>
                  </a:lnTo>
                  <a:lnTo>
                    <a:pt x="3" y="22"/>
                  </a:lnTo>
                  <a:lnTo>
                    <a:pt x="4" y="18"/>
                  </a:lnTo>
                  <a:lnTo>
                    <a:pt x="6" y="18"/>
                  </a:lnTo>
                  <a:lnTo>
                    <a:pt x="13" y="29"/>
                  </a:lnTo>
                  <a:lnTo>
                    <a:pt x="23" y="33"/>
                  </a:lnTo>
                  <a:lnTo>
                    <a:pt x="27" y="31"/>
                  </a:lnTo>
                  <a:lnTo>
                    <a:pt x="30" y="34"/>
                  </a:lnTo>
                  <a:lnTo>
                    <a:pt x="34" y="29"/>
                  </a:lnTo>
                  <a:lnTo>
                    <a:pt x="31" y="2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80" name="宮崎県"/>
            <p:cNvSpPr>
              <a:spLocks/>
            </p:cNvSpPr>
            <p:nvPr/>
          </p:nvSpPr>
          <p:spPr bwMode="auto">
            <a:xfrm rot="22938875">
              <a:off x="1370" y="3465"/>
              <a:ext cx="296" cy="439"/>
            </a:xfrm>
            <a:custGeom>
              <a:avLst/>
              <a:gdLst/>
              <a:ahLst/>
              <a:cxnLst>
                <a:cxn ang="0">
                  <a:pos x="30" y="4"/>
                </a:cxn>
                <a:cxn ang="0">
                  <a:pos x="20" y="0"/>
                </a:cxn>
                <a:cxn ang="0">
                  <a:pos x="17" y="3"/>
                </a:cxn>
                <a:cxn ang="0">
                  <a:pos x="13" y="10"/>
                </a:cxn>
                <a:cxn ang="0">
                  <a:pos x="10" y="10"/>
                </a:cxn>
                <a:cxn ang="0">
                  <a:pos x="10" y="14"/>
                </a:cxn>
                <a:cxn ang="0">
                  <a:pos x="12" y="17"/>
                </a:cxn>
                <a:cxn ang="0">
                  <a:pos x="10" y="21"/>
                </a:cxn>
                <a:cxn ang="0">
                  <a:pos x="12" y="25"/>
                </a:cxn>
                <a:cxn ang="0">
                  <a:pos x="6" y="26"/>
                </a:cxn>
                <a:cxn ang="0">
                  <a:pos x="0" y="26"/>
                </a:cxn>
                <a:cxn ang="0">
                  <a:pos x="1" y="31"/>
                </a:cxn>
                <a:cxn ang="0">
                  <a:pos x="8" y="36"/>
                </a:cxn>
                <a:cxn ang="0">
                  <a:pos x="8" y="41"/>
                </a:cxn>
                <a:cxn ang="0">
                  <a:pos x="13" y="45"/>
                </a:cxn>
                <a:cxn ang="0">
                  <a:pos x="11" y="52"/>
                </a:cxn>
                <a:cxn ang="0">
                  <a:pos x="15" y="55"/>
                </a:cxn>
                <a:cxn ang="0">
                  <a:pos x="18" y="51"/>
                </a:cxn>
                <a:cxn ang="0">
                  <a:pos x="21" y="41"/>
                </a:cxn>
                <a:cxn ang="0">
                  <a:pos x="22" y="30"/>
                </a:cxn>
                <a:cxn ang="0">
                  <a:pos x="27" y="21"/>
                </a:cxn>
                <a:cxn ang="0">
                  <a:pos x="30" y="17"/>
                </a:cxn>
                <a:cxn ang="0">
                  <a:pos x="31" y="13"/>
                </a:cxn>
                <a:cxn ang="0">
                  <a:pos x="37" y="5"/>
                </a:cxn>
                <a:cxn ang="0">
                  <a:pos x="34" y="2"/>
                </a:cxn>
                <a:cxn ang="0">
                  <a:pos x="30" y="4"/>
                </a:cxn>
              </a:cxnLst>
              <a:rect l="0" t="0" r="r" b="b"/>
              <a:pathLst>
                <a:path w="37" h="55">
                  <a:moveTo>
                    <a:pt x="30" y="4"/>
                  </a:moveTo>
                  <a:lnTo>
                    <a:pt x="20" y="0"/>
                  </a:lnTo>
                  <a:lnTo>
                    <a:pt x="17" y="3"/>
                  </a:lnTo>
                  <a:lnTo>
                    <a:pt x="13" y="10"/>
                  </a:lnTo>
                  <a:lnTo>
                    <a:pt x="10" y="10"/>
                  </a:lnTo>
                  <a:lnTo>
                    <a:pt x="10" y="14"/>
                  </a:lnTo>
                  <a:lnTo>
                    <a:pt x="12" y="17"/>
                  </a:lnTo>
                  <a:lnTo>
                    <a:pt x="10" y="21"/>
                  </a:lnTo>
                  <a:lnTo>
                    <a:pt x="12" y="25"/>
                  </a:lnTo>
                  <a:lnTo>
                    <a:pt x="6" y="26"/>
                  </a:lnTo>
                  <a:lnTo>
                    <a:pt x="0" y="26"/>
                  </a:lnTo>
                  <a:lnTo>
                    <a:pt x="1" y="31"/>
                  </a:lnTo>
                  <a:lnTo>
                    <a:pt x="8" y="36"/>
                  </a:lnTo>
                  <a:lnTo>
                    <a:pt x="8" y="41"/>
                  </a:lnTo>
                  <a:lnTo>
                    <a:pt x="13" y="45"/>
                  </a:lnTo>
                  <a:lnTo>
                    <a:pt x="11" y="52"/>
                  </a:lnTo>
                  <a:lnTo>
                    <a:pt x="15" y="55"/>
                  </a:lnTo>
                  <a:lnTo>
                    <a:pt x="18" y="51"/>
                  </a:lnTo>
                  <a:lnTo>
                    <a:pt x="21" y="41"/>
                  </a:lnTo>
                  <a:lnTo>
                    <a:pt x="22" y="30"/>
                  </a:lnTo>
                  <a:lnTo>
                    <a:pt x="27" y="21"/>
                  </a:lnTo>
                  <a:lnTo>
                    <a:pt x="30" y="17"/>
                  </a:lnTo>
                  <a:lnTo>
                    <a:pt x="31" y="13"/>
                  </a:lnTo>
                  <a:lnTo>
                    <a:pt x="37" y="5"/>
                  </a:lnTo>
                  <a:lnTo>
                    <a:pt x="34" y="2"/>
                  </a:lnTo>
                  <a:lnTo>
                    <a:pt x="30" y="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81" name="鹿児島県"/>
            <p:cNvSpPr>
              <a:spLocks/>
            </p:cNvSpPr>
            <p:nvPr/>
          </p:nvSpPr>
          <p:spPr bwMode="auto">
            <a:xfrm rot="22938875">
              <a:off x="1156" y="3576"/>
              <a:ext cx="280" cy="336"/>
            </a:xfrm>
            <a:custGeom>
              <a:avLst/>
              <a:gdLst/>
              <a:ahLst/>
              <a:cxnLst>
                <a:cxn ang="0">
                  <a:pos x="30" y="17"/>
                </a:cxn>
                <a:cxn ang="0">
                  <a:pos x="30" y="12"/>
                </a:cxn>
                <a:cxn ang="0">
                  <a:pos x="23" y="7"/>
                </a:cxn>
                <a:cxn ang="0">
                  <a:pos x="22" y="2"/>
                </a:cxn>
                <a:cxn ang="0">
                  <a:pos x="17" y="0"/>
                </a:cxn>
                <a:cxn ang="0">
                  <a:pos x="13" y="2"/>
                </a:cxn>
                <a:cxn ang="0">
                  <a:pos x="10" y="0"/>
                </a:cxn>
                <a:cxn ang="0">
                  <a:pos x="7" y="3"/>
                </a:cxn>
                <a:cxn ang="0">
                  <a:pos x="4" y="3"/>
                </a:cxn>
                <a:cxn ang="0">
                  <a:pos x="3" y="14"/>
                </a:cxn>
                <a:cxn ang="0">
                  <a:pos x="7" y="18"/>
                </a:cxn>
                <a:cxn ang="0">
                  <a:pos x="5" y="26"/>
                </a:cxn>
                <a:cxn ang="0">
                  <a:pos x="0" y="26"/>
                </a:cxn>
                <a:cxn ang="0">
                  <a:pos x="3" y="33"/>
                </a:cxn>
                <a:cxn ang="0">
                  <a:pos x="8" y="33"/>
                </a:cxn>
                <a:cxn ang="0">
                  <a:pos x="13" y="37"/>
                </a:cxn>
                <a:cxn ang="0">
                  <a:pos x="17" y="34"/>
                </a:cxn>
                <a:cxn ang="0">
                  <a:pos x="13" y="27"/>
                </a:cxn>
                <a:cxn ang="0">
                  <a:pos x="15" y="22"/>
                </a:cxn>
                <a:cxn ang="0">
                  <a:pos x="18" y="17"/>
                </a:cxn>
                <a:cxn ang="0">
                  <a:pos x="22" y="19"/>
                </a:cxn>
                <a:cxn ang="0">
                  <a:pos x="21" y="23"/>
                </a:cxn>
                <a:cxn ang="0">
                  <a:pos x="17" y="21"/>
                </a:cxn>
                <a:cxn ang="0">
                  <a:pos x="16" y="24"/>
                </a:cxn>
                <a:cxn ang="0">
                  <a:pos x="19" y="25"/>
                </a:cxn>
                <a:cxn ang="0">
                  <a:pos x="20" y="34"/>
                </a:cxn>
                <a:cxn ang="0">
                  <a:pos x="16" y="42"/>
                </a:cxn>
                <a:cxn ang="0">
                  <a:pos x="24" y="39"/>
                </a:cxn>
                <a:cxn ang="0">
                  <a:pos x="32" y="34"/>
                </a:cxn>
                <a:cxn ang="0">
                  <a:pos x="28" y="29"/>
                </a:cxn>
                <a:cxn ang="0">
                  <a:pos x="32" y="27"/>
                </a:cxn>
                <a:cxn ang="0">
                  <a:pos x="33" y="28"/>
                </a:cxn>
                <a:cxn ang="0">
                  <a:pos x="35" y="21"/>
                </a:cxn>
                <a:cxn ang="0">
                  <a:pos x="30" y="17"/>
                </a:cxn>
              </a:cxnLst>
              <a:rect l="0" t="0" r="r" b="b"/>
              <a:pathLst>
                <a:path w="35" h="42">
                  <a:moveTo>
                    <a:pt x="30" y="17"/>
                  </a:moveTo>
                  <a:lnTo>
                    <a:pt x="30" y="12"/>
                  </a:lnTo>
                  <a:lnTo>
                    <a:pt x="23" y="7"/>
                  </a:lnTo>
                  <a:lnTo>
                    <a:pt x="22" y="2"/>
                  </a:lnTo>
                  <a:lnTo>
                    <a:pt x="17" y="0"/>
                  </a:lnTo>
                  <a:lnTo>
                    <a:pt x="13" y="2"/>
                  </a:lnTo>
                  <a:lnTo>
                    <a:pt x="10" y="0"/>
                  </a:lnTo>
                  <a:lnTo>
                    <a:pt x="7" y="3"/>
                  </a:lnTo>
                  <a:lnTo>
                    <a:pt x="4" y="3"/>
                  </a:lnTo>
                  <a:lnTo>
                    <a:pt x="3" y="14"/>
                  </a:lnTo>
                  <a:lnTo>
                    <a:pt x="7" y="18"/>
                  </a:lnTo>
                  <a:lnTo>
                    <a:pt x="5" y="26"/>
                  </a:lnTo>
                  <a:lnTo>
                    <a:pt x="0" y="26"/>
                  </a:lnTo>
                  <a:lnTo>
                    <a:pt x="3" y="33"/>
                  </a:lnTo>
                  <a:lnTo>
                    <a:pt x="8" y="33"/>
                  </a:lnTo>
                  <a:lnTo>
                    <a:pt x="13" y="37"/>
                  </a:lnTo>
                  <a:lnTo>
                    <a:pt x="17" y="34"/>
                  </a:lnTo>
                  <a:lnTo>
                    <a:pt x="13" y="27"/>
                  </a:lnTo>
                  <a:lnTo>
                    <a:pt x="15" y="22"/>
                  </a:lnTo>
                  <a:lnTo>
                    <a:pt x="18" y="17"/>
                  </a:lnTo>
                  <a:lnTo>
                    <a:pt x="22" y="19"/>
                  </a:lnTo>
                  <a:lnTo>
                    <a:pt x="21" y="23"/>
                  </a:lnTo>
                  <a:lnTo>
                    <a:pt x="17" y="21"/>
                  </a:lnTo>
                  <a:lnTo>
                    <a:pt x="16" y="24"/>
                  </a:lnTo>
                  <a:lnTo>
                    <a:pt x="19" y="25"/>
                  </a:lnTo>
                  <a:lnTo>
                    <a:pt x="20" y="34"/>
                  </a:lnTo>
                  <a:lnTo>
                    <a:pt x="16" y="42"/>
                  </a:lnTo>
                  <a:lnTo>
                    <a:pt x="24" y="39"/>
                  </a:lnTo>
                  <a:lnTo>
                    <a:pt x="32" y="34"/>
                  </a:lnTo>
                  <a:lnTo>
                    <a:pt x="28" y="29"/>
                  </a:lnTo>
                  <a:lnTo>
                    <a:pt x="32" y="27"/>
                  </a:lnTo>
                  <a:lnTo>
                    <a:pt x="33" y="28"/>
                  </a:lnTo>
                  <a:lnTo>
                    <a:pt x="35" y="21"/>
                  </a:lnTo>
                  <a:lnTo>
                    <a:pt x="30" y="1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grpSp>
      <p:sp>
        <p:nvSpPr>
          <p:cNvPr id="382" name="フリーフォーム 381"/>
          <p:cNvSpPr/>
          <p:nvPr/>
        </p:nvSpPr>
        <p:spPr bwMode="auto">
          <a:xfrm>
            <a:off x="3779912" y="5991224"/>
            <a:ext cx="1592188" cy="534120"/>
          </a:xfrm>
          <a:custGeom>
            <a:avLst/>
            <a:gdLst>
              <a:gd name="connsiteX0" fmla="*/ 628650 w 666750"/>
              <a:gd name="connsiteY0" fmla="*/ 0 h 533400"/>
              <a:gd name="connsiteX1" fmla="*/ 561975 w 666750"/>
              <a:gd name="connsiteY1" fmla="*/ 323850 h 533400"/>
              <a:gd name="connsiteX2" fmla="*/ 0 w 666750"/>
              <a:gd name="connsiteY2" fmla="*/ 533400 h 533400"/>
              <a:gd name="connsiteX0" fmla="*/ 628650 w 647700"/>
              <a:gd name="connsiteY0" fmla="*/ 0 h 533400"/>
              <a:gd name="connsiteX1" fmla="*/ 440618 w 647700"/>
              <a:gd name="connsiteY1" fmla="*/ 354099 h 533400"/>
              <a:gd name="connsiteX2" fmla="*/ 0 w 647700"/>
              <a:gd name="connsiteY2" fmla="*/ 533400 h 533400"/>
              <a:gd name="connsiteX0" fmla="*/ 628650 w 647700"/>
              <a:gd name="connsiteY0" fmla="*/ 0 h 533400"/>
              <a:gd name="connsiteX1" fmla="*/ 404614 w 647700"/>
              <a:gd name="connsiteY1" fmla="*/ 354099 h 533400"/>
              <a:gd name="connsiteX2" fmla="*/ 0 w 64770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Lst>
            <a:ahLst/>
            <a:cxnLst>
              <a:cxn ang="0">
                <a:pos x="connsiteX0" y="connsiteY0"/>
              </a:cxn>
              <a:cxn ang="0">
                <a:pos x="connsiteX1" y="connsiteY1"/>
              </a:cxn>
              <a:cxn ang="0">
                <a:pos x="connsiteX2" y="connsiteY2"/>
              </a:cxn>
            </a:cxnLst>
            <a:rect l="l" t="t" r="r" b="b"/>
            <a:pathLst>
              <a:path w="728092" h="462111">
                <a:moveTo>
                  <a:pt x="728092" y="0"/>
                </a:moveTo>
                <a:cubicBezTo>
                  <a:pt x="675628" y="136210"/>
                  <a:pt x="625405" y="277081"/>
                  <a:pt x="504056" y="354099"/>
                </a:cubicBezTo>
                <a:cubicBezTo>
                  <a:pt x="382707" y="431117"/>
                  <a:pt x="243895" y="448325"/>
                  <a:pt x="0" y="462111"/>
                </a:cubicBezTo>
              </a:path>
            </a:pathLst>
          </a:custGeom>
          <a:noFill/>
          <a:ln w="38100" cap="flat" cmpd="sng" algn="ctr">
            <a:solidFill>
              <a:srgbClr val="4080C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itchFamily="34" charset="0"/>
            </a:endParaRPr>
          </a:p>
        </p:txBody>
      </p:sp>
      <p:sp>
        <p:nvSpPr>
          <p:cNvPr id="383" name="フリーフォーム 382"/>
          <p:cNvSpPr/>
          <p:nvPr/>
        </p:nvSpPr>
        <p:spPr bwMode="auto">
          <a:xfrm>
            <a:off x="3802380" y="5700963"/>
            <a:ext cx="1543050" cy="271780"/>
          </a:xfrm>
          <a:custGeom>
            <a:avLst/>
            <a:gdLst>
              <a:gd name="connsiteX0" fmla="*/ 1527810 w 1527810"/>
              <a:gd name="connsiteY0" fmla="*/ 238125 h 238125"/>
              <a:gd name="connsiteX1" fmla="*/ 880110 w 1527810"/>
              <a:gd name="connsiteY1" fmla="*/ 24765 h 238125"/>
              <a:gd name="connsiteX2" fmla="*/ 0 w 1527810"/>
              <a:gd name="connsiteY2" fmla="*/ 89535 h 238125"/>
              <a:gd name="connsiteX0" fmla="*/ 1524000 w 1524000"/>
              <a:gd name="connsiteY0" fmla="*/ 260350 h 260350"/>
              <a:gd name="connsiteX1" fmla="*/ 880110 w 1524000"/>
              <a:gd name="connsiteY1" fmla="*/ 27940 h 260350"/>
              <a:gd name="connsiteX2" fmla="*/ 0 w 1524000"/>
              <a:gd name="connsiteY2" fmla="*/ 92710 h 260350"/>
              <a:gd name="connsiteX0" fmla="*/ 1524000 w 1524000"/>
              <a:gd name="connsiteY0" fmla="*/ 260350 h 260350"/>
              <a:gd name="connsiteX1" fmla="*/ 754380 w 1524000"/>
              <a:gd name="connsiteY1" fmla="*/ 27940 h 260350"/>
              <a:gd name="connsiteX2" fmla="*/ 0 w 1524000"/>
              <a:gd name="connsiteY2" fmla="*/ 92710 h 260350"/>
              <a:gd name="connsiteX0" fmla="*/ 1543050 w 1543050"/>
              <a:gd name="connsiteY0" fmla="*/ 260350 h 260350"/>
              <a:gd name="connsiteX1" fmla="*/ 773430 w 1543050"/>
              <a:gd name="connsiteY1" fmla="*/ 27940 h 260350"/>
              <a:gd name="connsiteX2" fmla="*/ 0 w 1543050"/>
              <a:gd name="connsiteY2" fmla="*/ 92710 h 260350"/>
              <a:gd name="connsiteX0" fmla="*/ 1543050 w 1543050"/>
              <a:gd name="connsiteY0" fmla="*/ 252730 h 252730"/>
              <a:gd name="connsiteX1" fmla="*/ 758190 w 1543050"/>
              <a:gd name="connsiteY1" fmla="*/ 27940 h 252730"/>
              <a:gd name="connsiteX2" fmla="*/ 0 w 1543050"/>
              <a:gd name="connsiteY2" fmla="*/ 85090 h 252730"/>
              <a:gd name="connsiteX0" fmla="*/ 1543050 w 1543050"/>
              <a:gd name="connsiteY0" fmla="*/ 271780 h 271780"/>
              <a:gd name="connsiteX1" fmla="*/ 609600 w 1543050"/>
              <a:gd name="connsiteY1" fmla="*/ 27940 h 271780"/>
              <a:gd name="connsiteX2" fmla="*/ 0 w 1543050"/>
              <a:gd name="connsiteY2" fmla="*/ 104140 h 271780"/>
              <a:gd name="connsiteX0" fmla="*/ 1543050 w 1543050"/>
              <a:gd name="connsiteY0" fmla="*/ 271780 h 271780"/>
              <a:gd name="connsiteX1" fmla="*/ 609600 w 1543050"/>
              <a:gd name="connsiteY1" fmla="*/ 27940 h 271780"/>
              <a:gd name="connsiteX2" fmla="*/ 0 w 1543050"/>
              <a:gd name="connsiteY2" fmla="*/ 104140 h 271780"/>
              <a:gd name="connsiteX0" fmla="*/ 1543050 w 1543050"/>
              <a:gd name="connsiteY0" fmla="*/ 271780 h 271780"/>
              <a:gd name="connsiteX1" fmla="*/ 716280 w 1543050"/>
              <a:gd name="connsiteY1" fmla="*/ 27940 h 271780"/>
              <a:gd name="connsiteX2" fmla="*/ 0 w 1543050"/>
              <a:gd name="connsiteY2" fmla="*/ 104140 h 271780"/>
              <a:gd name="connsiteX0" fmla="*/ 1543050 w 1543050"/>
              <a:gd name="connsiteY0" fmla="*/ 271780 h 271780"/>
              <a:gd name="connsiteX1" fmla="*/ 716280 w 1543050"/>
              <a:gd name="connsiteY1" fmla="*/ 27940 h 271780"/>
              <a:gd name="connsiteX2" fmla="*/ 0 w 1543050"/>
              <a:gd name="connsiteY2" fmla="*/ 104140 h 271780"/>
            </a:gdLst>
            <a:ahLst/>
            <a:cxnLst>
              <a:cxn ang="0">
                <a:pos x="connsiteX0" y="connsiteY0"/>
              </a:cxn>
              <a:cxn ang="0">
                <a:pos x="connsiteX1" y="connsiteY1"/>
              </a:cxn>
              <a:cxn ang="0">
                <a:pos x="connsiteX2" y="connsiteY2"/>
              </a:cxn>
            </a:cxnLst>
            <a:rect l="l" t="t" r="r" b="b"/>
            <a:pathLst>
              <a:path w="1543050" h="271780">
                <a:moveTo>
                  <a:pt x="1543050" y="271780"/>
                </a:moveTo>
                <a:cubicBezTo>
                  <a:pt x="1346517" y="150812"/>
                  <a:pt x="973455" y="55880"/>
                  <a:pt x="716280" y="27940"/>
                </a:cubicBezTo>
                <a:cubicBezTo>
                  <a:pt x="459105" y="0"/>
                  <a:pt x="194627" y="44132"/>
                  <a:pt x="0" y="104140"/>
                </a:cubicBezTo>
              </a:path>
            </a:pathLst>
          </a:custGeom>
          <a:noFill/>
          <a:ln w="101600" cap="flat" cmpd="sng" algn="ctr">
            <a:solidFill>
              <a:srgbClr val="4080C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itchFamily="34" charset="0"/>
            </a:endParaRPr>
          </a:p>
        </p:txBody>
      </p:sp>
      <p:sp>
        <p:nvSpPr>
          <p:cNvPr id="384" name="Line 587"/>
          <p:cNvSpPr>
            <a:spLocks noChangeShapeType="1"/>
          </p:cNvSpPr>
          <p:nvPr/>
        </p:nvSpPr>
        <p:spPr bwMode="auto">
          <a:xfrm flipH="1">
            <a:off x="2845385" y="5111016"/>
            <a:ext cx="1678075" cy="316522"/>
          </a:xfrm>
          <a:prstGeom prst="line">
            <a:avLst/>
          </a:prstGeom>
          <a:noFill/>
          <a:ln w="381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85" name="フリーフォーム 384"/>
          <p:cNvSpPr/>
          <p:nvPr/>
        </p:nvSpPr>
        <p:spPr bwMode="auto">
          <a:xfrm>
            <a:off x="2856264" y="5438023"/>
            <a:ext cx="934278" cy="381663"/>
          </a:xfrm>
          <a:custGeom>
            <a:avLst/>
            <a:gdLst>
              <a:gd name="connsiteX0" fmla="*/ 934278 w 934278"/>
              <a:gd name="connsiteY0" fmla="*/ 381663 h 381663"/>
              <a:gd name="connsiteX1" fmla="*/ 576469 w 934278"/>
              <a:gd name="connsiteY1" fmla="*/ 166978 h 381663"/>
              <a:gd name="connsiteX2" fmla="*/ 0 w 934278"/>
              <a:gd name="connsiteY2" fmla="*/ 0 h 381663"/>
              <a:gd name="connsiteX0" fmla="*/ 934278 w 934278"/>
              <a:gd name="connsiteY0" fmla="*/ 381663 h 381663"/>
              <a:gd name="connsiteX1" fmla="*/ 520810 w 934278"/>
              <a:gd name="connsiteY1" fmla="*/ 166978 h 381663"/>
              <a:gd name="connsiteX2" fmla="*/ 0 w 934278"/>
              <a:gd name="connsiteY2" fmla="*/ 0 h 381663"/>
            </a:gdLst>
            <a:ahLst/>
            <a:cxnLst>
              <a:cxn ang="0">
                <a:pos x="connsiteX0" y="connsiteY0"/>
              </a:cxn>
              <a:cxn ang="0">
                <a:pos x="connsiteX1" y="connsiteY1"/>
              </a:cxn>
              <a:cxn ang="0">
                <a:pos x="connsiteX2" y="connsiteY2"/>
              </a:cxn>
            </a:cxnLst>
            <a:rect l="l" t="t" r="r" b="b"/>
            <a:pathLst>
              <a:path w="934278" h="381663">
                <a:moveTo>
                  <a:pt x="934278" y="381663"/>
                </a:moveTo>
                <a:cubicBezTo>
                  <a:pt x="833230" y="306125"/>
                  <a:pt x="676523" y="230588"/>
                  <a:pt x="520810" y="166978"/>
                </a:cubicBezTo>
                <a:cubicBezTo>
                  <a:pt x="365097" y="103368"/>
                  <a:pt x="210378" y="51684"/>
                  <a:pt x="0" y="0"/>
                </a:cubicBezTo>
              </a:path>
            </a:pathLst>
          </a:custGeom>
          <a:noFill/>
          <a:ln w="101600" cap="flat" cmpd="sng" algn="ctr">
            <a:solidFill>
              <a:srgbClr val="4080C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itchFamily="34" charset="0"/>
            </a:endParaRPr>
          </a:p>
        </p:txBody>
      </p:sp>
      <p:sp>
        <p:nvSpPr>
          <p:cNvPr id="386" name="Line 587"/>
          <p:cNvSpPr>
            <a:spLocks noChangeShapeType="1"/>
          </p:cNvSpPr>
          <p:nvPr/>
        </p:nvSpPr>
        <p:spPr bwMode="auto">
          <a:xfrm flipH="1">
            <a:off x="6132835" y="3007535"/>
            <a:ext cx="815501" cy="1974945"/>
          </a:xfrm>
          <a:prstGeom prst="line">
            <a:avLst/>
          </a:prstGeom>
          <a:noFill/>
          <a:ln w="381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87" name="Line 587"/>
          <p:cNvSpPr>
            <a:spLocks noChangeShapeType="1"/>
          </p:cNvSpPr>
          <p:nvPr/>
        </p:nvSpPr>
        <p:spPr bwMode="auto">
          <a:xfrm flipH="1">
            <a:off x="5348171" y="4961733"/>
            <a:ext cx="783123" cy="1032094"/>
          </a:xfrm>
          <a:prstGeom prst="line">
            <a:avLst/>
          </a:prstGeom>
          <a:noFill/>
          <a:ln w="1016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88" name="Line 587"/>
          <p:cNvSpPr>
            <a:spLocks noChangeShapeType="1"/>
          </p:cNvSpPr>
          <p:nvPr/>
        </p:nvSpPr>
        <p:spPr bwMode="auto">
          <a:xfrm flipH="1">
            <a:off x="4519779" y="4988893"/>
            <a:ext cx="1606990" cy="108642"/>
          </a:xfrm>
          <a:prstGeom prst="line">
            <a:avLst/>
          </a:prstGeom>
          <a:noFill/>
          <a:ln w="381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89" name="Line 587"/>
          <p:cNvSpPr>
            <a:spLocks noChangeShapeType="1"/>
          </p:cNvSpPr>
          <p:nvPr/>
        </p:nvSpPr>
        <p:spPr bwMode="auto">
          <a:xfrm flipH="1" flipV="1">
            <a:off x="4546938" y="5115642"/>
            <a:ext cx="819340" cy="873659"/>
          </a:xfrm>
          <a:prstGeom prst="line">
            <a:avLst/>
          </a:prstGeom>
          <a:noFill/>
          <a:ln w="38100">
            <a:solidFill>
              <a:srgbClr val="4080C0"/>
            </a:solidFill>
            <a:miter lim="800000"/>
            <a:headEnd/>
            <a:tailEnd/>
          </a:ln>
          <a:effectLst/>
        </p:spPr>
        <p:txBody>
          <a:bodyPr wrap="none"/>
          <a:lstStyle/>
          <a:p>
            <a:endParaRPr lang="ja-JP" altLang="en-US" dirty="0">
              <a:latin typeface="Calibri" panose="020F0502020204030204" pitchFamily="34" charset="0"/>
              <a:cs typeface="Arial" pitchFamily="34" charset="0"/>
            </a:endParaRPr>
          </a:p>
        </p:txBody>
      </p:sp>
      <p:sp>
        <p:nvSpPr>
          <p:cNvPr id="390" name="Line 587"/>
          <p:cNvSpPr>
            <a:spLocks noChangeShapeType="1"/>
          </p:cNvSpPr>
          <p:nvPr/>
        </p:nvSpPr>
        <p:spPr bwMode="auto">
          <a:xfrm flipV="1">
            <a:off x="3795502" y="5102061"/>
            <a:ext cx="742384" cy="719751"/>
          </a:xfrm>
          <a:prstGeom prst="line">
            <a:avLst/>
          </a:prstGeom>
          <a:noFill/>
          <a:ln w="38100">
            <a:solidFill>
              <a:srgbClr val="4080C0"/>
            </a:solidFill>
            <a:miter lim="800000"/>
            <a:headEnd/>
            <a:tailEnd/>
          </a:ln>
          <a:effectLst/>
        </p:spPr>
        <p:txBody>
          <a:bodyPr wrap="none"/>
          <a:lstStyle/>
          <a:p>
            <a:endParaRPr lang="ja-JP" altLang="en-US" dirty="0">
              <a:latin typeface="Calibri" panose="020F0502020204030204" pitchFamily="34" charset="0"/>
              <a:cs typeface="Arial" pitchFamily="34" charset="0"/>
            </a:endParaRPr>
          </a:p>
        </p:txBody>
      </p:sp>
      <p:sp>
        <p:nvSpPr>
          <p:cNvPr id="391" name="Line 587"/>
          <p:cNvSpPr>
            <a:spLocks noChangeShapeType="1"/>
          </p:cNvSpPr>
          <p:nvPr/>
        </p:nvSpPr>
        <p:spPr bwMode="auto">
          <a:xfrm flipH="1" flipV="1">
            <a:off x="4339436" y="5844965"/>
            <a:ext cx="1025396" cy="137424"/>
          </a:xfrm>
          <a:prstGeom prst="line">
            <a:avLst/>
          </a:prstGeom>
          <a:noFill/>
          <a:ln w="1016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92" name="Line 587"/>
          <p:cNvSpPr>
            <a:spLocks noChangeShapeType="1"/>
          </p:cNvSpPr>
          <p:nvPr/>
        </p:nvSpPr>
        <p:spPr bwMode="auto">
          <a:xfrm flipH="1" flipV="1">
            <a:off x="3768597" y="5802679"/>
            <a:ext cx="586233" cy="44332"/>
          </a:xfrm>
          <a:prstGeom prst="line">
            <a:avLst/>
          </a:prstGeom>
          <a:noFill/>
          <a:ln w="101600">
            <a:solidFill>
              <a:srgbClr val="4080C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393" name="Line 587"/>
          <p:cNvSpPr>
            <a:spLocks noChangeShapeType="1"/>
          </p:cNvSpPr>
          <p:nvPr/>
        </p:nvSpPr>
        <p:spPr bwMode="auto">
          <a:xfrm>
            <a:off x="2045231" y="5394291"/>
            <a:ext cx="745539" cy="27830"/>
          </a:xfrm>
          <a:prstGeom prst="line">
            <a:avLst/>
          </a:prstGeom>
          <a:noFill/>
          <a:ln w="38100">
            <a:solidFill>
              <a:srgbClr val="4080C0"/>
            </a:solidFill>
            <a:miter lim="800000"/>
            <a:headEnd/>
            <a:tailEnd/>
          </a:ln>
          <a:effectLst/>
        </p:spPr>
        <p:txBody>
          <a:bodyPr wrap="none"/>
          <a:lstStyle/>
          <a:p>
            <a:endParaRPr lang="ja-JP" altLang="en-US" dirty="0">
              <a:latin typeface="Calibri" panose="020F0502020204030204" pitchFamily="34" charset="0"/>
              <a:cs typeface="Arial" pitchFamily="34" charset="0"/>
            </a:endParaRPr>
          </a:p>
        </p:txBody>
      </p:sp>
      <p:sp>
        <p:nvSpPr>
          <p:cNvPr id="394" name="フリーフォーム 393"/>
          <p:cNvSpPr/>
          <p:nvPr/>
        </p:nvSpPr>
        <p:spPr bwMode="auto">
          <a:xfrm>
            <a:off x="5357931" y="3002426"/>
            <a:ext cx="1582748" cy="2974118"/>
          </a:xfrm>
          <a:custGeom>
            <a:avLst/>
            <a:gdLst>
              <a:gd name="connsiteX0" fmla="*/ 1561605 w 1561605"/>
              <a:gd name="connsiteY0" fmla="*/ 0 h 2968832"/>
              <a:gd name="connsiteX1" fmla="*/ 825335 w 1561605"/>
              <a:gd name="connsiteY1" fmla="*/ 902525 h 2968832"/>
              <a:gd name="connsiteX2" fmla="*/ 0 w 1561605"/>
              <a:gd name="connsiteY2" fmla="*/ 2968832 h 2968832"/>
              <a:gd name="connsiteX0" fmla="*/ 1561605 w 1561605"/>
              <a:gd name="connsiteY0" fmla="*/ 0 h 2968832"/>
              <a:gd name="connsiteX1" fmla="*/ 682831 w 1561605"/>
              <a:gd name="connsiteY1" fmla="*/ 1229097 h 2968832"/>
              <a:gd name="connsiteX2" fmla="*/ 0 w 1561605"/>
              <a:gd name="connsiteY2" fmla="*/ 2968832 h 2968832"/>
              <a:gd name="connsiteX0" fmla="*/ 1561605 w 1561605"/>
              <a:gd name="connsiteY0" fmla="*/ 0 h 2968832"/>
              <a:gd name="connsiteX1" fmla="*/ 627172 w 1561605"/>
              <a:gd name="connsiteY1" fmla="*/ 1590881 h 2968832"/>
              <a:gd name="connsiteX2" fmla="*/ 0 w 1561605"/>
              <a:gd name="connsiteY2" fmla="*/ 2968832 h 2968832"/>
              <a:gd name="connsiteX0" fmla="*/ 1561605 w 1561605"/>
              <a:gd name="connsiteY0" fmla="*/ 0 h 2968832"/>
              <a:gd name="connsiteX1" fmla="*/ 627172 w 1561605"/>
              <a:gd name="connsiteY1" fmla="*/ 1590881 h 2968832"/>
              <a:gd name="connsiteX2" fmla="*/ 0 w 1561605"/>
              <a:gd name="connsiteY2" fmla="*/ 2968832 h 2968832"/>
              <a:gd name="connsiteX0" fmla="*/ 1561605 w 1561605"/>
              <a:gd name="connsiteY0" fmla="*/ 0 h 2968832"/>
              <a:gd name="connsiteX1" fmla="*/ 627172 w 1561605"/>
              <a:gd name="connsiteY1" fmla="*/ 1590881 h 2968832"/>
              <a:gd name="connsiteX2" fmla="*/ 0 w 1561605"/>
              <a:gd name="connsiteY2" fmla="*/ 2968832 h 2968832"/>
              <a:gd name="connsiteX0" fmla="*/ 1561605 w 1561605"/>
              <a:gd name="connsiteY0" fmla="*/ 0 h 2968832"/>
              <a:gd name="connsiteX1" fmla="*/ 627172 w 1561605"/>
              <a:gd name="connsiteY1" fmla="*/ 1590881 h 2968832"/>
              <a:gd name="connsiteX2" fmla="*/ 0 w 1561605"/>
              <a:gd name="connsiteY2" fmla="*/ 2968832 h 2968832"/>
              <a:gd name="connsiteX0" fmla="*/ 1582748 w 1582748"/>
              <a:gd name="connsiteY0" fmla="*/ 0 h 2974118"/>
              <a:gd name="connsiteX1" fmla="*/ 627172 w 1582748"/>
              <a:gd name="connsiteY1" fmla="*/ 1596167 h 2974118"/>
              <a:gd name="connsiteX2" fmla="*/ 0 w 1582748"/>
              <a:gd name="connsiteY2" fmla="*/ 2974118 h 2974118"/>
            </a:gdLst>
            <a:ahLst/>
            <a:cxnLst>
              <a:cxn ang="0">
                <a:pos x="connsiteX0" y="connsiteY0"/>
              </a:cxn>
              <a:cxn ang="0">
                <a:pos x="connsiteX1" y="connsiteY1"/>
              </a:cxn>
              <a:cxn ang="0">
                <a:pos x="connsiteX2" y="connsiteY2"/>
              </a:cxn>
            </a:cxnLst>
            <a:rect l="l" t="t" r="r" b="b"/>
            <a:pathLst>
              <a:path w="1582748" h="2974118">
                <a:moveTo>
                  <a:pt x="1582748" y="0"/>
                </a:moveTo>
                <a:cubicBezTo>
                  <a:pt x="1372576" y="275422"/>
                  <a:pt x="890963" y="1100481"/>
                  <a:pt x="627172" y="1596167"/>
                </a:cubicBezTo>
                <a:cubicBezTo>
                  <a:pt x="363381" y="2091853"/>
                  <a:pt x="298437" y="2184391"/>
                  <a:pt x="0" y="2974118"/>
                </a:cubicBezTo>
              </a:path>
            </a:pathLst>
          </a:custGeom>
          <a:noFill/>
          <a:ln w="101600" cap="flat" cmpd="sng" algn="ctr">
            <a:solidFill>
              <a:srgbClr val="4080C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itchFamily="34" charset="0"/>
            </a:endParaRPr>
          </a:p>
        </p:txBody>
      </p:sp>
      <p:sp>
        <p:nvSpPr>
          <p:cNvPr id="395" name="フリーフォーム 394"/>
          <p:cNvSpPr/>
          <p:nvPr/>
        </p:nvSpPr>
        <p:spPr bwMode="auto">
          <a:xfrm>
            <a:off x="2044714" y="5412466"/>
            <a:ext cx="1727860" cy="385948"/>
          </a:xfrm>
          <a:custGeom>
            <a:avLst/>
            <a:gdLst>
              <a:gd name="connsiteX0" fmla="*/ 1727860 w 1727860"/>
              <a:gd name="connsiteY0" fmla="*/ 385948 h 385948"/>
              <a:gd name="connsiteX1" fmla="*/ 783772 w 1727860"/>
              <a:gd name="connsiteY1" fmla="*/ 219693 h 385948"/>
              <a:gd name="connsiteX2" fmla="*/ 0 w 1727860"/>
              <a:gd name="connsiteY2" fmla="*/ 0 h 385948"/>
              <a:gd name="connsiteX0" fmla="*/ 1727860 w 1727860"/>
              <a:gd name="connsiteY0" fmla="*/ 385948 h 385948"/>
              <a:gd name="connsiteX1" fmla="*/ 771845 w 1727860"/>
              <a:gd name="connsiteY1" fmla="*/ 191864 h 385948"/>
              <a:gd name="connsiteX2" fmla="*/ 0 w 1727860"/>
              <a:gd name="connsiteY2" fmla="*/ 0 h 385948"/>
            </a:gdLst>
            <a:ahLst/>
            <a:cxnLst>
              <a:cxn ang="0">
                <a:pos x="connsiteX0" y="connsiteY0"/>
              </a:cxn>
              <a:cxn ang="0">
                <a:pos x="connsiteX1" y="connsiteY1"/>
              </a:cxn>
              <a:cxn ang="0">
                <a:pos x="connsiteX2" y="connsiteY2"/>
              </a:cxn>
            </a:cxnLst>
            <a:rect l="l" t="t" r="r" b="b"/>
            <a:pathLst>
              <a:path w="1727860" h="385948">
                <a:moveTo>
                  <a:pt x="1727860" y="385948"/>
                </a:moveTo>
                <a:cubicBezTo>
                  <a:pt x="1399804" y="334983"/>
                  <a:pt x="1059822" y="256189"/>
                  <a:pt x="771845" y="191864"/>
                </a:cubicBezTo>
                <a:cubicBezTo>
                  <a:pt x="483868" y="127539"/>
                  <a:pt x="247897" y="77684"/>
                  <a:pt x="0" y="0"/>
                </a:cubicBezTo>
              </a:path>
            </a:pathLst>
          </a:custGeom>
          <a:noFill/>
          <a:ln w="101600" cap="flat" cmpd="sng" algn="ctr">
            <a:solidFill>
              <a:srgbClr val="4080C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itchFamily="34" charset="0"/>
            </a:endParaRPr>
          </a:p>
        </p:txBody>
      </p:sp>
      <p:sp>
        <p:nvSpPr>
          <p:cNvPr id="396" name="沖縄県"/>
          <p:cNvSpPr>
            <a:spLocks/>
          </p:cNvSpPr>
          <p:nvPr/>
        </p:nvSpPr>
        <p:spPr bwMode="auto">
          <a:xfrm rot="1338875">
            <a:off x="628350" y="6456933"/>
            <a:ext cx="328612" cy="342900"/>
          </a:xfrm>
          <a:custGeom>
            <a:avLst/>
            <a:gdLst/>
            <a:ahLst/>
            <a:cxnLst>
              <a:cxn ang="0">
                <a:pos x="0" y="27"/>
              </a:cxn>
              <a:cxn ang="0">
                <a:pos x="0" y="23"/>
              </a:cxn>
              <a:cxn ang="0">
                <a:pos x="4" y="19"/>
              </a:cxn>
              <a:cxn ang="0">
                <a:pos x="5" y="15"/>
              </a:cxn>
              <a:cxn ang="0">
                <a:pos x="14" y="10"/>
              </a:cxn>
              <a:cxn ang="0">
                <a:pos x="12" y="7"/>
              </a:cxn>
              <a:cxn ang="0">
                <a:pos x="13" y="4"/>
              </a:cxn>
              <a:cxn ang="0">
                <a:pos x="18" y="9"/>
              </a:cxn>
              <a:cxn ang="0">
                <a:pos x="26" y="0"/>
              </a:cxn>
              <a:cxn ang="0">
                <a:pos x="28" y="5"/>
              </a:cxn>
              <a:cxn ang="0">
                <a:pos x="20" y="11"/>
              </a:cxn>
              <a:cxn ang="0">
                <a:pos x="18" y="11"/>
              </a:cxn>
              <a:cxn ang="0">
                <a:pos x="9" y="16"/>
              </a:cxn>
              <a:cxn ang="0">
                <a:pos x="13" y="20"/>
              </a:cxn>
              <a:cxn ang="0">
                <a:pos x="12" y="21"/>
              </a:cxn>
              <a:cxn ang="0">
                <a:pos x="9" y="20"/>
              </a:cxn>
              <a:cxn ang="0">
                <a:pos x="0" y="27"/>
              </a:cxn>
            </a:cxnLst>
            <a:rect l="0" t="0" r="r" b="b"/>
            <a:pathLst>
              <a:path w="28" h="27">
                <a:moveTo>
                  <a:pt x="0" y="27"/>
                </a:moveTo>
                <a:lnTo>
                  <a:pt x="0" y="23"/>
                </a:lnTo>
                <a:lnTo>
                  <a:pt x="4" y="19"/>
                </a:lnTo>
                <a:lnTo>
                  <a:pt x="5" y="15"/>
                </a:lnTo>
                <a:lnTo>
                  <a:pt x="14" y="10"/>
                </a:lnTo>
                <a:lnTo>
                  <a:pt x="12" y="7"/>
                </a:lnTo>
                <a:lnTo>
                  <a:pt x="13" y="4"/>
                </a:lnTo>
                <a:lnTo>
                  <a:pt x="18" y="9"/>
                </a:lnTo>
                <a:lnTo>
                  <a:pt x="26" y="0"/>
                </a:lnTo>
                <a:lnTo>
                  <a:pt x="28" y="5"/>
                </a:lnTo>
                <a:lnTo>
                  <a:pt x="20" y="11"/>
                </a:lnTo>
                <a:lnTo>
                  <a:pt x="18" y="11"/>
                </a:lnTo>
                <a:lnTo>
                  <a:pt x="9" y="16"/>
                </a:lnTo>
                <a:lnTo>
                  <a:pt x="13" y="20"/>
                </a:lnTo>
                <a:lnTo>
                  <a:pt x="12" y="21"/>
                </a:lnTo>
                <a:lnTo>
                  <a:pt x="9" y="20"/>
                </a:lnTo>
                <a:lnTo>
                  <a:pt x="0" y="27"/>
                </a:lnTo>
              </a:path>
            </a:pathLst>
          </a:custGeom>
          <a:solidFill>
            <a:srgbClr val="B2B2B2"/>
          </a:solidFill>
          <a:ln w="9525" cap="flat" cmpd="sng">
            <a:solidFill>
              <a:schemeClr val="tx1">
                <a:lumMod val="50000"/>
                <a:lumOff val="50000"/>
              </a:schemeClr>
            </a:solidFill>
            <a:prstDash val="solid"/>
            <a:round/>
            <a:headEnd type="none" w="med" len="med"/>
            <a:tailEnd type="none" w="med" len="med"/>
          </a:ln>
        </p:spPr>
        <p:txBody>
          <a:bodyPr/>
          <a:lstStyle/>
          <a:p>
            <a:endParaRPr lang="ja-JP" altLang="en-US">
              <a:latin typeface="Calibri" panose="020F0502020204030204" pitchFamily="34" charset="0"/>
              <a:cs typeface="Arial" pitchFamily="34" charset="0"/>
            </a:endParaRPr>
          </a:p>
        </p:txBody>
      </p:sp>
      <p:sp>
        <p:nvSpPr>
          <p:cNvPr id="397" name="Line 506"/>
          <p:cNvSpPr>
            <a:spLocks noChangeShapeType="1"/>
          </p:cNvSpPr>
          <p:nvPr/>
        </p:nvSpPr>
        <p:spPr bwMode="auto">
          <a:xfrm flipV="1">
            <a:off x="6120173" y="3874167"/>
            <a:ext cx="234487" cy="1130387"/>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398" name="Line 507"/>
          <p:cNvSpPr>
            <a:spLocks noChangeShapeType="1"/>
          </p:cNvSpPr>
          <p:nvPr/>
        </p:nvSpPr>
        <p:spPr bwMode="auto">
          <a:xfrm flipV="1">
            <a:off x="6948337" y="2905175"/>
            <a:ext cx="825690" cy="109183"/>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399" name="Line 506"/>
          <p:cNvSpPr>
            <a:spLocks noChangeShapeType="1"/>
          </p:cNvSpPr>
          <p:nvPr/>
        </p:nvSpPr>
        <p:spPr bwMode="auto">
          <a:xfrm flipH="1" flipV="1">
            <a:off x="6102175" y="4283600"/>
            <a:ext cx="17997" cy="684949"/>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0" name="Line 506"/>
          <p:cNvSpPr>
            <a:spLocks noChangeShapeType="1"/>
          </p:cNvSpPr>
          <p:nvPr/>
        </p:nvSpPr>
        <p:spPr bwMode="auto">
          <a:xfrm flipV="1">
            <a:off x="6120173" y="4406431"/>
            <a:ext cx="350492" cy="598125"/>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1" name="Line 506"/>
          <p:cNvSpPr>
            <a:spLocks noChangeShapeType="1"/>
          </p:cNvSpPr>
          <p:nvPr/>
        </p:nvSpPr>
        <p:spPr bwMode="auto">
          <a:xfrm flipH="1" flipV="1">
            <a:off x="5890636" y="4952340"/>
            <a:ext cx="229537" cy="16211"/>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3" name="Line 506"/>
          <p:cNvSpPr>
            <a:spLocks noChangeShapeType="1"/>
          </p:cNvSpPr>
          <p:nvPr/>
        </p:nvSpPr>
        <p:spPr bwMode="auto">
          <a:xfrm flipH="1">
            <a:off x="5788277" y="4968551"/>
            <a:ext cx="331896" cy="304513"/>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4" name="円/楕円 403"/>
          <p:cNvSpPr/>
          <p:nvPr/>
        </p:nvSpPr>
        <p:spPr bwMode="auto">
          <a:xfrm>
            <a:off x="7704349" y="284431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05" name="円/楕円 404"/>
          <p:cNvSpPr/>
          <p:nvPr/>
        </p:nvSpPr>
        <p:spPr bwMode="auto">
          <a:xfrm>
            <a:off x="6408205" y="435648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06" name="Line 506"/>
          <p:cNvSpPr>
            <a:spLocks noChangeShapeType="1"/>
          </p:cNvSpPr>
          <p:nvPr/>
        </p:nvSpPr>
        <p:spPr bwMode="auto">
          <a:xfrm flipH="1">
            <a:off x="5351549" y="5586961"/>
            <a:ext cx="177421" cy="388961"/>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7" name="Line 506"/>
          <p:cNvSpPr>
            <a:spLocks noChangeShapeType="1"/>
          </p:cNvSpPr>
          <p:nvPr/>
        </p:nvSpPr>
        <p:spPr bwMode="auto">
          <a:xfrm flipH="1">
            <a:off x="5378844" y="4945517"/>
            <a:ext cx="75061" cy="1009935"/>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8" name="Line 506"/>
          <p:cNvSpPr>
            <a:spLocks noChangeShapeType="1"/>
          </p:cNvSpPr>
          <p:nvPr/>
        </p:nvSpPr>
        <p:spPr bwMode="auto">
          <a:xfrm>
            <a:off x="5276486" y="5511900"/>
            <a:ext cx="81888" cy="491319"/>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09" name="Line 506"/>
          <p:cNvSpPr>
            <a:spLocks noChangeShapeType="1"/>
          </p:cNvSpPr>
          <p:nvPr/>
        </p:nvSpPr>
        <p:spPr bwMode="auto">
          <a:xfrm>
            <a:off x="5242366" y="5928157"/>
            <a:ext cx="136479" cy="75062"/>
          </a:xfrm>
          <a:prstGeom prst="line">
            <a:avLst/>
          </a:prstGeom>
          <a:noFill/>
          <a:ln w="8890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10" name="Line 506"/>
          <p:cNvSpPr>
            <a:spLocks noChangeShapeType="1"/>
          </p:cNvSpPr>
          <p:nvPr/>
        </p:nvSpPr>
        <p:spPr bwMode="auto">
          <a:xfrm flipV="1">
            <a:off x="5262164" y="5966667"/>
            <a:ext cx="95060" cy="122221"/>
          </a:xfrm>
          <a:prstGeom prst="line">
            <a:avLst/>
          </a:prstGeom>
          <a:noFill/>
          <a:ln w="8890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11" name="円/楕円 410"/>
          <p:cNvSpPr/>
          <p:nvPr/>
        </p:nvSpPr>
        <p:spPr bwMode="auto">
          <a:xfrm>
            <a:off x="5213249" y="602631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12" name="円/楕円 411"/>
          <p:cNvSpPr/>
          <p:nvPr/>
        </p:nvSpPr>
        <p:spPr bwMode="auto">
          <a:xfrm>
            <a:off x="5220073" y="547260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13" name="円/楕円 412"/>
          <p:cNvSpPr/>
          <p:nvPr/>
        </p:nvSpPr>
        <p:spPr bwMode="auto">
          <a:xfrm>
            <a:off x="5400093" y="489654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14" name="円/楕円 413"/>
          <p:cNvSpPr/>
          <p:nvPr/>
        </p:nvSpPr>
        <p:spPr bwMode="auto">
          <a:xfrm>
            <a:off x="5472101" y="554461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15" name="Line 587"/>
          <p:cNvSpPr>
            <a:spLocks noChangeShapeType="1"/>
          </p:cNvSpPr>
          <p:nvPr/>
        </p:nvSpPr>
        <p:spPr bwMode="auto">
          <a:xfrm>
            <a:off x="5339117" y="5785597"/>
            <a:ext cx="22634" cy="217283"/>
          </a:xfrm>
          <a:prstGeom prst="line">
            <a:avLst/>
          </a:prstGeom>
          <a:noFill/>
          <a:ln w="88900">
            <a:solidFill>
              <a:srgbClr val="00660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416" name="円/楕円 415"/>
          <p:cNvSpPr/>
          <p:nvPr/>
        </p:nvSpPr>
        <p:spPr bwMode="auto">
          <a:xfrm>
            <a:off x="5283027" y="5756113"/>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17" name="Line 587"/>
          <p:cNvSpPr>
            <a:spLocks noChangeShapeType="1"/>
          </p:cNvSpPr>
          <p:nvPr/>
        </p:nvSpPr>
        <p:spPr bwMode="auto">
          <a:xfrm flipH="1">
            <a:off x="5357222" y="5844445"/>
            <a:ext cx="208231" cy="140329"/>
          </a:xfrm>
          <a:prstGeom prst="line">
            <a:avLst/>
          </a:prstGeom>
          <a:noFill/>
          <a:ln w="88900">
            <a:solidFill>
              <a:srgbClr val="006600"/>
            </a:solidFill>
            <a:miter lim="800000"/>
            <a:headEnd/>
            <a:tailEnd/>
          </a:ln>
          <a:effectLst/>
        </p:spPr>
        <p:txBody>
          <a:bodyPr wrap="none"/>
          <a:lstStyle/>
          <a:p>
            <a:endParaRPr lang="ja-JP" altLang="en-US">
              <a:latin typeface="Calibri" panose="020F0502020204030204" pitchFamily="34" charset="0"/>
              <a:cs typeface="Arial" pitchFamily="34" charset="0"/>
            </a:endParaRPr>
          </a:p>
        </p:txBody>
      </p:sp>
      <p:sp>
        <p:nvSpPr>
          <p:cNvPr id="418" name="円/楕円 417"/>
          <p:cNvSpPr/>
          <p:nvPr/>
        </p:nvSpPr>
        <p:spPr bwMode="auto">
          <a:xfrm>
            <a:off x="5508105" y="579664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20" name="Line 506"/>
          <p:cNvSpPr>
            <a:spLocks noChangeShapeType="1"/>
          </p:cNvSpPr>
          <p:nvPr/>
        </p:nvSpPr>
        <p:spPr bwMode="auto">
          <a:xfrm>
            <a:off x="5006341" y="5793674"/>
            <a:ext cx="339090" cy="194310"/>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21" name="Line 506"/>
          <p:cNvSpPr>
            <a:spLocks noChangeShapeType="1"/>
          </p:cNvSpPr>
          <p:nvPr/>
        </p:nvSpPr>
        <p:spPr bwMode="auto">
          <a:xfrm flipV="1">
            <a:off x="4823070" y="5975721"/>
            <a:ext cx="543208" cy="49794"/>
          </a:xfrm>
          <a:prstGeom prst="line">
            <a:avLst/>
          </a:prstGeom>
          <a:noFill/>
          <a:ln w="3810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422" name="Line 506"/>
          <p:cNvSpPr>
            <a:spLocks noChangeShapeType="1"/>
          </p:cNvSpPr>
          <p:nvPr/>
        </p:nvSpPr>
        <p:spPr bwMode="auto">
          <a:xfrm>
            <a:off x="4845703" y="5527574"/>
            <a:ext cx="525101" cy="452673"/>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423" name="円/楕円 422"/>
          <p:cNvSpPr/>
          <p:nvPr/>
        </p:nvSpPr>
        <p:spPr bwMode="auto">
          <a:xfrm>
            <a:off x="4788025" y="547260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24" name="円/楕円 423"/>
          <p:cNvSpPr/>
          <p:nvPr/>
        </p:nvSpPr>
        <p:spPr bwMode="auto">
          <a:xfrm>
            <a:off x="4947281" y="574921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25" name="円/楕円 424"/>
          <p:cNvSpPr/>
          <p:nvPr/>
        </p:nvSpPr>
        <p:spPr bwMode="auto">
          <a:xfrm>
            <a:off x="4752021" y="597666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26" name="Line 506"/>
          <p:cNvSpPr>
            <a:spLocks noChangeShapeType="1"/>
          </p:cNvSpPr>
          <p:nvPr/>
        </p:nvSpPr>
        <p:spPr bwMode="auto">
          <a:xfrm>
            <a:off x="4528833" y="5106588"/>
            <a:ext cx="212756" cy="54321"/>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427" name="Line 506"/>
          <p:cNvSpPr>
            <a:spLocks noChangeShapeType="1"/>
          </p:cNvSpPr>
          <p:nvPr/>
        </p:nvSpPr>
        <p:spPr bwMode="auto">
          <a:xfrm flipV="1">
            <a:off x="4275571" y="5102061"/>
            <a:ext cx="262314" cy="153082"/>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428" name="Line 506"/>
          <p:cNvSpPr>
            <a:spLocks noChangeShapeType="1"/>
          </p:cNvSpPr>
          <p:nvPr/>
        </p:nvSpPr>
        <p:spPr bwMode="auto">
          <a:xfrm flipV="1">
            <a:off x="4339590" y="5640740"/>
            <a:ext cx="148503" cy="221512"/>
          </a:xfrm>
          <a:prstGeom prst="line">
            <a:avLst/>
          </a:prstGeom>
          <a:noFill/>
          <a:ln w="8890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429" name="Line 506"/>
          <p:cNvSpPr>
            <a:spLocks noChangeShapeType="1"/>
          </p:cNvSpPr>
          <p:nvPr/>
        </p:nvSpPr>
        <p:spPr bwMode="auto">
          <a:xfrm flipV="1">
            <a:off x="3800031" y="5627162"/>
            <a:ext cx="153905" cy="199174"/>
          </a:xfrm>
          <a:prstGeom prst="line">
            <a:avLst/>
          </a:prstGeom>
          <a:noFill/>
          <a:ln w="8890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431" name="円/楕円 430"/>
          <p:cNvSpPr/>
          <p:nvPr/>
        </p:nvSpPr>
        <p:spPr bwMode="auto">
          <a:xfrm>
            <a:off x="3887925" y="558062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32" name="円/楕円 431"/>
          <p:cNvSpPr/>
          <p:nvPr/>
        </p:nvSpPr>
        <p:spPr bwMode="auto">
          <a:xfrm>
            <a:off x="4427985" y="558062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35" name="Oval 600"/>
          <p:cNvSpPr>
            <a:spLocks noChangeArrowheads="1"/>
          </p:cNvSpPr>
          <p:nvPr/>
        </p:nvSpPr>
        <p:spPr bwMode="auto">
          <a:xfrm>
            <a:off x="4463989" y="5040560"/>
            <a:ext cx="144000" cy="144463"/>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a:latin typeface="Calibri" panose="020F0502020204030204" pitchFamily="34" charset="0"/>
              <a:cs typeface="Arial" pitchFamily="34" charset="0"/>
            </a:endParaRPr>
          </a:p>
        </p:txBody>
      </p:sp>
      <p:sp>
        <p:nvSpPr>
          <p:cNvPr id="489" name="円/楕円 488"/>
          <p:cNvSpPr/>
          <p:nvPr/>
        </p:nvSpPr>
        <p:spPr bwMode="auto">
          <a:xfrm>
            <a:off x="4680013" y="511256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91" name="円/楕円 490"/>
          <p:cNvSpPr/>
          <p:nvPr/>
        </p:nvSpPr>
        <p:spPr bwMode="auto">
          <a:xfrm>
            <a:off x="4220251" y="521064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94" name="Oval 601"/>
          <p:cNvSpPr>
            <a:spLocks noChangeArrowheads="1"/>
          </p:cNvSpPr>
          <p:nvPr/>
        </p:nvSpPr>
        <p:spPr bwMode="auto">
          <a:xfrm>
            <a:off x="6058831" y="4896544"/>
            <a:ext cx="144000" cy="144462"/>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a:latin typeface="Calibri" panose="020F0502020204030204" pitchFamily="34" charset="0"/>
              <a:cs typeface="Arial" pitchFamily="34" charset="0"/>
            </a:endParaRPr>
          </a:p>
        </p:txBody>
      </p:sp>
      <p:sp>
        <p:nvSpPr>
          <p:cNvPr id="497" name="円/楕円 496"/>
          <p:cNvSpPr/>
          <p:nvPr/>
        </p:nvSpPr>
        <p:spPr bwMode="auto">
          <a:xfrm>
            <a:off x="5832141" y="489654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98" name="円/楕円 497"/>
          <p:cNvSpPr/>
          <p:nvPr/>
        </p:nvSpPr>
        <p:spPr bwMode="auto">
          <a:xfrm>
            <a:off x="5724129" y="522058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499" name="円/楕円 498"/>
          <p:cNvSpPr/>
          <p:nvPr/>
        </p:nvSpPr>
        <p:spPr bwMode="auto">
          <a:xfrm>
            <a:off x="5165736" y="5865559"/>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00" name="Line 506"/>
          <p:cNvSpPr>
            <a:spLocks noChangeShapeType="1"/>
          </p:cNvSpPr>
          <p:nvPr/>
        </p:nvSpPr>
        <p:spPr bwMode="auto">
          <a:xfrm flipV="1">
            <a:off x="4176181" y="5831613"/>
            <a:ext cx="202758" cy="47708"/>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501" name="円/楕円 500"/>
          <p:cNvSpPr/>
          <p:nvPr/>
        </p:nvSpPr>
        <p:spPr bwMode="auto">
          <a:xfrm>
            <a:off x="4103949" y="583264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02" name="Oval 599"/>
          <p:cNvSpPr>
            <a:spLocks noChangeArrowheads="1"/>
          </p:cNvSpPr>
          <p:nvPr/>
        </p:nvSpPr>
        <p:spPr bwMode="auto">
          <a:xfrm>
            <a:off x="4274253" y="5702564"/>
            <a:ext cx="144000" cy="302955"/>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endParaRPr lang="ja-JP" altLang="en-US">
              <a:latin typeface="Calibri" panose="020F0502020204030204" pitchFamily="34" charset="0"/>
              <a:cs typeface="Arial" pitchFamily="34" charset="0"/>
            </a:endParaRPr>
          </a:p>
        </p:txBody>
      </p:sp>
      <p:sp>
        <p:nvSpPr>
          <p:cNvPr id="503" name="Line 506"/>
          <p:cNvSpPr>
            <a:spLocks noChangeShapeType="1"/>
          </p:cNvSpPr>
          <p:nvPr/>
        </p:nvSpPr>
        <p:spPr bwMode="auto">
          <a:xfrm>
            <a:off x="3795503" y="5803705"/>
            <a:ext cx="162962" cy="122222"/>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504" name="Line 506"/>
          <p:cNvSpPr>
            <a:spLocks noChangeShapeType="1"/>
          </p:cNvSpPr>
          <p:nvPr/>
        </p:nvSpPr>
        <p:spPr bwMode="auto">
          <a:xfrm flipV="1">
            <a:off x="3795502" y="5672429"/>
            <a:ext cx="285184" cy="126748"/>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505" name="Line 506"/>
          <p:cNvSpPr>
            <a:spLocks noChangeShapeType="1"/>
          </p:cNvSpPr>
          <p:nvPr/>
        </p:nvSpPr>
        <p:spPr bwMode="auto">
          <a:xfrm flipV="1">
            <a:off x="3650646" y="5799177"/>
            <a:ext cx="162963" cy="158435"/>
          </a:xfrm>
          <a:prstGeom prst="line">
            <a:avLst/>
          </a:prstGeom>
          <a:noFill/>
          <a:ln w="1905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506" name="Line 506"/>
          <p:cNvSpPr>
            <a:spLocks noChangeShapeType="1"/>
          </p:cNvSpPr>
          <p:nvPr/>
        </p:nvSpPr>
        <p:spPr bwMode="auto">
          <a:xfrm>
            <a:off x="3691386" y="5672430"/>
            <a:ext cx="117695" cy="135802"/>
          </a:xfrm>
          <a:prstGeom prst="line">
            <a:avLst/>
          </a:prstGeom>
          <a:noFill/>
          <a:ln w="3810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507" name="円/楕円 506"/>
          <p:cNvSpPr/>
          <p:nvPr/>
        </p:nvSpPr>
        <p:spPr bwMode="auto">
          <a:xfrm>
            <a:off x="3599893" y="590465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08" name="円/楕円 507"/>
          <p:cNvSpPr/>
          <p:nvPr/>
        </p:nvSpPr>
        <p:spPr bwMode="auto">
          <a:xfrm>
            <a:off x="4031941" y="561662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09" name="円/楕円 508"/>
          <p:cNvSpPr/>
          <p:nvPr/>
        </p:nvSpPr>
        <p:spPr bwMode="auto">
          <a:xfrm>
            <a:off x="3887925" y="5868652"/>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10" name="Line 506"/>
          <p:cNvSpPr>
            <a:spLocks noChangeShapeType="1"/>
          </p:cNvSpPr>
          <p:nvPr/>
        </p:nvSpPr>
        <p:spPr bwMode="auto">
          <a:xfrm>
            <a:off x="3297562" y="5713170"/>
            <a:ext cx="493413" cy="81482"/>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1" name="Line 506"/>
          <p:cNvSpPr>
            <a:spLocks noChangeShapeType="1"/>
          </p:cNvSpPr>
          <p:nvPr/>
        </p:nvSpPr>
        <p:spPr bwMode="auto">
          <a:xfrm>
            <a:off x="2799621" y="5713170"/>
            <a:ext cx="1000408" cy="90535"/>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2" name="Line 506"/>
          <p:cNvSpPr>
            <a:spLocks noChangeShapeType="1"/>
          </p:cNvSpPr>
          <p:nvPr/>
        </p:nvSpPr>
        <p:spPr bwMode="auto">
          <a:xfrm flipV="1">
            <a:off x="3044064" y="5794650"/>
            <a:ext cx="742383" cy="135803"/>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3" name="Line 506"/>
          <p:cNvSpPr>
            <a:spLocks noChangeShapeType="1"/>
          </p:cNvSpPr>
          <p:nvPr/>
        </p:nvSpPr>
        <p:spPr bwMode="auto">
          <a:xfrm flipV="1">
            <a:off x="3401677" y="5799177"/>
            <a:ext cx="393826" cy="108641"/>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4" name="円/楕円 513"/>
          <p:cNvSpPr/>
          <p:nvPr/>
        </p:nvSpPr>
        <p:spPr bwMode="auto">
          <a:xfrm>
            <a:off x="2974455" y="5873179"/>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15" name="円/楕円 514"/>
          <p:cNvSpPr/>
          <p:nvPr/>
        </p:nvSpPr>
        <p:spPr bwMode="auto">
          <a:xfrm>
            <a:off x="2735797" y="565262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16" name="円/楕円 515"/>
          <p:cNvSpPr/>
          <p:nvPr/>
        </p:nvSpPr>
        <p:spPr bwMode="auto">
          <a:xfrm>
            <a:off x="3356919" y="5855281"/>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17" name="Line 506"/>
          <p:cNvSpPr>
            <a:spLocks noChangeShapeType="1"/>
          </p:cNvSpPr>
          <p:nvPr/>
        </p:nvSpPr>
        <p:spPr bwMode="auto">
          <a:xfrm flipV="1">
            <a:off x="708270" y="5423459"/>
            <a:ext cx="1335385" cy="1199584"/>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8" name="Line 506"/>
          <p:cNvSpPr>
            <a:spLocks noChangeShapeType="1"/>
          </p:cNvSpPr>
          <p:nvPr/>
        </p:nvSpPr>
        <p:spPr bwMode="auto">
          <a:xfrm flipV="1">
            <a:off x="1894274" y="5400826"/>
            <a:ext cx="144855" cy="63374"/>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19" name="Line 506"/>
          <p:cNvSpPr>
            <a:spLocks noChangeShapeType="1"/>
          </p:cNvSpPr>
          <p:nvPr/>
        </p:nvSpPr>
        <p:spPr bwMode="auto">
          <a:xfrm flipV="1">
            <a:off x="1726786" y="5405351"/>
            <a:ext cx="321397" cy="203703"/>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0" name="Line 506"/>
          <p:cNvSpPr>
            <a:spLocks noChangeShapeType="1"/>
          </p:cNvSpPr>
          <p:nvPr/>
        </p:nvSpPr>
        <p:spPr bwMode="auto">
          <a:xfrm flipV="1">
            <a:off x="2034603" y="5310291"/>
            <a:ext cx="176542" cy="99588"/>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1" name="Line 506"/>
          <p:cNvSpPr>
            <a:spLocks noChangeShapeType="1"/>
          </p:cNvSpPr>
          <p:nvPr/>
        </p:nvSpPr>
        <p:spPr bwMode="auto">
          <a:xfrm>
            <a:off x="2423902" y="5346505"/>
            <a:ext cx="389298" cy="86008"/>
          </a:xfrm>
          <a:prstGeom prst="line">
            <a:avLst/>
          </a:prstGeom>
          <a:noFill/>
          <a:ln w="3810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2" name="Line 506"/>
          <p:cNvSpPr>
            <a:spLocks noChangeShapeType="1"/>
          </p:cNvSpPr>
          <p:nvPr/>
        </p:nvSpPr>
        <p:spPr bwMode="auto">
          <a:xfrm flipV="1">
            <a:off x="2831308" y="5025107"/>
            <a:ext cx="357612" cy="411932"/>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3" name="Line 506"/>
          <p:cNvSpPr>
            <a:spLocks noChangeShapeType="1"/>
          </p:cNvSpPr>
          <p:nvPr/>
        </p:nvSpPr>
        <p:spPr bwMode="auto">
          <a:xfrm flipV="1">
            <a:off x="2835834" y="5210703"/>
            <a:ext cx="674483" cy="235390"/>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4" name="Line 506"/>
          <p:cNvSpPr>
            <a:spLocks noChangeShapeType="1"/>
          </p:cNvSpPr>
          <p:nvPr/>
        </p:nvSpPr>
        <p:spPr bwMode="auto">
          <a:xfrm>
            <a:off x="2844888" y="5441565"/>
            <a:ext cx="496405" cy="44166"/>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5" name="Line 506"/>
          <p:cNvSpPr>
            <a:spLocks noChangeShapeType="1"/>
          </p:cNvSpPr>
          <p:nvPr/>
        </p:nvSpPr>
        <p:spPr bwMode="auto">
          <a:xfrm flipV="1">
            <a:off x="1957648" y="5405352"/>
            <a:ext cx="90535" cy="371192"/>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6" name="Line 506"/>
          <p:cNvSpPr>
            <a:spLocks noChangeShapeType="1"/>
          </p:cNvSpPr>
          <p:nvPr/>
        </p:nvSpPr>
        <p:spPr bwMode="auto">
          <a:xfrm flipH="1" flipV="1">
            <a:off x="2048182" y="5405352"/>
            <a:ext cx="239917" cy="321398"/>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7" name="Line 506"/>
          <p:cNvSpPr>
            <a:spLocks noChangeShapeType="1"/>
          </p:cNvSpPr>
          <p:nvPr/>
        </p:nvSpPr>
        <p:spPr bwMode="auto">
          <a:xfrm flipV="1">
            <a:off x="2002915" y="5405352"/>
            <a:ext cx="36214" cy="792178"/>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8" name="Line 506"/>
          <p:cNvSpPr>
            <a:spLocks noChangeShapeType="1"/>
          </p:cNvSpPr>
          <p:nvPr/>
        </p:nvSpPr>
        <p:spPr bwMode="auto">
          <a:xfrm flipV="1">
            <a:off x="1704151" y="5414406"/>
            <a:ext cx="325925" cy="742384"/>
          </a:xfrm>
          <a:prstGeom prst="line">
            <a:avLst/>
          </a:prstGeom>
          <a:noFill/>
          <a:ln w="19050">
            <a:solidFill>
              <a:srgbClr val="006600"/>
            </a:solidFill>
            <a:round/>
            <a:headEnd/>
            <a:tailEnd/>
          </a:ln>
          <a:effectLst/>
        </p:spPr>
        <p:txBody>
          <a:bodyPr wrap="square" lIns="0" tIns="0" rIns="0" bIns="0">
            <a:spAutoFit/>
          </a:bodyPr>
          <a:lstStyle/>
          <a:p>
            <a:endParaRPr lang="ja-JP" altLang="en-US" dirty="0">
              <a:latin typeface="Calibri" panose="020F0502020204030204" pitchFamily="34" charset="0"/>
              <a:cs typeface="Arial" pitchFamily="34" charset="0"/>
            </a:endParaRPr>
          </a:p>
        </p:txBody>
      </p:sp>
      <p:sp>
        <p:nvSpPr>
          <p:cNvPr id="529" name="円/楕円 528"/>
          <p:cNvSpPr/>
          <p:nvPr/>
        </p:nvSpPr>
        <p:spPr bwMode="auto">
          <a:xfrm>
            <a:off x="3279833" y="544080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30" name="円/楕円 529"/>
          <p:cNvSpPr/>
          <p:nvPr/>
        </p:nvSpPr>
        <p:spPr bwMode="auto">
          <a:xfrm>
            <a:off x="3455877" y="5148572"/>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31" name="円/楕円 530"/>
          <p:cNvSpPr/>
          <p:nvPr/>
        </p:nvSpPr>
        <p:spPr bwMode="auto">
          <a:xfrm>
            <a:off x="3131840" y="4968552"/>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33" name="円/楕円 532"/>
          <p:cNvSpPr/>
          <p:nvPr/>
        </p:nvSpPr>
        <p:spPr bwMode="auto">
          <a:xfrm>
            <a:off x="2375757" y="529258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36" name="円/楕円 535"/>
          <p:cNvSpPr/>
          <p:nvPr/>
        </p:nvSpPr>
        <p:spPr bwMode="auto">
          <a:xfrm>
            <a:off x="2159733" y="525658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40" name="円/楕円 539"/>
          <p:cNvSpPr/>
          <p:nvPr/>
        </p:nvSpPr>
        <p:spPr bwMode="auto">
          <a:xfrm>
            <a:off x="1844540" y="5404457"/>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41" name="円/楕円 540"/>
          <p:cNvSpPr/>
          <p:nvPr/>
        </p:nvSpPr>
        <p:spPr bwMode="auto">
          <a:xfrm>
            <a:off x="1655677" y="556138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47" name="円/楕円 546"/>
          <p:cNvSpPr/>
          <p:nvPr/>
        </p:nvSpPr>
        <p:spPr bwMode="auto">
          <a:xfrm>
            <a:off x="1907705" y="5724636"/>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51" name="円/楕円 550"/>
          <p:cNvSpPr/>
          <p:nvPr/>
        </p:nvSpPr>
        <p:spPr bwMode="auto">
          <a:xfrm>
            <a:off x="2231741" y="565262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53" name="円/楕円 552"/>
          <p:cNvSpPr/>
          <p:nvPr/>
        </p:nvSpPr>
        <p:spPr bwMode="auto">
          <a:xfrm>
            <a:off x="1943709" y="615668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58" name="円/楕円 557"/>
          <p:cNvSpPr/>
          <p:nvPr/>
        </p:nvSpPr>
        <p:spPr bwMode="auto">
          <a:xfrm>
            <a:off x="1655677" y="6120680"/>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59" name="円/楕円 558"/>
          <p:cNvSpPr/>
          <p:nvPr/>
        </p:nvSpPr>
        <p:spPr bwMode="auto">
          <a:xfrm>
            <a:off x="647565" y="6588732"/>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60" name="円/楕円 559"/>
          <p:cNvSpPr/>
          <p:nvPr/>
        </p:nvSpPr>
        <p:spPr bwMode="auto">
          <a:xfrm>
            <a:off x="3635897" y="561662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61" name="Oval 596"/>
          <p:cNvSpPr>
            <a:spLocks noChangeArrowheads="1"/>
          </p:cNvSpPr>
          <p:nvPr/>
        </p:nvSpPr>
        <p:spPr bwMode="auto">
          <a:xfrm>
            <a:off x="2768924" y="5364150"/>
            <a:ext cx="144000" cy="144462"/>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a:latin typeface="Calibri" panose="020F0502020204030204" pitchFamily="34" charset="0"/>
              <a:cs typeface="Arial" pitchFamily="34" charset="0"/>
            </a:endParaRPr>
          </a:p>
        </p:txBody>
      </p:sp>
      <p:sp>
        <p:nvSpPr>
          <p:cNvPr id="562" name="Oval 604"/>
          <p:cNvSpPr>
            <a:spLocks noChangeArrowheads="1"/>
          </p:cNvSpPr>
          <p:nvPr/>
        </p:nvSpPr>
        <p:spPr bwMode="auto">
          <a:xfrm>
            <a:off x="1977507" y="5352981"/>
            <a:ext cx="144000" cy="144462"/>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a:latin typeface="Calibri" panose="020F0502020204030204" pitchFamily="34" charset="0"/>
              <a:cs typeface="Arial" pitchFamily="34" charset="0"/>
            </a:endParaRPr>
          </a:p>
        </p:txBody>
      </p:sp>
      <p:sp>
        <p:nvSpPr>
          <p:cNvPr id="570" name="円/楕円 569"/>
          <p:cNvSpPr/>
          <p:nvPr/>
        </p:nvSpPr>
        <p:spPr bwMode="auto">
          <a:xfrm>
            <a:off x="3239853" y="565262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72" name="円/楕円 571"/>
          <p:cNvSpPr/>
          <p:nvPr/>
        </p:nvSpPr>
        <p:spPr bwMode="auto">
          <a:xfrm>
            <a:off x="6048165" y="4212468"/>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73" name="円/楕円 572"/>
          <p:cNvSpPr/>
          <p:nvPr/>
        </p:nvSpPr>
        <p:spPr bwMode="auto">
          <a:xfrm>
            <a:off x="6300193" y="381642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574" name="Oval 602"/>
          <p:cNvSpPr>
            <a:spLocks noChangeArrowheads="1"/>
          </p:cNvSpPr>
          <p:nvPr/>
        </p:nvSpPr>
        <p:spPr bwMode="auto">
          <a:xfrm>
            <a:off x="6883724" y="2937780"/>
            <a:ext cx="144000" cy="144463"/>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a:latin typeface="Calibri" panose="020F0502020204030204" pitchFamily="34" charset="0"/>
              <a:cs typeface="Arial" pitchFamily="34" charset="0"/>
            </a:endParaRPr>
          </a:p>
        </p:txBody>
      </p:sp>
      <p:sp>
        <p:nvSpPr>
          <p:cNvPr id="597" name="フリーフォーム 596"/>
          <p:cNvSpPr/>
          <p:nvPr/>
        </p:nvSpPr>
        <p:spPr bwMode="auto">
          <a:xfrm>
            <a:off x="3797085" y="5842862"/>
            <a:ext cx="2688956" cy="493302"/>
          </a:xfrm>
          <a:custGeom>
            <a:avLst/>
            <a:gdLst>
              <a:gd name="connsiteX0" fmla="*/ 0 w 2688956"/>
              <a:gd name="connsiteY0" fmla="*/ 0 h 457200"/>
              <a:gd name="connsiteX1" fmla="*/ 178230 w 2688956"/>
              <a:gd name="connsiteY1" fmla="*/ 294468 h 457200"/>
              <a:gd name="connsiteX2" fmla="*/ 759417 w 2688956"/>
              <a:gd name="connsiteY2" fmla="*/ 433953 h 457200"/>
              <a:gd name="connsiteX3" fmla="*/ 1495586 w 2688956"/>
              <a:gd name="connsiteY3" fmla="*/ 457200 h 457200"/>
              <a:gd name="connsiteX4" fmla="*/ 2688956 w 2688956"/>
              <a:gd name="connsiteY4" fmla="*/ 364210 h 457200"/>
              <a:gd name="connsiteX0" fmla="*/ 0 w 2688956"/>
              <a:gd name="connsiteY0" fmla="*/ 0 h 461760"/>
              <a:gd name="connsiteX1" fmla="*/ 302217 w 2688956"/>
              <a:gd name="connsiteY1" fmla="*/ 317715 h 461760"/>
              <a:gd name="connsiteX2" fmla="*/ 759417 w 2688956"/>
              <a:gd name="connsiteY2" fmla="*/ 433953 h 461760"/>
              <a:gd name="connsiteX3" fmla="*/ 1495586 w 2688956"/>
              <a:gd name="connsiteY3" fmla="*/ 457200 h 461760"/>
              <a:gd name="connsiteX4" fmla="*/ 2688956 w 2688956"/>
              <a:gd name="connsiteY4" fmla="*/ 364210 h 461760"/>
              <a:gd name="connsiteX0" fmla="*/ 0 w 2688956"/>
              <a:gd name="connsiteY0" fmla="*/ 0 h 471871"/>
              <a:gd name="connsiteX1" fmla="*/ 302217 w 2688956"/>
              <a:gd name="connsiteY1" fmla="*/ 317715 h 471871"/>
              <a:gd name="connsiteX2" fmla="*/ 914400 w 2688956"/>
              <a:gd name="connsiteY2" fmla="*/ 457200 h 471871"/>
              <a:gd name="connsiteX3" fmla="*/ 1495586 w 2688956"/>
              <a:gd name="connsiteY3" fmla="*/ 457200 h 471871"/>
              <a:gd name="connsiteX4" fmla="*/ 2688956 w 2688956"/>
              <a:gd name="connsiteY4" fmla="*/ 364210 h 471871"/>
              <a:gd name="connsiteX0" fmla="*/ 0 w 2688956"/>
              <a:gd name="connsiteY0" fmla="*/ 0 h 487388"/>
              <a:gd name="connsiteX1" fmla="*/ 302217 w 2688956"/>
              <a:gd name="connsiteY1" fmla="*/ 317715 h 487388"/>
              <a:gd name="connsiteX2" fmla="*/ 914400 w 2688956"/>
              <a:gd name="connsiteY2" fmla="*/ 457200 h 487388"/>
              <a:gd name="connsiteX3" fmla="*/ 1704813 w 2688956"/>
              <a:gd name="connsiteY3" fmla="*/ 480447 h 487388"/>
              <a:gd name="connsiteX4" fmla="*/ 2688956 w 2688956"/>
              <a:gd name="connsiteY4" fmla="*/ 364210 h 487388"/>
              <a:gd name="connsiteX0" fmla="*/ 0 w 2688956"/>
              <a:gd name="connsiteY0" fmla="*/ 0 h 487388"/>
              <a:gd name="connsiteX1" fmla="*/ 302217 w 2688956"/>
              <a:gd name="connsiteY1" fmla="*/ 317715 h 487388"/>
              <a:gd name="connsiteX2" fmla="*/ 914400 w 2688956"/>
              <a:gd name="connsiteY2" fmla="*/ 457200 h 487388"/>
              <a:gd name="connsiteX3" fmla="*/ 1704813 w 2688956"/>
              <a:gd name="connsiteY3" fmla="*/ 480447 h 487388"/>
              <a:gd name="connsiteX4" fmla="*/ 2688956 w 2688956"/>
              <a:gd name="connsiteY4" fmla="*/ 364210 h 487388"/>
              <a:gd name="connsiteX0" fmla="*/ 0 w 2688956"/>
              <a:gd name="connsiteY0" fmla="*/ 0 h 486730"/>
              <a:gd name="connsiteX1" fmla="*/ 345553 w 2688956"/>
              <a:gd name="connsiteY1" fmla="*/ 339383 h 486730"/>
              <a:gd name="connsiteX2" fmla="*/ 914400 w 2688956"/>
              <a:gd name="connsiteY2" fmla="*/ 457200 h 486730"/>
              <a:gd name="connsiteX3" fmla="*/ 1704813 w 2688956"/>
              <a:gd name="connsiteY3" fmla="*/ 480447 h 486730"/>
              <a:gd name="connsiteX4" fmla="*/ 2688956 w 2688956"/>
              <a:gd name="connsiteY4" fmla="*/ 364210 h 486730"/>
              <a:gd name="connsiteX0" fmla="*/ 0 w 2688956"/>
              <a:gd name="connsiteY0" fmla="*/ 0 h 493302"/>
              <a:gd name="connsiteX1" fmla="*/ 345553 w 2688956"/>
              <a:gd name="connsiteY1" fmla="*/ 339383 h 493302"/>
              <a:gd name="connsiteX2" fmla="*/ 962070 w 2688956"/>
              <a:gd name="connsiteY2" fmla="*/ 474534 h 493302"/>
              <a:gd name="connsiteX3" fmla="*/ 1704813 w 2688956"/>
              <a:gd name="connsiteY3" fmla="*/ 480447 h 493302"/>
              <a:gd name="connsiteX4" fmla="*/ 2688956 w 2688956"/>
              <a:gd name="connsiteY4" fmla="*/ 364210 h 49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956" h="493302">
                <a:moveTo>
                  <a:pt x="0" y="0"/>
                </a:moveTo>
                <a:cubicBezTo>
                  <a:pt x="25830" y="111071"/>
                  <a:pt x="185208" y="260294"/>
                  <a:pt x="345553" y="339383"/>
                </a:cubicBezTo>
                <a:cubicBezTo>
                  <a:pt x="505898" y="418472"/>
                  <a:pt x="735527" y="451023"/>
                  <a:pt x="962070" y="474534"/>
                </a:cubicBezTo>
                <a:cubicBezTo>
                  <a:pt x="1188613" y="498045"/>
                  <a:pt x="1416999" y="498834"/>
                  <a:pt x="1704813" y="480447"/>
                </a:cubicBezTo>
                <a:cubicBezTo>
                  <a:pt x="1992627" y="462060"/>
                  <a:pt x="2331072" y="439562"/>
                  <a:pt x="2688956" y="364210"/>
                </a:cubicBezTo>
              </a:path>
            </a:pathLst>
          </a:custGeom>
          <a:noFill/>
          <a:ln w="38100">
            <a:solidFill>
              <a:srgbClr val="0070C0"/>
            </a:solidFill>
            <a:miter lim="800000"/>
            <a:headEnd/>
            <a:tailEnd/>
          </a:ln>
        </p:spPr>
        <p:txBody>
          <a:bodyPr rtlCol="0" anchor="ctr"/>
          <a:lstStyle/>
          <a:p>
            <a:pPr algn="ctr"/>
            <a:endParaRPr kumimoji="1" lang="ja-JP" altLang="en-US">
              <a:latin typeface="Calibri" panose="020F0502020204030204" pitchFamily="34" charset="0"/>
              <a:cs typeface="Arial" pitchFamily="34" charset="0"/>
            </a:endParaRPr>
          </a:p>
        </p:txBody>
      </p:sp>
      <p:sp>
        <p:nvSpPr>
          <p:cNvPr id="598" name="Oval 598"/>
          <p:cNvSpPr>
            <a:spLocks noChangeArrowheads="1"/>
          </p:cNvSpPr>
          <p:nvPr/>
        </p:nvSpPr>
        <p:spPr bwMode="auto">
          <a:xfrm>
            <a:off x="3735239" y="5654694"/>
            <a:ext cx="144000" cy="302955"/>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endParaRPr lang="ja-JP" altLang="en-US">
              <a:latin typeface="Calibri" panose="020F0502020204030204" pitchFamily="34" charset="0"/>
              <a:cs typeface="Arial" pitchFamily="34" charset="0"/>
            </a:endParaRPr>
          </a:p>
        </p:txBody>
      </p:sp>
      <p:sp>
        <p:nvSpPr>
          <p:cNvPr id="601" name="フリーフォーム 600"/>
          <p:cNvSpPr/>
          <p:nvPr/>
        </p:nvSpPr>
        <p:spPr bwMode="auto">
          <a:xfrm>
            <a:off x="5401159" y="5757620"/>
            <a:ext cx="1053885" cy="216977"/>
          </a:xfrm>
          <a:custGeom>
            <a:avLst/>
            <a:gdLst>
              <a:gd name="connsiteX0" fmla="*/ 0 w 1053885"/>
              <a:gd name="connsiteY0" fmla="*/ 216977 h 216977"/>
              <a:gd name="connsiteX1" fmla="*/ 240224 w 1053885"/>
              <a:gd name="connsiteY1" fmla="*/ 162733 h 216977"/>
              <a:gd name="connsiteX2" fmla="*/ 557939 w 1053885"/>
              <a:gd name="connsiteY2" fmla="*/ 77492 h 216977"/>
              <a:gd name="connsiteX3" fmla="*/ 1053885 w 1053885"/>
              <a:gd name="connsiteY3" fmla="*/ 0 h 216977"/>
              <a:gd name="connsiteX0" fmla="*/ 0 w 1053885"/>
              <a:gd name="connsiteY0" fmla="*/ 216977 h 216977"/>
              <a:gd name="connsiteX1" fmla="*/ 370233 w 1053885"/>
              <a:gd name="connsiteY1" fmla="*/ 119396 h 216977"/>
              <a:gd name="connsiteX2" fmla="*/ 557939 w 1053885"/>
              <a:gd name="connsiteY2" fmla="*/ 77492 h 216977"/>
              <a:gd name="connsiteX3" fmla="*/ 1053885 w 1053885"/>
              <a:gd name="connsiteY3" fmla="*/ 0 h 216977"/>
              <a:gd name="connsiteX0" fmla="*/ 0 w 1053885"/>
              <a:gd name="connsiteY0" fmla="*/ 216977 h 216977"/>
              <a:gd name="connsiteX1" fmla="*/ 370233 w 1053885"/>
              <a:gd name="connsiteY1" fmla="*/ 119396 h 216977"/>
              <a:gd name="connsiteX2" fmla="*/ 683615 w 1053885"/>
              <a:gd name="connsiteY2" fmla="*/ 55824 h 216977"/>
              <a:gd name="connsiteX3" fmla="*/ 1053885 w 1053885"/>
              <a:gd name="connsiteY3" fmla="*/ 0 h 216977"/>
            </a:gdLst>
            <a:ahLst/>
            <a:cxnLst>
              <a:cxn ang="0">
                <a:pos x="connsiteX0" y="connsiteY0"/>
              </a:cxn>
              <a:cxn ang="0">
                <a:pos x="connsiteX1" y="connsiteY1"/>
              </a:cxn>
              <a:cxn ang="0">
                <a:pos x="connsiteX2" y="connsiteY2"/>
              </a:cxn>
              <a:cxn ang="0">
                <a:pos x="connsiteX3" y="connsiteY3"/>
              </a:cxn>
            </a:cxnLst>
            <a:rect l="l" t="t" r="r" b="b"/>
            <a:pathLst>
              <a:path w="1053885" h="216977">
                <a:moveTo>
                  <a:pt x="0" y="216977"/>
                </a:moveTo>
                <a:cubicBezTo>
                  <a:pt x="74908" y="199541"/>
                  <a:pt x="256297" y="146255"/>
                  <a:pt x="370233" y="119396"/>
                </a:cubicBezTo>
                <a:cubicBezTo>
                  <a:pt x="484169" y="92537"/>
                  <a:pt x="569673" y="75723"/>
                  <a:pt x="683615" y="55824"/>
                </a:cubicBezTo>
                <a:cubicBezTo>
                  <a:pt x="797557" y="35925"/>
                  <a:pt x="873717" y="25185"/>
                  <a:pt x="1053885" y="0"/>
                </a:cubicBezTo>
              </a:path>
            </a:pathLst>
          </a:custGeom>
          <a:noFill/>
          <a:ln w="38100">
            <a:solidFill>
              <a:srgbClr val="0070C0"/>
            </a:solidFill>
            <a:miter lim="800000"/>
            <a:headEnd/>
            <a:tailEnd/>
          </a:ln>
        </p:spPr>
        <p:txBody>
          <a:bodyPr rtlCol="0" anchor="ctr"/>
          <a:lstStyle/>
          <a:p>
            <a:pPr algn="ctr"/>
            <a:endParaRPr kumimoji="1" lang="ja-JP" altLang="en-US">
              <a:latin typeface="Calibri" panose="020F0502020204030204" pitchFamily="34" charset="0"/>
              <a:cs typeface="Arial" pitchFamily="34" charset="0"/>
            </a:endParaRPr>
          </a:p>
        </p:txBody>
      </p:sp>
      <p:sp>
        <p:nvSpPr>
          <p:cNvPr id="602" name="フリーフォーム 601"/>
          <p:cNvSpPr/>
          <p:nvPr/>
        </p:nvSpPr>
        <p:spPr bwMode="auto">
          <a:xfrm>
            <a:off x="5393410" y="5974596"/>
            <a:ext cx="1092631" cy="68005"/>
          </a:xfrm>
          <a:custGeom>
            <a:avLst/>
            <a:gdLst>
              <a:gd name="connsiteX0" fmla="*/ 0 w 1092631"/>
              <a:gd name="connsiteY0" fmla="*/ 0 h 85286"/>
              <a:gd name="connsiteX1" fmla="*/ 224726 w 1092631"/>
              <a:gd name="connsiteY1" fmla="*/ 46495 h 85286"/>
              <a:gd name="connsiteX2" fmla="*/ 433953 w 1092631"/>
              <a:gd name="connsiteY2" fmla="*/ 85240 h 85286"/>
              <a:gd name="connsiteX3" fmla="*/ 1092631 w 1092631"/>
              <a:gd name="connsiteY3" fmla="*/ 38745 h 85286"/>
              <a:gd name="connsiteX0" fmla="*/ 0 w 1092631"/>
              <a:gd name="connsiteY0" fmla="*/ 0 h 68005"/>
              <a:gd name="connsiteX1" fmla="*/ 224726 w 1092631"/>
              <a:gd name="connsiteY1" fmla="*/ 46495 h 68005"/>
              <a:gd name="connsiteX2" fmla="*/ 615966 w 1092631"/>
              <a:gd name="connsiteY2" fmla="*/ 67905 h 68005"/>
              <a:gd name="connsiteX3" fmla="*/ 1092631 w 1092631"/>
              <a:gd name="connsiteY3" fmla="*/ 38745 h 68005"/>
            </a:gdLst>
            <a:ahLst/>
            <a:cxnLst>
              <a:cxn ang="0">
                <a:pos x="connsiteX0" y="connsiteY0"/>
              </a:cxn>
              <a:cxn ang="0">
                <a:pos x="connsiteX1" y="connsiteY1"/>
              </a:cxn>
              <a:cxn ang="0">
                <a:pos x="connsiteX2" y="connsiteY2"/>
              </a:cxn>
              <a:cxn ang="0">
                <a:pos x="connsiteX3" y="connsiteY3"/>
              </a:cxn>
            </a:cxnLst>
            <a:rect l="l" t="t" r="r" b="b"/>
            <a:pathLst>
              <a:path w="1092631" h="68005">
                <a:moveTo>
                  <a:pt x="0" y="0"/>
                </a:moveTo>
                <a:cubicBezTo>
                  <a:pt x="74909" y="15498"/>
                  <a:pt x="122065" y="35178"/>
                  <a:pt x="224726" y="46495"/>
                </a:cubicBezTo>
                <a:cubicBezTo>
                  <a:pt x="327387" y="57813"/>
                  <a:pt x="471315" y="69197"/>
                  <a:pt x="615966" y="67905"/>
                </a:cubicBezTo>
                <a:cubicBezTo>
                  <a:pt x="760617" y="66613"/>
                  <a:pt x="835617" y="61346"/>
                  <a:pt x="1092631" y="38745"/>
                </a:cubicBezTo>
              </a:path>
            </a:pathLst>
          </a:custGeom>
          <a:noFill/>
          <a:ln w="38100">
            <a:solidFill>
              <a:srgbClr val="0070C0"/>
            </a:solidFill>
            <a:miter lim="800000"/>
            <a:headEnd/>
            <a:tailEnd/>
          </a:ln>
        </p:spPr>
        <p:txBody>
          <a:bodyPr rtlCol="0" anchor="ctr"/>
          <a:lstStyle/>
          <a:p>
            <a:pPr algn="ctr"/>
            <a:endParaRPr kumimoji="1" lang="ja-JP" altLang="en-US">
              <a:latin typeface="Calibri" panose="020F0502020204030204" pitchFamily="34" charset="0"/>
              <a:cs typeface="Arial" pitchFamily="34" charset="0"/>
            </a:endParaRPr>
          </a:p>
        </p:txBody>
      </p:sp>
      <p:sp>
        <p:nvSpPr>
          <p:cNvPr id="604" name="Line 506"/>
          <p:cNvSpPr>
            <a:spLocks noChangeShapeType="1"/>
          </p:cNvSpPr>
          <p:nvPr/>
        </p:nvSpPr>
        <p:spPr bwMode="auto">
          <a:xfrm>
            <a:off x="5366278" y="5975722"/>
            <a:ext cx="121750" cy="54792"/>
          </a:xfrm>
          <a:prstGeom prst="line">
            <a:avLst/>
          </a:prstGeom>
          <a:noFill/>
          <a:ln w="88900">
            <a:solidFill>
              <a:srgbClr val="006600"/>
            </a:solidFill>
            <a:round/>
            <a:headEnd/>
            <a:tailEnd/>
          </a:ln>
          <a:effectLst/>
        </p:spPr>
        <p:txBody>
          <a:bodyPr wrap="square" lIns="0" tIns="0" rIns="0" bIns="0">
            <a:spAutoFit/>
          </a:bodyPr>
          <a:lstStyle/>
          <a:p>
            <a:endParaRPr lang="ja-JP" altLang="en-US">
              <a:latin typeface="Calibri" panose="020F0502020204030204" pitchFamily="34" charset="0"/>
              <a:cs typeface="Arial" pitchFamily="34" charset="0"/>
            </a:endParaRPr>
          </a:p>
        </p:txBody>
      </p:sp>
      <p:sp>
        <p:nvSpPr>
          <p:cNvPr id="605" name="円/楕円 604"/>
          <p:cNvSpPr/>
          <p:nvPr/>
        </p:nvSpPr>
        <p:spPr bwMode="auto">
          <a:xfrm>
            <a:off x="5436097" y="5976664"/>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itchFamily="34" charset="0"/>
            </a:endParaRPr>
          </a:p>
        </p:txBody>
      </p:sp>
      <p:sp>
        <p:nvSpPr>
          <p:cNvPr id="606" name="Oval 622"/>
          <p:cNvSpPr>
            <a:spLocks noChangeArrowheads="1"/>
          </p:cNvSpPr>
          <p:nvPr/>
        </p:nvSpPr>
        <p:spPr bwMode="auto">
          <a:xfrm>
            <a:off x="5292081" y="5807863"/>
            <a:ext cx="144000" cy="302955"/>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endParaRPr lang="ja-JP" altLang="en-US">
              <a:latin typeface="Calibri" panose="020F0502020204030204" pitchFamily="34" charset="0"/>
              <a:cs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3774313301"/>
              </p:ext>
            </p:extLst>
          </p:nvPr>
        </p:nvGraphicFramePr>
        <p:xfrm>
          <a:off x="215517" y="2789496"/>
          <a:ext cx="6120679" cy="963540"/>
        </p:xfrm>
        <a:graphic>
          <a:graphicData uri="http://schemas.openxmlformats.org/drawingml/2006/table">
            <a:tbl>
              <a:tblPr firstRow="1" bandRow="1">
                <a:tableStyleId>{5C22544A-7EE6-4342-B048-85BDC9FD1C3A}</a:tableStyleId>
              </a:tblPr>
              <a:tblGrid>
                <a:gridCol w="828091"/>
                <a:gridCol w="720080"/>
                <a:gridCol w="756084"/>
                <a:gridCol w="792088"/>
                <a:gridCol w="576064"/>
                <a:gridCol w="720080"/>
                <a:gridCol w="648072"/>
                <a:gridCol w="540060"/>
                <a:gridCol w="540060"/>
              </a:tblGrid>
              <a:tr h="507992">
                <a:tc>
                  <a:txBody>
                    <a:bodyPr/>
                    <a:lstStyle/>
                    <a:p>
                      <a:pPr algn="ct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National </a:t>
                      </a:r>
                    </a:p>
                    <a:p>
                      <a:pPr algn="ctr"/>
                      <a:r>
                        <a:rPr kumimoji="1" lang="en-US" altLang="ja-JP" sz="1050" b="0" dirty="0" smtClean="0">
                          <a:solidFill>
                            <a:schemeClr val="tx1"/>
                          </a:solidFill>
                          <a:latin typeface="Calibri" panose="020F0502020204030204" pitchFamily="34" charset="0"/>
                          <a:cs typeface="Arial" pitchFamily="34" charset="0"/>
                        </a:rPr>
                        <a:t>Universities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Public</a:t>
                      </a:r>
                    </a:p>
                    <a:p>
                      <a:pPr algn="ctr"/>
                      <a:r>
                        <a:rPr kumimoji="1" lang="en-US" altLang="ja-JP" sz="1050" b="0" dirty="0" smtClean="0">
                          <a:solidFill>
                            <a:schemeClr val="tx1"/>
                          </a:solidFill>
                          <a:latin typeface="Calibri" panose="020F0502020204030204" pitchFamily="34" charset="0"/>
                          <a:cs typeface="Arial" pitchFamily="34" charset="0"/>
                        </a:rPr>
                        <a:t>Universities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Private</a:t>
                      </a:r>
                    </a:p>
                    <a:p>
                      <a:pPr algn="ctr"/>
                      <a:r>
                        <a:rPr kumimoji="1" lang="en-US" altLang="ja-JP" sz="1050" b="0" dirty="0" smtClean="0">
                          <a:solidFill>
                            <a:schemeClr val="tx1"/>
                          </a:solidFill>
                          <a:latin typeface="Calibri" panose="020F0502020204030204" pitchFamily="34" charset="0"/>
                          <a:cs typeface="Arial" pitchFamily="34" charset="0"/>
                        </a:rPr>
                        <a:t>Universities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Junior</a:t>
                      </a:r>
                      <a:r>
                        <a:rPr kumimoji="1" lang="en-US" altLang="ja-JP" sz="1050" b="0" baseline="0" dirty="0" smtClean="0">
                          <a:solidFill>
                            <a:schemeClr val="tx1"/>
                          </a:solidFill>
                          <a:latin typeface="Calibri" panose="020F0502020204030204" pitchFamily="34" charset="0"/>
                          <a:cs typeface="Arial" pitchFamily="34" charset="0"/>
                        </a:rPr>
                        <a:t> </a:t>
                      </a:r>
                      <a:r>
                        <a:rPr kumimoji="1" lang="en-US" altLang="ja-JP" sz="1050" b="0" dirty="0" smtClean="0">
                          <a:solidFill>
                            <a:schemeClr val="tx1"/>
                          </a:solidFill>
                          <a:latin typeface="Calibri" panose="020F0502020204030204" pitchFamily="34" charset="0"/>
                          <a:cs typeface="Arial" pitchFamily="34" charset="0"/>
                        </a:rPr>
                        <a:t>Colleges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Colleges of Technology</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Inter-Univ. Research Institutes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Others</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smtClean="0">
                          <a:solidFill>
                            <a:schemeClr val="tx1"/>
                          </a:solidFill>
                          <a:latin typeface="Calibri" panose="020F0502020204030204" pitchFamily="34" charset="0"/>
                          <a:cs typeface="Arial" pitchFamily="34" charset="0"/>
                        </a:rPr>
                        <a:t>Total</a:t>
                      </a:r>
                      <a:endParaRPr kumimoji="1" lang="ja-JP" altLang="en-US" sz="1050" b="0" dirty="0">
                        <a:solidFill>
                          <a:schemeClr val="tx1"/>
                        </a:solidFill>
                        <a:latin typeface="Calibri" panose="020F0502020204030204" pitchFamily="34" charset="0"/>
                        <a:cs typeface="Arial" pitchFamily="34" charset="0"/>
                      </a:endParaRPr>
                    </a:p>
                  </a:txBody>
                  <a:tcPr marL="0" marR="0" marT="36000" marB="3600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r>
              <a:tr h="327585">
                <a:tc>
                  <a:txBody>
                    <a:bodyPr/>
                    <a:lstStyle/>
                    <a:p>
                      <a:pPr algn="ctr"/>
                      <a:r>
                        <a:rPr kumimoji="1" lang="en-US" altLang="ja-JP" sz="1050" dirty="0" smtClean="0">
                          <a:latin typeface="Calibri" panose="020F0502020204030204" pitchFamily="34" charset="0"/>
                          <a:cs typeface="Arial" pitchFamily="34" charset="0"/>
                        </a:rPr>
                        <a:t>Number</a:t>
                      </a:r>
                      <a:r>
                        <a:rPr kumimoji="1" lang="en-US" altLang="ja-JP" sz="1050" baseline="0" dirty="0" smtClean="0">
                          <a:latin typeface="Calibri" panose="020F0502020204030204" pitchFamily="34" charset="0"/>
                          <a:cs typeface="Arial" pitchFamily="34" charset="0"/>
                        </a:rPr>
                        <a:t> of Organizations</a:t>
                      </a:r>
                      <a:endParaRPr kumimoji="1" lang="ja-JP" altLang="en-US" sz="1050" dirty="0">
                        <a:latin typeface="Calibri" panose="020F0502020204030204" pitchFamily="34" charset="0"/>
                        <a:cs typeface="Arial" pitchFamily="34" charset="0"/>
                      </a:endParaRPr>
                    </a:p>
                  </a:txBody>
                  <a:tcPr marL="0" marR="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86</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68</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333</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latin typeface="Calibri" panose="020F0502020204030204" pitchFamily="34" charset="0"/>
                          <a:cs typeface="Arial" panose="020B0604020202020204" pitchFamily="34" charset="0"/>
                        </a:rPr>
                        <a:t>60</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latin typeface="Calibri" panose="020F0502020204030204" pitchFamily="34" charset="0"/>
                          <a:cs typeface="Arial" panose="020B0604020202020204" pitchFamily="34" charset="0"/>
                        </a:rPr>
                        <a:t>55</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16</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184</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en-US" altLang="ja-JP" sz="1600" baseline="0" dirty="0" smtClean="0">
                          <a:latin typeface="Calibri" panose="020F0502020204030204" pitchFamily="34" charset="0"/>
                          <a:cs typeface="Arial" panose="020B0604020202020204" pitchFamily="34" charset="0"/>
                        </a:rPr>
                        <a:t>802</a:t>
                      </a:r>
                      <a:endParaRPr kumimoji="1" lang="ja-JP" altLang="en-US" sz="1600" baseline="0" dirty="0">
                        <a:latin typeface="Calibri" panose="020F050202020403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07" name="正方形/長方形 606"/>
          <p:cNvSpPr/>
          <p:nvPr/>
        </p:nvSpPr>
        <p:spPr>
          <a:xfrm>
            <a:off x="4831132" y="2553300"/>
            <a:ext cx="1620180" cy="184666"/>
          </a:xfrm>
          <a:prstGeom prst="rect">
            <a:avLst/>
          </a:prstGeom>
        </p:spPr>
        <p:txBody>
          <a:bodyPr wrap="square" lIns="0" tIns="0" rIns="0" bIns="0">
            <a:spAutoFit/>
          </a:bodyPr>
          <a:lstStyle/>
          <a:p>
            <a:pPr algn="ctr"/>
            <a:r>
              <a:rPr lang="en-US" altLang="ja-JP" sz="1200" dirty="0" smtClean="0">
                <a:latin typeface="Calibri" panose="020F0502020204030204" pitchFamily="34" charset="0"/>
                <a:ea typeface="+mn-ea"/>
                <a:cs typeface="Arial" pitchFamily="34" charset="0"/>
              </a:rPr>
              <a:t>(As of March 2014) </a:t>
            </a:r>
            <a:endParaRPr lang="ja-JP" altLang="en-US" sz="1200" dirty="0">
              <a:latin typeface="Calibri" panose="020F0502020204030204" pitchFamily="34" charset="0"/>
              <a:ea typeface="+mn-ea"/>
              <a:cs typeface="Arial" pitchFamily="34" charset="0"/>
            </a:endParaRPr>
          </a:p>
        </p:txBody>
      </p:sp>
      <p:sp>
        <p:nvSpPr>
          <p:cNvPr id="184" name="円/楕円 183"/>
          <p:cNvSpPr/>
          <p:nvPr/>
        </p:nvSpPr>
        <p:spPr bwMode="auto">
          <a:xfrm>
            <a:off x="7186363" y="4036277"/>
            <a:ext cx="108012" cy="108012"/>
          </a:xfrm>
          <a:prstGeom prst="ellipse">
            <a:avLst/>
          </a:prstGeom>
          <a:solidFill>
            <a:srgbClr val="CCFFCC"/>
          </a:solidFill>
          <a:ln w="9525">
            <a:solidFill>
              <a:srgbClr val="006600"/>
            </a:solidFill>
            <a:miter lim="800000"/>
            <a:headEnd/>
            <a:tailEnd/>
          </a:ln>
        </p:spPr>
        <p:txBody>
          <a:bodyPr wrap="none" rtlCol="0" anchor="ctr"/>
          <a:lstStyle/>
          <a:p>
            <a:pPr algn="l">
              <a:spcBef>
                <a:spcPct val="0"/>
              </a:spcBef>
            </a:pPr>
            <a:endParaRPr kumimoji="1" lang="ja-JP" altLang="en-US" sz="1800" b="0" dirty="0">
              <a:solidFill>
                <a:srgbClr val="333333"/>
              </a:solidFill>
              <a:latin typeface="Calibri" panose="020F0502020204030204" pitchFamily="34" charset="0"/>
              <a:ea typeface="+mn-ea"/>
              <a:cs typeface="Arial" pitchFamily="34" charset="0"/>
            </a:endParaRPr>
          </a:p>
        </p:txBody>
      </p:sp>
      <p:sp>
        <p:nvSpPr>
          <p:cNvPr id="185" name="Oval 602"/>
          <p:cNvSpPr>
            <a:spLocks noChangeArrowheads="1"/>
          </p:cNvSpPr>
          <p:nvPr/>
        </p:nvSpPr>
        <p:spPr bwMode="auto">
          <a:xfrm>
            <a:off x="7173694" y="3811610"/>
            <a:ext cx="144000" cy="144463"/>
          </a:xfrm>
          <a:prstGeom prst="ellipse">
            <a:avLst/>
          </a:prstGeom>
          <a:solidFill>
            <a:schemeClr val="accent1">
              <a:lumMod val="75000"/>
            </a:schemeClr>
          </a:solidFill>
          <a:ln w="9525">
            <a:solidFill>
              <a:srgbClr val="2F5E8D"/>
            </a:solidFill>
            <a:miter lim="800000"/>
            <a:headEnd/>
            <a:tailEnd/>
          </a:ln>
          <a:effectLst/>
        </p:spPr>
        <p:txBody>
          <a:bodyPr wrap="none" anchor="ctr"/>
          <a:lstStyle/>
          <a:p>
            <a:endParaRPr lang="ja-JP" altLang="en-US" dirty="0">
              <a:latin typeface="Calibri" panose="020F0502020204030204" pitchFamily="34" charset="0"/>
              <a:cs typeface="Arial" pitchFamily="34" charset="0"/>
            </a:endParaRPr>
          </a:p>
        </p:txBody>
      </p:sp>
      <p:sp>
        <p:nvSpPr>
          <p:cNvPr id="186" name="Line 233"/>
          <p:cNvSpPr>
            <a:spLocks noChangeShapeType="1"/>
          </p:cNvSpPr>
          <p:nvPr/>
        </p:nvSpPr>
        <p:spPr bwMode="auto">
          <a:xfrm flipV="1">
            <a:off x="7071850" y="4387897"/>
            <a:ext cx="337038" cy="0"/>
          </a:xfrm>
          <a:prstGeom prst="line">
            <a:avLst/>
          </a:prstGeom>
          <a:noFill/>
          <a:ln w="101600">
            <a:solidFill>
              <a:srgbClr val="4080C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87" name="Line 233"/>
          <p:cNvSpPr>
            <a:spLocks noChangeShapeType="1"/>
          </p:cNvSpPr>
          <p:nvPr/>
        </p:nvSpPr>
        <p:spPr bwMode="auto">
          <a:xfrm flipV="1">
            <a:off x="7071850" y="4567917"/>
            <a:ext cx="337038" cy="0"/>
          </a:xfrm>
          <a:prstGeom prst="line">
            <a:avLst/>
          </a:prstGeom>
          <a:noFill/>
          <a:ln w="38100">
            <a:solidFill>
              <a:srgbClr val="4080C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88" name="Line 233"/>
          <p:cNvSpPr>
            <a:spLocks noChangeShapeType="1"/>
          </p:cNvSpPr>
          <p:nvPr/>
        </p:nvSpPr>
        <p:spPr bwMode="auto">
          <a:xfrm flipV="1">
            <a:off x="7071850" y="4927957"/>
            <a:ext cx="337038" cy="0"/>
          </a:xfrm>
          <a:prstGeom prst="line">
            <a:avLst/>
          </a:prstGeom>
          <a:noFill/>
          <a:ln w="101600">
            <a:solidFill>
              <a:srgbClr val="00660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89" name="Line 233"/>
          <p:cNvSpPr>
            <a:spLocks noChangeShapeType="1"/>
          </p:cNvSpPr>
          <p:nvPr/>
        </p:nvSpPr>
        <p:spPr bwMode="auto">
          <a:xfrm flipV="1">
            <a:off x="7071850" y="5143981"/>
            <a:ext cx="337038" cy="0"/>
          </a:xfrm>
          <a:prstGeom prst="line">
            <a:avLst/>
          </a:prstGeom>
          <a:noFill/>
          <a:ln w="38100">
            <a:solidFill>
              <a:srgbClr val="00660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90" name="Line 233"/>
          <p:cNvSpPr>
            <a:spLocks noChangeShapeType="1"/>
          </p:cNvSpPr>
          <p:nvPr/>
        </p:nvSpPr>
        <p:spPr bwMode="auto">
          <a:xfrm flipV="1">
            <a:off x="7071850" y="5360005"/>
            <a:ext cx="337038" cy="0"/>
          </a:xfrm>
          <a:prstGeom prst="line">
            <a:avLst/>
          </a:prstGeom>
          <a:noFill/>
          <a:ln w="19050">
            <a:solidFill>
              <a:srgbClr val="00660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91" name="正方形/長方形 401"/>
          <p:cNvSpPr>
            <a:spLocks noChangeArrowheads="1"/>
          </p:cNvSpPr>
          <p:nvPr/>
        </p:nvSpPr>
        <p:spPr bwMode="auto">
          <a:xfrm>
            <a:off x="6963839" y="3728440"/>
            <a:ext cx="1928641" cy="1788792"/>
          </a:xfrm>
          <a:prstGeom prst="rect">
            <a:avLst/>
          </a:prstGeom>
          <a:noFill/>
          <a:ln w="9525" algn="ctr">
            <a:solidFill>
              <a:schemeClr val="tx1"/>
            </a:solidFill>
            <a:miter lim="800000"/>
            <a:headEnd/>
            <a:tailEnd/>
          </a:ln>
        </p:spPr>
        <p:txBody>
          <a:bodyPr wrap="none"/>
          <a:lstStyle/>
          <a:p>
            <a:endParaRPr lang="ja-JP" altLang="en-US" dirty="0">
              <a:latin typeface="Calibri" panose="020F0502020204030204" pitchFamily="34" charset="0"/>
              <a:ea typeface="+mn-ea"/>
              <a:cs typeface="Arial" pitchFamily="34" charset="0"/>
            </a:endParaRPr>
          </a:p>
        </p:txBody>
      </p:sp>
      <p:sp>
        <p:nvSpPr>
          <p:cNvPr id="192" name="Rectangle 195"/>
          <p:cNvSpPr>
            <a:spLocks/>
          </p:cNvSpPr>
          <p:nvPr/>
        </p:nvSpPr>
        <p:spPr bwMode="auto">
          <a:xfrm>
            <a:off x="7395886" y="3753036"/>
            <a:ext cx="822341"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Core Node </a:t>
            </a:r>
            <a:endParaRPr lang="en-US" altLang="ja-JP" sz="1100" dirty="0">
              <a:solidFill>
                <a:schemeClr val="tx1"/>
              </a:solidFill>
              <a:latin typeface="Calibri" panose="020F0502020204030204" pitchFamily="34" charset="0"/>
              <a:cs typeface="Arial" pitchFamily="34" charset="0"/>
              <a:sym typeface="Arial" charset="0"/>
            </a:endParaRPr>
          </a:p>
        </p:txBody>
      </p:sp>
      <p:sp>
        <p:nvSpPr>
          <p:cNvPr id="193" name="Rectangle 196"/>
          <p:cNvSpPr>
            <a:spLocks/>
          </p:cNvSpPr>
          <p:nvPr/>
        </p:nvSpPr>
        <p:spPr bwMode="auto">
          <a:xfrm>
            <a:off x="7395886" y="3959478"/>
            <a:ext cx="831959"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Edge Node </a:t>
            </a:r>
            <a:endParaRPr lang="en-US" altLang="ja-JP" sz="1100" dirty="0">
              <a:solidFill>
                <a:schemeClr val="tx1"/>
              </a:solidFill>
              <a:latin typeface="Calibri" panose="020F0502020204030204" pitchFamily="34" charset="0"/>
              <a:cs typeface="Arial" pitchFamily="34" charset="0"/>
              <a:sym typeface="Arial" charset="0"/>
            </a:endParaRPr>
          </a:p>
        </p:txBody>
      </p:sp>
      <p:sp>
        <p:nvSpPr>
          <p:cNvPr id="194" name="Rectangle 453"/>
          <p:cNvSpPr>
            <a:spLocks/>
          </p:cNvSpPr>
          <p:nvPr/>
        </p:nvSpPr>
        <p:spPr bwMode="auto">
          <a:xfrm>
            <a:off x="7395886" y="4257092"/>
            <a:ext cx="1303242"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Core Line </a:t>
            </a:r>
            <a:r>
              <a:rPr lang="en-US" altLang="ja-JP" sz="1100" dirty="0">
                <a:solidFill>
                  <a:schemeClr val="tx1"/>
                </a:solidFill>
                <a:latin typeface="Calibri" panose="020F0502020204030204" pitchFamily="34" charset="0"/>
                <a:cs typeface="Arial" pitchFamily="34" charset="0"/>
                <a:sym typeface="Arial" charset="0"/>
              </a:rPr>
              <a:t>(</a:t>
            </a:r>
            <a:r>
              <a:rPr lang="en-US" altLang="ja-JP" sz="1100" dirty="0" smtClean="0">
                <a:solidFill>
                  <a:schemeClr val="tx1"/>
                </a:solidFill>
                <a:latin typeface="Calibri" panose="020F0502020204030204" pitchFamily="34" charset="0"/>
                <a:cs typeface="Arial" pitchFamily="34" charset="0"/>
                <a:sym typeface="Arial" charset="0"/>
              </a:rPr>
              <a:t>40 Gbps</a:t>
            </a:r>
            <a:r>
              <a:rPr lang="en-US" altLang="ja-JP" sz="1100" dirty="0">
                <a:solidFill>
                  <a:schemeClr val="tx1"/>
                </a:solidFill>
                <a:latin typeface="Calibri" panose="020F0502020204030204" pitchFamily="34" charset="0"/>
                <a:cs typeface="Arial" pitchFamily="34" charset="0"/>
                <a:sym typeface="Arial" charset="0"/>
              </a:rPr>
              <a:t>)</a:t>
            </a:r>
          </a:p>
        </p:txBody>
      </p:sp>
      <p:sp>
        <p:nvSpPr>
          <p:cNvPr id="195" name="Rectangle 542"/>
          <p:cNvSpPr>
            <a:spLocks/>
          </p:cNvSpPr>
          <p:nvPr/>
        </p:nvSpPr>
        <p:spPr bwMode="auto">
          <a:xfrm>
            <a:off x="7395886" y="4437112"/>
            <a:ext cx="1303242"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Core Line </a:t>
            </a:r>
            <a:r>
              <a:rPr lang="en-US" altLang="ja-JP" sz="1100" dirty="0">
                <a:solidFill>
                  <a:schemeClr val="tx1"/>
                </a:solidFill>
                <a:latin typeface="Calibri" panose="020F0502020204030204" pitchFamily="34" charset="0"/>
                <a:cs typeface="Arial" pitchFamily="34" charset="0"/>
                <a:sym typeface="Arial" charset="0"/>
              </a:rPr>
              <a:t>(</a:t>
            </a:r>
            <a:r>
              <a:rPr lang="en-US" altLang="ja-JP" sz="1100" dirty="0" smtClean="0">
                <a:solidFill>
                  <a:schemeClr val="tx1"/>
                </a:solidFill>
                <a:latin typeface="Calibri" panose="020F0502020204030204" pitchFamily="34" charset="0"/>
                <a:cs typeface="Arial" pitchFamily="34" charset="0"/>
                <a:sym typeface="Arial" charset="0"/>
              </a:rPr>
              <a:t>10 Gbps</a:t>
            </a:r>
            <a:r>
              <a:rPr lang="en-US" altLang="ja-JP" sz="1100" dirty="0">
                <a:solidFill>
                  <a:schemeClr val="tx1"/>
                </a:solidFill>
                <a:latin typeface="Calibri" panose="020F0502020204030204" pitchFamily="34" charset="0"/>
                <a:cs typeface="Arial" pitchFamily="34" charset="0"/>
                <a:sym typeface="Arial" charset="0"/>
              </a:rPr>
              <a:t>)</a:t>
            </a:r>
          </a:p>
        </p:txBody>
      </p:sp>
      <p:sp>
        <p:nvSpPr>
          <p:cNvPr id="196" name="Rectangle 543"/>
          <p:cNvSpPr>
            <a:spLocks/>
          </p:cNvSpPr>
          <p:nvPr/>
        </p:nvSpPr>
        <p:spPr bwMode="auto">
          <a:xfrm>
            <a:off x="7395886" y="5229200"/>
            <a:ext cx="1348126"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Edge Line </a:t>
            </a:r>
            <a:r>
              <a:rPr lang="en-US" altLang="ja-JP" sz="1100" dirty="0">
                <a:solidFill>
                  <a:schemeClr val="tx1"/>
                </a:solidFill>
                <a:latin typeface="Calibri" panose="020F0502020204030204" pitchFamily="34" charset="0"/>
                <a:cs typeface="Arial" pitchFamily="34" charset="0"/>
                <a:sym typeface="Arial" charset="0"/>
              </a:rPr>
              <a:t>(</a:t>
            </a:r>
            <a:r>
              <a:rPr lang="en-US" altLang="ja-JP" sz="1100" dirty="0" smtClean="0">
                <a:solidFill>
                  <a:schemeClr val="tx1"/>
                </a:solidFill>
                <a:latin typeface="Calibri" panose="020F0502020204030204" pitchFamily="34" charset="0"/>
                <a:cs typeface="Arial" pitchFamily="34" charset="0"/>
                <a:sym typeface="Arial" charset="0"/>
              </a:rPr>
              <a:t>2.4 Gbps</a:t>
            </a:r>
            <a:r>
              <a:rPr lang="en-US" altLang="ja-JP" sz="1100" dirty="0">
                <a:solidFill>
                  <a:schemeClr val="tx1"/>
                </a:solidFill>
                <a:latin typeface="Calibri" panose="020F0502020204030204" pitchFamily="34" charset="0"/>
                <a:cs typeface="Arial" pitchFamily="34" charset="0"/>
                <a:sym typeface="Arial" charset="0"/>
              </a:rPr>
              <a:t>)</a:t>
            </a:r>
          </a:p>
        </p:txBody>
      </p:sp>
      <p:sp>
        <p:nvSpPr>
          <p:cNvPr id="197" name="Rectangle 453"/>
          <p:cNvSpPr>
            <a:spLocks/>
          </p:cNvSpPr>
          <p:nvPr/>
        </p:nvSpPr>
        <p:spPr bwMode="auto">
          <a:xfrm>
            <a:off x="7395886" y="4797152"/>
            <a:ext cx="1312860"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Edge Line (40 Gbps</a:t>
            </a:r>
            <a:r>
              <a:rPr lang="en-US" altLang="ja-JP" sz="1100" dirty="0">
                <a:solidFill>
                  <a:schemeClr val="tx1"/>
                </a:solidFill>
                <a:latin typeface="Calibri" panose="020F0502020204030204" pitchFamily="34" charset="0"/>
                <a:cs typeface="Arial" pitchFamily="34" charset="0"/>
                <a:sym typeface="Arial" charset="0"/>
              </a:rPr>
              <a:t>)</a:t>
            </a:r>
          </a:p>
        </p:txBody>
      </p:sp>
      <p:sp>
        <p:nvSpPr>
          <p:cNvPr id="198" name="Rectangle 542"/>
          <p:cNvSpPr>
            <a:spLocks/>
          </p:cNvSpPr>
          <p:nvPr/>
        </p:nvSpPr>
        <p:spPr bwMode="auto">
          <a:xfrm>
            <a:off x="7395886" y="5013176"/>
            <a:ext cx="1312860" cy="246221"/>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100" dirty="0" smtClean="0">
                <a:solidFill>
                  <a:schemeClr val="tx1"/>
                </a:solidFill>
                <a:latin typeface="Calibri" panose="020F0502020204030204" pitchFamily="34" charset="0"/>
                <a:cs typeface="Arial" pitchFamily="34" charset="0"/>
                <a:sym typeface="Arial" charset="0"/>
              </a:rPr>
              <a:t>： </a:t>
            </a:r>
            <a:r>
              <a:rPr lang="en-US" altLang="ja-JP" sz="1100" dirty="0" smtClean="0">
                <a:solidFill>
                  <a:schemeClr val="tx1"/>
                </a:solidFill>
                <a:latin typeface="Calibri" panose="020F0502020204030204" pitchFamily="34" charset="0"/>
                <a:cs typeface="Arial" pitchFamily="34" charset="0"/>
                <a:sym typeface="Arial" charset="0"/>
              </a:rPr>
              <a:t>Edge Line (10 Gbps</a:t>
            </a:r>
            <a:r>
              <a:rPr lang="en-US" altLang="ja-JP" sz="1100" dirty="0">
                <a:solidFill>
                  <a:schemeClr val="tx1"/>
                </a:solidFill>
                <a:latin typeface="Calibri" panose="020F0502020204030204" pitchFamily="34" charset="0"/>
                <a:cs typeface="Arial" pitchFamily="34" charset="0"/>
                <a:sym typeface="Arial" charset="0"/>
              </a:rPr>
              <a:t>)</a:t>
            </a:r>
          </a:p>
        </p:txBody>
      </p:sp>
      <p:sp>
        <p:nvSpPr>
          <p:cNvPr id="199" name="Rectangle 195"/>
          <p:cNvSpPr>
            <a:spLocks/>
          </p:cNvSpPr>
          <p:nvPr/>
        </p:nvSpPr>
        <p:spPr bwMode="auto">
          <a:xfrm>
            <a:off x="6480212" y="5579658"/>
            <a:ext cx="988540" cy="261610"/>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en-US" altLang="ja-JP" sz="1200" dirty="0" smtClean="0">
                <a:latin typeface="Calibri" panose="020F0502020204030204" pitchFamily="34" charset="0"/>
                <a:cs typeface="Arial" pitchFamily="34" charset="0"/>
                <a:sym typeface="Arial" charset="0"/>
              </a:rPr>
              <a:t>To Los Angeles</a:t>
            </a:r>
            <a:endParaRPr lang="en-US" altLang="ja-JP" sz="1200" dirty="0">
              <a:solidFill>
                <a:schemeClr val="tx1"/>
              </a:solidFill>
              <a:latin typeface="Calibri" panose="020F0502020204030204" pitchFamily="34" charset="0"/>
              <a:cs typeface="Arial" pitchFamily="34" charset="0"/>
              <a:sym typeface="Arial" charset="0"/>
            </a:endParaRPr>
          </a:p>
        </p:txBody>
      </p:sp>
      <p:sp>
        <p:nvSpPr>
          <p:cNvPr id="200" name="Rectangle 195"/>
          <p:cNvSpPr>
            <a:spLocks/>
          </p:cNvSpPr>
          <p:nvPr/>
        </p:nvSpPr>
        <p:spPr bwMode="auto">
          <a:xfrm>
            <a:off x="6480212" y="5867690"/>
            <a:ext cx="846129" cy="261610"/>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en-US" altLang="ja-JP" sz="1200" dirty="0" smtClean="0">
                <a:latin typeface="Calibri" panose="020F0502020204030204" pitchFamily="34" charset="0"/>
                <a:cs typeface="Arial" pitchFamily="34" charset="0"/>
                <a:sym typeface="Arial" charset="0"/>
              </a:rPr>
              <a:t>To New York</a:t>
            </a:r>
            <a:endParaRPr lang="en-US" altLang="ja-JP" sz="1200" dirty="0">
              <a:solidFill>
                <a:schemeClr val="tx1"/>
              </a:solidFill>
              <a:latin typeface="Calibri" panose="020F0502020204030204" pitchFamily="34" charset="0"/>
              <a:cs typeface="Arial" pitchFamily="34" charset="0"/>
              <a:sym typeface="Arial" charset="0"/>
            </a:endParaRPr>
          </a:p>
        </p:txBody>
      </p:sp>
      <p:sp>
        <p:nvSpPr>
          <p:cNvPr id="201" name="Rectangle 195"/>
          <p:cNvSpPr>
            <a:spLocks/>
          </p:cNvSpPr>
          <p:nvPr/>
        </p:nvSpPr>
        <p:spPr bwMode="auto">
          <a:xfrm>
            <a:off x="2820041" y="6371746"/>
            <a:ext cx="874278" cy="261610"/>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en-US" altLang="ja-JP" sz="1200" dirty="0" smtClean="0">
                <a:latin typeface="Calibri" panose="020F0502020204030204" pitchFamily="34" charset="0"/>
                <a:cs typeface="Arial" pitchFamily="34" charset="0"/>
                <a:sym typeface="Arial" charset="0"/>
              </a:rPr>
              <a:t>To Singapore</a:t>
            </a:r>
            <a:endParaRPr lang="en-US" altLang="ja-JP" sz="1200" dirty="0">
              <a:solidFill>
                <a:schemeClr val="tx1"/>
              </a:solidFill>
              <a:latin typeface="Calibri" panose="020F0502020204030204" pitchFamily="34" charset="0"/>
              <a:cs typeface="Arial" pitchFamily="34" charset="0"/>
              <a:sym typeface="Arial" charset="0"/>
            </a:endParaRPr>
          </a:p>
        </p:txBody>
      </p:sp>
      <p:sp>
        <p:nvSpPr>
          <p:cNvPr id="202" name="Rectangle 195"/>
          <p:cNvSpPr>
            <a:spLocks/>
          </p:cNvSpPr>
          <p:nvPr/>
        </p:nvSpPr>
        <p:spPr bwMode="auto">
          <a:xfrm>
            <a:off x="6480212" y="6119718"/>
            <a:ext cx="1280415" cy="261610"/>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en-US" altLang="ja-JP" sz="1200" dirty="0" smtClean="0">
                <a:latin typeface="Calibri" panose="020F0502020204030204" pitchFamily="34" charset="0"/>
                <a:cs typeface="Arial" pitchFamily="34" charset="0"/>
                <a:sym typeface="Arial" charset="0"/>
              </a:rPr>
              <a:t>To Washington D.C.</a:t>
            </a:r>
          </a:p>
        </p:txBody>
      </p:sp>
      <p:sp>
        <p:nvSpPr>
          <p:cNvPr id="3" name="コンテンツ プレースホルダ 2"/>
          <p:cNvSpPr>
            <a:spLocks noGrp="1"/>
          </p:cNvSpPr>
          <p:nvPr>
            <p:ph idx="1"/>
          </p:nvPr>
        </p:nvSpPr>
        <p:spPr>
          <a:xfrm>
            <a:off x="179511" y="811221"/>
            <a:ext cx="8796235" cy="1684289"/>
          </a:xfrm>
        </p:spPr>
        <p:txBody>
          <a:bodyPr tIns="72000" rIns="72000" bIns="72000"/>
          <a:lstStyle/>
          <a:p>
            <a:pPr>
              <a:spcBef>
                <a:spcPts val="600"/>
              </a:spcBef>
              <a:spcAft>
                <a:spcPts val="0"/>
              </a:spcAft>
              <a:buClr>
                <a:schemeClr val="tx1"/>
              </a:buClr>
            </a:pPr>
            <a:r>
              <a:rPr lang="en-US" altLang="ja-JP" sz="1700" dirty="0" smtClean="0">
                <a:latin typeface="Calibri" panose="020F0502020204030204" pitchFamily="34" charset="0"/>
              </a:rPr>
              <a:t>SINET is a Japanese academic backbone network (NREN) for more than 800 universities and research institutions, and current version, SINET4, started in 2011.</a:t>
            </a:r>
          </a:p>
          <a:p>
            <a:pPr marL="628650" lvl="1" indent="-180975">
              <a:spcBef>
                <a:spcPts val="600"/>
              </a:spcBef>
              <a:spcAft>
                <a:spcPts val="0"/>
              </a:spcAft>
            </a:pPr>
            <a:r>
              <a:rPr lang="en-US" altLang="ja-JP" sz="1700" dirty="0" smtClean="0">
                <a:latin typeface="Calibri" panose="020F0502020204030204" pitchFamily="34" charset="0"/>
              </a:rPr>
              <a:t>SINET4 covers all 47 prefectures. </a:t>
            </a:r>
          </a:p>
          <a:p>
            <a:pPr marL="628650" lvl="1" indent="-180975">
              <a:spcBef>
                <a:spcPts val="600"/>
              </a:spcBef>
              <a:spcAft>
                <a:spcPts val="0"/>
              </a:spcAft>
            </a:pPr>
            <a:r>
              <a:rPr lang="en-US" altLang="ja-JP" sz="1700" dirty="0" smtClean="0">
                <a:latin typeface="Calibri" panose="020F0502020204030204" pitchFamily="34" charset="0"/>
              </a:rPr>
              <a:t>SINET4 covers 100% of national, 71% of public, and 53% </a:t>
            </a:r>
            <a:r>
              <a:rPr lang="en-US" altLang="ja-JP" sz="1700" dirty="0">
                <a:latin typeface="Calibri" panose="020F0502020204030204" pitchFamily="34" charset="0"/>
              </a:rPr>
              <a:t>of </a:t>
            </a:r>
            <a:r>
              <a:rPr lang="en-US" altLang="ja-JP" sz="1700" dirty="0" smtClean="0">
                <a:latin typeface="Calibri" panose="020F0502020204030204" pitchFamily="34" charset="0"/>
              </a:rPr>
              <a:t>private universities</a:t>
            </a:r>
          </a:p>
          <a:p>
            <a:pPr marL="628650" lvl="1" indent="-180975">
              <a:spcBef>
                <a:spcPts val="600"/>
              </a:spcBef>
              <a:spcAft>
                <a:spcPts val="0"/>
              </a:spcAft>
            </a:pPr>
            <a:r>
              <a:rPr lang="en-US" altLang="ja-JP" sz="1700" dirty="0" smtClean="0">
                <a:latin typeface="Calibri" panose="020F0502020204030204" pitchFamily="34" charset="0"/>
              </a:rPr>
              <a:t>Approximately </a:t>
            </a:r>
            <a:r>
              <a:rPr lang="en-US" altLang="ja-JP" sz="1700" dirty="0">
                <a:latin typeface="Calibri" panose="020F0502020204030204" pitchFamily="34" charset="0"/>
              </a:rPr>
              <a:t>2 </a:t>
            </a:r>
            <a:r>
              <a:rPr lang="en-US" altLang="ja-JP" sz="1700" dirty="0" smtClean="0">
                <a:latin typeface="Calibri" panose="020F0502020204030204" pitchFamily="34" charset="0"/>
              </a:rPr>
              <a:t>million users, </a:t>
            </a:r>
            <a:r>
              <a:rPr lang="en-US" altLang="ja-JP" sz="1700" dirty="0">
                <a:latin typeface="Calibri" panose="020F0502020204030204" pitchFamily="34" charset="0"/>
              </a:rPr>
              <a:t>including researchers and </a:t>
            </a:r>
            <a:r>
              <a:rPr lang="en-US" altLang="ja-JP" sz="1700" dirty="0" smtClean="0">
                <a:latin typeface="Calibri" panose="020F0502020204030204" pitchFamily="34" charset="0"/>
              </a:rPr>
              <a:t>students.</a:t>
            </a:r>
          </a:p>
        </p:txBody>
      </p:sp>
    </p:spTree>
    <p:extLst>
      <p:ext uri="{BB962C8B-B14F-4D97-AF65-F5344CB8AC3E}">
        <p14:creationId xmlns:p14="http://schemas.microsoft.com/office/powerpoint/2010/main" val="677759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1772816"/>
            <a:ext cx="8672857" cy="482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val 407"/>
          <p:cNvSpPr>
            <a:spLocks noChangeArrowheads="1"/>
          </p:cNvSpPr>
          <p:nvPr/>
        </p:nvSpPr>
        <p:spPr bwMode="auto">
          <a:xfrm>
            <a:off x="6372200" y="2636912"/>
            <a:ext cx="1673937" cy="1596986"/>
          </a:xfrm>
          <a:prstGeom prst="ellipse">
            <a:avLst/>
          </a:prstGeom>
          <a:solidFill>
            <a:srgbClr val="FF99CC">
              <a:alpha val="60000"/>
            </a:srgbClr>
          </a:solidFill>
          <a:ln w="57150">
            <a:noFill/>
          </a:ln>
          <a:effectLst/>
          <a:extLst/>
        </p:spPr>
        <p:txBody>
          <a:bodyPr wrap="none" anchor="ctr"/>
          <a:lstStyle/>
          <a:p>
            <a:endParaRPr lang="ja-JP" altLang="en-US">
              <a:latin typeface="Calibri" panose="020F0502020204030204" pitchFamily="34" charset="0"/>
              <a:cs typeface="Arial" panose="020B0604020202020204" pitchFamily="34" charset="0"/>
            </a:endParaRPr>
          </a:p>
        </p:txBody>
      </p:sp>
      <p:sp>
        <p:nvSpPr>
          <p:cNvPr id="119" name="フリーフォーム 118"/>
          <p:cNvSpPr/>
          <p:nvPr/>
        </p:nvSpPr>
        <p:spPr bwMode="auto">
          <a:xfrm>
            <a:off x="7703429" y="3630944"/>
            <a:ext cx="634471" cy="1501618"/>
          </a:xfrm>
          <a:custGeom>
            <a:avLst/>
            <a:gdLst>
              <a:gd name="connsiteX0" fmla="*/ 269822 w 946324"/>
              <a:gd name="connsiteY0" fmla="*/ 1776334 h 1776334"/>
              <a:gd name="connsiteX1" fmla="*/ 547140 w 946324"/>
              <a:gd name="connsiteY1" fmla="*/ 1708878 h 1776334"/>
              <a:gd name="connsiteX2" fmla="*/ 929389 w 946324"/>
              <a:gd name="connsiteY2" fmla="*/ 1521501 h 1776334"/>
              <a:gd name="connsiteX3" fmla="*/ 794478 w 946324"/>
              <a:gd name="connsiteY3" fmla="*/ 697042 h 1776334"/>
              <a:gd name="connsiteX4" fmla="*/ 52465 w 946324"/>
              <a:gd name="connsiteY4" fmla="*/ 277318 h 1776334"/>
              <a:gd name="connsiteX5" fmla="*/ 119920 w 946324"/>
              <a:gd name="connsiteY5" fmla="*/ 0 h 1776334"/>
              <a:gd name="connsiteX0" fmla="*/ 269822 w 946324"/>
              <a:gd name="connsiteY0" fmla="*/ 1776334 h 1776334"/>
              <a:gd name="connsiteX1" fmla="*/ 547140 w 946324"/>
              <a:gd name="connsiteY1" fmla="*/ 1708878 h 1776334"/>
              <a:gd name="connsiteX2" fmla="*/ 929389 w 946324"/>
              <a:gd name="connsiteY2" fmla="*/ 1521501 h 1776334"/>
              <a:gd name="connsiteX3" fmla="*/ 794478 w 946324"/>
              <a:gd name="connsiteY3" fmla="*/ 697042 h 1776334"/>
              <a:gd name="connsiteX4" fmla="*/ 52465 w 946324"/>
              <a:gd name="connsiteY4" fmla="*/ 277318 h 1776334"/>
              <a:gd name="connsiteX5" fmla="*/ 119920 w 946324"/>
              <a:gd name="connsiteY5" fmla="*/ 0 h 1776334"/>
              <a:gd name="connsiteX0" fmla="*/ 269822 w 975801"/>
              <a:gd name="connsiteY0" fmla="*/ 1776334 h 1776334"/>
              <a:gd name="connsiteX1" fmla="*/ 547140 w 975801"/>
              <a:gd name="connsiteY1" fmla="*/ 1708878 h 1776334"/>
              <a:gd name="connsiteX2" fmla="*/ 929389 w 975801"/>
              <a:gd name="connsiteY2" fmla="*/ 1521501 h 1776334"/>
              <a:gd name="connsiteX3" fmla="*/ 794478 w 975801"/>
              <a:gd name="connsiteY3" fmla="*/ 697042 h 1776334"/>
              <a:gd name="connsiteX4" fmla="*/ 52465 w 975801"/>
              <a:gd name="connsiteY4" fmla="*/ 277318 h 1776334"/>
              <a:gd name="connsiteX5" fmla="*/ 119920 w 975801"/>
              <a:gd name="connsiteY5" fmla="*/ 0 h 1776334"/>
              <a:gd name="connsiteX0" fmla="*/ 269822 w 940427"/>
              <a:gd name="connsiteY0" fmla="*/ 1776334 h 1776334"/>
              <a:gd name="connsiteX1" fmla="*/ 547140 w 940427"/>
              <a:gd name="connsiteY1" fmla="*/ 1708878 h 1776334"/>
              <a:gd name="connsiteX2" fmla="*/ 884419 w 940427"/>
              <a:gd name="connsiteY2" fmla="*/ 1543986 h 1776334"/>
              <a:gd name="connsiteX3" fmla="*/ 794478 w 940427"/>
              <a:gd name="connsiteY3" fmla="*/ 697042 h 1776334"/>
              <a:gd name="connsiteX4" fmla="*/ 52465 w 940427"/>
              <a:gd name="connsiteY4" fmla="*/ 277318 h 1776334"/>
              <a:gd name="connsiteX5" fmla="*/ 119920 w 940427"/>
              <a:gd name="connsiteY5" fmla="*/ 0 h 1776334"/>
              <a:gd name="connsiteX0" fmla="*/ 267603 w 898523"/>
              <a:gd name="connsiteY0" fmla="*/ 1776334 h 1776334"/>
              <a:gd name="connsiteX1" fmla="*/ 544921 w 898523"/>
              <a:gd name="connsiteY1" fmla="*/ 1708878 h 1776334"/>
              <a:gd name="connsiteX2" fmla="*/ 882200 w 898523"/>
              <a:gd name="connsiteY2" fmla="*/ 1543986 h 1776334"/>
              <a:gd name="connsiteX3" fmla="*/ 762279 w 898523"/>
              <a:gd name="connsiteY3" fmla="*/ 816964 h 1776334"/>
              <a:gd name="connsiteX4" fmla="*/ 50246 w 898523"/>
              <a:gd name="connsiteY4" fmla="*/ 277318 h 1776334"/>
              <a:gd name="connsiteX5" fmla="*/ 117701 w 898523"/>
              <a:gd name="connsiteY5" fmla="*/ 0 h 1776334"/>
              <a:gd name="connsiteX0" fmla="*/ 315380 w 948160"/>
              <a:gd name="connsiteY0" fmla="*/ 1776334 h 1776334"/>
              <a:gd name="connsiteX1" fmla="*/ 592698 w 948160"/>
              <a:gd name="connsiteY1" fmla="*/ 1708878 h 1776334"/>
              <a:gd name="connsiteX2" fmla="*/ 929977 w 948160"/>
              <a:gd name="connsiteY2" fmla="*/ 1543986 h 1776334"/>
              <a:gd name="connsiteX3" fmla="*/ 810056 w 948160"/>
              <a:gd name="connsiteY3" fmla="*/ 816964 h 1776334"/>
              <a:gd name="connsiteX4" fmla="*/ 38062 w 948160"/>
              <a:gd name="connsiteY4" fmla="*/ 299803 h 1776334"/>
              <a:gd name="connsiteX5" fmla="*/ 165478 w 948160"/>
              <a:gd name="connsiteY5" fmla="*/ 0 h 1776334"/>
              <a:gd name="connsiteX0" fmla="*/ 315380 w 994714"/>
              <a:gd name="connsiteY0" fmla="*/ 1776334 h 1776334"/>
              <a:gd name="connsiteX1" fmla="*/ 592698 w 994714"/>
              <a:gd name="connsiteY1" fmla="*/ 1708878 h 1776334"/>
              <a:gd name="connsiteX2" fmla="*/ 929977 w 994714"/>
              <a:gd name="connsiteY2" fmla="*/ 1543986 h 1776334"/>
              <a:gd name="connsiteX3" fmla="*/ 810056 w 994714"/>
              <a:gd name="connsiteY3" fmla="*/ 816964 h 1776334"/>
              <a:gd name="connsiteX4" fmla="*/ 38062 w 994714"/>
              <a:gd name="connsiteY4" fmla="*/ 299803 h 1776334"/>
              <a:gd name="connsiteX5" fmla="*/ 165478 w 994714"/>
              <a:gd name="connsiteY5" fmla="*/ 0 h 1776334"/>
              <a:gd name="connsiteX0" fmla="*/ 315380 w 994714"/>
              <a:gd name="connsiteY0" fmla="*/ 1776334 h 1776334"/>
              <a:gd name="connsiteX1" fmla="*/ 592698 w 994714"/>
              <a:gd name="connsiteY1" fmla="*/ 1708878 h 1776334"/>
              <a:gd name="connsiteX2" fmla="*/ 929977 w 994714"/>
              <a:gd name="connsiteY2" fmla="*/ 1543986 h 1776334"/>
              <a:gd name="connsiteX3" fmla="*/ 810056 w 994714"/>
              <a:gd name="connsiteY3" fmla="*/ 816964 h 1776334"/>
              <a:gd name="connsiteX4" fmla="*/ 38062 w 994714"/>
              <a:gd name="connsiteY4" fmla="*/ 299803 h 1776334"/>
              <a:gd name="connsiteX5" fmla="*/ 165478 w 994714"/>
              <a:gd name="connsiteY5" fmla="*/ 0 h 1776334"/>
              <a:gd name="connsiteX0" fmla="*/ 315380 w 948160"/>
              <a:gd name="connsiteY0" fmla="*/ 1776334 h 1776334"/>
              <a:gd name="connsiteX1" fmla="*/ 592698 w 948160"/>
              <a:gd name="connsiteY1" fmla="*/ 1731363 h 1776334"/>
              <a:gd name="connsiteX2" fmla="*/ 929977 w 948160"/>
              <a:gd name="connsiteY2" fmla="*/ 1543986 h 1776334"/>
              <a:gd name="connsiteX3" fmla="*/ 810056 w 948160"/>
              <a:gd name="connsiteY3" fmla="*/ 816964 h 1776334"/>
              <a:gd name="connsiteX4" fmla="*/ 38062 w 948160"/>
              <a:gd name="connsiteY4" fmla="*/ 299803 h 1776334"/>
              <a:gd name="connsiteX5" fmla="*/ 165478 w 948160"/>
              <a:gd name="connsiteY5" fmla="*/ 0 h 1776334"/>
              <a:gd name="connsiteX0" fmla="*/ 315380 w 991386"/>
              <a:gd name="connsiteY0" fmla="*/ 1776334 h 1776334"/>
              <a:gd name="connsiteX1" fmla="*/ 592698 w 991386"/>
              <a:gd name="connsiteY1" fmla="*/ 1731363 h 1776334"/>
              <a:gd name="connsiteX2" fmla="*/ 929977 w 991386"/>
              <a:gd name="connsiteY2" fmla="*/ 1543986 h 1776334"/>
              <a:gd name="connsiteX3" fmla="*/ 810056 w 991386"/>
              <a:gd name="connsiteY3" fmla="*/ 816964 h 1776334"/>
              <a:gd name="connsiteX4" fmla="*/ 38062 w 991386"/>
              <a:gd name="connsiteY4" fmla="*/ 299803 h 1776334"/>
              <a:gd name="connsiteX5" fmla="*/ 165478 w 991386"/>
              <a:gd name="connsiteY5" fmla="*/ 0 h 1776334"/>
              <a:gd name="connsiteX0" fmla="*/ 315380 w 991386"/>
              <a:gd name="connsiteY0" fmla="*/ 1776334 h 1776334"/>
              <a:gd name="connsiteX1" fmla="*/ 592698 w 991386"/>
              <a:gd name="connsiteY1" fmla="*/ 1731363 h 1776334"/>
              <a:gd name="connsiteX2" fmla="*/ 929977 w 991386"/>
              <a:gd name="connsiteY2" fmla="*/ 1543986 h 1776334"/>
              <a:gd name="connsiteX3" fmla="*/ 810056 w 991386"/>
              <a:gd name="connsiteY3" fmla="*/ 816964 h 1776334"/>
              <a:gd name="connsiteX4" fmla="*/ 38062 w 991386"/>
              <a:gd name="connsiteY4" fmla="*/ 299803 h 1776334"/>
              <a:gd name="connsiteX5" fmla="*/ 165478 w 991386"/>
              <a:gd name="connsiteY5" fmla="*/ 0 h 1776334"/>
              <a:gd name="connsiteX0" fmla="*/ 315380 w 930208"/>
              <a:gd name="connsiteY0" fmla="*/ 1776334 h 1776334"/>
              <a:gd name="connsiteX1" fmla="*/ 592698 w 930208"/>
              <a:gd name="connsiteY1" fmla="*/ 1731363 h 1776334"/>
              <a:gd name="connsiteX2" fmla="*/ 929977 w 930208"/>
              <a:gd name="connsiteY2" fmla="*/ 1543986 h 1776334"/>
              <a:gd name="connsiteX3" fmla="*/ 634796 w 930208"/>
              <a:gd name="connsiteY3" fmla="*/ 725524 h 1776334"/>
              <a:gd name="connsiteX4" fmla="*/ 38062 w 930208"/>
              <a:gd name="connsiteY4" fmla="*/ 299803 h 1776334"/>
              <a:gd name="connsiteX5" fmla="*/ 165478 w 930208"/>
              <a:gd name="connsiteY5" fmla="*/ 0 h 1776334"/>
              <a:gd name="connsiteX0" fmla="*/ 315380 w 876957"/>
              <a:gd name="connsiteY0" fmla="*/ 1776334 h 1797689"/>
              <a:gd name="connsiteX1" fmla="*/ 592698 w 876957"/>
              <a:gd name="connsiteY1" fmla="*/ 1731363 h 1797689"/>
              <a:gd name="connsiteX2" fmla="*/ 876637 w 876957"/>
              <a:gd name="connsiteY2" fmla="*/ 1025826 h 1797689"/>
              <a:gd name="connsiteX3" fmla="*/ 634796 w 876957"/>
              <a:gd name="connsiteY3" fmla="*/ 725524 h 1797689"/>
              <a:gd name="connsiteX4" fmla="*/ 38062 w 876957"/>
              <a:gd name="connsiteY4" fmla="*/ 299803 h 1797689"/>
              <a:gd name="connsiteX5" fmla="*/ 165478 w 876957"/>
              <a:gd name="connsiteY5" fmla="*/ 0 h 1797689"/>
              <a:gd name="connsiteX0" fmla="*/ 315380 w 900892"/>
              <a:gd name="connsiteY0" fmla="*/ 1776334 h 1776334"/>
              <a:gd name="connsiteX1" fmla="*/ 828918 w 900892"/>
              <a:gd name="connsiteY1" fmla="*/ 1236063 h 1776334"/>
              <a:gd name="connsiteX2" fmla="*/ 876637 w 900892"/>
              <a:gd name="connsiteY2" fmla="*/ 1025826 h 1776334"/>
              <a:gd name="connsiteX3" fmla="*/ 634796 w 900892"/>
              <a:gd name="connsiteY3" fmla="*/ 725524 h 1776334"/>
              <a:gd name="connsiteX4" fmla="*/ 38062 w 900892"/>
              <a:gd name="connsiteY4" fmla="*/ 299803 h 1776334"/>
              <a:gd name="connsiteX5" fmla="*/ 165478 w 900892"/>
              <a:gd name="connsiteY5" fmla="*/ 0 h 1776334"/>
              <a:gd name="connsiteX0" fmla="*/ 582080 w 889913"/>
              <a:gd name="connsiteY0" fmla="*/ 1281034 h 1281034"/>
              <a:gd name="connsiteX1" fmla="*/ 828918 w 889913"/>
              <a:gd name="connsiteY1" fmla="*/ 1236063 h 1281034"/>
              <a:gd name="connsiteX2" fmla="*/ 876637 w 889913"/>
              <a:gd name="connsiteY2" fmla="*/ 1025826 h 1281034"/>
              <a:gd name="connsiteX3" fmla="*/ 634796 w 889913"/>
              <a:gd name="connsiteY3" fmla="*/ 725524 h 1281034"/>
              <a:gd name="connsiteX4" fmla="*/ 38062 w 889913"/>
              <a:gd name="connsiteY4" fmla="*/ 299803 h 1281034"/>
              <a:gd name="connsiteX5" fmla="*/ 165478 w 889913"/>
              <a:gd name="connsiteY5" fmla="*/ 0 h 1281034"/>
              <a:gd name="connsiteX0" fmla="*/ 582080 w 902356"/>
              <a:gd name="connsiteY0" fmla="*/ 1281034 h 1281034"/>
              <a:gd name="connsiteX1" fmla="*/ 828918 w 902356"/>
              <a:gd name="connsiteY1" fmla="*/ 1236063 h 1281034"/>
              <a:gd name="connsiteX2" fmla="*/ 876637 w 902356"/>
              <a:gd name="connsiteY2" fmla="*/ 1025826 h 1281034"/>
              <a:gd name="connsiteX3" fmla="*/ 464998 w 902356"/>
              <a:gd name="connsiteY3" fmla="*/ 725524 h 1281034"/>
              <a:gd name="connsiteX4" fmla="*/ 38062 w 902356"/>
              <a:gd name="connsiteY4" fmla="*/ 299803 h 1281034"/>
              <a:gd name="connsiteX5" fmla="*/ 165478 w 902356"/>
              <a:gd name="connsiteY5" fmla="*/ 0 h 1281034"/>
              <a:gd name="connsiteX0" fmla="*/ 513260 w 833537"/>
              <a:gd name="connsiteY0" fmla="*/ 1281034 h 1281034"/>
              <a:gd name="connsiteX1" fmla="*/ 760098 w 833537"/>
              <a:gd name="connsiteY1" fmla="*/ 1236063 h 1281034"/>
              <a:gd name="connsiteX2" fmla="*/ 807817 w 833537"/>
              <a:gd name="connsiteY2" fmla="*/ 1025826 h 1281034"/>
              <a:gd name="connsiteX3" fmla="*/ 396178 w 833537"/>
              <a:gd name="connsiteY3" fmla="*/ 725524 h 1281034"/>
              <a:gd name="connsiteX4" fmla="*/ 59137 w 833537"/>
              <a:gd name="connsiteY4" fmla="*/ 365912 h 1281034"/>
              <a:gd name="connsiteX5" fmla="*/ 96658 w 833537"/>
              <a:gd name="connsiteY5" fmla="*/ 0 h 1281034"/>
              <a:gd name="connsiteX0" fmla="*/ 497519 w 817796"/>
              <a:gd name="connsiteY0" fmla="*/ 1281034 h 1281034"/>
              <a:gd name="connsiteX1" fmla="*/ 744357 w 817796"/>
              <a:gd name="connsiteY1" fmla="*/ 1236063 h 1281034"/>
              <a:gd name="connsiteX2" fmla="*/ 792076 w 817796"/>
              <a:gd name="connsiteY2" fmla="*/ 1025826 h 1281034"/>
              <a:gd name="connsiteX3" fmla="*/ 380437 w 817796"/>
              <a:gd name="connsiteY3" fmla="*/ 725524 h 1281034"/>
              <a:gd name="connsiteX4" fmla="*/ 43396 w 817796"/>
              <a:gd name="connsiteY4" fmla="*/ 365912 h 1281034"/>
              <a:gd name="connsiteX5" fmla="*/ 140846 w 817796"/>
              <a:gd name="connsiteY5" fmla="*/ 0 h 128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796" h="1281034">
                <a:moveTo>
                  <a:pt x="497519" y="1281034"/>
                </a:moveTo>
                <a:cubicBezTo>
                  <a:pt x="581214" y="1268542"/>
                  <a:pt x="695264" y="1278598"/>
                  <a:pt x="744357" y="1236063"/>
                </a:cubicBezTo>
                <a:cubicBezTo>
                  <a:pt x="793450" y="1193528"/>
                  <a:pt x="852729" y="1110916"/>
                  <a:pt x="792076" y="1025826"/>
                </a:cubicBezTo>
                <a:cubicBezTo>
                  <a:pt x="731423" y="940736"/>
                  <a:pt x="505217" y="835510"/>
                  <a:pt x="380437" y="725524"/>
                </a:cubicBezTo>
                <a:cubicBezTo>
                  <a:pt x="255657" y="615538"/>
                  <a:pt x="150826" y="502073"/>
                  <a:pt x="43396" y="365912"/>
                </a:cubicBezTo>
                <a:cubicBezTo>
                  <a:pt x="-64034" y="229751"/>
                  <a:pt x="50905" y="80572"/>
                  <a:pt x="140846" y="0"/>
                </a:cubicBezTo>
              </a:path>
            </a:pathLst>
          </a:custGeom>
          <a:noFill/>
          <a:ln w="28575" cap="flat" cmpd="sng" algn="ctr">
            <a:solidFill>
              <a:srgbClr val="00B05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endParaRPr>
          </a:p>
        </p:txBody>
      </p:sp>
      <p:sp>
        <p:nvSpPr>
          <p:cNvPr id="120" name="フリーフォーム 119"/>
          <p:cNvSpPr/>
          <p:nvPr/>
        </p:nvSpPr>
        <p:spPr bwMode="auto">
          <a:xfrm>
            <a:off x="6601675" y="3824539"/>
            <a:ext cx="1046231" cy="1292783"/>
          </a:xfrm>
          <a:custGeom>
            <a:avLst/>
            <a:gdLst>
              <a:gd name="connsiteX0" fmla="*/ 1064301 w 1064301"/>
              <a:gd name="connsiteY0" fmla="*/ 1611442 h 1611442"/>
              <a:gd name="connsiteX1" fmla="*/ 921895 w 1064301"/>
              <a:gd name="connsiteY1" fmla="*/ 1221698 h 1611442"/>
              <a:gd name="connsiteX2" fmla="*/ 1004341 w 1064301"/>
              <a:gd name="connsiteY2" fmla="*/ 682052 h 1611442"/>
              <a:gd name="connsiteX3" fmla="*/ 532151 w 1064301"/>
              <a:gd name="connsiteY3" fmla="*/ 419724 h 1611442"/>
              <a:gd name="connsiteX4" fmla="*/ 0 w 1064301"/>
              <a:gd name="connsiteY4" fmla="*/ 0 h 1611442"/>
              <a:gd name="connsiteX0" fmla="*/ 1064301 w 1064301"/>
              <a:gd name="connsiteY0" fmla="*/ 1611442 h 1611442"/>
              <a:gd name="connsiteX1" fmla="*/ 921895 w 1064301"/>
              <a:gd name="connsiteY1" fmla="*/ 1221698 h 1611442"/>
              <a:gd name="connsiteX2" fmla="*/ 816964 w 1064301"/>
              <a:gd name="connsiteY2" fmla="*/ 607101 h 1611442"/>
              <a:gd name="connsiteX3" fmla="*/ 532151 w 1064301"/>
              <a:gd name="connsiteY3" fmla="*/ 419724 h 1611442"/>
              <a:gd name="connsiteX4" fmla="*/ 0 w 1064301"/>
              <a:gd name="connsiteY4" fmla="*/ 0 h 1611442"/>
              <a:gd name="connsiteX0" fmla="*/ 1064301 w 1064301"/>
              <a:gd name="connsiteY0" fmla="*/ 1611442 h 1611442"/>
              <a:gd name="connsiteX1" fmla="*/ 816964 w 1064301"/>
              <a:gd name="connsiteY1" fmla="*/ 1056806 h 1611442"/>
              <a:gd name="connsiteX2" fmla="*/ 816964 w 1064301"/>
              <a:gd name="connsiteY2" fmla="*/ 607101 h 1611442"/>
              <a:gd name="connsiteX3" fmla="*/ 532151 w 1064301"/>
              <a:gd name="connsiteY3" fmla="*/ 419724 h 1611442"/>
              <a:gd name="connsiteX4" fmla="*/ 0 w 1064301"/>
              <a:gd name="connsiteY4" fmla="*/ 0 h 1611442"/>
              <a:gd name="connsiteX0" fmla="*/ 1071921 w 1071921"/>
              <a:gd name="connsiteY0" fmla="*/ 1207582 h 1207582"/>
              <a:gd name="connsiteX1" fmla="*/ 816964 w 1071921"/>
              <a:gd name="connsiteY1" fmla="*/ 105680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900784 w 1071921"/>
              <a:gd name="connsiteY2" fmla="*/ 576621 h 1207582"/>
              <a:gd name="connsiteX3" fmla="*/ 532151 w 1071921"/>
              <a:gd name="connsiteY3" fmla="*/ 419724 h 1207582"/>
              <a:gd name="connsiteX4" fmla="*/ 0 w 1071921"/>
              <a:gd name="connsiteY4" fmla="*/ 0 h 1207582"/>
              <a:gd name="connsiteX0" fmla="*/ 1010961 w 1010961"/>
              <a:gd name="connsiteY0" fmla="*/ 1100902 h 1100902"/>
              <a:gd name="connsiteX1" fmla="*/ 992224 w 1010961"/>
              <a:gd name="connsiteY1" fmla="*/ 927266 h 1100902"/>
              <a:gd name="connsiteX2" fmla="*/ 900784 w 1010961"/>
              <a:gd name="connsiteY2" fmla="*/ 576621 h 1100902"/>
              <a:gd name="connsiteX3" fmla="*/ 532151 w 1010961"/>
              <a:gd name="connsiteY3" fmla="*/ 419724 h 1100902"/>
              <a:gd name="connsiteX4" fmla="*/ 0 w 1010961"/>
              <a:gd name="connsiteY4" fmla="*/ 0 h 1100902"/>
              <a:gd name="connsiteX0" fmla="*/ 1010961 w 1010961"/>
              <a:gd name="connsiteY0" fmla="*/ 1100902 h 1100902"/>
              <a:gd name="connsiteX1" fmla="*/ 992224 w 1010961"/>
              <a:gd name="connsiteY1" fmla="*/ 927266 h 1100902"/>
              <a:gd name="connsiteX2" fmla="*/ 900784 w 1010961"/>
              <a:gd name="connsiteY2" fmla="*/ 576621 h 1100902"/>
              <a:gd name="connsiteX3" fmla="*/ 472247 w 1010961"/>
              <a:gd name="connsiteY3" fmla="*/ 472516 h 1100902"/>
              <a:gd name="connsiteX4" fmla="*/ 0 w 1010961"/>
              <a:gd name="connsiteY4" fmla="*/ 0 h 1100902"/>
              <a:gd name="connsiteX0" fmla="*/ 1010961 w 1010961"/>
              <a:gd name="connsiteY0" fmla="*/ 1100902 h 1100902"/>
              <a:gd name="connsiteX1" fmla="*/ 992224 w 1010961"/>
              <a:gd name="connsiteY1" fmla="*/ 927266 h 1100902"/>
              <a:gd name="connsiteX2" fmla="*/ 870832 w 1010961"/>
              <a:gd name="connsiteY2" fmla="*/ 649210 h 1100902"/>
              <a:gd name="connsiteX3" fmla="*/ 472247 w 1010961"/>
              <a:gd name="connsiteY3" fmla="*/ 472516 h 1100902"/>
              <a:gd name="connsiteX4" fmla="*/ 0 w 1010961"/>
              <a:gd name="connsiteY4" fmla="*/ 0 h 110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61" h="1100902">
                <a:moveTo>
                  <a:pt x="1010961" y="1100902"/>
                </a:moveTo>
                <a:cubicBezTo>
                  <a:pt x="944754" y="983479"/>
                  <a:pt x="1015579" y="1002548"/>
                  <a:pt x="992224" y="927266"/>
                </a:cubicBezTo>
                <a:cubicBezTo>
                  <a:pt x="968869" y="851984"/>
                  <a:pt x="957495" y="725002"/>
                  <a:pt x="870832" y="649210"/>
                </a:cubicBezTo>
                <a:cubicBezTo>
                  <a:pt x="784169" y="573418"/>
                  <a:pt x="608408" y="573699"/>
                  <a:pt x="472247" y="472516"/>
                </a:cubicBezTo>
                <a:cubicBezTo>
                  <a:pt x="336086" y="371333"/>
                  <a:pt x="182380" y="153024"/>
                  <a:pt x="0" y="0"/>
                </a:cubicBezTo>
              </a:path>
            </a:pathLst>
          </a:custGeom>
          <a:noFill/>
          <a:ln w="28575" cap="flat" cmpd="sng" algn="ctr">
            <a:solidFill>
              <a:srgbClr val="00B05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endParaRPr>
          </a:p>
        </p:txBody>
      </p:sp>
      <p:sp>
        <p:nvSpPr>
          <p:cNvPr id="4" name="フリーフォーム 3"/>
          <p:cNvSpPr/>
          <p:nvPr/>
        </p:nvSpPr>
        <p:spPr bwMode="auto">
          <a:xfrm>
            <a:off x="4274288" y="3965944"/>
            <a:ext cx="3583172" cy="946769"/>
          </a:xfrm>
          <a:custGeom>
            <a:avLst/>
            <a:gdLst>
              <a:gd name="connsiteX0" fmla="*/ 3583172 w 3583172"/>
              <a:gd name="connsiteY0" fmla="*/ 74428 h 946769"/>
              <a:gd name="connsiteX1" fmla="*/ 2987749 w 3583172"/>
              <a:gd name="connsiteY1" fmla="*/ 627321 h 946769"/>
              <a:gd name="connsiteX2" fmla="*/ 1807535 w 3583172"/>
              <a:gd name="connsiteY2" fmla="*/ 946298 h 946769"/>
              <a:gd name="connsiteX3" fmla="*/ 552893 w 3583172"/>
              <a:gd name="connsiteY3" fmla="*/ 680484 h 946769"/>
              <a:gd name="connsiteX4" fmla="*/ 0 w 3583172"/>
              <a:gd name="connsiteY4" fmla="*/ 0 h 9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2" h="946769">
                <a:moveTo>
                  <a:pt x="3583172" y="74428"/>
                </a:moveTo>
                <a:cubicBezTo>
                  <a:pt x="3433430" y="278218"/>
                  <a:pt x="3283688" y="482009"/>
                  <a:pt x="2987749" y="627321"/>
                </a:cubicBezTo>
                <a:cubicBezTo>
                  <a:pt x="2691809" y="772633"/>
                  <a:pt x="2213344" y="937437"/>
                  <a:pt x="1807535" y="946298"/>
                </a:cubicBezTo>
                <a:cubicBezTo>
                  <a:pt x="1401726" y="955159"/>
                  <a:pt x="854149" y="838200"/>
                  <a:pt x="552893" y="680484"/>
                </a:cubicBezTo>
                <a:cubicBezTo>
                  <a:pt x="251637" y="522768"/>
                  <a:pt x="125818" y="261384"/>
                  <a:pt x="0" y="0"/>
                </a:cubicBezTo>
              </a:path>
            </a:pathLst>
          </a:custGeom>
          <a:noFill/>
          <a:ln w="38100" cap="flat" cmpd="sng" algn="ctr">
            <a:solidFill>
              <a:srgbClr val="C0000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endParaRPr>
          </a:p>
        </p:txBody>
      </p:sp>
      <p:cxnSp>
        <p:nvCxnSpPr>
          <p:cNvPr id="122" name="直線コネクタ 121"/>
          <p:cNvCxnSpPr/>
          <p:nvPr/>
        </p:nvCxnSpPr>
        <p:spPr>
          <a:xfrm flipH="1" flipV="1">
            <a:off x="7676242" y="5148099"/>
            <a:ext cx="112838" cy="2728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24" idx="7"/>
          </p:cNvCxnSpPr>
          <p:nvPr/>
        </p:nvCxnSpPr>
        <p:spPr>
          <a:xfrm flipV="1">
            <a:off x="8172733" y="5146198"/>
            <a:ext cx="105272" cy="29388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4" name="Oval 49"/>
          <p:cNvSpPr>
            <a:spLocks noChangeArrowheads="1"/>
          </p:cNvSpPr>
          <p:nvPr/>
        </p:nvSpPr>
        <p:spPr bwMode="auto">
          <a:xfrm>
            <a:off x="7551251" y="5396661"/>
            <a:ext cx="728112" cy="296497"/>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000" dirty="0" smtClean="0">
                <a:latin typeface="Calibri" panose="020F0502020204030204" pitchFamily="34" charset="0"/>
                <a:ea typeface="HGPｺﾞｼｯｸE" pitchFamily="50" charset="-128"/>
                <a:cs typeface="Arial" pitchFamily="34" charset="0"/>
              </a:rPr>
              <a:t>REUNA</a:t>
            </a:r>
            <a:endParaRPr lang="en-US" altLang="ja-JP" sz="1000" dirty="0">
              <a:latin typeface="Calibri" panose="020F0502020204030204" pitchFamily="34" charset="0"/>
              <a:ea typeface="HGPｺﾞｼｯｸE" pitchFamily="50" charset="-128"/>
              <a:cs typeface="Arial" pitchFamily="34" charset="0"/>
            </a:endParaRPr>
          </a:p>
        </p:txBody>
      </p:sp>
      <p:sp>
        <p:nvSpPr>
          <p:cNvPr id="125" name="Oval 49"/>
          <p:cNvSpPr>
            <a:spLocks noChangeArrowheads="1"/>
          </p:cNvSpPr>
          <p:nvPr/>
        </p:nvSpPr>
        <p:spPr bwMode="auto">
          <a:xfrm>
            <a:off x="7393762" y="4867518"/>
            <a:ext cx="1035955" cy="343126"/>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000" dirty="0" err="1" smtClean="0">
                <a:latin typeface="Calibri" panose="020F0502020204030204" pitchFamily="34" charset="0"/>
                <a:ea typeface="HGPｺﾞｼｯｸE" pitchFamily="50" charset="-128"/>
                <a:cs typeface="Arial" pitchFamily="34" charset="0"/>
              </a:rPr>
              <a:t>RedCLARA</a:t>
            </a:r>
            <a:endParaRPr lang="en-US" altLang="ja-JP" sz="1000" dirty="0">
              <a:latin typeface="Calibri" panose="020F0502020204030204" pitchFamily="34" charset="0"/>
              <a:ea typeface="HGPｺﾞｼｯｸE" pitchFamily="50" charset="-128"/>
              <a:cs typeface="Arial" pitchFamily="34" charset="0"/>
            </a:endParaRPr>
          </a:p>
        </p:txBody>
      </p:sp>
      <p:cxnSp>
        <p:nvCxnSpPr>
          <p:cNvPr id="117" name="直線矢印コネクタ 116"/>
          <p:cNvCxnSpPr>
            <a:stCxn id="80" idx="4"/>
          </p:cNvCxnSpPr>
          <p:nvPr/>
        </p:nvCxnSpPr>
        <p:spPr bwMode="auto">
          <a:xfrm flipV="1">
            <a:off x="8100926" y="3687667"/>
            <a:ext cx="715792" cy="19516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18" name="直線矢印コネクタ 117"/>
          <p:cNvCxnSpPr/>
          <p:nvPr/>
        </p:nvCxnSpPr>
        <p:spPr bwMode="auto">
          <a:xfrm flipV="1">
            <a:off x="8015563" y="3422233"/>
            <a:ext cx="801155" cy="3108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03" name="直線矢印コネクタ 102"/>
          <p:cNvCxnSpPr/>
          <p:nvPr/>
        </p:nvCxnSpPr>
        <p:spPr bwMode="auto">
          <a:xfrm flipV="1">
            <a:off x="319522" y="3566249"/>
            <a:ext cx="700064" cy="236710"/>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04" name="直線矢印コネクタ 103"/>
          <p:cNvCxnSpPr/>
          <p:nvPr/>
        </p:nvCxnSpPr>
        <p:spPr bwMode="auto">
          <a:xfrm flipV="1">
            <a:off x="319522" y="3412572"/>
            <a:ext cx="533573" cy="2574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sp>
        <p:nvSpPr>
          <p:cNvPr id="138" name="Oval 247"/>
          <p:cNvSpPr>
            <a:spLocks noChangeArrowheads="1"/>
          </p:cNvSpPr>
          <p:nvPr/>
        </p:nvSpPr>
        <p:spPr bwMode="auto">
          <a:xfrm>
            <a:off x="2398209" y="3183084"/>
            <a:ext cx="1764196" cy="1732049"/>
          </a:xfrm>
          <a:prstGeom prst="ellipse">
            <a:avLst/>
          </a:prstGeom>
          <a:solidFill>
            <a:srgbClr val="FFFFCC">
              <a:alpha val="60001"/>
            </a:srgbClr>
          </a:solidFill>
          <a:ln w="57150">
            <a:noFill/>
          </a:ln>
          <a:effectLst/>
          <a:extLst/>
        </p:spPr>
        <p:txBody>
          <a:bodyPr wrap="none" anchor="ctr"/>
          <a:lstStyle/>
          <a:p>
            <a:endParaRPr lang="ja-JP" altLang="en-US">
              <a:latin typeface="Calibri" panose="020F0502020204030204" pitchFamily="34" charset="0"/>
            </a:endParaRPr>
          </a:p>
        </p:txBody>
      </p:sp>
      <p:cxnSp>
        <p:nvCxnSpPr>
          <p:cNvPr id="129" name="直線コネクタ 128"/>
          <p:cNvCxnSpPr>
            <a:stCxn id="130" idx="7"/>
          </p:cNvCxnSpPr>
          <p:nvPr/>
        </p:nvCxnSpPr>
        <p:spPr bwMode="auto">
          <a:xfrm flipV="1">
            <a:off x="4428602" y="3812406"/>
            <a:ext cx="2014557" cy="1626436"/>
          </a:xfrm>
          <a:prstGeom prst="line">
            <a:avLst/>
          </a:prstGeom>
          <a:solidFill>
            <a:schemeClr val="accent1"/>
          </a:solidFill>
          <a:ln w="19050" cap="flat" cmpd="sng" algn="ctr">
            <a:solidFill>
              <a:srgbClr val="00B050"/>
            </a:solidFill>
            <a:prstDash val="solid"/>
            <a:miter lim="800000"/>
            <a:headEnd type="none" w="med" len="med"/>
            <a:tailEnd type="none" w="med" len="med"/>
          </a:ln>
          <a:effectLst/>
        </p:spPr>
      </p:cxnSp>
      <p:grpSp>
        <p:nvGrpSpPr>
          <p:cNvPr id="105" name="グループ化 81"/>
          <p:cNvGrpSpPr>
            <a:grpSpLocks/>
          </p:cNvGrpSpPr>
          <p:nvPr/>
        </p:nvGrpSpPr>
        <p:grpSpPr bwMode="auto">
          <a:xfrm rot="21394770">
            <a:off x="3992887" y="3674771"/>
            <a:ext cx="381030" cy="438654"/>
            <a:chOff x="463550" y="579438"/>
            <a:chExt cx="1679576" cy="1933575"/>
          </a:xfrm>
          <a:solidFill>
            <a:srgbClr val="FFE9FF"/>
          </a:solidFill>
        </p:grpSpPr>
        <p:sp>
          <p:nvSpPr>
            <p:cNvPr id="106" name="Freeform 76"/>
            <p:cNvSpPr>
              <a:spLocks/>
            </p:cNvSpPr>
            <p:nvPr/>
          </p:nvSpPr>
          <p:spPr bwMode="auto">
            <a:xfrm>
              <a:off x="1671638" y="579438"/>
              <a:ext cx="471488" cy="406400"/>
            </a:xfrm>
            <a:custGeom>
              <a:avLst/>
              <a:gdLst>
                <a:gd name="T0" fmla="*/ 122367804 w 891"/>
                <a:gd name="T1" fmla="*/ 14318314 h 767"/>
                <a:gd name="T2" fmla="*/ 104446503 w 891"/>
                <a:gd name="T3" fmla="*/ 0 h 767"/>
                <a:gd name="T4" fmla="*/ 94646328 w 891"/>
                <a:gd name="T5" fmla="*/ 14879432 h 767"/>
                <a:gd name="T6" fmla="*/ 94085940 w 891"/>
                <a:gd name="T7" fmla="*/ 45200478 h 767"/>
                <a:gd name="T8" fmla="*/ 88205836 w 891"/>
                <a:gd name="T9" fmla="*/ 71590523 h 767"/>
                <a:gd name="T10" fmla="*/ 80925026 w 891"/>
                <a:gd name="T11" fmla="*/ 88435718 h 767"/>
                <a:gd name="T12" fmla="*/ 71684710 w 891"/>
                <a:gd name="T13" fmla="*/ 100507967 h 767"/>
                <a:gd name="T14" fmla="*/ 70564464 w 891"/>
                <a:gd name="T15" fmla="*/ 120440635 h 767"/>
                <a:gd name="T16" fmla="*/ 63564096 w 891"/>
                <a:gd name="T17" fmla="*/ 125213582 h 767"/>
                <a:gd name="T18" fmla="*/ 56563744 w 891"/>
                <a:gd name="T19" fmla="*/ 125213582 h 767"/>
                <a:gd name="T20" fmla="*/ 50403181 w 891"/>
                <a:gd name="T21" fmla="*/ 122125579 h 767"/>
                <a:gd name="T22" fmla="*/ 42562513 w 891"/>
                <a:gd name="T23" fmla="*/ 117352632 h 767"/>
                <a:gd name="T24" fmla="*/ 33882047 w 891"/>
                <a:gd name="T25" fmla="*/ 115949042 h 767"/>
                <a:gd name="T26" fmla="*/ 31362154 w 891"/>
                <a:gd name="T27" fmla="*/ 126617171 h 767"/>
                <a:gd name="T28" fmla="*/ 22121309 w 891"/>
                <a:gd name="T29" fmla="*/ 135039769 h 767"/>
                <a:gd name="T30" fmla="*/ 10640496 w 891"/>
                <a:gd name="T31" fmla="*/ 141497162 h 767"/>
                <a:gd name="T32" fmla="*/ 2239965 w 891"/>
                <a:gd name="T33" fmla="*/ 151604173 h 767"/>
                <a:gd name="T34" fmla="*/ 1120247 w 891"/>
                <a:gd name="T35" fmla="*/ 170975724 h 767"/>
                <a:gd name="T36" fmla="*/ 6440495 w 891"/>
                <a:gd name="T37" fmla="*/ 194838867 h 767"/>
                <a:gd name="T38" fmla="*/ 6440495 w 891"/>
                <a:gd name="T39" fmla="*/ 213930124 h 767"/>
                <a:gd name="T40" fmla="*/ 12040672 w 891"/>
                <a:gd name="T41" fmla="*/ 214210948 h 767"/>
                <a:gd name="T42" fmla="*/ 19041027 w 891"/>
                <a:gd name="T43" fmla="*/ 209718825 h 767"/>
                <a:gd name="T44" fmla="*/ 26881696 w 891"/>
                <a:gd name="T45" fmla="*/ 204384760 h 767"/>
                <a:gd name="T46" fmla="*/ 35842091 w 891"/>
                <a:gd name="T47" fmla="*/ 202138699 h 767"/>
                <a:gd name="T48" fmla="*/ 43962689 w 891"/>
                <a:gd name="T49" fmla="*/ 203261465 h 767"/>
                <a:gd name="T50" fmla="*/ 50683111 w 891"/>
                <a:gd name="T51" fmla="*/ 202699817 h 767"/>
                <a:gd name="T52" fmla="*/ 49843322 w 891"/>
                <a:gd name="T53" fmla="*/ 194838867 h 767"/>
                <a:gd name="T54" fmla="*/ 40882407 w 891"/>
                <a:gd name="T55" fmla="*/ 185574328 h 767"/>
                <a:gd name="T56" fmla="*/ 31642083 w 891"/>
                <a:gd name="T57" fmla="*/ 177432554 h 767"/>
                <a:gd name="T58" fmla="*/ 24361802 w 891"/>
                <a:gd name="T59" fmla="*/ 164518364 h 767"/>
                <a:gd name="T60" fmla="*/ 29121660 w 891"/>
                <a:gd name="T61" fmla="*/ 157219062 h 767"/>
                <a:gd name="T62" fmla="*/ 35282232 w 891"/>
                <a:gd name="T63" fmla="*/ 155253824 h 767"/>
                <a:gd name="T64" fmla="*/ 43402830 w 891"/>
                <a:gd name="T65" fmla="*/ 161430361 h 767"/>
                <a:gd name="T66" fmla="*/ 47042970 w 891"/>
                <a:gd name="T67" fmla="*/ 166764425 h 767"/>
                <a:gd name="T68" fmla="*/ 57963920 w 891"/>
                <a:gd name="T69" fmla="*/ 165360836 h 767"/>
                <a:gd name="T70" fmla="*/ 75884709 w 891"/>
                <a:gd name="T71" fmla="*/ 164799188 h 767"/>
                <a:gd name="T72" fmla="*/ 102206538 w 891"/>
                <a:gd name="T73" fmla="*/ 177432554 h 767"/>
                <a:gd name="T74" fmla="*/ 126568333 w 891"/>
                <a:gd name="T75" fmla="*/ 194558573 h 767"/>
                <a:gd name="T76" fmla="*/ 141408857 w 891"/>
                <a:gd name="T77" fmla="*/ 197365753 h 767"/>
                <a:gd name="T78" fmla="*/ 147849349 w 891"/>
                <a:gd name="T79" fmla="*/ 185574328 h 767"/>
                <a:gd name="T80" fmla="*/ 162410440 w 891"/>
                <a:gd name="T81" fmla="*/ 171256548 h 767"/>
                <a:gd name="T82" fmla="*/ 180051812 w 891"/>
                <a:gd name="T83" fmla="*/ 160587889 h 767"/>
                <a:gd name="T84" fmla="*/ 196012549 w 891"/>
                <a:gd name="T85" fmla="*/ 157219062 h 767"/>
                <a:gd name="T86" fmla="*/ 208333147 w 891"/>
                <a:gd name="T87" fmla="*/ 158061004 h 767"/>
                <a:gd name="T88" fmla="*/ 222894237 w 891"/>
                <a:gd name="T89" fmla="*/ 154692177 h 767"/>
                <a:gd name="T90" fmla="*/ 235495293 w 891"/>
                <a:gd name="T91" fmla="*/ 147673698 h 767"/>
                <a:gd name="T92" fmla="*/ 245855855 w 891"/>
                <a:gd name="T93" fmla="*/ 140654691 h 767"/>
                <a:gd name="T94" fmla="*/ 248095820 w 891"/>
                <a:gd name="T95" fmla="*/ 135320593 h 767"/>
                <a:gd name="T96" fmla="*/ 236615011 w 891"/>
                <a:gd name="T97" fmla="*/ 133917003 h 767"/>
                <a:gd name="T98" fmla="*/ 231294765 w 891"/>
                <a:gd name="T99" fmla="*/ 117914280 h 767"/>
                <a:gd name="T100" fmla="*/ 231294765 w 891"/>
                <a:gd name="T101" fmla="*/ 99103847 h 767"/>
                <a:gd name="T102" fmla="*/ 234095117 w 891"/>
                <a:gd name="T103" fmla="*/ 86189657 h 767"/>
                <a:gd name="T104" fmla="*/ 227374695 w 891"/>
                <a:gd name="T105" fmla="*/ 87032128 h 767"/>
                <a:gd name="T106" fmla="*/ 215053569 w 891"/>
                <a:gd name="T107" fmla="*/ 94050607 h 767"/>
                <a:gd name="T108" fmla="*/ 204972936 w 891"/>
                <a:gd name="T109" fmla="*/ 97138610 h 767"/>
                <a:gd name="T110" fmla="*/ 197132796 w 891"/>
                <a:gd name="T111" fmla="*/ 94331430 h 767"/>
                <a:gd name="T112" fmla="*/ 185651987 w 891"/>
                <a:gd name="T113" fmla="*/ 88435718 h 767"/>
                <a:gd name="T114" fmla="*/ 169971179 w 891"/>
                <a:gd name="T115" fmla="*/ 75520998 h 767"/>
                <a:gd name="T116" fmla="*/ 146169244 w 891"/>
                <a:gd name="T117" fmla="*/ 45762126 h 7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1"/>
                <a:gd name="T178" fmla="*/ 0 h 767"/>
                <a:gd name="T179" fmla="*/ 891 w 891"/>
                <a:gd name="T180" fmla="*/ 767 h 7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1" h="767">
                  <a:moveTo>
                    <a:pt x="500" y="132"/>
                  </a:moveTo>
                  <a:lnTo>
                    <a:pt x="478" y="102"/>
                  </a:lnTo>
                  <a:lnTo>
                    <a:pt x="457" y="75"/>
                  </a:lnTo>
                  <a:lnTo>
                    <a:pt x="437" y="51"/>
                  </a:lnTo>
                  <a:lnTo>
                    <a:pt x="417" y="31"/>
                  </a:lnTo>
                  <a:lnTo>
                    <a:pt x="399" y="15"/>
                  </a:lnTo>
                  <a:lnTo>
                    <a:pt x="384" y="5"/>
                  </a:lnTo>
                  <a:lnTo>
                    <a:pt x="373" y="0"/>
                  </a:lnTo>
                  <a:lnTo>
                    <a:pt x="364" y="0"/>
                  </a:lnTo>
                  <a:lnTo>
                    <a:pt x="353" y="13"/>
                  </a:lnTo>
                  <a:lnTo>
                    <a:pt x="344" y="30"/>
                  </a:lnTo>
                  <a:lnTo>
                    <a:pt x="338" y="53"/>
                  </a:lnTo>
                  <a:lnTo>
                    <a:pt x="338" y="77"/>
                  </a:lnTo>
                  <a:lnTo>
                    <a:pt x="339" y="103"/>
                  </a:lnTo>
                  <a:lnTo>
                    <a:pt x="339" y="132"/>
                  </a:lnTo>
                  <a:lnTo>
                    <a:pt x="336" y="161"/>
                  </a:lnTo>
                  <a:lnTo>
                    <a:pt x="331" y="185"/>
                  </a:lnTo>
                  <a:lnTo>
                    <a:pt x="325" y="207"/>
                  </a:lnTo>
                  <a:lnTo>
                    <a:pt x="320" y="231"/>
                  </a:lnTo>
                  <a:lnTo>
                    <a:pt x="315" y="255"/>
                  </a:lnTo>
                  <a:lnTo>
                    <a:pt x="311" y="274"/>
                  </a:lnTo>
                  <a:lnTo>
                    <a:pt x="308" y="290"/>
                  </a:lnTo>
                  <a:lnTo>
                    <a:pt x="299" y="304"/>
                  </a:lnTo>
                  <a:lnTo>
                    <a:pt x="289" y="315"/>
                  </a:lnTo>
                  <a:lnTo>
                    <a:pt x="278" y="321"/>
                  </a:lnTo>
                  <a:lnTo>
                    <a:pt x="266" y="328"/>
                  </a:lnTo>
                  <a:lnTo>
                    <a:pt x="260" y="340"/>
                  </a:lnTo>
                  <a:lnTo>
                    <a:pt x="256" y="358"/>
                  </a:lnTo>
                  <a:lnTo>
                    <a:pt x="257" y="376"/>
                  </a:lnTo>
                  <a:lnTo>
                    <a:pt x="260" y="397"/>
                  </a:lnTo>
                  <a:lnTo>
                    <a:pt x="257" y="414"/>
                  </a:lnTo>
                  <a:lnTo>
                    <a:pt x="252" y="429"/>
                  </a:lnTo>
                  <a:lnTo>
                    <a:pt x="244" y="438"/>
                  </a:lnTo>
                  <a:lnTo>
                    <a:pt x="239" y="440"/>
                  </a:lnTo>
                  <a:lnTo>
                    <a:pt x="234" y="443"/>
                  </a:lnTo>
                  <a:lnTo>
                    <a:pt x="227" y="446"/>
                  </a:lnTo>
                  <a:lnTo>
                    <a:pt x="221" y="447"/>
                  </a:lnTo>
                  <a:lnTo>
                    <a:pt x="215" y="447"/>
                  </a:lnTo>
                  <a:lnTo>
                    <a:pt x="208" y="447"/>
                  </a:lnTo>
                  <a:lnTo>
                    <a:pt x="202" y="446"/>
                  </a:lnTo>
                  <a:lnTo>
                    <a:pt x="197" y="444"/>
                  </a:lnTo>
                  <a:lnTo>
                    <a:pt x="192" y="442"/>
                  </a:lnTo>
                  <a:lnTo>
                    <a:pt x="186" y="439"/>
                  </a:lnTo>
                  <a:lnTo>
                    <a:pt x="180" y="435"/>
                  </a:lnTo>
                  <a:lnTo>
                    <a:pt x="173" y="432"/>
                  </a:lnTo>
                  <a:lnTo>
                    <a:pt x="166" y="428"/>
                  </a:lnTo>
                  <a:lnTo>
                    <a:pt x="158" y="423"/>
                  </a:lnTo>
                  <a:lnTo>
                    <a:pt x="152" y="418"/>
                  </a:lnTo>
                  <a:lnTo>
                    <a:pt x="146" y="413"/>
                  </a:lnTo>
                  <a:lnTo>
                    <a:pt x="136" y="407"/>
                  </a:lnTo>
                  <a:lnTo>
                    <a:pt x="127" y="405"/>
                  </a:lnTo>
                  <a:lnTo>
                    <a:pt x="121" y="413"/>
                  </a:lnTo>
                  <a:lnTo>
                    <a:pt x="119" y="425"/>
                  </a:lnTo>
                  <a:lnTo>
                    <a:pt x="119" y="433"/>
                  </a:lnTo>
                  <a:lnTo>
                    <a:pt x="116" y="442"/>
                  </a:lnTo>
                  <a:lnTo>
                    <a:pt x="112" y="451"/>
                  </a:lnTo>
                  <a:lnTo>
                    <a:pt x="106" y="458"/>
                  </a:lnTo>
                  <a:lnTo>
                    <a:pt x="98" y="467"/>
                  </a:lnTo>
                  <a:lnTo>
                    <a:pt x="89" y="474"/>
                  </a:lnTo>
                  <a:lnTo>
                    <a:pt x="79" y="481"/>
                  </a:lnTo>
                  <a:lnTo>
                    <a:pt x="69" y="486"/>
                  </a:lnTo>
                  <a:lnTo>
                    <a:pt x="58" y="491"/>
                  </a:lnTo>
                  <a:lnTo>
                    <a:pt x="48" y="497"/>
                  </a:lnTo>
                  <a:lnTo>
                    <a:pt x="38" y="504"/>
                  </a:lnTo>
                  <a:lnTo>
                    <a:pt x="29" y="513"/>
                  </a:lnTo>
                  <a:lnTo>
                    <a:pt x="20" y="522"/>
                  </a:lnTo>
                  <a:lnTo>
                    <a:pt x="13" y="531"/>
                  </a:lnTo>
                  <a:lnTo>
                    <a:pt x="8" y="540"/>
                  </a:lnTo>
                  <a:lnTo>
                    <a:pt x="4" y="548"/>
                  </a:lnTo>
                  <a:lnTo>
                    <a:pt x="0" y="566"/>
                  </a:lnTo>
                  <a:lnTo>
                    <a:pt x="0" y="587"/>
                  </a:lnTo>
                  <a:lnTo>
                    <a:pt x="4" y="609"/>
                  </a:lnTo>
                  <a:lnTo>
                    <a:pt x="10" y="627"/>
                  </a:lnTo>
                  <a:lnTo>
                    <a:pt x="17" y="646"/>
                  </a:lnTo>
                  <a:lnTo>
                    <a:pt x="22" y="669"/>
                  </a:lnTo>
                  <a:lnTo>
                    <a:pt x="23" y="694"/>
                  </a:lnTo>
                  <a:lnTo>
                    <a:pt x="20" y="715"/>
                  </a:lnTo>
                  <a:lnTo>
                    <a:pt x="18" y="734"/>
                  </a:lnTo>
                  <a:lnTo>
                    <a:pt x="19" y="750"/>
                  </a:lnTo>
                  <a:lnTo>
                    <a:pt x="23" y="762"/>
                  </a:lnTo>
                  <a:lnTo>
                    <a:pt x="29" y="767"/>
                  </a:lnTo>
                  <a:lnTo>
                    <a:pt x="33" y="767"/>
                  </a:lnTo>
                  <a:lnTo>
                    <a:pt x="38" y="766"/>
                  </a:lnTo>
                  <a:lnTo>
                    <a:pt x="43" y="763"/>
                  </a:lnTo>
                  <a:lnTo>
                    <a:pt x="49" y="760"/>
                  </a:lnTo>
                  <a:lnTo>
                    <a:pt x="55" y="757"/>
                  </a:lnTo>
                  <a:lnTo>
                    <a:pt x="62" y="752"/>
                  </a:lnTo>
                  <a:lnTo>
                    <a:pt x="68" y="747"/>
                  </a:lnTo>
                  <a:lnTo>
                    <a:pt x="74" y="742"/>
                  </a:lnTo>
                  <a:lnTo>
                    <a:pt x="81" y="737"/>
                  </a:lnTo>
                  <a:lnTo>
                    <a:pt x="88" y="732"/>
                  </a:lnTo>
                  <a:lnTo>
                    <a:pt x="96" y="728"/>
                  </a:lnTo>
                  <a:lnTo>
                    <a:pt x="103" y="724"/>
                  </a:lnTo>
                  <a:lnTo>
                    <a:pt x="112" y="723"/>
                  </a:lnTo>
                  <a:lnTo>
                    <a:pt x="121" y="722"/>
                  </a:lnTo>
                  <a:lnTo>
                    <a:pt x="128" y="720"/>
                  </a:lnTo>
                  <a:lnTo>
                    <a:pt x="136" y="722"/>
                  </a:lnTo>
                  <a:lnTo>
                    <a:pt x="143" y="723"/>
                  </a:lnTo>
                  <a:lnTo>
                    <a:pt x="151" y="724"/>
                  </a:lnTo>
                  <a:lnTo>
                    <a:pt x="157" y="724"/>
                  </a:lnTo>
                  <a:lnTo>
                    <a:pt x="165" y="724"/>
                  </a:lnTo>
                  <a:lnTo>
                    <a:pt x="171" y="724"/>
                  </a:lnTo>
                  <a:lnTo>
                    <a:pt x="176" y="723"/>
                  </a:lnTo>
                  <a:lnTo>
                    <a:pt x="181" y="722"/>
                  </a:lnTo>
                  <a:lnTo>
                    <a:pt x="185" y="720"/>
                  </a:lnTo>
                  <a:lnTo>
                    <a:pt x="187" y="714"/>
                  </a:lnTo>
                  <a:lnTo>
                    <a:pt x="186" y="705"/>
                  </a:lnTo>
                  <a:lnTo>
                    <a:pt x="178" y="694"/>
                  </a:lnTo>
                  <a:lnTo>
                    <a:pt x="168" y="681"/>
                  </a:lnTo>
                  <a:lnTo>
                    <a:pt x="162" y="675"/>
                  </a:lnTo>
                  <a:lnTo>
                    <a:pt x="155" y="668"/>
                  </a:lnTo>
                  <a:lnTo>
                    <a:pt x="146" y="661"/>
                  </a:lnTo>
                  <a:lnTo>
                    <a:pt x="137" y="654"/>
                  </a:lnTo>
                  <a:lnTo>
                    <a:pt x="129" y="646"/>
                  </a:lnTo>
                  <a:lnTo>
                    <a:pt x="121" y="640"/>
                  </a:lnTo>
                  <a:lnTo>
                    <a:pt x="113" y="632"/>
                  </a:lnTo>
                  <a:lnTo>
                    <a:pt x="106" y="627"/>
                  </a:lnTo>
                  <a:lnTo>
                    <a:pt x="94" y="615"/>
                  </a:lnTo>
                  <a:lnTo>
                    <a:pt x="88" y="600"/>
                  </a:lnTo>
                  <a:lnTo>
                    <a:pt x="87" y="586"/>
                  </a:lnTo>
                  <a:lnTo>
                    <a:pt x="91" y="574"/>
                  </a:lnTo>
                  <a:lnTo>
                    <a:pt x="94" y="568"/>
                  </a:lnTo>
                  <a:lnTo>
                    <a:pt x="99" y="563"/>
                  </a:lnTo>
                  <a:lnTo>
                    <a:pt x="104" y="560"/>
                  </a:lnTo>
                  <a:lnTo>
                    <a:pt x="109" y="556"/>
                  </a:lnTo>
                  <a:lnTo>
                    <a:pt x="116" y="555"/>
                  </a:lnTo>
                  <a:lnTo>
                    <a:pt x="121" y="553"/>
                  </a:lnTo>
                  <a:lnTo>
                    <a:pt x="126" y="553"/>
                  </a:lnTo>
                  <a:lnTo>
                    <a:pt x="131" y="555"/>
                  </a:lnTo>
                  <a:lnTo>
                    <a:pt x="139" y="560"/>
                  </a:lnTo>
                  <a:lnTo>
                    <a:pt x="148" y="566"/>
                  </a:lnTo>
                  <a:lnTo>
                    <a:pt x="155" y="575"/>
                  </a:lnTo>
                  <a:lnTo>
                    <a:pt x="157" y="585"/>
                  </a:lnTo>
                  <a:lnTo>
                    <a:pt x="158" y="590"/>
                  </a:lnTo>
                  <a:lnTo>
                    <a:pt x="163" y="592"/>
                  </a:lnTo>
                  <a:lnTo>
                    <a:pt x="168" y="594"/>
                  </a:lnTo>
                  <a:lnTo>
                    <a:pt x="177" y="595"/>
                  </a:lnTo>
                  <a:lnTo>
                    <a:pt x="186" y="594"/>
                  </a:lnTo>
                  <a:lnTo>
                    <a:pt x="196" y="592"/>
                  </a:lnTo>
                  <a:lnTo>
                    <a:pt x="207" y="589"/>
                  </a:lnTo>
                  <a:lnTo>
                    <a:pt x="220" y="585"/>
                  </a:lnTo>
                  <a:lnTo>
                    <a:pt x="234" y="582"/>
                  </a:lnTo>
                  <a:lnTo>
                    <a:pt x="251" y="582"/>
                  </a:lnTo>
                  <a:lnTo>
                    <a:pt x="271" y="587"/>
                  </a:lnTo>
                  <a:lnTo>
                    <a:pt x="294" y="595"/>
                  </a:lnTo>
                  <a:lnTo>
                    <a:pt x="318" y="605"/>
                  </a:lnTo>
                  <a:lnTo>
                    <a:pt x="341" y="617"/>
                  </a:lnTo>
                  <a:lnTo>
                    <a:pt x="365" y="632"/>
                  </a:lnTo>
                  <a:lnTo>
                    <a:pt x="389" y="650"/>
                  </a:lnTo>
                  <a:lnTo>
                    <a:pt x="412" y="668"/>
                  </a:lnTo>
                  <a:lnTo>
                    <a:pt x="433" y="681"/>
                  </a:lnTo>
                  <a:lnTo>
                    <a:pt x="452" y="693"/>
                  </a:lnTo>
                  <a:lnTo>
                    <a:pt x="469" y="700"/>
                  </a:lnTo>
                  <a:lnTo>
                    <a:pt x="485" y="704"/>
                  </a:lnTo>
                  <a:lnTo>
                    <a:pt x="497" y="705"/>
                  </a:lnTo>
                  <a:lnTo>
                    <a:pt x="505" y="703"/>
                  </a:lnTo>
                  <a:lnTo>
                    <a:pt x="510" y="695"/>
                  </a:lnTo>
                  <a:lnTo>
                    <a:pt x="513" y="685"/>
                  </a:lnTo>
                  <a:lnTo>
                    <a:pt x="520" y="674"/>
                  </a:lnTo>
                  <a:lnTo>
                    <a:pt x="528" y="661"/>
                  </a:lnTo>
                  <a:lnTo>
                    <a:pt x="540" y="649"/>
                  </a:lnTo>
                  <a:lnTo>
                    <a:pt x="551" y="635"/>
                  </a:lnTo>
                  <a:lnTo>
                    <a:pt x="565" y="622"/>
                  </a:lnTo>
                  <a:lnTo>
                    <a:pt x="580" y="610"/>
                  </a:lnTo>
                  <a:lnTo>
                    <a:pt x="595" y="599"/>
                  </a:lnTo>
                  <a:lnTo>
                    <a:pt x="610" y="589"/>
                  </a:lnTo>
                  <a:lnTo>
                    <a:pt x="626" y="580"/>
                  </a:lnTo>
                  <a:lnTo>
                    <a:pt x="643" y="572"/>
                  </a:lnTo>
                  <a:lnTo>
                    <a:pt x="659" y="566"/>
                  </a:lnTo>
                  <a:lnTo>
                    <a:pt x="674" y="562"/>
                  </a:lnTo>
                  <a:lnTo>
                    <a:pt x="688" y="560"/>
                  </a:lnTo>
                  <a:lnTo>
                    <a:pt x="700" y="560"/>
                  </a:lnTo>
                  <a:lnTo>
                    <a:pt x="710" y="561"/>
                  </a:lnTo>
                  <a:lnTo>
                    <a:pt x="720" y="563"/>
                  </a:lnTo>
                  <a:lnTo>
                    <a:pt x="732" y="563"/>
                  </a:lnTo>
                  <a:lnTo>
                    <a:pt x="744" y="563"/>
                  </a:lnTo>
                  <a:lnTo>
                    <a:pt x="757" y="562"/>
                  </a:lnTo>
                  <a:lnTo>
                    <a:pt x="771" y="560"/>
                  </a:lnTo>
                  <a:lnTo>
                    <a:pt x="783" y="556"/>
                  </a:lnTo>
                  <a:lnTo>
                    <a:pt x="796" y="551"/>
                  </a:lnTo>
                  <a:lnTo>
                    <a:pt x="807" y="546"/>
                  </a:lnTo>
                  <a:lnTo>
                    <a:pt x="818" y="540"/>
                  </a:lnTo>
                  <a:lnTo>
                    <a:pt x="830" y="533"/>
                  </a:lnTo>
                  <a:lnTo>
                    <a:pt x="841" y="526"/>
                  </a:lnTo>
                  <a:lnTo>
                    <a:pt x="852" y="520"/>
                  </a:lnTo>
                  <a:lnTo>
                    <a:pt x="862" y="512"/>
                  </a:lnTo>
                  <a:lnTo>
                    <a:pt x="871" y="506"/>
                  </a:lnTo>
                  <a:lnTo>
                    <a:pt x="878" y="501"/>
                  </a:lnTo>
                  <a:lnTo>
                    <a:pt x="883" y="496"/>
                  </a:lnTo>
                  <a:lnTo>
                    <a:pt x="890" y="488"/>
                  </a:lnTo>
                  <a:lnTo>
                    <a:pt x="891" y="483"/>
                  </a:lnTo>
                  <a:lnTo>
                    <a:pt x="886" y="482"/>
                  </a:lnTo>
                  <a:lnTo>
                    <a:pt x="876" y="486"/>
                  </a:lnTo>
                  <a:lnTo>
                    <a:pt x="863" y="488"/>
                  </a:lnTo>
                  <a:lnTo>
                    <a:pt x="853" y="484"/>
                  </a:lnTo>
                  <a:lnTo>
                    <a:pt x="845" y="477"/>
                  </a:lnTo>
                  <a:lnTo>
                    <a:pt x="840" y="466"/>
                  </a:lnTo>
                  <a:lnTo>
                    <a:pt x="836" y="451"/>
                  </a:lnTo>
                  <a:lnTo>
                    <a:pt x="831" y="435"/>
                  </a:lnTo>
                  <a:lnTo>
                    <a:pt x="826" y="420"/>
                  </a:lnTo>
                  <a:lnTo>
                    <a:pt x="822" y="408"/>
                  </a:lnTo>
                  <a:lnTo>
                    <a:pt x="819" y="394"/>
                  </a:lnTo>
                  <a:lnTo>
                    <a:pt x="822" y="374"/>
                  </a:lnTo>
                  <a:lnTo>
                    <a:pt x="826" y="353"/>
                  </a:lnTo>
                  <a:lnTo>
                    <a:pt x="833" y="330"/>
                  </a:lnTo>
                  <a:lnTo>
                    <a:pt x="836" y="321"/>
                  </a:lnTo>
                  <a:lnTo>
                    <a:pt x="837" y="314"/>
                  </a:lnTo>
                  <a:lnTo>
                    <a:pt x="836" y="307"/>
                  </a:lnTo>
                  <a:lnTo>
                    <a:pt x="833" y="305"/>
                  </a:lnTo>
                  <a:lnTo>
                    <a:pt x="827" y="304"/>
                  </a:lnTo>
                  <a:lnTo>
                    <a:pt x="821" y="305"/>
                  </a:lnTo>
                  <a:lnTo>
                    <a:pt x="812" y="310"/>
                  </a:lnTo>
                  <a:lnTo>
                    <a:pt x="802" y="316"/>
                  </a:lnTo>
                  <a:lnTo>
                    <a:pt x="791" y="324"/>
                  </a:lnTo>
                  <a:lnTo>
                    <a:pt x="779" y="330"/>
                  </a:lnTo>
                  <a:lnTo>
                    <a:pt x="768" y="335"/>
                  </a:lnTo>
                  <a:lnTo>
                    <a:pt x="757" y="340"/>
                  </a:lnTo>
                  <a:lnTo>
                    <a:pt x="747" y="343"/>
                  </a:lnTo>
                  <a:lnTo>
                    <a:pt x="738" y="345"/>
                  </a:lnTo>
                  <a:lnTo>
                    <a:pt x="732" y="346"/>
                  </a:lnTo>
                  <a:lnTo>
                    <a:pt x="725" y="345"/>
                  </a:lnTo>
                  <a:lnTo>
                    <a:pt x="720" y="343"/>
                  </a:lnTo>
                  <a:lnTo>
                    <a:pt x="713" y="340"/>
                  </a:lnTo>
                  <a:lnTo>
                    <a:pt x="704" y="336"/>
                  </a:lnTo>
                  <a:lnTo>
                    <a:pt x="695" y="331"/>
                  </a:lnTo>
                  <a:lnTo>
                    <a:pt x="684" y="326"/>
                  </a:lnTo>
                  <a:lnTo>
                    <a:pt x="674" y="321"/>
                  </a:lnTo>
                  <a:lnTo>
                    <a:pt x="663" y="315"/>
                  </a:lnTo>
                  <a:lnTo>
                    <a:pt x="653" y="309"/>
                  </a:lnTo>
                  <a:lnTo>
                    <a:pt x="641" y="300"/>
                  </a:lnTo>
                  <a:lnTo>
                    <a:pt x="626" y="286"/>
                  </a:lnTo>
                  <a:lnTo>
                    <a:pt x="607" y="269"/>
                  </a:lnTo>
                  <a:lnTo>
                    <a:pt x="587" y="246"/>
                  </a:lnTo>
                  <a:lnTo>
                    <a:pt x="566" y="220"/>
                  </a:lnTo>
                  <a:lnTo>
                    <a:pt x="545" y="192"/>
                  </a:lnTo>
                  <a:lnTo>
                    <a:pt x="522" y="163"/>
                  </a:lnTo>
                  <a:lnTo>
                    <a:pt x="500" y="13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7" name="Freeform 77"/>
            <p:cNvSpPr>
              <a:spLocks/>
            </p:cNvSpPr>
            <p:nvPr/>
          </p:nvSpPr>
          <p:spPr bwMode="auto">
            <a:xfrm>
              <a:off x="620713" y="993775"/>
              <a:ext cx="1262063" cy="1141413"/>
            </a:xfrm>
            <a:custGeom>
              <a:avLst/>
              <a:gdLst>
                <a:gd name="T0" fmla="*/ 599854437 w 2386"/>
                <a:gd name="T1" fmla="*/ 18726257 h 2159"/>
                <a:gd name="T2" fmla="*/ 601533308 w 2386"/>
                <a:gd name="T3" fmla="*/ 37453043 h 2159"/>
                <a:gd name="T4" fmla="*/ 575513452 w 2386"/>
                <a:gd name="T5" fmla="*/ 20124078 h 2159"/>
                <a:gd name="T6" fmla="*/ 545296814 w 2386"/>
                <a:gd name="T7" fmla="*/ 59253546 h 2159"/>
                <a:gd name="T8" fmla="*/ 547814592 w 2386"/>
                <a:gd name="T9" fmla="*/ 103414436 h 2159"/>
                <a:gd name="T10" fmla="*/ 550053087 w 2386"/>
                <a:gd name="T11" fmla="*/ 129687541 h 2159"/>
                <a:gd name="T12" fmla="*/ 527950067 w 2386"/>
                <a:gd name="T13" fmla="*/ 212698767 h 2159"/>
                <a:gd name="T14" fmla="*/ 497733562 w 2386"/>
                <a:gd name="T15" fmla="*/ 266082930 h 2159"/>
                <a:gd name="T16" fmla="*/ 461921349 w 2386"/>
                <a:gd name="T17" fmla="*/ 312759312 h 2159"/>
                <a:gd name="T18" fmla="*/ 405964799 w 2386"/>
                <a:gd name="T19" fmla="*/ 344622114 h 2159"/>
                <a:gd name="T20" fmla="*/ 378546412 w 2386"/>
                <a:gd name="T21" fmla="*/ 347417226 h 2159"/>
                <a:gd name="T22" fmla="*/ 383302684 w 2386"/>
                <a:gd name="T23" fmla="*/ 319746829 h 2159"/>
                <a:gd name="T24" fmla="*/ 383582496 w 2386"/>
                <a:gd name="T25" fmla="*/ 299622760 h 2159"/>
                <a:gd name="T26" fmla="*/ 360640041 w 2386"/>
                <a:gd name="T27" fmla="*/ 332044901 h 2159"/>
                <a:gd name="T28" fmla="*/ 335459620 w 2386"/>
                <a:gd name="T29" fmla="*/ 390180808 h 2159"/>
                <a:gd name="T30" fmla="*/ 323429297 w 2386"/>
                <a:gd name="T31" fmla="*/ 437695605 h 2159"/>
                <a:gd name="T32" fmla="*/ 307201797 w 2386"/>
                <a:gd name="T33" fmla="*/ 444123782 h 2159"/>
                <a:gd name="T34" fmla="*/ 273627484 w 2386"/>
                <a:gd name="T35" fmla="*/ 441888010 h 2159"/>
                <a:gd name="T36" fmla="*/ 243410979 w 2386"/>
                <a:gd name="T37" fmla="*/ 435459304 h 2159"/>
                <a:gd name="T38" fmla="*/ 216831499 w 2386"/>
                <a:gd name="T39" fmla="*/ 441049529 h 2159"/>
                <a:gd name="T40" fmla="*/ 165351938 w 2386"/>
                <a:gd name="T41" fmla="*/ 446639225 h 2159"/>
                <a:gd name="T42" fmla="*/ 139611893 w 2386"/>
                <a:gd name="T43" fmla="*/ 439931378 h 2159"/>
                <a:gd name="T44" fmla="*/ 113871816 w 2386"/>
                <a:gd name="T45" fmla="*/ 455583373 h 2159"/>
                <a:gd name="T46" fmla="*/ 77499979 w 2386"/>
                <a:gd name="T47" fmla="*/ 484930733 h 2159"/>
                <a:gd name="T48" fmla="*/ 48402176 w 2386"/>
                <a:gd name="T49" fmla="*/ 503936651 h 2159"/>
                <a:gd name="T50" fmla="*/ 31895385 w 2386"/>
                <a:gd name="T51" fmla="*/ 518750166 h 2159"/>
                <a:gd name="T52" fmla="*/ 3916838 w 2386"/>
                <a:gd name="T53" fmla="*/ 517073204 h 2159"/>
                <a:gd name="T54" fmla="*/ 8393299 w 2386"/>
                <a:gd name="T55" fmla="*/ 548376666 h 2159"/>
                <a:gd name="T56" fmla="*/ 41687749 w 2386"/>
                <a:gd name="T57" fmla="*/ 550892638 h 2159"/>
                <a:gd name="T58" fmla="*/ 80017757 w 2386"/>
                <a:gd name="T59" fmla="*/ 553408080 h 2159"/>
                <a:gd name="T60" fmla="*/ 103799647 w 2386"/>
                <a:gd name="T61" fmla="*/ 535799453 h 2159"/>
                <a:gd name="T62" fmla="*/ 147725379 w 2386"/>
                <a:gd name="T63" fmla="*/ 527414644 h 2159"/>
                <a:gd name="T64" fmla="*/ 178501508 w 2386"/>
                <a:gd name="T65" fmla="*/ 519029307 h 2159"/>
                <a:gd name="T66" fmla="*/ 225225325 w 2386"/>
                <a:gd name="T67" fmla="*/ 503098171 h 2159"/>
                <a:gd name="T68" fmla="*/ 267472152 w 2386"/>
                <a:gd name="T69" fmla="*/ 512042319 h 2159"/>
                <a:gd name="T70" fmla="*/ 271389518 w 2386"/>
                <a:gd name="T71" fmla="*/ 530488898 h 2159"/>
                <a:gd name="T72" fmla="*/ 259918291 w 2386"/>
                <a:gd name="T73" fmla="*/ 556482466 h 2159"/>
                <a:gd name="T74" fmla="*/ 274466920 w 2386"/>
                <a:gd name="T75" fmla="*/ 585550684 h 2159"/>
                <a:gd name="T76" fmla="*/ 308041233 w 2386"/>
                <a:gd name="T77" fmla="*/ 596730605 h 2159"/>
                <a:gd name="T78" fmla="*/ 336299055 w 2386"/>
                <a:gd name="T79" fmla="*/ 553408080 h 2159"/>
                <a:gd name="T80" fmla="*/ 366515561 w 2386"/>
                <a:gd name="T81" fmla="*/ 533563680 h 2159"/>
                <a:gd name="T82" fmla="*/ 367354996 w 2386"/>
                <a:gd name="T83" fmla="*/ 481017469 h 2159"/>
                <a:gd name="T84" fmla="*/ 372670892 w 2386"/>
                <a:gd name="T85" fmla="*/ 505893283 h 2159"/>
                <a:gd name="T86" fmla="*/ 390576734 w 2386"/>
                <a:gd name="T87" fmla="*/ 501700879 h 2159"/>
                <a:gd name="T88" fmla="*/ 382463249 w 2386"/>
                <a:gd name="T89" fmla="*/ 517632015 h 2159"/>
                <a:gd name="T90" fmla="*/ 408762917 w 2386"/>
                <a:gd name="T91" fmla="*/ 508687867 h 2159"/>
                <a:gd name="T92" fmla="*/ 431984655 w 2386"/>
                <a:gd name="T93" fmla="*/ 513439611 h 2159"/>
                <a:gd name="T94" fmla="*/ 485703239 w 2386"/>
                <a:gd name="T95" fmla="*/ 480738328 h 2159"/>
                <a:gd name="T96" fmla="*/ 507525918 w 2386"/>
                <a:gd name="T97" fmla="*/ 491638580 h 2159"/>
                <a:gd name="T98" fmla="*/ 537742423 w 2386"/>
                <a:gd name="T99" fmla="*/ 469837548 h 2159"/>
                <a:gd name="T100" fmla="*/ 551731958 w 2386"/>
                <a:gd name="T101" fmla="*/ 439092897 h 2159"/>
                <a:gd name="T102" fmla="*/ 551731958 w 2386"/>
                <a:gd name="T103" fmla="*/ 474309622 h 2159"/>
                <a:gd name="T104" fmla="*/ 572995674 w 2386"/>
                <a:gd name="T105" fmla="*/ 480458658 h 2159"/>
                <a:gd name="T106" fmla="*/ 606849204 w 2386"/>
                <a:gd name="T107" fmla="*/ 434900493 h 2159"/>
                <a:gd name="T108" fmla="*/ 615522313 w 2386"/>
                <a:gd name="T109" fmla="*/ 326454676 h 2159"/>
                <a:gd name="T110" fmla="*/ 627832977 w 2386"/>
                <a:gd name="T111" fmla="*/ 227232611 h 2159"/>
                <a:gd name="T112" fmla="*/ 650774903 w 2386"/>
                <a:gd name="T113" fmla="*/ 182512927 h 2159"/>
                <a:gd name="T114" fmla="*/ 658888917 w 2386"/>
                <a:gd name="T115" fmla="*/ 104532587 h 2159"/>
                <a:gd name="T116" fmla="*/ 637345521 w 2386"/>
                <a:gd name="T117" fmla="*/ 67079544 h 2159"/>
                <a:gd name="T118" fmla="*/ 610766041 w 2386"/>
                <a:gd name="T119" fmla="*/ 2795113 h 2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86"/>
                <a:gd name="T181" fmla="*/ 0 h 2159"/>
                <a:gd name="T182" fmla="*/ 2386 w 2386"/>
                <a:gd name="T183" fmla="*/ 2159 h 2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86" h="2159">
                  <a:moveTo>
                    <a:pt x="2171" y="5"/>
                  </a:moveTo>
                  <a:lnTo>
                    <a:pt x="2161" y="1"/>
                  </a:lnTo>
                  <a:lnTo>
                    <a:pt x="2151" y="0"/>
                  </a:lnTo>
                  <a:lnTo>
                    <a:pt x="2143" y="0"/>
                  </a:lnTo>
                  <a:lnTo>
                    <a:pt x="2134" y="2"/>
                  </a:lnTo>
                  <a:lnTo>
                    <a:pt x="2126" y="7"/>
                  </a:lnTo>
                  <a:lnTo>
                    <a:pt x="2120" y="12"/>
                  </a:lnTo>
                  <a:lnTo>
                    <a:pt x="2116" y="21"/>
                  </a:lnTo>
                  <a:lnTo>
                    <a:pt x="2114" y="30"/>
                  </a:lnTo>
                  <a:lnTo>
                    <a:pt x="2114" y="38"/>
                  </a:lnTo>
                  <a:lnTo>
                    <a:pt x="2115" y="47"/>
                  </a:lnTo>
                  <a:lnTo>
                    <a:pt x="2117" y="55"/>
                  </a:lnTo>
                  <a:lnTo>
                    <a:pt x="2122" y="60"/>
                  </a:lnTo>
                  <a:lnTo>
                    <a:pt x="2129" y="65"/>
                  </a:lnTo>
                  <a:lnTo>
                    <a:pt x="2136" y="67"/>
                  </a:lnTo>
                  <a:lnTo>
                    <a:pt x="2144" y="67"/>
                  </a:lnTo>
                  <a:lnTo>
                    <a:pt x="2154" y="66"/>
                  </a:lnTo>
                  <a:lnTo>
                    <a:pt x="2164" y="65"/>
                  </a:lnTo>
                  <a:lnTo>
                    <a:pt x="2173" y="66"/>
                  </a:lnTo>
                  <a:lnTo>
                    <a:pt x="2180" y="69"/>
                  </a:lnTo>
                  <a:lnTo>
                    <a:pt x="2186" y="74"/>
                  </a:lnTo>
                  <a:lnTo>
                    <a:pt x="2191" y="79"/>
                  </a:lnTo>
                  <a:lnTo>
                    <a:pt x="2195" y="86"/>
                  </a:lnTo>
                  <a:lnTo>
                    <a:pt x="2198" y="95"/>
                  </a:lnTo>
                  <a:lnTo>
                    <a:pt x="2198" y="105"/>
                  </a:lnTo>
                  <a:lnTo>
                    <a:pt x="2195" y="123"/>
                  </a:lnTo>
                  <a:lnTo>
                    <a:pt x="2188" y="135"/>
                  </a:lnTo>
                  <a:lnTo>
                    <a:pt x="2179" y="140"/>
                  </a:lnTo>
                  <a:lnTo>
                    <a:pt x="2169" y="139"/>
                  </a:lnTo>
                  <a:lnTo>
                    <a:pt x="2163" y="136"/>
                  </a:lnTo>
                  <a:lnTo>
                    <a:pt x="2156" y="135"/>
                  </a:lnTo>
                  <a:lnTo>
                    <a:pt x="2150" y="134"/>
                  </a:lnTo>
                  <a:lnTo>
                    <a:pt x="2144" y="134"/>
                  </a:lnTo>
                  <a:lnTo>
                    <a:pt x="2138" y="135"/>
                  </a:lnTo>
                  <a:lnTo>
                    <a:pt x="2133" y="136"/>
                  </a:lnTo>
                  <a:lnTo>
                    <a:pt x="2127" y="139"/>
                  </a:lnTo>
                  <a:lnTo>
                    <a:pt x="2122" y="143"/>
                  </a:lnTo>
                  <a:lnTo>
                    <a:pt x="2114" y="146"/>
                  </a:lnTo>
                  <a:lnTo>
                    <a:pt x="2105" y="144"/>
                  </a:lnTo>
                  <a:lnTo>
                    <a:pt x="2096" y="135"/>
                  </a:lnTo>
                  <a:lnTo>
                    <a:pt x="2090" y="121"/>
                  </a:lnTo>
                  <a:lnTo>
                    <a:pt x="2087" y="113"/>
                  </a:lnTo>
                  <a:lnTo>
                    <a:pt x="2084" y="105"/>
                  </a:lnTo>
                  <a:lnTo>
                    <a:pt x="2079" y="96"/>
                  </a:lnTo>
                  <a:lnTo>
                    <a:pt x="2074" y="90"/>
                  </a:lnTo>
                  <a:lnTo>
                    <a:pt x="2069" y="82"/>
                  </a:lnTo>
                  <a:lnTo>
                    <a:pt x="2064" y="77"/>
                  </a:lnTo>
                  <a:lnTo>
                    <a:pt x="2057" y="72"/>
                  </a:lnTo>
                  <a:lnTo>
                    <a:pt x="2052" y="70"/>
                  </a:lnTo>
                  <a:lnTo>
                    <a:pt x="2046" y="69"/>
                  </a:lnTo>
                  <a:lnTo>
                    <a:pt x="2041" y="70"/>
                  </a:lnTo>
                  <a:lnTo>
                    <a:pt x="2035" y="75"/>
                  </a:lnTo>
                  <a:lnTo>
                    <a:pt x="2030" y="80"/>
                  </a:lnTo>
                  <a:lnTo>
                    <a:pt x="2025" y="89"/>
                  </a:lnTo>
                  <a:lnTo>
                    <a:pt x="2020" y="97"/>
                  </a:lnTo>
                  <a:lnTo>
                    <a:pt x="2016" y="109"/>
                  </a:lnTo>
                  <a:lnTo>
                    <a:pt x="2013" y="121"/>
                  </a:lnTo>
                  <a:lnTo>
                    <a:pt x="2007" y="145"/>
                  </a:lnTo>
                  <a:lnTo>
                    <a:pt x="1998" y="166"/>
                  </a:lnTo>
                  <a:lnTo>
                    <a:pt x="1988" y="182"/>
                  </a:lnTo>
                  <a:lnTo>
                    <a:pt x="1978" y="188"/>
                  </a:lnTo>
                  <a:lnTo>
                    <a:pt x="1969" y="193"/>
                  </a:lnTo>
                  <a:lnTo>
                    <a:pt x="1959" y="202"/>
                  </a:lnTo>
                  <a:lnTo>
                    <a:pt x="1949" y="212"/>
                  </a:lnTo>
                  <a:lnTo>
                    <a:pt x="1942" y="224"/>
                  </a:lnTo>
                  <a:lnTo>
                    <a:pt x="1938" y="235"/>
                  </a:lnTo>
                  <a:lnTo>
                    <a:pt x="1937" y="247"/>
                  </a:lnTo>
                  <a:lnTo>
                    <a:pt x="1938" y="254"/>
                  </a:lnTo>
                  <a:lnTo>
                    <a:pt x="1943" y="259"/>
                  </a:lnTo>
                  <a:lnTo>
                    <a:pt x="1949" y="263"/>
                  </a:lnTo>
                  <a:lnTo>
                    <a:pt x="1954" y="268"/>
                  </a:lnTo>
                  <a:lnTo>
                    <a:pt x="1959" y="274"/>
                  </a:lnTo>
                  <a:lnTo>
                    <a:pt x="1962" y="281"/>
                  </a:lnTo>
                  <a:lnTo>
                    <a:pt x="1963" y="289"/>
                  </a:lnTo>
                  <a:lnTo>
                    <a:pt x="1966" y="302"/>
                  </a:lnTo>
                  <a:lnTo>
                    <a:pt x="1966" y="316"/>
                  </a:lnTo>
                  <a:lnTo>
                    <a:pt x="1966" y="330"/>
                  </a:lnTo>
                  <a:lnTo>
                    <a:pt x="1964" y="343"/>
                  </a:lnTo>
                  <a:lnTo>
                    <a:pt x="1962" y="357"/>
                  </a:lnTo>
                  <a:lnTo>
                    <a:pt x="1958" y="370"/>
                  </a:lnTo>
                  <a:lnTo>
                    <a:pt x="1953" y="380"/>
                  </a:lnTo>
                  <a:lnTo>
                    <a:pt x="1948" y="387"/>
                  </a:lnTo>
                  <a:lnTo>
                    <a:pt x="1941" y="395"/>
                  </a:lnTo>
                  <a:lnTo>
                    <a:pt x="1934" y="400"/>
                  </a:lnTo>
                  <a:lnTo>
                    <a:pt x="1928" y="402"/>
                  </a:lnTo>
                  <a:lnTo>
                    <a:pt x="1923" y="405"/>
                  </a:lnTo>
                  <a:lnTo>
                    <a:pt x="1919" y="410"/>
                  </a:lnTo>
                  <a:lnTo>
                    <a:pt x="1917" y="416"/>
                  </a:lnTo>
                  <a:lnTo>
                    <a:pt x="1918" y="424"/>
                  </a:lnTo>
                  <a:lnTo>
                    <a:pt x="1922" y="430"/>
                  </a:lnTo>
                  <a:lnTo>
                    <a:pt x="1927" y="435"/>
                  </a:lnTo>
                  <a:lnTo>
                    <a:pt x="1934" y="439"/>
                  </a:lnTo>
                  <a:lnTo>
                    <a:pt x="1942" y="439"/>
                  </a:lnTo>
                  <a:lnTo>
                    <a:pt x="1951" y="441"/>
                  </a:lnTo>
                  <a:lnTo>
                    <a:pt x="1958" y="450"/>
                  </a:lnTo>
                  <a:lnTo>
                    <a:pt x="1966" y="464"/>
                  </a:lnTo>
                  <a:lnTo>
                    <a:pt x="1971" y="483"/>
                  </a:lnTo>
                  <a:lnTo>
                    <a:pt x="1973" y="505"/>
                  </a:lnTo>
                  <a:lnTo>
                    <a:pt x="1973" y="532"/>
                  </a:lnTo>
                  <a:lnTo>
                    <a:pt x="1971" y="558"/>
                  </a:lnTo>
                  <a:lnTo>
                    <a:pt x="1966" y="581"/>
                  </a:lnTo>
                  <a:lnTo>
                    <a:pt x="1962" y="592"/>
                  </a:lnTo>
                  <a:lnTo>
                    <a:pt x="1957" y="606"/>
                  </a:lnTo>
                  <a:lnTo>
                    <a:pt x="1952" y="622"/>
                  </a:lnTo>
                  <a:lnTo>
                    <a:pt x="1944" y="638"/>
                  </a:lnTo>
                  <a:lnTo>
                    <a:pt x="1937" y="656"/>
                  </a:lnTo>
                  <a:lnTo>
                    <a:pt x="1928" y="673"/>
                  </a:lnTo>
                  <a:lnTo>
                    <a:pt x="1920" y="691"/>
                  </a:lnTo>
                  <a:lnTo>
                    <a:pt x="1912" y="709"/>
                  </a:lnTo>
                  <a:lnTo>
                    <a:pt x="1903" y="725"/>
                  </a:lnTo>
                  <a:lnTo>
                    <a:pt x="1895" y="744"/>
                  </a:lnTo>
                  <a:lnTo>
                    <a:pt x="1887" y="761"/>
                  </a:lnTo>
                  <a:lnTo>
                    <a:pt x="1879" y="780"/>
                  </a:lnTo>
                  <a:lnTo>
                    <a:pt x="1873" y="798"/>
                  </a:lnTo>
                  <a:lnTo>
                    <a:pt x="1867" y="814"/>
                  </a:lnTo>
                  <a:lnTo>
                    <a:pt x="1863" y="829"/>
                  </a:lnTo>
                  <a:lnTo>
                    <a:pt x="1859" y="842"/>
                  </a:lnTo>
                  <a:lnTo>
                    <a:pt x="1855" y="853"/>
                  </a:lnTo>
                  <a:lnTo>
                    <a:pt x="1851" y="865"/>
                  </a:lnTo>
                  <a:lnTo>
                    <a:pt x="1845" y="878"/>
                  </a:lnTo>
                  <a:lnTo>
                    <a:pt x="1839" y="889"/>
                  </a:lnTo>
                  <a:lnTo>
                    <a:pt x="1831" y="901"/>
                  </a:lnTo>
                  <a:lnTo>
                    <a:pt x="1823" y="912"/>
                  </a:lnTo>
                  <a:lnTo>
                    <a:pt x="1815" y="921"/>
                  </a:lnTo>
                  <a:lnTo>
                    <a:pt x="1806" y="928"/>
                  </a:lnTo>
                  <a:lnTo>
                    <a:pt x="1798" y="934"/>
                  </a:lnTo>
                  <a:lnTo>
                    <a:pt x="1789" y="943"/>
                  </a:lnTo>
                  <a:lnTo>
                    <a:pt x="1779" y="952"/>
                  </a:lnTo>
                  <a:lnTo>
                    <a:pt x="1770" y="962"/>
                  </a:lnTo>
                  <a:lnTo>
                    <a:pt x="1761" y="972"/>
                  </a:lnTo>
                  <a:lnTo>
                    <a:pt x="1754" y="983"/>
                  </a:lnTo>
                  <a:lnTo>
                    <a:pt x="1746" y="993"/>
                  </a:lnTo>
                  <a:lnTo>
                    <a:pt x="1740" y="1002"/>
                  </a:lnTo>
                  <a:lnTo>
                    <a:pt x="1734" y="1012"/>
                  </a:lnTo>
                  <a:lnTo>
                    <a:pt x="1727" y="1024"/>
                  </a:lnTo>
                  <a:lnTo>
                    <a:pt x="1720" y="1035"/>
                  </a:lnTo>
                  <a:lnTo>
                    <a:pt x="1711" y="1046"/>
                  </a:lnTo>
                  <a:lnTo>
                    <a:pt x="1703" y="1057"/>
                  </a:lnTo>
                  <a:lnTo>
                    <a:pt x="1696" y="1069"/>
                  </a:lnTo>
                  <a:lnTo>
                    <a:pt x="1688" y="1079"/>
                  </a:lnTo>
                  <a:lnTo>
                    <a:pt x="1682" y="1088"/>
                  </a:lnTo>
                  <a:lnTo>
                    <a:pt x="1675" y="1098"/>
                  </a:lnTo>
                  <a:lnTo>
                    <a:pt x="1663" y="1108"/>
                  </a:lnTo>
                  <a:lnTo>
                    <a:pt x="1651" y="1119"/>
                  </a:lnTo>
                  <a:lnTo>
                    <a:pt x="1637" y="1130"/>
                  </a:lnTo>
                  <a:lnTo>
                    <a:pt x="1622" y="1141"/>
                  </a:lnTo>
                  <a:lnTo>
                    <a:pt x="1606" y="1153"/>
                  </a:lnTo>
                  <a:lnTo>
                    <a:pt x="1589" y="1163"/>
                  </a:lnTo>
                  <a:lnTo>
                    <a:pt x="1573" y="1173"/>
                  </a:lnTo>
                  <a:lnTo>
                    <a:pt x="1557" y="1182"/>
                  </a:lnTo>
                  <a:lnTo>
                    <a:pt x="1542" y="1189"/>
                  </a:lnTo>
                  <a:lnTo>
                    <a:pt x="1527" y="1197"/>
                  </a:lnTo>
                  <a:lnTo>
                    <a:pt x="1513" y="1204"/>
                  </a:lnTo>
                  <a:lnTo>
                    <a:pt x="1500" y="1209"/>
                  </a:lnTo>
                  <a:lnTo>
                    <a:pt x="1490" y="1214"/>
                  </a:lnTo>
                  <a:lnTo>
                    <a:pt x="1483" y="1217"/>
                  </a:lnTo>
                  <a:lnTo>
                    <a:pt x="1478" y="1218"/>
                  </a:lnTo>
                  <a:lnTo>
                    <a:pt x="1469" y="1221"/>
                  </a:lnTo>
                  <a:lnTo>
                    <a:pt x="1460" y="1226"/>
                  </a:lnTo>
                  <a:lnTo>
                    <a:pt x="1451" y="1233"/>
                  </a:lnTo>
                  <a:lnTo>
                    <a:pt x="1445" y="1243"/>
                  </a:lnTo>
                  <a:lnTo>
                    <a:pt x="1437" y="1253"/>
                  </a:lnTo>
                  <a:lnTo>
                    <a:pt x="1429" y="1262"/>
                  </a:lnTo>
                  <a:lnTo>
                    <a:pt x="1419" y="1269"/>
                  </a:lnTo>
                  <a:lnTo>
                    <a:pt x="1410" y="1273"/>
                  </a:lnTo>
                  <a:lnTo>
                    <a:pt x="1405" y="1275"/>
                  </a:lnTo>
                  <a:lnTo>
                    <a:pt x="1400" y="1275"/>
                  </a:lnTo>
                  <a:lnTo>
                    <a:pt x="1395" y="1275"/>
                  </a:lnTo>
                  <a:lnTo>
                    <a:pt x="1389" y="1275"/>
                  </a:lnTo>
                  <a:lnTo>
                    <a:pt x="1384" y="1273"/>
                  </a:lnTo>
                  <a:lnTo>
                    <a:pt x="1379" y="1273"/>
                  </a:lnTo>
                  <a:lnTo>
                    <a:pt x="1374" y="1271"/>
                  </a:lnTo>
                  <a:lnTo>
                    <a:pt x="1370" y="1269"/>
                  </a:lnTo>
                  <a:lnTo>
                    <a:pt x="1362" y="1263"/>
                  </a:lnTo>
                  <a:lnTo>
                    <a:pt x="1357" y="1254"/>
                  </a:lnTo>
                  <a:lnTo>
                    <a:pt x="1353" y="1243"/>
                  </a:lnTo>
                  <a:lnTo>
                    <a:pt x="1352" y="1232"/>
                  </a:lnTo>
                  <a:lnTo>
                    <a:pt x="1351" y="1221"/>
                  </a:lnTo>
                  <a:lnTo>
                    <a:pt x="1348" y="1211"/>
                  </a:lnTo>
                  <a:lnTo>
                    <a:pt x="1345" y="1202"/>
                  </a:lnTo>
                  <a:lnTo>
                    <a:pt x="1340" y="1197"/>
                  </a:lnTo>
                  <a:lnTo>
                    <a:pt x="1335" y="1193"/>
                  </a:lnTo>
                  <a:lnTo>
                    <a:pt x="1331" y="1187"/>
                  </a:lnTo>
                  <a:lnTo>
                    <a:pt x="1328" y="1179"/>
                  </a:lnTo>
                  <a:lnTo>
                    <a:pt x="1328" y="1170"/>
                  </a:lnTo>
                  <a:lnTo>
                    <a:pt x="1332" y="1163"/>
                  </a:lnTo>
                  <a:lnTo>
                    <a:pt x="1337" y="1157"/>
                  </a:lnTo>
                  <a:lnTo>
                    <a:pt x="1345" y="1153"/>
                  </a:lnTo>
                  <a:lnTo>
                    <a:pt x="1352" y="1152"/>
                  </a:lnTo>
                  <a:lnTo>
                    <a:pt x="1357" y="1150"/>
                  </a:lnTo>
                  <a:lnTo>
                    <a:pt x="1363" y="1148"/>
                  </a:lnTo>
                  <a:lnTo>
                    <a:pt x="1370" y="1144"/>
                  </a:lnTo>
                  <a:lnTo>
                    <a:pt x="1377" y="1139"/>
                  </a:lnTo>
                  <a:lnTo>
                    <a:pt x="1385" y="1134"/>
                  </a:lnTo>
                  <a:lnTo>
                    <a:pt x="1392" y="1128"/>
                  </a:lnTo>
                  <a:lnTo>
                    <a:pt x="1400" y="1120"/>
                  </a:lnTo>
                  <a:lnTo>
                    <a:pt x="1406" y="1113"/>
                  </a:lnTo>
                  <a:lnTo>
                    <a:pt x="1416" y="1098"/>
                  </a:lnTo>
                  <a:lnTo>
                    <a:pt x="1420" y="1085"/>
                  </a:lnTo>
                  <a:lnTo>
                    <a:pt x="1416" y="1075"/>
                  </a:lnTo>
                  <a:lnTo>
                    <a:pt x="1406" y="1071"/>
                  </a:lnTo>
                  <a:lnTo>
                    <a:pt x="1400" y="1070"/>
                  </a:lnTo>
                  <a:lnTo>
                    <a:pt x="1394" y="1070"/>
                  </a:lnTo>
                  <a:lnTo>
                    <a:pt x="1387" y="1070"/>
                  </a:lnTo>
                  <a:lnTo>
                    <a:pt x="1382" y="1070"/>
                  </a:lnTo>
                  <a:lnTo>
                    <a:pt x="1377" y="1071"/>
                  </a:lnTo>
                  <a:lnTo>
                    <a:pt x="1374" y="1071"/>
                  </a:lnTo>
                  <a:lnTo>
                    <a:pt x="1371" y="1072"/>
                  </a:lnTo>
                  <a:lnTo>
                    <a:pt x="1368" y="1074"/>
                  </a:lnTo>
                  <a:lnTo>
                    <a:pt x="1365" y="1077"/>
                  </a:lnTo>
                  <a:lnTo>
                    <a:pt x="1357" y="1083"/>
                  </a:lnTo>
                  <a:lnTo>
                    <a:pt x="1348" y="1088"/>
                  </a:lnTo>
                  <a:lnTo>
                    <a:pt x="1338" y="1091"/>
                  </a:lnTo>
                  <a:lnTo>
                    <a:pt x="1328" y="1096"/>
                  </a:lnTo>
                  <a:lnTo>
                    <a:pt x="1320" y="1104"/>
                  </a:lnTo>
                  <a:lnTo>
                    <a:pt x="1312" y="1111"/>
                  </a:lnTo>
                  <a:lnTo>
                    <a:pt x="1308" y="1120"/>
                  </a:lnTo>
                  <a:lnTo>
                    <a:pt x="1305" y="1129"/>
                  </a:lnTo>
                  <a:lnTo>
                    <a:pt x="1301" y="1136"/>
                  </a:lnTo>
                  <a:lnTo>
                    <a:pt x="1296" y="1144"/>
                  </a:lnTo>
                  <a:lnTo>
                    <a:pt x="1292" y="1148"/>
                  </a:lnTo>
                  <a:lnTo>
                    <a:pt x="1288" y="1155"/>
                  </a:lnTo>
                  <a:lnTo>
                    <a:pt x="1288" y="1169"/>
                  </a:lnTo>
                  <a:lnTo>
                    <a:pt x="1289" y="1188"/>
                  </a:lnTo>
                  <a:lnTo>
                    <a:pt x="1292" y="1209"/>
                  </a:lnTo>
                  <a:lnTo>
                    <a:pt x="1293" y="1234"/>
                  </a:lnTo>
                  <a:lnTo>
                    <a:pt x="1291" y="1261"/>
                  </a:lnTo>
                  <a:lnTo>
                    <a:pt x="1284" y="1287"/>
                  </a:lnTo>
                  <a:lnTo>
                    <a:pt x="1274" y="1310"/>
                  </a:lnTo>
                  <a:lnTo>
                    <a:pt x="1268" y="1318"/>
                  </a:lnTo>
                  <a:lnTo>
                    <a:pt x="1262" y="1328"/>
                  </a:lnTo>
                  <a:lnTo>
                    <a:pt x="1254" y="1338"/>
                  </a:lnTo>
                  <a:lnTo>
                    <a:pt x="1247" y="1347"/>
                  </a:lnTo>
                  <a:lnTo>
                    <a:pt x="1239" y="1357"/>
                  </a:lnTo>
                  <a:lnTo>
                    <a:pt x="1232" y="1365"/>
                  </a:lnTo>
                  <a:lnTo>
                    <a:pt x="1225" y="1372"/>
                  </a:lnTo>
                  <a:lnTo>
                    <a:pt x="1219" y="1377"/>
                  </a:lnTo>
                  <a:lnTo>
                    <a:pt x="1213" y="1382"/>
                  </a:lnTo>
                  <a:lnTo>
                    <a:pt x="1207" y="1389"/>
                  </a:lnTo>
                  <a:lnTo>
                    <a:pt x="1199" y="1396"/>
                  </a:lnTo>
                  <a:lnTo>
                    <a:pt x="1192" y="1402"/>
                  </a:lnTo>
                  <a:lnTo>
                    <a:pt x="1184" y="1411"/>
                  </a:lnTo>
                  <a:lnTo>
                    <a:pt x="1177" y="1419"/>
                  </a:lnTo>
                  <a:lnTo>
                    <a:pt x="1170" y="1425"/>
                  </a:lnTo>
                  <a:lnTo>
                    <a:pt x="1164" y="1433"/>
                  </a:lnTo>
                  <a:lnTo>
                    <a:pt x="1154" y="1448"/>
                  </a:lnTo>
                  <a:lnTo>
                    <a:pt x="1148" y="1465"/>
                  </a:lnTo>
                  <a:lnTo>
                    <a:pt x="1145" y="1482"/>
                  </a:lnTo>
                  <a:lnTo>
                    <a:pt x="1148" y="1495"/>
                  </a:lnTo>
                  <a:lnTo>
                    <a:pt x="1153" y="1508"/>
                  </a:lnTo>
                  <a:lnTo>
                    <a:pt x="1156" y="1523"/>
                  </a:lnTo>
                  <a:lnTo>
                    <a:pt x="1159" y="1536"/>
                  </a:lnTo>
                  <a:lnTo>
                    <a:pt x="1160" y="1547"/>
                  </a:lnTo>
                  <a:lnTo>
                    <a:pt x="1160" y="1554"/>
                  </a:lnTo>
                  <a:lnTo>
                    <a:pt x="1159" y="1561"/>
                  </a:lnTo>
                  <a:lnTo>
                    <a:pt x="1156" y="1566"/>
                  </a:lnTo>
                  <a:lnTo>
                    <a:pt x="1154" y="1567"/>
                  </a:lnTo>
                  <a:lnTo>
                    <a:pt x="1151" y="1566"/>
                  </a:lnTo>
                  <a:lnTo>
                    <a:pt x="1148" y="1562"/>
                  </a:lnTo>
                  <a:lnTo>
                    <a:pt x="1145" y="1557"/>
                  </a:lnTo>
                  <a:lnTo>
                    <a:pt x="1144" y="1552"/>
                  </a:lnTo>
                  <a:lnTo>
                    <a:pt x="1141" y="1547"/>
                  </a:lnTo>
                  <a:lnTo>
                    <a:pt x="1140" y="1546"/>
                  </a:lnTo>
                  <a:lnTo>
                    <a:pt x="1138" y="1547"/>
                  </a:lnTo>
                  <a:lnTo>
                    <a:pt x="1135" y="1551"/>
                  </a:lnTo>
                  <a:lnTo>
                    <a:pt x="1131" y="1557"/>
                  </a:lnTo>
                  <a:lnTo>
                    <a:pt x="1126" y="1564"/>
                  </a:lnTo>
                  <a:lnTo>
                    <a:pt x="1120" y="1573"/>
                  </a:lnTo>
                  <a:lnTo>
                    <a:pt x="1114" y="1581"/>
                  </a:lnTo>
                  <a:lnTo>
                    <a:pt x="1109" y="1584"/>
                  </a:lnTo>
                  <a:lnTo>
                    <a:pt x="1104" y="1587"/>
                  </a:lnTo>
                  <a:lnTo>
                    <a:pt x="1098" y="1589"/>
                  </a:lnTo>
                  <a:lnTo>
                    <a:pt x="1090" y="1591"/>
                  </a:lnTo>
                  <a:lnTo>
                    <a:pt x="1082" y="1593"/>
                  </a:lnTo>
                  <a:lnTo>
                    <a:pt x="1074" y="1593"/>
                  </a:lnTo>
                  <a:lnTo>
                    <a:pt x="1065" y="1593"/>
                  </a:lnTo>
                  <a:lnTo>
                    <a:pt x="1057" y="1593"/>
                  </a:lnTo>
                  <a:lnTo>
                    <a:pt x="1049" y="1593"/>
                  </a:lnTo>
                  <a:lnTo>
                    <a:pt x="1040" y="1592"/>
                  </a:lnTo>
                  <a:lnTo>
                    <a:pt x="1031" y="1592"/>
                  </a:lnTo>
                  <a:lnTo>
                    <a:pt x="1022" y="1592"/>
                  </a:lnTo>
                  <a:lnTo>
                    <a:pt x="1015" y="1592"/>
                  </a:lnTo>
                  <a:lnTo>
                    <a:pt x="1007" y="1592"/>
                  </a:lnTo>
                  <a:lnTo>
                    <a:pt x="1001" y="1593"/>
                  </a:lnTo>
                  <a:lnTo>
                    <a:pt x="996" y="1593"/>
                  </a:lnTo>
                  <a:lnTo>
                    <a:pt x="987" y="1593"/>
                  </a:lnTo>
                  <a:lnTo>
                    <a:pt x="981" y="1588"/>
                  </a:lnTo>
                  <a:lnTo>
                    <a:pt x="978" y="1581"/>
                  </a:lnTo>
                  <a:lnTo>
                    <a:pt x="977" y="1571"/>
                  </a:lnTo>
                  <a:lnTo>
                    <a:pt x="977" y="1566"/>
                  </a:lnTo>
                  <a:lnTo>
                    <a:pt x="976" y="1561"/>
                  </a:lnTo>
                  <a:lnTo>
                    <a:pt x="972" y="1557"/>
                  </a:lnTo>
                  <a:lnTo>
                    <a:pt x="968" y="1553"/>
                  </a:lnTo>
                  <a:lnTo>
                    <a:pt x="962" y="1552"/>
                  </a:lnTo>
                  <a:lnTo>
                    <a:pt x="956" y="1551"/>
                  </a:lnTo>
                  <a:lnTo>
                    <a:pt x="948" y="1549"/>
                  </a:lnTo>
                  <a:lnTo>
                    <a:pt x="939" y="1551"/>
                  </a:lnTo>
                  <a:lnTo>
                    <a:pt x="931" y="1552"/>
                  </a:lnTo>
                  <a:lnTo>
                    <a:pt x="921" y="1554"/>
                  </a:lnTo>
                  <a:lnTo>
                    <a:pt x="911" y="1556"/>
                  </a:lnTo>
                  <a:lnTo>
                    <a:pt x="899" y="1556"/>
                  </a:lnTo>
                  <a:lnTo>
                    <a:pt x="889" y="1557"/>
                  </a:lnTo>
                  <a:lnTo>
                    <a:pt x="879" y="1558"/>
                  </a:lnTo>
                  <a:lnTo>
                    <a:pt x="870" y="1558"/>
                  </a:lnTo>
                  <a:lnTo>
                    <a:pt x="862" y="1558"/>
                  </a:lnTo>
                  <a:lnTo>
                    <a:pt x="854" y="1558"/>
                  </a:lnTo>
                  <a:lnTo>
                    <a:pt x="847" y="1558"/>
                  </a:lnTo>
                  <a:lnTo>
                    <a:pt x="839" y="1558"/>
                  </a:lnTo>
                  <a:lnTo>
                    <a:pt x="833" y="1559"/>
                  </a:lnTo>
                  <a:lnTo>
                    <a:pt x="827" y="1561"/>
                  </a:lnTo>
                  <a:lnTo>
                    <a:pt x="821" y="1562"/>
                  </a:lnTo>
                  <a:lnTo>
                    <a:pt x="816" y="1564"/>
                  </a:lnTo>
                  <a:lnTo>
                    <a:pt x="814" y="1566"/>
                  </a:lnTo>
                  <a:lnTo>
                    <a:pt x="810" y="1569"/>
                  </a:lnTo>
                  <a:lnTo>
                    <a:pt x="805" y="1571"/>
                  </a:lnTo>
                  <a:lnTo>
                    <a:pt x="800" y="1573"/>
                  </a:lnTo>
                  <a:lnTo>
                    <a:pt x="796" y="1573"/>
                  </a:lnTo>
                  <a:lnTo>
                    <a:pt x="791" y="1573"/>
                  </a:lnTo>
                  <a:lnTo>
                    <a:pt x="784" y="1576"/>
                  </a:lnTo>
                  <a:lnTo>
                    <a:pt x="775" y="1578"/>
                  </a:lnTo>
                  <a:lnTo>
                    <a:pt x="765" y="1583"/>
                  </a:lnTo>
                  <a:lnTo>
                    <a:pt x="759" y="1584"/>
                  </a:lnTo>
                  <a:lnTo>
                    <a:pt x="751" y="1587"/>
                  </a:lnTo>
                  <a:lnTo>
                    <a:pt x="742" y="1588"/>
                  </a:lnTo>
                  <a:lnTo>
                    <a:pt x="731" y="1591"/>
                  </a:lnTo>
                  <a:lnTo>
                    <a:pt x="720" y="1592"/>
                  </a:lnTo>
                  <a:lnTo>
                    <a:pt x="707" y="1593"/>
                  </a:lnTo>
                  <a:lnTo>
                    <a:pt x="695" y="1593"/>
                  </a:lnTo>
                  <a:lnTo>
                    <a:pt x="682" y="1594"/>
                  </a:lnTo>
                  <a:lnTo>
                    <a:pt x="670" y="1594"/>
                  </a:lnTo>
                  <a:lnTo>
                    <a:pt x="656" y="1594"/>
                  </a:lnTo>
                  <a:lnTo>
                    <a:pt x="642" y="1596"/>
                  </a:lnTo>
                  <a:lnTo>
                    <a:pt x="628" y="1596"/>
                  </a:lnTo>
                  <a:lnTo>
                    <a:pt x="614" y="1597"/>
                  </a:lnTo>
                  <a:lnTo>
                    <a:pt x="602" y="1598"/>
                  </a:lnTo>
                  <a:lnTo>
                    <a:pt x="591" y="1598"/>
                  </a:lnTo>
                  <a:lnTo>
                    <a:pt x="581" y="1600"/>
                  </a:lnTo>
                  <a:lnTo>
                    <a:pt x="572" y="1600"/>
                  </a:lnTo>
                  <a:lnTo>
                    <a:pt x="564" y="1600"/>
                  </a:lnTo>
                  <a:lnTo>
                    <a:pt x="557" y="1600"/>
                  </a:lnTo>
                  <a:lnTo>
                    <a:pt x="549" y="1598"/>
                  </a:lnTo>
                  <a:lnTo>
                    <a:pt x="544" y="1597"/>
                  </a:lnTo>
                  <a:lnTo>
                    <a:pt x="539" y="1594"/>
                  </a:lnTo>
                  <a:lnTo>
                    <a:pt x="535" y="1592"/>
                  </a:lnTo>
                  <a:lnTo>
                    <a:pt x="533" y="1589"/>
                  </a:lnTo>
                  <a:lnTo>
                    <a:pt x="529" y="1583"/>
                  </a:lnTo>
                  <a:lnTo>
                    <a:pt x="525" y="1578"/>
                  </a:lnTo>
                  <a:lnTo>
                    <a:pt x="519" y="1574"/>
                  </a:lnTo>
                  <a:lnTo>
                    <a:pt x="514" y="1572"/>
                  </a:lnTo>
                  <a:lnTo>
                    <a:pt x="510" y="1572"/>
                  </a:lnTo>
                  <a:lnTo>
                    <a:pt x="505" y="1573"/>
                  </a:lnTo>
                  <a:lnTo>
                    <a:pt x="499" y="1574"/>
                  </a:lnTo>
                  <a:lnTo>
                    <a:pt x="490" y="1577"/>
                  </a:lnTo>
                  <a:lnTo>
                    <a:pt x="482" y="1579"/>
                  </a:lnTo>
                  <a:lnTo>
                    <a:pt x="471" y="1582"/>
                  </a:lnTo>
                  <a:lnTo>
                    <a:pt x="461" y="1586"/>
                  </a:lnTo>
                  <a:lnTo>
                    <a:pt x="450" y="1589"/>
                  </a:lnTo>
                  <a:lnTo>
                    <a:pt x="440" y="1593"/>
                  </a:lnTo>
                  <a:lnTo>
                    <a:pt x="430" y="1598"/>
                  </a:lnTo>
                  <a:lnTo>
                    <a:pt x="423" y="1602"/>
                  </a:lnTo>
                  <a:lnTo>
                    <a:pt x="415" y="1606"/>
                  </a:lnTo>
                  <a:lnTo>
                    <a:pt x="410" y="1608"/>
                  </a:lnTo>
                  <a:lnTo>
                    <a:pt x="406" y="1611"/>
                  </a:lnTo>
                  <a:lnTo>
                    <a:pt x="405" y="1613"/>
                  </a:lnTo>
                  <a:lnTo>
                    <a:pt x="405" y="1615"/>
                  </a:lnTo>
                  <a:lnTo>
                    <a:pt x="406" y="1618"/>
                  </a:lnTo>
                  <a:lnTo>
                    <a:pt x="407" y="1623"/>
                  </a:lnTo>
                  <a:lnTo>
                    <a:pt x="407" y="1630"/>
                  </a:lnTo>
                  <a:lnTo>
                    <a:pt x="407" y="1636"/>
                  </a:lnTo>
                  <a:lnTo>
                    <a:pt x="404" y="1643"/>
                  </a:lnTo>
                  <a:lnTo>
                    <a:pt x="396" y="1651"/>
                  </a:lnTo>
                  <a:lnTo>
                    <a:pt x="385" y="1658"/>
                  </a:lnTo>
                  <a:lnTo>
                    <a:pt x="374" y="1665"/>
                  </a:lnTo>
                  <a:lnTo>
                    <a:pt x="366" y="1669"/>
                  </a:lnTo>
                  <a:lnTo>
                    <a:pt x="359" y="1672"/>
                  </a:lnTo>
                  <a:lnTo>
                    <a:pt x="350" y="1679"/>
                  </a:lnTo>
                  <a:lnTo>
                    <a:pt x="340" y="1684"/>
                  </a:lnTo>
                  <a:lnTo>
                    <a:pt x="330" y="1691"/>
                  </a:lnTo>
                  <a:lnTo>
                    <a:pt x="321" y="1697"/>
                  </a:lnTo>
                  <a:lnTo>
                    <a:pt x="312" y="1705"/>
                  </a:lnTo>
                  <a:lnTo>
                    <a:pt x="303" y="1711"/>
                  </a:lnTo>
                  <a:lnTo>
                    <a:pt x="295" y="1719"/>
                  </a:lnTo>
                  <a:lnTo>
                    <a:pt x="286" y="1726"/>
                  </a:lnTo>
                  <a:lnTo>
                    <a:pt x="277" y="1735"/>
                  </a:lnTo>
                  <a:lnTo>
                    <a:pt x="267" y="1743"/>
                  </a:lnTo>
                  <a:lnTo>
                    <a:pt x="259" y="1750"/>
                  </a:lnTo>
                  <a:lnTo>
                    <a:pt x="251" y="1759"/>
                  </a:lnTo>
                  <a:lnTo>
                    <a:pt x="244" y="1765"/>
                  </a:lnTo>
                  <a:lnTo>
                    <a:pt x="238" y="1771"/>
                  </a:lnTo>
                  <a:lnTo>
                    <a:pt x="233" y="1776"/>
                  </a:lnTo>
                  <a:lnTo>
                    <a:pt x="227" y="1781"/>
                  </a:lnTo>
                  <a:lnTo>
                    <a:pt x="221" y="1786"/>
                  </a:lnTo>
                  <a:lnTo>
                    <a:pt x="214" y="1790"/>
                  </a:lnTo>
                  <a:lnTo>
                    <a:pt x="207" y="1794"/>
                  </a:lnTo>
                  <a:lnTo>
                    <a:pt x="200" y="1797"/>
                  </a:lnTo>
                  <a:lnTo>
                    <a:pt x="194" y="1799"/>
                  </a:lnTo>
                  <a:lnTo>
                    <a:pt x="189" y="1799"/>
                  </a:lnTo>
                  <a:lnTo>
                    <a:pt x="184" y="1800"/>
                  </a:lnTo>
                  <a:lnTo>
                    <a:pt x="178" y="1800"/>
                  </a:lnTo>
                  <a:lnTo>
                    <a:pt x="173" y="1803"/>
                  </a:lnTo>
                  <a:lnTo>
                    <a:pt x="168" y="1804"/>
                  </a:lnTo>
                  <a:lnTo>
                    <a:pt x="163" y="1805"/>
                  </a:lnTo>
                  <a:lnTo>
                    <a:pt x="158" y="1808"/>
                  </a:lnTo>
                  <a:lnTo>
                    <a:pt x="154" y="1809"/>
                  </a:lnTo>
                  <a:lnTo>
                    <a:pt x="150" y="1812"/>
                  </a:lnTo>
                  <a:lnTo>
                    <a:pt x="145" y="1817"/>
                  </a:lnTo>
                  <a:lnTo>
                    <a:pt x="140" y="1823"/>
                  </a:lnTo>
                  <a:lnTo>
                    <a:pt x="138" y="1830"/>
                  </a:lnTo>
                  <a:lnTo>
                    <a:pt x="137" y="1837"/>
                  </a:lnTo>
                  <a:lnTo>
                    <a:pt x="135" y="1842"/>
                  </a:lnTo>
                  <a:lnTo>
                    <a:pt x="133" y="1847"/>
                  </a:lnTo>
                  <a:lnTo>
                    <a:pt x="130" y="1849"/>
                  </a:lnTo>
                  <a:lnTo>
                    <a:pt x="125" y="1850"/>
                  </a:lnTo>
                  <a:lnTo>
                    <a:pt x="121" y="1852"/>
                  </a:lnTo>
                  <a:lnTo>
                    <a:pt x="118" y="1853"/>
                  </a:lnTo>
                  <a:lnTo>
                    <a:pt x="114" y="1856"/>
                  </a:lnTo>
                  <a:lnTo>
                    <a:pt x="111" y="1859"/>
                  </a:lnTo>
                  <a:lnTo>
                    <a:pt x="109" y="1863"/>
                  </a:lnTo>
                  <a:lnTo>
                    <a:pt x="103" y="1866"/>
                  </a:lnTo>
                  <a:lnTo>
                    <a:pt x="95" y="1868"/>
                  </a:lnTo>
                  <a:lnTo>
                    <a:pt x="86" y="1869"/>
                  </a:lnTo>
                  <a:lnTo>
                    <a:pt x="76" y="1869"/>
                  </a:lnTo>
                  <a:lnTo>
                    <a:pt x="66" y="1868"/>
                  </a:lnTo>
                  <a:lnTo>
                    <a:pt x="59" y="1866"/>
                  </a:lnTo>
                  <a:lnTo>
                    <a:pt x="54" y="1862"/>
                  </a:lnTo>
                  <a:lnTo>
                    <a:pt x="49" y="1857"/>
                  </a:lnTo>
                  <a:lnTo>
                    <a:pt x="44" y="1853"/>
                  </a:lnTo>
                  <a:lnTo>
                    <a:pt x="37" y="1850"/>
                  </a:lnTo>
                  <a:lnTo>
                    <a:pt x="32" y="1849"/>
                  </a:lnTo>
                  <a:lnTo>
                    <a:pt x="27" y="1849"/>
                  </a:lnTo>
                  <a:lnTo>
                    <a:pt x="21" y="1849"/>
                  </a:lnTo>
                  <a:lnTo>
                    <a:pt x="14" y="1850"/>
                  </a:lnTo>
                  <a:lnTo>
                    <a:pt x="9" y="1852"/>
                  </a:lnTo>
                  <a:lnTo>
                    <a:pt x="5" y="1856"/>
                  </a:lnTo>
                  <a:lnTo>
                    <a:pt x="2" y="1862"/>
                  </a:lnTo>
                  <a:lnTo>
                    <a:pt x="0" y="1869"/>
                  </a:lnTo>
                  <a:lnTo>
                    <a:pt x="0" y="1879"/>
                  </a:lnTo>
                  <a:lnTo>
                    <a:pt x="1" y="1891"/>
                  </a:lnTo>
                  <a:lnTo>
                    <a:pt x="1" y="1906"/>
                  </a:lnTo>
                  <a:lnTo>
                    <a:pt x="2" y="1922"/>
                  </a:lnTo>
                  <a:lnTo>
                    <a:pt x="2" y="1938"/>
                  </a:lnTo>
                  <a:lnTo>
                    <a:pt x="4" y="1952"/>
                  </a:lnTo>
                  <a:lnTo>
                    <a:pt x="7" y="1962"/>
                  </a:lnTo>
                  <a:lnTo>
                    <a:pt x="12" y="1967"/>
                  </a:lnTo>
                  <a:lnTo>
                    <a:pt x="17" y="1966"/>
                  </a:lnTo>
                  <a:lnTo>
                    <a:pt x="21" y="1963"/>
                  </a:lnTo>
                  <a:lnTo>
                    <a:pt x="25" y="1962"/>
                  </a:lnTo>
                  <a:lnTo>
                    <a:pt x="30" y="1962"/>
                  </a:lnTo>
                  <a:lnTo>
                    <a:pt x="35" y="1962"/>
                  </a:lnTo>
                  <a:lnTo>
                    <a:pt x="40" y="1963"/>
                  </a:lnTo>
                  <a:lnTo>
                    <a:pt x="45" y="1965"/>
                  </a:lnTo>
                  <a:lnTo>
                    <a:pt x="50" y="1966"/>
                  </a:lnTo>
                  <a:lnTo>
                    <a:pt x="55" y="1968"/>
                  </a:lnTo>
                  <a:lnTo>
                    <a:pt x="64" y="1973"/>
                  </a:lnTo>
                  <a:lnTo>
                    <a:pt x="74" y="1977"/>
                  </a:lnTo>
                  <a:lnTo>
                    <a:pt x="84" y="1978"/>
                  </a:lnTo>
                  <a:lnTo>
                    <a:pt x="91" y="1977"/>
                  </a:lnTo>
                  <a:lnTo>
                    <a:pt x="96" y="1976"/>
                  </a:lnTo>
                  <a:lnTo>
                    <a:pt x="103" y="1976"/>
                  </a:lnTo>
                  <a:lnTo>
                    <a:pt x="110" y="1975"/>
                  </a:lnTo>
                  <a:lnTo>
                    <a:pt x="119" y="1973"/>
                  </a:lnTo>
                  <a:lnTo>
                    <a:pt x="128" y="1972"/>
                  </a:lnTo>
                  <a:lnTo>
                    <a:pt x="138" y="1972"/>
                  </a:lnTo>
                  <a:lnTo>
                    <a:pt x="149" y="1971"/>
                  </a:lnTo>
                  <a:lnTo>
                    <a:pt x="159" y="1971"/>
                  </a:lnTo>
                  <a:lnTo>
                    <a:pt x="170" y="1971"/>
                  </a:lnTo>
                  <a:lnTo>
                    <a:pt x="182" y="1972"/>
                  </a:lnTo>
                  <a:lnTo>
                    <a:pt x="194" y="1975"/>
                  </a:lnTo>
                  <a:lnTo>
                    <a:pt x="206" y="1977"/>
                  </a:lnTo>
                  <a:lnTo>
                    <a:pt x="216" y="1981"/>
                  </a:lnTo>
                  <a:lnTo>
                    <a:pt x="226" y="1985"/>
                  </a:lnTo>
                  <a:lnTo>
                    <a:pt x="234" y="1990"/>
                  </a:lnTo>
                  <a:lnTo>
                    <a:pt x="242" y="1995"/>
                  </a:lnTo>
                  <a:lnTo>
                    <a:pt x="254" y="2005"/>
                  </a:lnTo>
                  <a:lnTo>
                    <a:pt x="266" y="2010"/>
                  </a:lnTo>
                  <a:lnTo>
                    <a:pt x="273" y="2012"/>
                  </a:lnTo>
                  <a:lnTo>
                    <a:pt x="277" y="2011"/>
                  </a:lnTo>
                  <a:lnTo>
                    <a:pt x="280" y="2004"/>
                  </a:lnTo>
                  <a:lnTo>
                    <a:pt x="282" y="1994"/>
                  </a:lnTo>
                  <a:lnTo>
                    <a:pt x="286" y="1980"/>
                  </a:lnTo>
                  <a:lnTo>
                    <a:pt x="288" y="1965"/>
                  </a:lnTo>
                  <a:lnTo>
                    <a:pt x="292" y="1950"/>
                  </a:lnTo>
                  <a:lnTo>
                    <a:pt x="296" y="1935"/>
                  </a:lnTo>
                  <a:lnTo>
                    <a:pt x="300" y="1922"/>
                  </a:lnTo>
                  <a:lnTo>
                    <a:pt x="302" y="1912"/>
                  </a:lnTo>
                  <a:lnTo>
                    <a:pt x="305" y="1906"/>
                  </a:lnTo>
                  <a:lnTo>
                    <a:pt x="311" y="1899"/>
                  </a:lnTo>
                  <a:lnTo>
                    <a:pt x="318" y="1894"/>
                  </a:lnTo>
                  <a:lnTo>
                    <a:pt x="327" y="1891"/>
                  </a:lnTo>
                  <a:lnTo>
                    <a:pt x="336" y="1891"/>
                  </a:lnTo>
                  <a:lnTo>
                    <a:pt x="345" y="1892"/>
                  </a:lnTo>
                  <a:lnTo>
                    <a:pt x="352" y="1896"/>
                  </a:lnTo>
                  <a:lnTo>
                    <a:pt x="356" y="1901"/>
                  </a:lnTo>
                  <a:lnTo>
                    <a:pt x="360" y="1907"/>
                  </a:lnTo>
                  <a:lnTo>
                    <a:pt x="365" y="1912"/>
                  </a:lnTo>
                  <a:lnTo>
                    <a:pt x="371" y="1917"/>
                  </a:lnTo>
                  <a:lnTo>
                    <a:pt x="377" y="1921"/>
                  </a:lnTo>
                  <a:lnTo>
                    <a:pt x="381" y="1922"/>
                  </a:lnTo>
                  <a:lnTo>
                    <a:pt x="389" y="1922"/>
                  </a:lnTo>
                  <a:lnTo>
                    <a:pt x="396" y="1921"/>
                  </a:lnTo>
                  <a:lnTo>
                    <a:pt x="405" y="1920"/>
                  </a:lnTo>
                  <a:lnTo>
                    <a:pt x="416" y="1917"/>
                  </a:lnTo>
                  <a:lnTo>
                    <a:pt x="428" y="1914"/>
                  </a:lnTo>
                  <a:lnTo>
                    <a:pt x="439" y="1911"/>
                  </a:lnTo>
                  <a:lnTo>
                    <a:pt x="451" y="1907"/>
                  </a:lnTo>
                  <a:lnTo>
                    <a:pt x="464" y="1902"/>
                  </a:lnTo>
                  <a:lnTo>
                    <a:pt x="476" y="1898"/>
                  </a:lnTo>
                  <a:lnTo>
                    <a:pt x="489" y="1894"/>
                  </a:lnTo>
                  <a:lnTo>
                    <a:pt x="500" y="1892"/>
                  </a:lnTo>
                  <a:lnTo>
                    <a:pt x="512" y="1889"/>
                  </a:lnTo>
                  <a:lnTo>
                    <a:pt x="520" y="1888"/>
                  </a:lnTo>
                  <a:lnTo>
                    <a:pt x="528" y="1887"/>
                  </a:lnTo>
                  <a:lnTo>
                    <a:pt x="534" y="1887"/>
                  </a:lnTo>
                  <a:lnTo>
                    <a:pt x="544" y="1886"/>
                  </a:lnTo>
                  <a:lnTo>
                    <a:pt x="553" y="1883"/>
                  </a:lnTo>
                  <a:lnTo>
                    <a:pt x="561" y="1881"/>
                  </a:lnTo>
                  <a:lnTo>
                    <a:pt x="566" y="1876"/>
                  </a:lnTo>
                  <a:lnTo>
                    <a:pt x="569" y="1871"/>
                  </a:lnTo>
                  <a:lnTo>
                    <a:pt x="574" y="1867"/>
                  </a:lnTo>
                  <a:lnTo>
                    <a:pt x="579" y="1866"/>
                  </a:lnTo>
                  <a:lnTo>
                    <a:pt x="584" y="1867"/>
                  </a:lnTo>
                  <a:lnTo>
                    <a:pt x="589" y="1868"/>
                  </a:lnTo>
                  <a:lnTo>
                    <a:pt x="597" y="1867"/>
                  </a:lnTo>
                  <a:lnTo>
                    <a:pt x="606" y="1864"/>
                  </a:lnTo>
                  <a:lnTo>
                    <a:pt x="613" y="1859"/>
                  </a:lnTo>
                  <a:lnTo>
                    <a:pt x="622" y="1856"/>
                  </a:lnTo>
                  <a:lnTo>
                    <a:pt x="631" y="1854"/>
                  </a:lnTo>
                  <a:lnTo>
                    <a:pt x="638" y="1857"/>
                  </a:lnTo>
                  <a:lnTo>
                    <a:pt x="645" y="1862"/>
                  </a:lnTo>
                  <a:lnTo>
                    <a:pt x="648" y="1864"/>
                  </a:lnTo>
                  <a:lnTo>
                    <a:pt x="653" y="1864"/>
                  </a:lnTo>
                  <a:lnTo>
                    <a:pt x="661" y="1864"/>
                  </a:lnTo>
                  <a:lnTo>
                    <a:pt x="670" y="1861"/>
                  </a:lnTo>
                  <a:lnTo>
                    <a:pt x="680" y="1857"/>
                  </a:lnTo>
                  <a:lnTo>
                    <a:pt x="691" y="1852"/>
                  </a:lnTo>
                  <a:lnTo>
                    <a:pt x="702" y="1845"/>
                  </a:lnTo>
                  <a:lnTo>
                    <a:pt x="715" y="1838"/>
                  </a:lnTo>
                  <a:lnTo>
                    <a:pt x="727" y="1830"/>
                  </a:lnTo>
                  <a:lnTo>
                    <a:pt x="741" y="1823"/>
                  </a:lnTo>
                  <a:lnTo>
                    <a:pt x="755" y="1817"/>
                  </a:lnTo>
                  <a:lnTo>
                    <a:pt x="769" y="1810"/>
                  </a:lnTo>
                  <a:lnTo>
                    <a:pt x="783" y="1805"/>
                  </a:lnTo>
                  <a:lnTo>
                    <a:pt x="795" y="1802"/>
                  </a:lnTo>
                  <a:lnTo>
                    <a:pt x="805" y="1800"/>
                  </a:lnTo>
                  <a:lnTo>
                    <a:pt x="815" y="1799"/>
                  </a:lnTo>
                  <a:lnTo>
                    <a:pt x="824" y="1799"/>
                  </a:lnTo>
                  <a:lnTo>
                    <a:pt x="834" y="1800"/>
                  </a:lnTo>
                  <a:lnTo>
                    <a:pt x="845" y="1803"/>
                  </a:lnTo>
                  <a:lnTo>
                    <a:pt x="855" y="1805"/>
                  </a:lnTo>
                  <a:lnTo>
                    <a:pt x="865" y="1808"/>
                  </a:lnTo>
                  <a:lnTo>
                    <a:pt x="875" y="1812"/>
                  </a:lnTo>
                  <a:lnTo>
                    <a:pt x="884" y="1815"/>
                  </a:lnTo>
                  <a:lnTo>
                    <a:pt x="892" y="1819"/>
                  </a:lnTo>
                  <a:lnTo>
                    <a:pt x="899" y="1823"/>
                  </a:lnTo>
                  <a:lnTo>
                    <a:pt x="908" y="1825"/>
                  </a:lnTo>
                  <a:lnTo>
                    <a:pt x="917" y="1828"/>
                  </a:lnTo>
                  <a:lnTo>
                    <a:pt x="927" y="1830"/>
                  </a:lnTo>
                  <a:lnTo>
                    <a:pt x="937" y="1832"/>
                  </a:lnTo>
                  <a:lnTo>
                    <a:pt x="947" y="1832"/>
                  </a:lnTo>
                  <a:lnTo>
                    <a:pt x="956" y="1832"/>
                  </a:lnTo>
                  <a:lnTo>
                    <a:pt x="965" y="1830"/>
                  </a:lnTo>
                  <a:lnTo>
                    <a:pt x="972" y="1829"/>
                  </a:lnTo>
                  <a:lnTo>
                    <a:pt x="980" y="1829"/>
                  </a:lnTo>
                  <a:lnTo>
                    <a:pt x="986" y="1829"/>
                  </a:lnTo>
                  <a:lnTo>
                    <a:pt x="992" y="1830"/>
                  </a:lnTo>
                  <a:lnTo>
                    <a:pt x="998" y="1832"/>
                  </a:lnTo>
                  <a:lnTo>
                    <a:pt x="1002" y="1833"/>
                  </a:lnTo>
                  <a:lnTo>
                    <a:pt x="1006" y="1835"/>
                  </a:lnTo>
                  <a:lnTo>
                    <a:pt x="1007" y="1838"/>
                  </a:lnTo>
                  <a:lnTo>
                    <a:pt x="1007" y="1847"/>
                  </a:lnTo>
                  <a:lnTo>
                    <a:pt x="1003" y="1857"/>
                  </a:lnTo>
                  <a:lnTo>
                    <a:pt x="996" y="1869"/>
                  </a:lnTo>
                  <a:lnTo>
                    <a:pt x="987" y="1882"/>
                  </a:lnTo>
                  <a:lnTo>
                    <a:pt x="982" y="1888"/>
                  </a:lnTo>
                  <a:lnTo>
                    <a:pt x="976" y="1893"/>
                  </a:lnTo>
                  <a:lnTo>
                    <a:pt x="970" y="1898"/>
                  </a:lnTo>
                  <a:lnTo>
                    <a:pt x="963" y="1903"/>
                  </a:lnTo>
                  <a:lnTo>
                    <a:pt x="958" y="1908"/>
                  </a:lnTo>
                  <a:lnTo>
                    <a:pt x="952" y="1912"/>
                  </a:lnTo>
                  <a:lnTo>
                    <a:pt x="947" y="1914"/>
                  </a:lnTo>
                  <a:lnTo>
                    <a:pt x="943" y="1917"/>
                  </a:lnTo>
                  <a:lnTo>
                    <a:pt x="937" y="1922"/>
                  </a:lnTo>
                  <a:lnTo>
                    <a:pt x="932" y="1928"/>
                  </a:lnTo>
                  <a:lnTo>
                    <a:pt x="931" y="1936"/>
                  </a:lnTo>
                  <a:lnTo>
                    <a:pt x="932" y="1945"/>
                  </a:lnTo>
                  <a:lnTo>
                    <a:pt x="934" y="1952"/>
                  </a:lnTo>
                  <a:lnTo>
                    <a:pt x="936" y="1961"/>
                  </a:lnTo>
                  <a:lnTo>
                    <a:pt x="936" y="1970"/>
                  </a:lnTo>
                  <a:lnTo>
                    <a:pt x="933" y="1976"/>
                  </a:lnTo>
                  <a:lnTo>
                    <a:pt x="931" y="1981"/>
                  </a:lnTo>
                  <a:lnTo>
                    <a:pt x="929" y="1986"/>
                  </a:lnTo>
                  <a:lnTo>
                    <a:pt x="929" y="1991"/>
                  </a:lnTo>
                  <a:lnTo>
                    <a:pt x="931" y="1994"/>
                  </a:lnTo>
                  <a:lnTo>
                    <a:pt x="932" y="1995"/>
                  </a:lnTo>
                  <a:lnTo>
                    <a:pt x="932" y="1997"/>
                  </a:lnTo>
                  <a:lnTo>
                    <a:pt x="931" y="1999"/>
                  </a:lnTo>
                  <a:lnTo>
                    <a:pt x="928" y="2001"/>
                  </a:lnTo>
                  <a:lnTo>
                    <a:pt x="926" y="2005"/>
                  </a:lnTo>
                  <a:lnTo>
                    <a:pt x="923" y="2010"/>
                  </a:lnTo>
                  <a:lnTo>
                    <a:pt x="923" y="2016"/>
                  </a:lnTo>
                  <a:lnTo>
                    <a:pt x="924" y="2024"/>
                  </a:lnTo>
                  <a:lnTo>
                    <a:pt x="928" y="2032"/>
                  </a:lnTo>
                  <a:lnTo>
                    <a:pt x="936" y="2042"/>
                  </a:lnTo>
                  <a:lnTo>
                    <a:pt x="944" y="2054"/>
                  </a:lnTo>
                  <a:lnTo>
                    <a:pt x="954" y="2064"/>
                  </a:lnTo>
                  <a:lnTo>
                    <a:pt x="965" y="2074"/>
                  </a:lnTo>
                  <a:lnTo>
                    <a:pt x="975" y="2084"/>
                  </a:lnTo>
                  <a:lnTo>
                    <a:pt x="981" y="2095"/>
                  </a:lnTo>
                  <a:lnTo>
                    <a:pt x="986" y="2105"/>
                  </a:lnTo>
                  <a:lnTo>
                    <a:pt x="990" y="2114"/>
                  </a:lnTo>
                  <a:lnTo>
                    <a:pt x="998" y="2123"/>
                  </a:lnTo>
                  <a:lnTo>
                    <a:pt x="1008" y="2132"/>
                  </a:lnTo>
                  <a:lnTo>
                    <a:pt x="1021" y="2138"/>
                  </a:lnTo>
                  <a:lnTo>
                    <a:pt x="1034" y="2143"/>
                  </a:lnTo>
                  <a:lnTo>
                    <a:pt x="1044" y="2148"/>
                  </a:lnTo>
                  <a:lnTo>
                    <a:pt x="1051" y="2153"/>
                  </a:lnTo>
                  <a:lnTo>
                    <a:pt x="1055" y="2157"/>
                  </a:lnTo>
                  <a:lnTo>
                    <a:pt x="1059" y="2159"/>
                  </a:lnTo>
                  <a:lnTo>
                    <a:pt x="1066" y="2158"/>
                  </a:lnTo>
                  <a:lnTo>
                    <a:pt x="1075" y="2155"/>
                  </a:lnTo>
                  <a:lnTo>
                    <a:pt x="1085" y="2150"/>
                  </a:lnTo>
                  <a:lnTo>
                    <a:pt x="1090" y="2147"/>
                  </a:lnTo>
                  <a:lnTo>
                    <a:pt x="1096" y="2142"/>
                  </a:lnTo>
                  <a:lnTo>
                    <a:pt x="1101" y="2135"/>
                  </a:lnTo>
                  <a:lnTo>
                    <a:pt x="1108" y="2127"/>
                  </a:lnTo>
                  <a:lnTo>
                    <a:pt x="1114" y="2119"/>
                  </a:lnTo>
                  <a:lnTo>
                    <a:pt x="1120" y="2110"/>
                  </a:lnTo>
                  <a:lnTo>
                    <a:pt x="1125" y="2100"/>
                  </a:lnTo>
                  <a:lnTo>
                    <a:pt x="1130" y="2091"/>
                  </a:lnTo>
                  <a:lnTo>
                    <a:pt x="1139" y="2073"/>
                  </a:lnTo>
                  <a:lnTo>
                    <a:pt x="1148" y="2058"/>
                  </a:lnTo>
                  <a:lnTo>
                    <a:pt x="1155" y="2045"/>
                  </a:lnTo>
                  <a:lnTo>
                    <a:pt x="1161" y="2040"/>
                  </a:lnTo>
                  <a:lnTo>
                    <a:pt x="1167" y="2035"/>
                  </a:lnTo>
                  <a:lnTo>
                    <a:pt x="1173" y="2026"/>
                  </a:lnTo>
                  <a:lnTo>
                    <a:pt x="1179" y="2014"/>
                  </a:lnTo>
                  <a:lnTo>
                    <a:pt x="1185" y="2001"/>
                  </a:lnTo>
                  <a:lnTo>
                    <a:pt x="1189" y="1994"/>
                  </a:lnTo>
                  <a:lnTo>
                    <a:pt x="1194" y="1987"/>
                  </a:lnTo>
                  <a:lnTo>
                    <a:pt x="1202" y="1980"/>
                  </a:lnTo>
                  <a:lnTo>
                    <a:pt x="1209" y="1973"/>
                  </a:lnTo>
                  <a:lnTo>
                    <a:pt x="1219" y="1967"/>
                  </a:lnTo>
                  <a:lnTo>
                    <a:pt x="1229" y="1961"/>
                  </a:lnTo>
                  <a:lnTo>
                    <a:pt x="1239" y="1957"/>
                  </a:lnTo>
                  <a:lnTo>
                    <a:pt x="1251" y="1953"/>
                  </a:lnTo>
                  <a:lnTo>
                    <a:pt x="1262" y="1951"/>
                  </a:lnTo>
                  <a:lnTo>
                    <a:pt x="1273" y="1947"/>
                  </a:lnTo>
                  <a:lnTo>
                    <a:pt x="1283" y="1943"/>
                  </a:lnTo>
                  <a:lnTo>
                    <a:pt x="1292" y="1938"/>
                  </a:lnTo>
                  <a:lnTo>
                    <a:pt x="1299" y="1935"/>
                  </a:lnTo>
                  <a:lnTo>
                    <a:pt x="1306" y="1931"/>
                  </a:lnTo>
                  <a:lnTo>
                    <a:pt x="1311" y="1927"/>
                  </a:lnTo>
                  <a:lnTo>
                    <a:pt x="1313" y="1923"/>
                  </a:lnTo>
                  <a:lnTo>
                    <a:pt x="1313" y="1920"/>
                  </a:lnTo>
                  <a:lnTo>
                    <a:pt x="1313" y="1914"/>
                  </a:lnTo>
                  <a:lnTo>
                    <a:pt x="1310" y="1909"/>
                  </a:lnTo>
                  <a:lnTo>
                    <a:pt x="1306" y="1903"/>
                  </a:lnTo>
                  <a:lnTo>
                    <a:pt x="1301" y="1897"/>
                  </a:lnTo>
                  <a:lnTo>
                    <a:pt x="1294" y="1889"/>
                  </a:lnTo>
                  <a:lnTo>
                    <a:pt x="1287" y="1883"/>
                  </a:lnTo>
                  <a:lnTo>
                    <a:pt x="1278" y="1877"/>
                  </a:lnTo>
                  <a:lnTo>
                    <a:pt x="1263" y="1859"/>
                  </a:lnTo>
                  <a:lnTo>
                    <a:pt x="1257" y="1837"/>
                  </a:lnTo>
                  <a:lnTo>
                    <a:pt x="1257" y="1810"/>
                  </a:lnTo>
                  <a:lnTo>
                    <a:pt x="1264" y="1783"/>
                  </a:lnTo>
                  <a:lnTo>
                    <a:pt x="1271" y="1770"/>
                  </a:lnTo>
                  <a:lnTo>
                    <a:pt x="1278" y="1759"/>
                  </a:lnTo>
                  <a:lnTo>
                    <a:pt x="1286" y="1748"/>
                  </a:lnTo>
                  <a:lnTo>
                    <a:pt x="1293" y="1739"/>
                  </a:lnTo>
                  <a:lnTo>
                    <a:pt x="1301" y="1731"/>
                  </a:lnTo>
                  <a:lnTo>
                    <a:pt x="1307" y="1725"/>
                  </a:lnTo>
                  <a:lnTo>
                    <a:pt x="1313" y="1721"/>
                  </a:lnTo>
                  <a:lnTo>
                    <a:pt x="1320" y="1720"/>
                  </a:lnTo>
                  <a:lnTo>
                    <a:pt x="1328" y="1720"/>
                  </a:lnTo>
                  <a:lnTo>
                    <a:pt x="1336" y="1721"/>
                  </a:lnTo>
                  <a:lnTo>
                    <a:pt x="1341" y="1724"/>
                  </a:lnTo>
                  <a:lnTo>
                    <a:pt x="1342" y="1728"/>
                  </a:lnTo>
                  <a:lnTo>
                    <a:pt x="1341" y="1730"/>
                  </a:lnTo>
                  <a:lnTo>
                    <a:pt x="1340" y="1734"/>
                  </a:lnTo>
                  <a:lnTo>
                    <a:pt x="1336" y="1738"/>
                  </a:lnTo>
                  <a:lnTo>
                    <a:pt x="1332" y="1740"/>
                  </a:lnTo>
                  <a:lnTo>
                    <a:pt x="1328" y="1745"/>
                  </a:lnTo>
                  <a:lnTo>
                    <a:pt x="1325" y="1754"/>
                  </a:lnTo>
                  <a:lnTo>
                    <a:pt x="1322" y="1765"/>
                  </a:lnTo>
                  <a:lnTo>
                    <a:pt x="1321" y="1779"/>
                  </a:lnTo>
                  <a:lnTo>
                    <a:pt x="1322" y="1792"/>
                  </a:lnTo>
                  <a:lnTo>
                    <a:pt x="1326" y="1803"/>
                  </a:lnTo>
                  <a:lnTo>
                    <a:pt x="1332" y="1810"/>
                  </a:lnTo>
                  <a:lnTo>
                    <a:pt x="1340" y="1814"/>
                  </a:lnTo>
                  <a:lnTo>
                    <a:pt x="1346" y="1814"/>
                  </a:lnTo>
                  <a:lnTo>
                    <a:pt x="1351" y="1813"/>
                  </a:lnTo>
                  <a:lnTo>
                    <a:pt x="1352" y="1809"/>
                  </a:lnTo>
                  <a:lnTo>
                    <a:pt x="1350" y="1805"/>
                  </a:lnTo>
                  <a:lnTo>
                    <a:pt x="1347" y="1799"/>
                  </a:lnTo>
                  <a:lnTo>
                    <a:pt x="1346" y="1792"/>
                  </a:lnTo>
                  <a:lnTo>
                    <a:pt x="1346" y="1783"/>
                  </a:lnTo>
                  <a:lnTo>
                    <a:pt x="1348" y="1775"/>
                  </a:lnTo>
                  <a:lnTo>
                    <a:pt x="1352" y="1770"/>
                  </a:lnTo>
                  <a:lnTo>
                    <a:pt x="1358" y="1769"/>
                  </a:lnTo>
                  <a:lnTo>
                    <a:pt x="1365" y="1771"/>
                  </a:lnTo>
                  <a:lnTo>
                    <a:pt x="1371" y="1779"/>
                  </a:lnTo>
                  <a:lnTo>
                    <a:pt x="1379" y="1786"/>
                  </a:lnTo>
                  <a:lnTo>
                    <a:pt x="1387" y="1793"/>
                  </a:lnTo>
                  <a:lnTo>
                    <a:pt x="1396" y="1795"/>
                  </a:lnTo>
                  <a:lnTo>
                    <a:pt x="1405" y="1795"/>
                  </a:lnTo>
                  <a:lnTo>
                    <a:pt x="1412" y="1794"/>
                  </a:lnTo>
                  <a:lnTo>
                    <a:pt x="1420" y="1795"/>
                  </a:lnTo>
                  <a:lnTo>
                    <a:pt x="1425" y="1799"/>
                  </a:lnTo>
                  <a:lnTo>
                    <a:pt x="1429" y="1804"/>
                  </a:lnTo>
                  <a:lnTo>
                    <a:pt x="1427" y="1810"/>
                  </a:lnTo>
                  <a:lnTo>
                    <a:pt x="1425" y="1815"/>
                  </a:lnTo>
                  <a:lnTo>
                    <a:pt x="1419" y="1820"/>
                  </a:lnTo>
                  <a:lnTo>
                    <a:pt x="1410" y="1824"/>
                  </a:lnTo>
                  <a:lnTo>
                    <a:pt x="1400" y="1828"/>
                  </a:lnTo>
                  <a:lnTo>
                    <a:pt x="1391" y="1832"/>
                  </a:lnTo>
                  <a:lnTo>
                    <a:pt x="1382" y="1835"/>
                  </a:lnTo>
                  <a:lnTo>
                    <a:pt x="1375" y="1839"/>
                  </a:lnTo>
                  <a:lnTo>
                    <a:pt x="1370" y="1843"/>
                  </a:lnTo>
                  <a:lnTo>
                    <a:pt x="1367" y="1847"/>
                  </a:lnTo>
                  <a:lnTo>
                    <a:pt x="1367" y="1852"/>
                  </a:lnTo>
                  <a:lnTo>
                    <a:pt x="1368" y="1857"/>
                  </a:lnTo>
                  <a:lnTo>
                    <a:pt x="1371" y="1859"/>
                  </a:lnTo>
                  <a:lnTo>
                    <a:pt x="1375" y="1859"/>
                  </a:lnTo>
                  <a:lnTo>
                    <a:pt x="1380" y="1861"/>
                  </a:lnTo>
                  <a:lnTo>
                    <a:pt x="1385" y="1859"/>
                  </a:lnTo>
                  <a:lnTo>
                    <a:pt x="1392" y="1859"/>
                  </a:lnTo>
                  <a:lnTo>
                    <a:pt x="1399" y="1857"/>
                  </a:lnTo>
                  <a:lnTo>
                    <a:pt x="1407" y="1854"/>
                  </a:lnTo>
                  <a:lnTo>
                    <a:pt x="1415" y="1852"/>
                  </a:lnTo>
                  <a:lnTo>
                    <a:pt x="1422" y="1848"/>
                  </a:lnTo>
                  <a:lnTo>
                    <a:pt x="1431" y="1843"/>
                  </a:lnTo>
                  <a:lnTo>
                    <a:pt x="1439" y="1838"/>
                  </a:lnTo>
                  <a:lnTo>
                    <a:pt x="1445" y="1834"/>
                  </a:lnTo>
                  <a:lnTo>
                    <a:pt x="1451" y="1829"/>
                  </a:lnTo>
                  <a:lnTo>
                    <a:pt x="1458" y="1824"/>
                  </a:lnTo>
                  <a:lnTo>
                    <a:pt x="1461" y="1820"/>
                  </a:lnTo>
                  <a:lnTo>
                    <a:pt x="1464" y="1817"/>
                  </a:lnTo>
                  <a:lnTo>
                    <a:pt x="1468" y="1809"/>
                  </a:lnTo>
                  <a:lnTo>
                    <a:pt x="1473" y="1803"/>
                  </a:lnTo>
                  <a:lnTo>
                    <a:pt x="1476" y="1799"/>
                  </a:lnTo>
                  <a:lnTo>
                    <a:pt x="1480" y="1798"/>
                  </a:lnTo>
                  <a:lnTo>
                    <a:pt x="1484" y="1798"/>
                  </a:lnTo>
                  <a:lnTo>
                    <a:pt x="1488" y="1802"/>
                  </a:lnTo>
                  <a:lnTo>
                    <a:pt x="1491" y="1807"/>
                  </a:lnTo>
                  <a:lnTo>
                    <a:pt x="1494" y="1813"/>
                  </a:lnTo>
                  <a:lnTo>
                    <a:pt x="1496" y="1817"/>
                  </a:lnTo>
                  <a:lnTo>
                    <a:pt x="1501" y="1820"/>
                  </a:lnTo>
                  <a:lnTo>
                    <a:pt x="1506" y="1824"/>
                  </a:lnTo>
                  <a:lnTo>
                    <a:pt x="1515" y="1828"/>
                  </a:lnTo>
                  <a:lnTo>
                    <a:pt x="1524" y="1832"/>
                  </a:lnTo>
                  <a:lnTo>
                    <a:pt x="1534" y="1834"/>
                  </a:lnTo>
                  <a:lnTo>
                    <a:pt x="1544" y="1837"/>
                  </a:lnTo>
                  <a:lnTo>
                    <a:pt x="1555" y="1839"/>
                  </a:lnTo>
                  <a:lnTo>
                    <a:pt x="1568" y="1839"/>
                  </a:lnTo>
                  <a:lnTo>
                    <a:pt x="1581" y="1838"/>
                  </a:lnTo>
                  <a:lnTo>
                    <a:pt x="1596" y="1833"/>
                  </a:lnTo>
                  <a:lnTo>
                    <a:pt x="1609" y="1825"/>
                  </a:lnTo>
                  <a:lnTo>
                    <a:pt x="1624" y="1817"/>
                  </a:lnTo>
                  <a:lnTo>
                    <a:pt x="1638" y="1807"/>
                  </a:lnTo>
                  <a:lnTo>
                    <a:pt x="1651" y="1794"/>
                  </a:lnTo>
                  <a:lnTo>
                    <a:pt x="1662" y="1780"/>
                  </a:lnTo>
                  <a:lnTo>
                    <a:pt x="1673" y="1766"/>
                  </a:lnTo>
                  <a:lnTo>
                    <a:pt x="1685" y="1754"/>
                  </a:lnTo>
                  <a:lnTo>
                    <a:pt x="1696" y="1744"/>
                  </a:lnTo>
                  <a:lnTo>
                    <a:pt x="1707" y="1734"/>
                  </a:lnTo>
                  <a:lnTo>
                    <a:pt x="1719" y="1728"/>
                  </a:lnTo>
                  <a:lnTo>
                    <a:pt x="1729" y="1722"/>
                  </a:lnTo>
                  <a:lnTo>
                    <a:pt x="1736" y="1720"/>
                  </a:lnTo>
                  <a:lnTo>
                    <a:pt x="1744" y="1720"/>
                  </a:lnTo>
                  <a:lnTo>
                    <a:pt x="1752" y="1724"/>
                  </a:lnTo>
                  <a:lnTo>
                    <a:pt x="1759" y="1728"/>
                  </a:lnTo>
                  <a:lnTo>
                    <a:pt x="1760" y="1733"/>
                  </a:lnTo>
                  <a:lnTo>
                    <a:pt x="1756" y="1738"/>
                  </a:lnTo>
                  <a:lnTo>
                    <a:pt x="1750" y="1745"/>
                  </a:lnTo>
                  <a:lnTo>
                    <a:pt x="1746" y="1759"/>
                  </a:lnTo>
                  <a:lnTo>
                    <a:pt x="1745" y="1778"/>
                  </a:lnTo>
                  <a:lnTo>
                    <a:pt x="1745" y="1799"/>
                  </a:lnTo>
                  <a:lnTo>
                    <a:pt x="1749" y="1815"/>
                  </a:lnTo>
                  <a:lnTo>
                    <a:pt x="1756" y="1824"/>
                  </a:lnTo>
                  <a:lnTo>
                    <a:pt x="1767" y="1824"/>
                  </a:lnTo>
                  <a:lnTo>
                    <a:pt x="1781" y="1815"/>
                  </a:lnTo>
                  <a:lnTo>
                    <a:pt x="1795" y="1798"/>
                  </a:lnTo>
                  <a:lnTo>
                    <a:pt x="1806" y="1778"/>
                  </a:lnTo>
                  <a:lnTo>
                    <a:pt x="1814" y="1759"/>
                  </a:lnTo>
                  <a:lnTo>
                    <a:pt x="1818" y="1741"/>
                  </a:lnTo>
                  <a:lnTo>
                    <a:pt x="1820" y="1725"/>
                  </a:lnTo>
                  <a:lnTo>
                    <a:pt x="1826" y="1707"/>
                  </a:lnTo>
                  <a:lnTo>
                    <a:pt x="1834" y="1692"/>
                  </a:lnTo>
                  <a:lnTo>
                    <a:pt x="1843" y="1681"/>
                  </a:lnTo>
                  <a:lnTo>
                    <a:pt x="1848" y="1676"/>
                  </a:lnTo>
                  <a:lnTo>
                    <a:pt x="1853" y="1672"/>
                  </a:lnTo>
                  <a:lnTo>
                    <a:pt x="1859" y="1670"/>
                  </a:lnTo>
                  <a:lnTo>
                    <a:pt x="1865" y="1667"/>
                  </a:lnTo>
                  <a:lnTo>
                    <a:pt x="1873" y="1666"/>
                  </a:lnTo>
                  <a:lnTo>
                    <a:pt x="1879" y="1665"/>
                  </a:lnTo>
                  <a:lnTo>
                    <a:pt x="1885" y="1665"/>
                  </a:lnTo>
                  <a:lnTo>
                    <a:pt x="1892" y="1666"/>
                  </a:lnTo>
                  <a:lnTo>
                    <a:pt x="1903" y="1670"/>
                  </a:lnTo>
                  <a:lnTo>
                    <a:pt x="1914" y="1676"/>
                  </a:lnTo>
                  <a:lnTo>
                    <a:pt x="1922" y="1681"/>
                  </a:lnTo>
                  <a:lnTo>
                    <a:pt x="1928" y="1687"/>
                  </a:lnTo>
                  <a:lnTo>
                    <a:pt x="1932" y="1692"/>
                  </a:lnTo>
                  <a:lnTo>
                    <a:pt x="1937" y="1695"/>
                  </a:lnTo>
                  <a:lnTo>
                    <a:pt x="1942" y="1695"/>
                  </a:lnTo>
                  <a:lnTo>
                    <a:pt x="1946" y="1694"/>
                  </a:lnTo>
                  <a:lnTo>
                    <a:pt x="1949" y="1689"/>
                  </a:lnTo>
                  <a:lnTo>
                    <a:pt x="1951" y="1682"/>
                  </a:lnTo>
                  <a:lnTo>
                    <a:pt x="1949" y="1674"/>
                  </a:lnTo>
                  <a:lnTo>
                    <a:pt x="1947" y="1664"/>
                  </a:lnTo>
                  <a:lnTo>
                    <a:pt x="1944" y="1652"/>
                  </a:lnTo>
                  <a:lnTo>
                    <a:pt x="1944" y="1637"/>
                  </a:lnTo>
                  <a:lnTo>
                    <a:pt x="1946" y="1622"/>
                  </a:lnTo>
                  <a:lnTo>
                    <a:pt x="1949" y="1608"/>
                  </a:lnTo>
                  <a:lnTo>
                    <a:pt x="1956" y="1594"/>
                  </a:lnTo>
                  <a:lnTo>
                    <a:pt x="1963" y="1581"/>
                  </a:lnTo>
                  <a:lnTo>
                    <a:pt x="1972" y="1571"/>
                  </a:lnTo>
                  <a:lnTo>
                    <a:pt x="1979" y="1564"/>
                  </a:lnTo>
                  <a:lnTo>
                    <a:pt x="1988" y="1562"/>
                  </a:lnTo>
                  <a:lnTo>
                    <a:pt x="1998" y="1562"/>
                  </a:lnTo>
                  <a:lnTo>
                    <a:pt x="2008" y="1564"/>
                  </a:lnTo>
                  <a:lnTo>
                    <a:pt x="2016" y="1569"/>
                  </a:lnTo>
                  <a:lnTo>
                    <a:pt x="2021" y="1577"/>
                  </a:lnTo>
                  <a:lnTo>
                    <a:pt x="2022" y="1587"/>
                  </a:lnTo>
                  <a:lnTo>
                    <a:pt x="2018" y="1598"/>
                  </a:lnTo>
                  <a:lnTo>
                    <a:pt x="2011" y="1610"/>
                  </a:lnTo>
                  <a:lnTo>
                    <a:pt x="2002" y="1621"/>
                  </a:lnTo>
                  <a:lnTo>
                    <a:pt x="1993" y="1633"/>
                  </a:lnTo>
                  <a:lnTo>
                    <a:pt x="1987" y="1646"/>
                  </a:lnTo>
                  <a:lnTo>
                    <a:pt x="1983" y="1656"/>
                  </a:lnTo>
                  <a:lnTo>
                    <a:pt x="1981" y="1667"/>
                  </a:lnTo>
                  <a:lnTo>
                    <a:pt x="1977" y="1682"/>
                  </a:lnTo>
                  <a:lnTo>
                    <a:pt x="1972" y="1697"/>
                  </a:lnTo>
                  <a:lnTo>
                    <a:pt x="1968" y="1712"/>
                  </a:lnTo>
                  <a:lnTo>
                    <a:pt x="1966" y="1726"/>
                  </a:lnTo>
                  <a:lnTo>
                    <a:pt x="1966" y="1740"/>
                  </a:lnTo>
                  <a:lnTo>
                    <a:pt x="1969" y="1750"/>
                  </a:lnTo>
                  <a:lnTo>
                    <a:pt x="1976" y="1758"/>
                  </a:lnTo>
                  <a:lnTo>
                    <a:pt x="1984" y="1760"/>
                  </a:lnTo>
                  <a:lnTo>
                    <a:pt x="1993" y="1760"/>
                  </a:lnTo>
                  <a:lnTo>
                    <a:pt x="2002" y="1758"/>
                  </a:lnTo>
                  <a:lnTo>
                    <a:pt x="2008" y="1751"/>
                  </a:lnTo>
                  <a:lnTo>
                    <a:pt x="2012" y="1748"/>
                  </a:lnTo>
                  <a:lnTo>
                    <a:pt x="2016" y="1744"/>
                  </a:lnTo>
                  <a:lnTo>
                    <a:pt x="2022" y="1739"/>
                  </a:lnTo>
                  <a:lnTo>
                    <a:pt x="2028" y="1734"/>
                  </a:lnTo>
                  <a:lnTo>
                    <a:pt x="2035" y="1729"/>
                  </a:lnTo>
                  <a:lnTo>
                    <a:pt x="2042" y="1722"/>
                  </a:lnTo>
                  <a:lnTo>
                    <a:pt x="2048" y="1719"/>
                  </a:lnTo>
                  <a:lnTo>
                    <a:pt x="2056" y="1714"/>
                  </a:lnTo>
                  <a:lnTo>
                    <a:pt x="2069" y="1704"/>
                  </a:lnTo>
                  <a:lnTo>
                    <a:pt x="2079" y="1689"/>
                  </a:lnTo>
                  <a:lnTo>
                    <a:pt x="2086" y="1671"/>
                  </a:lnTo>
                  <a:lnTo>
                    <a:pt x="2089" y="1653"/>
                  </a:lnTo>
                  <a:lnTo>
                    <a:pt x="2091" y="1636"/>
                  </a:lnTo>
                  <a:lnTo>
                    <a:pt x="2099" y="1617"/>
                  </a:lnTo>
                  <a:lnTo>
                    <a:pt x="2109" y="1600"/>
                  </a:lnTo>
                  <a:lnTo>
                    <a:pt x="2121" y="1586"/>
                  </a:lnTo>
                  <a:lnTo>
                    <a:pt x="2127" y="1581"/>
                  </a:lnTo>
                  <a:lnTo>
                    <a:pt x="2135" y="1574"/>
                  </a:lnTo>
                  <a:lnTo>
                    <a:pt x="2143" y="1569"/>
                  </a:lnTo>
                  <a:lnTo>
                    <a:pt x="2150" y="1566"/>
                  </a:lnTo>
                  <a:lnTo>
                    <a:pt x="2156" y="1562"/>
                  </a:lnTo>
                  <a:lnTo>
                    <a:pt x="2163" y="1558"/>
                  </a:lnTo>
                  <a:lnTo>
                    <a:pt x="2169" y="1556"/>
                  </a:lnTo>
                  <a:lnTo>
                    <a:pt x="2173" y="1554"/>
                  </a:lnTo>
                  <a:lnTo>
                    <a:pt x="2178" y="1548"/>
                  </a:lnTo>
                  <a:lnTo>
                    <a:pt x="2178" y="1533"/>
                  </a:lnTo>
                  <a:lnTo>
                    <a:pt x="2171" y="1512"/>
                  </a:lnTo>
                  <a:lnTo>
                    <a:pt x="2160" y="1488"/>
                  </a:lnTo>
                  <a:lnTo>
                    <a:pt x="2149" y="1455"/>
                  </a:lnTo>
                  <a:lnTo>
                    <a:pt x="2143" y="1413"/>
                  </a:lnTo>
                  <a:lnTo>
                    <a:pt x="2143" y="1365"/>
                  </a:lnTo>
                  <a:lnTo>
                    <a:pt x="2148" y="1318"/>
                  </a:lnTo>
                  <a:lnTo>
                    <a:pt x="2158" y="1277"/>
                  </a:lnTo>
                  <a:lnTo>
                    <a:pt x="2168" y="1243"/>
                  </a:lnTo>
                  <a:lnTo>
                    <a:pt x="2176" y="1219"/>
                  </a:lnTo>
                  <a:lnTo>
                    <a:pt x="2183" y="1209"/>
                  </a:lnTo>
                  <a:lnTo>
                    <a:pt x="2189" y="1203"/>
                  </a:lnTo>
                  <a:lnTo>
                    <a:pt x="2195" y="1188"/>
                  </a:lnTo>
                  <a:lnTo>
                    <a:pt x="2200" y="1168"/>
                  </a:lnTo>
                  <a:lnTo>
                    <a:pt x="2205" y="1144"/>
                  </a:lnTo>
                  <a:lnTo>
                    <a:pt x="2208" y="1115"/>
                  </a:lnTo>
                  <a:lnTo>
                    <a:pt x="2208" y="1080"/>
                  </a:lnTo>
                  <a:lnTo>
                    <a:pt x="2204" y="1045"/>
                  </a:lnTo>
                  <a:lnTo>
                    <a:pt x="2196" y="1012"/>
                  </a:lnTo>
                  <a:lnTo>
                    <a:pt x="2190" y="981"/>
                  </a:lnTo>
                  <a:lnTo>
                    <a:pt x="2189" y="944"/>
                  </a:lnTo>
                  <a:lnTo>
                    <a:pt x="2191" y="911"/>
                  </a:lnTo>
                  <a:lnTo>
                    <a:pt x="2199" y="880"/>
                  </a:lnTo>
                  <a:lnTo>
                    <a:pt x="2204" y="868"/>
                  </a:lnTo>
                  <a:lnTo>
                    <a:pt x="2210" y="855"/>
                  </a:lnTo>
                  <a:lnTo>
                    <a:pt x="2217" y="844"/>
                  </a:lnTo>
                  <a:lnTo>
                    <a:pt x="2223" y="834"/>
                  </a:lnTo>
                  <a:lnTo>
                    <a:pt x="2230" y="825"/>
                  </a:lnTo>
                  <a:lnTo>
                    <a:pt x="2238" y="819"/>
                  </a:lnTo>
                  <a:lnTo>
                    <a:pt x="2244" y="813"/>
                  </a:lnTo>
                  <a:lnTo>
                    <a:pt x="2250" y="810"/>
                  </a:lnTo>
                  <a:lnTo>
                    <a:pt x="2257" y="809"/>
                  </a:lnTo>
                  <a:lnTo>
                    <a:pt x="2263" y="809"/>
                  </a:lnTo>
                  <a:lnTo>
                    <a:pt x="2269" y="809"/>
                  </a:lnTo>
                  <a:lnTo>
                    <a:pt x="2276" y="810"/>
                  </a:lnTo>
                  <a:lnTo>
                    <a:pt x="2281" y="811"/>
                  </a:lnTo>
                  <a:lnTo>
                    <a:pt x="2286" y="814"/>
                  </a:lnTo>
                  <a:lnTo>
                    <a:pt x="2289" y="816"/>
                  </a:lnTo>
                  <a:lnTo>
                    <a:pt x="2292" y="820"/>
                  </a:lnTo>
                  <a:lnTo>
                    <a:pt x="2297" y="819"/>
                  </a:lnTo>
                  <a:lnTo>
                    <a:pt x="2301" y="805"/>
                  </a:lnTo>
                  <a:lnTo>
                    <a:pt x="2304" y="780"/>
                  </a:lnTo>
                  <a:lnTo>
                    <a:pt x="2307" y="746"/>
                  </a:lnTo>
                  <a:lnTo>
                    <a:pt x="2311" y="710"/>
                  </a:lnTo>
                  <a:lnTo>
                    <a:pt x="2317" y="677"/>
                  </a:lnTo>
                  <a:lnTo>
                    <a:pt x="2326" y="653"/>
                  </a:lnTo>
                  <a:lnTo>
                    <a:pt x="2336" y="640"/>
                  </a:lnTo>
                  <a:lnTo>
                    <a:pt x="2341" y="635"/>
                  </a:lnTo>
                  <a:lnTo>
                    <a:pt x="2347" y="628"/>
                  </a:lnTo>
                  <a:lnTo>
                    <a:pt x="2353" y="619"/>
                  </a:lnTo>
                  <a:lnTo>
                    <a:pt x="2360" y="609"/>
                  </a:lnTo>
                  <a:lnTo>
                    <a:pt x="2365" y="598"/>
                  </a:lnTo>
                  <a:lnTo>
                    <a:pt x="2371" y="586"/>
                  </a:lnTo>
                  <a:lnTo>
                    <a:pt x="2376" y="573"/>
                  </a:lnTo>
                  <a:lnTo>
                    <a:pt x="2380" y="559"/>
                  </a:lnTo>
                  <a:lnTo>
                    <a:pt x="2385" y="529"/>
                  </a:lnTo>
                  <a:lnTo>
                    <a:pt x="2386" y="496"/>
                  </a:lnTo>
                  <a:lnTo>
                    <a:pt x="2385" y="463"/>
                  </a:lnTo>
                  <a:lnTo>
                    <a:pt x="2378" y="434"/>
                  </a:lnTo>
                  <a:lnTo>
                    <a:pt x="2371" y="410"/>
                  </a:lnTo>
                  <a:lnTo>
                    <a:pt x="2362" y="390"/>
                  </a:lnTo>
                  <a:lnTo>
                    <a:pt x="2355" y="374"/>
                  </a:lnTo>
                  <a:lnTo>
                    <a:pt x="2348" y="366"/>
                  </a:lnTo>
                  <a:lnTo>
                    <a:pt x="2343" y="362"/>
                  </a:lnTo>
                  <a:lnTo>
                    <a:pt x="2341" y="357"/>
                  </a:lnTo>
                  <a:lnTo>
                    <a:pt x="2341" y="351"/>
                  </a:lnTo>
                  <a:lnTo>
                    <a:pt x="2342" y="345"/>
                  </a:lnTo>
                  <a:lnTo>
                    <a:pt x="2343" y="337"/>
                  </a:lnTo>
                  <a:lnTo>
                    <a:pt x="2342" y="326"/>
                  </a:lnTo>
                  <a:lnTo>
                    <a:pt x="2337" y="313"/>
                  </a:lnTo>
                  <a:lnTo>
                    <a:pt x="2331" y="301"/>
                  </a:lnTo>
                  <a:lnTo>
                    <a:pt x="2322" y="288"/>
                  </a:lnTo>
                  <a:lnTo>
                    <a:pt x="2313" y="276"/>
                  </a:lnTo>
                  <a:lnTo>
                    <a:pt x="2304" y="264"/>
                  </a:lnTo>
                  <a:lnTo>
                    <a:pt x="2298" y="256"/>
                  </a:lnTo>
                  <a:lnTo>
                    <a:pt x="2292" y="249"/>
                  </a:lnTo>
                  <a:lnTo>
                    <a:pt x="2286" y="244"/>
                  </a:lnTo>
                  <a:lnTo>
                    <a:pt x="2278" y="240"/>
                  </a:lnTo>
                  <a:lnTo>
                    <a:pt x="2273" y="238"/>
                  </a:lnTo>
                  <a:lnTo>
                    <a:pt x="2268" y="228"/>
                  </a:lnTo>
                  <a:lnTo>
                    <a:pt x="2263" y="204"/>
                  </a:lnTo>
                  <a:lnTo>
                    <a:pt x="2258" y="169"/>
                  </a:lnTo>
                  <a:lnTo>
                    <a:pt x="2255" y="125"/>
                  </a:lnTo>
                  <a:lnTo>
                    <a:pt x="2252" y="82"/>
                  </a:lnTo>
                  <a:lnTo>
                    <a:pt x="2248" y="47"/>
                  </a:lnTo>
                  <a:lnTo>
                    <a:pt x="2242" y="26"/>
                  </a:lnTo>
                  <a:lnTo>
                    <a:pt x="2237" y="20"/>
                  </a:lnTo>
                  <a:lnTo>
                    <a:pt x="2233" y="21"/>
                  </a:lnTo>
                  <a:lnTo>
                    <a:pt x="2228" y="21"/>
                  </a:lnTo>
                  <a:lnTo>
                    <a:pt x="2220" y="20"/>
                  </a:lnTo>
                  <a:lnTo>
                    <a:pt x="2212" y="18"/>
                  </a:lnTo>
                  <a:lnTo>
                    <a:pt x="2203" y="16"/>
                  </a:lnTo>
                  <a:lnTo>
                    <a:pt x="2193" y="13"/>
                  </a:lnTo>
                  <a:lnTo>
                    <a:pt x="2183" y="10"/>
                  </a:lnTo>
                  <a:lnTo>
                    <a:pt x="2171" y="5"/>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8" name="Freeform 78"/>
            <p:cNvSpPr>
              <a:spLocks/>
            </p:cNvSpPr>
            <p:nvPr/>
          </p:nvSpPr>
          <p:spPr bwMode="auto">
            <a:xfrm>
              <a:off x="773113" y="2020888"/>
              <a:ext cx="296863" cy="230188"/>
            </a:xfrm>
            <a:custGeom>
              <a:avLst/>
              <a:gdLst>
                <a:gd name="T0" fmla="*/ 87958911 w 560"/>
                <a:gd name="T1" fmla="*/ 20905402 h 436"/>
                <a:gd name="T2" fmla="*/ 77842249 w 560"/>
                <a:gd name="T3" fmla="*/ 27037588 h 436"/>
                <a:gd name="T4" fmla="*/ 64634485 w 560"/>
                <a:gd name="T5" fmla="*/ 29267137 h 436"/>
                <a:gd name="T6" fmla="*/ 54798782 w 560"/>
                <a:gd name="T7" fmla="*/ 27037588 h 436"/>
                <a:gd name="T8" fmla="*/ 48054164 w 560"/>
                <a:gd name="T9" fmla="*/ 20347883 h 436"/>
                <a:gd name="T10" fmla="*/ 44963079 w 560"/>
                <a:gd name="T11" fmla="*/ 24249990 h 436"/>
                <a:gd name="T12" fmla="*/ 38780910 w 560"/>
                <a:gd name="T13" fmla="*/ 32612254 h 436"/>
                <a:gd name="T14" fmla="*/ 28663709 w 560"/>
                <a:gd name="T15" fmla="*/ 43761594 h 436"/>
                <a:gd name="T16" fmla="*/ 14051160 w 560"/>
                <a:gd name="T17" fmla="*/ 56583484 h 436"/>
                <a:gd name="T18" fmla="*/ 2248207 w 560"/>
                <a:gd name="T19" fmla="*/ 66060258 h 436"/>
                <a:gd name="T20" fmla="*/ 561919 w 560"/>
                <a:gd name="T21" fmla="*/ 69962383 h 436"/>
                <a:gd name="T22" fmla="*/ 10397626 w 560"/>
                <a:gd name="T23" fmla="*/ 70241142 h 436"/>
                <a:gd name="T24" fmla="*/ 14051160 w 560"/>
                <a:gd name="T25" fmla="*/ 77767126 h 436"/>
                <a:gd name="T26" fmla="*/ 17142245 w 560"/>
                <a:gd name="T27" fmla="*/ 87801948 h 436"/>
                <a:gd name="T28" fmla="*/ 19671414 w 560"/>
                <a:gd name="T29" fmla="*/ 107034255 h 436"/>
                <a:gd name="T30" fmla="*/ 25291665 w 560"/>
                <a:gd name="T31" fmla="*/ 111494411 h 436"/>
                <a:gd name="T32" fmla="*/ 24167827 w 560"/>
                <a:gd name="T33" fmla="*/ 117905356 h 436"/>
                <a:gd name="T34" fmla="*/ 30069036 w 560"/>
                <a:gd name="T35" fmla="*/ 119019867 h 436"/>
                <a:gd name="T36" fmla="*/ 35408335 w 560"/>
                <a:gd name="T37" fmla="*/ 120692425 h 436"/>
                <a:gd name="T38" fmla="*/ 43557751 w 560"/>
                <a:gd name="T39" fmla="*/ 120134905 h 436"/>
                <a:gd name="T40" fmla="*/ 47773204 w 560"/>
                <a:gd name="T41" fmla="*/ 119577386 h 436"/>
                <a:gd name="T42" fmla="*/ 48897572 w 560"/>
                <a:gd name="T43" fmla="*/ 111215651 h 436"/>
                <a:gd name="T44" fmla="*/ 49459491 w 560"/>
                <a:gd name="T45" fmla="*/ 105640985 h 436"/>
                <a:gd name="T46" fmla="*/ 50864289 w 560"/>
                <a:gd name="T47" fmla="*/ 100066319 h 436"/>
                <a:gd name="T48" fmla="*/ 58170826 w 560"/>
                <a:gd name="T49" fmla="*/ 95048644 h 436"/>
                <a:gd name="T50" fmla="*/ 61543400 w 560"/>
                <a:gd name="T51" fmla="*/ 88080707 h 436"/>
                <a:gd name="T52" fmla="*/ 65477364 w 560"/>
                <a:gd name="T53" fmla="*/ 83341792 h 436"/>
                <a:gd name="T54" fmla="*/ 71660080 w 560"/>
                <a:gd name="T55" fmla="*/ 75537577 h 436"/>
                <a:gd name="T56" fmla="*/ 78404168 w 560"/>
                <a:gd name="T57" fmla="*/ 71356181 h 436"/>
                <a:gd name="T58" fmla="*/ 85991665 w 560"/>
                <a:gd name="T59" fmla="*/ 67454057 h 436"/>
                <a:gd name="T60" fmla="*/ 94422570 w 560"/>
                <a:gd name="T61" fmla="*/ 66617778 h 436"/>
                <a:gd name="T62" fmla="*/ 105663071 w 560"/>
                <a:gd name="T63" fmla="*/ 71356181 h 436"/>
                <a:gd name="T64" fmla="*/ 116904101 w 560"/>
                <a:gd name="T65" fmla="*/ 77767126 h 436"/>
                <a:gd name="T66" fmla="*/ 126458845 w 560"/>
                <a:gd name="T67" fmla="*/ 74422538 h 436"/>
                <a:gd name="T68" fmla="*/ 134608261 w 560"/>
                <a:gd name="T69" fmla="*/ 64387700 h 436"/>
                <a:gd name="T70" fmla="*/ 145848795 w 560"/>
                <a:gd name="T71" fmla="*/ 53795887 h 436"/>
                <a:gd name="T72" fmla="*/ 155122579 w 560"/>
                <a:gd name="T73" fmla="*/ 45434152 h 436"/>
                <a:gd name="T74" fmla="*/ 157089825 w 560"/>
                <a:gd name="T75" fmla="*/ 36514370 h 436"/>
                <a:gd name="T76" fmla="*/ 152874372 w 560"/>
                <a:gd name="T77" fmla="*/ 24528750 h 436"/>
                <a:gd name="T78" fmla="*/ 154560660 w 560"/>
                <a:gd name="T79" fmla="*/ 16166483 h 436"/>
                <a:gd name="T80" fmla="*/ 148940409 w 560"/>
                <a:gd name="T81" fmla="*/ 11428096 h 436"/>
                <a:gd name="T82" fmla="*/ 143319629 w 560"/>
                <a:gd name="T83" fmla="*/ 12264375 h 436"/>
                <a:gd name="T84" fmla="*/ 136013058 w 560"/>
                <a:gd name="T85" fmla="*/ 8641025 h 436"/>
                <a:gd name="T86" fmla="*/ 128144602 w 560"/>
                <a:gd name="T87" fmla="*/ 3065830 h 436"/>
                <a:gd name="T88" fmla="*/ 119995186 w 560"/>
                <a:gd name="T89" fmla="*/ 0 h 436"/>
                <a:gd name="T90" fmla="*/ 112969608 w 560"/>
                <a:gd name="T91" fmla="*/ 836279 h 436"/>
                <a:gd name="T92" fmla="*/ 103133905 w 560"/>
                <a:gd name="T93" fmla="*/ 3623349 h 436"/>
                <a:gd name="T94" fmla="*/ 94422570 w 560"/>
                <a:gd name="T95" fmla="*/ 8362265 h 436"/>
                <a:gd name="T96" fmla="*/ 90207117 w 560"/>
                <a:gd name="T97" fmla="*/ 15051972 h 4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436"/>
                <a:gd name="T149" fmla="*/ 560 w 560"/>
                <a:gd name="T150" fmla="*/ 436 h 4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436">
                  <a:moveTo>
                    <a:pt x="321" y="59"/>
                  </a:moveTo>
                  <a:lnTo>
                    <a:pt x="321" y="64"/>
                  </a:lnTo>
                  <a:lnTo>
                    <a:pt x="318" y="70"/>
                  </a:lnTo>
                  <a:lnTo>
                    <a:pt x="313" y="75"/>
                  </a:lnTo>
                  <a:lnTo>
                    <a:pt x="307" y="82"/>
                  </a:lnTo>
                  <a:lnTo>
                    <a:pt x="298" y="87"/>
                  </a:lnTo>
                  <a:lnTo>
                    <a:pt x="288" y="92"/>
                  </a:lnTo>
                  <a:lnTo>
                    <a:pt x="277" y="97"/>
                  </a:lnTo>
                  <a:lnTo>
                    <a:pt x="266" y="100"/>
                  </a:lnTo>
                  <a:lnTo>
                    <a:pt x="254" y="103"/>
                  </a:lnTo>
                  <a:lnTo>
                    <a:pt x="242" y="104"/>
                  </a:lnTo>
                  <a:lnTo>
                    <a:pt x="230" y="105"/>
                  </a:lnTo>
                  <a:lnTo>
                    <a:pt x="219" y="104"/>
                  </a:lnTo>
                  <a:lnTo>
                    <a:pt x="209" y="103"/>
                  </a:lnTo>
                  <a:lnTo>
                    <a:pt x="202" y="100"/>
                  </a:lnTo>
                  <a:lnTo>
                    <a:pt x="195" y="97"/>
                  </a:lnTo>
                  <a:lnTo>
                    <a:pt x="190" y="92"/>
                  </a:lnTo>
                  <a:lnTo>
                    <a:pt x="183" y="83"/>
                  </a:lnTo>
                  <a:lnTo>
                    <a:pt x="176" y="77"/>
                  </a:lnTo>
                  <a:lnTo>
                    <a:pt x="171" y="73"/>
                  </a:lnTo>
                  <a:lnTo>
                    <a:pt x="168" y="74"/>
                  </a:lnTo>
                  <a:lnTo>
                    <a:pt x="166" y="77"/>
                  </a:lnTo>
                  <a:lnTo>
                    <a:pt x="164" y="80"/>
                  </a:lnTo>
                  <a:lnTo>
                    <a:pt x="160" y="87"/>
                  </a:lnTo>
                  <a:lnTo>
                    <a:pt x="155" y="93"/>
                  </a:lnTo>
                  <a:lnTo>
                    <a:pt x="150" y="100"/>
                  </a:lnTo>
                  <a:lnTo>
                    <a:pt x="144" y="108"/>
                  </a:lnTo>
                  <a:lnTo>
                    <a:pt x="138" y="117"/>
                  </a:lnTo>
                  <a:lnTo>
                    <a:pt x="130" y="126"/>
                  </a:lnTo>
                  <a:lnTo>
                    <a:pt x="123" y="136"/>
                  </a:lnTo>
                  <a:lnTo>
                    <a:pt x="112" y="146"/>
                  </a:lnTo>
                  <a:lnTo>
                    <a:pt x="102" y="157"/>
                  </a:lnTo>
                  <a:lnTo>
                    <a:pt x="90" y="169"/>
                  </a:lnTo>
                  <a:lnTo>
                    <a:pt x="77" y="181"/>
                  </a:lnTo>
                  <a:lnTo>
                    <a:pt x="64" y="192"/>
                  </a:lnTo>
                  <a:lnTo>
                    <a:pt x="50" y="203"/>
                  </a:lnTo>
                  <a:lnTo>
                    <a:pt x="37" y="213"/>
                  </a:lnTo>
                  <a:lnTo>
                    <a:pt x="26" y="222"/>
                  </a:lnTo>
                  <a:lnTo>
                    <a:pt x="16" y="231"/>
                  </a:lnTo>
                  <a:lnTo>
                    <a:pt x="8" y="237"/>
                  </a:lnTo>
                  <a:lnTo>
                    <a:pt x="3" y="242"/>
                  </a:lnTo>
                  <a:lnTo>
                    <a:pt x="1" y="247"/>
                  </a:lnTo>
                  <a:lnTo>
                    <a:pt x="0" y="250"/>
                  </a:lnTo>
                  <a:lnTo>
                    <a:pt x="2" y="251"/>
                  </a:lnTo>
                  <a:lnTo>
                    <a:pt x="7" y="250"/>
                  </a:lnTo>
                  <a:lnTo>
                    <a:pt x="20" y="247"/>
                  </a:lnTo>
                  <a:lnTo>
                    <a:pt x="30" y="249"/>
                  </a:lnTo>
                  <a:lnTo>
                    <a:pt x="37" y="252"/>
                  </a:lnTo>
                  <a:lnTo>
                    <a:pt x="41" y="260"/>
                  </a:lnTo>
                  <a:lnTo>
                    <a:pt x="42" y="267"/>
                  </a:lnTo>
                  <a:lnTo>
                    <a:pt x="46" y="274"/>
                  </a:lnTo>
                  <a:lnTo>
                    <a:pt x="50" y="279"/>
                  </a:lnTo>
                  <a:lnTo>
                    <a:pt x="55" y="281"/>
                  </a:lnTo>
                  <a:lnTo>
                    <a:pt x="59" y="286"/>
                  </a:lnTo>
                  <a:lnTo>
                    <a:pt x="60" y="297"/>
                  </a:lnTo>
                  <a:lnTo>
                    <a:pt x="61" y="315"/>
                  </a:lnTo>
                  <a:lnTo>
                    <a:pt x="61" y="335"/>
                  </a:lnTo>
                  <a:lnTo>
                    <a:pt x="61" y="355"/>
                  </a:lnTo>
                  <a:lnTo>
                    <a:pt x="64" y="373"/>
                  </a:lnTo>
                  <a:lnTo>
                    <a:pt x="70" y="384"/>
                  </a:lnTo>
                  <a:lnTo>
                    <a:pt x="77" y="388"/>
                  </a:lnTo>
                  <a:lnTo>
                    <a:pt x="85" y="390"/>
                  </a:lnTo>
                  <a:lnTo>
                    <a:pt x="90" y="394"/>
                  </a:lnTo>
                  <a:lnTo>
                    <a:pt x="90" y="400"/>
                  </a:lnTo>
                  <a:lnTo>
                    <a:pt x="87" y="407"/>
                  </a:lnTo>
                  <a:lnTo>
                    <a:pt x="84" y="414"/>
                  </a:lnTo>
                  <a:lnTo>
                    <a:pt x="84" y="419"/>
                  </a:lnTo>
                  <a:lnTo>
                    <a:pt x="86" y="423"/>
                  </a:lnTo>
                  <a:lnTo>
                    <a:pt x="91" y="423"/>
                  </a:lnTo>
                  <a:lnTo>
                    <a:pt x="97" y="423"/>
                  </a:lnTo>
                  <a:lnTo>
                    <a:pt x="102" y="424"/>
                  </a:lnTo>
                  <a:lnTo>
                    <a:pt x="107" y="427"/>
                  </a:lnTo>
                  <a:lnTo>
                    <a:pt x="111" y="429"/>
                  </a:lnTo>
                  <a:lnTo>
                    <a:pt x="115" y="432"/>
                  </a:lnTo>
                  <a:lnTo>
                    <a:pt x="120" y="433"/>
                  </a:lnTo>
                  <a:lnTo>
                    <a:pt x="126" y="433"/>
                  </a:lnTo>
                  <a:lnTo>
                    <a:pt x="134" y="432"/>
                  </a:lnTo>
                  <a:lnTo>
                    <a:pt x="141" y="429"/>
                  </a:lnTo>
                  <a:lnTo>
                    <a:pt x="149" y="429"/>
                  </a:lnTo>
                  <a:lnTo>
                    <a:pt x="155" y="431"/>
                  </a:lnTo>
                  <a:lnTo>
                    <a:pt x="161" y="433"/>
                  </a:lnTo>
                  <a:lnTo>
                    <a:pt x="165" y="436"/>
                  </a:lnTo>
                  <a:lnTo>
                    <a:pt x="169" y="433"/>
                  </a:lnTo>
                  <a:lnTo>
                    <a:pt x="170" y="429"/>
                  </a:lnTo>
                  <a:lnTo>
                    <a:pt x="171" y="423"/>
                  </a:lnTo>
                  <a:lnTo>
                    <a:pt x="171" y="414"/>
                  </a:lnTo>
                  <a:lnTo>
                    <a:pt x="173" y="407"/>
                  </a:lnTo>
                  <a:lnTo>
                    <a:pt x="174" y="399"/>
                  </a:lnTo>
                  <a:lnTo>
                    <a:pt x="175" y="395"/>
                  </a:lnTo>
                  <a:lnTo>
                    <a:pt x="176" y="390"/>
                  </a:lnTo>
                  <a:lnTo>
                    <a:pt x="178" y="385"/>
                  </a:lnTo>
                  <a:lnTo>
                    <a:pt x="176" y="379"/>
                  </a:lnTo>
                  <a:lnTo>
                    <a:pt x="175" y="374"/>
                  </a:lnTo>
                  <a:lnTo>
                    <a:pt x="174" y="369"/>
                  </a:lnTo>
                  <a:lnTo>
                    <a:pt x="176" y="363"/>
                  </a:lnTo>
                  <a:lnTo>
                    <a:pt x="181" y="359"/>
                  </a:lnTo>
                  <a:lnTo>
                    <a:pt x="188" y="356"/>
                  </a:lnTo>
                  <a:lnTo>
                    <a:pt x="195" y="353"/>
                  </a:lnTo>
                  <a:lnTo>
                    <a:pt x="202" y="348"/>
                  </a:lnTo>
                  <a:lnTo>
                    <a:pt x="207" y="341"/>
                  </a:lnTo>
                  <a:lnTo>
                    <a:pt x="210" y="335"/>
                  </a:lnTo>
                  <a:lnTo>
                    <a:pt x="213" y="328"/>
                  </a:lnTo>
                  <a:lnTo>
                    <a:pt x="215" y="321"/>
                  </a:lnTo>
                  <a:lnTo>
                    <a:pt x="219" y="316"/>
                  </a:lnTo>
                  <a:lnTo>
                    <a:pt x="222" y="314"/>
                  </a:lnTo>
                  <a:lnTo>
                    <a:pt x="225" y="310"/>
                  </a:lnTo>
                  <a:lnTo>
                    <a:pt x="229" y="305"/>
                  </a:lnTo>
                  <a:lnTo>
                    <a:pt x="233" y="299"/>
                  </a:lnTo>
                  <a:lnTo>
                    <a:pt x="237" y="292"/>
                  </a:lnTo>
                  <a:lnTo>
                    <a:pt x="242" y="285"/>
                  </a:lnTo>
                  <a:lnTo>
                    <a:pt x="248" y="277"/>
                  </a:lnTo>
                  <a:lnTo>
                    <a:pt x="255" y="271"/>
                  </a:lnTo>
                  <a:lnTo>
                    <a:pt x="264" y="265"/>
                  </a:lnTo>
                  <a:lnTo>
                    <a:pt x="268" y="262"/>
                  </a:lnTo>
                  <a:lnTo>
                    <a:pt x="273" y="260"/>
                  </a:lnTo>
                  <a:lnTo>
                    <a:pt x="279" y="256"/>
                  </a:lnTo>
                  <a:lnTo>
                    <a:pt x="286" y="252"/>
                  </a:lnTo>
                  <a:lnTo>
                    <a:pt x="292" y="250"/>
                  </a:lnTo>
                  <a:lnTo>
                    <a:pt x="299" y="246"/>
                  </a:lnTo>
                  <a:lnTo>
                    <a:pt x="306" y="242"/>
                  </a:lnTo>
                  <a:lnTo>
                    <a:pt x="312" y="240"/>
                  </a:lnTo>
                  <a:lnTo>
                    <a:pt x="318" y="237"/>
                  </a:lnTo>
                  <a:lnTo>
                    <a:pt x="326" y="237"/>
                  </a:lnTo>
                  <a:lnTo>
                    <a:pt x="336" y="239"/>
                  </a:lnTo>
                  <a:lnTo>
                    <a:pt x="346" y="241"/>
                  </a:lnTo>
                  <a:lnTo>
                    <a:pt x="356" y="245"/>
                  </a:lnTo>
                  <a:lnTo>
                    <a:pt x="366" y="250"/>
                  </a:lnTo>
                  <a:lnTo>
                    <a:pt x="376" y="256"/>
                  </a:lnTo>
                  <a:lnTo>
                    <a:pt x="386" y="264"/>
                  </a:lnTo>
                  <a:lnTo>
                    <a:pt x="396" y="271"/>
                  </a:lnTo>
                  <a:lnTo>
                    <a:pt x="406" y="275"/>
                  </a:lnTo>
                  <a:lnTo>
                    <a:pt x="416" y="279"/>
                  </a:lnTo>
                  <a:lnTo>
                    <a:pt x="425" y="279"/>
                  </a:lnTo>
                  <a:lnTo>
                    <a:pt x="435" y="277"/>
                  </a:lnTo>
                  <a:lnTo>
                    <a:pt x="442" y="274"/>
                  </a:lnTo>
                  <a:lnTo>
                    <a:pt x="450" y="267"/>
                  </a:lnTo>
                  <a:lnTo>
                    <a:pt x="456" y="260"/>
                  </a:lnTo>
                  <a:lnTo>
                    <a:pt x="462" y="251"/>
                  </a:lnTo>
                  <a:lnTo>
                    <a:pt x="470" y="241"/>
                  </a:lnTo>
                  <a:lnTo>
                    <a:pt x="479" y="231"/>
                  </a:lnTo>
                  <a:lnTo>
                    <a:pt x="488" y="221"/>
                  </a:lnTo>
                  <a:lnTo>
                    <a:pt x="498" y="211"/>
                  </a:lnTo>
                  <a:lnTo>
                    <a:pt x="509" y="202"/>
                  </a:lnTo>
                  <a:lnTo>
                    <a:pt x="519" y="193"/>
                  </a:lnTo>
                  <a:lnTo>
                    <a:pt x="529" y="186"/>
                  </a:lnTo>
                  <a:lnTo>
                    <a:pt x="538" y="178"/>
                  </a:lnTo>
                  <a:lnTo>
                    <a:pt x="545" y="171"/>
                  </a:lnTo>
                  <a:lnTo>
                    <a:pt x="552" y="163"/>
                  </a:lnTo>
                  <a:lnTo>
                    <a:pt x="557" y="154"/>
                  </a:lnTo>
                  <a:lnTo>
                    <a:pt x="559" y="147"/>
                  </a:lnTo>
                  <a:lnTo>
                    <a:pt x="560" y="138"/>
                  </a:lnTo>
                  <a:lnTo>
                    <a:pt x="559" y="131"/>
                  </a:lnTo>
                  <a:lnTo>
                    <a:pt x="557" y="124"/>
                  </a:lnTo>
                  <a:lnTo>
                    <a:pt x="550" y="111"/>
                  </a:lnTo>
                  <a:lnTo>
                    <a:pt x="547" y="98"/>
                  </a:lnTo>
                  <a:lnTo>
                    <a:pt x="544" y="88"/>
                  </a:lnTo>
                  <a:lnTo>
                    <a:pt x="547" y="80"/>
                  </a:lnTo>
                  <a:lnTo>
                    <a:pt x="549" y="74"/>
                  </a:lnTo>
                  <a:lnTo>
                    <a:pt x="550" y="67"/>
                  </a:lnTo>
                  <a:lnTo>
                    <a:pt x="550" y="58"/>
                  </a:lnTo>
                  <a:lnTo>
                    <a:pt x="548" y="50"/>
                  </a:lnTo>
                  <a:lnTo>
                    <a:pt x="543" y="45"/>
                  </a:lnTo>
                  <a:lnTo>
                    <a:pt x="538" y="41"/>
                  </a:lnTo>
                  <a:lnTo>
                    <a:pt x="530" y="41"/>
                  </a:lnTo>
                  <a:lnTo>
                    <a:pt x="524" y="44"/>
                  </a:lnTo>
                  <a:lnTo>
                    <a:pt x="520" y="45"/>
                  </a:lnTo>
                  <a:lnTo>
                    <a:pt x="515" y="45"/>
                  </a:lnTo>
                  <a:lnTo>
                    <a:pt x="510" y="44"/>
                  </a:lnTo>
                  <a:lnTo>
                    <a:pt x="504" y="43"/>
                  </a:lnTo>
                  <a:lnTo>
                    <a:pt x="498" y="40"/>
                  </a:lnTo>
                  <a:lnTo>
                    <a:pt x="490" y="36"/>
                  </a:lnTo>
                  <a:lnTo>
                    <a:pt x="484" y="31"/>
                  </a:lnTo>
                  <a:lnTo>
                    <a:pt x="478" y="26"/>
                  </a:lnTo>
                  <a:lnTo>
                    <a:pt x="471" y="21"/>
                  </a:lnTo>
                  <a:lnTo>
                    <a:pt x="464" y="16"/>
                  </a:lnTo>
                  <a:lnTo>
                    <a:pt x="456" y="11"/>
                  </a:lnTo>
                  <a:lnTo>
                    <a:pt x="449" y="8"/>
                  </a:lnTo>
                  <a:lnTo>
                    <a:pt x="441" y="4"/>
                  </a:lnTo>
                  <a:lnTo>
                    <a:pt x="434" y="1"/>
                  </a:lnTo>
                  <a:lnTo>
                    <a:pt x="427" y="0"/>
                  </a:lnTo>
                  <a:lnTo>
                    <a:pt x="422" y="0"/>
                  </a:lnTo>
                  <a:lnTo>
                    <a:pt x="417" y="0"/>
                  </a:lnTo>
                  <a:lnTo>
                    <a:pt x="410" y="1"/>
                  </a:lnTo>
                  <a:lnTo>
                    <a:pt x="402" y="3"/>
                  </a:lnTo>
                  <a:lnTo>
                    <a:pt x="395" y="5"/>
                  </a:lnTo>
                  <a:lnTo>
                    <a:pt x="385" y="8"/>
                  </a:lnTo>
                  <a:lnTo>
                    <a:pt x="376" y="10"/>
                  </a:lnTo>
                  <a:lnTo>
                    <a:pt x="367" y="13"/>
                  </a:lnTo>
                  <a:lnTo>
                    <a:pt x="358" y="16"/>
                  </a:lnTo>
                  <a:lnTo>
                    <a:pt x="351" y="20"/>
                  </a:lnTo>
                  <a:lnTo>
                    <a:pt x="343" y="25"/>
                  </a:lnTo>
                  <a:lnTo>
                    <a:pt x="336" y="30"/>
                  </a:lnTo>
                  <a:lnTo>
                    <a:pt x="331" y="36"/>
                  </a:lnTo>
                  <a:lnTo>
                    <a:pt x="326" y="43"/>
                  </a:lnTo>
                  <a:lnTo>
                    <a:pt x="323" y="48"/>
                  </a:lnTo>
                  <a:lnTo>
                    <a:pt x="321" y="54"/>
                  </a:lnTo>
                  <a:lnTo>
                    <a:pt x="321" y="59"/>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9" name="Freeform 79"/>
            <p:cNvSpPr>
              <a:spLocks/>
            </p:cNvSpPr>
            <p:nvPr/>
          </p:nvSpPr>
          <p:spPr bwMode="auto">
            <a:xfrm>
              <a:off x="1066800" y="1981200"/>
              <a:ext cx="30163" cy="46038"/>
            </a:xfrm>
            <a:custGeom>
              <a:avLst/>
              <a:gdLst>
                <a:gd name="T0" fmla="*/ 15420450 w 59"/>
                <a:gd name="T1" fmla="*/ 7840747 h 87"/>
                <a:gd name="T2" fmla="*/ 15420450 w 59"/>
                <a:gd name="T3" fmla="*/ 3640177 h 87"/>
                <a:gd name="T4" fmla="*/ 14636213 w 59"/>
                <a:gd name="T5" fmla="*/ 840326 h 87"/>
                <a:gd name="T6" fmla="*/ 13068248 w 59"/>
                <a:gd name="T7" fmla="*/ 0 h 87"/>
                <a:gd name="T8" fmla="*/ 10716046 w 59"/>
                <a:gd name="T9" fmla="*/ 1120258 h 87"/>
                <a:gd name="T10" fmla="*/ 8363842 w 59"/>
                <a:gd name="T11" fmla="*/ 3640177 h 87"/>
                <a:gd name="T12" fmla="*/ 6534124 w 59"/>
                <a:gd name="T13" fmla="*/ 5880693 h 87"/>
                <a:gd name="T14" fmla="*/ 5227402 w 59"/>
                <a:gd name="T15" fmla="*/ 8400611 h 87"/>
                <a:gd name="T16" fmla="*/ 4443164 w 59"/>
                <a:gd name="T17" fmla="*/ 10080735 h 87"/>
                <a:gd name="T18" fmla="*/ 4181921 w 59"/>
                <a:gd name="T19" fmla="*/ 11480925 h 87"/>
                <a:gd name="T20" fmla="*/ 3658925 w 59"/>
                <a:gd name="T21" fmla="*/ 12321250 h 87"/>
                <a:gd name="T22" fmla="*/ 2613445 w 59"/>
                <a:gd name="T23" fmla="*/ 13440979 h 87"/>
                <a:gd name="T24" fmla="*/ 1306723 w 59"/>
                <a:gd name="T25" fmla="*/ 13720911 h 87"/>
                <a:gd name="T26" fmla="*/ 261242 w 59"/>
                <a:gd name="T27" fmla="*/ 14001372 h 87"/>
                <a:gd name="T28" fmla="*/ 0 w 59"/>
                <a:gd name="T29" fmla="*/ 15401033 h 87"/>
                <a:gd name="T30" fmla="*/ 0 w 59"/>
                <a:gd name="T31" fmla="*/ 17641552 h 87"/>
                <a:gd name="T32" fmla="*/ 522484 w 59"/>
                <a:gd name="T33" fmla="*/ 20441931 h 87"/>
                <a:gd name="T34" fmla="*/ 1829718 w 59"/>
                <a:gd name="T35" fmla="*/ 22401985 h 87"/>
                <a:gd name="T36" fmla="*/ 3658925 w 59"/>
                <a:gd name="T37" fmla="*/ 23802175 h 87"/>
                <a:gd name="T38" fmla="*/ 5749886 w 59"/>
                <a:gd name="T39" fmla="*/ 24362039 h 87"/>
                <a:gd name="T40" fmla="*/ 8363842 w 59"/>
                <a:gd name="T41" fmla="*/ 23521714 h 87"/>
                <a:gd name="T42" fmla="*/ 10716046 w 59"/>
                <a:gd name="T43" fmla="*/ 21001796 h 87"/>
                <a:gd name="T44" fmla="*/ 13068248 w 59"/>
                <a:gd name="T45" fmla="*/ 17361620 h 87"/>
                <a:gd name="T46" fmla="*/ 14374970 w 59"/>
                <a:gd name="T47" fmla="*/ 12601182 h 87"/>
                <a:gd name="T48" fmla="*/ 15420450 w 59"/>
                <a:gd name="T49" fmla="*/ 784074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7"/>
                <a:gd name="T77" fmla="*/ 59 w 59"/>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7">
                  <a:moveTo>
                    <a:pt x="59" y="28"/>
                  </a:moveTo>
                  <a:lnTo>
                    <a:pt x="59" y="13"/>
                  </a:lnTo>
                  <a:lnTo>
                    <a:pt x="56" y="3"/>
                  </a:lnTo>
                  <a:lnTo>
                    <a:pt x="50" y="0"/>
                  </a:lnTo>
                  <a:lnTo>
                    <a:pt x="41" y="4"/>
                  </a:lnTo>
                  <a:lnTo>
                    <a:pt x="32" y="13"/>
                  </a:lnTo>
                  <a:lnTo>
                    <a:pt x="25" y="21"/>
                  </a:lnTo>
                  <a:lnTo>
                    <a:pt x="20" y="30"/>
                  </a:lnTo>
                  <a:lnTo>
                    <a:pt x="17" y="36"/>
                  </a:lnTo>
                  <a:lnTo>
                    <a:pt x="16" y="41"/>
                  </a:lnTo>
                  <a:lnTo>
                    <a:pt x="14" y="44"/>
                  </a:lnTo>
                  <a:lnTo>
                    <a:pt x="10" y="48"/>
                  </a:lnTo>
                  <a:lnTo>
                    <a:pt x="5" y="49"/>
                  </a:lnTo>
                  <a:lnTo>
                    <a:pt x="1" y="50"/>
                  </a:lnTo>
                  <a:lnTo>
                    <a:pt x="0" y="55"/>
                  </a:lnTo>
                  <a:lnTo>
                    <a:pt x="0" y="63"/>
                  </a:lnTo>
                  <a:lnTo>
                    <a:pt x="2" y="73"/>
                  </a:lnTo>
                  <a:lnTo>
                    <a:pt x="7" y="80"/>
                  </a:lnTo>
                  <a:lnTo>
                    <a:pt x="14" y="85"/>
                  </a:lnTo>
                  <a:lnTo>
                    <a:pt x="22" y="87"/>
                  </a:lnTo>
                  <a:lnTo>
                    <a:pt x="32" y="84"/>
                  </a:lnTo>
                  <a:lnTo>
                    <a:pt x="41" y="75"/>
                  </a:lnTo>
                  <a:lnTo>
                    <a:pt x="50" y="62"/>
                  </a:lnTo>
                  <a:lnTo>
                    <a:pt x="55" y="45"/>
                  </a:lnTo>
                  <a:lnTo>
                    <a:pt x="59" y="28"/>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0" name="Freeform 80"/>
            <p:cNvSpPr>
              <a:spLocks/>
            </p:cNvSpPr>
            <p:nvPr/>
          </p:nvSpPr>
          <p:spPr bwMode="auto">
            <a:xfrm>
              <a:off x="1014413" y="2000250"/>
              <a:ext cx="23813" cy="14288"/>
            </a:xfrm>
            <a:custGeom>
              <a:avLst/>
              <a:gdLst>
                <a:gd name="T0" fmla="*/ 12059214 w 46"/>
                <a:gd name="T1" fmla="*/ 2520509 h 27"/>
                <a:gd name="T2" fmla="*/ 10987629 w 46"/>
                <a:gd name="T3" fmla="*/ 1400224 h 27"/>
                <a:gd name="T4" fmla="*/ 9647372 w 46"/>
                <a:gd name="T5" fmla="*/ 840346 h 27"/>
                <a:gd name="T6" fmla="*/ 8039475 w 46"/>
                <a:gd name="T7" fmla="*/ 279939 h 27"/>
                <a:gd name="T8" fmla="*/ 6431581 w 46"/>
                <a:gd name="T9" fmla="*/ 0 h 27"/>
                <a:gd name="T10" fmla="*/ 4555531 w 46"/>
                <a:gd name="T11" fmla="*/ 279939 h 27"/>
                <a:gd name="T12" fmla="*/ 2947635 w 46"/>
                <a:gd name="T13" fmla="*/ 1120285 h 27"/>
                <a:gd name="T14" fmla="*/ 1339740 w 46"/>
                <a:gd name="T15" fmla="*/ 2240041 h 27"/>
                <a:gd name="T16" fmla="*/ 268155 w 46"/>
                <a:gd name="T17" fmla="*/ 3080387 h 27"/>
                <a:gd name="T18" fmla="*/ 0 w 46"/>
                <a:gd name="T19" fmla="*/ 4200672 h 27"/>
                <a:gd name="T20" fmla="*/ 268155 w 46"/>
                <a:gd name="T21" fmla="*/ 5320958 h 27"/>
                <a:gd name="T22" fmla="*/ 1339740 w 46"/>
                <a:gd name="T23" fmla="*/ 6440713 h 27"/>
                <a:gd name="T24" fmla="*/ 2947635 w 46"/>
                <a:gd name="T25" fmla="*/ 7001120 h 27"/>
                <a:gd name="T26" fmla="*/ 5091841 w 46"/>
                <a:gd name="T27" fmla="*/ 7560998 h 27"/>
                <a:gd name="T28" fmla="*/ 6967891 w 46"/>
                <a:gd name="T29" fmla="*/ 7560998 h 27"/>
                <a:gd name="T30" fmla="*/ 9111580 w 46"/>
                <a:gd name="T31" fmla="*/ 7001120 h 27"/>
                <a:gd name="T32" fmla="*/ 10719474 w 46"/>
                <a:gd name="T33" fmla="*/ 6720652 h 27"/>
                <a:gd name="T34" fmla="*/ 11791577 w 46"/>
                <a:gd name="T35" fmla="*/ 5600896 h 27"/>
                <a:gd name="T36" fmla="*/ 12327369 w 46"/>
                <a:gd name="T37" fmla="*/ 4760551 h 27"/>
                <a:gd name="T38" fmla="*/ 12327369 w 46"/>
                <a:gd name="T39" fmla="*/ 3640265 h 27"/>
                <a:gd name="T40" fmla="*/ 12059214 w 46"/>
                <a:gd name="T41" fmla="*/ 252050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7"/>
                <a:gd name="T65" fmla="*/ 46 w 46"/>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7">
                  <a:moveTo>
                    <a:pt x="45" y="9"/>
                  </a:moveTo>
                  <a:lnTo>
                    <a:pt x="41" y="5"/>
                  </a:lnTo>
                  <a:lnTo>
                    <a:pt x="36" y="3"/>
                  </a:lnTo>
                  <a:lnTo>
                    <a:pt x="30" y="1"/>
                  </a:lnTo>
                  <a:lnTo>
                    <a:pt x="24" y="0"/>
                  </a:lnTo>
                  <a:lnTo>
                    <a:pt x="17" y="1"/>
                  </a:lnTo>
                  <a:lnTo>
                    <a:pt x="11" y="4"/>
                  </a:lnTo>
                  <a:lnTo>
                    <a:pt x="5" y="8"/>
                  </a:lnTo>
                  <a:lnTo>
                    <a:pt x="1" y="11"/>
                  </a:lnTo>
                  <a:lnTo>
                    <a:pt x="0" y="15"/>
                  </a:lnTo>
                  <a:lnTo>
                    <a:pt x="1" y="19"/>
                  </a:lnTo>
                  <a:lnTo>
                    <a:pt x="5" y="23"/>
                  </a:lnTo>
                  <a:lnTo>
                    <a:pt x="11" y="25"/>
                  </a:lnTo>
                  <a:lnTo>
                    <a:pt x="19" y="27"/>
                  </a:lnTo>
                  <a:lnTo>
                    <a:pt x="26" y="27"/>
                  </a:lnTo>
                  <a:lnTo>
                    <a:pt x="34" y="25"/>
                  </a:lnTo>
                  <a:lnTo>
                    <a:pt x="40" y="24"/>
                  </a:lnTo>
                  <a:lnTo>
                    <a:pt x="44" y="20"/>
                  </a:lnTo>
                  <a:lnTo>
                    <a:pt x="46" y="17"/>
                  </a:lnTo>
                  <a:lnTo>
                    <a:pt x="46" y="13"/>
                  </a:lnTo>
                  <a:lnTo>
                    <a:pt x="45" y="9"/>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1" name="Freeform 81"/>
            <p:cNvSpPr>
              <a:spLocks/>
            </p:cNvSpPr>
            <p:nvPr/>
          </p:nvSpPr>
          <p:spPr bwMode="auto">
            <a:xfrm>
              <a:off x="473075" y="2046288"/>
              <a:ext cx="280988" cy="393700"/>
            </a:xfrm>
            <a:custGeom>
              <a:avLst/>
              <a:gdLst>
                <a:gd name="T0" fmla="*/ 79544518 w 530"/>
                <a:gd name="T1" fmla="*/ 281745 h 742"/>
                <a:gd name="T2" fmla="*/ 65490867 w 530"/>
                <a:gd name="T3" fmla="*/ 3097071 h 742"/>
                <a:gd name="T4" fmla="*/ 56496074 w 530"/>
                <a:gd name="T5" fmla="*/ 12105479 h 742"/>
                <a:gd name="T6" fmla="*/ 42161451 w 530"/>
                <a:gd name="T7" fmla="*/ 19143797 h 742"/>
                <a:gd name="T8" fmla="*/ 37945043 w 530"/>
                <a:gd name="T9" fmla="*/ 27871518 h 742"/>
                <a:gd name="T10" fmla="*/ 26421351 w 530"/>
                <a:gd name="T11" fmla="*/ 26182111 h 742"/>
                <a:gd name="T12" fmla="*/ 14897133 w 530"/>
                <a:gd name="T13" fmla="*/ 35754014 h 742"/>
                <a:gd name="T14" fmla="*/ 1405470 w 530"/>
                <a:gd name="T15" fmla="*/ 40258747 h 742"/>
                <a:gd name="T16" fmla="*/ 7307807 w 530"/>
                <a:gd name="T17" fmla="*/ 57713659 h 742"/>
                <a:gd name="T18" fmla="*/ 22485930 w 530"/>
                <a:gd name="T19" fmla="*/ 73760394 h 742"/>
                <a:gd name="T20" fmla="*/ 15740096 w 530"/>
                <a:gd name="T21" fmla="*/ 79109830 h 742"/>
                <a:gd name="T22" fmla="*/ 9837761 w 530"/>
                <a:gd name="T23" fmla="*/ 74605097 h 742"/>
                <a:gd name="T24" fmla="*/ 4778386 w 530"/>
                <a:gd name="T25" fmla="*/ 65314931 h 742"/>
                <a:gd name="T26" fmla="*/ 9275255 w 530"/>
                <a:gd name="T27" fmla="*/ 85021696 h 742"/>
                <a:gd name="T28" fmla="*/ 12929688 w 530"/>
                <a:gd name="T29" fmla="*/ 94312376 h 742"/>
                <a:gd name="T30" fmla="*/ 29512748 w 530"/>
                <a:gd name="T31" fmla="*/ 85021696 h 742"/>
                <a:gd name="T32" fmla="*/ 32042699 w 530"/>
                <a:gd name="T33" fmla="*/ 93185927 h 742"/>
                <a:gd name="T34" fmla="*/ 42442439 w 530"/>
                <a:gd name="T35" fmla="*/ 88681725 h 742"/>
                <a:gd name="T36" fmla="*/ 37102079 w 530"/>
                <a:gd name="T37" fmla="*/ 77702168 h 742"/>
                <a:gd name="T38" fmla="*/ 32885662 w 530"/>
                <a:gd name="T39" fmla="*/ 64188483 h 742"/>
                <a:gd name="T40" fmla="*/ 47501811 w 530"/>
                <a:gd name="T41" fmla="*/ 58557832 h 742"/>
                <a:gd name="T42" fmla="*/ 56496074 w 530"/>
                <a:gd name="T43" fmla="*/ 83051074 h 742"/>
                <a:gd name="T44" fmla="*/ 51436702 w 530"/>
                <a:gd name="T45" fmla="*/ 98253619 h 742"/>
                <a:gd name="T46" fmla="*/ 34853646 w 530"/>
                <a:gd name="T47" fmla="*/ 108388473 h 742"/>
                <a:gd name="T48" fmla="*/ 25858845 w 530"/>
                <a:gd name="T49" fmla="*/ 107544300 h 742"/>
                <a:gd name="T50" fmla="*/ 21080461 w 530"/>
                <a:gd name="T51" fmla="*/ 125843385 h 742"/>
                <a:gd name="T52" fmla="*/ 37945043 w 530"/>
                <a:gd name="T53" fmla="*/ 116271490 h 742"/>
                <a:gd name="T54" fmla="*/ 47782799 w 530"/>
                <a:gd name="T55" fmla="*/ 112611461 h 742"/>
                <a:gd name="T56" fmla="*/ 59588001 w 530"/>
                <a:gd name="T57" fmla="*/ 100224241 h 742"/>
                <a:gd name="T58" fmla="*/ 57339568 w 530"/>
                <a:gd name="T59" fmla="*/ 105854892 h 742"/>
                <a:gd name="T60" fmla="*/ 50593738 w 530"/>
                <a:gd name="T61" fmla="*/ 124717467 h 742"/>
                <a:gd name="T62" fmla="*/ 39350512 w 530"/>
                <a:gd name="T63" fmla="*/ 136259983 h 742"/>
                <a:gd name="T64" fmla="*/ 31199205 w 530"/>
                <a:gd name="T65" fmla="*/ 157656171 h 742"/>
                <a:gd name="T66" fmla="*/ 40194006 w 530"/>
                <a:gd name="T67" fmla="*/ 170606350 h 742"/>
                <a:gd name="T68" fmla="*/ 35415622 w 530"/>
                <a:gd name="T69" fmla="*/ 182993570 h 742"/>
                <a:gd name="T70" fmla="*/ 36540103 w 530"/>
                <a:gd name="T71" fmla="*/ 195944280 h 742"/>
                <a:gd name="T72" fmla="*/ 51718220 w 530"/>
                <a:gd name="T73" fmla="*/ 203545552 h 742"/>
                <a:gd name="T74" fmla="*/ 60431495 w 530"/>
                <a:gd name="T75" fmla="*/ 200448482 h 742"/>
                <a:gd name="T76" fmla="*/ 54247641 w 530"/>
                <a:gd name="T77" fmla="*/ 187498303 h 742"/>
                <a:gd name="T78" fmla="*/ 57339568 w 530"/>
                <a:gd name="T79" fmla="*/ 171732799 h 742"/>
                <a:gd name="T80" fmla="*/ 64085397 w 530"/>
                <a:gd name="T81" fmla="*/ 165820403 h 742"/>
                <a:gd name="T82" fmla="*/ 71674207 w 530"/>
                <a:gd name="T83" fmla="*/ 172858717 h 742"/>
                <a:gd name="T84" fmla="*/ 66614818 w 530"/>
                <a:gd name="T85" fmla="*/ 175955787 h 742"/>
                <a:gd name="T86" fmla="*/ 61555446 w 530"/>
                <a:gd name="T87" fmla="*/ 177363450 h 742"/>
                <a:gd name="T88" fmla="*/ 69706762 w 530"/>
                <a:gd name="T89" fmla="*/ 195381321 h 742"/>
                <a:gd name="T90" fmla="*/ 71393219 w 530"/>
                <a:gd name="T91" fmla="*/ 208894459 h 742"/>
                <a:gd name="T92" fmla="*/ 86852324 w 530"/>
                <a:gd name="T93" fmla="*/ 199603778 h 742"/>
                <a:gd name="T94" fmla="*/ 90787744 w 530"/>
                <a:gd name="T95" fmla="*/ 186653599 h 742"/>
                <a:gd name="T96" fmla="*/ 104841379 w 530"/>
                <a:gd name="T97" fmla="*/ 188061262 h 742"/>
                <a:gd name="T98" fmla="*/ 117208557 w 530"/>
                <a:gd name="T99" fmla="*/ 155685550 h 742"/>
                <a:gd name="T100" fmla="*/ 131824697 w 530"/>
                <a:gd name="T101" fmla="*/ 116271490 h 742"/>
                <a:gd name="T102" fmla="*/ 143629932 w 530"/>
                <a:gd name="T103" fmla="*/ 93185927 h 742"/>
                <a:gd name="T104" fmla="*/ 148970292 w 530"/>
                <a:gd name="T105" fmla="*/ 87555276 h 742"/>
                <a:gd name="T106" fmla="*/ 147283835 w 530"/>
                <a:gd name="T107" fmla="*/ 73197435 h 742"/>
                <a:gd name="T108" fmla="*/ 140538005 w 530"/>
                <a:gd name="T109" fmla="*/ 67566767 h 742"/>
                <a:gd name="T110" fmla="*/ 140538005 w 530"/>
                <a:gd name="T111" fmla="*/ 57150169 h 742"/>
                <a:gd name="T112" fmla="*/ 123673398 w 530"/>
                <a:gd name="T113" fmla="*/ 48985937 h 742"/>
                <a:gd name="T114" fmla="*/ 133511155 w 530"/>
                <a:gd name="T115" fmla="*/ 31531017 h 742"/>
                <a:gd name="T116" fmla="*/ 120581471 w 530"/>
                <a:gd name="T117" fmla="*/ 27589774 h 742"/>
                <a:gd name="T118" fmla="*/ 110181739 w 530"/>
                <a:gd name="T119" fmla="*/ 29279181 h 742"/>
                <a:gd name="T120" fmla="*/ 100062995 w 530"/>
                <a:gd name="T121" fmla="*/ 26182111 h 7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0"/>
                <a:gd name="T184" fmla="*/ 0 h 742"/>
                <a:gd name="T185" fmla="*/ 530 w 530"/>
                <a:gd name="T186" fmla="*/ 742 h 7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0" h="742">
                  <a:moveTo>
                    <a:pt x="327" y="35"/>
                  </a:moveTo>
                  <a:lnTo>
                    <a:pt x="324" y="21"/>
                  </a:lnTo>
                  <a:lnTo>
                    <a:pt x="318" y="10"/>
                  </a:lnTo>
                  <a:lnTo>
                    <a:pt x="308" y="3"/>
                  </a:lnTo>
                  <a:lnTo>
                    <a:pt x="297" y="0"/>
                  </a:lnTo>
                  <a:lnTo>
                    <a:pt x="291" y="0"/>
                  </a:lnTo>
                  <a:lnTo>
                    <a:pt x="283" y="1"/>
                  </a:lnTo>
                  <a:lnTo>
                    <a:pt x="276" y="1"/>
                  </a:lnTo>
                  <a:lnTo>
                    <a:pt x="268" y="3"/>
                  </a:lnTo>
                  <a:lnTo>
                    <a:pt x="259" y="4"/>
                  </a:lnTo>
                  <a:lnTo>
                    <a:pt x="252" y="6"/>
                  </a:lnTo>
                  <a:lnTo>
                    <a:pt x="245" y="8"/>
                  </a:lnTo>
                  <a:lnTo>
                    <a:pt x="239" y="9"/>
                  </a:lnTo>
                  <a:lnTo>
                    <a:pt x="233" y="11"/>
                  </a:lnTo>
                  <a:lnTo>
                    <a:pt x="228" y="14"/>
                  </a:lnTo>
                  <a:lnTo>
                    <a:pt x="222" y="18"/>
                  </a:lnTo>
                  <a:lnTo>
                    <a:pt x="217" y="23"/>
                  </a:lnTo>
                  <a:lnTo>
                    <a:pt x="212" y="28"/>
                  </a:lnTo>
                  <a:lnTo>
                    <a:pt x="208" y="33"/>
                  </a:lnTo>
                  <a:lnTo>
                    <a:pt x="204" y="38"/>
                  </a:lnTo>
                  <a:lnTo>
                    <a:pt x="201" y="43"/>
                  </a:lnTo>
                  <a:lnTo>
                    <a:pt x="196" y="53"/>
                  </a:lnTo>
                  <a:lnTo>
                    <a:pt x="189" y="59"/>
                  </a:lnTo>
                  <a:lnTo>
                    <a:pt x="183" y="64"/>
                  </a:lnTo>
                  <a:lnTo>
                    <a:pt x="175" y="65"/>
                  </a:lnTo>
                  <a:lnTo>
                    <a:pt x="168" y="65"/>
                  </a:lnTo>
                  <a:lnTo>
                    <a:pt x="159" y="67"/>
                  </a:lnTo>
                  <a:lnTo>
                    <a:pt x="150" y="68"/>
                  </a:lnTo>
                  <a:lnTo>
                    <a:pt x="141" y="72"/>
                  </a:lnTo>
                  <a:lnTo>
                    <a:pt x="134" y="75"/>
                  </a:lnTo>
                  <a:lnTo>
                    <a:pt x="130" y="80"/>
                  </a:lnTo>
                  <a:lnTo>
                    <a:pt x="130" y="85"/>
                  </a:lnTo>
                  <a:lnTo>
                    <a:pt x="132" y="89"/>
                  </a:lnTo>
                  <a:lnTo>
                    <a:pt x="135" y="94"/>
                  </a:lnTo>
                  <a:lnTo>
                    <a:pt x="135" y="99"/>
                  </a:lnTo>
                  <a:lnTo>
                    <a:pt x="131" y="103"/>
                  </a:lnTo>
                  <a:lnTo>
                    <a:pt x="125" y="107"/>
                  </a:lnTo>
                  <a:lnTo>
                    <a:pt x="117" y="108"/>
                  </a:lnTo>
                  <a:lnTo>
                    <a:pt x="110" y="107"/>
                  </a:lnTo>
                  <a:lnTo>
                    <a:pt x="102" y="104"/>
                  </a:lnTo>
                  <a:lnTo>
                    <a:pt x="99" y="99"/>
                  </a:lnTo>
                  <a:lnTo>
                    <a:pt x="94" y="93"/>
                  </a:lnTo>
                  <a:lnTo>
                    <a:pt x="87" y="90"/>
                  </a:lnTo>
                  <a:lnTo>
                    <a:pt x="79" y="90"/>
                  </a:lnTo>
                  <a:lnTo>
                    <a:pt x="71" y="94"/>
                  </a:lnTo>
                  <a:lnTo>
                    <a:pt x="63" y="100"/>
                  </a:lnTo>
                  <a:lnTo>
                    <a:pt x="57" y="109"/>
                  </a:lnTo>
                  <a:lnTo>
                    <a:pt x="55" y="118"/>
                  </a:lnTo>
                  <a:lnTo>
                    <a:pt x="53" y="127"/>
                  </a:lnTo>
                  <a:lnTo>
                    <a:pt x="52" y="133"/>
                  </a:lnTo>
                  <a:lnTo>
                    <a:pt x="48" y="137"/>
                  </a:lnTo>
                  <a:lnTo>
                    <a:pt x="41" y="139"/>
                  </a:lnTo>
                  <a:lnTo>
                    <a:pt x="31" y="137"/>
                  </a:lnTo>
                  <a:lnTo>
                    <a:pt x="21" y="136"/>
                  </a:lnTo>
                  <a:lnTo>
                    <a:pt x="12" y="138"/>
                  </a:lnTo>
                  <a:lnTo>
                    <a:pt x="5" y="143"/>
                  </a:lnTo>
                  <a:lnTo>
                    <a:pt x="1" y="152"/>
                  </a:lnTo>
                  <a:lnTo>
                    <a:pt x="0" y="163"/>
                  </a:lnTo>
                  <a:lnTo>
                    <a:pt x="2" y="173"/>
                  </a:lnTo>
                  <a:lnTo>
                    <a:pt x="5" y="184"/>
                  </a:lnTo>
                  <a:lnTo>
                    <a:pt x="10" y="192"/>
                  </a:lnTo>
                  <a:lnTo>
                    <a:pt x="17" y="198"/>
                  </a:lnTo>
                  <a:lnTo>
                    <a:pt x="26" y="205"/>
                  </a:lnTo>
                  <a:lnTo>
                    <a:pt x="36" y="211"/>
                  </a:lnTo>
                  <a:lnTo>
                    <a:pt x="46" y="215"/>
                  </a:lnTo>
                  <a:lnTo>
                    <a:pt x="56" y="220"/>
                  </a:lnTo>
                  <a:lnTo>
                    <a:pt x="66" y="228"/>
                  </a:lnTo>
                  <a:lnTo>
                    <a:pt x="74" y="238"/>
                  </a:lnTo>
                  <a:lnTo>
                    <a:pt x="79" y="251"/>
                  </a:lnTo>
                  <a:lnTo>
                    <a:pt x="80" y="262"/>
                  </a:lnTo>
                  <a:lnTo>
                    <a:pt x="80" y="271"/>
                  </a:lnTo>
                  <a:lnTo>
                    <a:pt x="79" y="276"/>
                  </a:lnTo>
                  <a:lnTo>
                    <a:pt x="74" y="277"/>
                  </a:lnTo>
                  <a:lnTo>
                    <a:pt x="69" y="276"/>
                  </a:lnTo>
                  <a:lnTo>
                    <a:pt x="63" y="277"/>
                  </a:lnTo>
                  <a:lnTo>
                    <a:pt x="58" y="279"/>
                  </a:lnTo>
                  <a:lnTo>
                    <a:pt x="56" y="281"/>
                  </a:lnTo>
                  <a:lnTo>
                    <a:pt x="55" y="284"/>
                  </a:lnTo>
                  <a:lnTo>
                    <a:pt x="51" y="285"/>
                  </a:lnTo>
                  <a:lnTo>
                    <a:pt x="47" y="284"/>
                  </a:lnTo>
                  <a:lnTo>
                    <a:pt x="42" y="281"/>
                  </a:lnTo>
                  <a:lnTo>
                    <a:pt x="38" y="276"/>
                  </a:lnTo>
                  <a:lnTo>
                    <a:pt x="36" y="271"/>
                  </a:lnTo>
                  <a:lnTo>
                    <a:pt x="35" y="265"/>
                  </a:lnTo>
                  <a:lnTo>
                    <a:pt x="35" y="260"/>
                  </a:lnTo>
                  <a:lnTo>
                    <a:pt x="36" y="254"/>
                  </a:lnTo>
                  <a:lnTo>
                    <a:pt x="35" y="246"/>
                  </a:lnTo>
                  <a:lnTo>
                    <a:pt x="31" y="240"/>
                  </a:lnTo>
                  <a:lnTo>
                    <a:pt x="26" y="233"/>
                  </a:lnTo>
                  <a:lnTo>
                    <a:pt x="21" y="231"/>
                  </a:lnTo>
                  <a:lnTo>
                    <a:pt x="17" y="232"/>
                  </a:lnTo>
                  <a:lnTo>
                    <a:pt x="15" y="238"/>
                  </a:lnTo>
                  <a:lnTo>
                    <a:pt x="13" y="247"/>
                  </a:lnTo>
                  <a:lnTo>
                    <a:pt x="15" y="260"/>
                  </a:lnTo>
                  <a:lnTo>
                    <a:pt x="18" y="272"/>
                  </a:lnTo>
                  <a:lnTo>
                    <a:pt x="23" y="284"/>
                  </a:lnTo>
                  <a:lnTo>
                    <a:pt x="28" y="294"/>
                  </a:lnTo>
                  <a:lnTo>
                    <a:pt x="33" y="302"/>
                  </a:lnTo>
                  <a:lnTo>
                    <a:pt x="36" y="311"/>
                  </a:lnTo>
                  <a:lnTo>
                    <a:pt x="36" y="321"/>
                  </a:lnTo>
                  <a:lnTo>
                    <a:pt x="32" y="329"/>
                  </a:lnTo>
                  <a:lnTo>
                    <a:pt x="30" y="334"/>
                  </a:lnTo>
                  <a:lnTo>
                    <a:pt x="32" y="338"/>
                  </a:lnTo>
                  <a:lnTo>
                    <a:pt x="37" y="338"/>
                  </a:lnTo>
                  <a:lnTo>
                    <a:pt x="46" y="335"/>
                  </a:lnTo>
                  <a:lnTo>
                    <a:pt x="56" y="330"/>
                  </a:lnTo>
                  <a:lnTo>
                    <a:pt x="66" y="324"/>
                  </a:lnTo>
                  <a:lnTo>
                    <a:pt x="76" y="318"/>
                  </a:lnTo>
                  <a:lnTo>
                    <a:pt x="82" y="311"/>
                  </a:lnTo>
                  <a:lnTo>
                    <a:pt x="89" y="307"/>
                  </a:lnTo>
                  <a:lnTo>
                    <a:pt x="96" y="304"/>
                  </a:lnTo>
                  <a:lnTo>
                    <a:pt x="105" y="302"/>
                  </a:lnTo>
                  <a:lnTo>
                    <a:pt x="114" y="304"/>
                  </a:lnTo>
                  <a:lnTo>
                    <a:pt x="120" y="306"/>
                  </a:lnTo>
                  <a:lnTo>
                    <a:pt x="122" y="310"/>
                  </a:lnTo>
                  <a:lnTo>
                    <a:pt x="122" y="315"/>
                  </a:lnTo>
                  <a:lnTo>
                    <a:pt x="120" y="320"/>
                  </a:lnTo>
                  <a:lnTo>
                    <a:pt x="115" y="326"/>
                  </a:lnTo>
                  <a:lnTo>
                    <a:pt x="114" y="331"/>
                  </a:lnTo>
                  <a:lnTo>
                    <a:pt x="114" y="336"/>
                  </a:lnTo>
                  <a:lnTo>
                    <a:pt x="115" y="341"/>
                  </a:lnTo>
                  <a:lnTo>
                    <a:pt x="120" y="343"/>
                  </a:lnTo>
                  <a:lnTo>
                    <a:pt x="126" y="340"/>
                  </a:lnTo>
                  <a:lnTo>
                    <a:pt x="135" y="334"/>
                  </a:lnTo>
                  <a:lnTo>
                    <a:pt x="144" y="325"/>
                  </a:lnTo>
                  <a:lnTo>
                    <a:pt x="151" y="315"/>
                  </a:lnTo>
                  <a:lnTo>
                    <a:pt x="156" y="305"/>
                  </a:lnTo>
                  <a:lnTo>
                    <a:pt x="159" y="296"/>
                  </a:lnTo>
                  <a:lnTo>
                    <a:pt x="158" y="289"/>
                  </a:lnTo>
                  <a:lnTo>
                    <a:pt x="154" y="284"/>
                  </a:lnTo>
                  <a:lnTo>
                    <a:pt x="148" y="280"/>
                  </a:lnTo>
                  <a:lnTo>
                    <a:pt x="140" y="277"/>
                  </a:lnTo>
                  <a:lnTo>
                    <a:pt x="132" y="276"/>
                  </a:lnTo>
                  <a:lnTo>
                    <a:pt x="126" y="275"/>
                  </a:lnTo>
                  <a:lnTo>
                    <a:pt x="121" y="271"/>
                  </a:lnTo>
                  <a:lnTo>
                    <a:pt x="117" y="265"/>
                  </a:lnTo>
                  <a:lnTo>
                    <a:pt x="117" y="257"/>
                  </a:lnTo>
                  <a:lnTo>
                    <a:pt x="119" y="247"/>
                  </a:lnTo>
                  <a:lnTo>
                    <a:pt x="119" y="237"/>
                  </a:lnTo>
                  <a:lnTo>
                    <a:pt x="117" y="228"/>
                  </a:lnTo>
                  <a:lnTo>
                    <a:pt x="116" y="221"/>
                  </a:lnTo>
                  <a:lnTo>
                    <a:pt x="117" y="215"/>
                  </a:lnTo>
                  <a:lnTo>
                    <a:pt x="122" y="210"/>
                  </a:lnTo>
                  <a:lnTo>
                    <a:pt x="132" y="205"/>
                  </a:lnTo>
                  <a:lnTo>
                    <a:pt x="145" y="202"/>
                  </a:lnTo>
                  <a:lnTo>
                    <a:pt x="159" y="203"/>
                  </a:lnTo>
                  <a:lnTo>
                    <a:pt x="169" y="208"/>
                  </a:lnTo>
                  <a:lnTo>
                    <a:pt x="176" y="217"/>
                  </a:lnTo>
                  <a:lnTo>
                    <a:pt x="179" y="228"/>
                  </a:lnTo>
                  <a:lnTo>
                    <a:pt x="179" y="242"/>
                  </a:lnTo>
                  <a:lnTo>
                    <a:pt x="183" y="257"/>
                  </a:lnTo>
                  <a:lnTo>
                    <a:pt x="188" y="271"/>
                  </a:lnTo>
                  <a:lnTo>
                    <a:pt x="195" y="284"/>
                  </a:lnTo>
                  <a:lnTo>
                    <a:pt x="201" y="295"/>
                  </a:lnTo>
                  <a:lnTo>
                    <a:pt x="204" y="305"/>
                  </a:lnTo>
                  <a:lnTo>
                    <a:pt x="204" y="315"/>
                  </a:lnTo>
                  <a:lnTo>
                    <a:pt x="200" y="323"/>
                  </a:lnTo>
                  <a:lnTo>
                    <a:pt x="195" y="329"/>
                  </a:lnTo>
                  <a:lnTo>
                    <a:pt x="190" y="336"/>
                  </a:lnTo>
                  <a:lnTo>
                    <a:pt x="185" y="343"/>
                  </a:lnTo>
                  <a:lnTo>
                    <a:pt x="183" y="349"/>
                  </a:lnTo>
                  <a:lnTo>
                    <a:pt x="179" y="355"/>
                  </a:lnTo>
                  <a:lnTo>
                    <a:pt x="171" y="361"/>
                  </a:lnTo>
                  <a:lnTo>
                    <a:pt x="161" y="370"/>
                  </a:lnTo>
                  <a:lnTo>
                    <a:pt x="150" y="378"/>
                  </a:lnTo>
                  <a:lnTo>
                    <a:pt x="139" y="383"/>
                  </a:lnTo>
                  <a:lnTo>
                    <a:pt x="130" y="385"/>
                  </a:lnTo>
                  <a:lnTo>
                    <a:pt x="124" y="385"/>
                  </a:lnTo>
                  <a:lnTo>
                    <a:pt x="121" y="383"/>
                  </a:lnTo>
                  <a:lnTo>
                    <a:pt x="120" y="378"/>
                  </a:lnTo>
                  <a:lnTo>
                    <a:pt x="116" y="374"/>
                  </a:lnTo>
                  <a:lnTo>
                    <a:pt x="111" y="373"/>
                  </a:lnTo>
                  <a:lnTo>
                    <a:pt x="105" y="373"/>
                  </a:lnTo>
                  <a:lnTo>
                    <a:pt x="99" y="376"/>
                  </a:lnTo>
                  <a:lnTo>
                    <a:pt x="92" y="382"/>
                  </a:lnTo>
                  <a:lnTo>
                    <a:pt x="85" y="389"/>
                  </a:lnTo>
                  <a:lnTo>
                    <a:pt x="79" y="398"/>
                  </a:lnTo>
                  <a:lnTo>
                    <a:pt x="75" y="408"/>
                  </a:lnTo>
                  <a:lnTo>
                    <a:pt x="71" y="419"/>
                  </a:lnTo>
                  <a:lnTo>
                    <a:pt x="70" y="430"/>
                  </a:lnTo>
                  <a:lnTo>
                    <a:pt x="71" y="440"/>
                  </a:lnTo>
                  <a:lnTo>
                    <a:pt x="75" y="447"/>
                  </a:lnTo>
                  <a:lnTo>
                    <a:pt x="84" y="447"/>
                  </a:lnTo>
                  <a:lnTo>
                    <a:pt x="95" y="443"/>
                  </a:lnTo>
                  <a:lnTo>
                    <a:pt x="107" y="433"/>
                  </a:lnTo>
                  <a:lnTo>
                    <a:pt x="114" y="427"/>
                  </a:lnTo>
                  <a:lnTo>
                    <a:pt x="121" y="422"/>
                  </a:lnTo>
                  <a:lnTo>
                    <a:pt x="127" y="417"/>
                  </a:lnTo>
                  <a:lnTo>
                    <a:pt x="135" y="413"/>
                  </a:lnTo>
                  <a:lnTo>
                    <a:pt x="141" y="410"/>
                  </a:lnTo>
                  <a:lnTo>
                    <a:pt x="146" y="408"/>
                  </a:lnTo>
                  <a:lnTo>
                    <a:pt x="151" y="408"/>
                  </a:lnTo>
                  <a:lnTo>
                    <a:pt x="155" y="408"/>
                  </a:lnTo>
                  <a:lnTo>
                    <a:pt x="161" y="408"/>
                  </a:lnTo>
                  <a:lnTo>
                    <a:pt x="166" y="405"/>
                  </a:lnTo>
                  <a:lnTo>
                    <a:pt x="170" y="400"/>
                  </a:lnTo>
                  <a:lnTo>
                    <a:pt x="173" y="393"/>
                  </a:lnTo>
                  <a:lnTo>
                    <a:pt x="175" y="385"/>
                  </a:lnTo>
                  <a:lnTo>
                    <a:pt x="181" y="376"/>
                  </a:lnTo>
                  <a:lnTo>
                    <a:pt x="188" y="369"/>
                  </a:lnTo>
                  <a:lnTo>
                    <a:pt x="196" y="363"/>
                  </a:lnTo>
                  <a:lnTo>
                    <a:pt x="204" y="359"/>
                  </a:lnTo>
                  <a:lnTo>
                    <a:pt x="212" y="356"/>
                  </a:lnTo>
                  <a:lnTo>
                    <a:pt x="217" y="356"/>
                  </a:lnTo>
                  <a:lnTo>
                    <a:pt x="218" y="359"/>
                  </a:lnTo>
                  <a:lnTo>
                    <a:pt x="218" y="363"/>
                  </a:lnTo>
                  <a:lnTo>
                    <a:pt x="215" y="365"/>
                  </a:lnTo>
                  <a:lnTo>
                    <a:pt x="213" y="369"/>
                  </a:lnTo>
                  <a:lnTo>
                    <a:pt x="208" y="373"/>
                  </a:lnTo>
                  <a:lnTo>
                    <a:pt x="204" y="376"/>
                  </a:lnTo>
                  <a:lnTo>
                    <a:pt x="200" y="382"/>
                  </a:lnTo>
                  <a:lnTo>
                    <a:pt x="199" y="388"/>
                  </a:lnTo>
                  <a:lnTo>
                    <a:pt x="199" y="393"/>
                  </a:lnTo>
                  <a:lnTo>
                    <a:pt x="199" y="402"/>
                  </a:lnTo>
                  <a:lnTo>
                    <a:pt x="195" y="413"/>
                  </a:lnTo>
                  <a:lnTo>
                    <a:pt x="189" y="428"/>
                  </a:lnTo>
                  <a:lnTo>
                    <a:pt x="180" y="443"/>
                  </a:lnTo>
                  <a:lnTo>
                    <a:pt x="175" y="451"/>
                  </a:lnTo>
                  <a:lnTo>
                    <a:pt x="170" y="458"/>
                  </a:lnTo>
                  <a:lnTo>
                    <a:pt x="164" y="464"/>
                  </a:lnTo>
                  <a:lnTo>
                    <a:pt x="158" y="471"/>
                  </a:lnTo>
                  <a:lnTo>
                    <a:pt x="151" y="477"/>
                  </a:lnTo>
                  <a:lnTo>
                    <a:pt x="145" y="481"/>
                  </a:lnTo>
                  <a:lnTo>
                    <a:pt x="140" y="484"/>
                  </a:lnTo>
                  <a:lnTo>
                    <a:pt x="135" y="486"/>
                  </a:lnTo>
                  <a:lnTo>
                    <a:pt x="126" y="491"/>
                  </a:lnTo>
                  <a:lnTo>
                    <a:pt x="119" y="502"/>
                  </a:lnTo>
                  <a:lnTo>
                    <a:pt x="112" y="515"/>
                  </a:lnTo>
                  <a:lnTo>
                    <a:pt x="110" y="530"/>
                  </a:lnTo>
                  <a:lnTo>
                    <a:pt x="110" y="546"/>
                  </a:lnTo>
                  <a:lnTo>
                    <a:pt x="111" y="560"/>
                  </a:lnTo>
                  <a:lnTo>
                    <a:pt x="115" y="571"/>
                  </a:lnTo>
                  <a:lnTo>
                    <a:pt x="121" y="577"/>
                  </a:lnTo>
                  <a:lnTo>
                    <a:pt x="127" y="582"/>
                  </a:lnTo>
                  <a:lnTo>
                    <a:pt x="132" y="587"/>
                  </a:lnTo>
                  <a:lnTo>
                    <a:pt x="138" y="594"/>
                  </a:lnTo>
                  <a:lnTo>
                    <a:pt x="140" y="600"/>
                  </a:lnTo>
                  <a:lnTo>
                    <a:pt x="143" y="606"/>
                  </a:lnTo>
                  <a:lnTo>
                    <a:pt x="144" y="612"/>
                  </a:lnTo>
                  <a:lnTo>
                    <a:pt x="144" y="620"/>
                  </a:lnTo>
                  <a:lnTo>
                    <a:pt x="143" y="626"/>
                  </a:lnTo>
                  <a:lnTo>
                    <a:pt x="140" y="632"/>
                  </a:lnTo>
                  <a:lnTo>
                    <a:pt x="136" y="639"/>
                  </a:lnTo>
                  <a:lnTo>
                    <a:pt x="131" y="645"/>
                  </a:lnTo>
                  <a:lnTo>
                    <a:pt x="126" y="650"/>
                  </a:lnTo>
                  <a:lnTo>
                    <a:pt x="121" y="656"/>
                  </a:lnTo>
                  <a:lnTo>
                    <a:pt x="117" y="663"/>
                  </a:lnTo>
                  <a:lnTo>
                    <a:pt x="115" y="671"/>
                  </a:lnTo>
                  <a:lnTo>
                    <a:pt x="114" y="679"/>
                  </a:lnTo>
                  <a:lnTo>
                    <a:pt x="116" y="685"/>
                  </a:lnTo>
                  <a:lnTo>
                    <a:pt x="121" y="691"/>
                  </a:lnTo>
                  <a:lnTo>
                    <a:pt x="130" y="696"/>
                  </a:lnTo>
                  <a:lnTo>
                    <a:pt x="140" y="700"/>
                  </a:lnTo>
                  <a:lnTo>
                    <a:pt x="151" y="703"/>
                  </a:lnTo>
                  <a:lnTo>
                    <a:pt x="163" y="705"/>
                  </a:lnTo>
                  <a:lnTo>
                    <a:pt x="170" y="710"/>
                  </a:lnTo>
                  <a:lnTo>
                    <a:pt x="175" y="715"/>
                  </a:lnTo>
                  <a:lnTo>
                    <a:pt x="179" y="720"/>
                  </a:lnTo>
                  <a:lnTo>
                    <a:pt x="184" y="723"/>
                  </a:lnTo>
                  <a:lnTo>
                    <a:pt x="189" y="725"/>
                  </a:lnTo>
                  <a:lnTo>
                    <a:pt x="195" y="727"/>
                  </a:lnTo>
                  <a:lnTo>
                    <a:pt x="200" y="725"/>
                  </a:lnTo>
                  <a:lnTo>
                    <a:pt x="205" y="724"/>
                  </a:lnTo>
                  <a:lnTo>
                    <a:pt x="210" y="720"/>
                  </a:lnTo>
                  <a:lnTo>
                    <a:pt x="214" y="717"/>
                  </a:lnTo>
                  <a:lnTo>
                    <a:pt x="215" y="712"/>
                  </a:lnTo>
                  <a:lnTo>
                    <a:pt x="215" y="707"/>
                  </a:lnTo>
                  <a:lnTo>
                    <a:pt x="213" y="700"/>
                  </a:lnTo>
                  <a:lnTo>
                    <a:pt x="208" y="694"/>
                  </a:lnTo>
                  <a:lnTo>
                    <a:pt x="203" y="686"/>
                  </a:lnTo>
                  <a:lnTo>
                    <a:pt x="199" y="680"/>
                  </a:lnTo>
                  <a:lnTo>
                    <a:pt x="195" y="673"/>
                  </a:lnTo>
                  <a:lnTo>
                    <a:pt x="193" y="666"/>
                  </a:lnTo>
                  <a:lnTo>
                    <a:pt x="191" y="660"/>
                  </a:lnTo>
                  <a:lnTo>
                    <a:pt x="191" y="651"/>
                  </a:lnTo>
                  <a:lnTo>
                    <a:pt x="193" y="643"/>
                  </a:lnTo>
                  <a:lnTo>
                    <a:pt x="194" y="634"/>
                  </a:lnTo>
                  <a:lnTo>
                    <a:pt x="196" y="625"/>
                  </a:lnTo>
                  <a:lnTo>
                    <a:pt x="200" y="617"/>
                  </a:lnTo>
                  <a:lnTo>
                    <a:pt x="204" y="610"/>
                  </a:lnTo>
                  <a:lnTo>
                    <a:pt x="208" y="605"/>
                  </a:lnTo>
                  <a:lnTo>
                    <a:pt x="213" y="601"/>
                  </a:lnTo>
                  <a:lnTo>
                    <a:pt x="217" y="597"/>
                  </a:lnTo>
                  <a:lnTo>
                    <a:pt x="219" y="595"/>
                  </a:lnTo>
                  <a:lnTo>
                    <a:pt x="220" y="591"/>
                  </a:lnTo>
                  <a:lnTo>
                    <a:pt x="223" y="589"/>
                  </a:lnTo>
                  <a:lnTo>
                    <a:pt x="228" y="589"/>
                  </a:lnTo>
                  <a:lnTo>
                    <a:pt x="233" y="589"/>
                  </a:lnTo>
                  <a:lnTo>
                    <a:pt x="239" y="590"/>
                  </a:lnTo>
                  <a:lnTo>
                    <a:pt x="244" y="594"/>
                  </a:lnTo>
                  <a:lnTo>
                    <a:pt x="249" y="597"/>
                  </a:lnTo>
                  <a:lnTo>
                    <a:pt x="253" y="604"/>
                  </a:lnTo>
                  <a:lnTo>
                    <a:pt x="255" y="609"/>
                  </a:lnTo>
                  <a:lnTo>
                    <a:pt x="255" y="614"/>
                  </a:lnTo>
                  <a:lnTo>
                    <a:pt x="255" y="619"/>
                  </a:lnTo>
                  <a:lnTo>
                    <a:pt x="253" y="624"/>
                  </a:lnTo>
                  <a:lnTo>
                    <a:pt x="250" y="627"/>
                  </a:lnTo>
                  <a:lnTo>
                    <a:pt x="248" y="630"/>
                  </a:lnTo>
                  <a:lnTo>
                    <a:pt x="244" y="630"/>
                  </a:lnTo>
                  <a:lnTo>
                    <a:pt x="240" y="627"/>
                  </a:lnTo>
                  <a:lnTo>
                    <a:pt x="237" y="625"/>
                  </a:lnTo>
                  <a:lnTo>
                    <a:pt x="233" y="622"/>
                  </a:lnTo>
                  <a:lnTo>
                    <a:pt x="229" y="621"/>
                  </a:lnTo>
                  <a:lnTo>
                    <a:pt x="225" y="620"/>
                  </a:lnTo>
                  <a:lnTo>
                    <a:pt x="222" y="621"/>
                  </a:lnTo>
                  <a:lnTo>
                    <a:pt x="219" y="624"/>
                  </a:lnTo>
                  <a:lnTo>
                    <a:pt x="219" y="626"/>
                  </a:lnTo>
                  <a:lnTo>
                    <a:pt x="219" y="630"/>
                  </a:lnTo>
                  <a:lnTo>
                    <a:pt x="222" y="634"/>
                  </a:lnTo>
                  <a:lnTo>
                    <a:pt x="225" y="639"/>
                  </a:lnTo>
                  <a:lnTo>
                    <a:pt x="232" y="646"/>
                  </a:lnTo>
                  <a:lnTo>
                    <a:pt x="237" y="656"/>
                  </a:lnTo>
                  <a:lnTo>
                    <a:pt x="242" y="666"/>
                  </a:lnTo>
                  <a:lnTo>
                    <a:pt x="245" y="679"/>
                  </a:lnTo>
                  <a:lnTo>
                    <a:pt x="248" y="694"/>
                  </a:lnTo>
                  <a:lnTo>
                    <a:pt x="247" y="709"/>
                  </a:lnTo>
                  <a:lnTo>
                    <a:pt x="243" y="724"/>
                  </a:lnTo>
                  <a:lnTo>
                    <a:pt x="242" y="730"/>
                  </a:lnTo>
                  <a:lnTo>
                    <a:pt x="242" y="735"/>
                  </a:lnTo>
                  <a:lnTo>
                    <a:pt x="244" y="739"/>
                  </a:lnTo>
                  <a:lnTo>
                    <a:pt x="248" y="740"/>
                  </a:lnTo>
                  <a:lnTo>
                    <a:pt x="254" y="742"/>
                  </a:lnTo>
                  <a:lnTo>
                    <a:pt x="260" y="740"/>
                  </a:lnTo>
                  <a:lnTo>
                    <a:pt x="269" y="737"/>
                  </a:lnTo>
                  <a:lnTo>
                    <a:pt x="278" y="733"/>
                  </a:lnTo>
                  <a:lnTo>
                    <a:pt x="288" y="728"/>
                  </a:lnTo>
                  <a:lnTo>
                    <a:pt x="296" y="722"/>
                  </a:lnTo>
                  <a:lnTo>
                    <a:pt x="303" y="715"/>
                  </a:lnTo>
                  <a:lnTo>
                    <a:pt x="309" y="709"/>
                  </a:lnTo>
                  <a:lnTo>
                    <a:pt x="314" y="703"/>
                  </a:lnTo>
                  <a:lnTo>
                    <a:pt x="317" y="696"/>
                  </a:lnTo>
                  <a:lnTo>
                    <a:pt x="318" y="691"/>
                  </a:lnTo>
                  <a:lnTo>
                    <a:pt x="318" y="686"/>
                  </a:lnTo>
                  <a:lnTo>
                    <a:pt x="317" y="678"/>
                  </a:lnTo>
                  <a:lnTo>
                    <a:pt x="318" y="669"/>
                  </a:lnTo>
                  <a:lnTo>
                    <a:pt x="323" y="663"/>
                  </a:lnTo>
                  <a:lnTo>
                    <a:pt x="329" y="659"/>
                  </a:lnTo>
                  <a:lnTo>
                    <a:pt x="337" y="658"/>
                  </a:lnTo>
                  <a:lnTo>
                    <a:pt x="346" y="659"/>
                  </a:lnTo>
                  <a:lnTo>
                    <a:pt x="355" y="660"/>
                  </a:lnTo>
                  <a:lnTo>
                    <a:pt x="361" y="664"/>
                  </a:lnTo>
                  <a:lnTo>
                    <a:pt x="366" y="666"/>
                  </a:lnTo>
                  <a:lnTo>
                    <a:pt x="373" y="668"/>
                  </a:lnTo>
                  <a:lnTo>
                    <a:pt x="380" y="668"/>
                  </a:lnTo>
                  <a:lnTo>
                    <a:pt x="385" y="665"/>
                  </a:lnTo>
                  <a:lnTo>
                    <a:pt x="391" y="656"/>
                  </a:lnTo>
                  <a:lnTo>
                    <a:pt x="397" y="635"/>
                  </a:lnTo>
                  <a:lnTo>
                    <a:pt x="406" y="606"/>
                  </a:lnTo>
                  <a:lnTo>
                    <a:pt x="414" y="572"/>
                  </a:lnTo>
                  <a:lnTo>
                    <a:pt x="417" y="553"/>
                  </a:lnTo>
                  <a:lnTo>
                    <a:pt x="424" y="533"/>
                  </a:lnTo>
                  <a:lnTo>
                    <a:pt x="430" y="512"/>
                  </a:lnTo>
                  <a:lnTo>
                    <a:pt x="437" y="491"/>
                  </a:lnTo>
                  <a:lnTo>
                    <a:pt x="445" y="469"/>
                  </a:lnTo>
                  <a:lnTo>
                    <a:pt x="452" y="449"/>
                  </a:lnTo>
                  <a:lnTo>
                    <a:pt x="461" y="429"/>
                  </a:lnTo>
                  <a:lnTo>
                    <a:pt x="469" y="413"/>
                  </a:lnTo>
                  <a:lnTo>
                    <a:pt x="476" y="398"/>
                  </a:lnTo>
                  <a:lnTo>
                    <a:pt x="484" y="384"/>
                  </a:lnTo>
                  <a:lnTo>
                    <a:pt x="491" y="370"/>
                  </a:lnTo>
                  <a:lnTo>
                    <a:pt x="498" y="358"/>
                  </a:lnTo>
                  <a:lnTo>
                    <a:pt x="504" y="346"/>
                  </a:lnTo>
                  <a:lnTo>
                    <a:pt x="509" y="338"/>
                  </a:lnTo>
                  <a:lnTo>
                    <a:pt x="511" y="331"/>
                  </a:lnTo>
                  <a:lnTo>
                    <a:pt x="514" y="328"/>
                  </a:lnTo>
                  <a:lnTo>
                    <a:pt x="518" y="324"/>
                  </a:lnTo>
                  <a:lnTo>
                    <a:pt x="521" y="320"/>
                  </a:lnTo>
                  <a:lnTo>
                    <a:pt x="525" y="319"/>
                  </a:lnTo>
                  <a:lnTo>
                    <a:pt x="528" y="318"/>
                  </a:lnTo>
                  <a:lnTo>
                    <a:pt x="530" y="316"/>
                  </a:lnTo>
                  <a:lnTo>
                    <a:pt x="530" y="311"/>
                  </a:lnTo>
                  <a:lnTo>
                    <a:pt x="528" y="305"/>
                  </a:lnTo>
                  <a:lnTo>
                    <a:pt x="524" y="296"/>
                  </a:lnTo>
                  <a:lnTo>
                    <a:pt x="520" y="286"/>
                  </a:lnTo>
                  <a:lnTo>
                    <a:pt x="519" y="277"/>
                  </a:lnTo>
                  <a:lnTo>
                    <a:pt x="519" y="269"/>
                  </a:lnTo>
                  <a:lnTo>
                    <a:pt x="521" y="264"/>
                  </a:lnTo>
                  <a:lnTo>
                    <a:pt x="524" y="260"/>
                  </a:lnTo>
                  <a:lnTo>
                    <a:pt x="524" y="257"/>
                  </a:lnTo>
                  <a:lnTo>
                    <a:pt x="521" y="256"/>
                  </a:lnTo>
                  <a:lnTo>
                    <a:pt x="518" y="255"/>
                  </a:lnTo>
                  <a:lnTo>
                    <a:pt x="513" y="254"/>
                  </a:lnTo>
                  <a:lnTo>
                    <a:pt x="508" y="251"/>
                  </a:lnTo>
                  <a:lnTo>
                    <a:pt x="503" y="246"/>
                  </a:lnTo>
                  <a:lnTo>
                    <a:pt x="500" y="240"/>
                  </a:lnTo>
                  <a:lnTo>
                    <a:pt x="499" y="233"/>
                  </a:lnTo>
                  <a:lnTo>
                    <a:pt x="499" y="226"/>
                  </a:lnTo>
                  <a:lnTo>
                    <a:pt x="501" y="218"/>
                  </a:lnTo>
                  <a:lnTo>
                    <a:pt x="504" y="212"/>
                  </a:lnTo>
                  <a:lnTo>
                    <a:pt x="505" y="210"/>
                  </a:lnTo>
                  <a:lnTo>
                    <a:pt x="504" y="206"/>
                  </a:lnTo>
                  <a:lnTo>
                    <a:pt x="500" y="203"/>
                  </a:lnTo>
                  <a:lnTo>
                    <a:pt x="496" y="200"/>
                  </a:lnTo>
                  <a:lnTo>
                    <a:pt x="490" y="196"/>
                  </a:lnTo>
                  <a:lnTo>
                    <a:pt x="483" y="193"/>
                  </a:lnTo>
                  <a:lnTo>
                    <a:pt x="475" y="190"/>
                  </a:lnTo>
                  <a:lnTo>
                    <a:pt x="465" y="187"/>
                  </a:lnTo>
                  <a:lnTo>
                    <a:pt x="449" y="181"/>
                  </a:lnTo>
                  <a:lnTo>
                    <a:pt x="440" y="174"/>
                  </a:lnTo>
                  <a:lnTo>
                    <a:pt x="439" y="166"/>
                  </a:lnTo>
                  <a:lnTo>
                    <a:pt x="445" y="158"/>
                  </a:lnTo>
                  <a:lnTo>
                    <a:pt x="456" y="149"/>
                  </a:lnTo>
                  <a:lnTo>
                    <a:pt x="465" y="139"/>
                  </a:lnTo>
                  <a:lnTo>
                    <a:pt x="472" y="129"/>
                  </a:lnTo>
                  <a:lnTo>
                    <a:pt x="475" y="120"/>
                  </a:lnTo>
                  <a:lnTo>
                    <a:pt x="475" y="112"/>
                  </a:lnTo>
                  <a:lnTo>
                    <a:pt x="472" y="104"/>
                  </a:lnTo>
                  <a:lnTo>
                    <a:pt x="469" y="98"/>
                  </a:lnTo>
                  <a:lnTo>
                    <a:pt x="462" y="93"/>
                  </a:lnTo>
                  <a:lnTo>
                    <a:pt x="456" y="92"/>
                  </a:lnTo>
                  <a:lnTo>
                    <a:pt x="447" y="92"/>
                  </a:lnTo>
                  <a:lnTo>
                    <a:pt x="437" y="94"/>
                  </a:lnTo>
                  <a:lnTo>
                    <a:pt x="429" y="98"/>
                  </a:lnTo>
                  <a:lnTo>
                    <a:pt x="425" y="99"/>
                  </a:lnTo>
                  <a:lnTo>
                    <a:pt x="420" y="102"/>
                  </a:lnTo>
                  <a:lnTo>
                    <a:pt x="415" y="103"/>
                  </a:lnTo>
                  <a:lnTo>
                    <a:pt x="408" y="103"/>
                  </a:lnTo>
                  <a:lnTo>
                    <a:pt x="403" y="104"/>
                  </a:lnTo>
                  <a:lnTo>
                    <a:pt x="397" y="104"/>
                  </a:lnTo>
                  <a:lnTo>
                    <a:pt x="392" y="104"/>
                  </a:lnTo>
                  <a:lnTo>
                    <a:pt x="387" y="104"/>
                  </a:lnTo>
                  <a:lnTo>
                    <a:pt x="382" y="103"/>
                  </a:lnTo>
                  <a:lnTo>
                    <a:pt x="377" y="102"/>
                  </a:lnTo>
                  <a:lnTo>
                    <a:pt x="372" y="100"/>
                  </a:lnTo>
                  <a:lnTo>
                    <a:pt x="366" y="98"/>
                  </a:lnTo>
                  <a:lnTo>
                    <a:pt x="361" y="95"/>
                  </a:lnTo>
                  <a:lnTo>
                    <a:pt x="356" y="93"/>
                  </a:lnTo>
                  <a:lnTo>
                    <a:pt x="351" y="90"/>
                  </a:lnTo>
                  <a:lnTo>
                    <a:pt x="346" y="88"/>
                  </a:lnTo>
                  <a:lnTo>
                    <a:pt x="338" y="79"/>
                  </a:lnTo>
                  <a:lnTo>
                    <a:pt x="333" y="65"/>
                  </a:lnTo>
                  <a:lnTo>
                    <a:pt x="328" y="50"/>
                  </a:lnTo>
                  <a:lnTo>
                    <a:pt x="327" y="35"/>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2" name="Freeform 83"/>
            <p:cNvSpPr>
              <a:spLocks/>
            </p:cNvSpPr>
            <p:nvPr/>
          </p:nvSpPr>
          <p:spPr bwMode="auto">
            <a:xfrm>
              <a:off x="484188" y="1919288"/>
              <a:ext cx="31750" cy="44450"/>
            </a:xfrm>
            <a:custGeom>
              <a:avLst/>
              <a:gdLst>
                <a:gd name="T0" fmla="*/ 17380388 w 58"/>
                <a:gd name="T1" fmla="*/ 587607 h 82"/>
                <a:gd name="T2" fmla="*/ 16481534 w 58"/>
                <a:gd name="T3" fmla="*/ 0 h 82"/>
                <a:gd name="T4" fmla="*/ 15882116 w 58"/>
                <a:gd name="T5" fmla="*/ 0 h 82"/>
                <a:gd name="T6" fmla="*/ 14683281 w 58"/>
                <a:gd name="T7" fmla="*/ 881411 h 82"/>
                <a:gd name="T8" fmla="*/ 13185009 w 58"/>
                <a:gd name="T9" fmla="*/ 1469018 h 82"/>
                <a:gd name="T10" fmla="*/ 11686738 w 58"/>
                <a:gd name="T11" fmla="*/ 2938579 h 82"/>
                <a:gd name="T12" fmla="*/ 9589049 w 58"/>
                <a:gd name="T13" fmla="*/ 4407596 h 82"/>
                <a:gd name="T14" fmla="*/ 7791341 w 58"/>
                <a:gd name="T15" fmla="*/ 6464764 h 82"/>
                <a:gd name="T16" fmla="*/ 5993087 w 58"/>
                <a:gd name="T17" fmla="*/ 8521389 h 82"/>
                <a:gd name="T18" fmla="*/ 2697108 w 58"/>
                <a:gd name="T19" fmla="*/ 13516594 h 82"/>
                <a:gd name="T20" fmla="*/ 599418 w 58"/>
                <a:gd name="T21" fmla="*/ 17336582 h 82"/>
                <a:gd name="T22" fmla="*/ 0 w 58"/>
                <a:gd name="T23" fmla="*/ 21156574 h 82"/>
                <a:gd name="T24" fmla="*/ 599418 w 58"/>
                <a:gd name="T25" fmla="*/ 23213741 h 82"/>
                <a:gd name="T26" fmla="*/ 1797707 w 58"/>
                <a:gd name="T27" fmla="*/ 24095152 h 82"/>
                <a:gd name="T28" fmla="*/ 2996543 w 58"/>
                <a:gd name="T29" fmla="*/ 24095152 h 82"/>
                <a:gd name="T30" fmla="*/ 4195379 w 58"/>
                <a:gd name="T31" fmla="*/ 23213741 h 82"/>
                <a:gd name="T32" fmla="*/ 5993087 w 58"/>
                <a:gd name="T33" fmla="*/ 22626134 h 82"/>
                <a:gd name="T34" fmla="*/ 7491358 w 58"/>
                <a:gd name="T35" fmla="*/ 21156574 h 82"/>
                <a:gd name="T36" fmla="*/ 8989631 w 58"/>
                <a:gd name="T37" fmla="*/ 19687557 h 82"/>
                <a:gd name="T38" fmla="*/ 10487902 w 58"/>
                <a:gd name="T39" fmla="*/ 17336582 h 82"/>
                <a:gd name="T40" fmla="*/ 11986721 w 58"/>
                <a:gd name="T41" fmla="*/ 15279957 h 82"/>
                <a:gd name="T42" fmla="*/ 14683281 w 58"/>
                <a:gd name="T43" fmla="*/ 10284755 h 82"/>
                <a:gd name="T44" fmla="*/ 16481534 w 58"/>
                <a:gd name="T45" fmla="*/ 5876615 h 82"/>
                <a:gd name="T46" fmla="*/ 17380388 w 58"/>
                <a:gd name="T47" fmla="*/ 2350972 h 82"/>
                <a:gd name="T48" fmla="*/ 17380388 w 58"/>
                <a:gd name="T49" fmla="*/ 58760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2"/>
                <a:gd name="T77" fmla="*/ 58 w 58"/>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2">
                  <a:moveTo>
                    <a:pt x="58" y="2"/>
                  </a:moveTo>
                  <a:lnTo>
                    <a:pt x="55" y="0"/>
                  </a:lnTo>
                  <a:lnTo>
                    <a:pt x="53" y="0"/>
                  </a:lnTo>
                  <a:lnTo>
                    <a:pt x="49" y="3"/>
                  </a:lnTo>
                  <a:lnTo>
                    <a:pt x="44" y="5"/>
                  </a:lnTo>
                  <a:lnTo>
                    <a:pt x="39" y="10"/>
                  </a:lnTo>
                  <a:lnTo>
                    <a:pt x="32" y="15"/>
                  </a:lnTo>
                  <a:lnTo>
                    <a:pt x="26" y="22"/>
                  </a:lnTo>
                  <a:lnTo>
                    <a:pt x="20" y="29"/>
                  </a:lnTo>
                  <a:lnTo>
                    <a:pt x="9" y="46"/>
                  </a:lnTo>
                  <a:lnTo>
                    <a:pt x="2" y="59"/>
                  </a:lnTo>
                  <a:lnTo>
                    <a:pt x="0" y="72"/>
                  </a:lnTo>
                  <a:lnTo>
                    <a:pt x="2" y="79"/>
                  </a:lnTo>
                  <a:lnTo>
                    <a:pt x="6" y="82"/>
                  </a:lnTo>
                  <a:lnTo>
                    <a:pt x="10" y="82"/>
                  </a:lnTo>
                  <a:lnTo>
                    <a:pt x="14" y="79"/>
                  </a:lnTo>
                  <a:lnTo>
                    <a:pt x="20" y="77"/>
                  </a:lnTo>
                  <a:lnTo>
                    <a:pt x="25" y="72"/>
                  </a:lnTo>
                  <a:lnTo>
                    <a:pt x="30" y="67"/>
                  </a:lnTo>
                  <a:lnTo>
                    <a:pt x="35" y="59"/>
                  </a:lnTo>
                  <a:lnTo>
                    <a:pt x="40" y="52"/>
                  </a:lnTo>
                  <a:lnTo>
                    <a:pt x="49" y="35"/>
                  </a:lnTo>
                  <a:lnTo>
                    <a:pt x="55" y="20"/>
                  </a:lnTo>
                  <a:lnTo>
                    <a:pt x="58" y="8"/>
                  </a:lnTo>
                  <a:lnTo>
                    <a:pt x="58" y="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3" name="Freeform 84"/>
            <p:cNvSpPr>
              <a:spLocks/>
            </p:cNvSpPr>
            <p:nvPr/>
          </p:nvSpPr>
          <p:spPr bwMode="auto">
            <a:xfrm>
              <a:off x="463550" y="1971675"/>
              <a:ext cx="15875" cy="20638"/>
            </a:xfrm>
            <a:custGeom>
              <a:avLst/>
              <a:gdLst>
                <a:gd name="T0" fmla="*/ 7840663 w 30"/>
                <a:gd name="T1" fmla="*/ 506889 h 41"/>
                <a:gd name="T2" fmla="*/ 6440488 w 30"/>
                <a:gd name="T3" fmla="*/ 0 h 41"/>
                <a:gd name="T4" fmla="*/ 4480455 w 30"/>
                <a:gd name="T5" fmla="*/ 1013275 h 41"/>
                <a:gd name="T6" fmla="*/ 2800350 w 30"/>
                <a:gd name="T7" fmla="*/ 2787137 h 41"/>
                <a:gd name="T8" fmla="*/ 1120246 w 30"/>
                <a:gd name="T9" fmla="*/ 6081163 h 41"/>
                <a:gd name="T10" fmla="*/ 0 w 30"/>
                <a:gd name="T11" fmla="*/ 8868300 h 41"/>
                <a:gd name="T12" fmla="*/ 279929 w 30"/>
                <a:gd name="T13" fmla="*/ 10135272 h 41"/>
                <a:gd name="T14" fmla="*/ 1680104 w 30"/>
                <a:gd name="T15" fmla="*/ 10388465 h 41"/>
                <a:gd name="T16" fmla="*/ 4199996 w 30"/>
                <a:gd name="T17" fmla="*/ 8868300 h 41"/>
                <a:gd name="T18" fmla="*/ 6440488 w 30"/>
                <a:gd name="T19" fmla="*/ 6588052 h 41"/>
                <a:gd name="T20" fmla="*/ 8120592 w 30"/>
                <a:gd name="T21" fmla="*/ 4054108 h 41"/>
                <a:gd name="T22" fmla="*/ 8400521 w 30"/>
                <a:gd name="T23" fmla="*/ 2280247 h 41"/>
                <a:gd name="T24" fmla="*/ 7840663 w 30"/>
                <a:gd name="T25" fmla="*/ 506889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1"/>
                <a:gd name="T41" fmla="*/ 30 w 3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1">
                  <a:moveTo>
                    <a:pt x="28" y="2"/>
                  </a:moveTo>
                  <a:lnTo>
                    <a:pt x="23" y="0"/>
                  </a:lnTo>
                  <a:lnTo>
                    <a:pt x="16" y="4"/>
                  </a:lnTo>
                  <a:lnTo>
                    <a:pt x="10" y="11"/>
                  </a:lnTo>
                  <a:lnTo>
                    <a:pt x="4" y="24"/>
                  </a:lnTo>
                  <a:lnTo>
                    <a:pt x="0" y="35"/>
                  </a:lnTo>
                  <a:lnTo>
                    <a:pt x="1" y="40"/>
                  </a:lnTo>
                  <a:lnTo>
                    <a:pt x="6" y="41"/>
                  </a:lnTo>
                  <a:lnTo>
                    <a:pt x="15" y="35"/>
                  </a:lnTo>
                  <a:lnTo>
                    <a:pt x="23" y="26"/>
                  </a:lnTo>
                  <a:lnTo>
                    <a:pt x="29" y="16"/>
                  </a:lnTo>
                  <a:lnTo>
                    <a:pt x="30" y="9"/>
                  </a:lnTo>
                  <a:lnTo>
                    <a:pt x="28" y="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4" name="Freeform 85"/>
            <p:cNvSpPr>
              <a:spLocks/>
            </p:cNvSpPr>
            <p:nvPr/>
          </p:nvSpPr>
          <p:spPr bwMode="auto">
            <a:xfrm>
              <a:off x="1473200" y="1455738"/>
              <a:ext cx="36513" cy="60325"/>
            </a:xfrm>
            <a:custGeom>
              <a:avLst/>
              <a:gdLst>
                <a:gd name="T0" fmla="*/ 15401604 w 69"/>
                <a:gd name="T1" fmla="*/ 4402677 h 115"/>
                <a:gd name="T2" fmla="*/ 15121142 w 69"/>
                <a:gd name="T3" fmla="*/ 1650807 h 115"/>
                <a:gd name="T4" fmla="*/ 13721478 w 69"/>
                <a:gd name="T5" fmla="*/ 0 h 115"/>
                <a:gd name="T6" fmla="*/ 11480956 w 69"/>
                <a:gd name="T7" fmla="*/ 275397 h 115"/>
                <a:gd name="T8" fmla="*/ 8680569 w 69"/>
                <a:gd name="T9" fmla="*/ 1926203 h 115"/>
                <a:gd name="T10" fmla="*/ 5880709 w 69"/>
                <a:gd name="T11" fmla="*/ 4952946 h 115"/>
                <a:gd name="T12" fmla="*/ 3360254 w 69"/>
                <a:gd name="T13" fmla="*/ 8255083 h 115"/>
                <a:gd name="T14" fmla="*/ 1400194 w 69"/>
                <a:gd name="T15" fmla="*/ 11832094 h 115"/>
                <a:gd name="T16" fmla="*/ 279933 w 69"/>
                <a:gd name="T17" fmla="*/ 14583962 h 115"/>
                <a:gd name="T18" fmla="*/ 0 w 69"/>
                <a:gd name="T19" fmla="*/ 16510165 h 115"/>
                <a:gd name="T20" fmla="*/ 559866 w 69"/>
                <a:gd name="T21" fmla="*/ 17886104 h 115"/>
                <a:gd name="T22" fmla="*/ 1680127 w 69"/>
                <a:gd name="T23" fmla="*/ 18986641 h 115"/>
                <a:gd name="T24" fmla="*/ 3360254 w 69"/>
                <a:gd name="T25" fmla="*/ 18711245 h 115"/>
                <a:gd name="T26" fmla="*/ 5040381 w 69"/>
                <a:gd name="T27" fmla="*/ 18160976 h 115"/>
                <a:gd name="T28" fmla="*/ 6440575 w 69"/>
                <a:gd name="T29" fmla="*/ 18160976 h 115"/>
                <a:gd name="T30" fmla="*/ 7280903 w 69"/>
                <a:gd name="T31" fmla="*/ 18986641 h 115"/>
                <a:gd name="T32" fmla="*/ 7280903 w 69"/>
                <a:gd name="T33" fmla="*/ 20087179 h 115"/>
                <a:gd name="T34" fmla="*/ 6440575 w 69"/>
                <a:gd name="T35" fmla="*/ 21738510 h 115"/>
                <a:gd name="T36" fmla="*/ 5600247 w 69"/>
                <a:gd name="T37" fmla="*/ 24214981 h 115"/>
                <a:gd name="T38" fmla="*/ 3640187 w 69"/>
                <a:gd name="T39" fmla="*/ 26691453 h 115"/>
                <a:gd name="T40" fmla="*/ 2239993 w 69"/>
                <a:gd name="T41" fmla="*/ 29442797 h 115"/>
                <a:gd name="T42" fmla="*/ 1680127 w 69"/>
                <a:gd name="T43" fmla="*/ 31094128 h 115"/>
                <a:gd name="T44" fmla="*/ 2239993 w 69"/>
                <a:gd name="T45" fmla="*/ 31644397 h 115"/>
                <a:gd name="T46" fmla="*/ 4200582 w 69"/>
                <a:gd name="T47" fmla="*/ 31094128 h 115"/>
                <a:gd name="T48" fmla="*/ 7280903 w 69"/>
                <a:gd name="T49" fmla="*/ 29442797 h 115"/>
                <a:gd name="T50" fmla="*/ 8961031 w 69"/>
                <a:gd name="T51" fmla="*/ 28067387 h 115"/>
                <a:gd name="T52" fmla="*/ 10921091 w 69"/>
                <a:gd name="T53" fmla="*/ 26691453 h 115"/>
                <a:gd name="T54" fmla="*/ 12601217 w 69"/>
                <a:gd name="T55" fmla="*/ 25315519 h 115"/>
                <a:gd name="T56" fmla="*/ 14281343 w 69"/>
                <a:gd name="T57" fmla="*/ 23389316 h 115"/>
                <a:gd name="T58" fmla="*/ 15681537 w 69"/>
                <a:gd name="T59" fmla="*/ 21738510 h 115"/>
                <a:gd name="T60" fmla="*/ 16801268 w 69"/>
                <a:gd name="T61" fmla="*/ 20087179 h 115"/>
                <a:gd name="T62" fmla="*/ 17921533 w 69"/>
                <a:gd name="T63" fmla="*/ 18711245 h 115"/>
                <a:gd name="T64" fmla="*/ 18481399 w 69"/>
                <a:gd name="T65" fmla="*/ 17335835 h 115"/>
                <a:gd name="T66" fmla="*/ 19321727 w 69"/>
                <a:gd name="T67" fmla="*/ 14859359 h 115"/>
                <a:gd name="T68" fmla="*/ 19321727 w 69"/>
                <a:gd name="T69" fmla="*/ 13208028 h 115"/>
                <a:gd name="T70" fmla="*/ 18481399 w 69"/>
                <a:gd name="T71" fmla="*/ 12107491 h 115"/>
                <a:gd name="T72" fmla="*/ 17921533 w 69"/>
                <a:gd name="T73" fmla="*/ 12107491 h 115"/>
                <a:gd name="T74" fmla="*/ 16801268 w 69"/>
                <a:gd name="T75" fmla="*/ 11832094 h 115"/>
                <a:gd name="T76" fmla="*/ 15681537 w 69"/>
                <a:gd name="T77" fmla="*/ 9905891 h 115"/>
                <a:gd name="T78" fmla="*/ 15401604 w 69"/>
                <a:gd name="T79" fmla="*/ 7704814 h 115"/>
                <a:gd name="T80" fmla="*/ 15401604 w 69"/>
                <a:gd name="T81" fmla="*/ 4402677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115"/>
                <a:gd name="T125" fmla="*/ 69 w 69"/>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115">
                  <a:moveTo>
                    <a:pt x="55" y="16"/>
                  </a:moveTo>
                  <a:lnTo>
                    <a:pt x="54" y="6"/>
                  </a:lnTo>
                  <a:lnTo>
                    <a:pt x="49" y="0"/>
                  </a:lnTo>
                  <a:lnTo>
                    <a:pt x="41" y="1"/>
                  </a:lnTo>
                  <a:lnTo>
                    <a:pt x="31" y="7"/>
                  </a:lnTo>
                  <a:lnTo>
                    <a:pt x="21" y="18"/>
                  </a:lnTo>
                  <a:lnTo>
                    <a:pt x="12" y="30"/>
                  </a:lnTo>
                  <a:lnTo>
                    <a:pt x="5" y="43"/>
                  </a:lnTo>
                  <a:lnTo>
                    <a:pt x="1" y="53"/>
                  </a:lnTo>
                  <a:lnTo>
                    <a:pt x="0" y="60"/>
                  </a:lnTo>
                  <a:lnTo>
                    <a:pt x="2" y="65"/>
                  </a:lnTo>
                  <a:lnTo>
                    <a:pt x="6" y="69"/>
                  </a:lnTo>
                  <a:lnTo>
                    <a:pt x="12" y="68"/>
                  </a:lnTo>
                  <a:lnTo>
                    <a:pt x="18" y="66"/>
                  </a:lnTo>
                  <a:lnTo>
                    <a:pt x="23" y="66"/>
                  </a:lnTo>
                  <a:lnTo>
                    <a:pt x="26" y="69"/>
                  </a:lnTo>
                  <a:lnTo>
                    <a:pt x="26" y="73"/>
                  </a:lnTo>
                  <a:lnTo>
                    <a:pt x="23" y="79"/>
                  </a:lnTo>
                  <a:lnTo>
                    <a:pt x="20" y="88"/>
                  </a:lnTo>
                  <a:lnTo>
                    <a:pt x="13" y="97"/>
                  </a:lnTo>
                  <a:lnTo>
                    <a:pt x="8" y="107"/>
                  </a:lnTo>
                  <a:lnTo>
                    <a:pt x="6" y="113"/>
                  </a:lnTo>
                  <a:lnTo>
                    <a:pt x="8" y="115"/>
                  </a:lnTo>
                  <a:lnTo>
                    <a:pt x="15" y="113"/>
                  </a:lnTo>
                  <a:lnTo>
                    <a:pt x="26" y="107"/>
                  </a:lnTo>
                  <a:lnTo>
                    <a:pt x="32" y="102"/>
                  </a:lnTo>
                  <a:lnTo>
                    <a:pt x="39" y="97"/>
                  </a:lnTo>
                  <a:lnTo>
                    <a:pt x="45" y="92"/>
                  </a:lnTo>
                  <a:lnTo>
                    <a:pt x="51" y="85"/>
                  </a:lnTo>
                  <a:lnTo>
                    <a:pt x="56" y="79"/>
                  </a:lnTo>
                  <a:lnTo>
                    <a:pt x="60" y="73"/>
                  </a:lnTo>
                  <a:lnTo>
                    <a:pt x="64" y="68"/>
                  </a:lnTo>
                  <a:lnTo>
                    <a:pt x="66" y="63"/>
                  </a:lnTo>
                  <a:lnTo>
                    <a:pt x="69" y="54"/>
                  </a:lnTo>
                  <a:lnTo>
                    <a:pt x="69" y="48"/>
                  </a:lnTo>
                  <a:lnTo>
                    <a:pt x="66" y="44"/>
                  </a:lnTo>
                  <a:lnTo>
                    <a:pt x="64" y="44"/>
                  </a:lnTo>
                  <a:lnTo>
                    <a:pt x="60" y="43"/>
                  </a:lnTo>
                  <a:lnTo>
                    <a:pt x="56" y="36"/>
                  </a:lnTo>
                  <a:lnTo>
                    <a:pt x="55" y="28"/>
                  </a:lnTo>
                  <a:lnTo>
                    <a:pt x="55" y="16"/>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5" name="Freeform 86"/>
            <p:cNvSpPr>
              <a:spLocks/>
            </p:cNvSpPr>
            <p:nvPr/>
          </p:nvSpPr>
          <p:spPr bwMode="auto">
            <a:xfrm>
              <a:off x="582613" y="2482850"/>
              <a:ext cx="19050" cy="30163"/>
            </a:xfrm>
            <a:custGeom>
              <a:avLst/>
              <a:gdLst>
                <a:gd name="T0" fmla="*/ 1855573 w 37"/>
                <a:gd name="T1" fmla="*/ 4868205 h 58"/>
                <a:gd name="T2" fmla="*/ 3180835 w 37"/>
                <a:gd name="T3" fmla="*/ 2975216 h 58"/>
                <a:gd name="T4" fmla="*/ 5036408 w 37"/>
                <a:gd name="T5" fmla="*/ 811281 h 58"/>
                <a:gd name="T6" fmla="*/ 7157136 w 37"/>
                <a:gd name="T7" fmla="*/ 0 h 58"/>
                <a:gd name="T8" fmla="*/ 8748069 w 37"/>
                <a:gd name="T9" fmla="*/ 811281 h 58"/>
                <a:gd name="T10" fmla="*/ 9808176 w 37"/>
                <a:gd name="T11" fmla="*/ 4327351 h 58"/>
                <a:gd name="T12" fmla="*/ 9012710 w 37"/>
                <a:gd name="T13" fmla="*/ 7572473 h 58"/>
                <a:gd name="T14" fmla="*/ 7687446 w 37"/>
                <a:gd name="T15" fmla="*/ 11358971 h 58"/>
                <a:gd name="T16" fmla="*/ 6362185 w 37"/>
                <a:gd name="T17" fmla="*/ 15145466 h 58"/>
                <a:gd name="T18" fmla="*/ 5831874 w 37"/>
                <a:gd name="T19" fmla="*/ 15686320 h 58"/>
                <a:gd name="T20" fmla="*/ 3976301 w 37"/>
                <a:gd name="T21" fmla="*/ 15686320 h 58"/>
                <a:gd name="T22" fmla="*/ 2120729 w 37"/>
                <a:gd name="T23" fmla="*/ 15686320 h 58"/>
                <a:gd name="T24" fmla="*/ 0 w 37"/>
                <a:gd name="T25" fmla="*/ 15686320 h 58"/>
                <a:gd name="T26" fmla="*/ 530311 w 37"/>
                <a:gd name="T27" fmla="*/ 12711105 h 58"/>
                <a:gd name="T28" fmla="*/ 530311 w 37"/>
                <a:gd name="T29" fmla="*/ 10277264 h 58"/>
                <a:gd name="T30" fmla="*/ 795466 w 37"/>
                <a:gd name="T31" fmla="*/ 7572473 h 58"/>
                <a:gd name="T32" fmla="*/ 1855573 w 37"/>
                <a:gd name="T33" fmla="*/ 4868205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58"/>
                <a:gd name="T53" fmla="*/ 37 w 37"/>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58">
                  <a:moveTo>
                    <a:pt x="7" y="18"/>
                  </a:moveTo>
                  <a:lnTo>
                    <a:pt x="12" y="11"/>
                  </a:lnTo>
                  <a:lnTo>
                    <a:pt x="19" y="3"/>
                  </a:lnTo>
                  <a:lnTo>
                    <a:pt x="27" y="0"/>
                  </a:lnTo>
                  <a:lnTo>
                    <a:pt x="33" y="3"/>
                  </a:lnTo>
                  <a:lnTo>
                    <a:pt x="37" y="16"/>
                  </a:lnTo>
                  <a:lnTo>
                    <a:pt x="34" y="28"/>
                  </a:lnTo>
                  <a:lnTo>
                    <a:pt x="29" y="42"/>
                  </a:lnTo>
                  <a:lnTo>
                    <a:pt x="24" y="56"/>
                  </a:lnTo>
                  <a:lnTo>
                    <a:pt x="22" y="58"/>
                  </a:lnTo>
                  <a:lnTo>
                    <a:pt x="15" y="58"/>
                  </a:lnTo>
                  <a:lnTo>
                    <a:pt x="8" y="58"/>
                  </a:lnTo>
                  <a:lnTo>
                    <a:pt x="0" y="58"/>
                  </a:lnTo>
                  <a:lnTo>
                    <a:pt x="2" y="47"/>
                  </a:lnTo>
                  <a:lnTo>
                    <a:pt x="2" y="38"/>
                  </a:lnTo>
                  <a:lnTo>
                    <a:pt x="3" y="28"/>
                  </a:lnTo>
                  <a:lnTo>
                    <a:pt x="7" y="18"/>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6" name="Freeform 87"/>
            <p:cNvSpPr>
              <a:spLocks/>
            </p:cNvSpPr>
            <p:nvPr/>
          </p:nvSpPr>
          <p:spPr bwMode="auto">
            <a:xfrm>
              <a:off x="558800" y="2492375"/>
              <a:ext cx="12700" cy="19050"/>
            </a:xfrm>
            <a:custGeom>
              <a:avLst/>
              <a:gdLst>
                <a:gd name="T0" fmla="*/ 1908908 w 26"/>
                <a:gd name="T1" fmla="*/ 9417984 h 34"/>
                <a:gd name="T2" fmla="*/ 954454 w 26"/>
                <a:gd name="T3" fmla="*/ 8476128 h 34"/>
                <a:gd name="T4" fmla="*/ 238369 w 26"/>
                <a:gd name="T5" fmla="*/ 6278655 h 34"/>
                <a:gd name="T6" fmla="*/ 0 w 26"/>
                <a:gd name="T7" fmla="*/ 4081182 h 34"/>
                <a:gd name="T8" fmla="*/ 238369 w 26"/>
                <a:gd name="T9" fmla="*/ 2197473 h 34"/>
                <a:gd name="T10" fmla="*/ 1431681 w 26"/>
                <a:gd name="T11" fmla="*/ 941854 h 34"/>
                <a:gd name="T12" fmla="*/ 3101731 w 26"/>
                <a:gd name="T13" fmla="*/ 628090 h 34"/>
                <a:gd name="T14" fmla="*/ 4533412 w 26"/>
                <a:gd name="T15" fmla="*/ 0 h 34"/>
                <a:gd name="T16" fmla="*/ 5487866 w 26"/>
                <a:gd name="T17" fmla="*/ 628090 h 34"/>
                <a:gd name="T18" fmla="*/ 6203462 w 26"/>
                <a:gd name="T19" fmla="*/ 4394946 h 34"/>
                <a:gd name="T20" fmla="*/ 5965092 w 26"/>
                <a:gd name="T21" fmla="*/ 8476128 h 34"/>
                <a:gd name="T22" fmla="*/ 4533412 w 26"/>
                <a:gd name="T23" fmla="*/ 10673603 h 34"/>
                <a:gd name="T24" fmla="*/ 1908908 w 26"/>
                <a:gd name="T25" fmla="*/ 9417984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4"/>
                <a:gd name="T41" fmla="*/ 26 w 2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4">
                  <a:moveTo>
                    <a:pt x="8" y="30"/>
                  </a:moveTo>
                  <a:lnTo>
                    <a:pt x="4" y="27"/>
                  </a:lnTo>
                  <a:lnTo>
                    <a:pt x="1" y="20"/>
                  </a:lnTo>
                  <a:lnTo>
                    <a:pt x="0" y="13"/>
                  </a:lnTo>
                  <a:lnTo>
                    <a:pt x="1" y="7"/>
                  </a:lnTo>
                  <a:lnTo>
                    <a:pt x="6" y="3"/>
                  </a:lnTo>
                  <a:lnTo>
                    <a:pt x="13" y="2"/>
                  </a:lnTo>
                  <a:lnTo>
                    <a:pt x="19" y="0"/>
                  </a:lnTo>
                  <a:lnTo>
                    <a:pt x="23" y="2"/>
                  </a:lnTo>
                  <a:lnTo>
                    <a:pt x="26" y="14"/>
                  </a:lnTo>
                  <a:lnTo>
                    <a:pt x="25" y="27"/>
                  </a:lnTo>
                  <a:lnTo>
                    <a:pt x="19" y="34"/>
                  </a:lnTo>
                  <a:lnTo>
                    <a:pt x="8" y="30"/>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grpSp>
      <p:sp>
        <p:nvSpPr>
          <p:cNvPr id="2" name="タイトル 1"/>
          <p:cNvSpPr>
            <a:spLocks noGrp="1"/>
          </p:cNvSpPr>
          <p:nvPr>
            <p:ph type="title"/>
          </p:nvPr>
        </p:nvSpPr>
        <p:spPr/>
        <p:txBody>
          <a:bodyPr/>
          <a:lstStyle/>
          <a:p>
            <a:r>
              <a:rPr lang="en-US" altLang="ja-JP" b="1" dirty="0">
                <a:latin typeface="Calibri" panose="020F0502020204030204" pitchFamily="34" charset="0"/>
                <a:cs typeface="Arial" pitchFamily="34" charset="0"/>
              </a:rPr>
              <a:t>Infrastructure for International Collaboration</a:t>
            </a:r>
            <a:endParaRPr kumimoji="1" lang="ja-JP" altLang="en-US" b="1" dirty="0">
              <a:latin typeface="Calibri" panose="020F050202020403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latin typeface="Calibri" panose="020F0502020204030204" pitchFamily="34" charset="0"/>
                <a:cs typeface="Arial" panose="020B0604020202020204" pitchFamily="34" charset="0"/>
              </a:rPr>
              <a:pPr>
                <a:defRPr/>
              </a:pPr>
              <a:t>19</a:t>
            </a:fld>
            <a:endParaRPr lang="en-US" altLang="ja-JP" dirty="0">
              <a:latin typeface="Calibri" panose="020F0502020204030204" pitchFamily="34" charset="0"/>
              <a:cs typeface="Arial" panose="020B0604020202020204" pitchFamily="34" charset="0"/>
            </a:endParaRPr>
          </a:p>
        </p:txBody>
      </p:sp>
      <p:sp>
        <p:nvSpPr>
          <p:cNvPr id="6" name="Oval 407"/>
          <p:cNvSpPr>
            <a:spLocks noChangeArrowheads="1"/>
          </p:cNvSpPr>
          <p:nvPr/>
        </p:nvSpPr>
        <p:spPr bwMode="auto">
          <a:xfrm>
            <a:off x="470850" y="2492896"/>
            <a:ext cx="1736867" cy="1657024"/>
          </a:xfrm>
          <a:prstGeom prst="ellipse">
            <a:avLst/>
          </a:prstGeom>
          <a:solidFill>
            <a:schemeClr val="accent5">
              <a:lumMod val="75000"/>
              <a:alpha val="60001"/>
            </a:schemeClr>
          </a:solidFill>
          <a:ln>
            <a:noFill/>
          </a:ln>
          <a:effectLst/>
          <a:extLst/>
        </p:spPr>
        <p:txBody>
          <a:bodyPr wrap="none" anchor="ctr"/>
          <a:lstStyle/>
          <a:p>
            <a:endParaRPr lang="ja-JP" altLang="en-US">
              <a:latin typeface="Calibri" panose="020F0502020204030204" pitchFamily="34" charset="0"/>
              <a:cs typeface="Arial" panose="020B0604020202020204" pitchFamily="34" charset="0"/>
            </a:endParaRPr>
          </a:p>
        </p:txBody>
      </p:sp>
      <p:sp>
        <p:nvSpPr>
          <p:cNvPr id="7" name="AutoShape 431"/>
          <p:cNvSpPr>
            <a:spLocks noChangeArrowheads="1"/>
          </p:cNvSpPr>
          <p:nvPr/>
        </p:nvSpPr>
        <p:spPr bwMode="auto">
          <a:xfrm>
            <a:off x="3252980" y="4681680"/>
            <a:ext cx="209550" cy="165100"/>
          </a:xfrm>
          <a:prstGeom prst="hexagon">
            <a:avLst>
              <a:gd name="adj" fmla="val 31731"/>
              <a:gd name="vf" fmla="val 11547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000">
              <a:latin typeface="Calibri" panose="020F0502020204030204" pitchFamily="34" charset="0"/>
              <a:cs typeface="Arial" panose="020B0604020202020204" pitchFamily="34" charset="0"/>
            </a:endParaRPr>
          </a:p>
        </p:txBody>
      </p:sp>
      <p:cxnSp>
        <p:nvCxnSpPr>
          <p:cNvPr id="8" name="直線矢印コネクタ 7"/>
          <p:cNvCxnSpPr>
            <a:stCxn id="19" idx="3"/>
            <a:endCxn id="7" idx="5"/>
          </p:cNvCxnSpPr>
          <p:nvPr/>
        </p:nvCxnSpPr>
        <p:spPr bwMode="auto">
          <a:xfrm flipH="1">
            <a:off x="3410142" y="3983664"/>
            <a:ext cx="776837" cy="698016"/>
          </a:xfrm>
          <a:prstGeom prst="straightConnector1">
            <a:avLst/>
          </a:prstGeom>
          <a:solidFill>
            <a:schemeClr val="accent1"/>
          </a:solidFill>
          <a:ln w="38100" cap="flat" cmpd="sng" algn="ctr">
            <a:solidFill>
              <a:srgbClr val="C00000"/>
            </a:solidFill>
            <a:prstDash val="solid"/>
            <a:miter lim="800000"/>
            <a:headEnd type="none" w="med" len="med"/>
            <a:tailEnd type="none" w="med" len="med"/>
          </a:ln>
          <a:effectLst/>
        </p:spPr>
      </p:cxnSp>
      <p:sp>
        <p:nvSpPr>
          <p:cNvPr id="9" name="Oval 39"/>
          <p:cNvSpPr>
            <a:spLocks noChangeArrowheads="1"/>
          </p:cNvSpPr>
          <p:nvPr/>
        </p:nvSpPr>
        <p:spPr bwMode="auto">
          <a:xfrm>
            <a:off x="659546" y="2924943"/>
            <a:ext cx="720080" cy="288032"/>
          </a:xfrm>
          <a:prstGeom prst="ellipse">
            <a:avLst/>
          </a:prstGeom>
          <a:solidFill>
            <a:srgbClr val="FFFFCC"/>
          </a:solidFill>
          <a:ln w="9525">
            <a:solidFill>
              <a:schemeClr val="tx1"/>
            </a:solidFill>
            <a:round/>
            <a:headEnd/>
            <a:tailEnd/>
          </a:ln>
        </p:spPr>
        <p:txBody>
          <a:bodyPr wrap="none" anchor="ctr"/>
          <a:lstStyle/>
          <a:p>
            <a:pPr algn="ctr"/>
            <a:r>
              <a:rPr lang="en-US" altLang="ja-JP" sz="1000" dirty="0" err="1" smtClean="0">
                <a:latin typeface="Calibri" panose="020F0502020204030204" pitchFamily="34" charset="0"/>
                <a:ea typeface="HGPｺﾞｼｯｸE" pitchFamily="50" charset="-128"/>
                <a:cs typeface="Arial" pitchFamily="34" charset="0"/>
              </a:rPr>
              <a:t>SURFnet</a:t>
            </a:r>
            <a:endParaRPr lang="en-US" altLang="ja-JP" sz="1000" dirty="0">
              <a:latin typeface="Calibri" panose="020F0502020204030204" pitchFamily="34" charset="0"/>
              <a:ea typeface="HGPｺﾞｼｯｸE" pitchFamily="50" charset="-128"/>
              <a:cs typeface="Arial" pitchFamily="34" charset="0"/>
            </a:endParaRPr>
          </a:p>
        </p:txBody>
      </p:sp>
      <p:sp>
        <p:nvSpPr>
          <p:cNvPr id="10" name="Oval 42"/>
          <p:cNvSpPr>
            <a:spLocks noChangeArrowheads="1"/>
          </p:cNvSpPr>
          <p:nvPr/>
        </p:nvSpPr>
        <p:spPr bwMode="auto">
          <a:xfrm>
            <a:off x="1173992" y="3668158"/>
            <a:ext cx="684076" cy="288032"/>
          </a:xfrm>
          <a:prstGeom prst="ellipse">
            <a:avLst/>
          </a:prstGeom>
          <a:solidFill>
            <a:srgbClr val="FFFFCC"/>
          </a:solidFill>
          <a:ln w="9525">
            <a:solidFill>
              <a:schemeClr val="tx1"/>
            </a:solidFill>
            <a:round/>
            <a:headEnd/>
            <a:tailEnd/>
          </a:ln>
        </p:spPr>
        <p:txBody>
          <a:bodyPr wrap="none" anchor="ctr"/>
          <a:lstStyle/>
          <a:p>
            <a:pPr algn="ctr"/>
            <a:r>
              <a:rPr lang="en-US" altLang="ja-JP" sz="1050" dirty="0">
                <a:latin typeface="Calibri" panose="020F0502020204030204" pitchFamily="34" charset="0"/>
                <a:ea typeface="HGPｺﾞｼｯｸE" pitchFamily="50" charset="-128"/>
                <a:cs typeface="Arial" pitchFamily="34" charset="0"/>
              </a:rPr>
              <a:t>RENATER</a:t>
            </a:r>
          </a:p>
        </p:txBody>
      </p:sp>
      <p:sp>
        <p:nvSpPr>
          <p:cNvPr id="11" name="Oval 39"/>
          <p:cNvSpPr>
            <a:spLocks noChangeArrowheads="1"/>
          </p:cNvSpPr>
          <p:nvPr/>
        </p:nvSpPr>
        <p:spPr bwMode="auto">
          <a:xfrm>
            <a:off x="1019586" y="2631034"/>
            <a:ext cx="720080" cy="293909"/>
          </a:xfrm>
          <a:prstGeom prst="ellipse">
            <a:avLst/>
          </a:prstGeom>
          <a:solidFill>
            <a:srgbClr val="FFFFCC"/>
          </a:solidFill>
          <a:ln w="9525">
            <a:solidFill>
              <a:schemeClr val="tx1"/>
            </a:solidFill>
            <a:round/>
            <a:headEnd/>
            <a:tailEnd/>
          </a:ln>
        </p:spPr>
        <p:txBody>
          <a:bodyPr wrap="none" anchor="ctr"/>
          <a:lstStyle/>
          <a:p>
            <a:pPr algn="ctr"/>
            <a:r>
              <a:rPr lang="en-US" altLang="ja-JP" sz="1000" dirty="0" err="1" smtClean="0">
                <a:latin typeface="Calibri" panose="020F0502020204030204" pitchFamily="34" charset="0"/>
                <a:ea typeface="HGPｺﾞｼｯｸE" pitchFamily="50" charset="-128"/>
                <a:cs typeface="Arial" pitchFamily="34" charset="0"/>
              </a:rPr>
              <a:t>NORDUnet</a:t>
            </a:r>
            <a:endParaRPr lang="en-US" altLang="ja-JP" sz="1000" dirty="0">
              <a:latin typeface="Calibri" panose="020F0502020204030204" pitchFamily="34" charset="0"/>
              <a:ea typeface="HGPｺﾞｼｯｸE" pitchFamily="50" charset="-128"/>
              <a:cs typeface="Arial" pitchFamily="34" charset="0"/>
            </a:endParaRPr>
          </a:p>
        </p:txBody>
      </p:sp>
      <p:cxnSp>
        <p:nvCxnSpPr>
          <p:cNvPr id="12" name="直線コネクタ 11"/>
          <p:cNvCxnSpPr>
            <a:stCxn id="9" idx="6"/>
          </p:cNvCxnSpPr>
          <p:nvPr/>
        </p:nvCxnSpPr>
        <p:spPr bwMode="auto">
          <a:xfrm>
            <a:off x="1379626" y="3068959"/>
            <a:ext cx="337565" cy="18002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3" name="直線コネクタ 12"/>
          <p:cNvCxnSpPr>
            <a:stCxn id="11" idx="5"/>
            <a:endCxn id="20" idx="7"/>
          </p:cNvCxnSpPr>
          <p:nvPr/>
        </p:nvCxnSpPr>
        <p:spPr bwMode="auto">
          <a:xfrm>
            <a:off x="1634213" y="2881901"/>
            <a:ext cx="223855" cy="39074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直線コネクタ 13"/>
          <p:cNvCxnSpPr>
            <a:stCxn id="10" idx="0"/>
            <a:endCxn id="20" idx="5"/>
          </p:cNvCxnSpPr>
          <p:nvPr/>
        </p:nvCxnSpPr>
        <p:spPr bwMode="auto">
          <a:xfrm flipV="1">
            <a:off x="1516030" y="3586187"/>
            <a:ext cx="342038" cy="8197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5" name="正方形/長方形 14"/>
          <p:cNvSpPr/>
          <p:nvPr/>
        </p:nvSpPr>
        <p:spPr bwMode="auto">
          <a:xfrm>
            <a:off x="709079" y="3356991"/>
            <a:ext cx="108012" cy="14401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6" name="正方形/長方形 15"/>
          <p:cNvSpPr/>
          <p:nvPr/>
        </p:nvSpPr>
        <p:spPr bwMode="auto">
          <a:xfrm>
            <a:off x="853095" y="3428999"/>
            <a:ext cx="108012" cy="14401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17" name="直線矢印コネクタ 16"/>
          <p:cNvCxnSpPr>
            <a:stCxn id="19" idx="2"/>
            <a:endCxn id="102" idx="2"/>
          </p:cNvCxnSpPr>
          <p:nvPr/>
        </p:nvCxnSpPr>
        <p:spPr bwMode="auto">
          <a:xfrm flipV="1">
            <a:off x="4155309" y="3687667"/>
            <a:ext cx="2251846" cy="230583"/>
          </a:xfrm>
          <a:prstGeom prst="straightConnector1">
            <a:avLst/>
          </a:prstGeom>
          <a:solidFill>
            <a:schemeClr val="accent1"/>
          </a:solidFill>
          <a:ln w="38100" cap="flat" cmpd="sng" algn="ctr">
            <a:solidFill>
              <a:srgbClr val="C00000"/>
            </a:solidFill>
            <a:prstDash val="solid"/>
            <a:miter lim="800000"/>
            <a:headEnd type="none" w="med" len="med"/>
            <a:tailEnd type="none" w="med" len="med"/>
          </a:ln>
          <a:effectLst/>
        </p:spPr>
      </p:cxnSp>
      <p:sp>
        <p:nvSpPr>
          <p:cNvPr id="65" name="テキスト ボックス 64"/>
          <p:cNvSpPr txBox="1"/>
          <p:nvPr/>
        </p:nvSpPr>
        <p:spPr>
          <a:xfrm>
            <a:off x="7702572" y="4018987"/>
            <a:ext cx="907621"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Washington DC</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66" name="テキスト ボックス 65"/>
          <p:cNvSpPr txBox="1"/>
          <p:nvPr/>
        </p:nvSpPr>
        <p:spPr>
          <a:xfrm>
            <a:off x="7594560" y="3047385"/>
            <a:ext cx="633507"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New York</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67" name="正方形/長方形 66"/>
          <p:cNvSpPr/>
          <p:nvPr/>
        </p:nvSpPr>
        <p:spPr bwMode="auto">
          <a:xfrm>
            <a:off x="7954600" y="331422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68" name="正方形/長方形 67"/>
          <p:cNvSpPr/>
          <p:nvPr/>
        </p:nvSpPr>
        <p:spPr bwMode="auto">
          <a:xfrm>
            <a:off x="7954600" y="3386229"/>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69" name="正方形/長方形 68"/>
          <p:cNvSpPr/>
          <p:nvPr/>
        </p:nvSpPr>
        <p:spPr bwMode="auto">
          <a:xfrm>
            <a:off x="7954600" y="345823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70" name="直線コネクタ 69"/>
          <p:cNvCxnSpPr>
            <a:stCxn id="98" idx="3"/>
            <a:endCxn id="92" idx="1"/>
          </p:cNvCxnSpPr>
          <p:nvPr/>
        </p:nvCxnSpPr>
        <p:spPr bwMode="auto">
          <a:xfrm>
            <a:off x="7523279" y="3638257"/>
            <a:ext cx="287305" cy="21602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1" name="直線コネクタ 70"/>
          <p:cNvCxnSpPr>
            <a:stCxn id="86" idx="1"/>
            <a:endCxn id="99" idx="3"/>
          </p:cNvCxnSpPr>
          <p:nvPr/>
        </p:nvCxnSpPr>
        <p:spPr bwMode="auto">
          <a:xfrm flipH="1">
            <a:off x="7523279" y="3458237"/>
            <a:ext cx="143289" cy="10801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2" name="直線コネクタ 71"/>
          <p:cNvCxnSpPr>
            <a:stCxn id="77" idx="3"/>
            <a:endCxn id="88" idx="3"/>
          </p:cNvCxnSpPr>
          <p:nvPr/>
        </p:nvCxnSpPr>
        <p:spPr bwMode="auto">
          <a:xfrm flipH="1">
            <a:off x="6803199" y="3380052"/>
            <a:ext cx="156406" cy="18619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3" name="直線コネクタ 72"/>
          <p:cNvCxnSpPr>
            <a:stCxn id="91" idx="1"/>
            <a:endCxn id="77" idx="5"/>
          </p:cNvCxnSpPr>
          <p:nvPr/>
        </p:nvCxnSpPr>
        <p:spPr bwMode="auto">
          <a:xfrm flipH="1" flipV="1">
            <a:off x="7456395" y="3380052"/>
            <a:ext cx="354189" cy="40222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4" name="直線コネクタ 73"/>
          <p:cNvCxnSpPr>
            <a:stCxn id="85" idx="1"/>
            <a:endCxn id="77" idx="6"/>
          </p:cNvCxnSpPr>
          <p:nvPr/>
        </p:nvCxnSpPr>
        <p:spPr bwMode="auto">
          <a:xfrm flipH="1" flipV="1">
            <a:off x="7559283" y="3278217"/>
            <a:ext cx="107285" cy="10801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5" name="直線コネクタ 74"/>
          <p:cNvCxnSpPr>
            <a:stCxn id="82" idx="3"/>
            <a:endCxn id="87" idx="0"/>
          </p:cNvCxnSpPr>
          <p:nvPr/>
        </p:nvCxnSpPr>
        <p:spPr bwMode="auto">
          <a:xfrm flipH="1">
            <a:off x="6731191" y="3056016"/>
            <a:ext cx="228414" cy="40222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6" name="直線コネクタ 75"/>
          <p:cNvCxnSpPr>
            <a:stCxn id="84" idx="0"/>
            <a:endCxn id="82" idx="5"/>
          </p:cNvCxnSpPr>
          <p:nvPr/>
        </p:nvCxnSpPr>
        <p:spPr bwMode="auto">
          <a:xfrm flipH="1" flipV="1">
            <a:off x="7456395" y="3056016"/>
            <a:ext cx="246177" cy="22220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7" name="Oval 48"/>
          <p:cNvSpPr>
            <a:spLocks noChangeArrowheads="1"/>
          </p:cNvSpPr>
          <p:nvPr/>
        </p:nvSpPr>
        <p:spPr bwMode="auto">
          <a:xfrm>
            <a:off x="6856717" y="3134201"/>
            <a:ext cx="702566"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ESnet</a:t>
            </a:r>
            <a:endParaRPr lang="en-US" altLang="ja-JP" sz="1100" dirty="0">
              <a:latin typeface="Calibri" panose="020F0502020204030204" pitchFamily="34" charset="0"/>
              <a:ea typeface="HGPｺﾞｼｯｸE" pitchFamily="50" charset="-128"/>
              <a:cs typeface="Arial" pitchFamily="34" charset="0"/>
            </a:endParaRPr>
          </a:p>
        </p:txBody>
      </p:sp>
      <p:sp>
        <p:nvSpPr>
          <p:cNvPr id="78" name="Oval 34"/>
          <p:cNvSpPr>
            <a:spLocks noChangeArrowheads="1"/>
          </p:cNvSpPr>
          <p:nvPr/>
        </p:nvSpPr>
        <p:spPr bwMode="auto">
          <a:xfrm>
            <a:off x="6155127" y="3098197"/>
            <a:ext cx="684076" cy="252028"/>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CalREN</a:t>
            </a:r>
            <a:endParaRPr lang="en-US" altLang="ja-JP" sz="1100" dirty="0">
              <a:latin typeface="Calibri" panose="020F0502020204030204" pitchFamily="34" charset="0"/>
              <a:ea typeface="HGPｺﾞｼｯｸE" pitchFamily="50" charset="-128"/>
              <a:cs typeface="Arial" pitchFamily="34" charset="0"/>
            </a:endParaRPr>
          </a:p>
        </p:txBody>
      </p:sp>
      <p:sp>
        <p:nvSpPr>
          <p:cNvPr id="79" name="直方体 78"/>
          <p:cNvSpPr/>
          <p:nvPr/>
        </p:nvSpPr>
        <p:spPr>
          <a:xfrm>
            <a:off x="7653039" y="3242213"/>
            <a:ext cx="377446" cy="389107"/>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MAN</a:t>
            </a:r>
          </a:p>
          <a:p>
            <a:pPr algn="ctr">
              <a:defRPr/>
            </a:pPr>
            <a:r>
              <a:rPr lang="en-US" altLang="ja-JP" sz="900" dirty="0" smtClean="0">
                <a:solidFill>
                  <a:schemeClr val="tx1"/>
                </a:solidFill>
                <a:latin typeface="Calibri" panose="020F0502020204030204" pitchFamily="34" charset="0"/>
                <a:cs typeface="Arial" pitchFamily="34" charset="0"/>
              </a:rPr>
              <a:t>LAN</a:t>
            </a:r>
            <a:endParaRPr lang="ja-JP" altLang="en-US" sz="900" dirty="0">
              <a:solidFill>
                <a:schemeClr val="tx1"/>
              </a:solidFill>
              <a:latin typeface="Calibri" panose="020F0502020204030204" pitchFamily="34" charset="0"/>
              <a:cs typeface="Arial" pitchFamily="34" charset="0"/>
            </a:endParaRPr>
          </a:p>
        </p:txBody>
      </p:sp>
      <p:sp>
        <p:nvSpPr>
          <p:cNvPr id="80" name="直方体 79"/>
          <p:cNvSpPr/>
          <p:nvPr/>
        </p:nvSpPr>
        <p:spPr>
          <a:xfrm>
            <a:off x="7797055" y="3674262"/>
            <a:ext cx="360977" cy="360040"/>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WIX</a:t>
            </a:r>
            <a:endParaRPr lang="ja-JP" altLang="en-US" sz="900" dirty="0">
              <a:solidFill>
                <a:schemeClr val="tx1"/>
              </a:solidFill>
              <a:latin typeface="Calibri" panose="020F0502020204030204" pitchFamily="34" charset="0"/>
              <a:cs typeface="Arial" pitchFamily="34" charset="0"/>
            </a:endParaRPr>
          </a:p>
        </p:txBody>
      </p:sp>
      <p:sp>
        <p:nvSpPr>
          <p:cNvPr id="81" name="テキスト ボックス 80"/>
          <p:cNvSpPr txBox="1"/>
          <p:nvPr/>
        </p:nvSpPr>
        <p:spPr>
          <a:xfrm>
            <a:off x="6407155" y="3818277"/>
            <a:ext cx="734496"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Los Angeles</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82" name="Oval 50"/>
          <p:cNvSpPr>
            <a:spLocks noChangeArrowheads="1"/>
          </p:cNvSpPr>
          <p:nvPr/>
        </p:nvSpPr>
        <p:spPr bwMode="auto">
          <a:xfrm>
            <a:off x="6856717" y="2810165"/>
            <a:ext cx="702566"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smtClean="0">
                <a:latin typeface="Calibri" panose="020F0502020204030204" pitchFamily="34" charset="0"/>
                <a:ea typeface="HGPｺﾞｼｯｸE" pitchFamily="50" charset="-128"/>
                <a:cs typeface="Arial" pitchFamily="34" charset="0"/>
              </a:rPr>
              <a:t>CAnet4</a:t>
            </a:r>
            <a:endParaRPr lang="en-US" altLang="ja-JP" sz="1100" dirty="0">
              <a:latin typeface="Calibri" panose="020F0502020204030204" pitchFamily="34" charset="0"/>
              <a:ea typeface="HGPｺﾞｼｯｸE" pitchFamily="50" charset="-128"/>
              <a:cs typeface="Arial" pitchFamily="34" charset="0"/>
            </a:endParaRPr>
          </a:p>
        </p:txBody>
      </p:sp>
      <p:sp>
        <p:nvSpPr>
          <p:cNvPr id="83" name="正方形/長方形 82"/>
          <p:cNvSpPr/>
          <p:nvPr/>
        </p:nvSpPr>
        <p:spPr bwMode="auto">
          <a:xfrm>
            <a:off x="6407155" y="378227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4" name="正方形/長方形 83"/>
          <p:cNvSpPr/>
          <p:nvPr/>
        </p:nvSpPr>
        <p:spPr bwMode="auto">
          <a:xfrm>
            <a:off x="7666568" y="327821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5" name="正方形/長方形 84"/>
          <p:cNvSpPr/>
          <p:nvPr/>
        </p:nvSpPr>
        <p:spPr bwMode="auto">
          <a:xfrm>
            <a:off x="7666568" y="335022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6" name="正方形/長方形 85"/>
          <p:cNvSpPr/>
          <p:nvPr/>
        </p:nvSpPr>
        <p:spPr bwMode="auto">
          <a:xfrm>
            <a:off x="7666568" y="342223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7" name="正方形/長方形 86"/>
          <p:cNvSpPr/>
          <p:nvPr/>
        </p:nvSpPr>
        <p:spPr bwMode="auto">
          <a:xfrm>
            <a:off x="6695187" y="345823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8" name="正方形/長方形 87"/>
          <p:cNvSpPr/>
          <p:nvPr/>
        </p:nvSpPr>
        <p:spPr bwMode="auto">
          <a:xfrm>
            <a:off x="6731191" y="353024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9" name="正方形/長方形 88"/>
          <p:cNvSpPr/>
          <p:nvPr/>
        </p:nvSpPr>
        <p:spPr bwMode="auto">
          <a:xfrm>
            <a:off x="6731191" y="367426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90" name="直線コネクタ 89"/>
          <p:cNvCxnSpPr>
            <a:stCxn id="100" idx="1"/>
            <a:endCxn id="89" idx="3"/>
          </p:cNvCxnSpPr>
          <p:nvPr/>
        </p:nvCxnSpPr>
        <p:spPr bwMode="auto">
          <a:xfrm flipH="1">
            <a:off x="6803199" y="3638257"/>
            <a:ext cx="108012" cy="7200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91" name="正方形/長方形 90"/>
          <p:cNvSpPr/>
          <p:nvPr/>
        </p:nvSpPr>
        <p:spPr bwMode="auto">
          <a:xfrm>
            <a:off x="7810584" y="3746269"/>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2" name="正方形/長方形 91"/>
          <p:cNvSpPr/>
          <p:nvPr/>
        </p:nvSpPr>
        <p:spPr bwMode="auto">
          <a:xfrm>
            <a:off x="7810584" y="381827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3" name="正方形/長方形 92"/>
          <p:cNvSpPr/>
          <p:nvPr/>
        </p:nvSpPr>
        <p:spPr bwMode="auto">
          <a:xfrm>
            <a:off x="6407155" y="371026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4" name="正方形/長方形 93"/>
          <p:cNvSpPr/>
          <p:nvPr/>
        </p:nvSpPr>
        <p:spPr bwMode="auto">
          <a:xfrm>
            <a:off x="6407155" y="363825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5" name="正方形/長方形 94"/>
          <p:cNvSpPr/>
          <p:nvPr/>
        </p:nvSpPr>
        <p:spPr bwMode="auto">
          <a:xfrm>
            <a:off x="6587175" y="349424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96" name="直線コネクタ 95"/>
          <p:cNvCxnSpPr>
            <a:stCxn id="95" idx="0"/>
            <a:endCxn id="97" idx="2"/>
          </p:cNvCxnSpPr>
          <p:nvPr/>
        </p:nvCxnSpPr>
        <p:spPr bwMode="auto">
          <a:xfrm flipV="1">
            <a:off x="6623179" y="3350225"/>
            <a:ext cx="0" cy="14401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97" name="正方形/長方形 96"/>
          <p:cNvSpPr/>
          <p:nvPr/>
        </p:nvSpPr>
        <p:spPr bwMode="auto">
          <a:xfrm>
            <a:off x="6587175" y="327821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8" name="正方形/長方形 97"/>
          <p:cNvSpPr/>
          <p:nvPr/>
        </p:nvSpPr>
        <p:spPr bwMode="auto">
          <a:xfrm>
            <a:off x="7451271" y="360225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9" name="正方形/長方形 98"/>
          <p:cNvSpPr/>
          <p:nvPr/>
        </p:nvSpPr>
        <p:spPr bwMode="auto">
          <a:xfrm>
            <a:off x="7451271" y="353024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00" name="正方形/長方形 99"/>
          <p:cNvSpPr/>
          <p:nvPr/>
        </p:nvSpPr>
        <p:spPr bwMode="auto">
          <a:xfrm>
            <a:off x="6911211" y="360225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01" name="Oval 49"/>
          <p:cNvSpPr>
            <a:spLocks noChangeArrowheads="1"/>
          </p:cNvSpPr>
          <p:nvPr/>
        </p:nvSpPr>
        <p:spPr bwMode="auto">
          <a:xfrm>
            <a:off x="6840729" y="3458237"/>
            <a:ext cx="718554" cy="284064"/>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smtClean="0">
                <a:latin typeface="Calibri" panose="020F0502020204030204" pitchFamily="34" charset="0"/>
                <a:ea typeface="HGPｺﾞｼｯｸE" pitchFamily="50" charset="-128"/>
                <a:cs typeface="Arial" pitchFamily="34" charset="0"/>
              </a:rPr>
              <a:t>Internet2</a:t>
            </a:r>
            <a:endParaRPr lang="en-US" altLang="ja-JP" sz="1100" dirty="0">
              <a:latin typeface="Calibri" panose="020F0502020204030204" pitchFamily="34" charset="0"/>
              <a:ea typeface="HGPｺﾞｼｯｸE" pitchFamily="50" charset="-128"/>
              <a:cs typeface="Arial" pitchFamily="34" charset="0"/>
            </a:endParaRPr>
          </a:p>
        </p:txBody>
      </p:sp>
      <p:sp>
        <p:nvSpPr>
          <p:cNvPr id="102" name="直方体 101"/>
          <p:cNvSpPr/>
          <p:nvPr/>
        </p:nvSpPr>
        <p:spPr>
          <a:xfrm>
            <a:off x="6407155" y="3458237"/>
            <a:ext cx="401414" cy="396044"/>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Pacific</a:t>
            </a:r>
          </a:p>
          <a:p>
            <a:pPr algn="ctr">
              <a:defRPr/>
            </a:pPr>
            <a:r>
              <a:rPr lang="en-US" altLang="ja-JP" sz="900" dirty="0" smtClean="0">
                <a:solidFill>
                  <a:schemeClr val="tx1"/>
                </a:solidFill>
                <a:latin typeface="Calibri" panose="020F0502020204030204" pitchFamily="34" charset="0"/>
                <a:cs typeface="Arial" pitchFamily="34" charset="0"/>
              </a:rPr>
              <a:t>Wave</a:t>
            </a:r>
            <a:endParaRPr lang="ja-JP" altLang="en-US" sz="900" dirty="0">
              <a:solidFill>
                <a:schemeClr val="tx1"/>
              </a:solidFill>
              <a:latin typeface="Calibri" panose="020F0502020204030204" pitchFamily="34" charset="0"/>
              <a:cs typeface="Arial" pitchFamily="34" charset="0"/>
            </a:endParaRPr>
          </a:p>
        </p:txBody>
      </p:sp>
      <p:sp>
        <p:nvSpPr>
          <p:cNvPr id="121" name="テキスト ボックス 120"/>
          <p:cNvSpPr txBox="1"/>
          <p:nvPr/>
        </p:nvSpPr>
        <p:spPr>
          <a:xfrm>
            <a:off x="7886655" y="6352728"/>
            <a:ext cx="873957" cy="230832"/>
          </a:xfrm>
          <a:prstGeom prst="rect">
            <a:avLst/>
          </a:prstGeom>
          <a:noFill/>
        </p:spPr>
        <p:txBody>
          <a:bodyPr wrap="none" rtlCol="0">
            <a:spAutoFit/>
          </a:bodyPr>
          <a:lstStyle/>
          <a:p>
            <a:r>
              <a:rPr lang="en-US" altLang="ja-JP" sz="900" dirty="0">
                <a:solidFill>
                  <a:srgbClr val="FFFF00"/>
                </a:solidFill>
                <a:effectLst>
                  <a:glow rad="228600">
                    <a:schemeClr val="accent4">
                      <a:satMod val="175000"/>
                      <a:alpha val="40000"/>
                    </a:schemeClr>
                  </a:glow>
                </a:effectLst>
                <a:latin typeface="Calibri" panose="020F0502020204030204" pitchFamily="34" charset="0"/>
                <a:ea typeface="ＭＳ Ｐゴシック" pitchFamily="50" charset="-128"/>
                <a:cs typeface="Arial" pitchFamily="34" charset="0"/>
              </a:rPr>
              <a:t>© </a:t>
            </a:r>
            <a:r>
              <a:rPr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Google map</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39942" name="フリーフォーム 39941"/>
          <p:cNvSpPr/>
          <p:nvPr/>
        </p:nvSpPr>
        <p:spPr bwMode="auto">
          <a:xfrm>
            <a:off x="4322592" y="3642360"/>
            <a:ext cx="3426948" cy="851722"/>
          </a:xfrm>
          <a:custGeom>
            <a:avLst/>
            <a:gdLst>
              <a:gd name="connsiteX0" fmla="*/ 0 w 3467100"/>
              <a:gd name="connsiteY0" fmla="*/ 297180 h 885770"/>
              <a:gd name="connsiteX1" fmla="*/ 670560 w 3467100"/>
              <a:gd name="connsiteY1" fmla="*/ 769620 h 885770"/>
              <a:gd name="connsiteX2" fmla="*/ 2118360 w 3467100"/>
              <a:gd name="connsiteY2" fmla="*/ 822960 h 885770"/>
              <a:gd name="connsiteX3" fmla="*/ 3467100 w 3467100"/>
              <a:gd name="connsiteY3" fmla="*/ 0 h 885770"/>
              <a:gd name="connsiteX0" fmla="*/ 0 w 3467100"/>
              <a:gd name="connsiteY0" fmla="*/ 297180 h 894561"/>
              <a:gd name="connsiteX1" fmla="*/ 815340 w 3467100"/>
              <a:gd name="connsiteY1" fmla="*/ 792480 h 894561"/>
              <a:gd name="connsiteX2" fmla="*/ 2118360 w 3467100"/>
              <a:gd name="connsiteY2" fmla="*/ 822960 h 894561"/>
              <a:gd name="connsiteX3" fmla="*/ 3467100 w 3467100"/>
              <a:gd name="connsiteY3" fmla="*/ 0 h 894561"/>
              <a:gd name="connsiteX0" fmla="*/ 0 w 3467100"/>
              <a:gd name="connsiteY0" fmla="*/ 297180 h 851722"/>
              <a:gd name="connsiteX1" fmla="*/ 815340 w 3467100"/>
              <a:gd name="connsiteY1" fmla="*/ 792480 h 851722"/>
              <a:gd name="connsiteX2" fmla="*/ 2286000 w 3467100"/>
              <a:gd name="connsiteY2" fmla="*/ 754380 h 851722"/>
              <a:gd name="connsiteX3" fmla="*/ 3467100 w 3467100"/>
              <a:gd name="connsiteY3" fmla="*/ 0 h 851722"/>
            </a:gdLst>
            <a:ahLst/>
            <a:cxnLst>
              <a:cxn ang="0">
                <a:pos x="connsiteX0" y="connsiteY0"/>
              </a:cxn>
              <a:cxn ang="0">
                <a:pos x="connsiteX1" y="connsiteY1"/>
              </a:cxn>
              <a:cxn ang="0">
                <a:pos x="connsiteX2" y="connsiteY2"/>
              </a:cxn>
              <a:cxn ang="0">
                <a:pos x="connsiteX3" y="connsiteY3"/>
              </a:cxn>
            </a:cxnLst>
            <a:rect l="l" t="t" r="r" b="b"/>
            <a:pathLst>
              <a:path w="3467100" h="851722">
                <a:moveTo>
                  <a:pt x="0" y="297180"/>
                </a:moveTo>
                <a:cubicBezTo>
                  <a:pt x="158750" y="489585"/>
                  <a:pt x="434340" y="716280"/>
                  <a:pt x="815340" y="792480"/>
                </a:cubicBezTo>
                <a:cubicBezTo>
                  <a:pt x="1196340" y="868680"/>
                  <a:pt x="1844040" y="886460"/>
                  <a:pt x="2286000" y="754380"/>
                </a:cubicBezTo>
                <a:cubicBezTo>
                  <a:pt x="2727960" y="622300"/>
                  <a:pt x="3025775" y="347345"/>
                  <a:pt x="3467100" y="0"/>
                </a:cubicBezTo>
              </a:path>
            </a:pathLst>
          </a:custGeom>
          <a:noFill/>
          <a:ln w="38100" cap="flat" cmpd="sng" algn="ctr">
            <a:solidFill>
              <a:srgbClr val="C0000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anose="020B0604020202020204" pitchFamily="34" charset="0"/>
            </a:endParaRPr>
          </a:p>
        </p:txBody>
      </p:sp>
      <p:sp>
        <p:nvSpPr>
          <p:cNvPr id="19" name="円/楕円 18"/>
          <p:cNvSpPr/>
          <p:nvPr/>
        </p:nvSpPr>
        <p:spPr bwMode="auto">
          <a:xfrm rot="21399924">
            <a:off x="4155148" y="3817769"/>
            <a:ext cx="189915" cy="189915"/>
          </a:xfrm>
          <a:prstGeom prst="ellipse">
            <a:avLst/>
          </a:prstGeom>
          <a:solidFill>
            <a:srgbClr val="C0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30" name="Oval 35"/>
          <p:cNvSpPr>
            <a:spLocks noChangeArrowheads="1"/>
          </p:cNvSpPr>
          <p:nvPr/>
        </p:nvSpPr>
        <p:spPr bwMode="auto">
          <a:xfrm>
            <a:off x="3809026" y="5396661"/>
            <a:ext cx="725878"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AARnet</a:t>
            </a:r>
            <a:endParaRPr lang="en-US" altLang="ja-JP" sz="1100" dirty="0">
              <a:latin typeface="Calibri" panose="020F0502020204030204" pitchFamily="34" charset="0"/>
              <a:ea typeface="HGPｺﾞｼｯｸE" pitchFamily="50" charset="-128"/>
              <a:cs typeface="Arial" pitchFamily="34" charset="0"/>
            </a:endParaRPr>
          </a:p>
        </p:txBody>
      </p:sp>
      <p:sp>
        <p:nvSpPr>
          <p:cNvPr id="134" name="コンテンツ プレースホルダー 2"/>
          <p:cNvSpPr txBox="1">
            <a:spLocks/>
          </p:cNvSpPr>
          <p:nvPr/>
        </p:nvSpPr>
        <p:spPr>
          <a:xfrm>
            <a:off x="215516" y="836713"/>
            <a:ext cx="8748972" cy="1217256"/>
          </a:xfrm>
          <a:prstGeom prst="rect">
            <a:avLst/>
          </a:prstGeom>
          <a:solidFill>
            <a:srgbClr val="FFFFCC"/>
          </a:solidFill>
          <a:ln>
            <a:solidFill>
              <a:schemeClr val="tx1"/>
            </a:solidFill>
          </a:ln>
        </p:spPr>
        <p:txBody>
          <a:bodyPr rIns="90000">
            <a:spAutoFit/>
          </a:bodyPr>
          <a:lstStyle>
            <a:lvl1pPr marL="266700" indent="-266700" algn="l" rtl="0" eaLnBrk="0" fontAlgn="base" hangingPunct="0">
              <a:spcBef>
                <a:spcPct val="30000"/>
              </a:spcBef>
              <a:spcAft>
                <a:spcPct val="0"/>
              </a:spcAft>
              <a:buFont typeface="Wingdings" pitchFamily="2" charset="2"/>
              <a:buChar char="u"/>
              <a:defRPr kumimoji="1">
                <a:solidFill>
                  <a:schemeClr val="tx1"/>
                </a:solidFill>
                <a:latin typeface="+mn-lt"/>
                <a:ea typeface="+mn-ea"/>
                <a:cs typeface="+mn-cs"/>
              </a:defRPr>
            </a:lvl1pPr>
            <a:lvl2pPr marL="714375" indent="-266700" algn="l" rtl="0" eaLnBrk="0" fontAlgn="base" hangingPunct="0">
              <a:spcBef>
                <a:spcPct val="30000"/>
              </a:spcBef>
              <a:spcAft>
                <a:spcPct val="0"/>
              </a:spcAft>
              <a:buChar char="•"/>
              <a:defRPr kumimoji="1">
                <a:solidFill>
                  <a:schemeClr val="tx1"/>
                </a:solidFill>
                <a:latin typeface="+mn-lt"/>
                <a:ea typeface="+mn-ea"/>
              </a:defRPr>
            </a:lvl2pPr>
            <a:lvl3pPr marL="1235075" indent="-228600" algn="l" rtl="0" eaLnBrk="0" fontAlgn="base" hangingPunct="0">
              <a:spcBef>
                <a:spcPct val="30000"/>
              </a:spcBef>
              <a:spcAft>
                <a:spcPct val="0"/>
              </a:spcAft>
              <a:buChar char="•"/>
              <a:defRPr kumimoji="1">
                <a:solidFill>
                  <a:schemeClr val="tx1"/>
                </a:solidFill>
                <a:latin typeface="+mn-lt"/>
                <a:ea typeface="+mn-ea"/>
              </a:defRPr>
            </a:lvl3pPr>
            <a:lvl4pPr marL="1643063" indent="-228600" algn="l" rtl="0" eaLnBrk="0" fontAlgn="base" hangingPunct="0">
              <a:spcBef>
                <a:spcPct val="30000"/>
              </a:spcBef>
              <a:spcAft>
                <a:spcPct val="0"/>
              </a:spcAft>
              <a:buChar char="•"/>
              <a:defRPr kumimoji="1">
                <a:solidFill>
                  <a:schemeClr val="tx1"/>
                </a:solidFill>
                <a:latin typeface="+mn-lt"/>
                <a:ea typeface="+mn-ea"/>
              </a:defRPr>
            </a:lvl4pPr>
            <a:lvl5pPr marL="2057400" indent="-228600" algn="l" rtl="0" eaLnBrk="0" fontAlgn="base" hangingPunct="0">
              <a:spcBef>
                <a:spcPct val="30000"/>
              </a:spcBef>
              <a:spcAft>
                <a:spcPct val="0"/>
              </a:spcAft>
              <a:buChar char="•"/>
              <a:defRPr kumimoji="1">
                <a:solidFill>
                  <a:schemeClr val="tx1"/>
                </a:solidFill>
                <a:latin typeface="+mn-lt"/>
                <a:ea typeface="+mn-ea"/>
              </a:defRPr>
            </a:lvl5pPr>
            <a:lvl6pPr marL="2514600" indent="-228600" algn="l" rtl="0" fontAlgn="base">
              <a:spcBef>
                <a:spcPct val="30000"/>
              </a:spcBef>
              <a:spcAft>
                <a:spcPct val="0"/>
              </a:spcAft>
              <a:buChar char="•"/>
              <a:defRPr kumimoji="1">
                <a:solidFill>
                  <a:schemeClr val="tx1"/>
                </a:solidFill>
                <a:latin typeface="+mn-lt"/>
                <a:ea typeface="+mn-ea"/>
              </a:defRPr>
            </a:lvl6pPr>
            <a:lvl7pPr marL="2971800" indent="-228600" algn="l" rtl="0" fontAlgn="base">
              <a:spcBef>
                <a:spcPct val="30000"/>
              </a:spcBef>
              <a:spcAft>
                <a:spcPct val="0"/>
              </a:spcAft>
              <a:buChar char="•"/>
              <a:defRPr kumimoji="1">
                <a:solidFill>
                  <a:schemeClr val="tx1"/>
                </a:solidFill>
                <a:latin typeface="+mn-lt"/>
                <a:ea typeface="+mn-ea"/>
              </a:defRPr>
            </a:lvl7pPr>
            <a:lvl8pPr marL="3429000" indent="-228600" algn="l" rtl="0" fontAlgn="base">
              <a:spcBef>
                <a:spcPct val="30000"/>
              </a:spcBef>
              <a:spcAft>
                <a:spcPct val="0"/>
              </a:spcAft>
              <a:buChar char="•"/>
              <a:defRPr kumimoji="1">
                <a:solidFill>
                  <a:schemeClr val="tx1"/>
                </a:solidFill>
                <a:latin typeface="+mn-lt"/>
                <a:ea typeface="+mn-ea"/>
              </a:defRPr>
            </a:lvl8pPr>
            <a:lvl9pPr marL="3886200" indent="-228600" algn="l" rtl="0" fontAlgn="base">
              <a:spcBef>
                <a:spcPct val="30000"/>
              </a:spcBef>
              <a:spcAft>
                <a:spcPct val="0"/>
              </a:spcAft>
              <a:buChar char="•"/>
              <a:defRPr kumimoji="1">
                <a:solidFill>
                  <a:schemeClr val="tx1"/>
                </a:solidFill>
                <a:latin typeface="+mn-lt"/>
                <a:ea typeface="+mn-ea"/>
              </a:defRPr>
            </a:lvl9pPr>
          </a:lstStyle>
          <a:p>
            <a:r>
              <a:rPr lang="en-US" altLang="ja-JP" sz="1700" dirty="0">
                <a:latin typeface="Calibri" panose="020F0502020204030204" pitchFamily="34" charset="0"/>
                <a:ea typeface="Arial Unicode MS" panose="020B0604020202020204" pitchFamily="50" charset="-128"/>
                <a:cs typeface="Arial Unicode MS" panose="020B0604020202020204" pitchFamily="50" charset="-128"/>
              </a:rPr>
              <a:t>SINET4 currently has four international 10-Gbps lines since April 2013 for international research collaboration.</a:t>
            </a:r>
          </a:p>
          <a:p>
            <a:r>
              <a:rPr lang="en-US" altLang="ja-JP" sz="1700" dirty="0">
                <a:latin typeface="Calibri" panose="020F0502020204030204" pitchFamily="34" charset="0"/>
                <a:ea typeface="Arial Unicode MS" panose="020B0604020202020204" pitchFamily="50" charset="-128"/>
                <a:cs typeface="Arial Unicode MS" panose="020B0604020202020204" pitchFamily="50" charset="-128"/>
              </a:rPr>
              <a:t>It is connected to GÉANT and European academic networks by the peering at MANLAN in New York and WIX in Washington D.C and via TEIN4.</a:t>
            </a:r>
          </a:p>
        </p:txBody>
      </p:sp>
      <p:cxnSp>
        <p:nvCxnSpPr>
          <p:cNvPr id="39948" name="直線コネクタ 39947"/>
          <p:cNvCxnSpPr>
            <a:stCxn id="7" idx="4"/>
          </p:cNvCxnSpPr>
          <p:nvPr/>
        </p:nvCxnSpPr>
        <p:spPr bwMode="auto">
          <a:xfrm flipH="1" flipV="1">
            <a:off x="1990502" y="3512244"/>
            <a:ext cx="1314866" cy="1169436"/>
          </a:xfrm>
          <a:prstGeom prst="line">
            <a:avLst/>
          </a:prstGeom>
          <a:solidFill>
            <a:schemeClr val="accent1"/>
          </a:solidFill>
          <a:ln w="9525" cap="flat" cmpd="sng" algn="ctr">
            <a:solidFill>
              <a:srgbClr val="C00000"/>
            </a:solidFill>
            <a:prstDash val="dash"/>
            <a:miter lim="800000"/>
            <a:headEnd type="none" w="med" len="med"/>
            <a:tailEnd type="none" w="med" len="med"/>
          </a:ln>
          <a:effectLst/>
        </p:spPr>
      </p:cxnSp>
      <p:sp>
        <p:nvSpPr>
          <p:cNvPr id="20" name="Oval 41"/>
          <p:cNvSpPr>
            <a:spLocks noChangeArrowheads="1"/>
          </p:cNvSpPr>
          <p:nvPr/>
        </p:nvSpPr>
        <p:spPr bwMode="auto">
          <a:xfrm>
            <a:off x="659546" y="3207706"/>
            <a:ext cx="1404156" cy="443418"/>
          </a:xfrm>
          <a:prstGeom prst="ellipse">
            <a:avLst/>
          </a:prstGeom>
          <a:solidFill>
            <a:srgbClr val="FFFFCC"/>
          </a:solidFill>
          <a:ln w="9525">
            <a:solidFill>
              <a:schemeClr val="tx1"/>
            </a:solidFill>
            <a:round/>
            <a:headEnd/>
            <a:tailEnd/>
          </a:ln>
        </p:spPr>
        <p:txBody>
          <a:bodyPr wrap="none" anchor="ctr"/>
          <a:lstStyle/>
          <a:p>
            <a:pPr algn="ctr"/>
            <a:r>
              <a:rPr lang="en-US" altLang="ja-JP" dirty="0" smtClean="0">
                <a:latin typeface="Calibri" panose="020F0502020204030204" pitchFamily="34" charset="0"/>
                <a:ea typeface="HGPｺﾞｼｯｸE" pitchFamily="50" charset="-128"/>
                <a:cs typeface="Arial" pitchFamily="34" charset="0"/>
              </a:rPr>
              <a:t>GÉANT</a:t>
            </a:r>
            <a:endParaRPr lang="en-US" altLang="ja-JP" dirty="0">
              <a:latin typeface="Calibri" panose="020F0502020204030204" pitchFamily="34" charset="0"/>
              <a:ea typeface="HGPｺﾞｼｯｸE" pitchFamily="50" charset="-128"/>
              <a:cs typeface="Arial" pitchFamily="34" charset="0"/>
            </a:endParaRPr>
          </a:p>
        </p:txBody>
      </p:sp>
      <p:sp>
        <p:nvSpPr>
          <p:cNvPr id="39950" name="テキスト ボックス 39949"/>
          <p:cNvSpPr txBox="1"/>
          <p:nvPr/>
        </p:nvSpPr>
        <p:spPr>
          <a:xfrm>
            <a:off x="2927410" y="3641613"/>
            <a:ext cx="569387" cy="338554"/>
          </a:xfrm>
          <a:prstGeom prst="rect">
            <a:avLst/>
          </a:prstGeom>
          <a:noFill/>
        </p:spPr>
        <p:txBody>
          <a:bodyPr wrap="none" rtlCol="0">
            <a:spAutoFit/>
          </a:bodyPr>
          <a:lstStyle/>
          <a:p>
            <a:r>
              <a:rPr kumimoji="1" lang="en-US" altLang="ja-JP" sz="1600" dirty="0" smtClean="0">
                <a:latin typeface="Calibri" panose="020F0502020204030204" pitchFamily="34" charset="0"/>
                <a:ea typeface="+mn-ea"/>
                <a:cs typeface="Arial" panose="020B0604020202020204" pitchFamily="34" charset="0"/>
              </a:rPr>
              <a:t>TEIN</a:t>
            </a:r>
            <a:endParaRPr kumimoji="1" lang="ja-JP" altLang="en-US" sz="1600" dirty="0" smtClean="0">
              <a:latin typeface="Calibri" panose="020F0502020204030204" pitchFamily="34" charset="0"/>
              <a:ea typeface="+mn-ea"/>
              <a:cs typeface="Arial" panose="020B0604020202020204" pitchFamily="34" charset="0"/>
            </a:endParaRPr>
          </a:p>
        </p:txBody>
      </p:sp>
      <p:sp>
        <p:nvSpPr>
          <p:cNvPr id="127" name="Line 233"/>
          <p:cNvSpPr>
            <a:spLocks noChangeShapeType="1"/>
          </p:cNvSpPr>
          <p:nvPr/>
        </p:nvSpPr>
        <p:spPr bwMode="auto">
          <a:xfrm flipV="1">
            <a:off x="1233964" y="6133649"/>
            <a:ext cx="337038" cy="0"/>
          </a:xfrm>
          <a:prstGeom prst="line">
            <a:avLst/>
          </a:prstGeom>
          <a:noFill/>
          <a:ln w="31750">
            <a:solidFill>
              <a:srgbClr val="C00000"/>
            </a:solidFill>
            <a:round/>
            <a:headEnd/>
            <a:tailEnd/>
          </a:ln>
        </p:spPr>
        <p:txBody>
          <a:bodyPr>
            <a:spAutoFit/>
          </a:bodyPr>
          <a:lstStyle/>
          <a:p>
            <a:endParaRPr lang="ja-JP" altLang="en-US" dirty="0">
              <a:latin typeface="Calibri" panose="020F0502020204030204" pitchFamily="34" charset="0"/>
              <a:cs typeface="Arial" pitchFamily="34" charset="0"/>
            </a:endParaRPr>
          </a:p>
        </p:txBody>
      </p:sp>
      <p:sp>
        <p:nvSpPr>
          <p:cNvPr id="128" name="Rectangle 542"/>
          <p:cNvSpPr>
            <a:spLocks/>
          </p:cNvSpPr>
          <p:nvPr/>
        </p:nvSpPr>
        <p:spPr bwMode="auto">
          <a:xfrm>
            <a:off x="1579460" y="6002844"/>
            <a:ext cx="2285434" cy="261610"/>
          </a:xfrm>
          <a:prstGeom prst="rect">
            <a:avLst/>
          </a:prstGeom>
          <a:noFill/>
          <a:ln w="9525" cap="flat">
            <a:noFill/>
            <a:miter lim="800000"/>
            <a:headEnd type="none" w="med" len="med"/>
            <a:tailEnd type="none" w="med" len="med"/>
          </a:ln>
        </p:spPr>
        <p:txBody>
          <a:bodyPr wrap="none" lIns="38100" tIns="38100" rIns="38100" bIns="38100">
            <a:spAutoFit/>
          </a:bodyPr>
          <a:lstStyle/>
          <a:p>
            <a:pPr algn="l"/>
            <a:r>
              <a:rPr lang="ja-JP" altLang="en-US" sz="1200" dirty="0" smtClean="0">
                <a:solidFill>
                  <a:srgbClr val="FFFF00"/>
                </a:solidFill>
                <a:effectLst>
                  <a:glow rad="228600">
                    <a:schemeClr val="accent4">
                      <a:satMod val="175000"/>
                      <a:alpha val="40000"/>
                    </a:schemeClr>
                  </a:glow>
                </a:effectLst>
                <a:latin typeface="Calibri" panose="020F0502020204030204" pitchFamily="34" charset="0"/>
                <a:cs typeface="Arial" pitchFamily="34" charset="0"/>
                <a:sym typeface="Arial" charset="0"/>
              </a:rPr>
              <a:t>： </a:t>
            </a:r>
            <a:r>
              <a:rPr lang="en-US" altLang="ja-JP" sz="1200" dirty="0" smtClean="0">
                <a:solidFill>
                  <a:srgbClr val="FFFF00"/>
                </a:solidFill>
                <a:effectLst>
                  <a:glow rad="228600">
                    <a:schemeClr val="accent4">
                      <a:satMod val="175000"/>
                      <a:alpha val="40000"/>
                    </a:schemeClr>
                  </a:glow>
                </a:effectLst>
                <a:latin typeface="Calibri" panose="020F0502020204030204" pitchFamily="34" charset="0"/>
                <a:cs typeface="Arial" pitchFamily="34" charset="0"/>
                <a:sym typeface="Arial" charset="0"/>
              </a:rPr>
              <a:t>SINET International Line </a:t>
            </a:r>
            <a:r>
              <a:rPr lang="en-US" altLang="ja-JP" sz="1200" dirty="0">
                <a:solidFill>
                  <a:srgbClr val="FFFF00"/>
                </a:solidFill>
                <a:effectLst>
                  <a:glow rad="228600">
                    <a:schemeClr val="accent4">
                      <a:satMod val="175000"/>
                      <a:alpha val="40000"/>
                    </a:schemeClr>
                  </a:glow>
                </a:effectLst>
                <a:latin typeface="Calibri" panose="020F0502020204030204" pitchFamily="34" charset="0"/>
                <a:cs typeface="Arial" pitchFamily="34" charset="0"/>
                <a:sym typeface="Arial" charset="0"/>
              </a:rPr>
              <a:t>(</a:t>
            </a:r>
            <a:r>
              <a:rPr lang="en-US" altLang="ja-JP" sz="1200" dirty="0" smtClean="0">
                <a:solidFill>
                  <a:srgbClr val="FFFF00"/>
                </a:solidFill>
                <a:effectLst>
                  <a:glow rad="228600">
                    <a:schemeClr val="accent4">
                      <a:satMod val="175000"/>
                      <a:alpha val="40000"/>
                    </a:schemeClr>
                  </a:glow>
                </a:effectLst>
                <a:latin typeface="Calibri" panose="020F0502020204030204" pitchFamily="34" charset="0"/>
                <a:cs typeface="Arial" pitchFamily="34" charset="0"/>
                <a:sym typeface="Arial" charset="0"/>
              </a:rPr>
              <a:t>10Gbps</a:t>
            </a:r>
            <a:r>
              <a:rPr lang="en-US" altLang="ja-JP" sz="1200" dirty="0">
                <a:solidFill>
                  <a:srgbClr val="FFFF00"/>
                </a:solidFill>
                <a:effectLst>
                  <a:glow rad="228600">
                    <a:schemeClr val="accent4">
                      <a:satMod val="175000"/>
                      <a:alpha val="40000"/>
                    </a:schemeClr>
                  </a:glow>
                </a:effectLst>
                <a:latin typeface="Calibri" panose="020F0502020204030204" pitchFamily="34" charset="0"/>
                <a:cs typeface="Arial" pitchFamily="34" charset="0"/>
                <a:sym typeface="Arial" charset="0"/>
              </a:rPr>
              <a:t>)</a:t>
            </a:r>
          </a:p>
        </p:txBody>
      </p:sp>
      <p:sp>
        <p:nvSpPr>
          <p:cNvPr id="131" name="テキスト ボックス 130"/>
          <p:cNvSpPr txBox="1"/>
          <p:nvPr/>
        </p:nvSpPr>
        <p:spPr>
          <a:xfrm>
            <a:off x="3000414" y="4846780"/>
            <a:ext cx="654346"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Singapore</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pic>
        <p:nvPicPr>
          <p:cNvPr id="140" name="Picture 5"/>
          <p:cNvPicPr>
            <a:picLocks noChangeAspect="1" noChangeArrowheads="1"/>
          </p:cNvPicPr>
          <p:nvPr/>
        </p:nvPicPr>
        <p:blipFill>
          <a:blip r:embed="rId4" cstate="print"/>
          <a:srcRect/>
          <a:stretch>
            <a:fillRect/>
          </a:stretch>
        </p:blipFill>
        <p:spPr bwMode="auto">
          <a:xfrm>
            <a:off x="1454435" y="4041068"/>
            <a:ext cx="753776" cy="848322"/>
          </a:xfrm>
          <a:prstGeom prst="rect">
            <a:avLst/>
          </a:prstGeom>
          <a:noFill/>
          <a:ln w="9525">
            <a:noFill/>
            <a:miter lim="800000"/>
            <a:headEnd/>
            <a:tailEnd/>
          </a:ln>
        </p:spPr>
      </p:pic>
      <p:sp>
        <p:nvSpPr>
          <p:cNvPr id="142" name="テキスト ボックス 20"/>
          <p:cNvSpPr txBox="1">
            <a:spLocks noChangeArrowheads="1"/>
          </p:cNvSpPr>
          <p:nvPr/>
        </p:nvSpPr>
        <p:spPr bwMode="auto">
          <a:xfrm>
            <a:off x="1371225" y="4189311"/>
            <a:ext cx="932523" cy="523220"/>
          </a:xfrm>
          <a:prstGeom prst="rect">
            <a:avLst/>
          </a:prstGeom>
          <a:noFill/>
          <a:ln w="9525">
            <a:noFill/>
            <a:miter lim="800000"/>
            <a:headEnd/>
            <a:tailEnd/>
          </a:ln>
        </p:spPr>
        <p:txBody>
          <a:bodyPr wrap="square">
            <a:spAutoFit/>
          </a:bodyPr>
          <a:lstStyle/>
          <a:p>
            <a:pPr algn="ctr"/>
            <a:r>
              <a:rPr lang="en-US" altLang="ja-JP" sz="1600"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rPr>
              <a:t>ITER</a:t>
            </a:r>
          </a:p>
          <a:p>
            <a:pPr algn="ctr"/>
            <a:r>
              <a:rPr lang="en-US" altLang="ja-JP" sz="1200"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rPr>
              <a:t>(France)</a:t>
            </a:r>
            <a:endParaRPr lang="ja-JP" altLang="en-US" sz="120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endParaRPr>
          </a:p>
        </p:txBody>
      </p:sp>
      <p:sp>
        <p:nvSpPr>
          <p:cNvPr id="148" name="テキスト ボックス 20"/>
          <p:cNvSpPr txBox="1">
            <a:spLocks noChangeArrowheads="1"/>
          </p:cNvSpPr>
          <p:nvPr/>
        </p:nvSpPr>
        <p:spPr bwMode="auto">
          <a:xfrm>
            <a:off x="4391980" y="3286145"/>
            <a:ext cx="885863" cy="430887"/>
          </a:xfrm>
          <a:prstGeom prst="rect">
            <a:avLst/>
          </a:prstGeom>
          <a:solidFill>
            <a:schemeClr val="accent1"/>
          </a:solidFill>
          <a:ln w="9525">
            <a:solidFill>
              <a:srgbClr val="0070C0"/>
            </a:solidFill>
            <a:miter lim="800000"/>
            <a:headEnd/>
            <a:tailEnd/>
          </a:ln>
        </p:spPr>
        <p:txBody>
          <a:bodyPr wrap="square" lIns="0" rIns="0">
            <a:spAutoFit/>
          </a:bodyPr>
          <a:lstStyle/>
          <a:p>
            <a:pPr algn="ctr"/>
            <a:r>
              <a:rPr lang="en-US" altLang="ja-JP" dirty="0" smtClean="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rPr>
              <a:t>ITER</a:t>
            </a:r>
          </a:p>
          <a:p>
            <a:pPr algn="ctr"/>
            <a:r>
              <a:rPr lang="en-US" altLang="ja-JP" sz="800" dirty="0" smtClean="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rPr>
              <a:t>(Remote Site)</a:t>
            </a:r>
            <a:endParaRPr lang="ja-JP" altLang="en-US" sz="800" dirty="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endParaRPr>
          </a:p>
        </p:txBody>
      </p:sp>
      <p:sp>
        <p:nvSpPr>
          <p:cNvPr id="5" name="テキスト ボックス 4"/>
          <p:cNvSpPr txBox="1"/>
          <p:nvPr/>
        </p:nvSpPr>
        <p:spPr>
          <a:xfrm>
            <a:off x="8100392" y="3661283"/>
            <a:ext cx="383438" cy="307777"/>
          </a:xfrm>
          <a:prstGeom prst="rect">
            <a:avLst/>
          </a:prstGeom>
          <a:noFill/>
        </p:spPr>
        <p:txBody>
          <a:bodyPr wrap="none" rtlCol="0">
            <a:spAutoFit/>
          </a:bodyPr>
          <a:lstStyle/>
          <a:p>
            <a:r>
              <a:rPr kumimoji="1" lang="en-US" altLang="ja-JP" dirty="0" smtClean="0">
                <a:solidFill>
                  <a:schemeClr val="bg1"/>
                </a:solidFill>
                <a:latin typeface="Calibri" panose="020F0502020204030204" pitchFamily="34" charset="0"/>
                <a:ea typeface="+mn-ea"/>
              </a:rPr>
              <a:t>(*)</a:t>
            </a:r>
            <a:endParaRPr kumimoji="1" lang="ja-JP" altLang="en-US" dirty="0" smtClean="0">
              <a:solidFill>
                <a:schemeClr val="bg1"/>
              </a:solidFill>
              <a:latin typeface="Calibri" panose="020F0502020204030204" pitchFamily="34" charset="0"/>
              <a:ea typeface="+mn-ea"/>
            </a:endParaRPr>
          </a:p>
        </p:txBody>
      </p:sp>
      <p:sp>
        <p:nvSpPr>
          <p:cNvPr id="126" name="テキスト ボックス 125"/>
          <p:cNvSpPr txBox="1"/>
          <p:nvPr/>
        </p:nvSpPr>
        <p:spPr>
          <a:xfrm>
            <a:off x="1115616" y="6217567"/>
            <a:ext cx="5472396" cy="307777"/>
          </a:xfrm>
          <a:prstGeom prst="rect">
            <a:avLst/>
          </a:prstGeom>
          <a:noFill/>
        </p:spPr>
        <p:txBody>
          <a:bodyPr wrap="none" rtlCol="0">
            <a:spAutoFit/>
          </a:bodyPr>
          <a:lstStyle/>
          <a:p>
            <a:r>
              <a:rPr kumimoji="1" lang="en-US" altLang="ja-JP" dirty="0" smtClean="0">
                <a:solidFill>
                  <a:schemeClr val="bg1"/>
                </a:solidFill>
                <a:latin typeface="Calibri" panose="020F0502020204030204" pitchFamily="34" charset="0"/>
                <a:ea typeface="+mn-ea"/>
              </a:rPr>
              <a:t>(*) One of 10Gbps lines is operated by G</a:t>
            </a:r>
            <a:r>
              <a:rPr lang="en-US" altLang="ja-JP" dirty="0">
                <a:solidFill>
                  <a:schemeClr val="bg1"/>
                </a:solidFill>
                <a:latin typeface="Calibri" panose="020F0502020204030204" pitchFamily="34" charset="0"/>
                <a:ea typeface="+mn-ea"/>
              </a:rPr>
              <a:t>É</a:t>
            </a:r>
            <a:r>
              <a:rPr kumimoji="1" lang="en-US" altLang="ja-JP" dirty="0" smtClean="0">
                <a:solidFill>
                  <a:schemeClr val="bg1"/>
                </a:solidFill>
                <a:latin typeface="Calibri" panose="020F0502020204030204" pitchFamily="34" charset="0"/>
                <a:ea typeface="+mn-ea"/>
              </a:rPr>
              <a:t>ANT as a dedicated line for ITER</a:t>
            </a:r>
            <a:endParaRPr kumimoji="1" lang="ja-JP" altLang="en-US" dirty="0" smtClean="0">
              <a:solidFill>
                <a:schemeClr val="bg1"/>
              </a:solidFill>
              <a:latin typeface="Calibri" panose="020F0502020204030204" pitchFamily="34" charset="0"/>
              <a:ea typeface="+mn-ea"/>
            </a:endParaRPr>
          </a:p>
        </p:txBody>
      </p:sp>
    </p:spTree>
    <p:extLst>
      <p:ext uri="{BB962C8B-B14F-4D97-AF65-F5344CB8AC3E}">
        <p14:creationId xmlns:p14="http://schemas.microsoft.com/office/powerpoint/2010/main" val="252442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2</a:t>
            </a:fld>
            <a:endParaRPr lang="en-US" altLang="ja-JP" dirty="0"/>
          </a:p>
        </p:txBody>
      </p:sp>
      <p:sp>
        <p:nvSpPr>
          <p:cNvPr id="5"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altLang="ja-JP" sz="2800" dirty="0" smtClean="0">
                <a:solidFill>
                  <a:sysClr val="windowText" lastClr="000000"/>
                </a:solidFill>
                <a:latin typeface="Calibri"/>
                <a:ea typeface="ＭＳ Ｐゴシック"/>
              </a:rPr>
              <a:t>ITER Remote Experiment Center (REC)</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altLang="ja-JP" sz="2800" dirty="0" smtClean="0">
                <a:solidFill>
                  <a:sysClr val="windowText" lastClr="000000"/>
                </a:solidFill>
                <a:latin typeface="Calibri"/>
                <a:ea typeface="ＭＳ Ｐゴシック"/>
              </a:rPr>
              <a:t>Fast data transfer experiments and results</a:t>
            </a:r>
          </a:p>
          <a:p>
            <a:pPr marL="714375" lvl="1" indent="-314325" fontAlgn="auto">
              <a:spcAft>
                <a:spcPts val="0"/>
              </a:spcAft>
              <a:defRPr/>
            </a:pPr>
            <a:r>
              <a:rPr lang="en-US" altLang="ja-JP" sz="2000" dirty="0" smtClean="0">
                <a:solidFill>
                  <a:sysClr val="windowText" lastClr="000000"/>
                </a:solidFill>
                <a:latin typeface="Calibri"/>
                <a:ea typeface="ＭＳ Ｐゴシック"/>
              </a:rPr>
              <a:t>Pacing Method</a:t>
            </a:r>
          </a:p>
          <a:p>
            <a:pPr marL="714375" lvl="1" indent="-314325" fontAlgn="auto">
              <a:spcAft>
                <a:spcPts val="0"/>
              </a:spcAft>
              <a:defRPr/>
            </a:pPr>
            <a:r>
              <a:rPr lang="en-US" altLang="ja-JP" sz="2000" dirty="0" smtClean="0">
                <a:solidFill>
                  <a:sysClr val="windowText" lastClr="000000"/>
                </a:solidFill>
                <a:latin typeface="Calibri"/>
                <a:ea typeface="ＭＳ Ｐゴシック"/>
              </a:rPr>
              <a:t>MMCFTP (Massively Multi-Connection FTP)</a:t>
            </a:r>
          </a:p>
          <a:p>
            <a:pPr marL="514350" indent="-514350" fontAlgn="auto">
              <a:spcAft>
                <a:spcPts val="0"/>
              </a:spcAft>
              <a:buFont typeface="+mj-lt"/>
              <a:buAutoNum type="arabicPeriod"/>
              <a:defRPr/>
            </a:pPr>
            <a:r>
              <a:rPr lang="en-US" altLang="ja-JP" sz="2800" dirty="0" smtClean="0">
                <a:solidFill>
                  <a:sysClr val="windowText" lastClr="000000"/>
                </a:solidFill>
                <a:latin typeface="Calibri"/>
                <a:ea typeface="ＭＳ Ｐゴシック"/>
              </a:rPr>
              <a:t>Next step of fast data transfer experiments</a:t>
            </a:r>
          </a:p>
          <a:p>
            <a:pPr marL="514350" indent="-514350" fontAlgn="auto">
              <a:spcAft>
                <a:spcPts val="0"/>
              </a:spcAft>
              <a:buFont typeface="+mj-lt"/>
              <a:buAutoNum type="arabicPeriod"/>
              <a:defRPr/>
            </a:pPr>
            <a:r>
              <a:rPr lang="en-US" altLang="ja-JP" sz="2800" dirty="0" smtClean="0">
                <a:solidFill>
                  <a:sysClr val="windowText" lastClr="000000"/>
                </a:solidFill>
                <a:latin typeface="Calibri"/>
                <a:ea typeface="ＭＳ Ｐゴシック"/>
              </a:rPr>
              <a:t>Renewal plan of Japanese academic network (SINET) </a:t>
            </a:r>
          </a:p>
          <a:p>
            <a:pPr marL="514350" indent="-514350" fontAlgn="auto">
              <a:spcAft>
                <a:spcPts val="0"/>
              </a:spcAft>
              <a:buFont typeface="+mj-lt"/>
              <a:buAutoNum type="arabicPeriod"/>
              <a:defRPr/>
            </a:pPr>
            <a:r>
              <a:rPr lang="en-US" altLang="ja-JP" sz="2800" dirty="0" smtClean="0">
                <a:solidFill>
                  <a:sysClr val="windowText" lastClr="000000"/>
                </a:solidFill>
                <a:latin typeface="Calibri"/>
                <a:ea typeface="ＭＳ Ｐゴシック"/>
              </a:rPr>
              <a:t>Conclusion</a:t>
            </a:r>
          </a:p>
          <a:p>
            <a:pPr marL="514350" indent="-514350" fontAlgn="auto">
              <a:spcAft>
                <a:spcPts val="0"/>
              </a:spcAft>
              <a:buFont typeface="+mj-lt"/>
              <a:buAutoNum type="arabicPeriod"/>
              <a:defRPr/>
            </a:pPr>
            <a:endParaRPr lang="en-US" altLang="ja-JP" sz="2400" dirty="0">
              <a:solidFill>
                <a:sysClr val="windowText" lastClr="000000"/>
              </a:solidFill>
              <a:latin typeface="Calibri"/>
              <a:ea typeface="ＭＳ Ｐゴシック"/>
            </a:endParaRPr>
          </a:p>
          <a:p>
            <a:pPr lvl="1" fontAlgn="auto">
              <a:spcAft>
                <a:spcPts val="0"/>
              </a:spcAft>
              <a:buFont typeface="Arial" panose="020B0604020202020204" pitchFamily="34" charset="0"/>
              <a:buChar char="•"/>
              <a:defRPr/>
            </a:pPr>
            <a:endParaRPr lang="en-US" altLang="ja-JP" sz="2000" dirty="0">
              <a:solidFill>
                <a:sysClr val="windowText" lastClr="000000"/>
              </a:solidFill>
              <a:latin typeface="Calibri"/>
              <a:ea typeface="ＭＳ Ｐゴシック"/>
            </a:endParaRPr>
          </a:p>
        </p:txBody>
      </p:sp>
    </p:spTree>
    <p:extLst>
      <p:ext uri="{BB962C8B-B14F-4D97-AF65-F5344CB8AC3E}">
        <p14:creationId xmlns:p14="http://schemas.microsoft.com/office/powerpoint/2010/main" val="2712674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0791" name="Picture 7"/>
          <p:cNvPicPr>
            <a:picLocks noChangeAspect="1" noChangeArrowheads="1"/>
          </p:cNvPicPr>
          <p:nvPr/>
        </p:nvPicPr>
        <p:blipFill>
          <a:blip r:embed="rId3" cstate="print"/>
          <a:srcRect/>
          <a:stretch>
            <a:fillRect/>
          </a:stretch>
        </p:blipFill>
        <p:spPr bwMode="auto">
          <a:xfrm>
            <a:off x="1100138" y="1404938"/>
            <a:ext cx="7072312" cy="5287962"/>
          </a:xfrm>
          <a:prstGeom prst="rect">
            <a:avLst/>
          </a:prstGeom>
          <a:noFill/>
          <a:ln w="9525">
            <a:noFill/>
            <a:miter lim="800000"/>
            <a:headEnd/>
            <a:tailEnd/>
          </a:ln>
          <a:effectLst/>
        </p:spPr>
      </p:pic>
      <p:sp>
        <p:nvSpPr>
          <p:cNvPr id="1910816" name="テキスト ボックス 20"/>
          <p:cNvSpPr txBox="1">
            <a:spLocks noChangeArrowheads="1"/>
          </p:cNvSpPr>
          <p:nvPr/>
        </p:nvSpPr>
        <p:spPr bwMode="auto">
          <a:xfrm>
            <a:off x="3168202" y="3320988"/>
            <a:ext cx="1612905" cy="523220"/>
          </a:xfrm>
          <a:prstGeom prst="rect">
            <a:avLst/>
          </a:prstGeom>
          <a:noFill/>
          <a:ln w="9525">
            <a:noFill/>
            <a:miter lim="800000"/>
            <a:headEnd/>
            <a:tailEnd/>
          </a:ln>
        </p:spPr>
        <p:txBody>
          <a:bodyPr wrap="square">
            <a:spAutoFit/>
          </a:bodyPr>
          <a:lstStyle/>
          <a:p>
            <a:r>
              <a:rPr lang="en-US" altLang="ja-JP" b="1" dirty="0" smtClean="0">
                <a:solidFill>
                  <a:srgbClr val="C00000"/>
                </a:solidFill>
                <a:latin typeface="Arial" pitchFamily="34" charset="0"/>
                <a:ea typeface="+mn-ea"/>
                <a:cs typeface="Arial" pitchFamily="34" charset="0"/>
              </a:rPr>
              <a:t>Large Helical Device (LHD)</a:t>
            </a:r>
            <a:endParaRPr lang="ja-JP" altLang="en-US" b="1" dirty="0">
              <a:solidFill>
                <a:srgbClr val="C00000"/>
              </a:solidFill>
              <a:latin typeface="Arial" pitchFamily="34" charset="0"/>
              <a:ea typeface="+mn-ea"/>
              <a:cs typeface="Arial" pitchFamily="34" charset="0"/>
            </a:endParaRPr>
          </a:p>
        </p:txBody>
      </p:sp>
      <p:sp>
        <p:nvSpPr>
          <p:cNvPr id="1910832" name="テキスト ボックス 20"/>
          <p:cNvSpPr txBox="1">
            <a:spLocks noChangeArrowheads="1"/>
          </p:cNvSpPr>
          <p:nvPr/>
        </p:nvSpPr>
        <p:spPr bwMode="auto">
          <a:xfrm>
            <a:off x="3549638" y="4918768"/>
            <a:ext cx="1716111" cy="461665"/>
          </a:xfrm>
          <a:prstGeom prst="rect">
            <a:avLst/>
          </a:prstGeom>
          <a:noFill/>
          <a:ln w="9525">
            <a:noFill/>
            <a:miter lim="800000"/>
            <a:headEnd/>
            <a:tailEnd/>
          </a:ln>
        </p:spPr>
        <p:txBody>
          <a:bodyPr wrap="square">
            <a:spAutoFit/>
          </a:bodyPr>
          <a:lstStyle/>
          <a:p>
            <a:r>
              <a:rPr lang="en-US" altLang="ja-JP" sz="1200" dirty="0" smtClean="0">
                <a:latin typeface="Arial" pitchFamily="34" charset="0"/>
                <a:ea typeface="+mn-ea"/>
                <a:cs typeface="Arial" pitchFamily="34" charset="0"/>
              </a:rPr>
              <a:t>NIFS’s data collection system for LHD</a:t>
            </a:r>
            <a:endParaRPr lang="ja-JP" altLang="en-US" sz="1200" dirty="0">
              <a:latin typeface="Arial" pitchFamily="34" charset="0"/>
              <a:ea typeface="+mn-ea"/>
              <a:cs typeface="Arial" pitchFamily="34" charset="0"/>
            </a:endParaRPr>
          </a:p>
        </p:txBody>
      </p:sp>
      <p:sp>
        <p:nvSpPr>
          <p:cNvPr id="1910786" name="Rectangle 2"/>
          <p:cNvSpPr>
            <a:spLocks noGrp="1" noChangeArrowheads="1"/>
          </p:cNvSpPr>
          <p:nvPr>
            <p:ph type="title"/>
          </p:nvPr>
        </p:nvSpPr>
        <p:spPr>
          <a:xfrm>
            <a:off x="844235" y="115892"/>
            <a:ext cx="7940233" cy="504825"/>
          </a:xfrm>
        </p:spPr>
        <p:txBody>
          <a:bodyPr/>
          <a:lstStyle/>
          <a:p>
            <a:r>
              <a:rPr lang="en-US" altLang="ja-JP" dirty="0" smtClean="0">
                <a:latin typeface="Calibri" panose="020F0502020204030204" pitchFamily="34" charset="0"/>
                <a:ea typeface="+mn-ea"/>
              </a:rPr>
              <a:t>Usage Example </a:t>
            </a:r>
            <a:r>
              <a:rPr lang="en-US" altLang="ja-JP" dirty="0">
                <a:latin typeface="Calibri" panose="020F0502020204030204" pitchFamily="34" charset="0"/>
                <a:ea typeface="+mn-ea"/>
              </a:rPr>
              <a:t>in Nuclear Fusion Science</a:t>
            </a:r>
            <a:endParaRPr lang="ja-JP" altLang="en-US" dirty="0">
              <a:latin typeface="Calibri" panose="020F0502020204030204" pitchFamily="34" charset="0"/>
              <a:ea typeface="+mn-ea"/>
            </a:endParaRPr>
          </a:p>
        </p:txBody>
      </p:sp>
      <p:sp>
        <p:nvSpPr>
          <p:cNvPr id="35" name="U ターン矢印 34"/>
          <p:cNvSpPr/>
          <p:nvPr/>
        </p:nvSpPr>
        <p:spPr>
          <a:xfrm>
            <a:off x="4729163" y="3303588"/>
            <a:ext cx="515937" cy="1262062"/>
          </a:xfrm>
          <a:prstGeom prst="uturnArrow">
            <a:avLst>
              <a:gd name="adj1" fmla="val 15428"/>
              <a:gd name="adj2" fmla="val 25000"/>
              <a:gd name="adj3" fmla="val 25000"/>
              <a:gd name="adj4" fmla="val 43750"/>
              <a:gd name="adj5" fmla="val 28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1910794" name="テキスト ボックス 20"/>
          <p:cNvSpPr txBox="1">
            <a:spLocks noChangeArrowheads="1"/>
          </p:cNvSpPr>
          <p:nvPr/>
        </p:nvSpPr>
        <p:spPr bwMode="auto">
          <a:xfrm>
            <a:off x="6508751" y="2167398"/>
            <a:ext cx="1714550" cy="338554"/>
          </a:xfrm>
          <a:prstGeom prst="rect">
            <a:avLst/>
          </a:prstGeom>
          <a:solidFill>
            <a:srgbClr val="FFEFEF"/>
          </a:solidFill>
          <a:ln w="9525">
            <a:solidFill>
              <a:srgbClr val="C00000"/>
            </a:solidFill>
            <a:prstDash val="solid"/>
            <a:miter lim="800000"/>
            <a:headEnd/>
            <a:tailEnd/>
          </a:ln>
        </p:spPr>
        <p:txBody>
          <a:bodyPr wrap="square" anchor="ctr">
            <a:spAutoFit/>
          </a:bodyPr>
          <a:lstStyle/>
          <a:p>
            <a:pPr algn="ctr"/>
            <a:r>
              <a:rPr lang="en-US" altLang="ja-JP" sz="1600" dirty="0" smtClean="0">
                <a:latin typeface="Arial" pitchFamily="34" charset="0"/>
                <a:ea typeface="+mn-ea"/>
                <a:cs typeface="Arial" pitchFamily="34" charset="0"/>
              </a:rPr>
              <a:t>ITER</a:t>
            </a:r>
            <a:endParaRPr lang="ja-JP" altLang="en-US" sz="1600" dirty="0">
              <a:latin typeface="Arial" pitchFamily="34" charset="0"/>
              <a:ea typeface="+mn-ea"/>
              <a:cs typeface="Arial" pitchFamily="34" charset="0"/>
            </a:endParaRPr>
          </a:p>
        </p:txBody>
      </p:sp>
      <p:pic>
        <p:nvPicPr>
          <p:cNvPr id="1910796" name="図 6" descr="kyudai.jpg"/>
          <p:cNvPicPr>
            <a:picLocks noChangeAspect="1"/>
          </p:cNvPicPr>
          <p:nvPr/>
        </p:nvPicPr>
        <p:blipFill>
          <a:blip r:embed="rId4" cstate="print">
            <a:lum bright="-10000"/>
          </a:blip>
          <a:srcRect l="2956" r="8395" b="18750"/>
          <a:stretch>
            <a:fillRect/>
          </a:stretch>
        </p:blipFill>
        <p:spPr bwMode="auto">
          <a:xfrm>
            <a:off x="490481" y="4195762"/>
            <a:ext cx="1720850" cy="746125"/>
          </a:xfrm>
          <a:prstGeom prst="rect">
            <a:avLst/>
          </a:prstGeom>
          <a:noFill/>
          <a:ln w="9525">
            <a:noFill/>
            <a:miter lim="800000"/>
            <a:headEnd/>
            <a:tailEnd/>
          </a:ln>
        </p:spPr>
      </p:pic>
      <p:pic>
        <p:nvPicPr>
          <p:cNvPr id="1910797" name="Picture 4" descr="KICX1299"/>
          <p:cNvPicPr>
            <a:picLocks noChangeAspect="1" noChangeArrowheads="1"/>
          </p:cNvPicPr>
          <p:nvPr/>
        </p:nvPicPr>
        <p:blipFill>
          <a:blip r:embed="rId5" cstate="print"/>
          <a:srcRect t="14815" r="3703" b="20988"/>
          <a:stretch>
            <a:fillRect/>
          </a:stretch>
        </p:blipFill>
        <p:spPr bwMode="auto">
          <a:xfrm>
            <a:off x="428902" y="2712051"/>
            <a:ext cx="1320381" cy="660190"/>
          </a:xfrm>
          <a:prstGeom prst="rect">
            <a:avLst/>
          </a:prstGeom>
          <a:noFill/>
          <a:ln w="9525">
            <a:noFill/>
            <a:miter lim="800000"/>
            <a:headEnd/>
            <a:tailEnd/>
          </a:ln>
        </p:spPr>
      </p:pic>
      <p:pic>
        <p:nvPicPr>
          <p:cNvPr id="1910798" name="図 4" descr="DCF_0201.JPG"/>
          <p:cNvPicPr>
            <a:picLocks noChangeAspect="1"/>
          </p:cNvPicPr>
          <p:nvPr/>
        </p:nvPicPr>
        <p:blipFill>
          <a:blip r:embed="rId6" cstate="print"/>
          <a:srcRect t="6154" r="16924" b="13846"/>
          <a:stretch>
            <a:fillRect/>
          </a:stretch>
        </p:blipFill>
        <p:spPr bwMode="auto">
          <a:xfrm>
            <a:off x="2776104" y="2262020"/>
            <a:ext cx="1010679" cy="728923"/>
          </a:xfrm>
          <a:prstGeom prst="rect">
            <a:avLst/>
          </a:prstGeom>
          <a:noFill/>
          <a:ln w="9525">
            <a:noFill/>
            <a:miter lim="800000"/>
            <a:headEnd/>
            <a:tailEnd/>
          </a:ln>
        </p:spPr>
      </p:pic>
      <p:grpSp>
        <p:nvGrpSpPr>
          <p:cNvPr id="2" name="グループ化 64"/>
          <p:cNvGrpSpPr>
            <a:grpSpLocks/>
          </p:cNvGrpSpPr>
          <p:nvPr/>
        </p:nvGrpSpPr>
        <p:grpSpPr bwMode="auto">
          <a:xfrm>
            <a:off x="2032000" y="1811342"/>
            <a:ext cx="5853113" cy="115887"/>
            <a:chOff x="1500188" y="642938"/>
            <a:chExt cx="7286625" cy="142875"/>
          </a:xfrm>
        </p:grpSpPr>
        <p:cxnSp>
          <p:nvCxnSpPr>
            <p:cNvPr id="15" name="直線コネクタ 14"/>
            <p:cNvCxnSpPr/>
            <p:nvPr/>
          </p:nvCxnSpPr>
          <p:spPr>
            <a:xfrm rot="10800000">
              <a:off x="1571335" y="713397"/>
              <a:ext cx="7215478" cy="0"/>
            </a:xfrm>
            <a:prstGeom prst="line">
              <a:avLst/>
            </a:prstGeom>
            <a:ln w="31750">
              <a:solidFill>
                <a:srgbClr val="00FF00"/>
              </a:solidFill>
              <a:headEnd type="stealth" w="lg" len="lg"/>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500188" y="642938"/>
              <a:ext cx="142294" cy="142875"/>
            </a:xfrm>
            <a:prstGeom prst="ellipse">
              <a:avLst/>
            </a:prstGeom>
            <a:solidFill>
              <a:srgbClr val="00B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17" name="円/楕円 16"/>
            <p:cNvSpPr/>
            <p:nvPr/>
          </p:nvSpPr>
          <p:spPr>
            <a:xfrm>
              <a:off x="4642508" y="642938"/>
              <a:ext cx="144271" cy="142875"/>
            </a:xfrm>
            <a:prstGeom prst="ellipse">
              <a:avLst/>
            </a:prstGeom>
            <a:solidFill>
              <a:srgbClr val="00B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18" name="円/楕円 17"/>
            <p:cNvSpPr/>
            <p:nvPr/>
          </p:nvSpPr>
          <p:spPr>
            <a:xfrm>
              <a:off x="7929098" y="642938"/>
              <a:ext cx="144269" cy="142875"/>
            </a:xfrm>
            <a:prstGeom prst="ellipse">
              <a:avLst/>
            </a:prstGeom>
            <a:solidFill>
              <a:srgbClr val="00B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grpSp>
      <p:sp>
        <p:nvSpPr>
          <p:cNvPr id="1910805" name="テキスト ボックス 20"/>
          <p:cNvSpPr txBox="1">
            <a:spLocks noChangeArrowheads="1"/>
          </p:cNvSpPr>
          <p:nvPr/>
        </p:nvSpPr>
        <p:spPr bwMode="auto">
          <a:xfrm>
            <a:off x="4156894" y="1882775"/>
            <a:ext cx="919162" cy="338554"/>
          </a:xfrm>
          <a:prstGeom prst="rect">
            <a:avLst/>
          </a:prstGeom>
          <a:noFill/>
          <a:ln w="9525">
            <a:noFill/>
            <a:miter lim="800000"/>
            <a:headEnd/>
            <a:tailEnd/>
          </a:ln>
        </p:spPr>
        <p:txBody>
          <a:bodyPr>
            <a:spAutoFit/>
          </a:bodyPr>
          <a:lstStyle/>
          <a:p>
            <a:pPr algn="ctr"/>
            <a:r>
              <a:rPr lang="en-US" altLang="ja-JP" sz="1600" dirty="0" smtClean="0">
                <a:latin typeface="Arial" pitchFamily="34" charset="0"/>
                <a:ea typeface="+mn-ea"/>
                <a:cs typeface="Arial" pitchFamily="34" charset="0"/>
              </a:rPr>
              <a:t>2005</a:t>
            </a:r>
            <a:endParaRPr lang="ja-JP" altLang="en-US" sz="1600" dirty="0">
              <a:latin typeface="Arial" pitchFamily="34" charset="0"/>
              <a:ea typeface="+mn-ea"/>
              <a:cs typeface="Arial" pitchFamily="34" charset="0"/>
            </a:endParaRPr>
          </a:p>
        </p:txBody>
      </p:sp>
      <p:sp>
        <p:nvSpPr>
          <p:cNvPr id="1910806" name="テキスト ボックス 20"/>
          <p:cNvSpPr txBox="1">
            <a:spLocks noChangeArrowheads="1"/>
          </p:cNvSpPr>
          <p:nvPr/>
        </p:nvSpPr>
        <p:spPr bwMode="auto">
          <a:xfrm>
            <a:off x="6804248" y="1882775"/>
            <a:ext cx="917575" cy="338554"/>
          </a:xfrm>
          <a:prstGeom prst="rect">
            <a:avLst/>
          </a:prstGeom>
          <a:noFill/>
          <a:ln w="9525">
            <a:noFill/>
            <a:miter lim="800000"/>
            <a:headEnd/>
            <a:tailEnd/>
          </a:ln>
        </p:spPr>
        <p:txBody>
          <a:bodyPr>
            <a:spAutoFit/>
          </a:bodyPr>
          <a:lstStyle/>
          <a:p>
            <a:pPr algn="ctr"/>
            <a:r>
              <a:rPr lang="en-US" altLang="ja-JP" sz="1600" dirty="0" smtClean="0">
                <a:latin typeface="Arial" pitchFamily="34" charset="0"/>
                <a:ea typeface="+mn-ea"/>
                <a:cs typeface="Arial" pitchFamily="34" charset="0"/>
              </a:rPr>
              <a:t>2020</a:t>
            </a:r>
            <a:endParaRPr lang="ja-JP" altLang="en-US" sz="1600" dirty="0">
              <a:latin typeface="Arial" pitchFamily="34" charset="0"/>
              <a:ea typeface="+mn-ea"/>
              <a:cs typeface="Arial" pitchFamily="34" charset="0"/>
            </a:endParaRPr>
          </a:p>
        </p:txBody>
      </p:sp>
      <p:sp>
        <p:nvSpPr>
          <p:cNvPr id="1910807" name="テキスト ボックス 20"/>
          <p:cNvSpPr txBox="1">
            <a:spLocks noChangeArrowheads="1"/>
          </p:cNvSpPr>
          <p:nvPr/>
        </p:nvSpPr>
        <p:spPr bwMode="auto">
          <a:xfrm>
            <a:off x="1608140" y="1909764"/>
            <a:ext cx="917575" cy="338554"/>
          </a:xfrm>
          <a:prstGeom prst="rect">
            <a:avLst/>
          </a:prstGeom>
          <a:noFill/>
          <a:ln w="9525">
            <a:noFill/>
            <a:miter lim="800000"/>
            <a:headEnd/>
            <a:tailEnd/>
          </a:ln>
        </p:spPr>
        <p:txBody>
          <a:bodyPr>
            <a:spAutoFit/>
          </a:bodyPr>
          <a:lstStyle/>
          <a:p>
            <a:pPr algn="ctr"/>
            <a:r>
              <a:rPr lang="en-US" altLang="ja-JP" sz="1600" dirty="0" smtClean="0">
                <a:latin typeface="Arial" pitchFamily="34" charset="0"/>
                <a:ea typeface="+mn-ea"/>
                <a:cs typeface="Arial" pitchFamily="34" charset="0"/>
              </a:rPr>
              <a:t>2002</a:t>
            </a:r>
            <a:endParaRPr lang="ja-JP" altLang="en-US" sz="1600" dirty="0">
              <a:latin typeface="Arial" pitchFamily="34" charset="0"/>
              <a:ea typeface="+mn-ea"/>
              <a:cs typeface="Arial" pitchFamily="34" charset="0"/>
            </a:endParaRPr>
          </a:p>
        </p:txBody>
      </p:sp>
      <p:sp>
        <p:nvSpPr>
          <p:cNvPr id="27" name="フリーフォーム 26"/>
          <p:cNvSpPr/>
          <p:nvPr/>
        </p:nvSpPr>
        <p:spPr>
          <a:xfrm>
            <a:off x="827088" y="1295404"/>
            <a:ext cx="3752850" cy="4418013"/>
          </a:xfrm>
          <a:custGeom>
            <a:avLst/>
            <a:gdLst>
              <a:gd name="connsiteX0" fmla="*/ 5387009 w 5387009"/>
              <a:gd name="connsiteY0" fmla="*/ 0 h 6559826"/>
              <a:gd name="connsiteX1" fmla="*/ 4055166 w 5387009"/>
              <a:gd name="connsiteY1" fmla="*/ 3737113 h 6559826"/>
              <a:gd name="connsiteX2" fmla="*/ 1669774 w 5387009"/>
              <a:gd name="connsiteY2" fmla="*/ 5705061 h 6559826"/>
              <a:gd name="connsiteX3" fmla="*/ 0 w 5387009"/>
              <a:gd name="connsiteY3" fmla="*/ 6559826 h 6559826"/>
              <a:gd name="connsiteX0" fmla="*/ 5387009 w 5608983"/>
              <a:gd name="connsiteY0" fmla="*/ 602973 h 7162799"/>
              <a:gd name="connsiteX1" fmla="*/ 5387009 w 5608983"/>
              <a:gd name="connsiteY1" fmla="*/ 622852 h 7162799"/>
              <a:gd name="connsiteX2" fmla="*/ 4055166 w 5608983"/>
              <a:gd name="connsiteY2" fmla="*/ 4340086 h 7162799"/>
              <a:gd name="connsiteX3" fmla="*/ 1669774 w 5608983"/>
              <a:gd name="connsiteY3" fmla="*/ 6308034 h 7162799"/>
              <a:gd name="connsiteX4" fmla="*/ 0 w 5608983"/>
              <a:gd name="connsiteY4" fmla="*/ 7162799 h 7162799"/>
              <a:gd name="connsiteX0" fmla="*/ 5958545 w 6180519"/>
              <a:gd name="connsiteY0" fmla="*/ 602973 h 6695138"/>
              <a:gd name="connsiteX1" fmla="*/ 5958545 w 6180519"/>
              <a:gd name="connsiteY1" fmla="*/ 622852 h 6695138"/>
              <a:gd name="connsiteX2" fmla="*/ 4626702 w 6180519"/>
              <a:gd name="connsiteY2" fmla="*/ 4340086 h 6695138"/>
              <a:gd name="connsiteX3" fmla="*/ 2241310 w 6180519"/>
              <a:gd name="connsiteY3" fmla="*/ 6308034 h 6695138"/>
              <a:gd name="connsiteX4" fmla="*/ 0 w 6180519"/>
              <a:gd name="connsiteY4" fmla="*/ 6662709 h 6695138"/>
              <a:gd name="connsiteX0" fmla="*/ 5744263 w 5966237"/>
              <a:gd name="connsiteY0" fmla="*/ 602973 h 6695138"/>
              <a:gd name="connsiteX1" fmla="*/ 5744263 w 5966237"/>
              <a:gd name="connsiteY1" fmla="*/ 622852 h 6695138"/>
              <a:gd name="connsiteX2" fmla="*/ 4412420 w 5966237"/>
              <a:gd name="connsiteY2" fmla="*/ 4340086 h 6695138"/>
              <a:gd name="connsiteX3" fmla="*/ 2027028 w 5966237"/>
              <a:gd name="connsiteY3" fmla="*/ 6308034 h 6695138"/>
              <a:gd name="connsiteX4" fmla="*/ 0 w 5966237"/>
              <a:gd name="connsiteY4" fmla="*/ 6662709 h 6695138"/>
              <a:gd name="connsiteX0" fmla="*/ 5744263 w 5966237"/>
              <a:gd name="connsiteY0" fmla="*/ 602973 h 6695138"/>
              <a:gd name="connsiteX1" fmla="*/ 5744263 w 5966237"/>
              <a:gd name="connsiteY1" fmla="*/ 622852 h 6695138"/>
              <a:gd name="connsiteX2" fmla="*/ 4412420 w 5966237"/>
              <a:gd name="connsiteY2" fmla="*/ 4340086 h 6695138"/>
              <a:gd name="connsiteX3" fmla="*/ 2027028 w 5966237"/>
              <a:gd name="connsiteY3" fmla="*/ 6308034 h 6695138"/>
              <a:gd name="connsiteX4" fmla="*/ 0 w 5966237"/>
              <a:gd name="connsiteY4" fmla="*/ 6662709 h 6695138"/>
              <a:gd name="connsiteX0" fmla="*/ 5744263 w 6001961"/>
              <a:gd name="connsiteY0" fmla="*/ 626782 h 6695138"/>
              <a:gd name="connsiteX1" fmla="*/ 5744263 w 6001961"/>
              <a:gd name="connsiteY1" fmla="*/ 646661 h 6695138"/>
              <a:gd name="connsiteX2" fmla="*/ 4198074 w 6001961"/>
              <a:gd name="connsiteY2" fmla="*/ 4506747 h 6695138"/>
              <a:gd name="connsiteX3" fmla="*/ 2027028 w 6001961"/>
              <a:gd name="connsiteY3" fmla="*/ 6331843 h 6695138"/>
              <a:gd name="connsiteX4" fmla="*/ 0 w 6001961"/>
              <a:gd name="connsiteY4" fmla="*/ 6686518 h 6695138"/>
              <a:gd name="connsiteX0" fmla="*/ 5744263 w 6001961"/>
              <a:gd name="connsiteY0" fmla="*/ 626782 h 6695138"/>
              <a:gd name="connsiteX1" fmla="*/ 5744263 w 6001961"/>
              <a:gd name="connsiteY1" fmla="*/ 646661 h 6695138"/>
              <a:gd name="connsiteX2" fmla="*/ 4198074 w 6001961"/>
              <a:gd name="connsiteY2" fmla="*/ 4506747 h 6695138"/>
              <a:gd name="connsiteX3" fmla="*/ 1884120 w 6001961"/>
              <a:gd name="connsiteY3" fmla="*/ 6331843 h 6695138"/>
              <a:gd name="connsiteX4" fmla="*/ 0 w 6001961"/>
              <a:gd name="connsiteY4" fmla="*/ 6686518 h 6695138"/>
              <a:gd name="connsiteX0" fmla="*/ 5744263 w 5744263"/>
              <a:gd name="connsiteY0" fmla="*/ 626782 h 6695138"/>
              <a:gd name="connsiteX1" fmla="*/ 4386909 w 5744263"/>
              <a:gd name="connsiteY1" fmla="*/ 646661 h 6695138"/>
              <a:gd name="connsiteX2" fmla="*/ 4198074 w 5744263"/>
              <a:gd name="connsiteY2" fmla="*/ 4506747 h 6695138"/>
              <a:gd name="connsiteX3" fmla="*/ 1884120 w 5744263"/>
              <a:gd name="connsiteY3" fmla="*/ 6331843 h 6695138"/>
              <a:gd name="connsiteX4" fmla="*/ 0 w 5744263"/>
              <a:gd name="connsiteY4" fmla="*/ 6686518 h 6695138"/>
              <a:gd name="connsiteX0" fmla="*/ 5744263 w 5744263"/>
              <a:gd name="connsiteY0" fmla="*/ 0 h 6068356"/>
              <a:gd name="connsiteX1" fmla="*/ 4198074 w 5744263"/>
              <a:gd name="connsiteY1" fmla="*/ 3879965 h 6068356"/>
              <a:gd name="connsiteX2" fmla="*/ 1884120 w 5744263"/>
              <a:gd name="connsiteY2" fmla="*/ 5705061 h 6068356"/>
              <a:gd name="connsiteX3" fmla="*/ 0 w 5744263"/>
              <a:gd name="connsiteY3" fmla="*/ 6059736 h 6068356"/>
              <a:gd name="connsiteX0" fmla="*/ 4244033 w 4591393"/>
              <a:gd name="connsiteY0" fmla="*/ 0 h 6211256"/>
              <a:gd name="connsiteX1" fmla="*/ 4198074 w 4591393"/>
              <a:gd name="connsiteY1" fmla="*/ 4022865 h 6211256"/>
              <a:gd name="connsiteX2" fmla="*/ 1884120 w 4591393"/>
              <a:gd name="connsiteY2" fmla="*/ 5847961 h 6211256"/>
              <a:gd name="connsiteX3" fmla="*/ 0 w 4591393"/>
              <a:gd name="connsiteY3" fmla="*/ 6202636 h 6211256"/>
              <a:gd name="connsiteX0" fmla="*/ 4244033 w 4244033"/>
              <a:gd name="connsiteY0" fmla="*/ 0 h 6389855"/>
              <a:gd name="connsiteX1" fmla="*/ 2554968 w 4244033"/>
              <a:gd name="connsiteY1" fmla="*/ 2951271 h 6389855"/>
              <a:gd name="connsiteX2" fmla="*/ 1884120 w 4244033"/>
              <a:gd name="connsiteY2" fmla="*/ 5847961 h 6389855"/>
              <a:gd name="connsiteX3" fmla="*/ 0 w 4244033"/>
              <a:gd name="connsiteY3" fmla="*/ 6202636 h 6389855"/>
              <a:gd name="connsiteX0" fmla="*/ 4244033 w 4244033"/>
              <a:gd name="connsiteY0" fmla="*/ 0 h 6202636"/>
              <a:gd name="connsiteX1" fmla="*/ 2554968 w 4244033"/>
              <a:gd name="connsiteY1" fmla="*/ 2951271 h 6202636"/>
              <a:gd name="connsiteX2" fmla="*/ 1384022 w 4244033"/>
              <a:gd name="connsiteY2" fmla="*/ 3633359 h 6202636"/>
              <a:gd name="connsiteX3" fmla="*/ 0 w 4244033"/>
              <a:gd name="connsiteY3" fmla="*/ 6202636 h 6202636"/>
              <a:gd name="connsiteX0" fmla="*/ 4244033 w 4244033"/>
              <a:gd name="connsiteY0" fmla="*/ 0 h 3916596"/>
              <a:gd name="connsiteX1" fmla="*/ 2554968 w 4244033"/>
              <a:gd name="connsiteY1" fmla="*/ 2951271 h 3916596"/>
              <a:gd name="connsiteX2" fmla="*/ 1384022 w 4244033"/>
              <a:gd name="connsiteY2" fmla="*/ 3633359 h 3916596"/>
              <a:gd name="connsiteX3" fmla="*/ 0 w 4244033"/>
              <a:gd name="connsiteY3" fmla="*/ 3916596 h 3916596"/>
              <a:gd name="connsiteX0" fmla="*/ 4244033 w 4244033"/>
              <a:gd name="connsiteY0" fmla="*/ 0 h 3916596"/>
              <a:gd name="connsiteX1" fmla="*/ 2554968 w 4244033"/>
              <a:gd name="connsiteY1" fmla="*/ 2951271 h 3916596"/>
              <a:gd name="connsiteX2" fmla="*/ 1384022 w 4244033"/>
              <a:gd name="connsiteY2" fmla="*/ 3633359 h 3916596"/>
              <a:gd name="connsiteX3" fmla="*/ 0 w 4244033"/>
              <a:gd name="connsiteY3" fmla="*/ 3916596 h 3916596"/>
              <a:gd name="connsiteX0" fmla="*/ 4244033 w 4244033"/>
              <a:gd name="connsiteY0" fmla="*/ 0 h 3916596"/>
              <a:gd name="connsiteX1" fmla="*/ 2554968 w 4244033"/>
              <a:gd name="connsiteY1" fmla="*/ 2951271 h 3916596"/>
              <a:gd name="connsiteX2" fmla="*/ 0 w 4244033"/>
              <a:gd name="connsiteY2" fmla="*/ 3916596 h 3916596"/>
              <a:gd name="connsiteX0" fmla="*/ 4244033 w 4244033"/>
              <a:gd name="connsiteY0" fmla="*/ 0 h 3916596"/>
              <a:gd name="connsiteX1" fmla="*/ 2340622 w 4244033"/>
              <a:gd name="connsiteY1" fmla="*/ 2808371 h 3916596"/>
              <a:gd name="connsiteX2" fmla="*/ 0 w 4244033"/>
              <a:gd name="connsiteY2" fmla="*/ 3916596 h 3916596"/>
              <a:gd name="connsiteX0" fmla="*/ 4244033 w 4244033"/>
              <a:gd name="connsiteY0" fmla="*/ 0 h 3916596"/>
              <a:gd name="connsiteX1" fmla="*/ 2665020 w 4244033"/>
              <a:gd name="connsiteY1" fmla="*/ 2808371 h 3916596"/>
              <a:gd name="connsiteX2" fmla="*/ 0 w 4244033"/>
              <a:gd name="connsiteY2" fmla="*/ 3916596 h 3916596"/>
              <a:gd name="connsiteX0" fmla="*/ 4244033 w 4244033"/>
              <a:gd name="connsiteY0" fmla="*/ 0 h 3916596"/>
              <a:gd name="connsiteX1" fmla="*/ 3707396 w 4244033"/>
              <a:gd name="connsiteY1" fmla="*/ 1473682 h 3916596"/>
              <a:gd name="connsiteX2" fmla="*/ 2665020 w 4244033"/>
              <a:gd name="connsiteY2" fmla="*/ 2808371 h 3916596"/>
              <a:gd name="connsiteX3" fmla="*/ 0 w 4244033"/>
              <a:gd name="connsiteY3" fmla="*/ 3916596 h 3916596"/>
              <a:gd name="connsiteX0" fmla="*/ 4244033 w 4244033"/>
              <a:gd name="connsiteY0" fmla="*/ 0 h 3916596"/>
              <a:gd name="connsiteX1" fmla="*/ 3707396 w 4244033"/>
              <a:gd name="connsiteY1" fmla="*/ 1473682 h 3916596"/>
              <a:gd name="connsiteX2" fmla="*/ 2340564 w 4244033"/>
              <a:gd name="connsiteY2" fmla="*/ 2920255 h 3916596"/>
              <a:gd name="connsiteX3" fmla="*/ 0 w 4244033"/>
              <a:gd name="connsiteY3" fmla="*/ 3916596 h 3916596"/>
              <a:gd name="connsiteX0" fmla="*/ 4244033 w 4244033"/>
              <a:gd name="connsiteY0" fmla="*/ 0 h 4308274"/>
              <a:gd name="connsiteX1" fmla="*/ 3707396 w 4244033"/>
              <a:gd name="connsiteY1" fmla="*/ 1865360 h 4308274"/>
              <a:gd name="connsiteX2" fmla="*/ 2340564 w 4244033"/>
              <a:gd name="connsiteY2" fmla="*/ 3311933 h 4308274"/>
              <a:gd name="connsiteX3" fmla="*/ 0 w 4244033"/>
              <a:gd name="connsiteY3" fmla="*/ 4308274 h 4308274"/>
              <a:gd name="connsiteX0" fmla="*/ 4244033 w 4244033"/>
              <a:gd name="connsiteY0" fmla="*/ 0 h 4308274"/>
              <a:gd name="connsiteX1" fmla="*/ 3707396 w 4244033"/>
              <a:gd name="connsiteY1" fmla="*/ 1865360 h 4308274"/>
              <a:gd name="connsiteX2" fmla="*/ 2340564 w 4244033"/>
              <a:gd name="connsiteY2" fmla="*/ 3311933 h 4308274"/>
              <a:gd name="connsiteX3" fmla="*/ 0 w 4244033"/>
              <a:gd name="connsiteY3" fmla="*/ 4308274 h 4308274"/>
              <a:gd name="connsiteX0" fmla="*/ 4244033 w 4252758"/>
              <a:gd name="connsiteY0" fmla="*/ 0 h 4308274"/>
              <a:gd name="connsiteX1" fmla="*/ 3707396 w 4252758"/>
              <a:gd name="connsiteY1" fmla="*/ 1865360 h 4308274"/>
              <a:gd name="connsiteX2" fmla="*/ 2340564 w 4252758"/>
              <a:gd name="connsiteY2" fmla="*/ 3311933 h 4308274"/>
              <a:gd name="connsiteX3" fmla="*/ 0 w 4252758"/>
              <a:gd name="connsiteY3" fmla="*/ 4308274 h 4308274"/>
              <a:gd name="connsiteX0" fmla="*/ 4244033 w 4244033"/>
              <a:gd name="connsiteY0" fmla="*/ 0 h 4308274"/>
              <a:gd name="connsiteX1" fmla="*/ 3707396 w 4244033"/>
              <a:gd name="connsiteY1" fmla="*/ 1865360 h 4308274"/>
              <a:gd name="connsiteX2" fmla="*/ 2340564 w 4244033"/>
              <a:gd name="connsiteY2" fmla="*/ 3311933 h 4308274"/>
              <a:gd name="connsiteX3" fmla="*/ 0 w 4244033"/>
              <a:gd name="connsiteY3" fmla="*/ 4308274 h 4308274"/>
            </a:gdLst>
            <a:ahLst/>
            <a:cxnLst>
              <a:cxn ang="0">
                <a:pos x="connsiteX0" y="connsiteY0"/>
              </a:cxn>
              <a:cxn ang="0">
                <a:pos x="connsiteX1" y="connsiteY1"/>
              </a:cxn>
              <a:cxn ang="0">
                <a:pos x="connsiteX2" y="connsiteY2"/>
              </a:cxn>
              <a:cxn ang="0">
                <a:pos x="connsiteX3" y="connsiteY3"/>
              </a:cxn>
            </a:cxnLst>
            <a:rect l="l" t="t" r="r" b="b"/>
            <a:pathLst>
              <a:path w="4244033" h="4308274">
                <a:moveTo>
                  <a:pt x="4244033" y="0"/>
                </a:moveTo>
                <a:cubicBezTo>
                  <a:pt x="4226803" y="200907"/>
                  <a:pt x="4024641" y="1313371"/>
                  <a:pt x="3707396" y="1865360"/>
                </a:cubicBezTo>
                <a:cubicBezTo>
                  <a:pt x="3390151" y="2417349"/>
                  <a:pt x="2958463" y="2904781"/>
                  <a:pt x="2340564" y="3311933"/>
                </a:cubicBezTo>
                <a:cubicBezTo>
                  <a:pt x="1722665" y="3719085"/>
                  <a:pt x="532285" y="4107165"/>
                  <a:pt x="0" y="430827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ja-JP" sz="1400" dirty="0">
              <a:latin typeface="Arial" pitchFamily="34" charset="0"/>
              <a:cs typeface="Arial" pitchFamily="34" charset="0"/>
            </a:endParaRPr>
          </a:p>
        </p:txBody>
      </p:sp>
      <p:sp>
        <p:nvSpPr>
          <p:cNvPr id="30" name="U ターン矢印 29"/>
          <p:cNvSpPr/>
          <p:nvPr/>
        </p:nvSpPr>
        <p:spPr>
          <a:xfrm>
            <a:off x="2519003" y="1977909"/>
            <a:ext cx="504825" cy="947035"/>
          </a:xfrm>
          <a:prstGeom prst="uturnArrow">
            <a:avLst>
              <a:gd name="adj1" fmla="val 15428"/>
              <a:gd name="adj2" fmla="val 25000"/>
              <a:gd name="adj3" fmla="val 25000"/>
              <a:gd name="adj4" fmla="val 43750"/>
              <a:gd name="adj5" fmla="val 28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32" name="U ターン矢印 31"/>
          <p:cNvSpPr/>
          <p:nvPr/>
        </p:nvSpPr>
        <p:spPr>
          <a:xfrm flipH="1">
            <a:off x="1288907" y="2349269"/>
            <a:ext cx="1065356" cy="611679"/>
          </a:xfrm>
          <a:prstGeom prst="uturnArrow">
            <a:avLst>
              <a:gd name="adj1" fmla="val 19401"/>
              <a:gd name="adj2" fmla="val 25000"/>
              <a:gd name="adj3" fmla="val 25000"/>
              <a:gd name="adj4" fmla="val 34520"/>
              <a:gd name="adj5" fmla="val 5818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33" name="U ターン矢印 32"/>
          <p:cNvSpPr/>
          <p:nvPr/>
        </p:nvSpPr>
        <p:spPr>
          <a:xfrm flipH="1">
            <a:off x="3868740" y="3935417"/>
            <a:ext cx="573087" cy="803275"/>
          </a:xfrm>
          <a:prstGeom prst="uturnArrow">
            <a:avLst>
              <a:gd name="adj1" fmla="val 15428"/>
              <a:gd name="adj2" fmla="val 25000"/>
              <a:gd name="adj3" fmla="val 25000"/>
              <a:gd name="adj4" fmla="val 34520"/>
              <a:gd name="adj5" fmla="val 28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34" name="U ターン矢印 33"/>
          <p:cNvSpPr/>
          <p:nvPr/>
        </p:nvSpPr>
        <p:spPr>
          <a:xfrm flipH="1">
            <a:off x="3236913" y="3992567"/>
            <a:ext cx="1090612" cy="803275"/>
          </a:xfrm>
          <a:prstGeom prst="uturnArrow">
            <a:avLst>
              <a:gd name="adj1" fmla="val 15428"/>
              <a:gd name="adj2" fmla="val 14890"/>
              <a:gd name="adj3" fmla="val 25000"/>
              <a:gd name="adj4" fmla="val 34520"/>
              <a:gd name="adj5" fmla="val 842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37" name="曲折矢印 36"/>
          <p:cNvSpPr>
            <a:spLocks noChangeArrowheads="1"/>
          </p:cNvSpPr>
          <p:nvPr/>
        </p:nvSpPr>
        <p:spPr bwMode="auto">
          <a:xfrm rot="16200000" flipH="1">
            <a:off x="1218382" y="3645696"/>
            <a:ext cx="630238" cy="460375"/>
          </a:xfrm>
          <a:custGeom>
            <a:avLst/>
            <a:gdLst>
              <a:gd name="T0" fmla="*/ 642938 w 785813"/>
              <a:gd name="T1" fmla="*/ 0 h 571500"/>
              <a:gd name="T2" fmla="*/ 642938 w 785813"/>
              <a:gd name="T3" fmla="*/ 285750 h 571500"/>
              <a:gd name="T4" fmla="*/ 71438 w 785813"/>
              <a:gd name="T5" fmla="*/ 571500 h 571500"/>
              <a:gd name="T6" fmla="*/ 785813 w 785813"/>
              <a:gd name="T7" fmla="*/ 142875 h 571500"/>
              <a:gd name="T8" fmla="*/ 17694720 60000 65536"/>
              <a:gd name="T9" fmla="*/ 5898240 60000 65536"/>
              <a:gd name="T10" fmla="*/ 5898240 60000 65536"/>
              <a:gd name="T11" fmla="*/ 0 60000 65536"/>
              <a:gd name="T12" fmla="*/ 0 w 785813"/>
              <a:gd name="T13" fmla="*/ 0 h 571500"/>
              <a:gd name="T14" fmla="*/ 785813 w 785813"/>
              <a:gd name="T15" fmla="*/ 571500 h 571500"/>
            </a:gdLst>
            <a:ahLst/>
            <a:cxnLst>
              <a:cxn ang="T8">
                <a:pos x="T0" y="T1"/>
              </a:cxn>
              <a:cxn ang="T9">
                <a:pos x="T2" y="T3"/>
              </a:cxn>
              <a:cxn ang="T10">
                <a:pos x="T4" y="T5"/>
              </a:cxn>
              <a:cxn ang="T11">
                <a:pos x="T6" y="T7"/>
              </a:cxn>
            </a:cxnLst>
            <a:rect l="T12" t="T13" r="T14" b="T15"/>
            <a:pathLst>
              <a:path w="785813" h="571500">
                <a:moveTo>
                  <a:pt x="0" y="571500"/>
                </a:moveTo>
                <a:lnTo>
                  <a:pt x="0" y="321469"/>
                </a:lnTo>
                <a:cubicBezTo>
                  <a:pt x="0" y="183380"/>
                  <a:pt x="111942" y="71438"/>
                  <a:pt x="250030" y="71438"/>
                </a:cubicBezTo>
                <a:lnTo>
                  <a:pt x="642938" y="71438"/>
                </a:lnTo>
                <a:lnTo>
                  <a:pt x="642938" y="0"/>
                </a:lnTo>
                <a:lnTo>
                  <a:pt x="785813" y="142875"/>
                </a:lnTo>
                <a:lnTo>
                  <a:pt x="642938" y="285750"/>
                </a:lnTo>
                <a:lnTo>
                  <a:pt x="642938" y="214313"/>
                </a:lnTo>
                <a:lnTo>
                  <a:pt x="250031" y="214313"/>
                </a:lnTo>
                <a:lnTo>
                  <a:pt x="250030" y="214313"/>
                </a:lnTo>
                <a:cubicBezTo>
                  <a:pt x="190850" y="214313"/>
                  <a:pt x="142875" y="262288"/>
                  <a:pt x="142875" y="321468"/>
                </a:cubicBezTo>
                <a:lnTo>
                  <a:pt x="142875" y="571500"/>
                </a:lnTo>
                <a:close/>
              </a:path>
            </a:pathLst>
          </a:custGeom>
          <a:solidFill>
            <a:schemeClr val="accent1"/>
          </a:solidFill>
          <a:ln w="25400" algn="ctr">
            <a:solidFill>
              <a:srgbClr val="385D8A"/>
            </a:solidFill>
            <a:miter lim="800000"/>
            <a:headEnd/>
            <a:tailEnd/>
          </a:ln>
        </p:spPr>
        <p:txBody>
          <a:bodyPr vert="eaVert" anchor="ctr"/>
          <a:lstStyle/>
          <a:p>
            <a:pPr algn="ctr"/>
            <a:endParaRPr lang="ja-JP" altLang="ja-JP" sz="1400" dirty="0">
              <a:latin typeface="Arial" pitchFamily="34" charset="0"/>
              <a:ea typeface="+mn-ea"/>
              <a:cs typeface="Arial" pitchFamily="34" charset="0"/>
            </a:endParaRPr>
          </a:p>
        </p:txBody>
      </p:sp>
      <p:sp>
        <p:nvSpPr>
          <p:cNvPr id="31" name="U ターン矢印 30"/>
          <p:cNvSpPr/>
          <p:nvPr/>
        </p:nvSpPr>
        <p:spPr>
          <a:xfrm>
            <a:off x="2606677" y="4164013"/>
            <a:ext cx="2182813" cy="1204912"/>
          </a:xfrm>
          <a:prstGeom prst="uturnArrow">
            <a:avLst>
              <a:gd name="adj1" fmla="val 14597"/>
              <a:gd name="adj2" fmla="val 17088"/>
              <a:gd name="adj3" fmla="val 13955"/>
              <a:gd name="adj4" fmla="val 41357"/>
              <a:gd name="adj5" fmla="val 35830"/>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1910815" name="テキスト ボックス 20"/>
          <p:cNvSpPr txBox="1">
            <a:spLocks noChangeArrowheads="1"/>
          </p:cNvSpPr>
          <p:nvPr/>
        </p:nvSpPr>
        <p:spPr bwMode="auto">
          <a:xfrm>
            <a:off x="1468416" y="6227454"/>
            <a:ext cx="2318367" cy="430887"/>
          </a:xfrm>
          <a:prstGeom prst="rect">
            <a:avLst/>
          </a:prstGeom>
          <a:noFill/>
          <a:ln w="9525">
            <a:noFill/>
            <a:miter lim="800000"/>
            <a:headEnd/>
            <a:tailEnd/>
          </a:ln>
        </p:spPr>
        <p:txBody>
          <a:bodyPr wrap="square">
            <a:spAutoFit/>
          </a:bodyPr>
          <a:lstStyle/>
          <a:p>
            <a:r>
              <a:rPr lang="en-US" altLang="ja-JP" sz="1100" dirty="0" smtClean="0">
                <a:solidFill>
                  <a:srgbClr val="C00000"/>
                </a:solidFill>
                <a:latin typeface="Arial" pitchFamily="34" charset="0"/>
                <a:cs typeface="Arial" pitchFamily="34" charset="0"/>
              </a:rPr>
              <a:t>QUEST </a:t>
            </a:r>
            <a:r>
              <a:rPr lang="en-US" altLang="ja-JP" sz="1100" dirty="0">
                <a:solidFill>
                  <a:srgbClr val="C00000"/>
                </a:solidFill>
                <a:latin typeface="Arial" pitchFamily="34" charset="0"/>
                <a:cs typeface="Arial" pitchFamily="34" charset="0"/>
              </a:rPr>
              <a:t>(Q-</a:t>
            </a:r>
            <a:r>
              <a:rPr lang="en-US" altLang="ja-JP" sz="1100" dirty="0" err="1">
                <a:solidFill>
                  <a:srgbClr val="C00000"/>
                </a:solidFill>
                <a:latin typeface="Arial" pitchFamily="34" charset="0"/>
                <a:cs typeface="Arial" pitchFamily="34" charset="0"/>
              </a:rPr>
              <a:t>shuUniv</a:t>
            </a:r>
            <a:r>
              <a:rPr lang="en-US" altLang="ja-JP" sz="1100" dirty="0">
                <a:solidFill>
                  <a:srgbClr val="C00000"/>
                </a:solidFill>
                <a:latin typeface="Arial" pitchFamily="34" charset="0"/>
                <a:cs typeface="Arial" pitchFamily="34" charset="0"/>
              </a:rPr>
              <a:t>. Exp. </a:t>
            </a:r>
            <a:r>
              <a:rPr lang="en-US" altLang="ja-JP" sz="1100" dirty="0" smtClean="0">
                <a:solidFill>
                  <a:srgbClr val="C00000"/>
                </a:solidFill>
                <a:latin typeface="Arial" pitchFamily="34" charset="0"/>
                <a:cs typeface="Arial" pitchFamily="34" charset="0"/>
              </a:rPr>
              <a:t>with Steady- State Spherical Tokamak</a:t>
            </a:r>
            <a:r>
              <a:rPr lang="en-US" altLang="ja-JP" sz="1100" dirty="0" smtClean="0">
                <a:solidFill>
                  <a:srgbClr val="C00000"/>
                </a:solidFill>
                <a:latin typeface="Arial" pitchFamily="34" charset="0"/>
                <a:ea typeface="+mn-ea"/>
                <a:cs typeface="Arial" pitchFamily="34" charset="0"/>
              </a:rPr>
              <a:t>)</a:t>
            </a:r>
            <a:endParaRPr lang="ja-JP" altLang="en-US" sz="1100" dirty="0">
              <a:latin typeface="Arial" pitchFamily="34" charset="0"/>
              <a:ea typeface="+mn-ea"/>
              <a:cs typeface="Arial" pitchFamily="34" charset="0"/>
            </a:endParaRPr>
          </a:p>
        </p:txBody>
      </p:sp>
      <p:sp>
        <p:nvSpPr>
          <p:cNvPr id="1910817" name="テキスト ボックス 20"/>
          <p:cNvSpPr txBox="1">
            <a:spLocks noChangeArrowheads="1"/>
          </p:cNvSpPr>
          <p:nvPr/>
        </p:nvSpPr>
        <p:spPr bwMode="auto">
          <a:xfrm>
            <a:off x="3756033" y="2349483"/>
            <a:ext cx="973130" cy="276999"/>
          </a:xfrm>
          <a:prstGeom prst="rect">
            <a:avLst/>
          </a:prstGeom>
          <a:noFill/>
          <a:ln w="9525">
            <a:noFill/>
            <a:miter lim="800000"/>
            <a:headEnd/>
            <a:tailEnd/>
          </a:ln>
        </p:spPr>
        <p:txBody>
          <a:bodyPr wrap="square">
            <a:spAutoFit/>
          </a:bodyPr>
          <a:lstStyle/>
          <a:p>
            <a:r>
              <a:rPr lang="en-US" altLang="ja-JP" sz="1200" dirty="0" smtClean="0">
                <a:latin typeface="Arial" pitchFamily="34" charset="0"/>
                <a:ea typeface="+mn-ea"/>
                <a:cs typeface="Arial" pitchFamily="34" charset="0"/>
              </a:rPr>
              <a:t>Tokyo Univ.</a:t>
            </a:r>
            <a:endParaRPr lang="ja-JP" altLang="en-US" sz="1200" dirty="0">
              <a:latin typeface="Arial" pitchFamily="34" charset="0"/>
              <a:ea typeface="+mn-ea"/>
              <a:cs typeface="Arial" pitchFamily="34" charset="0"/>
            </a:endParaRPr>
          </a:p>
        </p:txBody>
      </p:sp>
      <p:sp>
        <p:nvSpPr>
          <p:cNvPr id="1910818" name="テキスト ボックス 20"/>
          <p:cNvSpPr txBox="1">
            <a:spLocks noChangeArrowheads="1"/>
          </p:cNvSpPr>
          <p:nvPr/>
        </p:nvSpPr>
        <p:spPr bwMode="auto">
          <a:xfrm>
            <a:off x="343900" y="3319311"/>
            <a:ext cx="995708" cy="276999"/>
          </a:xfrm>
          <a:prstGeom prst="rect">
            <a:avLst/>
          </a:prstGeom>
          <a:noFill/>
          <a:ln w="9525">
            <a:noFill/>
            <a:miter lim="800000"/>
            <a:headEnd/>
            <a:tailEnd/>
          </a:ln>
        </p:spPr>
        <p:txBody>
          <a:bodyPr wrap="square">
            <a:spAutoFit/>
          </a:bodyPr>
          <a:lstStyle/>
          <a:p>
            <a:r>
              <a:rPr lang="en-US" altLang="ja-JP" sz="1200" dirty="0" smtClean="0">
                <a:latin typeface="Arial" pitchFamily="34" charset="0"/>
                <a:ea typeface="+mn-ea"/>
                <a:cs typeface="Arial" pitchFamily="34" charset="0"/>
              </a:rPr>
              <a:t>Kyoto Univ.</a:t>
            </a:r>
            <a:endParaRPr lang="ja-JP" altLang="en-US" sz="1200" dirty="0">
              <a:latin typeface="Arial" pitchFamily="34" charset="0"/>
              <a:ea typeface="+mn-ea"/>
              <a:cs typeface="Arial" pitchFamily="34" charset="0"/>
            </a:endParaRPr>
          </a:p>
        </p:txBody>
      </p:sp>
      <p:sp>
        <p:nvSpPr>
          <p:cNvPr id="1910819" name="テキスト ボックス 20"/>
          <p:cNvSpPr txBox="1">
            <a:spLocks noChangeArrowheads="1"/>
          </p:cNvSpPr>
          <p:nvPr/>
        </p:nvSpPr>
        <p:spPr bwMode="auto">
          <a:xfrm>
            <a:off x="446463" y="4929618"/>
            <a:ext cx="1318202" cy="276999"/>
          </a:xfrm>
          <a:prstGeom prst="rect">
            <a:avLst/>
          </a:prstGeom>
          <a:noFill/>
          <a:ln w="9525">
            <a:noFill/>
            <a:miter lim="800000"/>
            <a:headEnd/>
            <a:tailEnd/>
          </a:ln>
        </p:spPr>
        <p:txBody>
          <a:bodyPr wrap="square">
            <a:spAutoFit/>
          </a:bodyPr>
          <a:lstStyle/>
          <a:p>
            <a:r>
              <a:rPr lang="en-US" altLang="ja-JP" sz="1200" dirty="0" smtClean="0">
                <a:latin typeface="Arial" pitchFamily="34" charset="0"/>
                <a:ea typeface="+mn-ea"/>
                <a:cs typeface="Arial" pitchFamily="34" charset="0"/>
              </a:rPr>
              <a:t>Kyushu  Univ.</a:t>
            </a:r>
            <a:endParaRPr lang="ja-JP" altLang="en-US" sz="1200" dirty="0">
              <a:latin typeface="Arial" pitchFamily="34" charset="0"/>
              <a:ea typeface="+mn-ea"/>
              <a:cs typeface="Arial" pitchFamily="34" charset="0"/>
            </a:endParaRPr>
          </a:p>
        </p:txBody>
      </p:sp>
      <p:sp>
        <p:nvSpPr>
          <p:cNvPr id="1910820" name="テキスト ボックス 20"/>
          <p:cNvSpPr txBox="1">
            <a:spLocks noChangeArrowheads="1"/>
          </p:cNvSpPr>
          <p:nvPr/>
        </p:nvSpPr>
        <p:spPr bwMode="auto">
          <a:xfrm>
            <a:off x="7164288" y="6453336"/>
            <a:ext cx="1755078" cy="338554"/>
          </a:xfrm>
          <a:prstGeom prst="rect">
            <a:avLst/>
          </a:prstGeom>
          <a:noFill/>
          <a:ln w="9525">
            <a:noFill/>
            <a:miter lim="800000"/>
            <a:headEnd/>
            <a:tailEnd/>
          </a:ln>
        </p:spPr>
        <p:txBody>
          <a:bodyPr wrap="square">
            <a:spAutoFit/>
          </a:bodyPr>
          <a:lstStyle/>
          <a:p>
            <a:pPr algn="ctr"/>
            <a:r>
              <a:rPr lang="en-US" altLang="ja-JP" sz="1600" b="1" dirty="0" smtClean="0">
                <a:solidFill>
                  <a:srgbClr val="C00000"/>
                </a:solidFill>
                <a:latin typeface="Arial" pitchFamily="34" charset="0"/>
                <a:ea typeface="+mn-ea"/>
                <a:cs typeface="Arial" pitchFamily="34" charset="0"/>
              </a:rPr>
              <a:t>ITER</a:t>
            </a:r>
            <a:r>
              <a:rPr lang="en-US" altLang="ja-JP" dirty="0" smtClean="0">
                <a:solidFill>
                  <a:srgbClr val="C00000"/>
                </a:solidFill>
                <a:latin typeface="Arial" pitchFamily="34" charset="0"/>
                <a:ea typeface="+mn-ea"/>
                <a:cs typeface="Arial" pitchFamily="34" charset="0"/>
              </a:rPr>
              <a:t> </a:t>
            </a:r>
            <a:r>
              <a:rPr lang="en-US" altLang="ja-JP" dirty="0" smtClean="0">
                <a:latin typeface="Arial" pitchFamily="34" charset="0"/>
                <a:ea typeface="+mn-ea"/>
                <a:cs typeface="Arial" pitchFamily="34" charset="0"/>
              </a:rPr>
              <a:t>in France</a:t>
            </a:r>
            <a:endParaRPr lang="ja-JP" altLang="en-US" dirty="0">
              <a:latin typeface="Arial" pitchFamily="34" charset="0"/>
              <a:ea typeface="+mn-ea"/>
              <a:cs typeface="Arial" pitchFamily="34" charset="0"/>
            </a:endParaRPr>
          </a:p>
        </p:txBody>
      </p:sp>
      <p:sp>
        <p:nvSpPr>
          <p:cNvPr id="1910821" name="テキスト ボックス 20"/>
          <p:cNvSpPr txBox="1">
            <a:spLocks noChangeArrowheads="1"/>
          </p:cNvSpPr>
          <p:nvPr/>
        </p:nvSpPr>
        <p:spPr bwMode="auto">
          <a:xfrm>
            <a:off x="7275512" y="3104964"/>
            <a:ext cx="1724980" cy="523220"/>
          </a:xfrm>
          <a:prstGeom prst="rect">
            <a:avLst/>
          </a:prstGeom>
          <a:solidFill>
            <a:schemeClr val="bg1"/>
          </a:solidFill>
          <a:ln w="9525">
            <a:noFill/>
            <a:miter lim="800000"/>
            <a:headEnd/>
            <a:tailEnd/>
          </a:ln>
        </p:spPr>
        <p:txBody>
          <a:bodyPr wrap="square">
            <a:spAutoFit/>
          </a:bodyPr>
          <a:lstStyle/>
          <a:p>
            <a:r>
              <a:rPr lang="en-US" altLang="ja-JP" b="1" dirty="0" smtClean="0">
                <a:latin typeface="Arial" pitchFamily="34" charset="0"/>
                <a:ea typeface="+mn-ea"/>
                <a:cs typeface="Arial" pitchFamily="34" charset="0"/>
              </a:rPr>
              <a:t>ITER</a:t>
            </a:r>
            <a:r>
              <a:rPr lang="ja-JP" altLang="en-US" b="1" dirty="0" smtClean="0">
                <a:latin typeface="Arial" pitchFamily="34" charset="0"/>
                <a:ea typeface="+mn-ea"/>
                <a:cs typeface="Arial" pitchFamily="34" charset="0"/>
              </a:rPr>
              <a:t> </a:t>
            </a:r>
            <a:r>
              <a:rPr lang="en-US" altLang="ja-JP" b="1" dirty="0" smtClean="0">
                <a:latin typeface="Arial" pitchFamily="34" charset="0"/>
                <a:ea typeface="+mn-ea"/>
                <a:cs typeface="Arial" pitchFamily="34" charset="0"/>
              </a:rPr>
              <a:t>remote site</a:t>
            </a:r>
          </a:p>
          <a:p>
            <a:r>
              <a:rPr lang="en-US" altLang="ja-JP" b="1" dirty="0" smtClean="0">
                <a:latin typeface="Arial" pitchFamily="34" charset="0"/>
                <a:ea typeface="+mn-ea"/>
                <a:cs typeface="Arial" pitchFamily="34" charset="0"/>
              </a:rPr>
              <a:t>(</a:t>
            </a:r>
            <a:r>
              <a:rPr lang="en-US" altLang="ja-JP" b="1" dirty="0" err="1" smtClean="0">
                <a:latin typeface="Arial" pitchFamily="34" charset="0"/>
                <a:ea typeface="+mn-ea"/>
                <a:cs typeface="Arial" pitchFamily="34" charset="0"/>
              </a:rPr>
              <a:t>Rokkasho-mura</a:t>
            </a:r>
            <a:r>
              <a:rPr lang="en-US" altLang="ja-JP" b="1" dirty="0" smtClean="0">
                <a:latin typeface="Arial" pitchFamily="34" charset="0"/>
                <a:ea typeface="+mn-ea"/>
                <a:cs typeface="Arial" pitchFamily="34" charset="0"/>
              </a:rPr>
              <a:t>)</a:t>
            </a:r>
            <a:endParaRPr lang="ja-JP" altLang="en-US" b="1" dirty="0">
              <a:latin typeface="Arial" pitchFamily="34" charset="0"/>
              <a:ea typeface="+mn-ea"/>
              <a:cs typeface="Arial" pitchFamily="34" charset="0"/>
            </a:endParaRPr>
          </a:p>
        </p:txBody>
      </p:sp>
      <p:sp>
        <p:nvSpPr>
          <p:cNvPr id="52" name="下カーブ矢印 51"/>
          <p:cNvSpPr/>
          <p:nvPr/>
        </p:nvSpPr>
        <p:spPr>
          <a:xfrm rot="168002">
            <a:off x="6061075" y="3967167"/>
            <a:ext cx="1271588" cy="515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sp>
        <p:nvSpPr>
          <p:cNvPr id="53" name="下カーブ矢印 52"/>
          <p:cNvSpPr>
            <a:spLocks noChangeArrowheads="1"/>
          </p:cNvSpPr>
          <p:nvPr/>
        </p:nvSpPr>
        <p:spPr bwMode="auto">
          <a:xfrm rot="17306722" flipH="1">
            <a:off x="4783138" y="4826002"/>
            <a:ext cx="1522412" cy="560388"/>
          </a:xfrm>
          <a:prstGeom prst="curvedDownArrow">
            <a:avLst>
              <a:gd name="adj1" fmla="val 22778"/>
              <a:gd name="adj2" fmla="val 45543"/>
              <a:gd name="adj3" fmla="val 25000"/>
            </a:avLst>
          </a:prstGeom>
          <a:solidFill>
            <a:schemeClr val="accent1"/>
          </a:solidFill>
          <a:ln w="25400" algn="ctr">
            <a:solidFill>
              <a:srgbClr val="385D8A"/>
            </a:solidFill>
            <a:miter lim="800000"/>
            <a:headEnd/>
            <a:tailEnd/>
          </a:ln>
        </p:spPr>
        <p:txBody>
          <a:bodyPr vert="eaVert" anchor="ctr"/>
          <a:lstStyle/>
          <a:p>
            <a:pPr algn="ctr"/>
            <a:endParaRPr lang="ja-JP" altLang="ja-JP" sz="1400" dirty="0">
              <a:latin typeface="Arial" pitchFamily="34" charset="0"/>
              <a:ea typeface="+mn-ea"/>
              <a:cs typeface="Arial" pitchFamily="34" charset="0"/>
            </a:endParaRPr>
          </a:p>
        </p:txBody>
      </p:sp>
      <p:sp>
        <p:nvSpPr>
          <p:cNvPr id="54" name="下カーブ矢印 53"/>
          <p:cNvSpPr>
            <a:spLocks noChangeArrowheads="1"/>
          </p:cNvSpPr>
          <p:nvPr/>
        </p:nvSpPr>
        <p:spPr bwMode="auto">
          <a:xfrm rot="15502420" flipH="1">
            <a:off x="5190333" y="5050632"/>
            <a:ext cx="1331913" cy="393700"/>
          </a:xfrm>
          <a:prstGeom prst="curvedDownArrow">
            <a:avLst>
              <a:gd name="adj1" fmla="val 28318"/>
              <a:gd name="adj2" fmla="val 56666"/>
              <a:gd name="adj3" fmla="val 25000"/>
            </a:avLst>
          </a:prstGeom>
          <a:solidFill>
            <a:schemeClr val="accent1"/>
          </a:solidFill>
          <a:ln w="25400" algn="ctr">
            <a:solidFill>
              <a:srgbClr val="385D8A"/>
            </a:solidFill>
            <a:miter lim="800000"/>
            <a:headEnd/>
            <a:tailEnd/>
          </a:ln>
        </p:spPr>
        <p:txBody>
          <a:bodyPr vert="eaVert" anchor="ctr"/>
          <a:lstStyle/>
          <a:p>
            <a:pPr algn="ctr"/>
            <a:endParaRPr lang="ja-JP" altLang="ja-JP" sz="1400" dirty="0">
              <a:latin typeface="Arial" pitchFamily="34" charset="0"/>
              <a:ea typeface="+mn-ea"/>
              <a:cs typeface="Arial" pitchFamily="34" charset="0"/>
            </a:endParaRPr>
          </a:p>
        </p:txBody>
      </p:sp>
      <p:sp>
        <p:nvSpPr>
          <p:cNvPr id="56" name="下カーブ矢印 55"/>
          <p:cNvSpPr>
            <a:spLocks noChangeArrowheads="1"/>
          </p:cNvSpPr>
          <p:nvPr/>
        </p:nvSpPr>
        <p:spPr bwMode="auto">
          <a:xfrm rot="2845215">
            <a:off x="6071394" y="4560096"/>
            <a:ext cx="1435100" cy="515938"/>
          </a:xfrm>
          <a:prstGeom prst="curvedDownArrow">
            <a:avLst>
              <a:gd name="adj1" fmla="val 25034"/>
              <a:gd name="adj2" fmla="val 50068"/>
              <a:gd name="adj3" fmla="val 25000"/>
            </a:avLst>
          </a:prstGeom>
          <a:solidFill>
            <a:schemeClr val="accent1"/>
          </a:solidFill>
          <a:ln w="25400" algn="ctr">
            <a:solidFill>
              <a:srgbClr val="385D8A"/>
            </a:solidFill>
            <a:miter lim="800000"/>
            <a:headEnd/>
            <a:tailEnd/>
          </a:ln>
        </p:spPr>
        <p:txBody>
          <a:bodyPr rot="10800000" vert="eaVert" anchor="ctr"/>
          <a:lstStyle/>
          <a:p>
            <a:pPr algn="ctr"/>
            <a:endParaRPr lang="ja-JP" altLang="ja-JP" sz="1400" dirty="0">
              <a:latin typeface="Arial" pitchFamily="34" charset="0"/>
              <a:ea typeface="+mn-ea"/>
              <a:cs typeface="Arial" pitchFamily="34" charset="0"/>
            </a:endParaRPr>
          </a:p>
        </p:txBody>
      </p:sp>
      <p:sp>
        <p:nvSpPr>
          <p:cNvPr id="57" name="下カーブ矢印 56"/>
          <p:cNvSpPr>
            <a:spLocks noChangeArrowheads="1"/>
          </p:cNvSpPr>
          <p:nvPr/>
        </p:nvSpPr>
        <p:spPr bwMode="auto">
          <a:xfrm rot="3658319">
            <a:off x="5928519" y="4633121"/>
            <a:ext cx="1130300" cy="449262"/>
          </a:xfrm>
          <a:prstGeom prst="curvedDownArrow">
            <a:avLst>
              <a:gd name="adj1" fmla="val 27139"/>
              <a:gd name="adj2" fmla="val 54255"/>
              <a:gd name="adj3" fmla="val 25000"/>
            </a:avLst>
          </a:prstGeom>
          <a:solidFill>
            <a:schemeClr val="accent1"/>
          </a:solidFill>
          <a:ln w="25400" algn="ctr">
            <a:solidFill>
              <a:srgbClr val="385D8A"/>
            </a:solidFill>
            <a:miter lim="800000"/>
            <a:headEnd/>
            <a:tailEnd/>
          </a:ln>
        </p:spPr>
        <p:txBody>
          <a:bodyPr rot="10800000" vert="eaVert" anchor="ctr"/>
          <a:lstStyle/>
          <a:p>
            <a:pPr algn="ctr"/>
            <a:endParaRPr lang="ja-JP" altLang="ja-JP" sz="1400" dirty="0">
              <a:latin typeface="Arial" pitchFamily="34" charset="0"/>
              <a:ea typeface="+mn-ea"/>
              <a:cs typeface="Arial" pitchFamily="34" charset="0"/>
            </a:endParaRPr>
          </a:p>
        </p:txBody>
      </p:sp>
      <p:sp>
        <p:nvSpPr>
          <p:cNvPr id="1910830" name="テキスト ボックス 20"/>
          <p:cNvSpPr txBox="1">
            <a:spLocks noChangeArrowheads="1"/>
          </p:cNvSpPr>
          <p:nvPr/>
        </p:nvSpPr>
        <p:spPr bwMode="auto">
          <a:xfrm>
            <a:off x="3040060" y="4132120"/>
            <a:ext cx="1203325" cy="276999"/>
          </a:xfrm>
          <a:prstGeom prst="rect">
            <a:avLst/>
          </a:prstGeom>
          <a:noFill/>
          <a:ln w="9525">
            <a:noFill/>
            <a:miter lim="800000"/>
            <a:headEnd/>
            <a:tailEnd/>
          </a:ln>
        </p:spPr>
        <p:txBody>
          <a:bodyPr>
            <a:spAutoFit/>
          </a:bodyPr>
          <a:lstStyle/>
          <a:p>
            <a:r>
              <a:rPr lang="en-US" altLang="ja-JP" sz="1200" dirty="0" smtClean="0">
                <a:latin typeface="Arial" pitchFamily="34" charset="0"/>
                <a:ea typeface="+mn-ea"/>
                <a:cs typeface="Arial" pitchFamily="34" charset="0"/>
              </a:rPr>
              <a:t>QUEST</a:t>
            </a:r>
            <a:r>
              <a:rPr lang="ja-JP" altLang="en-US" sz="1200" dirty="0" smtClean="0">
                <a:latin typeface="Arial" pitchFamily="34" charset="0"/>
                <a:ea typeface="+mn-ea"/>
                <a:cs typeface="Arial" pitchFamily="34" charset="0"/>
              </a:rPr>
              <a:t> </a:t>
            </a:r>
            <a:r>
              <a:rPr lang="en-US" altLang="ja-JP" sz="1200" dirty="0" smtClean="0">
                <a:latin typeface="Arial" pitchFamily="34" charset="0"/>
                <a:ea typeface="+mn-ea"/>
                <a:cs typeface="Arial" pitchFamily="34" charset="0"/>
              </a:rPr>
              <a:t>data</a:t>
            </a:r>
            <a:endParaRPr lang="ja-JP" altLang="en-US" sz="1200" dirty="0">
              <a:latin typeface="Arial" pitchFamily="34" charset="0"/>
              <a:ea typeface="+mn-ea"/>
              <a:cs typeface="Arial" pitchFamily="34" charset="0"/>
            </a:endParaRPr>
          </a:p>
        </p:txBody>
      </p:sp>
      <p:sp>
        <p:nvSpPr>
          <p:cNvPr id="1910831" name="テキスト ボックス 20"/>
          <p:cNvSpPr txBox="1">
            <a:spLocks noChangeArrowheads="1"/>
          </p:cNvSpPr>
          <p:nvPr/>
        </p:nvSpPr>
        <p:spPr bwMode="auto">
          <a:xfrm>
            <a:off x="1519095" y="2303686"/>
            <a:ext cx="776432" cy="246221"/>
          </a:xfrm>
          <a:prstGeom prst="rect">
            <a:avLst/>
          </a:prstGeom>
          <a:noFill/>
          <a:ln w="9525">
            <a:noFill/>
            <a:miter lim="800000"/>
            <a:headEnd/>
            <a:tailEnd/>
          </a:ln>
        </p:spPr>
        <p:txBody>
          <a:bodyPr wrap="square">
            <a:spAutoFit/>
          </a:bodyPr>
          <a:lstStyle/>
          <a:p>
            <a:r>
              <a:rPr lang="en-US" altLang="ja-JP" sz="1000" dirty="0" smtClean="0">
                <a:latin typeface="Arial" pitchFamily="34" charset="0"/>
                <a:ea typeface="+mn-ea"/>
                <a:cs typeface="Arial" pitchFamily="34" charset="0"/>
              </a:rPr>
              <a:t>LHD data</a:t>
            </a:r>
            <a:endParaRPr lang="en-US" altLang="ja-JP" sz="1000" dirty="0">
              <a:latin typeface="Arial" pitchFamily="34" charset="0"/>
              <a:ea typeface="+mn-ea"/>
              <a:cs typeface="Arial" pitchFamily="34" charset="0"/>
            </a:endParaRPr>
          </a:p>
        </p:txBody>
      </p:sp>
      <p:sp>
        <p:nvSpPr>
          <p:cNvPr id="67" name="下矢印 66"/>
          <p:cNvSpPr/>
          <p:nvPr/>
        </p:nvSpPr>
        <p:spPr>
          <a:xfrm rot="21176614">
            <a:off x="6053140" y="4511675"/>
            <a:ext cx="230187" cy="9271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1910834" name="テキスト ボックス 20"/>
          <p:cNvSpPr txBox="1">
            <a:spLocks noChangeArrowheads="1"/>
          </p:cNvSpPr>
          <p:nvPr/>
        </p:nvSpPr>
        <p:spPr bwMode="auto">
          <a:xfrm>
            <a:off x="5394506" y="1592796"/>
            <a:ext cx="3641990" cy="276999"/>
          </a:xfrm>
          <a:prstGeom prst="rect">
            <a:avLst/>
          </a:prstGeom>
          <a:noFill/>
          <a:ln w="9525">
            <a:noFill/>
            <a:miter lim="800000"/>
            <a:headEnd/>
            <a:tailEnd/>
          </a:ln>
        </p:spPr>
        <p:txBody>
          <a:bodyPr wrap="square" rIns="0">
            <a:spAutoFit/>
          </a:bodyPr>
          <a:lstStyle/>
          <a:p>
            <a:r>
              <a:rPr lang="en-US" altLang="ja-JP" sz="1200" dirty="0" smtClean="0">
                <a:latin typeface="Arial" pitchFamily="34" charset="0"/>
                <a:ea typeface="+mn-ea"/>
                <a:cs typeface="Arial" pitchFamily="34" charset="0"/>
              </a:rPr>
              <a:t>Source: National Institute for Fusion Science (NIFS)</a:t>
            </a:r>
            <a:endParaRPr lang="ja-JP" altLang="en-US" sz="1200" dirty="0">
              <a:latin typeface="Arial" pitchFamily="34" charset="0"/>
              <a:ea typeface="+mn-ea"/>
              <a:cs typeface="Arial" pitchFamily="34" charset="0"/>
            </a:endParaRPr>
          </a:p>
        </p:txBody>
      </p:sp>
      <p:sp>
        <p:nvSpPr>
          <p:cNvPr id="38" name="曲折矢印 37"/>
          <p:cNvSpPr>
            <a:spLocks noChangeArrowheads="1"/>
          </p:cNvSpPr>
          <p:nvPr/>
        </p:nvSpPr>
        <p:spPr bwMode="auto">
          <a:xfrm rot="16200000" flipH="1">
            <a:off x="6002338" y="3446465"/>
            <a:ext cx="976312" cy="1204912"/>
          </a:xfrm>
          <a:custGeom>
            <a:avLst/>
            <a:gdLst>
              <a:gd name="T0" fmla="*/ 1015926 w 1214438"/>
              <a:gd name="T1" fmla="*/ 0 h 1500187"/>
              <a:gd name="T2" fmla="*/ 1015926 w 1214438"/>
              <a:gd name="T3" fmla="*/ 322530 h 1500187"/>
              <a:gd name="T4" fmla="*/ 126344 w 1214438"/>
              <a:gd name="T5" fmla="*/ 1500187 h 1500187"/>
              <a:gd name="T6" fmla="*/ 1214438 w 1214438"/>
              <a:gd name="T7" fmla="*/ 161265 h 1500187"/>
              <a:gd name="T8" fmla="*/ 17694720 60000 65536"/>
              <a:gd name="T9" fmla="*/ 5898240 60000 65536"/>
              <a:gd name="T10" fmla="*/ 5898240 60000 65536"/>
              <a:gd name="T11" fmla="*/ 0 60000 65536"/>
              <a:gd name="T12" fmla="*/ 0 w 1214438"/>
              <a:gd name="T13" fmla="*/ 0 h 1500187"/>
              <a:gd name="T14" fmla="*/ 1214438 w 1214438"/>
              <a:gd name="T15" fmla="*/ 1500187 h 1500187"/>
            </a:gdLst>
            <a:ahLst/>
            <a:cxnLst>
              <a:cxn ang="T8">
                <a:pos x="T0" y="T1"/>
              </a:cxn>
              <a:cxn ang="T9">
                <a:pos x="T2" y="T3"/>
              </a:cxn>
              <a:cxn ang="T10">
                <a:pos x="T4" y="T5"/>
              </a:cxn>
              <a:cxn ang="T11">
                <a:pos x="T6" y="T7"/>
              </a:cxn>
            </a:cxnLst>
            <a:rect l="T12" t="T13" r="T14" b="T15"/>
            <a:pathLst>
              <a:path w="1214438" h="1500187">
                <a:moveTo>
                  <a:pt x="0" y="1500187"/>
                </a:moveTo>
                <a:lnTo>
                  <a:pt x="0" y="575030"/>
                </a:lnTo>
                <a:cubicBezTo>
                  <a:pt x="0" y="276736"/>
                  <a:pt x="241815" y="34921"/>
                  <a:pt x="540109" y="34922"/>
                </a:cubicBezTo>
                <a:cubicBezTo>
                  <a:pt x="540109" y="34922"/>
                  <a:pt x="540109" y="34922"/>
                  <a:pt x="540109" y="34922"/>
                </a:cubicBezTo>
                <a:lnTo>
                  <a:pt x="1015926" y="34921"/>
                </a:lnTo>
                <a:lnTo>
                  <a:pt x="1015926" y="0"/>
                </a:lnTo>
                <a:lnTo>
                  <a:pt x="1214438" y="161265"/>
                </a:lnTo>
                <a:lnTo>
                  <a:pt x="1015926" y="322530"/>
                </a:lnTo>
                <a:lnTo>
                  <a:pt x="1015926" y="287609"/>
                </a:lnTo>
                <a:lnTo>
                  <a:pt x="540109" y="287609"/>
                </a:lnTo>
                <a:lnTo>
                  <a:pt x="540108" y="287609"/>
                </a:lnTo>
                <a:cubicBezTo>
                  <a:pt x="381370" y="287609"/>
                  <a:pt x="252688" y="416291"/>
                  <a:pt x="252688" y="575029"/>
                </a:cubicBezTo>
                <a:lnTo>
                  <a:pt x="252688" y="1500187"/>
                </a:lnTo>
                <a:close/>
              </a:path>
            </a:pathLst>
          </a:custGeom>
          <a:solidFill>
            <a:srgbClr val="4BACC6"/>
          </a:solidFill>
          <a:ln w="25400" algn="ctr">
            <a:solidFill>
              <a:srgbClr val="357D91"/>
            </a:solidFill>
            <a:miter lim="800000"/>
            <a:headEnd/>
            <a:tailEnd/>
          </a:ln>
        </p:spPr>
        <p:txBody>
          <a:bodyPr vert="eaVert" anchor="ctr"/>
          <a:lstStyle/>
          <a:p>
            <a:pPr algn="ctr"/>
            <a:endParaRPr lang="ja-JP" altLang="ja-JP" sz="1400" dirty="0">
              <a:latin typeface="Arial" pitchFamily="34" charset="0"/>
              <a:ea typeface="+mn-ea"/>
              <a:cs typeface="Arial" pitchFamily="34" charset="0"/>
            </a:endParaRPr>
          </a:p>
        </p:txBody>
      </p:sp>
      <p:sp>
        <p:nvSpPr>
          <p:cNvPr id="1910837" name="テキスト ボックス 20"/>
          <p:cNvSpPr txBox="1">
            <a:spLocks noChangeArrowheads="1"/>
          </p:cNvSpPr>
          <p:nvPr/>
        </p:nvSpPr>
        <p:spPr bwMode="auto">
          <a:xfrm>
            <a:off x="6212405" y="3537012"/>
            <a:ext cx="1131903" cy="246221"/>
          </a:xfrm>
          <a:prstGeom prst="rect">
            <a:avLst/>
          </a:prstGeom>
          <a:noFill/>
          <a:ln w="9525">
            <a:noFill/>
            <a:miter lim="800000"/>
            <a:headEnd/>
            <a:tailEnd/>
          </a:ln>
        </p:spPr>
        <p:txBody>
          <a:bodyPr wrap="square">
            <a:spAutoFit/>
          </a:bodyPr>
          <a:lstStyle/>
          <a:p>
            <a:r>
              <a:rPr lang="en-US" altLang="ja-JP" sz="1000" b="1" dirty="0" smtClean="0">
                <a:solidFill>
                  <a:srgbClr val="FF9900"/>
                </a:solidFill>
                <a:latin typeface="Arial" pitchFamily="34" charset="0"/>
                <a:ea typeface="+mn-ea"/>
                <a:cs typeface="Arial" pitchFamily="34" charset="0"/>
              </a:rPr>
              <a:t>ITER data</a:t>
            </a:r>
            <a:endParaRPr lang="ja-JP" altLang="en-US" sz="1000" b="1" dirty="0">
              <a:solidFill>
                <a:srgbClr val="FF9900"/>
              </a:solidFill>
              <a:latin typeface="Arial" pitchFamily="34" charset="0"/>
              <a:ea typeface="+mn-ea"/>
              <a:cs typeface="Arial" pitchFamily="34" charset="0"/>
            </a:endParaRPr>
          </a:p>
        </p:txBody>
      </p:sp>
      <p:grpSp>
        <p:nvGrpSpPr>
          <p:cNvPr id="3" name="グループ化 63"/>
          <p:cNvGrpSpPr>
            <a:grpSpLocks/>
          </p:cNvGrpSpPr>
          <p:nvPr/>
        </p:nvGrpSpPr>
        <p:grpSpPr bwMode="auto">
          <a:xfrm>
            <a:off x="4351338" y="4568825"/>
            <a:ext cx="493712" cy="419100"/>
            <a:chOff x="5661253" y="2145813"/>
            <a:chExt cx="616601" cy="522294"/>
          </a:xfrm>
        </p:grpSpPr>
        <p:pic>
          <p:nvPicPr>
            <p:cNvPr id="1910839" name="Picture 59" descr="C:\Users\yama\AppData\Local\Microsoft\Windows\Temporary Internet Files\Content.IE5\WALRSFLG\MCj03984350000[1].wmf"/>
            <p:cNvPicPr>
              <a:picLocks noChangeAspect="1" noChangeArrowheads="1"/>
            </p:cNvPicPr>
            <p:nvPr/>
          </p:nvPicPr>
          <p:blipFill>
            <a:blip r:embed="rId7" cstate="print"/>
            <a:srcRect/>
            <a:stretch>
              <a:fillRect/>
            </a:stretch>
          </p:blipFill>
          <p:spPr bwMode="auto">
            <a:xfrm>
              <a:off x="5661253" y="2145813"/>
              <a:ext cx="493658" cy="522294"/>
            </a:xfrm>
            <a:prstGeom prst="rect">
              <a:avLst/>
            </a:prstGeom>
            <a:noFill/>
            <a:ln w="9525">
              <a:noFill/>
              <a:miter lim="800000"/>
              <a:headEnd/>
              <a:tailEnd/>
            </a:ln>
          </p:spPr>
        </p:pic>
        <p:sp>
          <p:nvSpPr>
            <p:cNvPr id="62" name="フローチャート : 磁気ディスク 61"/>
            <p:cNvSpPr/>
            <p:nvPr/>
          </p:nvSpPr>
          <p:spPr>
            <a:xfrm>
              <a:off x="5928909" y="2357501"/>
              <a:ext cx="168525" cy="213666"/>
            </a:xfrm>
            <a:prstGeom prst="flowChartMagneticDisk">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63" name="フローチャート : 磁気ディスク 62"/>
            <p:cNvSpPr/>
            <p:nvPr/>
          </p:nvSpPr>
          <p:spPr>
            <a:xfrm>
              <a:off x="6111312" y="2357501"/>
              <a:ext cx="166542" cy="213666"/>
            </a:xfrm>
            <a:prstGeom prst="flowChartMagneticDisk">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60" name="フローチャート : 磁気ディスク 59"/>
            <p:cNvSpPr/>
            <p:nvPr/>
          </p:nvSpPr>
          <p:spPr>
            <a:xfrm>
              <a:off x="5928909" y="2173510"/>
              <a:ext cx="168525" cy="215645"/>
            </a:xfrm>
            <a:prstGeom prst="flowChartMagneticDisk">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61" name="フローチャート : 磁気ディスク 60"/>
            <p:cNvSpPr/>
            <p:nvPr/>
          </p:nvSpPr>
          <p:spPr>
            <a:xfrm>
              <a:off x="6111312" y="2173510"/>
              <a:ext cx="166542" cy="215645"/>
            </a:xfrm>
            <a:prstGeom prst="flowChartMagneticDisk">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grpSp>
      <p:pic>
        <p:nvPicPr>
          <p:cNvPr id="1910844" name="Picture 45"/>
          <p:cNvPicPr>
            <a:picLocks noChangeAspect="1" noChangeArrowheads="1"/>
          </p:cNvPicPr>
          <p:nvPr/>
        </p:nvPicPr>
        <p:blipFill>
          <a:blip r:embed="rId8" cstate="print"/>
          <a:srcRect b="2628"/>
          <a:stretch>
            <a:fillRect/>
          </a:stretch>
        </p:blipFill>
        <p:spPr bwMode="auto">
          <a:xfrm>
            <a:off x="2211331" y="5368925"/>
            <a:ext cx="921602" cy="870994"/>
          </a:xfrm>
          <a:prstGeom prst="rect">
            <a:avLst/>
          </a:prstGeom>
          <a:noFill/>
          <a:ln w="9525">
            <a:noFill/>
            <a:miter lim="800000"/>
            <a:headEnd/>
            <a:tailEnd/>
          </a:ln>
        </p:spPr>
      </p:pic>
      <p:sp>
        <p:nvSpPr>
          <p:cNvPr id="66" name="星 6 65"/>
          <p:cNvSpPr/>
          <p:nvPr/>
        </p:nvSpPr>
        <p:spPr>
          <a:xfrm>
            <a:off x="7102475" y="3586163"/>
            <a:ext cx="171450" cy="215900"/>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sz="1400" dirty="0">
              <a:solidFill>
                <a:srgbClr val="FFFFFF"/>
              </a:solidFill>
              <a:latin typeface="Arial" pitchFamily="34" charset="0"/>
              <a:cs typeface="Arial" pitchFamily="34" charset="0"/>
            </a:endParaRPr>
          </a:p>
        </p:txBody>
      </p:sp>
      <p:sp>
        <p:nvSpPr>
          <p:cNvPr id="55" name="下カーブ矢印 54"/>
          <p:cNvSpPr>
            <a:spLocks noChangeArrowheads="1"/>
          </p:cNvSpPr>
          <p:nvPr/>
        </p:nvSpPr>
        <p:spPr bwMode="auto">
          <a:xfrm rot="17601629" flipH="1">
            <a:off x="4111627" y="5106988"/>
            <a:ext cx="2319337" cy="661988"/>
          </a:xfrm>
          <a:prstGeom prst="curvedDownArrow">
            <a:avLst>
              <a:gd name="adj1" fmla="val 18686"/>
              <a:gd name="adj2" fmla="val 37404"/>
              <a:gd name="adj3" fmla="val 25000"/>
            </a:avLst>
          </a:prstGeom>
          <a:solidFill>
            <a:schemeClr val="accent1"/>
          </a:solidFill>
          <a:ln w="25400" algn="ctr">
            <a:solidFill>
              <a:srgbClr val="385D8A"/>
            </a:solidFill>
            <a:miter lim="800000"/>
            <a:headEnd/>
            <a:tailEnd/>
          </a:ln>
        </p:spPr>
        <p:txBody>
          <a:bodyPr vert="eaVert" anchor="ctr"/>
          <a:lstStyle/>
          <a:p>
            <a:pPr algn="ctr"/>
            <a:endParaRPr lang="ja-JP" altLang="ja-JP" sz="1400" dirty="0">
              <a:latin typeface="Arial" pitchFamily="34" charset="0"/>
              <a:ea typeface="+mn-ea"/>
              <a:cs typeface="Arial" pitchFamily="34" charset="0"/>
            </a:endParaRPr>
          </a:p>
        </p:txBody>
      </p:sp>
      <p:sp>
        <p:nvSpPr>
          <p:cNvPr id="28" name="フリーフォーム 27"/>
          <p:cNvSpPr/>
          <p:nvPr/>
        </p:nvSpPr>
        <p:spPr>
          <a:xfrm>
            <a:off x="2936875" y="1304925"/>
            <a:ext cx="3581400" cy="5499100"/>
          </a:xfrm>
          <a:custGeom>
            <a:avLst/>
            <a:gdLst>
              <a:gd name="connsiteX0" fmla="*/ 5387009 w 5387009"/>
              <a:gd name="connsiteY0" fmla="*/ 0 h 6559826"/>
              <a:gd name="connsiteX1" fmla="*/ 4055166 w 5387009"/>
              <a:gd name="connsiteY1" fmla="*/ 3737113 h 6559826"/>
              <a:gd name="connsiteX2" fmla="*/ 1669774 w 5387009"/>
              <a:gd name="connsiteY2" fmla="*/ 5705061 h 6559826"/>
              <a:gd name="connsiteX3" fmla="*/ 0 w 5387009"/>
              <a:gd name="connsiteY3" fmla="*/ 6559826 h 6559826"/>
              <a:gd name="connsiteX0" fmla="*/ 5387009 w 5608983"/>
              <a:gd name="connsiteY0" fmla="*/ 602973 h 7162799"/>
              <a:gd name="connsiteX1" fmla="*/ 5387009 w 5608983"/>
              <a:gd name="connsiteY1" fmla="*/ 622852 h 7162799"/>
              <a:gd name="connsiteX2" fmla="*/ 4055166 w 5608983"/>
              <a:gd name="connsiteY2" fmla="*/ 4340086 h 7162799"/>
              <a:gd name="connsiteX3" fmla="*/ 1669774 w 5608983"/>
              <a:gd name="connsiteY3" fmla="*/ 6308034 h 7162799"/>
              <a:gd name="connsiteX4" fmla="*/ 0 w 5608983"/>
              <a:gd name="connsiteY4" fmla="*/ 7162799 h 7162799"/>
              <a:gd name="connsiteX0" fmla="*/ 5958545 w 6180519"/>
              <a:gd name="connsiteY0" fmla="*/ 602973 h 6695138"/>
              <a:gd name="connsiteX1" fmla="*/ 5958545 w 6180519"/>
              <a:gd name="connsiteY1" fmla="*/ 622852 h 6695138"/>
              <a:gd name="connsiteX2" fmla="*/ 4626702 w 6180519"/>
              <a:gd name="connsiteY2" fmla="*/ 4340086 h 6695138"/>
              <a:gd name="connsiteX3" fmla="*/ 2241310 w 6180519"/>
              <a:gd name="connsiteY3" fmla="*/ 6308034 h 6695138"/>
              <a:gd name="connsiteX4" fmla="*/ 0 w 6180519"/>
              <a:gd name="connsiteY4" fmla="*/ 6662709 h 6695138"/>
              <a:gd name="connsiteX0" fmla="*/ 5958545 w 5958545"/>
              <a:gd name="connsiteY0" fmla="*/ 0 h 6092165"/>
              <a:gd name="connsiteX1" fmla="*/ 4626702 w 5958545"/>
              <a:gd name="connsiteY1" fmla="*/ 3737113 h 6092165"/>
              <a:gd name="connsiteX2" fmla="*/ 2241310 w 5958545"/>
              <a:gd name="connsiteY2" fmla="*/ 5705061 h 6092165"/>
              <a:gd name="connsiteX3" fmla="*/ 0 w 5958545"/>
              <a:gd name="connsiteY3" fmla="*/ 6059736 h 6092165"/>
              <a:gd name="connsiteX0" fmla="*/ 5958545 w 5958545"/>
              <a:gd name="connsiteY0" fmla="*/ 0 h 6092165"/>
              <a:gd name="connsiteX1" fmla="*/ 4626702 w 5958545"/>
              <a:gd name="connsiteY1" fmla="*/ 3737113 h 6092165"/>
              <a:gd name="connsiteX2" fmla="*/ 2241310 w 5958545"/>
              <a:gd name="connsiteY2" fmla="*/ 5705061 h 6092165"/>
              <a:gd name="connsiteX3" fmla="*/ 0 w 5958545"/>
              <a:gd name="connsiteY3" fmla="*/ 6059736 h 6092165"/>
              <a:gd name="connsiteX0" fmla="*/ 6601455 w 6601455"/>
              <a:gd name="connsiteY0" fmla="*/ 0 h 6663693"/>
              <a:gd name="connsiteX1" fmla="*/ 4626702 w 6601455"/>
              <a:gd name="connsiteY1" fmla="*/ 4308641 h 6663693"/>
              <a:gd name="connsiteX2" fmla="*/ 2241310 w 6601455"/>
              <a:gd name="connsiteY2" fmla="*/ 6276589 h 6663693"/>
              <a:gd name="connsiteX3" fmla="*/ 0 w 6601455"/>
              <a:gd name="connsiteY3" fmla="*/ 6631264 h 6663693"/>
              <a:gd name="connsiteX0" fmla="*/ 5601291 w 5601291"/>
              <a:gd name="connsiteY0" fmla="*/ 0 h 6306527"/>
              <a:gd name="connsiteX1" fmla="*/ 4626702 w 5601291"/>
              <a:gd name="connsiteY1" fmla="*/ 3951475 h 6306527"/>
              <a:gd name="connsiteX2" fmla="*/ 2241310 w 5601291"/>
              <a:gd name="connsiteY2" fmla="*/ 5919423 h 6306527"/>
              <a:gd name="connsiteX3" fmla="*/ 0 w 5601291"/>
              <a:gd name="connsiteY3" fmla="*/ 6274098 h 6306527"/>
              <a:gd name="connsiteX0" fmla="*/ 5601291 w 5683473"/>
              <a:gd name="connsiteY0" fmla="*/ 0 h 6306527"/>
              <a:gd name="connsiteX1" fmla="*/ 4626702 w 5683473"/>
              <a:gd name="connsiteY1" fmla="*/ 3951475 h 6306527"/>
              <a:gd name="connsiteX2" fmla="*/ 2241310 w 5683473"/>
              <a:gd name="connsiteY2" fmla="*/ 5919423 h 6306527"/>
              <a:gd name="connsiteX3" fmla="*/ 0 w 5683473"/>
              <a:gd name="connsiteY3" fmla="*/ 6274098 h 6306527"/>
              <a:gd name="connsiteX0" fmla="*/ 5815637 w 5897819"/>
              <a:gd name="connsiteY0" fmla="*/ 0 h 6917016"/>
              <a:gd name="connsiteX1" fmla="*/ 4841048 w 5897819"/>
              <a:gd name="connsiteY1" fmla="*/ 3951475 h 6917016"/>
              <a:gd name="connsiteX2" fmla="*/ 2455656 w 5897819"/>
              <a:gd name="connsiteY2" fmla="*/ 5919423 h 6917016"/>
              <a:gd name="connsiteX3" fmla="*/ 0 w 5897819"/>
              <a:gd name="connsiteY3" fmla="*/ 6917016 h 6917016"/>
              <a:gd name="connsiteX0" fmla="*/ 6172795 w 6254977"/>
              <a:gd name="connsiteY0" fmla="*/ 0 h 6917016"/>
              <a:gd name="connsiteX1" fmla="*/ 4841048 w 6254977"/>
              <a:gd name="connsiteY1" fmla="*/ 3951475 h 6917016"/>
              <a:gd name="connsiteX2" fmla="*/ 2455656 w 6254977"/>
              <a:gd name="connsiteY2" fmla="*/ 5919423 h 6917016"/>
              <a:gd name="connsiteX3" fmla="*/ 0 w 6254977"/>
              <a:gd name="connsiteY3" fmla="*/ 6917016 h 6917016"/>
              <a:gd name="connsiteX0" fmla="*/ 6172795 w 6172795"/>
              <a:gd name="connsiteY0" fmla="*/ 0 h 6917016"/>
              <a:gd name="connsiteX1" fmla="*/ 4841048 w 6172795"/>
              <a:gd name="connsiteY1" fmla="*/ 3951475 h 6917016"/>
              <a:gd name="connsiteX2" fmla="*/ 2455656 w 6172795"/>
              <a:gd name="connsiteY2" fmla="*/ 5919423 h 6917016"/>
              <a:gd name="connsiteX3" fmla="*/ 0 w 6172795"/>
              <a:gd name="connsiteY3" fmla="*/ 6917016 h 6917016"/>
              <a:gd name="connsiteX0" fmla="*/ 5672697 w 5672697"/>
              <a:gd name="connsiteY0" fmla="*/ 0 h 6917016"/>
              <a:gd name="connsiteX1" fmla="*/ 4841048 w 5672697"/>
              <a:gd name="connsiteY1" fmla="*/ 3951475 h 6917016"/>
              <a:gd name="connsiteX2" fmla="*/ 2455656 w 5672697"/>
              <a:gd name="connsiteY2" fmla="*/ 5919423 h 6917016"/>
              <a:gd name="connsiteX3" fmla="*/ 0 w 5672697"/>
              <a:gd name="connsiteY3" fmla="*/ 6917016 h 6917016"/>
              <a:gd name="connsiteX0" fmla="*/ 5672697 w 5672697"/>
              <a:gd name="connsiteY0" fmla="*/ 0 h 6917016"/>
              <a:gd name="connsiteX1" fmla="*/ 4841048 w 5672697"/>
              <a:gd name="connsiteY1" fmla="*/ 3951475 h 6917016"/>
              <a:gd name="connsiteX2" fmla="*/ 2455656 w 5672697"/>
              <a:gd name="connsiteY2" fmla="*/ 5919423 h 6917016"/>
              <a:gd name="connsiteX3" fmla="*/ 0 w 5672697"/>
              <a:gd name="connsiteY3" fmla="*/ 6917016 h 6917016"/>
              <a:gd name="connsiteX0" fmla="*/ 5672697 w 5672697"/>
              <a:gd name="connsiteY0" fmla="*/ 0 h 6917016"/>
              <a:gd name="connsiteX1" fmla="*/ 4841048 w 5672697"/>
              <a:gd name="connsiteY1" fmla="*/ 3808575 h 6917016"/>
              <a:gd name="connsiteX2" fmla="*/ 2455656 w 5672697"/>
              <a:gd name="connsiteY2" fmla="*/ 5919423 h 6917016"/>
              <a:gd name="connsiteX3" fmla="*/ 0 w 5672697"/>
              <a:gd name="connsiteY3" fmla="*/ 6917016 h 6917016"/>
              <a:gd name="connsiteX0" fmla="*/ 5672697 w 5672697"/>
              <a:gd name="connsiteY0" fmla="*/ 0 h 6917016"/>
              <a:gd name="connsiteX1" fmla="*/ 3340818 w 5672697"/>
              <a:gd name="connsiteY1" fmla="*/ 3237047 h 6917016"/>
              <a:gd name="connsiteX2" fmla="*/ 2455656 w 5672697"/>
              <a:gd name="connsiteY2" fmla="*/ 5919423 h 6917016"/>
              <a:gd name="connsiteX3" fmla="*/ 0 w 5672697"/>
              <a:gd name="connsiteY3" fmla="*/ 6917016 h 6917016"/>
              <a:gd name="connsiteX0" fmla="*/ 4815409 w 4815409"/>
              <a:gd name="connsiteY0" fmla="*/ 0 h 6917016"/>
              <a:gd name="connsiteX1" fmla="*/ 3340818 w 4815409"/>
              <a:gd name="connsiteY1" fmla="*/ 3237047 h 6917016"/>
              <a:gd name="connsiteX2" fmla="*/ 2455656 w 4815409"/>
              <a:gd name="connsiteY2" fmla="*/ 5919423 h 6917016"/>
              <a:gd name="connsiteX3" fmla="*/ 0 w 4815409"/>
              <a:gd name="connsiteY3" fmla="*/ 6917016 h 6917016"/>
              <a:gd name="connsiteX0" fmla="*/ 7172895 w 7172895"/>
              <a:gd name="connsiteY0" fmla="*/ 0 h 6702678"/>
              <a:gd name="connsiteX1" fmla="*/ 5698304 w 7172895"/>
              <a:gd name="connsiteY1" fmla="*/ 3237047 h 6702678"/>
              <a:gd name="connsiteX2" fmla="*/ 4813142 w 7172895"/>
              <a:gd name="connsiteY2" fmla="*/ 5919423 h 6702678"/>
              <a:gd name="connsiteX3" fmla="*/ 0 w 7172895"/>
              <a:gd name="connsiteY3" fmla="*/ 6702678 h 6702678"/>
              <a:gd name="connsiteX0" fmla="*/ 7172895 w 7172895"/>
              <a:gd name="connsiteY0" fmla="*/ 0 h 6702678"/>
              <a:gd name="connsiteX1" fmla="*/ 5698304 w 7172895"/>
              <a:gd name="connsiteY1" fmla="*/ 3237047 h 6702678"/>
              <a:gd name="connsiteX2" fmla="*/ 3527226 w 7172895"/>
              <a:gd name="connsiteY2" fmla="*/ 5347895 h 6702678"/>
              <a:gd name="connsiteX3" fmla="*/ 0 w 7172895"/>
              <a:gd name="connsiteY3" fmla="*/ 6702678 h 6702678"/>
              <a:gd name="connsiteX0" fmla="*/ 5744167 w 5744167"/>
              <a:gd name="connsiteY0" fmla="*/ 0 h 6213025"/>
              <a:gd name="connsiteX1" fmla="*/ 4269576 w 5744167"/>
              <a:gd name="connsiteY1" fmla="*/ 3237047 h 6213025"/>
              <a:gd name="connsiteX2" fmla="*/ 2098498 w 5744167"/>
              <a:gd name="connsiteY2" fmla="*/ 5347895 h 6213025"/>
              <a:gd name="connsiteX3" fmla="*/ 0 w 5744167"/>
              <a:gd name="connsiteY3" fmla="*/ 6213025 h 6213025"/>
              <a:gd name="connsiteX0" fmla="*/ 5315507 w 5315507"/>
              <a:gd name="connsiteY0" fmla="*/ 0 h 6702679"/>
              <a:gd name="connsiteX1" fmla="*/ 4269576 w 5315507"/>
              <a:gd name="connsiteY1" fmla="*/ 3726701 h 6702679"/>
              <a:gd name="connsiteX2" fmla="*/ 2098498 w 5315507"/>
              <a:gd name="connsiteY2" fmla="*/ 5837549 h 6702679"/>
              <a:gd name="connsiteX3" fmla="*/ 0 w 5315507"/>
              <a:gd name="connsiteY3" fmla="*/ 6702679 h 6702679"/>
              <a:gd name="connsiteX0" fmla="*/ 5315507 w 5315507"/>
              <a:gd name="connsiteY0" fmla="*/ 0 h 6702679"/>
              <a:gd name="connsiteX1" fmla="*/ 4126668 w 5315507"/>
              <a:gd name="connsiteY1" fmla="*/ 3726701 h 6702679"/>
              <a:gd name="connsiteX2" fmla="*/ 2098498 w 5315507"/>
              <a:gd name="connsiteY2" fmla="*/ 5837549 h 6702679"/>
              <a:gd name="connsiteX3" fmla="*/ 0 w 5315507"/>
              <a:gd name="connsiteY3" fmla="*/ 6702679 h 6702679"/>
              <a:gd name="connsiteX0" fmla="*/ 5101161 w 5101161"/>
              <a:gd name="connsiteY0" fmla="*/ 0 h 6702679"/>
              <a:gd name="connsiteX1" fmla="*/ 4126668 w 5101161"/>
              <a:gd name="connsiteY1" fmla="*/ 3726701 h 6702679"/>
              <a:gd name="connsiteX2" fmla="*/ 2098498 w 5101161"/>
              <a:gd name="connsiteY2" fmla="*/ 5837549 h 6702679"/>
              <a:gd name="connsiteX3" fmla="*/ 0 w 5101161"/>
              <a:gd name="connsiteY3" fmla="*/ 6702679 h 6702679"/>
              <a:gd name="connsiteX0" fmla="*/ 4458251 w 4458251"/>
              <a:gd name="connsiteY0" fmla="*/ 0 h 6702680"/>
              <a:gd name="connsiteX1" fmla="*/ 3483758 w 4458251"/>
              <a:gd name="connsiteY1" fmla="*/ 3726701 h 6702680"/>
              <a:gd name="connsiteX2" fmla="*/ 1455588 w 4458251"/>
              <a:gd name="connsiteY2" fmla="*/ 5837549 h 6702680"/>
              <a:gd name="connsiteX3" fmla="*/ 0 w 4458251"/>
              <a:gd name="connsiteY3" fmla="*/ 6702680 h 6702680"/>
              <a:gd name="connsiteX0" fmla="*/ 4458251 w 4458251"/>
              <a:gd name="connsiteY0" fmla="*/ 0 h 6702680"/>
              <a:gd name="connsiteX1" fmla="*/ 3483758 w 4458251"/>
              <a:gd name="connsiteY1" fmla="*/ 3726701 h 6702680"/>
              <a:gd name="connsiteX2" fmla="*/ 1812746 w 4458251"/>
              <a:gd name="connsiteY2" fmla="*/ 5627684 h 6702680"/>
              <a:gd name="connsiteX3" fmla="*/ 0 w 4458251"/>
              <a:gd name="connsiteY3" fmla="*/ 6702680 h 6702680"/>
            </a:gdLst>
            <a:ahLst/>
            <a:cxnLst>
              <a:cxn ang="0">
                <a:pos x="connsiteX0" y="connsiteY0"/>
              </a:cxn>
              <a:cxn ang="0">
                <a:pos x="connsiteX1" y="connsiteY1"/>
              </a:cxn>
              <a:cxn ang="0">
                <a:pos x="connsiteX2" y="connsiteY2"/>
              </a:cxn>
              <a:cxn ang="0">
                <a:pos x="connsiteX3" y="connsiteY3"/>
              </a:cxn>
            </a:cxnLst>
            <a:rect l="l" t="t" r="r" b="b"/>
            <a:pathLst>
              <a:path w="4458251" h="6702680">
                <a:moveTo>
                  <a:pt x="4458251" y="0"/>
                </a:moveTo>
                <a:cubicBezTo>
                  <a:pt x="4316567" y="834717"/>
                  <a:pt x="3924675" y="2788754"/>
                  <a:pt x="3483758" y="3726701"/>
                </a:cubicBezTo>
                <a:cubicBezTo>
                  <a:pt x="3042841" y="4664648"/>
                  <a:pt x="2393372" y="5131687"/>
                  <a:pt x="1812746" y="5627684"/>
                </a:cubicBezTo>
                <a:cubicBezTo>
                  <a:pt x="1232120" y="6123681"/>
                  <a:pt x="496956" y="6510523"/>
                  <a:pt x="0" y="670268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ja-JP" sz="1400" dirty="0">
              <a:latin typeface="Arial" pitchFamily="34" charset="0"/>
              <a:cs typeface="Arial" pitchFamily="34" charset="0"/>
            </a:endParaRPr>
          </a:p>
        </p:txBody>
      </p:sp>
      <p:pic>
        <p:nvPicPr>
          <p:cNvPr id="1910845" name="図 4" descr="LHD-13.gif"/>
          <p:cNvPicPr>
            <a:picLocks noChangeAspect="1"/>
          </p:cNvPicPr>
          <p:nvPr/>
        </p:nvPicPr>
        <p:blipFill>
          <a:blip r:embed="rId9" cstate="print"/>
          <a:srcRect/>
          <a:stretch>
            <a:fillRect/>
          </a:stretch>
        </p:blipFill>
        <p:spPr bwMode="auto">
          <a:xfrm>
            <a:off x="1758120" y="2913948"/>
            <a:ext cx="1481732" cy="1307140"/>
          </a:xfrm>
          <a:prstGeom prst="rect">
            <a:avLst/>
          </a:prstGeom>
          <a:noFill/>
          <a:ln w="9525">
            <a:noFill/>
            <a:miter lim="800000"/>
            <a:headEnd/>
            <a:tailEnd/>
          </a:ln>
        </p:spPr>
      </p:pic>
      <p:sp>
        <p:nvSpPr>
          <p:cNvPr id="58" name="スライド番号プレースホルダ 3"/>
          <p:cNvSpPr>
            <a:spLocks noGrp="1"/>
          </p:cNvSpPr>
          <p:nvPr>
            <p:ph type="sldNum" sz="quarter" idx="10"/>
          </p:nvPr>
        </p:nvSpPr>
        <p:spPr>
          <a:xfrm>
            <a:off x="8593646" y="6597650"/>
            <a:ext cx="550862" cy="252413"/>
          </a:xfrm>
          <a:noFill/>
        </p:spPr>
        <p:txBody>
          <a:bodyPr/>
          <a:lstStyle/>
          <a:p>
            <a:fld id="{DA703284-E8BA-4F94-986B-DB784CFB298A}" type="slidenum">
              <a:rPr lang="en-US" altLang="ja-JP" smtClean="0">
                <a:latin typeface="Arial" pitchFamily="34" charset="0"/>
                <a:cs typeface="Arial" pitchFamily="34" charset="0"/>
              </a:rPr>
              <a:pPr/>
              <a:t>20</a:t>
            </a:fld>
            <a:endParaRPr lang="en-US" altLang="ja-JP" dirty="0" smtClean="0">
              <a:latin typeface="Arial" pitchFamily="34" charset="0"/>
              <a:cs typeface="Arial" pitchFamily="34" charset="0"/>
            </a:endParaRPr>
          </a:p>
        </p:txBody>
      </p:sp>
      <p:sp>
        <p:nvSpPr>
          <p:cNvPr id="4" name="テキスト ボックス 3"/>
          <p:cNvSpPr txBox="1"/>
          <p:nvPr/>
        </p:nvSpPr>
        <p:spPr>
          <a:xfrm>
            <a:off x="3668044" y="3753036"/>
            <a:ext cx="1412566" cy="307777"/>
          </a:xfrm>
          <a:prstGeom prst="rect">
            <a:avLst/>
          </a:prstGeom>
          <a:noFill/>
        </p:spPr>
        <p:txBody>
          <a:bodyPr wrap="none" rtlCol="0">
            <a:spAutoFit/>
          </a:bodyPr>
          <a:lstStyle/>
          <a:p>
            <a:r>
              <a:rPr kumimoji="1" lang="en-US" altLang="ja-JP" dirty="0" smtClean="0">
                <a:latin typeface="Arial Black" pitchFamily="34" charset="0"/>
                <a:ea typeface="+mn-ea"/>
                <a:cs typeface="Arial" pitchFamily="34" charset="0"/>
              </a:rPr>
              <a:t>L3VPN/VPLS</a:t>
            </a:r>
            <a:endParaRPr kumimoji="1" lang="ja-JP" altLang="en-US" dirty="0" smtClean="0">
              <a:latin typeface="Arial Black" pitchFamily="34" charset="0"/>
              <a:ea typeface="+mn-ea"/>
              <a:cs typeface="Arial" pitchFamily="34" charset="0"/>
            </a:endParaRPr>
          </a:p>
        </p:txBody>
      </p:sp>
      <p:sp>
        <p:nvSpPr>
          <p:cNvPr id="40" name="曲折矢印 39"/>
          <p:cNvSpPr/>
          <p:nvPr/>
        </p:nvSpPr>
        <p:spPr>
          <a:xfrm flipH="1">
            <a:off x="7275509" y="3579021"/>
            <a:ext cx="932894" cy="1002107"/>
          </a:xfrm>
          <a:prstGeom prst="bentArrow">
            <a:avLst>
              <a:gd name="adj1" fmla="val 19548"/>
              <a:gd name="adj2" fmla="val 16368"/>
              <a:gd name="adj3" fmla="val 24091"/>
              <a:gd name="adj4" fmla="val 41933"/>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ja-JP" altLang="ja-JP" sz="1400" dirty="0">
              <a:solidFill>
                <a:schemeClr val="tx1"/>
              </a:solidFill>
              <a:latin typeface="Arial" pitchFamily="34" charset="0"/>
              <a:cs typeface="Arial" pitchFamily="34" charset="0"/>
            </a:endParaRPr>
          </a:p>
        </p:txBody>
      </p:sp>
      <p:pic>
        <p:nvPicPr>
          <p:cNvPr id="64" name="Picture 5"/>
          <p:cNvPicPr>
            <a:picLocks noChangeAspect="1" noChangeArrowheads="1"/>
          </p:cNvPicPr>
          <p:nvPr/>
        </p:nvPicPr>
        <p:blipFill>
          <a:blip r:embed="rId10" cstate="print"/>
          <a:srcRect/>
          <a:stretch>
            <a:fillRect/>
          </a:stretch>
        </p:blipFill>
        <p:spPr bwMode="auto">
          <a:xfrm>
            <a:off x="7308304" y="4646386"/>
            <a:ext cx="1764196" cy="1844813"/>
          </a:xfrm>
          <a:prstGeom prst="rect">
            <a:avLst/>
          </a:prstGeom>
          <a:noFill/>
          <a:ln w="9525">
            <a:noFill/>
            <a:miter lim="800000"/>
            <a:headEnd/>
            <a:tailEnd/>
          </a:ln>
        </p:spPr>
      </p:pic>
      <p:sp>
        <p:nvSpPr>
          <p:cNvPr id="1910789" name="Rectangle 5"/>
          <p:cNvSpPr>
            <a:spLocks noGrp="1" noChangeArrowheads="1"/>
          </p:cNvSpPr>
          <p:nvPr>
            <p:ph type="body" idx="1"/>
          </p:nvPr>
        </p:nvSpPr>
        <p:spPr>
          <a:xfrm>
            <a:off x="107504" y="759331"/>
            <a:ext cx="8930136" cy="869469"/>
          </a:xfrm>
          <a:ln/>
          <a:effectLst/>
        </p:spPr>
        <p:txBody>
          <a:bodyPr/>
          <a:lstStyle/>
          <a:p>
            <a:pPr>
              <a:spcBef>
                <a:spcPts val="300"/>
              </a:spcBef>
            </a:pPr>
            <a:r>
              <a:rPr lang="en-US" altLang="ja-JP" sz="1600" dirty="0" smtClean="0">
                <a:latin typeface="Calibri" panose="020F0502020204030204" pitchFamily="34" charset="0"/>
              </a:rPr>
              <a:t>Large Helical Device (LHD) and its measured data are shared among universities and NIFS through SINET VPN, and the data volume has been increasing.</a:t>
            </a:r>
          </a:p>
          <a:p>
            <a:pPr>
              <a:spcBef>
                <a:spcPts val="300"/>
              </a:spcBef>
            </a:pPr>
            <a:r>
              <a:rPr lang="en-US" altLang="ja-JP" sz="1600" dirty="0" err="1" smtClean="0">
                <a:latin typeface="Calibri" panose="020F0502020204030204" pitchFamily="34" charset="0"/>
              </a:rPr>
              <a:t>Rokkasho-mura</a:t>
            </a:r>
            <a:r>
              <a:rPr lang="en-US" altLang="ja-JP" sz="1600" dirty="0" smtClean="0">
                <a:latin typeface="Calibri" panose="020F0502020204030204" pitchFamily="34" charset="0"/>
              </a:rPr>
              <a:t>, the remote </a:t>
            </a:r>
            <a:r>
              <a:rPr lang="en-US" altLang="ja-JP" sz="1600" dirty="0">
                <a:latin typeface="Calibri" panose="020F0502020204030204" pitchFamily="34" charset="0"/>
              </a:rPr>
              <a:t>site of ITER, i</a:t>
            </a:r>
            <a:r>
              <a:rPr lang="en-US" altLang="ja-JP" sz="1600" dirty="0" smtClean="0">
                <a:latin typeface="Calibri" panose="020F0502020204030204" pitchFamily="34" charset="0"/>
              </a:rPr>
              <a:t>s open for supercomputer simulations from Europe.</a:t>
            </a:r>
            <a:endParaRPr lang="ja-JP" altLang="en-US" sz="1600" dirty="0">
              <a:latin typeface="Calibri" panose="020F0502020204030204" pitchFamily="34" charset="0"/>
            </a:endParaRPr>
          </a:p>
        </p:txBody>
      </p:sp>
    </p:spTree>
    <p:extLst>
      <p:ext uri="{BB962C8B-B14F-4D97-AF65-F5344CB8AC3E}">
        <p14:creationId xmlns:p14="http://schemas.microsoft.com/office/powerpoint/2010/main" val="2067899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000" y="115888"/>
            <a:ext cx="7997459" cy="504825"/>
          </a:xfrm>
        </p:spPr>
        <p:txBody>
          <a:bodyPr/>
          <a:lstStyle/>
          <a:p>
            <a:r>
              <a:rPr lang="en-US" altLang="ja-JP" dirty="0" smtClean="0">
                <a:latin typeface="Calibri" panose="020F0502020204030204" pitchFamily="34" charset="0"/>
                <a:ea typeface="+mn-ea"/>
              </a:rPr>
              <a:t>Fiber Network Topology of SINET5</a:t>
            </a:r>
            <a:endParaRPr kumimoji="1" lang="ja-JP" altLang="en-US" dirty="0">
              <a:latin typeface="Calibri" panose="020F0502020204030204" pitchFamily="34" charset="0"/>
              <a:ea typeface="+mn-ea"/>
            </a:endParaRPr>
          </a:p>
        </p:txBody>
      </p:sp>
      <p:sp>
        <p:nvSpPr>
          <p:cNvPr id="3" name="コンテンツ プレースホルダ 2"/>
          <p:cNvSpPr>
            <a:spLocks noGrp="1"/>
          </p:cNvSpPr>
          <p:nvPr>
            <p:ph idx="1"/>
          </p:nvPr>
        </p:nvSpPr>
        <p:spPr>
          <a:xfrm>
            <a:off x="107504" y="836712"/>
            <a:ext cx="8892987" cy="984097"/>
          </a:xfrm>
        </p:spPr>
        <p:txBody>
          <a:bodyPr wrap="square" tIns="72000" rIns="72000" bIns="72000">
            <a:spAutoFit/>
          </a:bodyPr>
          <a:lstStyle/>
          <a:p>
            <a:pPr>
              <a:spcBef>
                <a:spcPts val="600"/>
              </a:spcBef>
              <a:buClr>
                <a:schemeClr val="tx1"/>
              </a:buClr>
            </a:pPr>
            <a:r>
              <a:rPr lang="en-US" altLang="ja-JP" sz="1650" dirty="0" smtClean="0">
                <a:latin typeface="Calibri" panose="020F0502020204030204" pitchFamily="34" charset="0"/>
              </a:rPr>
              <a:t>SINET5 will </a:t>
            </a:r>
            <a:r>
              <a:rPr lang="en-US" altLang="ja-JP" sz="1650" dirty="0">
                <a:latin typeface="Calibri" panose="020F0502020204030204" pitchFamily="34" charset="0"/>
              </a:rPr>
              <a:t>use nationwide dark </a:t>
            </a:r>
            <a:r>
              <a:rPr lang="en-US" altLang="ja-JP" sz="1650" dirty="0" smtClean="0">
                <a:latin typeface="Calibri" panose="020F0502020204030204" pitchFamily="34" charset="0"/>
              </a:rPr>
              <a:t>fibers which connect data centers with redundant routes.</a:t>
            </a:r>
          </a:p>
          <a:p>
            <a:pPr>
              <a:spcBef>
                <a:spcPts val="600"/>
              </a:spcBef>
              <a:buClr>
                <a:schemeClr val="tx1"/>
              </a:buClr>
            </a:pPr>
            <a:r>
              <a:rPr lang="en-US" altLang="ja-JP" sz="1650" dirty="0" smtClean="0">
                <a:latin typeface="Calibri" panose="020F0502020204030204" pitchFamily="34" charset="0"/>
              </a:rPr>
              <a:t>Each data center has a SINET node, and WDM-based ROADM and MPLS-TP devices connect  these SINET nodes.</a:t>
            </a:r>
            <a:endParaRPr lang="ja-JP" altLang="en-US" sz="1650" dirty="0" smtClean="0">
              <a:latin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pPr>
              <a:defRPr/>
            </a:pPr>
            <a:fld id="{CA734E5C-D2E7-4C5B-8640-B2632EC27B41}" type="slidenum">
              <a:rPr lang="en-US" altLang="ja-JP" smtClean="0">
                <a:latin typeface="Calibri" panose="020F0502020204030204" pitchFamily="34" charset="0"/>
              </a:rPr>
              <a:pPr>
                <a:defRPr/>
              </a:pPr>
              <a:t>21</a:t>
            </a:fld>
            <a:endParaRPr lang="en-US" altLang="ja-JP">
              <a:latin typeface="Calibri" panose="020F0502020204030204" pitchFamily="34" charset="0"/>
            </a:endParaRPr>
          </a:p>
        </p:txBody>
      </p:sp>
      <p:sp>
        <p:nvSpPr>
          <p:cNvPr id="228" name="角丸四角形 227"/>
          <p:cNvSpPr/>
          <p:nvPr/>
        </p:nvSpPr>
        <p:spPr bwMode="auto">
          <a:xfrm>
            <a:off x="251520" y="1895674"/>
            <a:ext cx="5082296" cy="2053743"/>
          </a:xfrm>
          <a:prstGeom prst="roundRect">
            <a:avLst>
              <a:gd name="adj" fmla="val 4589"/>
            </a:avLst>
          </a:prstGeom>
          <a:solidFill>
            <a:srgbClr val="F3F3FB"/>
          </a:solidFill>
          <a:ln w="9525">
            <a:solidFill>
              <a:schemeClr val="bg1">
                <a:lumMod val="65000"/>
              </a:schemeClr>
            </a:solidFill>
            <a:prstDash val="solid"/>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29" name="正方形/長方形 228"/>
          <p:cNvSpPr/>
          <p:nvPr/>
        </p:nvSpPr>
        <p:spPr bwMode="auto">
          <a:xfrm>
            <a:off x="790111" y="2194239"/>
            <a:ext cx="1044116" cy="1440451"/>
          </a:xfrm>
          <a:prstGeom prst="rect">
            <a:avLst/>
          </a:prstGeom>
          <a:solidFill>
            <a:srgbClr val="FFFFCC"/>
          </a:solidFill>
          <a:ln w="9525">
            <a:solidFill>
              <a:schemeClr val="tx1">
                <a:lumMod val="75000"/>
                <a:lumOff val="25000"/>
              </a:schemeClr>
            </a:solidFill>
            <a:prstDash val="solid"/>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30" name="正方形/長方形 229"/>
          <p:cNvSpPr/>
          <p:nvPr/>
        </p:nvSpPr>
        <p:spPr bwMode="auto">
          <a:xfrm>
            <a:off x="2230271" y="2191731"/>
            <a:ext cx="1044116" cy="1440451"/>
          </a:xfrm>
          <a:prstGeom prst="rect">
            <a:avLst/>
          </a:prstGeom>
          <a:solidFill>
            <a:srgbClr val="FFFFCC"/>
          </a:solidFill>
          <a:ln w="9525">
            <a:solidFill>
              <a:schemeClr val="tx1">
                <a:lumMod val="75000"/>
                <a:lumOff val="25000"/>
              </a:schemeClr>
            </a:solidFill>
            <a:prstDash val="solid"/>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31" name="正方形/長方形 230"/>
          <p:cNvSpPr/>
          <p:nvPr/>
        </p:nvSpPr>
        <p:spPr bwMode="auto">
          <a:xfrm>
            <a:off x="3670431" y="2189223"/>
            <a:ext cx="1044116" cy="1440451"/>
          </a:xfrm>
          <a:prstGeom prst="rect">
            <a:avLst/>
          </a:prstGeom>
          <a:solidFill>
            <a:srgbClr val="FFFFCC"/>
          </a:solidFill>
          <a:ln w="9525">
            <a:solidFill>
              <a:schemeClr val="tx1">
                <a:lumMod val="75000"/>
                <a:lumOff val="25000"/>
              </a:schemeClr>
            </a:solidFill>
            <a:prstDash val="solid"/>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32" name="AutoShape 81"/>
          <p:cNvSpPr>
            <a:spLocks noChangeArrowheads="1"/>
          </p:cNvSpPr>
          <p:nvPr/>
        </p:nvSpPr>
        <p:spPr bwMode="auto">
          <a:xfrm rot="-5400000">
            <a:off x="1687890" y="2744385"/>
            <a:ext cx="688721" cy="612070"/>
          </a:xfrm>
          <a:prstGeom prst="can">
            <a:avLst>
              <a:gd name="adj" fmla="val 15376"/>
            </a:avLst>
          </a:prstGeom>
          <a:solidFill>
            <a:srgbClr val="FFF0C1"/>
          </a:solidFill>
          <a:ln w="9525">
            <a:solidFill>
              <a:schemeClr val="tx1">
                <a:lumMod val="75000"/>
                <a:lumOff val="25000"/>
              </a:schemeClr>
            </a:solidFill>
            <a:miter lim="800000"/>
            <a:headEnd/>
            <a:tailEnd/>
          </a:ln>
        </p:spPr>
        <p:txBody>
          <a:bodyPr wrap="none" anchor="ctr"/>
          <a:lstStyle/>
          <a:p>
            <a:endParaRPr lang="ja-JP" altLang="en-US">
              <a:latin typeface="Calibri" panose="020F0502020204030204" pitchFamily="34" charset="0"/>
              <a:ea typeface="HGPｺﾞｼｯｸE" pitchFamily="50" charset="-128"/>
              <a:cs typeface="Arial" panose="020B0604020202020204" pitchFamily="34" charset="0"/>
            </a:endParaRPr>
          </a:p>
        </p:txBody>
      </p:sp>
      <p:sp>
        <p:nvSpPr>
          <p:cNvPr id="233" name="正方形/長方形 232"/>
          <p:cNvSpPr/>
          <p:nvPr/>
        </p:nvSpPr>
        <p:spPr bwMode="auto">
          <a:xfrm>
            <a:off x="1618203" y="2801085"/>
            <a:ext cx="828092" cy="249335"/>
          </a:xfrm>
          <a:prstGeom prst="rect">
            <a:avLst/>
          </a:prstGeom>
          <a:gradFill>
            <a:gsLst>
              <a:gs pos="0">
                <a:srgbClr val="FF3399">
                  <a:alpha val="50000"/>
                </a:srgbClr>
              </a:gs>
              <a:gs pos="10000">
                <a:srgbClr val="FF6633"/>
              </a:gs>
              <a:gs pos="50000">
                <a:srgbClr val="FFFF00"/>
              </a:gs>
              <a:gs pos="90000">
                <a:srgbClr val="01A78F"/>
              </a:gs>
              <a:gs pos="100000">
                <a:srgbClr val="3366FF"/>
              </a:gs>
            </a:gsLst>
            <a:lin ang="0" scaled="1"/>
          </a:grad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34" name="AutoShape 81"/>
          <p:cNvSpPr>
            <a:spLocks noChangeArrowheads="1"/>
          </p:cNvSpPr>
          <p:nvPr/>
        </p:nvSpPr>
        <p:spPr bwMode="auto">
          <a:xfrm rot="-5400000">
            <a:off x="346740" y="2861396"/>
            <a:ext cx="688721" cy="378043"/>
          </a:xfrm>
          <a:prstGeom prst="can">
            <a:avLst>
              <a:gd name="adj" fmla="val 19609"/>
            </a:avLst>
          </a:prstGeom>
          <a:solidFill>
            <a:srgbClr val="FFF0C1"/>
          </a:solidFill>
          <a:ln w="9525">
            <a:solidFill>
              <a:schemeClr val="tx1">
                <a:lumMod val="75000"/>
                <a:lumOff val="25000"/>
              </a:schemeClr>
            </a:solidFill>
            <a:miter lim="800000"/>
            <a:headEnd/>
            <a:tailEnd/>
          </a:ln>
        </p:spPr>
        <p:txBody>
          <a:bodyPr wrap="none" anchor="ctr"/>
          <a:lstStyle/>
          <a:p>
            <a:endParaRPr lang="ja-JP" altLang="en-US">
              <a:latin typeface="Calibri" panose="020F0502020204030204" pitchFamily="34" charset="0"/>
              <a:ea typeface="HGPｺﾞｼｯｸE" pitchFamily="50" charset="-128"/>
              <a:cs typeface="Arial" panose="020B0604020202020204" pitchFamily="34" charset="0"/>
            </a:endParaRPr>
          </a:p>
        </p:txBody>
      </p:sp>
      <p:sp>
        <p:nvSpPr>
          <p:cNvPr id="235" name="AutoShape 81"/>
          <p:cNvSpPr>
            <a:spLocks noChangeArrowheads="1"/>
          </p:cNvSpPr>
          <p:nvPr/>
        </p:nvSpPr>
        <p:spPr bwMode="auto">
          <a:xfrm rot="-5400000">
            <a:off x="4451197" y="2861396"/>
            <a:ext cx="688721" cy="378043"/>
          </a:xfrm>
          <a:prstGeom prst="can">
            <a:avLst>
              <a:gd name="adj" fmla="val 19609"/>
            </a:avLst>
          </a:prstGeom>
          <a:solidFill>
            <a:srgbClr val="FFF0C1"/>
          </a:solidFill>
          <a:ln w="9525">
            <a:solidFill>
              <a:schemeClr val="tx1">
                <a:lumMod val="75000"/>
                <a:lumOff val="25000"/>
              </a:schemeClr>
            </a:solidFill>
            <a:miter lim="800000"/>
            <a:headEnd/>
            <a:tailEnd/>
          </a:ln>
        </p:spPr>
        <p:txBody>
          <a:bodyPr wrap="none" anchor="ctr"/>
          <a:lstStyle/>
          <a:p>
            <a:endParaRPr lang="ja-JP" altLang="en-US">
              <a:latin typeface="Calibri" panose="020F0502020204030204" pitchFamily="34" charset="0"/>
              <a:ea typeface="HGPｺﾞｼｯｸE" pitchFamily="50" charset="-128"/>
              <a:cs typeface="Arial" panose="020B0604020202020204" pitchFamily="34" charset="0"/>
            </a:endParaRPr>
          </a:p>
        </p:txBody>
      </p:sp>
      <p:sp>
        <p:nvSpPr>
          <p:cNvPr id="237" name="AutoShape 81"/>
          <p:cNvSpPr>
            <a:spLocks noChangeArrowheads="1"/>
          </p:cNvSpPr>
          <p:nvPr/>
        </p:nvSpPr>
        <p:spPr bwMode="auto">
          <a:xfrm rot="-5400000">
            <a:off x="3115221" y="2744385"/>
            <a:ext cx="688721" cy="612070"/>
          </a:xfrm>
          <a:prstGeom prst="can">
            <a:avLst>
              <a:gd name="adj" fmla="val 15377"/>
            </a:avLst>
          </a:prstGeom>
          <a:solidFill>
            <a:srgbClr val="FFF0C1"/>
          </a:solidFill>
          <a:ln w="9525">
            <a:solidFill>
              <a:schemeClr val="tx1">
                <a:lumMod val="75000"/>
                <a:lumOff val="25000"/>
              </a:schemeClr>
            </a:solidFill>
            <a:miter lim="800000"/>
            <a:headEnd/>
            <a:tailEnd/>
          </a:ln>
        </p:spPr>
        <p:txBody>
          <a:bodyPr wrap="none" anchor="ctr"/>
          <a:lstStyle/>
          <a:p>
            <a:endParaRPr lang="ja-JP" altLang="en-US">
              <a:latin typeface="Calibri" panose="020F0502020204030204" pitchFamily="34" charset="0"/>
              <a:ea typeface="HGPｺﾞｼｯｸE" pitchFamily="50" charset="-128"/>
              <a:cs typeface="Arial" panose="020B0604020202020204" pitchFamily="34" charset="0"/>
            </a:endParaRPr>
          </a:p>
        </p:txBody>
      </p:sp>
      <p:sp>
        <p:nvSpPr>
          <p:cNvPr id="238" name="テキスト ボックス 237"/>
          <p:cNvSpPr txBox="1"/>
          <p:nvPr/>
        </p:nvSpPr>
        <p:spPr bwMode="auto">
          <a:xfrm>
            <a:off x="839919" y="1952897"/>
            <a:ext cx="910890" cy="276999"/>
          </a:xfrm>
          <a:prstGeom prst="rect">
            <a:avLst/>
          </a:prstGeom>
          <a:noFill/>
          <a:ln w="9525">
            <a:noFill/>
            <a:miter lim="800000"/>
            <a:headEnd/>
            <a:tailEnd/>
          </a:ln>
        </p:spPr>
        <p:txBody>
          <a:bodyPr wrap="none" rtlCol="0">
            <a:spAutoFit/>
          </a:bodyPr>
          <a:lstStyle/>
          <a:p>
            <a:r>
              <a:rPr kumimoji="1" lang="en-US" altLang="ja-JP" sz="1200" dirty="0" smtClean="0">
                <a:latin typeface="Calibri" panose="020F0502020204030204" pitchFamily="34" charset="0"/>
                <a:ea typeface="+mn-ea"/>
                <a:cs typeface="Arial" panose="020B0604020202020204" pitchFamily="34" charset="0"/>
              </a:rPr>
              <a:t>Data center</a:t>
            </a:r>
            <a:endParaRPr kumimoji="1" lang="ja-JP" altLang="en-US" sz="1200" dirty="0" smtClean="0">
              <a:latin typeface="Calibri" panose="020F0502020204030204" pitchFamily="34" charset="0"/>
              <a:ea typeface="+mn-ea"/>
              <a:cs typeface="Arial" panose="020B0604020202020204" pitchFamily="34" charset="0"/>
            </a:endParaRPr>
          </a:p>
        </p:txBody>
      </p:sp>
      <p:sp>
        <p:nvSpPr>
          <p:cNvPr id="241" name="正方形/長方形 240"/>
          <p:cNvSpPr/>
          <p:nvPr/>
        </p:nvSpPr>
        <p:spPr bwMode="auto">
          <a:xfrm>
            <a:off x="3045535" y="2780644"/>
            <a:ext cx="828092" cy="249335"/>
          </a:xfrm>
          <a:prstGeom prst="rect">
            <a:avLst/>
          </a:prstGeom>
          <a:gradFill>
            <a:gsLst>
              <a:gs pos="0">
                <a:srgbClr val="FF3399">
                  <a:alpha val="50000"/>
                </a:srgbClr>
              </a:gs>
              <a:gs pos="10000">
                <a:srgbClr val="FF6633"/>
              </a:gs>
              <a:gs pos="50000">
                <a:srgbClr val="FFFF00"/>
              </a:gs>
              <a:gs pos="90000">
                <a:srgbClr val="01A78F"/>
              </a:gs>
              <a:gs pos="100000">
                <a:srgbClr val="3366FF"/>
              </a:gs>
            </a:gsLst>
            <a:lin ang="0" scaled="1"/>
          </a:grad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2" name="正方形/長方形 241"/>
          <p:cNvSpPr/>
          <p:nvPr/>
        </p:nvSpPr>
        <p:spPr bwMode="auto">
          <a:xfrm>
            <a:off x="934127" y="2634051"/>
            <a:ext cx="756084" cy="945396"/>
          </a:xfrm>
          <a:prstGeom prst="rect">
            <a:avLst/>
          </a:prstGeom>
          <a:solidFill>
            <a:srgbClr val="FFF0C1"/>
          </a:solidFill>
          <a:ln w="9525">
            <a:solidFill>
              <a:schemeClr val="tx1">
                <a:lumMod val="75000"/>
                <a:lumOff val="25000"/>
              </a:schemeClr>
            </a:solidFill>
            <a:miter lim="800000"/>
            <a:headEnd/>
            <a:tailEnd/>
          </a:ln>
        </p:spPr>
        <p:txBody>
          <a:bodyPr wrap="none" rtlCol="0" anchor="ctr"/>
          <a:lstStyle/>
          <a:p>
            <a:pPr algn="l">
              <a:spcBef>
                <a:spcPct val="0"/>
              </a:spcBef>
            </a:pPr>
            <a:endParaRPr kumimoji="1" lang="ja-JP" altLang="en-US" sz="1800" b="0" dirty="0">
              <a:solidFill>
                <a:srgbClr val="333333"/>
              </a:solidFill>
              <a:latin typeface="Calibri" panose="020F0502020204030204" pitchFamily="34" charset="0"/>
              <a:ea typeface="+mn-ea"/>
              <a:cs typeface="Arial" panose="020B0604020202020204" pitchFamily="34" charset="0"/>
            </a:endParaRPr>
          </a:p>
        </p:txBody>
      </p:sp>
      <p:sp>
        <p:nvSpPr>
          <p:cNvPr id="243" name="正方形/長方形 242"/>
          <p:cNvSpPr/>
          <p:nvPr/>
        </p:nvSpPr>
        <p:spPr bwMode="auto">
          <a:xfrm>
            <a:off x="2374287" y="2634051"/>
            <a:ext cx="756084" cy="945396"/>
          </a:xfrm>
          <a:prstGeom prst="rect">
            <a:avLst/>
          </a:prstGeom>
          <a:solidFill>
            <a:srgbClr val="FFF0C1"/>
          </a:solidFill>
          <a:ln w="9525">
            <a:solidFill>
              <a:schemeClr val="tx1">
                <a:lumMod val="75000"/>
                <a:lumOff val="25000"/>
              </a:schemeClr>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4" name="正方形/長方形 243"/>
          <p:cNvSpPr/>
          <p:nvPr/>
        </p:nvSpPr>
        <p:spPr bwMode="auto">
          <a:xfrm>
            <a:off x="3814447" y="2634051"/>
            <a:ext cx="756084" cy="945396"/>
          </a:xfrm>
          <a:prstGeom prst="rect">
            <a:avLst/>
          </a:prstGeom>
          <a:solidFill>
            <a:srgbClr val="FFF0C1"/>
          </a:solidFill>
          <a:ln w="9525">
            <a:solidFill>
              <a:schemeClr val="tx1">
                <a:lumMod val="75000"/>
                <a:lumOff val="25000"/>
              </a:schemeClr>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5" name="正方形/長方形 244"/>
          <p:cNvSpPr/>
          <p:nvPr/>
        </p:nvSpPr>
        <p:spPr bwMode="auto">
          <a:xfrm>
            <a:off x="1150151" y="2363042"/>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6" name="正方形/長方形 245"/>
          <p:cNvSpPr/>
          <p:nvPr/>
        </p:nvSpPr>
        <p:spPr bwMode="auto">
          <a:xfrm>
            <a:off x="1294167" y="2363728"/>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7" name="正方形/長方形 246"/>
          <p:cNvSpPr/>
          <p:nvPr/>
        </p:nvSpPr>
        <p:spPr bwMode="auto">
          <a:xfrm>
            <a:off x="2590311" y="2363042"/>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8" name="正方形/長方形 247"/>
          <p:cNvSpPr/>
          <p:nvPr/>
        </p:nvSpPr>
        <p:spPr bwMode="auto">
          <a:xfrm>
            <a:off x="2734327" y="2363728"/>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49" name="正方形/長方形 248"/>
          <p:cNvSpPr/>
          <p:nvPr/>
        </p:nvSpPr>
        <p:spPr bwMode="auto">
          <a:xfrm>
            <a:off x="4030471" y="2363042"/>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50" name="正方形/長方形 249"/>
          <p:cNvSpPr/>
          <p:nvPr/>
        </p:nvSpPr>
        <p:spPr bwMode="auto">
          <a:xfrm>
            <a:off x="4174487" y="2363728"/>
            <a:ext cx="144016" cy="108012"/>
          </a:xfrm>
          <a:prstGeom prst="rect">
            <a:avLst/>
          </a:prstGeom>
          <a:no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51" name="テキスト ボックス 250"/>
          <p:cNvSpPr txBox="1"/>
          <p:nvPr/>
        </p:nvSpPr>
        <p:spPr bwMode="auto">
          <a:xfrm>
            <a:off x="890827" y="3234462"/>
            <a:ext cx="842684" cy="338554"/>
          </a:xfrm>
          <a:prstGeom prst="rect">
            <a:avLst/>
          </a:prstGeom>
          <a:noFill/>
          <a:ln w="9525">
            <a:noFill/>
            <a:miter lim="800000"/>
            <a:headEnd/>
            <a:tailEnd/>
          </a:ln>
        </p:spPr>
        <p:txBody>
          <a:bodyPr wrap="square" lIns="0" tIns="0" rIns="0" bIns="0" rtlCol="0">
            <a:spAutoFit/>
          </a:bodyPr>
          <a:lstStyle/>
          <a:p>
            <a:pPr algn="ctr"/>
            <a:r>
              <a:rPr kumimoji="1" lang="en-US" altLang="ja-JP" sz="1100" dirty="0" smtClean="0">
                <a:effectLst/>
                <a:latin typeface="Calibri" panose="020F0502020204030204" pitchFamily="34" charset="0"/>
                <a:ea typeface="+mn-ea"/>
                <a:cs typeface="Arial" panose="020B0604020202020204" pitchFamily="34" charset="0"/>
              </a:rPr>
              <a:t>ROADM</a:t>
            </a:r>
          </a:p>
          <a:p>
            <a:pPr algn="ctr"/>
            <a:r>
              <a:rPr lang="en-US" altLang="ja-JP" sz="1100" dirty="0" smtClean="0">
                <a:latin typeface="Calibri" panose="020F0502020204030204" pitchFamily="34" charset="0"/>
                <a:ea typeface="+mn-ea"/>
                <a:cs typeface="Arial" panose="020B0604020202020204" pitchFamily="34" charset="0"/>
              </a:rPr>
              <a:t>+MPLS-TP</a:t>
            </a:r>
            <a:endParaRPr kumimoji="1" lang="ja-JP" altLang="en-US" sz="1100" dirty="0" smtClean="0">
              <a:effectLst/>
              <a:latin typeface="Calibri" panose="020F0502020204030204" pitchFamily="34" charset="0"/>
              <a:ea typeface="+mn-ea"/>
              <a:cs typeface="Arial" panose="020B0604020202020204" pitchFamily="34" charset="0"/>
            </a:endParaRPr>
          </a:p>
        </p:txBody>
      </p:sp>
      <p:sp>
        <p:nvSpPr>
          <p:cNvPr id="254" name="正方形/長方形 253"/>
          <p:cNvSpPr/>
          <p:nvPr/>
        </p:nvSpPr>
        <p:spPr bwMode="auto">
          <a:xfrm>
            <a:off x="394067" y="3093715"/>
            <a:ext cx="4752527" cy="116400"/>
          </a:xfrm>
          <a:prstGeom prst="rect">
            <a:avLst/>
          </a:prstGeom>
          <a:gradFill>
            <a:gsLst>
              <a:gs pos="0">
                <a:srgbClr val="FF3399">
                  <a:alpha val="50000"/>
                </a:srgbClr>
              </a:gs>
              <a:gs pos="10000">
                <a:srgbClr val="FF6633"/>
              </a:gs>
              <a:gs pos="50000">
                <a:srgbClr val="FFFF00"/>
              </a:gs>
              <a:gs pos="90000">
                <a:srgbClr val="01A78F"/>
              </a:gs>
              <a:gs pos="100000">
                <a:srgbClr val="3366FF"/>
              </a:gs>
            </a:gsLst>
            <a:lin ang="0" scaled="1"/>
          </a:grad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cxnSp>
        <p:nvCxnSpPr>
          <p:cNvPr id="255" name="カギ線コネクタ 254"/>
          <p:cNvCxnSpPr>
            <a:stCxn id="246" idx="2"/>
            <a:endCxn id="247" idx="2"/>
          </p:cNvCxnSpPr>
          <p:nvPr/>
        </p:nvCxnSpPr>
        <p:spPr bwMode="auto">
          <a:xfrm rot="5400000" flipH="1" flipV="1">
            <a:off x="2013904" y="1823325"/>
            <a:ext cx="686" cy="1296144"/>
          </a:xfrm>
          <a:prstGeom prst="bentConnector3">
            <a:avLst>
              <a:gd name="adj1" fmla="val -62204082"/>
            </a:avLst>
          </a:prstGeom>
          <a:solidFill>
            <a:schemeClr val="accent1"/>
          </a:solidFill>
          <a:ln w="28575" cap="flat" cmpd="sng" algn="ctr">
            <a:solidFill>
              <a:srgbClr val="0070C0"/>
            </a:solidFill>
            <a:prstDash val="solid"/>
            <a:miter lim="800000"/>
            <a:headEnd type="triangle" w="med" len="med"/>
            <a:tailEnd type="triangle" w="med" len="med"/>
          </a:ln>
          <a:effectLst/>
        </p:spPr>
      </p:cxnSp>
      <p:cxnSp>
        <p:nvCxnSpPr>
          <p:cNvPr id="256" name="カギ線コネクタ 255"/>
          <p:cNvCxnSpPr>
            <a:stCxn id="245" idx="2"/>
            <a:endCxn id="250" idx="2"/>
          </p:cNvCxnSpPr>
          <p:nvPr/>
        </p:nvCxnSpPr>
        <p:spPr bwMode="auto">
          <a:xfrm rot="16200000" flipH="1">
            <a:off x="2733984" y="959229"/>
            <a:ext cx="686" cy="3024336"/>
          </a:xfrm>
          <a:prstGeom prst="bentConnector3">
            <a:avLst>
              <a:gd name="adj1" fmla="val 73411953"/>
            </a:avLst>
          </a:prstGeom>
          <a:solidFill>
            <a:schemeClr val="accent1"/>
          </a:solidFill>
          <a:ln w="28575" cap="flat" cmpd="sng" algn="ctr">
            <a:solidFill>
              <a:srgbClr val="0070C0"/>
            </a:solidFill>
            <a:prstDash val="solid"/>
            <a:miter lim="800000"/>
            <a:headEnd type="triangle" w="med" len="med"/>
            <a:tailEnd type="triangle" w="med" len="med"/>
          </a:ln>
          <a:effectLst/>
        </p:spPr>
      </p:cxnSp>
      <p:cxnSp>
        <p:nvCxnSpPr>
          <p:cNvPr id="257" name="カギ線コネクタ 256"/>
          <p:cNvCxnSpPr>
            <a:stCxn id="248" idx="2"/>
            <a:endCxn id="249" idx="2"/>
          </p:cNvCxnSpPr>
          <p:nvPr/>
        </p:nvCxnSpPr>
        <p:spPr bwMode="auto">
          <a:xfrm rot="5400000" flipH="1" flipV="1">
            <a:off x="3454064" y="1823325"/>
            <a:ext cx="686" cy="1296144"/>
          </a:xfrm>
          <a:prstGeom prst="bentConnector3">
            <a:avLst>
              <a:gd name="adj1" fmla="val -62204082"/>
            </a:avLst>
          </a:prstGeom>
          <a:solidFill>
            <a:schemeClr val="accent1"/>
          </a:solidFill>
          <a:ln w="28575" cap="flat" cmpd="sng" algn="ctr">
            <a:solidFill>
              <a:srgbClr val="0070C0"/>
            </a:solidFill>
            <a:prstDash val="solid"/>
            <a:miter lim="800000"/>
            <a:headEnd type="triangle" w="med" len="med"/>
            <a:tailEnd type="triangle" w="med" len="med"/>
          </a:ln>
          <a:effectLst/>
        </p:spPr>
      </p:cxnSp>
      <p:sp>
        <p:nvSpPr>
          <p:cNvPr id="258" name="正方形/長方形 257"/>
          <p:cNvSpPr/>
          <p:nvPr/>
        </p:nvSpPr>
        <p:spPr bwMode="auto">
          <a:xfrm>
            <a:off x="1902097" y="3705840"/>
            <a:ext cx="433938" cy="104243"/>
          </a:xfrm>
          <a:prstGeom prst="rect">
            <a:avLst/>
          </a:prstGeom>
          <a:gradFill>
            <a:gsLst>
              <a:gs pos="0">
                <a:srgbClr val="FF3399">
                  <a:alpha val="50000"/>
                </a:srgbClr>
              </a:gs>
              <a:gs pos="10000">
                <a:srgbClr val="FF6633"/>
              </a:gs>
              <a:gs pos="50000">
                <a:srgbClr val="FFFF00"/>
              </a:gs>
              <a:gs pos="90000">
                <a:srgbClr val="01A78F"/>
              </a:gs>
              <a:gs pos="100000">
                <a:srgbClr val="3366FF"/>
              </a:gs>
            </a:gsLst>
            <a:lin ang="0" scaled="1"/>
          </a:gradFill>
          <a:ln w="9525">
            <a:no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59" name="テキスト ボックス 258"/>
          <p:cNvSpPr txBox="1"/>
          <p:nvPr/>
        </p:nvSpPr>
        <p:spPr bwMode="auto">
          <a:xfrm>
            <a:off x="2336035" y="3629675"/>
            <a:ext cx="1141659" cy="246221"/>
          </a:xfrm>
          <a:prstGeom prst="rect">
            <a:avLst/>
          </a:prstGeom>
          <a:noFill/>
          <a:ln w="9525">
            <a:noFill/>
            <a:miter lim="800000"/>
            <a:headEnd/>
            <a:tailEnd/>
          </a:ln>
        </p:spPr>
        <p:txBody>
          <a:bodyPr wrap="none" rtlCol="0">
            <a:spAutoFit/>
          </a:bodyPr>
          <a:lstStyle/>
          <a:p>
            <a:r>
              <a:rPr kumimoji="1" lang="en-US" altLang="ja-JP" sz="1000" dirty="0" smtClean="0">
                <a:latin typeface="Calibri" panose="020F0502020204030204" pitchFamily="34" charset="0"/>
                <a:ea typeface="+mn-ea"/>
                <a:cs typeface="Arial" panose="020B0604020202020204" pitchFamily="34" charset="0"/>
              </a:rPr>
              <a:t>: Wavelength Path</a:t>
            </a:r>
            <a:endParaRPr kumimoji="1" lang="ja-JP" altLang="en-US" sz="1000" dirty="0" smtClean="0">
              <a:latin typeface="Calibri" panose="020F0502020204030204" pitchFamily="34" charset="0"/>
              <a:ea typeface="+mn-ea"/>
              <a:cs typeface="Arial" panose="020B0604020202020204" pitchFamily="34" charset="0"/>
            </a:endParaRPr>
          </a:p>
        </p:txBody>
      </p:sp>
      <p:sp>
        <p:nvSpPr>
          <p:cNvPr id="260" name="テキスト ボックス 259"/>
          <p:cNvSpPr txBox="1"/>
          <p:nvPr/>
        </p:nvSpPr>
        <p:spPr bwMode="auto">
          <a:xfrm>
            <a:off x="4038848" y="3629675"/>
            <a:ext cx="968535" cy="246221"/>
          </a:xfrm>
          <a:prstGeom prst="rect">
            <a:avLst/>
          </a:prstGeom>
          <a:noFill/>
          <a:ln w="9525">
            <a:noFill/>
            <a:miter lim="800000"/>
            <a:headEnd/>
            <a:tailEnd/>
          </a:ln>
        </p:spPr>
        <p:txBody>
          <a:bodyPr wrap="none" rtlCol="0">
            <a:spAutoFit/>
          </a:bodyPr>
          <a:lstStyle/>
          <a:p>
            <a:r>
              <a:rPr kumimoji="1" lang="en-US" altLang="ja-JP" sz="1000" dirty="0" smtClean="0">
                <a:latin typeface="Calibri" panose="020F0502020204030204" pitchFamily="34" charset="0"/>
                <a:ea typeface="+mn-ea"/>
                <a:cs typeface="Arial" panose="020B0604020202020204" pitchFamily="34" charset="0"/>
              </a:rPr>
              <a:t>: MPLS-TP Path</a:t>
            </a:r>
            <a:endParaRPr kumimoji="1" lang="ja-JP" altLang="en-US" sz="1000" dirty="0" smtClean="0">
              <a:latin typeface="Calibri" panose="020F0502020204030204" pitchFamily="34" charset="0"/>
              <a:ea typeface="+mn-ea"/>
              <a:cs typeface="Arial" panose="020B0604020202020204" pitchFamily="34" charset="0"/>
            </a:endParaRPr>
          </a:p>
        </p:txBody>
      </p:sp>
      <p:cxnSp>
        <p:nvCxnSpPr>
          <p:cNvPr id="261" name="直線コネクタ 260"/>
          <p:cNvCxnSpPr/>
          <p:nvPr/>
        </p:nvCxnSpPr>
        <p:spPr bwMode="auto">
          <a:xfrm>
            <a:off x="3629166" y="3768175"/>
            <a:ext cx="432724" cy="0"/>
          </a:xfrm>
          <a:prstGeom prst="line">
            <a:avLst/>
          </a:prstGeom>
          <a:solidFill>
            <a:schemeClr val="accent1"/>
          </a:solidFill>
          <a:ln w="28575" cap="flat" cmpd="sng" algn="ctr">
            <a:solidFill>
              <a:srgbClr val="0070C0"/>
            </a:solidFill>
            <a:prstDash val="solid"/>
            <a:miter lim="800000"/>
            <a:headEnd type="triangle" w="med" len="med"/>
            <a:tailEnd type="triangle" w="med" len="med"/>
          </a:ln>
          <a:effectLst/>
        </p:spPr>
      </p:cxnSp>
      <p:sp>
        <p:nvSpPr>
          <p:cNvPr id="262" name="AutoShape 81"/>
          <p:cNvSpPr>
            <a:spLocks noChangeArrowheads="1"/>
          </p:cNvSpPr>
          <p:nvPr/>
        </p:nvSpPr>
        <p:spPr bwMode="auto">
          <a:xfrm rot="-5400000">
            <a:off x="693864" y="3532160"/>
            <a:ext cx="189178" cy="429504"/>
          </a:xfrm>
          <a:prstGeom prst="can">
            <a:avLst>
              <a:gd name="adj" fmla="val 42631"/>
            </a:avLst>
          </a:prstGeom>
          <a:solidFill>
            <a:srgbClr val="FFF0C1"/>
          </a:solidFill>
          <a:ln w="9525">
            <a:solidFill>
              <a:schemeClr val="tx1">
                <a:lumMod val="75000"/>
                <a:lumOff val="25000"/>
              </a:schemeClr>
            </a:solidFill>
            <a:miter lim="800000"/>
            <a:headEnd/>
            <a:tailEnd/>
          </a:ln>
        </p:spPr>
        <p:txBody>
          <a:bodyPr wrap="none" anchor="ctr"/>
          <a:lstStyle/>
          <a:p>
            <a:endParaRPr lang="ja-JP" altLang="en-US">
              <a:latin typeface="Calibri" panose="020F0502020204030204" pitchFamily="34" charset="0"/>
              <a:ea typeface="HGPｺﾞｼｯｸE" pitchFamily="50" charset="-128"/>
              <a:cs typeface="Arial" panose="020B0604020202020204" pitchFamily="34" charset="0"/>
            </a:endParaRPr>
          </a:p>
        </p:txBody>
      </p:sp>
      <p:sp>
        <p:nvSpPr>
          <p:cNvPr id="263" name="テキスト ボックス 262"/>
          <p:cNvSpPr txBox="1"/>
          <p:nvPr/>
        </p:nvSpPr>
        <p:spPr bwMode="auto">
          <a:xfrm>
            <a:off x="949551" y="3629675"/>
            <a:ext cx="782587" cy="246221"/>
          </a:xfrm>
          <a:prstGeom prst="rect">
            <a:avLst/>
          </a:prstGeom>
          <a:noFill/>
          <a:ln w="9525">
            <a:noFill/>
            <a:miter lim="800000"/>
            <a:headEnd/>
            <a:tailEnd/>
          </a:ln>
        </p:spPr>
        <p:txBody>
          <a:bodyPr wrap="none" rtlCol="0">
            <a:spAutoFit/>
          </a:bodyPr>
          <a:lstStyle/>
          <a:p>
            <a:r>
              <a:rPr lang="en-US" altLang="ja-JP" sz="1000" dirty="0" smtClean="0">
                <a:latin typeface="Calibri" panose="020F0502020204030204" pitchFamily="34" charset="0"/>
                <a:ea typeface="+mn-ea"/>
                <a:cs typeface="Arial" panose="020B0604020202020204" pitchFamily="34" charset="0"/>
              </a:rPr>
              <a:t>: Dark Fiber</a:t>
            </a:r>
            <a:endParaRPr kumimoji="1" lang="ja-JP" altLang="en-US" sz="1000" dirty="0" smtClean="0">
              <a:latin typeface="Calibri" panose="020F0502020204030204" pitchFamily="34" charset="0"/>
              <a:ea typeface="+mn-ea"/>
              <a:cs typeface="Arial" panose="020B0604020202020204" pitchFamily="34" charset="0"/>
            </a:endParaRPr>
          </a:p>
        </p:txBody>
      </p:sp>
      <p:sp>
        <p:nvSpPr>
          <p:cNvPr id="264" name="正方形/長方形 263"/>
          <p:cNvSpPr/>
          <p:nvPr/>
        </p:nvSpPr>
        <p:spPr bwMode="auto">
          <a:xfrm>
            <a:off x="3814448" y="2287571"/>
            <a:ext cx="756083" cy="180020"/>
          </a:xfrm>
          <a:prstGeom prst="rect">
            <a:avLst/>
          </a:prstGeom>
          <a:solidFill>
            <a:schemeClr val="accent5"/>
          </a:solidFill>
          <a:ln w="9525">
            <a:solidFill>
              <a:schemeClr val="tx1">
                <a:lumMod val="50000"/>
                <a:lumOff val="50000"/>
              </a:schemeClr>
            </a:solidFill>
            <a:miter lim="800000"/>
            <a:headEnd/>
            <a:tailEnd/>
          </a:ln>
        </p:spPr>
        <p:txBody>
          <a:bodyPr wrap="none" rtlCol="0" anchor="ctr"/>
          <a:lstStyle/>
          <a:p>
            <a:pPr algn="ctr">
              <a:spcBef>
                <a:spcPct val="0"/>
              </a:spcBef>
            </a:pPr>
            <a:r>
              <a:rPr kumimoji="1" lang="en-US" altLang="ja-JP" sz="1000" b="0" dirty="0" smtClean="0">
                <a:solidFill>
                  <a:srgbClr val="333333"/>
                </a:solidFill>
                <a:latin typeface="Calibri" panose="020F0502020204030204" pitchFamily="34" charset="0"/>
                <a:ea typeface="+mn-ea"/>
                <a:cs typeface="Arial" panose="020B0604020202020204" pitchFamily="34" charset="0"/>
              </a:rPr>
              <a:t>SINET Node</a:t>
            </a:r>
            <a:endParaRPr kumimoji="1" lang="ja-JP" altLang="en-US" sz="1000" b="0" dirty="0">
              <a:solidFill>
                <a:srgbClr val="333333"/>
              </a:solidFill>
              <a:latin typeface="Calibri" panose="020F0502020204030204" pitchFamily="34" charset="0"/>
              <a:ea typeface="+mn-ea"/>
              <a:cs typeface="Arial" panose="020B0604020202020204" pitchFamily="34" charset="0"/>
            </a:endParaRPr>
          </a:p>
        </p:txBody>
      </p:sp>
      <p:sp>
        <p:nvSpPr>
          <p:cNvPr id="265" name="正方形/長方形 264"/>
          <p:cNvSpPr/>
          <p:nvPr/>
        </p:nvSpPr>
        <p:spPr bwMode="auto">
          <a:xfrm>
            <a:off x="934128" y="2306259"/>
            <a:ext cx="756083" cy="180020"/>
          </a:xfrm>
          <a:prstGeom prst="rect">
            <a:avLst/>
          </a:prstGeom>
          <a:solidFill>
            <a:schemeClr val="accent5"/>
          </a:solidFill>
          <a:ln w="9525">
            <a:solidFill>
              <a:schemeClr val="tx1">
                <a:lumMod val="50000"/>
                <a:lumOff val="50000"/>
              </a:schemeClr>
            </a:solidFill>
            <a:miter lim="800000"/>
            <a:headEnd/>
            <a:tailEnd/>
          </a:ln>
        </p:spPr>
        <p:txBody>
          <a:bodyPr wrap="none" rtlCol="0" anchor="ctr"/>
          <a:lstStyle/>
          <a:p>
            <a:pPr algn="ctr">
              <a:spcBef>
                <a:spcPct val="0"/>
              </a:spcBef>
            </a:pPr>
            <a:r>
              <a:rPr lang="en-US" altLang="ja-JP" sz="1000" dirty="0" smtClean="0">
                <a:solidFill>
                  <a:srgbClr val="333333"/>
                </a:solidFill>
                <a:latin typeface="Calibri" panose="020F0502020204030204" pitchFamily="34" charset="0"/>
                <a:ea typeface="+mn-ea"/>
                <a:cs typeface="Arial" panose="020B0604020202020204" pitchFamily="34" charset="0"/>
              </a:rPr>
              <a:t>SINET Node</a:t>
            </a:r>
            <a:endParaRPr kumimoji="1" lang="ja-JP" altLang="en-US" sz="1000" b="0" dirty="0">
              <a:solidFill>
                <a:srgbClr val="333333"/>
              </a:solidFill>
              <a:latin typeface="Calibri" panose="020F0502020204030204" pitchFamily="34" charset="0"/>
              <a:ea typeface="+mn-ea"/>
              <a:cs typeface="Arial" panose="020B0604020202020204" pitchFamily="34" charset="0"/>
            </a:endParaRPr>
          </a:p>
        </p:txBody>
      </p:sp>
      <p:sp>
        <p:nvSpPr>
          <p:cNvPr id="266" name="正方形/長方形 265"/>
          <p:cNvSpPr/>
          <p:nvPr/>
        </p:nvSpPr>
        <p:spPr bwMode="auto">
          <a:xfrm>
            <a:off x="2374288" y="2287571"/>
            <a:ext cx="756083" cy="180020"/>
          </a:xfrm>
          <a:prstGeom prst="rect">
            <a:avLst/>
          </a:prstGeom>
          <a:solidFill>
            <a:schemeClr val="accent5"/>
          </a:solidFill>
          <a:ln w="9525">
            <a:solidFill>
              <a:schemeClr val="tx1">
                <a:lumMod val="50000"/>
                <a:lumOff val="50000"/>
              </a:schemeClr>
            </a:solidFill>
            <a:miter lim="800000"/>
            <a:headEnd/>
            <a:tailEnd/>
          </a:ln>
        </p:spPr>
        <p:txBody>
          <a:bodyPr wrap="none" rtlCol="0" anchor="ctr"/>
          <a:lstStyle/>
          <a:p>
            <a:pPr algn="ctr">
              <a:spcBef>
                <a:spcPct val="0"/>
              </a:spcBef>
            </a:pPr>
            <a:r>
              <a:rPr kumimoji="1" lang="en-US" altLang="ja-JP" sz="1000" b="0" dirty="0" smtClean="0">
                <a:solidFill>
                  <a:srgbClr val="333333"/>
                </a:solidFill>
                <a:latin typeface="Calibri" panose="020F0502020204030204" pitchFamily="34" charset="0"/>
                <a:ea typeface="+mn-ea"/>
                <a:cs typeface="Arial" panose="020B0604020202020204" pitchFamily="34" charset="0"/>
              </a:rPr>
              <a:t>SINET Node</a:t>
            </a:r>
            <a:endParaRPr kumimoji="1" lang="ja-JP" altLang="en-US" sz="1000" b="0" dirty="0">
              <a:solidFill>
                <a:srgbClr val="333333"/>
              </a:solidFill>
              <a:latin typeface="Calibri" panose="020F0502020204030204" pitchFamily="34" charset="0"/>
              <a:ea typeface="+mn-ea"/>
              <a:cs typeface="Arial" panose="020B0604020202020204" pitchFamily="34" charset="0"/>
            </a:endParaRPr>
          </a:p>
        </p:txBody>
      </p:sp>
      <p:sp>
        <p:nvSpPr>
          <p:cNvPr id="226" name="Text Box 396"/>
          <p:cNvSpPr txBox="1">
            <a:spLocks noChangeArrowheads="1"/>
          </p:cNvSpPr>
          <p:nvPr/>
        </p:nvSpPr>
        <p:spPr bwMode="auto">
          <a:xfrm>
            <a:off x="7450354" y="5225435"/>
            <a:ext cx="1003865" cy="184666"/>
          </a:xfrm>
          <a:prstGeom prst="rect">
            <a:avLst/>
          </a:prstGeom>
          <a:noFill/>
          <a:ln w="9525">
            <a:noFill/>
            <a:miter lim="800000"/>
            <a:headEnd/>
            <a:tailEnd/>
          </a:ln>
        </p:spPr>
        <p:txBody>
          <a:bodyPr wrap="none" tIns="0" bIns="0" anchor="ctr" anchorCtr="0">
            <a:spAutoFit/>
          </a:bodyPr>
          <a:lstStyle/>
          <a:p>
            <a:r>
              <a:rPr lang="en-US" altLang="ja-JP" sz="1200" dirty="0" smtClean="0">
                <a:latin typeface="Calibri" panose="020F0502020204030204" pitchFamily="34" charset="0"/>
                <a:ea typeface="HGPｺﾞｼｯｸE" pitchFamily="50" charset="-128"/>
                <a:cs typeface="Arial" panose="020B0604020202020204" pitchFamily="34" charset="0"/>
              </a:rPr>
              <a:t>: Data Center</a:t>
            </a:r>
            <a:endParaRPr lang="ja-JP" altLang="en-US" sz="1200" dirty="0">
              <a:latin typeface="Calibri" panose="020F0502020204030204" pitchFamily="34" charset="0"/>
              <a:ea typeface="HGPｺﾞｼｯｸE" pitchFamily="50" charset="-128"/>
              <a:cs typeface="Arial" panose="020B0604020202020204" pitchFamily="34" charset="0"/>
            </a:endParaRPr>
          </a:p>
        </p:txBody>
      </p:sp>
      <p:sp>
        <p:nvSpPr>
          <p:cNvPr id="227" name="Text Box 395"/>
          <p:cNvSpPr txBox="1">
            <a:spLocks noChangeArrowheads="1"/>
          </p:cNvSpPr>
          <p:nvPr/>
        </p:nvSpPr>
        <p:spPr bwMode="auto">
          <a:xfrm>
            <a:off x="7450354" y="4688606"/>
            <a:ext cx="904415" cy="184666"/>
          </a:xfrm>
          <a:prstGeom prst="rect">
            <a:avLst/>
          </a:prstGeom>
          <a:noFill/>
          <a:ln w="9525">
            <a:noFill/>
            <a:miter lim="800000"/>
            <a:headEnd/>
            <a:tailEnd/>
          </a:ln>
        </p:spPr>
        <p:txBody>
          <a:bodyPr wrap="none" tIns="0" bIns="0" anchor="ctr" anchorCtr="0">
            <a:spAutoFit/>
          </a:bodyPr>
          <a:lstStyle/>
          <a:p>
            <a:r>
              <a:rPr lang="en-US" altLang="ja-JP" sz="1200" dirty="0" smtClean="0">
                <a:latin typeface="Calibri" panose="020F0502020204030204" pitchFamily="34" charset="0"/>
                <a:ea typeface="HGPｺﾞｼｯｸE" pitchFamily="50" charset="-128"/>
                <a:cs typeface="Arial" panose="020B0604020202020204" pitchFamily="34" charset="0"/>
              </a:rPr>
              <a:t>: Dark Fiber</a:t>
            </a:r>
            <a:endParaRPr lang="ja-JP" altLang="en-US" sz="1200" dirty="0">
              <a:latin typeface="Calibri" panose="020F0502020204030204" pitchFamily="34" charset="0"/>
              <a:ea typeface="HGPｺﾞｼｯｸE" pitchFamily="50" charset="-128"/>
              <a:cs typeface="Arial" panose="020B0604020202020204" pitchFamily="34" charset="0"/>
            </a:endParaRPr>
          </a:p>
        </p:txBody>
      </p:sp>
      <p:sp>
        <p:nvSpPr>
          <p:cNvPr id="236" name="正方形/長方形 235"/>
          <p:cNvSpPr/>
          <p:nvPr/>
        </p:nvSpPr>
        <p:spPr bwMode="auto">
          <a:xfrm>
            <a:off x="7022838" y="4566059"/>
            <a:ext cx="1717282" cy="924594"/>
          </a:xfrm>
          <a:prstGeom prst="rect">
            <a:avLst/>
          </a:prstGeom>
          <a:noFill/>
          <a:ln w="9525">
            <a:solidFill>
              <a:schemeClr val="tx1"/>
            </a:solidFill>
            <a:prstDash val="dash"/>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239" name="フリーフォーム 238"/>
          <p:cNvSpPr/>
          <p:nvPr/>
        </p:nvSpPr>
        <p:spPr bwMode="auto">
          <a:xfrm>
            <a:off x="7125747" y="4756720"/>
            <a:ext cx="349404" cy="38420"/>
          </a:xfrm>
          <a:custGeom>
            <a:avLst/>
            <a:gdLst>
              <a:gd name="connsiteX0" fmla="*/ 0 w 349404"/>
              <a:gd name="connsiteY0" fmla="*/ 22656 h 22656"/>
              <a:gd name="connsiteX1" fmla="*/ 37170 w 349404"/>
              <a:gd name="connsiteY1" fmla="*/ 15222 h 22656"/>
              <a:gd name="connsiteX2" fmla="*/ 52039 w 349404"/>
              <a:gd name="connsiteY2" fmla="*/ 353 h 22656"/>
              <a:gd name="connsiteX3" fmla="*/ 111512 w 349404"/>
              <a:gd name="connsiteY3" fmla="*/ 7787 h 22656"/>
              <a:gd name="connsiteX4" fmla="*/ 163551 w 349404"/>
              <a:gd name="connsiteY4" fmla="*/ 22656 h 22656"/>
              <a:gd name="connsiteX5" fmla="*/ 245326 w 349404"/>
              <a:gd name="connsiteY5" fmla="*/ 15222 h 22656"/>
              <a:gd name="connsiteX6" fmla="*/ 349404 w 349404"/>
              <a:gd name="connsiteY6" fmla="*/ 15222 h 22656"/>
              <a:gd name="connsiteX0" fmla="*/ 0 w 349404"/>
              <a:gd name="connsiteY0" fmla="*/ 15031 h 15031"/>
              <a:gd name="connsiteX1" fmla="*/ 37170 w 349404"/>
              <a:gd name="connsiteY1" fmla="*/ 7597 h 15031"/>
              <a:gd name="connsiteX2" fmla="*/ 111512 w 349404"/>
              <a:gd name="connsiteY2" fmla="*/ 162 h 15031"/>
              <a:gd name="connsiteX3" fmla="*/ 163551 w 349404"/>
              <a:gd name="connsiteY3" fmla="*/ 15031 h 15031"/>
              <a:gd name="connsiteX4" fmla="*/ 245326 w 349404"/>
              <a:gd name="connsiteY4" fmla="*/ 7597 h 15031"/>
              <a:gd name="connsiteX5" fmla="*/ 349404 w 349404"/>
              <a:gd name="connsiteY5" fmla="*/ 7597 h 15031"/>
              <a:gd name="connsiteX0" fmla="*/ 0 w 349404"/>
              <a:gd name="connsiteY0" fmla="*/ 14914 h 26783"/>
              <a:gd name="connsiteX1" fmla="*/ 62570 w 349404"/>
              <a:gd name="connsiteY1" fmla="*/ 26530 h 26783"/>
              <a:gd name="connsiteX2" fmla="*/ 111512 w 349404"/>
              <a:gd name="connsiteY2" fmla="*/ 45 h 26783"/>
              <a:gd name="connsiteX3" fmla="*/ 163551 w 349404"/>
              <a:gd name="connsiteY3" fmla="*/ 14914 h 26783"/>
              <a:gd name="connsiteX4" fmla="*/ 245326 w 349404"/>
              <a:gd name="connsiteY4" fmla="*/ 7480 h 26783"/>
              <a:gd name="connsiteX5" fmla="*/ 349404 w 349404"/>
              <a:gd name="connsiteY5" fmla="*/ 7480 h 26783"/>
              <a:gd name="connsiteX0" fmla="*/ 0 w 349404"/>
              <a:gd name="connsiteY0" fmla="*/ 26551 h 38420"/>
              <a:gd name="connsiteX1" fmla="*/ 62570 w 349404"/>
              <a:gd name="connsiteY1" fmla="*/ 38167 h 38420"/>
              <a:gd name="connsiteX2" fmla="*/ 111512 w 349404"/>
              <a:gd name="connsiteY2" fmla="*/ 11682 h 38420"/>
              <a:gd name="connsiteX3" fmla="*/ 163551 w 349404"/>
              <a:gd name="connsiteY3" fmla="*/ 26551 h 38420"/>
              <a:gd name="connsiteX4" fmla="*/ 248501 w 349404"/>
              <a:gd name="connsiteY4" fmla="*/ 67 h 38420"/>
              <a:gd name="connsiteX5" fmla="*/ 349404 w 349404"/>
              <a:gd name="connsiteY5" fmla="*/ 19117 h 38420"/>
              <a:gd name="connsiteX0" fmla="*/ 0 w 349404"/>
              <a:gd name="connsiteY0" fmla="*/ 26551 h 38420"/>
              <a:gd name="connsiteX1" fmla="*/ 62570 w 349404"/>
              <a:gd name="connsiteY1" fmla="*/ 38167 h 38420"/>
              <a:gd name="connsiteX2" fmla="*/ 111512 w 349404"/>
              <a:gd name="connsiteY2" fmla="*/ 11682 h 38420"/>
              <a:gd name="connsiteX3" fmla="*/ 179426 w 349404"/>
              <a:gd name="connsiteY3" fmla="*/ 36076 h 38420"/>
              <a:gd name="connsiteX4" fmla="*/ 248501 w 349404"/>
              <a:gd name="connsiteY4" fmla="*/ 67 h 38420"/>
              <a:gd name="connsiteX5" fmla="*/ 349404 w 349404"/>
              <a:gd name="connsiteY5" fmla="*/ 19117 h 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04" h="38420">
                <a:moveTo>
                  <a:pt x="0" y="26551"/>
                </a:moveTo>
                <a:cubicBezTo>
                  <a:pt x="12390" y="24073"/>
                  <a:pt x="43985" y="40645"/>
                  <a:pt x="62570" y="38167"/>
                </a:cubicBezTo>
                <a:cubicBezTo>
                  <a:pt x="81155" y="35689"/>
                  <a:pt x="90449" y="10443"/>
                  <a:pt x="111512" y="11682"/>
                </a:cubicBezTo>
                <a:cubicBezTo>
                  <a:pt x="122032" y="15189"/>
                  <a:pt x="156595" y="38012"/>
                  <a:pt x="179426" y="36076"/>
                </a:cubicBezTo>
                <a:cubicBezTo>
                  <a:pt x="202258" y="34140"/>
                  <a:pt x="221152" y="1161"/>
                  <a:pt x="248501" y="67"/>
                </a:cubicBezTo>
                <a:cubicBezTo>
                  <a:pt x="283166" y="-1320"/>
                  <a:pt x="314711" y="19117"/>
                  <a:pt x="349404" y="19117"/>
                </a:cubicBezTo>
              </a:path>
            </a:pathLst>
          </a:custGeom>
          <a:noFill/>
          <a:ln w="28575">
            <a:solidFill>
              <a:srgbClr val="FFC000"/>
            </a:solidFill>
            <a:round/>
            <a:headEnd/>
            <a:tailEnd/>
          </a:ln>
        </p:spPr>
        <p:txBody>
          <a:bodyPr rtlCol="0" anchor="ctr"/>
          <a:lstStyle/>
          <a:p>
            <a:pPr algn="ctr"/>
            <a:endParaRPr kumimoji="1" lang="ja-JP" altLang="en-US">
              <a:latin typeface="Calibri" panose="020F0502020204030204" pitchFamily="34" charset="0"/>
              <a:cs typeface="Arial" panose="020B0604020202020204" pitchFamily="34" charset="0"/>
            </a:endParaRPr>
          </a:p>
        </p:txBody>
      </p:sp>
      <p:sp>
        <p:nvSpPr>
          <p:cNvPr id="240" name="Text Box 395"/>
          <p:cNvSpPr txBox="1">
            <a:spLocks noChangeArrowheads="1"/>
          </p:cNvSpPr>
          <p:nvPr/>
        </p:nvSpPr>
        <p:spPr bwMode="auto">
          <a:xfrm>
            <a:off x="7450354" y="4957021"/>
            <a:ext cx="986167" cy="184666"/>
          </a:xfrm>
          <a:prstGeom prst="rect">
            <a:avLst/>
          </a:prstGeom>
          <a:noFill/>
          <a:ln w="9525">
            <a:noFill/>
            <a:miter lim="800000"/>
            <a:headEnd/>
            <a:tailEnd/>
          </a:ln>
        </p:spPr>
        <p:txBody>
          <a:bodyPr wrap="none" tIns="0" bIns="0" anchor="ctr" anchorCtr="0">
            <a:spAutoFit/>
          </a:bodyPr>
          <a:lstStyle/>
          <a:p>
            <a:r>
              <a:rPr lang="en-US" altLang="ja-JP" sz="1200" dirty="0" smtClean="0">
                <a:latin typeface="Calibri" panose="020F0502020204030204" pitchFamily="34" charset="0"/>
                <a:ea typeface="HGPｺﾞｼｯｸE" pitchFamily="50" charset="-128"/>
                <a:cs typeface="Arial" panose="020B0604020202020204" pitchFamily="34" charset="0"/>
              </a:rPr>
              <a:t>: Leased Line</a:t>
            </a:r>
            <a:endParaRPr lang="ja-JP" altLang="en-US" sz="1200" dirty="0">
              <a:latin typeface="Calibri" panose="020F0502020204030204" pitchFamily="34" charset="0"/>
              <a:ea typeface="HGPｺﾞｼｯｸE" pitchFamily="50" charset="-128"/>
              <a:cs typeface="Arial" panose="020B0604020202020204" pitchFamily="34" charset="0"/>
            </a:endParaRPr>
          </a:p>
        </p:txBody>
      </p:sp>
      <p:grpSp>
        <p:nvGrpSpPr>
          <p:cNvPr id="267" name="Group 445"/>
          <p:cNvGrpSpPr>
            <a:grpSpLocks/>
          </p:cNvGrpSpPr>
          <p:nvPr/>
        </p:nvGrpSpPr>
        <p:grpSpPr bwMode="auto">
          <a:xfrm>
            <a:off x="1513211" y="2040843"/>
            <a:ext cx="6837363" cy="4471987"/>
            <a:chOff x="1156" y="1095"/>
            <a:chExt cx="4666" cy="2817"/>
          </a:xfrm>
          <a:solidFill>
            <a:srgbClr val="FFFFFF">
              <a:lumMod val="75000"/>
            </a:srgbClr>
          </a:solidFill>
        </p:grpSpPr>
        <p:sp>
          <p:nvSpPr>
            <p:cNvPr id="268" name="北海道"/>
            <p:cNvSpPr>
              <a:spLocks/>
            </p:cNvSpPr>
            <p:nvPr/>
          </p:nvSpPr>
          <p:spPr bwMode="auto">
            <a:xfrm rot="22938875">
              <a:off x="4551" y="1095"/>
              <a:ext cx="1271" cy="1207"/>
            </a:xfrm>
            <a:custGeom>
              <a:avLst/>
              <a:gdLst/>
              <a:ahLst/>
              <a:cxnLst>
                <a:cxn ang="0">
                  <a:pos x="71" y="116"/>
                </a:cxn>
                <a:cxn ang="0">
                  <a:pos x="95" y="128"/>
                </a:cxn>
                <a:cxn ang="0">
                  <a:pos x="98" y="108"/>
                </a:cxn>
                <a:cxn ang="0">
                  <a:pos x="120" y="87"/>
                </a:cxn>
                <a:cxn ang="0">
                  <a:pos x="132" y="88"/>
                </a:cxn>
                <a:cxn ang="0">
                  <a:pos x="135" y="83"/>
                </a:cxn>
                <a:cxn ang="0">
                  <a:pos x="142" y="83"/>
                </a:cxn>
                <a:cxn ang="0">
                  <a:pos x="151" y="77"/>
                </a:cxn>
                <a:cxn ang="0">
                  <a:pos x="155" y="69"/>
                </a:cxn>
                <a:cxn ang="0">
                  <a:pos x="146" y="70"/>
                </a:cxn>
                <a:cxn ang="0">
                  <a:pos x="146" y="63"/>
                </a:cxn>
                <a:cxn ang="0">
                  <a:pos x="139" y="54"/>
                </a:cxn>
                <a:cxn ang="0">
                  <a:pos x="143" y="35"/>
                </a:cxn>
                <a:cxn ang="0">
                  <a:pos x="118" y="50"/>
                </a:cxn>
                <a:cxn ang="0">
                  <a:pos x="105" y="45"/>
                </a:cxn>
                <a:cxn ang="0">
                  <a:pos x="102" y="47"/>
                </a:cxn>
                <a:cxn ang="0">
                  <a:pos x="90" y="39"/>
                </a:cxn>
                <a:cxn ang="0">
                  <a:pos x="61" y="6"/>
                </a:cxn>
                <a:cxn ang="0">
                  <a:pos x="50" y="4"/>
                </a:cxn>
                <a:cxn ang="0">
                  <a:pos x="44" y="11"/>
                </a:cxn>
                <a:cxn ang="0">
                  <a:pos x="46" y="59"/>
                </a:cxn>
                <a:cxn ang="0">
                  <a:pos x="42" y="81"/>
                </a:cxn>
                <a:cxn ang="0">
                  <a:pos x="32" y="83"/>
                </a:cxn>
                <a:cxn ang="0">
                  <a:pos x="18" y="78"/>
                </a:cxn>
                <a:cxn ang="0">
                  <a:pos x="19" y="93"/>
                </a:cxn>
                <a:cxn ang="0">
                  <a:pos x="10" y="99"/>
                </a:cxn>
                <a:cxn ang="0">
                  <a:pos x="2" y="104"/>
                </a:cxn>
                <a:cxn ang="0">
                  <a:pos x="0" y="119"/>
                </a:cxn>
                <a:cxn ang="0">
                  <a:pos x="11" y="134"/>
                </a:cxn>
                <a:cxn ang="0">
                  <a:pos x="9" y="148"/>
                </a:cxn>
                <a:cxn ang="0">
                  <a:pos x="19" y="146"/>
                </a:cxn>
                <a:cxn ang="0">
                  <a:pos x="26" y="136"/>
                </a:cxn>
                <a:cxn ang="0">
                  <a:pos x="40" y="134"/>
                </a:cxn>
                <a:cxn ang="0">
                  <a:pos x="33" y="130"/>
                </a:cxn>
                <a:cxn ang="0">
                  <a:pos x="16" y="120"/>
                </a:cxn>
                <a:cxn ang="0">
                  <a:pos x="23" y="108"/>
                </a:cxn>
                <a:cxn ang="0">
                  <a:pos x="32" y="118"/>
                </a:cxn>
                <a:cxn ang="0">
                  <a:pos x="54" y="105"/>
                </a:cxn>
              </a:cxnLst>
              <a:rect l="0" t="0" r="r" b="b"/>
              <a:pathLst>
                <a:path w="159" h="151">
                  <a:moveTo>
                    <a:pt x="54" y="105"/>
                  </a:moveTo>
                  <a:lnTo>
                    <a:pt x="71" y="116"/>
                  </a:lnTo>
                  <a:lnTo>
                    <a:pt x="89" y="122"/>
                  </a:lnTo>
                  <a:lnTo>
                    <a:pt x="95" y="128"/>
                  </a:lnTo>
                  <a:lnTo>
                    <a:pt x="96" y="122"/>
                  </a:lnTo>
                  <a:lnTo>
                    <a:pt x="98" y="108"/>
                  </a:lnTo>
                  <a:lnTo>
                    <a:pt x="109" y="95"/>
                  </a:lnTo>
                  <a:lnTo>
                    <a:pt x="120" y="87"/>
                  </a:lnTo>
                  <a:lnTo>
                    <a:pt x="123" y="89"/>
                  </a:lnTo>
                  <a:lnTo>
                    <a:pt x="132" y="88"/>
                  </a:lnTo>
                  <a:lnTo>
                    <a:pt x="131" y="86"/>
                  </a:lnTo>
                  <a:lnTo>
                    <a:pt x="135" y="83"/>
                  </a:lnTo>
                  <a:lnTo>
                    <a:pt x="136" y="86"/>
                  </a:lnTo>
                  <a:lnTo>
                    <a:pt x="142" y="83"/>
                  </a:lnTo>
                  <a:lnTo>
                    <a:pt x="143" y="81"/>
                  </a:lnTo>
                  <a:lnTo>
                    <a:pt x="151" y="77"/>
                  </a:lnTo>
                  <a:lnTo>
                    <a:pt x="159" y="69"/>
                  </a:lnTo>
                  <a:lnTo>
                    <a:pt x="155" y="69"/>
                  </a:lnTo>
                  <a:lnTo>
                    <a:pt x="150" y="74"/>
                  </a:lnTo>
                  <a:lnTo>
                    <a:pt x="146" y="70"/>
                  </a:lnTo>
                  <a:lnTo>
                    <a:pt x="144" y="64"/>
                  </a:lnTo>
                  <a:lnTo>
                    <a:pt x="146" y="63"/>
                  </a:lnTo>
                  <a:lnTo>
                    <a:pt x="140" y="59"/>
                  </a:lnTo>
                  <a:lnTo>
                    <a:pt x="139" y="54"/>
                  </a:lnTo>
                  <a:lnTo>
                    <a:pt x="145" y="39"/>
                  </a:lnTo>
                  <a:lnTo>
                    <a:pt x="143" y="35"/>
                  </a:lnTo>
                  <a:lnTo>
                    <a:pt x="129" y="52"/>
                  </a:lnTo>
                  <a:lnTo>
                    <a:pt x="118" y="50"/>
                  </a:lnTo>
                  <a:lnTo>
                    <a:pt x="116" y="46"/>
                  </a:lnTo>
                  <a:lnTo>
                    <a:pt x="105" y="45"/>
                  </a:lnTo>
                  <a:lnTo>
                    <a:pt x="107" y="48"/>
                  </a:lnTo>
                  <a:lnTo>
                    <a:pt x="102" y="47"/>
                  </a:lnTo>
                  <a:lnTo>
                    <a:pt x="104" y="45"/>
                  </a:lnTo>
                  <a:lnTo>
                    <a:pt x="90" y="39"/>
                  </a:lnTo>
                  <a:lnTo>
                    <a:pt x="78" y="28"/>
                  </a:lnTo>
                  <a:lnTo>
                    <a:pt x="61" y="6"/>
                  </a:lnTo>
                  <a:lnTo>
                    <a:pt x="52" y="0"/>
                  </a:lnTo>
                  <a:lnTo>
                    <a:pt x="50" y="4"/>
                  </a:lnTo>
                  <a:lnTo>
                    <a:pt x="45" y="3"/>
                  </a:lnTo>
                  <a:lnTo>
                    <a:pt x="44" y="11"/>
                  </a:lnTo>
                  <a:lnTo>
                    <a:pt x="50" y="30"/>
                  </a:lnTo>
                  <a:lnTo>
                    <a:pt x="46" y="59"/>
                  </a:lnTo>
                  <a:lnTo>
                    <a:pt x="40" y="63"/>
                  </a:lnTo>
                  <a:lnTo>
                    <a:pt x="42" y="81"/>
                  </a:lnTo>
                  <a:lnTo>
                    <a:pt x="36" y="85"/>
                  </a:lnTo>
                  <a:lnTo>
                    <a:pt x="32" y="83"/>
                  </a:lnTo>
                  <a:lnTo>
                    <a:pt x="29" y="84"/>
                  </a:lnTo>
                  <a:lnTo>
                    <a:pt x="18" y="78"/>
                  </a:lnTo>
                  <a:lnTo>
                    <a:pt x="13" y="83"/>
                  </a:lnTo>
                  <a:lnTo>
                    <a:pt x="19" y="93"/>
                  </a:lnTo>
                  <a:lnTo>
                    <a:pt x="14" y="101"/>
                  </a:lnTo>
                  <a:lnTo>
                    <a:pt x="10" y="99"/>
                  </a:lnTo>
                  <a:lnTo>
                    <a:pt x="7" y="104"/>
                  </a:lnTo>
                  <a:lnTo>
                    <a:pt x="2" y="104"/>
                  </a:lnTo>
                  <a:lnTo>
                    <a:pt x="3" y="112"/>
                  </a:lnTo>
                  <a:lnTo>
                    <a:pt x="0" y="119"/>
                  </a:lnTo>
                  <a:lnTo>
                    <a:pt x="10" y="129"/>
                  </a:lnTo>
                  <a:lnTo>
                    <a:pt x="11" y="134"/>
                  </a:lnTo>
                  <a:lnTo>
                    <a:pt x="7" y="142"/>
                  </a:lnTo>
                  <a:lnTo>
                    <a:pt x="9" y="148"/>
                  </a:lnTo>
                  <a:lnTo>
                    <a:pt x="13" y="151"/>
                  </a:lnTo>
                  <a:lnTo>
                    <a:pt x="19" y="146"/>
                  </a:lnTo>
                  <a:lnTo>
                    <a:pt x="20" y="140"/>
                  </a:lnTo>
                  <a:lnTo>
                    <a:pt x="26" y="136"/>
                  </a:lnTo>
                  <a:lnTo>
                    <a:pt x="35" y="138"/>
                  </a:lnTo>
                  <a:lnTo>
                    <a:pt x="40" y="134"/>
                  </a:lnTo>
                  <a:lnTo>
                    <a:pt x="36" y="131"/>
                  </a:lnTo>
                  <a:lnTo>
                    <a:pt x="33" y="130"/>
                  </a:lnTo>
                  <a:lnTo>
                    <a:pt x="28" y="124"/>
                  </a:lnTo>
                  <a:lnTo>
                    <a:pt x="16" y="120"/>
                  </a:lnTo>
                  <a:lnTo>
                    <a:pt x="16" y="114"/>
                  </a:lnTo>
                  <a:lnTo>
                    <a:pt x="23" y="108"/>
                  </a:lnTo>
                  <a:lnTo>
                    <a:pt x="28" y="109"/>
                  </a:lnTo>
                  <a:lnTo>
                    <a:pt x="32" y="118"/>
                  </a:lnTo>
                  <a:lnTo>
                    <a:pt x="45" y="107"/>
                  </a:lnTo>
                  <a:lnTo>
                    <a:pt x="54" y="10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69" name="青森県"/>
            <p:cNvSpPr>
              <a:spLocks/>
            </p:cNvSpPr>
            <p:nvPr/>
          </p:nvSpPr>
          <p:spPr bwMode="auto">
            <a:xfrm rot="22938875">
              <a:off x="4329" y="2041"/>
              <a:ext cx="415" cy="392"/>
            </a:xfrm>
            <a:custGeom>
              <a:avLst/>
              <a:gdLst/>
              <a:ahLst/>
              <a:cxnLst>
                <a:cxn ang="0">
                  <a:pos x="21" y="41"/>
                </a:cxn>
                <a:cxn ang="0">
                  <a:pos x="28" y="38"/>
                </a:cxn>
                <a:cxn ang="0">
                  <a:pos x="32" y="40"/>
                </a:cxn>
                <a:cxn ang="0">
                  <a:pos x="30" y="49"/>
                </a:cxn>
                <a:cxn ang="0">
                  <a:pos x="33" y="48"/>
                </a:cxn>
                <a:cxn ang="0">
                  <a:pos x="40" y="43"/>
                </a:cxn>
                <a:cxn ang="0">
                  <a:pos x="47" y="42"/>
                </a:cxn>
                <a:cxn ang="0">
                  <a:pos x="52" y="39"/>
                </a:cxn>
                <a:cxn ang="0">
                  <a:pos x="49" y="35"/>
                </a:cxn>
                <a:cxn ang="0">
                  <a:pos x="46" y="34"/>
                </a:cxn>
                <a:cxn ang="0">
                  <a:pos x="43" y="25"/>
                </a:cxn>
                <a:cxn ang="0">
                  <a:pos x="42" y="17"/>
                </a:cxn>
                <a:cxn ang="0">
                  <a:pos x="44" y="4"/>
                </a:cxn>
                <a:cxn ang="0">
                  <a:pos x="38" y="6"/>
                </a:cxn>
                <a:cxn ang="0">
                  <a:pos x="34" y="2"/>
                </a:cxn>
                <a:cxn ang="0">
                  <a:pos x="28" y="0"/>
                </a:cxn>
                <a:cxn ang="0">
                  <a:pos x="25" y="9"/>
                </a:cxn>
                <a:cxn ang="0">
                  <a:pos x="25" y="16"/>
                </a:cxn>
                <a:cxn ang="0">
                  <a:pos x="32" y="14"/>
                </a:cxn>
                <a:cxn ang="0">
                  <a:pos x="36" y="10"/>
                </a:cxn>
                <a:cxn ang="0">
                  <a:pos x="38" y="12"/>
                </a:cxn>
                <a:cxn ang="0">
                  <a:pos x="37" y="23"/>
                </a:cxn>
                <a:cxn ang="0">
                  <a:pos x="33" y="23"/>
                </a:cxn>
                <a:cxn ang="0">
                  <a:pos x="30" y="19"/>
                </a:cxn>
                <a:cxn ang="0">
                  <a:pos x="28" y="19"/>
                </a:cxn>
                <a:cxn ang="0">
                  <a:pos x="27" y="25"/>
                </a:cxn>
                <a:cxn ang="0">
                  <a:pos x="24" y="26"/>
                </a:cxn>
                <a:cxn ang="0">
                  <a:pos x="20" y="12"/>
                </a:cxn>
                <a:cxn ang="0">
                  <a:pos x="13" y="10"/>
                </a:cxn>
                <a:cxn ang="0">
                  <a:pos x="12" y="16"/>
                </a:cxn>
                <a:cxn ang="0">
                  <a:pos x="12" y="21"/>
                </a:cxn>
                <a:cxn ang="0">
                  <a:pos x="11" y="28"/>
                </a:cxn>
                <a:cxn ang="0">
                  <a:pos x="5" y="30"/>
                </a:cxn>
                <a:cxn ang="0">
                  <a:pos x="0" y="36"/>
                </a:cxn>
                <a:cxn ang="0">
                  <a:pos x="2" y="37"/>
                </a:cxn>
                <a:cxn ang="0">
                  <a:pos x="3" y="41"/>
                </a:cxn>
                <a:cxn ang="0">
                  <a:pos x="17" y="39"/>
                </a:cxn>
                <a:cxn ang="0">
                  <a:pos x="21" y="41"/>
                </a:cxn>
              </a:cxnLst>
              <a:rect l="0" t="0" r="r" b="b"/>
              <a:pathLst>
                <a:path w="52" h="49">
                  <a:moveTo>
                    <a:pt x="21" y="41"/>
                  </a:moveTo>
                  <a:lnTo>
                    <a:pt x="28" y="38"/>
                  </a:lnTo>
                  <a:lnTo>
                    <a:pt x="32" y="40"/>
                  </a:lnTo>
                  <a:lnTo>
                    <a:pt x="30" y="49"/>
                  </a:lnTo>
                  <a:lnTo>
                    <a:pt x="33" y="48"/>
                  </a:lnTo>
                  <a:lnTo>
                    <a:pt x="40" y="43"/>
                  </a:lnTo>
                  <a:lnTo>
                    <a:pt x="47" y="42"/>
                  </a:lnTo>
                  <a:lnTo>
                    <a:pt x="52" y="39"/>
                  </a:lnTo>
                  <a:lnTo>
                    <a:pt x="49" y="35"/>
                  </a:lnTo>
                  <a:lnTo>
                    <a:pt x="46" y="34"/>
                  </a:lnTo>
                  <a:lnTo>
                    <a:pt x="43" y="25"/>
                  </a:lnTo>
                  <a:lnTo>
                    <a:pt x="42" y="17"/>
                  </a:lnTo>
                  <a:lnTo>
                    <a:pt x="44" y="4"/>
                  </a:lnTo>
                  <a:lnTo>
                    <a:pt x="38" y="6"/>
                  </a:lnTo>
                  <a:lnTo>
                    <a:pt x="34" y="2"/>
                  </a:lnTo>
                  <a:lnTo>
                    <a:pt x="28" y="0"/>
                  </a:lnTo>
                  <a:lnTo>
                    <a:pt x="25" y="9"/>
                  </a:lnTo>
                  <a:lnTo>
                    <a:pt x="25" y="16"/>
                  </a:lnTo>
                  <a:lnTo>
                    <a:pt x="32" y="14"/>
                  </a:lnTo>
                  <a:lnTo>
                    <a:pt x="36" y="10"/>
                  </a:lnTo>
                  <a:lnTo>
                    <a:pt x="38" y="12"/>
                  </a:lnTo>
                  <a:lnTo>
                    <a:pt x="37" y="23"/>
                  </a:lnTo>
                  <a:lnTo>
                    <a:pt x="33" y="23"/>
                  </a:lnTo>
                  <a:lnTo>
                    <a:pt x="30" y="19"/>
                  </a:lnTo>
                  <a:lnTo>
                    <a:pt x="28" y="19"/>
                  </a:lnTo>
                  <a:lnTo>
                    <a:pt x="27" y="25"/>
                  </a:lnTo>
                  <a:lnTo>
                    <a:pt x="24" y="26"/>
                  </a:lnTo>
                  <a:lnTo>
                    <a:pt x="20" y="12"/>
                  </a:lnTo>
                  <a:lnTo>
                    <a:pt x="13" y="10"/>
                  </a:lnTo>
                  <a:lnTo>
                    <a:pt x="12" y="16"/>
                  </a:lnTo>
                  <a:lnTo>
                    <a:pt x="12" y="21"/>
                  </a:lnTo>
                  <a:lnTo>
                    <a:pt x="11" y="28"/>
                  </a:lnTo>
                  <a:lnTo>
                    <a:pt x="5" y="30"/>
                  </a:lnTo>
                  <a:lnTo>
                    <a:pt x="0" y="36"/>
                  </a:lnTo>
                  <a:lnTo>
                    <a:pt x="2" y="37"/>
                  </a:lnTo>
                  <a:lnTo>
                    <a:pt x="3" y="41"/>
                  </a:lnTo>
                  <a:lnTo>
                    <a:pt x="17" y="39"/>
                  </a:lnTo>
                  <a:lnTo>
                    <a:pt x="21" y="41"/>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0" name="岩手県"/>
            <p:cNvSpPr>
              <a:spLocks/>
            </p:cNvSpPr>
            <p:nvPr/>
          </p:nvSpPr>
          <p:spPr bwMode="auto">
            <a:xfrm rot="22938875">
              <a:off x="4377" y="2380"/>
              <a:ext cx="304" cy="512"/>
            </a:xfrm>
            <a:custGeom>
              <a:avLst/>
              <a:gdLst/>
              <a:ahLst/>
              <a:cxnLst>
                <a:cxn ang="0">
                  <a:pos x="35" y="18"/>
                </a:cxn>
                <a:cxn ang="0">
                  <a:pos x="32" y="15"/>
                </a:cxn>
                <a:cxn ang="0">
                  <a:pos x="32" y="8"/>
                </a:cxn>
                <a:cxn ang="0">
                  <a:pos x="27" y="0"/>
                </a:cxn>
                <a:cxn ang="0">
                  <a:pos x="22" y="3"/>
                </a:cxn>
                <a:cxn ang="0">
                  <a:pos x="15" y="4"/>
                </a:cxn>
                <a:cxn ang="0">
                  <a:pos x="8" y="9"/>
                </a:cxn>
                <a:cxn ang="0">
                  <a:pos x="5" y="10"/>
                </a:cxn>
                <a:cxn ang="0">
                  <a:pos x="5" y="20"/>
                </a:cxn>
                <a:cxn ang="0">
                  <a:pos x="3" y="25"/>
                </a:cxn>
                <a:cxn ang="0">
                  <a:pos x="4" y="29"/>
                </a:cxn>
                <a:cxn ang="0">
                  <a:pos x="0" y="39"/>
                </a:cxn>
                <a:cxn ang="0">
                  <a:pos x="2" y="48"/>
                </a:cxn>
                <a:cxn ang="0">
                  <a:pos x="4" y="51"/>
                </a:cxn>
                <a:cxn ang="0">
                  <a:pos x="3" y="57"/>
                </a:cxn>
                <a:cxn ang="0">
                  <a:pos x="12" y="59"/>
                </a:cxn>
                <a:cxn ang="0">
                  <a:pos x="15" y="64"/>
                </a:cxn>
                <a:cxn ang="0">
                  <a:pos x="18" y="61"/>
                </a:cxn>
                <a:cxn ang="0">
                  <a:pos x="21" y="62"/>
                </a:cxn>
                <a:cxn ang="0">
                  <a:pos x="23" y="54"/>
                </a:cxn>
                <a:cxn ang="0">
                  <a:pos x="29" y="55"/>
                </a:cxn>
                <a:cxn ang="0">
                  <a:pos x="33" y="52"/>
                </a:cxn>
                <a:cxn ang="0">
                  <a:pos x="35" y="48"/>
                </a:cxn>
                <a:cxn ang="0">
                  <a:pos x="38" y="33"/>
                </a:cxn>
                <a:cxn ang="0">
                  <a:pos x="35" y="18"/>
                </a:cxn>
              </a:cxnLst>
              <a:rect l="0" t="0" r="r" b="b"/>
              <a:pathLst>
                <a:path w="38" h="64">
                  <a:moveTo>
                    <a:pt x="35" y="18"/>
                  </a:moveTo>
                  <a:lnTo>
                    <a:pt x="32" y="15"/>
                  </a:lnTo>
                  <a:lnTo>
                    <a:pt x="32" y="8"/>
                  </a:lnTo>
                  <a:lnTo>
                    <a:pt x="27" y="0"/>
                  </a:lnTo>
                  <a:lnTo>
                    <a:pt x="22" y="3"/>
                  </a:lnTo>
                  <a:lnTo>
                    <a:pt x="15" y="4"/>
                  </a:lnTo>
                  <a:lnTo>
                    <a:pt x="8" y="9"/>
                  </a:lnTo>
                  <a:lnTo>
                    <a:pt x="5" y="10"/>
                  </a:lnTo>
                  <a:lnTo>
                    <a:pt x="5" y="20"/>
                  </a:lnTo>
                  <a:lnTo>
                    <a:pt x="3" y="25"/>
                  </a:lnTo>
                  <a:lnTo>
                    <a:pt x="4" y="29"/>
                  </a:lnTo>
                  <a:lnTo>
                    <a:pt x="0" y="39"/>
                  </a:lnTo>
                  <a:lnTo>
                    <a:pt x="2" y="48"/>
                  </a:lnTo>
                  <a:lnTo>
                    <a:pt x="4" y="51"/>
                  </a:lnTo>
                  <a:lnTo>
                    <a:pt x="3" y="57"/>
                  </a:lnTo>
                  <a:lnTo>
                    <a:pt x="12" y="59"/>
                  </a:lnTo>
                  <a:lnTo>
                    <a:pt x="15" y="64"/>
                  </a:lnTo>
                  <a:lnTo>
                    <a:pt x="18" y="61"/>
                  </a:lnTo>
                  <a:lnTo>
                    <a:pt x="21" y="62"/>
                  </a:lnTo>
                  <a:lnTo>
                    <a:pt x="23" y="54"/>
                  </a:lnTo>
                  <a:lnTo>
                    <a:pt x="29" y="55"/>
                  </a:lnTo>
                  <a:lnTo>
                    <a:pt x="33" y="52"/>
                  </a:lnTo>
                  <a:lnTo>
                    <a:pt x="35" y="48"/>
                  </a:lnTo>
                  <a:lnTo>
                    <a:pt x="38" y="33"/>
                  </a:lnTo>
                  <a:lnTo>
                    <a:pt x="35" y="18"/>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1" name="宮城県"/>
            <p:cNvSpPr>
              <a:spLocks/>
            </p:cNvSpPr>
            <p:nvPr/>
          </p:nvSpPr>
          <p:spPr bwMode="auto">
            <a:xfrm rot="22938875">
              <a:off x="4169" y="2756"/>
              <a:ext cx="312" cy="352"/>
            </a:xfrm>
            <a:custGeom>
              <a:avLst/>
              <a:gdLst/>
              <a:ahLst/>
              <a:cxnLst>
                <a:cxn ang="0">
                  <a:pos x="31" y="8"/>
                </a:cxn>
                <a:cxn ang="0">
                  <a:pos x="28" y="7"/>
                </a:cxn>
                <a:cxn ang="0">
                  <a:pos x="25" y="10"/>
                </a:cxn>
                <a:cxn ang="0">
                  <a:pos x="22" y="5"/>
                </a:cxn>
                <a:cxn ang="0">
                  <a:pos x="13" y="3"/>
                </a:cxn>
                <a:cxn ang="0">
                  <a:pos x="8" y="5"/>
                </a:cxn>
                <a:cxn ang="0">
                  <a:pos x="9" y="12"/>
                </a:cxn>
                <a:cxn ang="0">
                  <a:pos x="7" y="17"/>
                </a:cxn>
                <a:cxn ang="0">
                  <a:pos x="8" y="21"/>
                </a:cxn>
                <a:cxn ang="0">
                  <a:pos x="5" y="33"/>
                </a:cxn>
                <a:cxn ang="0">
                  <a:pos x="1" y="35"/>
                </a:cxn>
                <a:cxn ang="0">
                  <a:pos x="0" y="40"/>
                </a:cxn>
                <a:cxn ang="0">
                  <a:pos x="4" y="39"/>
                </a:cxn>
                <a:cxn ang="0">
                  <a:pos x="9" y="41"/>
                </a:cxn>
                <a:cxn ang="0">
                  <a:pos x="13" y="44"/>
                </a:cxn>
                <a:cxn ang="0">
                  <a:pos x="17" y="44"/>
                </a:cxn>
                <a:cxn ang="0">
                  <a:pos x="20" y="41"/>
                </a:cxn>
                <a:cxn ang="0">
                  <a:pos x="18" y="36"/>
                </a:cxn>
                <a:cxn ang="0">
                  <a:pos x="22" y="24"/>
                </a:cxn>
                <a:cxn ang="0">
                  <a:pos x="25" y="21"/>
                </a:cxn>
                <a:cxn ang="0">
                  <a:pos x="30" y="21"/>
                </a:cxn>
                <a:cxn ang="0">
                  <a:pos x="34" y="27"/>
                </a:cxn>
                <a:cxn ang="0">
                  <a:pos x="35" y="24"/>
                </a:cxn>
                <a:cxn ang="0">
                  <a:pos x="35" y="14"/>
                </a:cxn>
                <a:cxn ang="0">
                  <a:pos x="34" y="11"/>
                </a:cxn>
                <a:cxn ang="0">
                  <a:pos x="37" y="5"/>
                </a:cxn>
                <a:cxn ang="0">
                  <a:pos x="39" y="4"/>
                </a:cxn>
                <a:cxn ang="0">
                  <a:pos x="39" y="1"/>
                </a:cxn>
                <a:cxn ang="0">
                  <a:pos x="33" y="0"/>
                </a:cxn>
                <a:cxn ang="0">
                  <a:pos x="31" y="8"/>
                </a:cxn>
              </a:cxnLst>
              <a:rect l="0" t="0" r="r" b="b"/>
              <a:pathLst>
                <a:path w="39" h="44">
                  <a:moveTo>
                    <a:pt x="31" y="8"/>
                  </a:moveTo>
                  <a:lnTo>
                    <a:pt x="28" y="7"/>
                  </a:lnTo>
                  <a:lnTo>
                    <a:pt x="25" y="10"/>
                  </a:lnTo>
                  <a:lnTo>
                    <a:pt x="22" y="5"/>
                  </a:lnTo>
                  <a:lnTo>
                    <a:pt x="13" y="3"/>
                  </a:lnTo>
                  <a:lnTo>
                    <a:pt x="8" y="5"/>
                  </a:lnTo>
                  <a:lnTo>
                    <a:pt x="9" y="12"/>
                  </a:lnTo>
                  <a:lnTo>
                    <a:pt x="7" y="17"/>
                  </a:lnTo>
                  <a:lnTo>
                    <a:pt x="8" y="21"/>
                  </a:lnTo>
                  <a:lnTo>
                    <a:pt x="5" y="33"/>
                  </a:lnTo>
                  <a:lnTo>
                    <a:pt x="1" y="35"/>
                  </a:lnTo>
                  <a:lnTo>
                    <a:pt x="0" y="40"/>
                  </a:lnTo>
                  <a:lnTo>
                    <a:pt x="4" y="39"/>
                  </a:lnTo>
                  <a:lnTo>
                    <a:pt x="9" y="41"/>
                  </a:lnTo>
                  <a:lnTo>
                    <a:pt x="13" y="44"/>
                  </a:lnTo>
                  <a:lnTo>
                    <a:pt x="17" y="44"/>
                  </a:lnTo>
                  <a:lnTo>
                    <a:pt x="20" y="41"/>
                  </a:lnTo>
                  <a:lnTo>
                    <a:pt x="18" y="36"/>
                  </a:lnTo>
                  <a:lnTo>
                    <a:pt x="22" y="24"/>
                  </a:lnTo>
                  <a:lnTo>
                    <a:pt x="25" y="21"/>
                  </a:lnTo>
                  <a:lnTo>
                    <a:pt x="30" y="21"/>
                  </a:lnTo>
                  <a:lnTo>
                    <a:pt x="34" y="27"/>
                  </a:lnTo>
                  <a:lnTo>
                    <a:pt x="35" y="24"/>
                  </a:lnTo>
                  <a:lnTo>
                    <a:pt x="35" y="14"/>
                  </a:lnTo>
                  <a:lnTo>
                    <a:pt x="34" y="11"/>
                  </a:lnTo>
                  <a:lnTo>
                    <a:pt x="37" y="5"/>
                  </a:lnTo>
                  <a:lnTo>
                    <a:pt x="39" y="4"/>
                  </a:lnTo>
                  <a:lnTo>
                    <a:pt x="39" y="1"/>
                  </a:lnTo>
                  <a:lnTo>
                    <a:pt x="33" y="0"/>
                  </a:lnTo>
                  <a:lnTo>
                    <a:pt x="31" y="8"/>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2" name="秋田県"/>
            <p:cNvSpPr>
              <a:spLocks/>
            </p:cNvSpPr>
            <p:nvPr/>
          </p:nvSpPr>
          <p:spPr bwMode="auto">
            <a:xfrm rot="22938875">
              <a:off x="4173" y="2282"/>
              <a:ext cx="288" cy="480"/>
            </a:xfrm>
            <a:custGeom>
              <a:avLst/>
              <a:gdLst/>
              <a:ahLst/>
              <a:cxnLst>
                <a:cxn ang="0">
                  <a:pos x="21" y="56"/>
                </a:cxn>
                <a:cxn ang="0">
                  <a:pos x="27" y="60"/>
                </a:cxn>
                <a:cxn ang="0">
                  <a:pos x="32" y="58"/>
                </a:cxn>
                <a:cxn ang="0">
                  <a:pos x="33" y="52"/>
                </a:cxn>
                <a:cxn ang="0">
                  <a:pos x="31" y="49"/>
                </a:cxn>
                <a:cxn ang="0">
                  <a:pos x="29" y="40"/>
                </a:cxn>
                <a:cxn ang="0">
                  <a:pos x="33" y="30"/>
                </a:cxn>
                <a:cxn ang="0">
                  <a:pos x="32" y="26"/>
                </a:cxn>
                <a:cxn ang="0">
                  <a:pos x="34" y="21"/>
                </a:cxn>
                <a:cxn ang="0">
                  <a:pos x="34" y="11"/>
                </a:cxn>
                <a:cxn ang="0">
                  <a:pos x="36" y="2"/>
                </a:cxn>
                <a:cxn ang="0">
                  <a:pos x="32" y="0"/>
                </a:cxn>
                <a:cxn ang="0">
                  <a:pos x="25" y="3"/>
                </a:cxn>
                <a:cxn ang="0">
                  <a:pos x="21" y="1"/>
                </a:cxn>
                <a:cxn ang="0">
                  <a:pos x="7" y="3"/>
                </a:cxn>
                <a:cxn ang="0">
                  <a:pos x="7" y="5"/>
                </a:cxn>
                <a:cxn ang="0">
                  <a:pos x="8" y="7"/>
                </a:cxn>
                <a:cxn ang="0">
                  <a:pos x="8" y="15"/>
                </a:cxn>
                <a:cxn ang="0">
                  <a:pos x="4" y="19"/>
                </a:cxn>
                <a:cxn ang="0">
                  <a:pos x="0" y="18"/>
                </a:cxn>
                <a:cxn ang="0">
                  <a:pos x="0" y="20"/>
                </a:cxn>
                <a:cxn ang="0">
                  <a:pos x="2" y="25"/>
                </a:cxn>
                <a:cxn ang="0">
                  <a:pos x="8" y="23"/>
                </a:cxn>
                <a:cxn ang="0">
                  <a:pos x="11" y="30"/>
                </a:cxn>
                <a:cxn ang="0">
                  <a:pos x="9" y="42"/>
                </a:cxn>
                <a:cxn ang="0">
                  <a:pos x="7" y="45"/>
                </a:cxn>
                <a:cxn ang="0">
                  <a:pos x="6" y="52"/>
                </a:cxn>
                <a:cxn ang="0">
                  <a:pos x="12" y="52"/>
                </a:cxn>
                <a:cxn ang="0">
                  <a:pos x="21" y="56"/>
                </a:cxn>
              </a:cxnLst>
              <a:rect l="0" t="0" r="r" b="b"/>
              <a:pathLst>
                <a:path w="36" h="60">
                  <a:moveTo>
                    <a:pt x="21" y="56"/>
                  </a:moveTo>
                  <a:lnTo>
                    <a:pt x="27" y="60"/>
                  </a:lnTo>
                  <a:lnTo>
                    <a:pt x="32" y="58"/>
                  </a:lnTo>
                  <a:lnTo>
                    <a:pt x="33" y="52"/>
                  </a:lnTo>
                  <a:lnTo>
                    <a:pt x="31" y="49"/>
                  </a:lnTo>
                  <a:lnTo>
                    <a:pt x="29" y="40"/>
                  </a:lnTo>
                  <a:lnTo>
                    <a:pt x="33" y="30"/>
                  </a:lnTo>
                  <a:lnTo>
                    <a:pt x="32" y="26"/>
                  </a:lnTo>
                  <a:lnTo>
                    <a:pt x="34" y="21"/>
                  </a:lnTo>
                  <a:lnTo>
                    <a:pt x="34" y="11"/>
                  </a:lnTo>
                  <a:lnTo>
                    <a:pt x="36" y="2"/>
                  </a:lnTo>
                  <a:lnTo>
                    <a:pt x="32" y="0"/>
                  </a:lnTo>
                  <a:lnTo>
                    <a:pt x="25" y="3"/>
                  </a:lnTo>
                  <a:lnTo>
                    <a:pt x="21" y="1"/>
                  </a:lnTo>
                  <a:lnTo>
                    <a:pt x="7" y="3"/>
                  </a:lnTo>
                  <a:lnTo>
                    <a:pt x="7" y="5"/>
                  </a:lnTo>
                  <a:lnTo>
                    <a:pt x="8" y="7"/>
                  </a:lnTo>
                  <a:lnTo>
                    <a:pt x="8" y="15"/>
                  </a:lnTo>
                  <a:lnTo>
                    <a:pt x="4" y="19"/>
                  </a:lnTo>
                  <a:lnTo>
                    <a:pt x="0" y="18"/>
                  </a:lnTo>
                  <a:lnTo>
                    <a:pt x="0" y="20"/>
                  </a:lnTo>
                  <a:lnTo>
                    <a:pt x="2" y="25"/>
                  </a:lnTo>
                  <a:lnTo>
                    <a:pt x="8" y="23"/>
                  </a:lnTo>
                  <a:lnTo>
                    <a:pt x="11" y="30"/>
                  </a:lnTo>
                  <a:lnTo>
                    <a:pt x="9" y="42"/>
                  </a:lnTo>
                  <a:lnTo>
                    <a:pt x="7" y="45"/>
                  </a:lnTo>
                  <a:lnTo>
                    <a:pt x="6" y="52"/>
                  </a:lnTo>
                  <a:lnTo>
                    <a:pt x="12" y="52"/>
                  </a:lnTo>
                  <a:lnTo>
                    <a:pt x="21" y="5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3" name="山形県"/>
            <p:cNvSpPr>
              <a:spLocks/>
            </p:cNvSpPr>
            <p:nvPr/>
          </p:nvSpPr>
          <p:spPr bwMode="auto">
            <a:xfrm rot="22938875">
              <a:off x="3999" y="2650"/>
              <a:ext cx="256" cy="408"/>
            </a:xfrm>
            <a:custGeom>
              <a:avLst/>
              <a:gdLst/>
              <a:ahLst/>
              <a:cxnLst>
                <a:cxn ang="0">
                  <a:pos x="7" y="27"/>
                </a:cxn>
                <a:cxn ang="0">
                  <a:pos x="10" y="27"/>
                </a:cxn>
                <a:cxn ang="0">
                  <a:pos x="13" y="29"/>
                </a:cxn>
                <a:cxn ang="0">
                  <a:pos x="10" y="33"/>
                </a:cxn>
                <a:cxn ang="0">
                  <a:pos x="7" y="34"/>
                </a:cxn>
                <a:cxn ang="0">
                  <a:pos x="5" y="44"/>
                </a:cxn>
                <a:cxn ang="0">
                  <a:pos x="9" y="46"/>
                </a:cxn>
                <a:cxn ang="0">
                  <a:pos x="11" y="46"/>
                </a:cxn>
                <a:cxn ang="0">
                  <a:pos x="18" y="51"/>
                </a:cxn>
                <a:cxn ang="0">
                  <a:pos x="23" y="48"/>
                </a:cxn>
                <a:cxn ang="0">
                  <a:pos x="23" y="43"/>
                </a:cxn>
                <a:cxn ang="0">
                  <a:pos x="24" y="38"/>
                </a:cxn>
                <a:cxn ang="0">
                  <a:pos x="28" y="36"/>
                </a:cxn>
                <a:cxn ang="0">
                  <a:pos x="31" y="24"/>
                </a:cxn>
                <a:cxn ang="0">
                  <a:pos x="30" y="20"/>
                </a:cxn>
                <a:cxn ang="0">
                  <a:pos x="32" y="15"/>
                </a:cxn>
                <a:cxn ang="0">
                  <a:pos x="31" y="8"/>
                </a:cxn>
                <a:cxn ang="0">
                  <a:pos x="25" y="4"/>
                </a:cxn>
                <a:cxn ang="0">
                  <a:pos x="16" y="0"/>
                </a:cxn>
                <a:cxn ang="0">
                  <a:pos x="10" y="0"/>
                </a:cxn>
                <a:cxn ang="0">
                  <a:pos x="6" y="12"/>
                </a:cxn>
                <a:cxn ang="0">
                  <a:pos x="0" y="21"/>
                </a:cxn>
                <a:cxn ang="0">
                  <a:pos x="6" y="23"/>
                </a:cxn>
                <a:cxn ang="0">
                  <a:pos x="7" y="27"/>
                </a:cxn>
              </a:cxnLst>
              <a:rect l="0" t="0" r="r" b="b"/>
              <a:pathLst>
                <a:path w="32" h="51">
                  <a:moveTo>
                    <a:pt x="7" y="27"/>
                  </a:moveTo>
                  <a:lnTo>
                    <a:pt x="10" y="27"/>
                  </a:lnTo>
                  <a:lnTo>
                    <a:pt x="13" y="29"/>
                  </a:lnTo>
                  <a:lnTo>
                    <a:pt x="10" y="33"/>
                  </a:lnTo>
                  <a:lnTo>
                    <a:pt x="7" y="34"/>
                  </a:lnTo>
                  <a:lnTo>
                    <a:pt x="5" y="44"/>
                  </a:lnTo>
                  <a:lnTo>
                    <a:pt x="9" y="46"/>
                  </a:lnTo>
                  <a:lnTo>
                    <a:pt x="11" y="46"/>
                  </a:lnTo>
                  <a:lnTo>
                    <a:pt x="18" y="51"/>
                  </a:lnTo>
                  <a:lnTo>
                    <a:pt x="23" y="48"/>
                  </a:lnTo>
                  <a:lnTo>
                    <a:pt x="23" y="43"/>
                  </a:lnTo>
                  <a:lnTo>
                    <a:pt x="24" y="38"/>
                  </a:lnTo>
                  <a:lnTo>
                    <a:pt x="28" y="36"/>
                  </a:lnTo>
                  <a:lnTo>
                    <a:pt x="31" y="24"/>
                  </a:lnTo>
                  <a:lnTo>
                    <a:pt x="30" y="20"/>
                  </a:lnTo>
                  <a:lnTo>
                    <a:pt x="32" y="15"/>
                  </a:lnTo>
                  <a:lnTo>
                    <a:pt x="31" y="8"/>
                  </a:lnTo>
                  <a:lnTo>
                    <a:pt x="25" y="4"/>
                  </a:lnTo>
                  <a:lnTo>
                    <a:pt x="16" y="0"/>
                  </a:lnTo>
                  <a:lnTo>
                    <a:pt x="10" y="0"/>
                  </a:lnTo>
                  <a:lnTo>
                    <a:pt x="6" y="12"/>
                  </a:lnTo>
                  <a:lnTo>
                    <a:pt x="0" y="21"/>
                  </a:lnTo>
                  <a:lnTo>
                    <a:pt x="6" y="23"/>
                  </a:lnTo>
                  <a:lnTo>
                    <a:pt x="7" y="27"/>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4" name="福島県"/>
            <p:cNvSpPr>
              <a:spLocks/>
            </p:cNvSpPr>
            <p:nvPr/>
          </p:nvSpPr>
          <p:spPr bwMode="auto">
            <a:xfrm rot="22938875">
              <a:off x="3830" y="2976"/>
              <a:ext cx="424" cy="327"/>
            </a:xfrm>
            <a:custGeom>
              <a:avLst/>
              <a:gdLst/>
              <a:ahLst/>
              <a:cxnLst>
                <a:cxn ang="0">
                  <a:pos x="43" y="5"/>
                </a:cxn>
                <a:cxn ang="0">
                  <a:pos x="39" y="2"/>
                </a:cxn>
                <a:cxn ang="0">
                  <a:pos x="34" y="0"/>
                </a:cxn>
                <a:cxn ang="0">
                  <a:pos x="30" y="1"/>
                </a:cxn>
                <a:cxn ang="0">
                  <a:pos x="30" y="6"/>
                </a:cxn>
                <a:cxn ang="0">
                  <a:pos x="25" y="9"/>
                </a:cxn>
                <a:cxn ang="0">
                  <a:pos x="18" y="4"/>
                </a:cxn>
                <a:cxn ang="0">
                  <a:pos x="16" y="4"/>
                </a:cxn>
                <a:cxn ang="0">
                  <a:pos x="15" y="6"/>
                </a:cxn>
                <a:cxn ang="0">
                  <a:pos x="10" y="11"/>
                </a:cxn>
                <a:cxn ang="0">
                  <a:pos x="11" y="16"/>
                </a:cxn>
                <a:cxn ang="0">
                  <a:pos x="0" y="20"/>
                </a:cxn>
                <a:cxn ang="0">
                  <a:pos x="1" y="23"/>
                </a:cxn>
                <a:cxn ang="0">
                  <a:pos x="0" y="26"/>
                </a:cxn>
                <a:cxn ang="0">
                  <a:pos x="2" y="30"/>
                </a:cxn>
                <a:cxn ang="0">
                  <a:pos x="2" y="37"/>
                </a:cxn>
                <a:cxn ang="0">
                  <a:pos x="5" y="37"/>
                </a:cxn>
                <a:cxn ang="0">
                  <a:pos x="21" y="29"/>
                </a:cxn>
                <a:cxn ang="0">
                  <a:pos x="25" y="29"/>
                </a:cxn>
                <a:cxn ang="0">
                  <a:pos x="31" y="34"/>
                </a:cxn>
                <a:cxn ang="0">
                  <a:pos x="31" y="37"/>
                </a:cxn>
                <a:cxn ang="0">
                  <a:pos x="37" y="41"/>
                </a:cxn>
                <a:cxn ang="0">
                  <a:pos x="41" y="37"/>
                </a:cxn>
                <a:cxn ang="0">
                  <a:pos x="45" y="39"/>
                </a:cxn>
                <a:cxn ang="0">
                  <a:pos x="51" y="33"/>
                </a:cxn>
                <a:cxn ang="0">
                  <a:pos x="53" y="13"/>
                </a:cxn>
                <a:cxn ang="0">
                  <a:pos x="50" y="2"/>
                </a:cxn>
                <a:cxn ang="0">
                  <a:pos x="47" y="5"/>
                </a:cxn>
                <a:cxn ang="0">
                  <a:pos x="43" y="5"/>
                </a:cxn>
              </a:cxnLst>
              <a:rect l="0" t="0" r="r" b="b"/>
              <a:pathLst>
                <a:path w="53" h="41">
                  <a:moveTo>
                    <a:pt x="43" y="5"/>
                  </a:moveTo>
                  <a:lnTo>
                    <a:pt x="39" y="2"/>
                  </a:lnTo>
                  <a:lnTo>
                    <a:pt x="34" y="0"/>
                  </a:lnTo>
                  <a:lnTo>
                    <a:pt x="30" y="1"/>
                  </a:lnTo>
                  <a:lnTo>
                    <a:pt x="30" y="6"/>
                  </a:lnTo>
                  <a:lnTo>
                    <a:pt x="25" y="9"/>
                  </a:lnTo>
                  <a:lnTo>
                    <a:pt x="18" y="4"/>
                  </a:lnTo>
                  <a:lnTo>
                    <a:pt x="16" y="4"/>
                  </a:lnTo>
                  <a:lnTo>
                    <a:pt x="15" y="6"/>
                  </a:lnTo>
                  <a:lnTo>
                    <a:pt x="10" y="11"/>
                  </a:lnTo>
                  <a:lnTo>
                    <a:pt x="11" y="16"/>
                  </a:lnTo>
                  <a:lnTo>
                    <a:pt x="0" y="20"/>
                  </a:lnTo>
                  <a:lnTo>
                    <a:pt x="1" y="23"/>
                  </a:lnTo>
                  <a:lnTo>
                    <a:pt x="0" y="26"/>
                  </a:lnTo>
                  <a:lnTo>
                    <a:pt x="2" y="30"/>
                  </a:lnTo>
                  <a:lnTo>
                    <a:pt x="2" y="37"/>
                  </a:lnTo>
                  <a:lnTo>
                    <a:pt x="5" y="37"/>
                  </a:lnTo>
                  <a:lnTo>
                    <a:pt x="21" y="29"/>
                  </a:lnTo>
                  <a:lnTo>
                    <a:pt x="25" y="29"/>
                  </a:lnTo>
                  <a:lnTo>
                    <a:pt x="31" y="34"/>
                  </a:lnTo>
                  <a:lnTo>
                    <a:pt x="31" y="37"/>
                  </a:lnTo>
                  <a:lnTo>
                    <a:pt x="37" y="41"/>
                  </a:lnTo>
                  <a:lnTo>
                    <a:pt x="41" y="37"/>
                  </a:lnTo>
                  <a:lnTo>
                    <a:pt x="45" y="39"/>
                  </a:lnTo>
                  <a:lnTo>
                    <a:pt x="51" y="33"/>
                  </a:lnTo>
                  <a:lnTo>
                    <a:pt x="53" y="13"/>
                  </a:lnTo>
                  <a:lnTo>
                    <a:pt x="50" y="2"/>
                  </a:lnTo>
                  <a:lnTo>
                    <a:pt x="47" y="5"/>
                  </a:lnTo>
                  <a:lnTo>
                    <a:pt x="43" y="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5" name="茨城県"/>
            <p:cNvSpPr>
              <a:spLocks/>
            </p:cNvSpPr>
            <p:nvPr/>
          </p:nvSpPr>
          <p:spPr bwMode="auto">
            <a:xfrm rot="22938875">
              <a:off x="3834" y="3267"/>
              <a:ext cx="280" cy="328"/>
            </a:xfrm>
            <a:custGeom>
              <a:avLst/>
              <a:gdLst/>
              <a:ahLst/>
              <a:cxnLst>
                <a:cxn ang="0">
                  <a:pos x="22" y="4"/>
                </a:cxn>
                <a:cxn ang="0">
                  <a:pos x="16" y="0"/>
                </a:cxn>
                <a:cxn ang="0">
                  <a:pos x="17" y="5"/>
                </a:cxn>
                <a:cxn ang="0">
                  <a:pos x="15" y="17"/>
                </a:cxn>
                <a:cxn ang="0">
                  <a:pos x="8" y="20"/>
                </a:cxn>
                <a:cxn ang="0">
                  <a:pos x="4" y="25"/>
                </a:cxn>
                <a:cxn ang="0">
                  <a:pos x="1" y="26"/>
                </a:cxn>
                <a:cxn ang="0">
                  <a:pos x="0" y="26"/>
                </a:cxn>
                <a:cxn ang="0">
                  <a:pos x="3" y="31"/>
                </a:cxn>
                <a:cxn ang="0">
                  <a:pos x="5" y="31"/>
                </a:cxn>
                <a:cxn ang="0">
                  <a:pos x="8" y="34"/>
                </a:cxn>
                <a:cxn ang="0">
                  <a:pos x="15" y="39"/>
                </a:cxn>
                <a:cxn ang="0">
                  <a:pos x="25" y="37"/>
                </a:cxn>
                <a:cxn ang="0">
                  <a:pos x="32" y="41"/>
                </a:cxn>
                <a:cxn ang="0">
                  <a:pos x="35" y="41"/>
                </a:cxn>
                <a:cxn ang="0">
                  <a:pos x="29" y="33"/>
                </a:cxn>
                <a:cxn ang="0">
                  <a:pos x="25" y="24"/>
                </a:cxn>
                <a:cxn ang="0">
                  <a:pos x="30" y="2"/>
                </a:cxn>
                <a:cxn ang="0">
                  <a:pos x="26" y="0"/>
                </a:cxn>
                <a:cxn ang="0">
                  <a:pos x="22" y="4"/>
                </a:cxn>
              </a:cxnLst>
              <a:rect l="0" t="0" r="r" b="b"/>
              <a:pathLst>
                <a:path w="35" h="41">
                  <a:moveTo>
                    <a:pt x="22" y="4"/>
                  </a:moveTo>
                  <a:lnTo>
                    <a:pt x="16" y="0"/>
                  </a:lnTo>
                  <a:lnTo>
                    <a:pt x="17" y="5"/>
                  </a:lnTo>
                  <a:lnTo>
                    <a:pt x="15" y="17"/>
                  </a:lnTo>
                  <a:lnTo>
                    <a:pt x="8" y="20"/>
                  </a:lnTo>
                  <a:lnTo>
                    <a:pt x="4" y="25"/>
                  </a:lnTo>
                  <a:lnTo>
                    <a:pt x="1" y="26"/>
                  </a:lnTo>
                  <a:lnTo>
                    <a:pt x="0" y="26"/>
                  </a:lnTo>
                  <a:lnTo>
                    <a:pt x="3" y="31"/>
                  </a:lnTo>
                  <a:lnTo>
                    <a:pt x="5" y="31"/>
                  </a:lnTo>
                  <a:lnTo>
                    <a:pt x="8" y="34"/>
                  </a:lnTo>
                  <a:lnTo>
                    <a:pt x="15" y="39"/>
                  </a:lnTo>
                  <a:lnTo>
                    <a:pt x="25" y="37"/>
                  </a:lnTo>
                  <a:lnTo>
                    <a:pt x="32" y="41"/>
                  </a:lnTo>
                  <a:lnTo>
                    <a:pt x="35" y="41"/>
                  </a:lnTo>
                  <a:lnTo>
                    <a:pt x="29" y="33"/>
                  </a:lnTo>
                  <a:lnTo>
                    <a:pt x="25" y="24"/>
                  </a:lnTo>
                  <a:lnTo>
                    <a:pt x="30" y="2"/>
                  </a:lnTo>
                  <a:lnTo>
                    <a:pt x="26" y="0"/>
                  </a:lnTo>
                  <a:lnTo>
                    <a:pt x="22" y="4"/>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6" name="栃木県"/>
            <p:cNvSpPr>
              <a:spLocks/>
            </p:cNvSpPr>
            <p:nvPr/>
          </p:nvSpPr>
          <p:spPr bwMode="auto">
            <a:xfrm rot="22938875">
              <a:off x="3797" y="3168"/>
              <a:ext cx="216" cy="272"/>
            </a:xfrm>
            <a:custGeom>
              <a:avLst/>
              <a:gdLst/>
              <a:ahLst/>
              <a:cxnLst>
                <a:cxn ang="0">
                  <a:pos x="3" y="20"/>
                </a:cxn>
                <a:cxn ang="0">
                  <a:pos x="1" y="26"/>
                </a:cxn>
                <a:cxn ang="0">
                  <a:pos x="10" y="31"/>
                </a:cxn>
                <a:cxn ang="0">
                  <a:pos x="11" y="34"/>
                </a:cxn>
                <a:cxn ang="0">
                  <a:pos x="14" y="33"/>
                </a:cxn>
                <a:cxn ang="0">
                  <a:pos x="18" y="28"/>
                </a:cxn>
                <a:cxn ang="0">
                  <a:pos x="25" y="25"/>
                </a:cxn>
                <a:cxn ang="0">
                  <a:pos x="27" y="13"/>
                </a:cxn>
                <a:cxn ang="0">
                  <a:pos x="26" y="8"/>
                </a:cxn>
                <a:cxn ang="0">
                  <a:pos x="26" y="5"/>
                </a:cxn>
                <a:cxn ang="0">
                  <a:pos x="20" y="0"/>
                </a:cxn>
                <a:cxn ang="0">
                  <a:pos x="16" y="0"/>
                </a:cxn>
                <a:cxn ang="0">
                  <a:pos x="0" y="8"/>
                </a:cxn>
                <a:cxn ang="0">
                  <a:pos x="0" y="19"/>
                </a:cxn>
                <a:cxn ang="0">
                  <a:pos x="3" y="20"/>
                </a:cxn>
              </a:cxnLst>
              <a:rect l="0" t="0" r="r" b="b"/>
              <a:pathLst>
                <a:path w="27" h="34">
                  <a:moveTo>
                    <a:pt x="3" y="20"/>
                  </a:moveTo>
                  <a:lnTo>
                    <a:pt x="1" y="26"/>
                  </a:lnTo>
                  <a:lnTo>
                    <a:pt x="10" y="31"/>
                  </a:lnTo>
                  <a:lnTo>
                    <a:pt x="11" y="34"/>
                  </a:lnTo>
                  <a:lnTo>
                    <a:pt x="14" y="33"/>
                  </a:lnTo>
                  <a:lnTo>
                    <a:pt x="18" y="28"/>
                  </a:lnTo>
                  <a:lnTo>
                    <a:pt x="25" y="25"/>
                  </a:lnTo>
                  <a:lnTo>
                    <a:pt x="27" y="13"/>
                  </a:lnTo>
                  <a:lnTo>
                    <a:pt x="26" y="8"/>
                  </a:lnTo>
                  <a:lnTo>
                    <a:pt x="26" y="5"/>
                  </a:lnTo>
                  <a:lnTo>
                    <a:pt x="20" y="0"/>
                  </a:lnTo>
                  <a:lnTo>
                    <a:pt x="16" y="0"/>
                  </a:lnTo>
                  <a:lnTo>
                    <a:pt x="0" y="8"/>
                  </a:lnTo>
                  <a:lnTo>
                    <a:pt x="0" y="19"/>
                  </a:lnTo>
                  <a:lnTo>
                    <a:pt x="3" y="2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7" name="群馬県"/>
            <p:cNvSpPr>
              <a:spLocks/>
            </p:cNvSpPr>
            <p:nvPr/>
          </p:nvSpPr>
          <p:spPr bwMode="auto">
            <a:xfrm rot="22938875">
              <a:off x="3559" y="3128"/>
              <a:ext cx="320" cy="312"/>
            </a:xfrm>
            <a:custGeom>
              <a:avLst/>
              <a:gdLst/>
              <a:ahLst/>
              <a:cxnLst>
                <a:cxn ang="0">
                  <a:pos x="20" y="3"/>
                </a:cxn>
                <a:cxn ang="0">
                  <a:pos x="16" y="3"/>
                </a:cxn>
                <a:cxn ang="0">
                  <a:pos x="16" y="7"/>
                </a:cxn>
                <a:cxn ang="0">
                  <a:pos x="8" y="12"/>
                </a:cxn>
                <a:cxn ang="0">
                  <a:pos x="4" y="13"/>
                </a:cxn>
                <a:cxn ang="0">
                  <a:pos x="0" y="21"/>
                </a:cxn>
                <a:cxn ang="0">
                  <a:pos x="7" y="23"/>
                </a:cxn>
                <a:cxn ang="0">
                  <a:pos x="6" y="31"/>
                </a:cxn>
                <a:cxn ang="0">
                  <a:pos x="10" y="39"/>
                </a:cxn>
                <a:cxn ang="0">
                  <a:pos x="15" y="35"/>
                </a:cxn>
                <a:cxn ang="0">
                  <a:pos x="20" y="33"/>
                </a:cxn>
                <a:cxn ang="0">
                  <a:pos x="22" y="28"/>
                </a:cxn>
                <a:cxn ang="0">
                  <a:pos x="28" y="28"/>
                </a:cxn>
                <a:cxn ang="0">
                  <a:pos x="32" y="31"/>
                </a:cxn>
                <a:cxn ang="0">
                  <a:pos x="39" y="30"/>
                </a:cxn>
                <a:cxn ang="0">
                  <a:pos x="40" y="30"/>
                </a:cxn>
                <a:cxn ang="0">
                  <a:pos x="39" y="27"/>
                </a:cxn>
                <a:cxn ang="0">
                  <a:pos x="30" y="22"/>
                </a:cxn>
                <a:cxn ang="0">
                  <a:pos x="32" y="16"/>
                </a:cxn>
                <a:cxn ang="0">
                  <a:pos x="29" y="15"/>
                </a:cxn>
                <a:cxn ang="0">
                  <a:pos x="29" y="4"/>
                </a:cxn>
                <a:cxn ang="0">
                  <a:pos x="26" y="4"/>
                </a:cxn>
                <a:cxn ang="0">
                  <a:pos x="21" y="0"/>
                </a:cxn>
                <a:cxn ang="0">
                  <a:pos x="20" y="3"/>
                </a:cxn>
              </a:cxnLst>
              <a:rect l="0" t="0" r="r" b="b"/>
              <a:pathLst>
                <a:path w="40" h="39">
                  <a:moveTo>
                    <a:pt x="20" y="3"/>
                  </a:moveTo>
                  <a:lnTo>
                    <a:pt x="16" y="3"/>
                  </a:lnTo>
                  <a:lnTo>
                    <a:pt x="16" y="7"/>
                  </a:lnTo>
                  <a:lnTo>
                    <a:pt x="8" y="12"/>
                  </a:lnTo>
                  <a:lnTo>
                    <a:pt x="4" y="13"/>
                  </a:lnTo>
                  <a:lnTo>
                    <a:pt x="0" y="21"/>
                  </a:lnTo>
                  <a:lnTo>
                    <a:pt x="7" y="23"/>
                  </a:lnTo>
                  <a:lnTo>
                    <a:pt x="6" y="31"/>
                  </a:lnTo>
                  <a:lnTo>
                    <a:pt x="10" y="39"/>
                  </a:lnTo>
                  <a:lnTo>
                    <a:pt x="15" y="35"/>
                  </a:lnTo>
                  <a:lnTo>
                    <a:pt x="20" y="33"/>
                  </a:lnTo>
                  <a:lnTo>
                    <a:pt x="22" y="28"/>
                  </a:lnTo>
                  <a:lnTo>
                    <a:pt x="28" y="28"/>
                  </a:lnTo>
                  <a:lnTo>
                    <a:pt x="32" y="31"/>
                  </a:lnTo>
                  <a:lnTo>
                    <a:pt x="39" y="30"/>
                  </a:lnTo>
                  <a:lnTo>
                    <a:pt x="40" y="30"/>
                  </a:lnTo>
                  <a:lnTo>
                    <a:pt x="39" y="27"/>
                  </a:lnTo>
                  <a:lnTo>
                    <a:pt x="30" y="22"/>
                  </a:lnTo>
                  <a:lnTo>
                    <a:pt x="32" y="16"/>
                  </a:lnTo>
                  <a:lnTo>
                    <a:pt x="29" y="15"/>
                  </a:lnTo>
                  <a:lnTo>
                    <a:pt x="29" y="4"/>
                  </a:lnTo>
                  <a:lnTo>
                    <a:pt x="26" y="4"/>
                  </a:lnTo>
                  <a:lnTo>
                    <a:pt x="21" y="0"/>
                  </a:lnTo>
                  <a:lnTo>
                    <a:pt x="20" y="3"/>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8" name="埼玉県"/>
            <p:cNvSpPr>
              <a:spLocks/>
            </p:cNvSpPr>
            <p:nvPr/>
          </p:nvSpPr>
          <p:spPr bwMode="auto">
            <a:xfrm rot="22938875">
              <a:off x="3582" y="3361"/>
              <a:ext cx="272" cy="144"/>
            </a:xfrm>
            <a:custGeom>
              <a:avLst/>
              <a:gdLst/>
              <a:ahLst/>
              <a:cxnLst>
                <a:cxn ang="0">
                  <a:pos x="18" y="0"/>
                </a:cxn>
                <a:cxn ang="0">
                  <a:pos x="12" y="0"/>
                </a:cxn>
                <a:cxn ang="0">
                  <a:pos x="10" y="5"/>
                </a:cxn>
                <a:cxn ang="0">
                  <a:pos x="5" y="7"/>
                </a:cxn>
                <a:cxn ang="0">
                  <a:pos x="0" y="11"/>
                </a:cxn>
                <a:cxn ang="0">
                  <a:pos x="1" y="14"/>
                </a:cxn>
                <a:cxn ang="0">
                  <a:pos x="6" y="15"/>
                </a:cxn>
                <a:cxn ang="0">
                  <a:pos x="8" y="14"/>
                </a:cxn>
                <a:cxn ang="0">
                  <a:pos x="16" y="16"/>
                </a:cxn>
                <a:cxn ang="0">
                  <a:pos x="20" y="18"/>
                </a:cxn>
                <a:cxn ang="0">
                  <a:pos x="24" y="17"/>
                </a:cxn>
                <a:cxn ang="0">
                  <a:pos x="25" y="18"/>
                </a:cxn>
                <a:cxn ang="0">
                  <a:pos x="27" y="17"/>
                </a:cxn>
                <a:cxn ang="0">
                  <a:pos x="31" y="16"/>
                </a:cxn>
                <a:cxn ang="0">
                  <a:pos x="34" y="17"/>
                </a:cxn>
                <a:cxn ang="0">
                  <a:pos x="34" y="12"/>
                </a:cxn>
                <a:cxn ang="0">
                  <a:pos x="32" y="7"/>
                </a:cxn>
                <a:cxn ang="0">
                  <a:pos x="29" y="2"/>
                </a:cxn>
                <a:cxn ang="0">
                  <a:pos x="22" y="3"/>
                </a:cxn>
                <a:cxn ang="0">
                  <a:pos x="18" y="0"/>
                </a:cxn>
              </a:cxnLst>
              <a:rect l="0" t="0" r="r" b="b"/>
              <a:pathLst>
                <a:path w="34" h="18">
                  <a:moveTo>
                    <a:pt x="18" y="0"/>
                  </a:moveTo>
                  <a:lnTo>
                    <a:pt x="12" y="0"/>
                  </a:lnTo>
                  <a:lnTo>
                    <a:pt x="10" y="5"/>
                  </a:lnTo>
                  <a:lnTo>
                    <a:pt x="5" y="7"/>
                  </a:lnTo>
                  <a:lnTo>
                    <a:pt x="0" y="11"/>
                  </a:lnTo>
                  <a:lnTo>
                    <a:pt x="1" y="14"/>
                  </a:lnTo>
                  <a:lnTo>
                    <a:pt x="6" y="15"/>
                  </a:lnTo>
                  <a:lnTo>
                    <a:pt x="8" y="14"/>
                  </a:lnTo>
                  <a:lnTo>
                    <a:pt x="16" y="16"/>
                  </a:lnTo>
                  <a:lnTo>
                    <a:pt x="20" y="18"/>
                  </a:lnTo>
                  <a:lnTo>
                    <a:pt x="24" y="17"/>
                  </a:lnTo>
                  <a:lnTo>
                    <a:pt x="25" y="18"/>
                  </a:lnTo>
                  <a:lnTo>
                    <a:pt x="27" y="17"/>
                  </a:lnTo>
                  <a:lnTo>
                    <a:pt x="31" y="16"/>
                  </a:lnTo>
                  <a:lnTo>
                    <a:pt x="34" y="17"/>
                  </a:lnTo>
                  <a:lnTo>
                    <a:pt x="34" y="12"/>
                  </a:lnTo>
                  <a:lnTo>
                    <a:pt x="32" y="7"/>
                  </a:lnTo>
                  <a:lnTo>
                    <a:pt x="29" y="2"/>
                  </a:lnTo>
                  <a:lnTo>
                    <a:pt x="22" y="3"/>
                  </a:lnTo>
                  <a:lnTo>
                    <a:pt x="18" y="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79" name="千葉県"/>
            <p:cNvSpPr>
              <a:spLocks/>
            </p:cNvSpPr>
            <p:nvPr/>
          </p:nvSpPr>
          <p:spPr bwMode="auto">
            <a:xfrm rot="22938875">
              <a:off x="3746" y="3497"/>
              <a:ext cx="272" cy="335"/>
            </a:xfrm>
            <a:custGeom>
              <a:avLst/>
              <a:gdLst/>
              <a:ahLst/>
              <a:cxnLst>
                <a:cxn ang="0">
                  <a:pos x="24" y="6"/>
                </a:cxn>
                <a:cxn ang="0">
                  <a:pos x="14" y="8"/>
                </a:cxn>
                <a:cxn ang="0">
                  <a:pos x="7" y="3"/>
                </a:cxn>
                <a:cxn ang="0">
                  <a:pos x="4" y="0"/>
                </a:cxn>
                <a:cxn ang="0">
                  <a:pos x="2" y="0"/>
                </a:cxn>
                <a:cxn ang="0">
                  <a:pos x="4" y="5"/>
                </a:cxn>
                <a:cxn ang="0">
                  <a:pos x="4" y="10"/>
                </a:cxn>
                <a:cxn ang="0">
                  <a:pos x="5" y="14"/>
                </a:cxn>
                <a:cxn ang="0">
                  <a:pos x="8" y="14"/>
                </a:cxn>
                <a:cxn ang="0">
                  <a:pos x="10" y="18"/>
                </a:cxn>
                <a:cxn ang="0">
                  <a:pos x="8" y="21"/>
                </a:cxn>
                <a:cxn ang="0">
                  <a:pos x="5" y="22"/>
                </a:cxn>
                <a:cxn ang="0">
                  <a:pos x="2" y="27"/>
                </a:cxn>
                <a:cxn ang="0">
                  <a:pos x="3" y="30"/>
                </a:cxn>
                <a:cxn ang="0">
                  <a:pos x="3" y="38"/>
                </a:cxn>
                <a:cxn ang="0">
                  <a:pos x="0" y="40"/>
                </a:cxn>
                <a:cxn ang="0">
                  <a:pos x="5" y="42"/>
                </a:cxn>
                <a:cxn ang="0">
                  <a:pos x="8" y="41"/>
                </a:cxn>
                <a:cxn ang="0">
                  <a:pos x="8" y="38"/>
                </a:cxn>
                <a:cxn ang="0">
                  <a:pos x="20" y="31"/>
                </a:cxn>
                <a:cxn ang="0">
                  <a:pos x="21" y="20"/>
                </a:cxn>
                <a:cxn ang="0">
                  <a:pos x="25" y="14"/>
                </a:cxn>
                <a:cxn ang="0">
                  <a:pos x="33" y="12"/>
                </a:cxn>
                <a:cxn ang="0">
                  <a:pos x="34" y="10"/>
                </a:cxn>
                <a:cxn ang="0">
                  <a:pos x="31" y="10"/>
                </a:cxn>
                <a:cxn ang="0">
                  <a:pos x="24" y="6"/>
                </a:cxn>
              </a:cxnLst>
              <a:rect l="0" t="0" r="r" b="b"/>
              <a:pathLst>
                <a:path w="34" h="42">
                  <a:moveTo>
                    <a:pt x="24" y="6"/>
                  </a:moveTo>
                  <a:lnTo>
                    <a:pt x="14" y="8"/>
                  </a:lnTo>
                  <a:lnTo>
                    <a:pt x="7" y="3"/>
                  </a:lnTo>
                  <a:lnTo>
                    <a:pt x="4" y="0"/>
                  </a:lnTo>
                  <a:lnTo>
                    <a:pt x="2" y="0"/>
                  </a:lnTo>
                  <a:lnTo>
                    <a:pt x="4" y="5"/>
                  </a:lnTo>
                  <a:lnTo>
                    <a:pt x="4" y="10"/>
                  </a:lnTo>
                  <a:lnTo>
                    <a:pt x="5" y="14"/>
                  </a:lnTo>
                  <a:lnTo>
                    <a:pt x="8" y="14"/>
                  </a:lnTo>
                  <a:lnTo>
                    <a:pt x="10" y="18"/>
                  </a:lnTo>
                  <a:lnTo>
                    <a:pt x="8" y="21"/>
                  </a:lnTo>
                  <a:lnTo>
                    <a:pt x="5" y="22"/>
                  </a:lnTo>
                  <a:lnTo>
                    <a:pt x="2" y="27"/>
                  </a:lnTo>
                  <a:lnTo>
                    <a:pt x="3" y="30"/>
                  </a:lnTo>
                  <a:lnTo>
                    <a:pt x="3" y="38"/>
                  </a:lnTo>
                  <a:lnTo>
                    <a:pt x="0" y="40"/>
                  </a:lnTo>
                  <a:lnTo>
                    <a:pt x="5" y="42"/>
                  </a:lnTo>
                  <a:lnTo>
                    <a:pt x="8" y="41"/>
                  </a:lnTo>
                  <a:lnTo>
                    <a:pt x="8" y="38"/>
                  </a:lnTo>
                  <a:lnTo>
                    <a:pt x="20" y="31"/>
                  </a:lnTo>
                  <a:lnTo>
                    <a:pt x="21" y="20"/>
                  </a:lnTo>
                  <a:lnTo>
                    <a:pt x="25" y="14"/>
                  </a:lnTo>
                  <a:lnTo>
                    <a:pt x="33" y="12"/>
                  </a:lnTo>
                  <a:lnTo>
                    <a:pt x="34" y="10"/>
                  </a:lnTo>
                  <a:lnTo>
                    <a:pt x="31" y="10"/>
                  </a:lnTo>
                  <a:lnTo>
                    <a:pt x="24" y="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0" name="東京都"/>
            <p:cNvSpPr>
              <a:spLocks/>
            </p:cNvSpPr>
            <p:nvPr/>
          </p:nvSpPr>
          <p:spPr bwMode="auto">
            <a:xfrm rot="22938875">
              <a:off x="3589" y="3477"/>
              <a:ext cx="232" cy="120"/>
            </a:xfrm>
            <a:custGeom>
              <a:avLst/>
              <a:gdLst/>
              <a:ahLst/>
              <a:cxnLst>
                <a:cxn ang="0">
                  <a:pos x="25" y="2"/>
                </a:cxn>
                <a:cxn ang="0">
                  <a:pos x="21" y="3"/>
                </a:cxn>
                <a:cxn ang="0">
                  <a:pos x="19" y="4"/>
                </a:cxn>
                <a:cxn ang="0">
                  <a:pos x="18" y="3"/>
                </a:cxn>
                <a:cxn ang="0">
                  <a:pos x="14" y="4"/>
                </a:cxn>
                <a:cxn ang="0">
                  <a:pos x="10" y="2"/>
                </a:cxn>
                <a:cxn ang="0">
                  <a:pos x="2" y="0"/>
                </a:cxn>
                <a:cxn ang="0">
                  <a:pos x="0" y="1"/>
                </a:cxn>
                <a:cxn ang="0">
                  <a:pos x="7" y="10"/>
                </a:cxn>
                <a:cxn ang="0">
                  <a:pos x="14" y="11"/>
                </a:cxn>
                <a:cxn ang="0">
                  <a:pos x="16" y="15"/>
                </a:cxn>
                <a:cxn ang="0">
                  <a:pos x="17" y="12"/>
                </a:cxn>
                <a:cxn ang="0">
                  <a:pos x="16" y="10"/>
                </a:cxn>
                <a:cxn ang="0">
                  <a:pos x="20" y="10"/>
                </a:cxn>
                <a:cxn ang="0">
                  <a:pos x="25" y="13"/>
                </a:cxn>
                <a:cxn ang="0">
                  <a:pos x="25" y="8"/>
                </a:cxn>
                <a:cxn ang="0">
                  <a:pos x="29" y="7"/>
                </a:cxn>
                <a:cxn ang="0">
                  <a:pos x="28" y="3"/>
                </a:cxn>
                <a:cxn ang="0">
                  <a:pos x="25" y="2"/>
                </a:cxn>
              </a:cxnLst>
              <a:rect l="0" t="0" r="r" b="b"/>
              <a:pathLst>
                <a:path w="29" h="15">
                  <a:moveTo>
                    <a:pt x="25" y="2"/>
                  </a:moveTo>
                  <a:lnTo>
                    <a:pt x="21" y="3"/>
                  </a:lnTo>
                  <a:lnTo>
                    <a:pt x="19" y="4"/>
                  </a:lnTo>
                  <a:lnTo>
                    <a:pt x="18" y="3"/>
                  </a:lnTo>
                  <a:lnTo>
                    <a:pt x="14" y="4"/>
                  </a:lnTo>
                  <a:lnTo>
                    <a:pt x="10" y="2"/>
                  </a:lnTo>
                  <a:lnTo>
                    <a:pt x="2" y="0"/>
                  </a:lnTo>
                  <a:lnTo>
                    <a:pt x="0" y="1"/>
                  </a:lnTo>
                  <a:lnTo>
                    <a:pt x="7" y="10"/>
                  </a:lnTo>
                  <a:lnTo>
                    <a:pt x="14" y="11"/>
                  </a:lnTo>
                  <a:lnTo>
                    <a:pt x="16" y="15"/>
                  </a:lnTo>
                  <a:lnTo>
                    <a:pt x="17" y="12"/>
                  </a:lnTo>
                  <a:lnTo>
                    <a:pt x="16" y="10"/>
                  </a:lnTo>
                  <a:lnTo>
                    <a:pt x="20" y="10"/>
                  </a:lnTo>
                  <a:lnTo>
                    <a:pt x="25" y="13"/>
                  </a:lnTo>
                  <a:lnTo>
                    <a:pt x="25" y="8"/>
                  </a:lnTo>
                  <a:lnTo>
                    <a:pt x="29" y="7"/>
                  </a:lnTo>
                  <a:lnTo>
                    <a:pt x="28" y="3"/>
                  </a:lnTo>
                  <a:lnTo>
                    <a:pt x="25" y="2"/>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1" name="神奈川県"/>
            <p:cNvSpPr>
              <a:spLocks/>
            </p:cNvSpPr>
            <p:nvPr/>
          </p:nvSpPr>
          <p:spPr bwMode="auto">
            <a:xfrm rot="22938875">
              <a:off x="3547" y="3542"/>
              <a:ext cx="208" cy="144"/>
            </a:xfrm>
            <a:custGeom>
              <a:avLst/>
              <a:gdLst/>
              <a:ahLst/>
              <a:cxnLst>
                <a:cxn ang="0">
                  <a:pos x="17" y="0"/>
                </a:cxn>
                <a:cxn ang="0">
                  <a:pos x="18" y="2"/>
                </a:cxn>
                <a:cxn ang="0">
                  <a:pos x="17" y="5"/>
                </a:cxn>
                <a:cxn ang="0">
                  <a:pos x="15" y="1"/>
                </a:cxn>
                <a:cxn ang="0">
                  <a:pos x="8" y="0"/>
                </a:cxn>
                <a:cxn ang="0">
                  <a:pos x="7" y="4"/>
                </a:cxn>
                <a:cxn ang="0">
                  <a:pos x="3" y="6"/>
                </a:cxn>
                <a:cxn ang="0">
                  <a:pos x="0" y="9"/>
                </a:cxn>
                <a:cxn ang="0">
                  <a:pos x="5" y="9"/>
                </a:cxn>
                <a:cxn ang="0">
                  <a:pos x="5" y="17"/>
                </a:cxn>
                <a:cxn ang="0">
                  <a:pos x="7" y="18"/>
                </a:cxn>
                <a:cxn ang="0">
                  <a:pos x="8" y="17"/>
                </a:cxn>
                <a:cxn ang="0">
                  <a:pos x="10" y="12"/>
                </a:cxn>
                <a:cxn ang="0">
                  <a:pos x="17" y="10"/>
                </a:cxn>
                <a:cxn ang="0">
                  <a:pos x="21" y="12"/>
                </a:cxn>
                <a:cxn ang="0">
                  <a:pos x="21" y="16"/>
                </a:cxn>
                <a:cxn ang="0">
                  <a:pos x="24" y="16"/>
                </a:cxn>
                <a:cxn ang="0">
                  <a:pos x="25" y="13"/>
                </a:cxn>
                <a:cxn ang="0">
                  <a:pos x="24" y="11"/>
                </a:cxn>
                <a:cxn ang="0">
                  <a:pos x="22" y="7"/>
                </a:cxn>
                <a:cxn ang="0">
                  <a:pos x="26" y="3"/>
                </a:cxn>
                <a:cxn ang="0">
                  <a:pos x="21" y="0"/>
                </a:cxn>
                <a:cxn ang="0">
                  <a:pos x="17" y="0"/>
                </a:cxn>
              </a:cxnLst>
              <a:rect l="0" t="0" r="r" b="b"/>
              <a:pathLst>
                <a:path w="26" h="18">
                  <a:moveTo>
                    <a:pt x="17" y="0"/>
                  </a:moveTo>
                  <a:lnTo>
                    <a:pt x="18" y="2"/>
                  </a:lnTo>
                  <a:lnTo>
                    <a:pt x="17" y="5"/>
                  </a:lnTo>
                  <a:lnTo>
                    <a:pt x="15" y="1"/>
                  </a:lnTo>
                  <a:lnTo>
                    <a:pt x="8" y="0"/>
                  </a:lnTo>
                  <a:lnTo>
                    <a:pt x="7" y="4"/>
                  </a:lnTo>
                  <a:lnTo>
                    <a:pt x="3" y="6"/>
                  </a:lnTo>
                  <a:lnTo>
                    <a:pt x="0" y="9"/>
                  </a:lnTo>
                  <a:lnTo>
                    <a:pt x="5" y="9"/>
                  </a:lnTo>
                  <a:lnTo>
                    <a:pt x="5" y="17"/>
                  </a:lnTo>
                  <a:lnTo>
                    <a:pt x="7" y="18"/>
                  </a:lnTo>
                  <a:lnTo>
                    <a:pt x="8" y="17"/>
                  </a:lnTo>
                  <a:lnTo>
                    <a:pt x="10" y="12"/>
                  </a:lnTo>
                  <a:lnTo>
                    <a:pt x="17" y="10"/>
                  </a:lnTo>
                  <a:lnTo>
                    <a:pt x="21" y="12"/>
                  </a:lnTo>
                  <a:lnTo>
                    <a:pt x="21" y="16"/>
                  </a:lnTo>
                  <a:lnTo>
                    <a:pt x="24" y="16"/>
                  </a:lnTo>
                  <a:lnTo>
                    <a:pt x="25" y="13"/>
                  </a:lnTo>
                  <a:lnTo>
                    <a:pt x="24" y="11"/>
                  </a:lnTo>
                  <a:lnTo>
                    <a:pt x="22" y="7"/>
                  </a:lnTo>
                  <a:lnTo>
                    <a:pt x="26" y="3"/>
                  </a:lnTo>
                  <a:lnTo>
                    <a:pt x="21" y="0"/>
                  </a:lnTo>
                  <a:lnTo>
                    <a:pt x="17" y="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2" name="新潟県"/>
            <p:cNvSpPr>
              <a:spLocks/>
            </p:cNvSpPr>
            <p:nvPr/>
          </p:nvSpPr>
          <p:spPr bwMode="auto">
            <a:xfrm rot="22938875">
              <a:off x="3520" y="2694"/>
              <a:ext cx="519" cy="528"/>
            </a:xfrm>
            <a:custGeom>
              <a:avLst/>
              <a:gdLst/>
              <a:ahLst/>
              <a:cxnLst>
                <a:cxn ang="0">
                  <a:pos x="3" y="64"/>
                </a:cxn>
                <a:cxn ang="0">
                  <a:pos x="7" y="60"/>
                </a:cxn>
                <a:cxn ang="0">
                  <a:pos x="10" y="60"/>
                </a:cxn>
                <a:cxn ang="0">
                  <a:pos x="12" y="63"/>
                </a:cxn>
                <a:cxn ang="0">
                  <a:pos x="15" y="60"/>
                </a:cxn>
                <a:cxn ang="0">
                  <a:pos x="19" y="60"/>
                </a:cxn>
                <a:cxn ang="0">
                  <a:pos x="20" y="57"/>
                </a:cxn>
                <a:cxn ang="0">
                  <a:pos x="25" y="55"/>
                </a:cxn>
                <a:cxn ang="0">
                  <a:pos x="29" y="61"/>
                </a:cxn>
                <a:cxn ang="0">
                  <a:pos x="29" y="66"/>
                </a:cxn>
                <a:cxn ang="0">
                  <a:pos x="37" y="61"/>
                </a:cxn>
                <a:cxn ang="0">
                  <a:pos x="37" y="57"/>
                </a:cxn>
                <a:cxn ang="0">
                  <a:pos x="41" y="57"/>
                </a:cxn>
                <a:cxn ang="0">
                  <a:pos x="42" y="54"/>
                </a:cxn>
                <a:cxn ang="0">
                  <a:pos x="47" y="58"/>
                </a:cxn>
                <a:cxn ang="0">
                  <a:pos x="47" y="51"/>
                </a:cxn>
                <a:cxn ang="0">
                  <a:pos x="45" y="47"/>
                </a:cxn>
                <a:cxn ang="0">
                  <a:pos x="46" y="44"/>
                </a:cxn>
                <a:cxn ang="0">
                  <a:pos x="45" y="41"/>
                </a:cxn>
                <a:cxn ang="0">
                  <a:pos x="56" y="37"/>
                </a:cxn>
                <a:cxn ang="0">
                  <a:pos x="55" y="32"/>
                </a:cxn>
                <a:cxn ang="0">
                  <a:pos x="60" y="27"/>
                </a:cxn>
                <a:cxn ang="0">
                  <a:pos x="61" y="25"/>
                </a:cxn>
                <a:cxn ang="0">
                  <a:pos x="57" y="23"/>
                </a:cxn>
                <a:cxn ang="0">
                  <a:pos x="59" y="13"/>
                </a:cxn>
                <a:cxn ang="0">
                  <a:pos x="62" y="12"/>
                </a:cxn>
                <a:cxn ang="0">
                  <a:pos x="65" y="8"/>
                </a:cxn>
                <a:cxn ang="0">
                  <a:pos x="62" y="6"/>
                </a:cxn>
                <a:cxn ang="0">
                  <a:pos x="59" y="6"/>
                </a:cxn>
                <a:cxn ang="0">
                  <a:pos x="58" y="2"/>
                </a:cxn>
                <a:cxn ang="0">
                  <a:pos x="52" y="0"/>
                </a:cxn>
                <a:cxn ang="0">
                  <a:pos x="50" y="12"/>
                </a:cxn>
                <a:cxn ang="0">
                  <a:pos x="47" y="17"/>
                </a:cxn>
                <a:cxn ang="0">
                  <a:pos x="36" y="23"/>
                </a:cxn>
                <a:cxn ang="0">
                  <a:pos x="32" y="27"/>
                </a:cxn>
                <a:cxn ang="0">
                  <a:pos x="27" y="36"/>
                </a:cxn>
                <a:cxn ang="0">
                  <a:pos x="18" y="47"/>
                </a:cxn>
                <a:cxn ang="0">
                  <a:pos x="12" y="48"/>
                </a:cxn>
                <a:cxn ang="0">
                  <a:pos x="0" y="55"/>
                </a:cxn>
                <a:cxn ang="0">
                  <a:pos x="1" y="56"/>
                </a:cxn>
                <a:cxn ang="0">
                  <a:pos x="3" y="64"/>
                </a:cxn>
              </a:cxnLst>
              <a:rect l="0" t="0" r="r" b="b"/>
              <a:pathLst>
                <a:path w="65" h="66">
                  <a:moveTo>
                    <a:pt x="3" y="64"/>
                  </a:moveTo>
                  <a:lnTo>
                    <a:pt x="7" y="60"/>
                  </a:lnTo>
                  <a:lnTo>
                    <a:pt x="10" y="60"/>
                  </a:lnTo>
                  <a:lnTo>
                    <a:pt x="12" y="63"/>
                  </a:lnTo>
                  <a:lnTo>
                    <a:pt x="15" y="60"/>
                  </a:lnTo>
                  <a:lnTo>
                    <a:pt x="19" y="60"/>
                  </a:lnTo>
                  <a:lnTo>
                    <a:pt x="20" y="57"/>
                  </a:lnTo>
                  <a:lnTo>
                    <a:pt x="25" y="55"/>
                  </a:lnTo>
                  <a:lnTo>
                    <a:pt x="29" y="61"/>
                  </a:lnTo>
                  <a:lnTo>
                    <a:pt x="29" y="66"/>
                  </a:lnTo>
                  <a:lnTo>
                    <a:pt x="37" y="61"/>
                  </a:lnTo>
                  <a:lnTo>
                    <a:pt x="37" y="57"/>
                  </a:lnTo>
                  <a:lnTo>
                    <a:pt x="41" y="57"/>
                  </a:lnTo>
                  <a:lnTo>
                    <a:pt x="42" y="54"/>
                  </a:lnTo>
                  <a:lnTo>
                    <a:pt x="47" y="58"/>
                  </a:lnTo>
                  <a:lnTo>
                    <a:pt x="47" y="51"/>
                  </a:lnTo>
                  <a:lnTo>
                    <a:pt x="45" y="47"/>
                  </a:lnTo>
                  <a:lnTo>
                    <a:pt x="46" y="44"/>
                  </a:lnTo>
                  <a:lnTo>
                    <a:pt x="45" y="41"/>
                  </a:lnTo>
                  <a:lnTo>
                    <a:pt x="56" y="37"/>
                  </a:lnTo>
                  <a:lnTo>
                    <a:pt x="55" y="32"/>
                  </a:lnTo>
                  <a:lnTo>
                    <a:pt x="60" y="27"/>
                  </a:lnTo>
                  <a:lnTo>
                    <a:pt x="61" y="25"/>
                  </a:lnTo>
                  <a:lnTo>
                    <a:pt x="57" y="23"/>
                  </a:lnTo>
                  <a:lnTo>
                    <a:pt x="59" y="13"/>
                  </a:lnTo>
                  <a:lnTo>
                    <a:pt x="62" y="12"/>
                  </a:lnTo>
                  <a:lnTo>
                    <a:pt x="65" y="8"/>
                  </a:lnTo>
                  <a:lnTo>
                    <a:pt x="62" y="6"/>
                  </a:lnTo>
                  <a:lnTo>
                    <a:pt x="59" y="6"/>
                  </a:lnTo>
                  <a:lnTo>
                    <a:pt x="58" y="2"/>
                  </a:lnTo>
                  <a:lnTo>
                    <a:pt x="52" y="0"/>
                  </a:lnTo>
                  <a:lnTo>
                    <a:pt x="50" y="12"/>
                  </a:lnTo>
                  <a:lnTo>
                    <a:pt x="47" y="17"/>
                  </a:lnTo>
                  <a:lnTo>
                    <a:pt x="36" y="23"/>
                  </a:lnTo>
                  <a:lnTo>
                    <a:pt x="32" y="27"/>
                  </a:lnTo>
                  <a:lnTo>
                    <a:pt x="27" y="36"/>
                  </a:lnTo>
                  <a:lnTo>
                    <a:pt x="18" y="47"/>
                  </a:lnTo>
                  <a:lnTo>
                    <a:pt x="12" y="48"/>
                  </a:lnTo>
                  <a:lnTo>
                    <a:pt x="0" y="55"/>
                  </a:lnTo>
                  <a:lnTo>
                    <a:pt x="1" y="56"/>
                  </a:lnTo>
                  <a:lnTo>
                    <a:pt x="3" y="64"/>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3" name="新潟県001_"/>
            <p:cNvSpPr>
              <a:spLocks/>
            </p:cNvSpPr>
            <p:nvPr/>
          </p:nvSpPr>
          <p:spPr bwMode="auto">
            <a:xfrm rot="22938875">
              <a:off x="3697" y="2724"/>
              <a:ext cx="88" cy="152"/>
            </a:xfrm>
            <a:custGeom>
              <a:avLst/>
              <a:gdLst/>
              <a:ahLst/>
              <a:cxnLst>
                <a:cxn ang="0">
                  <a:pos x="0" y="9"/>
                </a:cxn>
                <a:cxn ang="0">
                  <a:pos x="8" y="0"/>
                </a:cxn>
                <a:cxn ang="0">
                  <a:pos x="9" y="1"/>
                </a:cxn>
                <a:cxn ang="0">
                  <a:pos x="7" y="8"/>
                </a:cxn>
                <a:cxn ang="0">
                  <a:pos x="8" y="9"/>
                </a:cxn>
                <a:cxn ang="0">
                  <a:pos x="11" y="8"/>
                </a:cxn>
                <a:cxn ang="0">
                  <a:pos x="10" y="13"/>
                </a:cxn>
                <a:cxn ang="0">
                  <a:pos x="2" y="19"/>
                </a:cxn>
                <a:cxn ang="0">
                  <a:pos x="0" y="19"/>
                </a:cxn>
                <a:cxn ang="0">
                  <a:pos x="4" y="12"/>
                </a:cxn>
                <a:cxn ang="0">
                  <a:pos x="1" y="13"/>
                </a:cxn>
                <a:cxn ang="0">
                  <a:pos x="0" y="9"/>
                </a:cxn>
              </a:cxnLst>
              <a:rect l="0" t="0" r="r" b="b"/>
              <a:pathLst>
                <a:path w="11" h="19">
                  <a:moveTo>
                    <a:pt x="0" y="9"/>
                  </a:moveTo>
                  <a:lnTo>
                    <a:pt x="8" y="0"/>
                  </a:lnTo>
                  <a:lnTo>
                    <a:pt x="9" y="1"/>
                  </a:lnTo>
                  <a:lnTo>
                    <a:pt x="7" y="8"/>
                  </a:lnTo>
                  <a:lnTo>
                    <a:pt x="8" y="9"/>
                  </a:lnTo>
                  <a:lnTo>
                    <a:pt x="11" y="8"/>
                  </a:lnTo>
                  <a:lnTo>
                    <a:pt x="10" y="13"/>
                  </a:lnTo>
                  <a:lnTo>
                    <a:pt x="2" y="19"/>
                  </a:lnTo>
                  <a:lnTo>
                    <a:pt x="0" y="19"/>
                  </a:lnTo>
                  <a:lnTo>
                    <a:pt x="4" y="12"/>
                  </a:lnTo>
                  <a:lnTo>
                    <a:pt x="1" y="13"/>
                  </a:lnTo>
                  <a:lnTo>
                    <a:pt x="0" y="9"/>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4" name="富山県"/>
            <p:cNvSpPr>
              <a:spLocks/>
            </p:cNvSpPr>
            <p:nvPr/>
          </p:nvSpPr>
          <p:spPr bwMode="auto">
            <a:xfrm rot="22938875">
              <a:off x="3232" y="2979"/>
              <a:ext cx="232" cy="207"/>
            </a:xfrm>
            <a:custGeom>
              <a:avLst/>
              <a:gdLst/>
              <a:ahLst/>
              <a:cxnLst>
                <a:cxn ang="0">
                  <a:pos x="0" y="15"/>
                </a:cxn>
                <a:cxn ang="0">
                  <a:pos x="2" y="25"/>
                </a:cxn>
                <a:cxn ang="0">
                  <a:pos x="4" y="24"/>
                </a:cxn>
                <a:cxn ang="0">
                  <a:pos x="6" y="26"/>
                </a:cxn>
                <a:cxn ang="0">
                  <a:pos x="10" y="21"/>
                </a:cxn>
                <a:cxn ang="0">
                  <a:pos x="14" y="20"/>
                </a:cxn>
                <a:cxn ang="0">
                  <a:pos x="24" y="21"/>
                </a:cxn>
                <a:cxn ang="0">
                  <a:pos x="29" y="14"/>
                </a:cxn>
                <a:cxn ang="0">
                  <a:pos x="29" y="9"/>
                </a:cxn>
                <a:cxn ang="0">
                  <a:pos x="27" y="1"/>
                </a:cxn>
                <a:cxn ang="0">
                  <a:pos x="26" y="0"/>
                </a:cxn>
                <a:cxn ang="0">
                  <a:pos x="19" y="2"/>
                </a:cxn>
                <a:cxn ang="0">
                  <a:pos x="15" y="7"/>
                </a:cxn>
                <a:cxn ang="0">
                  <a:pos x="7" y="6"/>
                </a:cxn>
                <a:cxn ang="0">
                  <a:pos x="8" y="1"/>
                </a:cxn>
                <a:cxn ang="0">
                  <a:pos x="3" y="4"/>
                </a:cxn>
                <a:cxn ang="0">
                  <a:pos x="0" y="15"/>
                </a:cxn>
              </a:cxnLst>
              <a:rect l="0" t="0" r="r" b="b"/>
              <a:pathLst>
                <a:path w="29" h="26">
                  <a:moveTo>
                    <a:pt x="0" y="15"/>
                  </a:moveTo>
                  <a:lnTo>
                    <a:pt x="2" y="25"/>
                  </a:lnTo>
                  <a:lnTo>
                    <a:pt x="4" y="24"/>
                  </a:lnTo>
                  <a:lnTo>
                    <a:pt x="6" y="26"/>
                  </a:lnTo>
                  <a:lnTo>
                    <a:pt x="10" y="21"/>
                  </a:lnTo>
                  <a:lnTo>
                    <a:pt x="14" y="20"/>
                  </a:lnTo>
                  <a:lnTo>
                    <a:pt x="24" y="21"/>
                  </a:lnTo>
                  <a:lnTo>
                    <a:pt x="29" y="14"/>
                  </a:lnTo>
                  <a:lnTo>
                    <a:pt x="29" y="9"/>
                  </a:lnTo>
                  <a:lnTo>
                    <a:pt x="27" y="1"/>
                  </a:lnTo>
                  <a:lnTo>
                    <a:pt x="26" y="0"/>
                  </a:lnTo>
                  <a:lnTo>
                    <a:pt x="19" y="2"/>
                  </a:lnTo>
                  <a:lnTo>
                    <a:pt x="15" y="7"/>
                  </a:lnTo>
                  <a:lnTo>
                    <a:pt x="7" y="6"/>
                  </a:lnTo>
                  <a:lnTo>
                    <a:pt x="8" y="1"/>
                  </a:lnTo>
                  <a:lnTo>
                    <a:pt x="3" y="4"/>
                  </a:lnTo>
                  <a:lnTo>
                    <a:pt x="0" y="1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5" name="石川県"/>
            <p:cNvSpPr>
              <a:spLocks/>
            </p:cNvSpPr>
            <p:nvPr/>
          </p:nvSpPr>
          <p:spPr bwMode="auto">
            <a:xfrm rot="22938875">
              <a:off x="3130" y="2789"/>
              <a:ext cx="264" cy="415"/>
            </a:xfrm>
            <a:custGeom>
              <a:avLst/>
              <a:gdLst/>
              <a:ahLst/>
              <a:cxnLst>
                <a:cxn ang="0">
                  <a:pos x="16" y="52"/>
                </a:cxn>
                <a:cxn ang="0">
                  <a:pos x="18" y="46"/>
                </a:cxn>
                <a:cxn ang="0">
                  <a:pos x="18" y="44"/>
                </a:cxn>
                <a:cxn ang="0">
                  <a:pos x="16" y="34"/>
                </a:cxn>
                <a:cxn ang="0">
                  <a:pos x="19" y="23"/>
                </a:cxn>
                <a:cxn ang="0">
                  <a:pos x="24" y="20"/>
                </a:cxn>
                <a:cxn ang="0">
                  <a:pos x="25" y="16"/>
                </a:cxn>
                <a:cxn ang="0">
                  <a:pos x="21" y="15"/>
                </a:cxn>
                <a:cxn ang="0">
                  <a:pos x="20" y="12"/>
                </a:cxn>
                <a:cxn ang="0">
                  <a:pos x="24" y="11"/>
                </a:cxn>
                <a:cxn ang="0">
                  <a:pos x="33" y="3"/>
                </a:cxn>
                <a:cxn ang="0">
                  <a:pos x="32" y="0"/>
                </a:cxn>
                <a:cxn ang="0">
                  <a:pos x="27" y="0"/>
                </a:cxn>
                <a:cxn ang="0">
                  <a:pos x="14" y="6"/>
                </a:cxn>
                <a:cxn ang="0">
                  <a:pos x="12" y="15"/>
                </a:cxn>
                <a:cxn ang="0">
                  <a:pos x="14" y="25"/>
                </a:cxn>
                <a:cxn ang="0">
                  <a:pos x="0" y="43"/>
                </a:cxn>
                <a:cxn ang="0">
                  <a:pos x="7" y="50"/>
                </a:cxn>
                <a:cxn ang="0">
                  <a:pos x="16" y="52"/>
                </a:cxn>
              </a:cxnLst>
              <a:rect l="0" t="0" r="r" b="b"/>
              <a:pathLst>
                <a:path w="33" h="52">
                  <a:moveTo>
                    <a:pt x="16" y="52"/>
                  </a:moveTo>
                  <a:lnTo>
                    <a:pt x="18" y="46"/>
                  </a:lnTo>
                  <a:lnTo>
                    <a:pt x="18" y="44"/>
                  </a:lnTo>
                  <a:lnTo>
                    <a:pt x="16" y="34"/>
                  </a:lnTo>
                  <a:lnTo>
                    <a:pt x="19" y="23"/>
                  </a:lnTo>
                  <a:lnTo>
                    <a:pt x="24" y="20"/>
                  </a:lnTo>
                  <a:lnTo>
                    <a:pt x="25" y="16"/>
                  </a:lnTo>
                  <a:lnTo>
                    <a:pt x="21" y="15"/>
                  </a:lnTo>
                  <a:lnTo>
                    <a:pt x="20" y="12"/>
                  </a:lnTo>
                  <a:lnTo>
                    <a:pt x="24" y="11"/>
                  </a:lnTo>
                  <a:lnTo>
                    <a:pt x="33" y="3"/>
                  </a:lnTo>
                  <a:lnTo>
                    <a:pt x="32" y="0"/>
                  </a:lnTo>
                  <a:lnTo>
                    <a:pt x="27" y="0"/>
                  </a:lnTo>
                  <a:lnTo>
                    <a:pt x="14" y="6"/>
                  </a:lnTo>
                  <a:lnTo>
                    <a:pt x="12" y="15"/>
                  </a:lnTo>
                  <a:lnTo>
                    <a:pt x="14" y="25"/>
                  </a:lnTo>
                  <a:lnTo>
                    <a:pt x="0" y="43"/>
                  </a:lnTo>
                  <a:lnTo>
                    <a:pt x="7" y="50"/>
                  </a:lnTo>
                  <a:lnTo>
                    <a:pt x="16" y="52"/>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6" name="福井県"/>
            <p:cNvSpPr>
              <a:spLocks/>
            </p:cNvSpPr>
            <p:nvPr/>
          </p:nvSpPr>
          <p:spPr bwMode="auto">
            <a:xfrm rot="22938875">
              <a:off x="2846" y="3053"/>
              <a:ext cx="336" cy="272"/>
            </a:xfrm>
            <a:custGeom>
              <a:avLst/>
              <a:gdLst/>
              <a:ahLst/>
              <a:cxnLst>
                <a:cxn ang="0">
                  <a:pos x="2" y="34"/>
                </a:cxn>
                <a:cxn ang="0">
                  <a:pos x="9" y="34"/>
                </a:cxn>
                <a:cxn ang="0">
                  <a:pos x="11" y="32"/>
                </a:cxn>
                <a:cxn ang="0">
                  <a:pos x="13" y="32"/>
                </a:cxn>
                <a:cxn ang="0">
                  <a:pos x="15" y="29"/>
                </a:cxn>
                <a:cxn ang="0">
                  <a:pos x="16" y="31"/>
                </a:cxn>
                <a:cxn ang="0">
                  <a:pos x="22" y="28"/>
                </a:cxn>
                <a:cxn ang="0">
                  <a:pos x="22" y="24"/>
                </a:cxn>
                <a:cxn ang="0">
                  <a:pos x="26" y="26"/>
                </a:cxn>
                <a:cxn ang="0">
                  <a:pos x="28" y="22"/>
                </a:cxn>
                <a:cxn ang="0">
                  <a:pos x="33" y="23"/>
                </a:cxn>
                <a:cxn ang="0">
                  <a:pos x="41" y="20"/>
                </a:cxn>
                <a:cxn ang="0">
                  <a:pos x="42" y="16"/>
                </a:cxn>
                <a:cxn ang="0">
                  <a:pos x="40" y="12"/>
                </a:cxn>
                <a:cxn ang="0">
                  <a:pos x="40" y="9"/>
                </a:cxn>
                <a:cxn ang="0">
                  <a:pos x="31" y="7"/>
                </a:cxn>
                <a:cxn ang="0">
                  <a:pos x="24" y="0"/>
                </a:cxn>
                <a:cxn ang="0">
                  <a:pos x="14" y="12"/>
                </a:cxn>
                <a:cxn ang="0">
                  <a:pos x="20" y="24"/>
                </a:cxn>
                <a:cxn ang="0">
                  <a:pos x="15" y="20"/>
                </a:cxn>
                <a:cxn ang="0">
                  <a:pos x="12" y="27"/>
                </a:cxn>
                <a:cxn ang="0">
                  <a:pos x="7" y="29"/>
                </a:cxn>
                <a:cxn ang="0">
                  <a:pos x="2" y="29"/>
                </a:cxn>
                <a:cxn ang="0">
                  <a:pos x="1" y="28"/>
                </a:cxn>
                <a:cxn ang="0">
                  <a:pos x="0" y="30"/>
                </a:cxn>
                <a:cxn ang="0">
                  <a:pos x="2" y="34"/>
                </a:cxn>
              </a:cxnLst>
              <a:rect l="0" t="0" r="r" b="b"/>
              <a:pathLst>
                <a:path w="42" h="34">
                  <a:moveTo>
                    <a:pt x="2" y="34"/>
                  </a:moveTo>
                  <a:lnTo>
                    <a:pt x="9" y="34"/>
                  </a:lnTo>
                  <a:lnTo>
                    <a:pt x="11" y="32"/>
                  </a:lnTo>
                  <a:lnTo>
                    <a:pt x="13" y="32"/>
                  </a:lnTo>
                  <a:lnTo>
                    <a:pt x="15" y="29"/>
                  </a:lnTo>
                  <a:lnTo>
                    <a:pt x="16" y="31"/>
                  </a:lnTo>
                  <a:lnTo>
                    <a:pt x="22" y="28"/>
                  </a:lnTo>
                  <a:lnTo>
                    <a:pt x="22" y="24"/>
                  </a:lnTo>
                  <a:lnTo>
                    <a:pt x="26" y="26"/>
                  </a:lnTo>
                  <a:lnTo>
                    <a:pt x="28" y="22"/>
                  </a:lnTo>
                  <a:lnTo>
                    <a:pt x="33" y="23"/>
                  </a:lnTo>
                  <a:lnTo>
                    <a:pt x="41" y="20"/>
                  </a:lnTo>
                  <a:lnTo>
                    <a:pt x="42" y="16"/>
                  </a:lnTo>
                  <a:lnTo>
                    <a:pt x="40" y="12"/>
                  </a:lnTo>
                  <a:lnTo>
                    <a:pt x="40" y="9"/>
                  </a:lnTo>
                  <a:lnTo>
                    <a:pt x="31" y="7"/>
                  </a:lnTo>
                  <a:lnTo>
                    <a:pt x="24" y="0"/>
                  </a:lnTo>
                  <a:lnTo>
                    <a:pt x="14" y="12"/>
                  </a:lnTo>
                  <a:lnTo>
                    <a:pt x="20" y="24"/>
                  </a:lnTo>
                  <a:lnTo>
                    <a:pt x="15" y="20"/>
                  </a:lnTo>
                  <a:lnTo>
                    <a:pt x="12" y="27"/>
                  </a:lnTo>
                  <a:lnTo>
                    <a:pt x="7" y="29"/>
                  </a:lnTo>
                  <a:lnTo>
                    <a:pt x="2" y="29"/>
                  </a:lnTo>
                  <a:lnTo>
                    <a:pt x="1" y="28"/>
                  </a:lnTo>
                  <a:lnTo>
                    <a:pt x="0" y="30"/>
                  </a:lnTo>
                  <a:lnTo>
                    <a:pt x="2" y="34"/>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7" name="山梨県"/>
            <p:cNvSpPr>
              <a:spLocks/>
            </p:cNvSpPr>
            <p:nvPr/>
          </p:nvSpPr>
          <p:spPr bwMode="auto">
            <a:xfrm rot="22938875">
              <a:off x="3422" y="3385"/>
              <a:ext cx="224" cy="232"/>
            </a:xfrm>
            <a:custGeom>
              <a:avLst/>
              <a:gdLst/>
              <a:ahLst/>
              <a:cxnLst>
                <a:cxn ang="0">
                  <a:pos x="11" y="2"/>
                </a:cxn>
                <a:cxn ang="0">
                  <a:pos x="8" y="2"/>
                </a:cxn>
                <a:cxn ang="0">
                  <a:pos x="6" y="0"/>
                </a:cxn>
                <a:cxn ang="0">
                  <a:pos x="4" y="3"/>
                </a:cxn>
                <a:cxn ang="0">
                  <a:pos x="2" y="3"/>
                </a:cxn>
                <a:cxn ang="0">
                  <a:pos x="0" y="9"/>
                </a:cxn>
                <a:cxn ang="0">
                  <a:pos x="1" y="13"/>
                </a:cxn>
                <a:cxn ang="0">
                  <a:pos x="2" y="18"/>
                </a:cxn>
                <a:cxn ang="0">
                  <a:pos x="2" y="23"/>
                </a:cxn>
                <a:cxn ang="0">
                  <a:pos x="4" y="25"/>
                </a:cxn>
                <a:cxn ang="0">
                  <a:pos x="8" y="29"/>
                </a:cxn>
                <a:cxn ang="0">
                  <a:pos x="10" y="27"/>
                </a:cxn>
                <a:cxn ang="0">
                  <a:pos x="11" y="21"/>
                </a:cxn>
                <a:cxn ang="0">
                  <a:pos x="16" y="23"/>
                </a:cxn>
                <a:cxn ang="0">
                  <a:pos x="20" y="22"/>
                </a:cxn>
                <a:cxn ang="0">
                  <a:pos x="23" y="19"/>
                </a:cxn>
                <a:cxn ang="0">
                  <a:pos x="27" y="17"/>
                </a:cxn>
                <a:cxn ang="0">
                  <a:pos x="28" y="13"/>
                </a:cxn>
                <a:cxn ang="0">
                  <a:pos x="21" y="4"/>
                </a:cxn>
                <a:cxn ang="0">
                  <a:pos x="16" y="3"/>
                </a:cxn>
                <a:cxn ang="0">
                  <a:pos x="11" y="2"/>
                </a:cxn>
              </a:cxnLst>
              <a:rect l="0" t="0" r="r" b="b"/>
              <a:pathLst>
                <a:path w="28" h="29">
                  <a:moveTo>
                    <a:pt x="11" y="2"/>
                  </a:moveTo>
                  <a:lnTo>
                    <a:pt x="8" y="2"/>
                  </a:lnTo>
                  <a:lnTo>
                    <a:pt x="6" y="0"/>
                  </a:lnTo>
                  <a:lnTo>
                    <a:pt x="4" y="3"/>
                  </a:lnTo>
                  <a:lnTo>
                    <a:pt x="2" y="3"/>
                  </a:lnTo>
                  <a:lnTo>
                    <a:pt x="0" y="9"/>
                  </a:lnTo>
                  <a:lnTo>
                    <a:pt x="1" y="13"/>
                  </a:lnTo>
                  <a:lnTo>
                    <a:pt x="2" y="18"/>
                  </a:lnTo>
                  <a:lnTo>
                    <a:pt x="2" y="23"/>
                  </a:lnTo>
                  <a:lnTo>
                    <a:pt x="4" y="25"/>
                  </a:lnTo>
                  <a:lnTo>
                    <a:pt x="8" y="29"/>
                  </a:lnTo>
                  <a:lnTo>
                    <a:pt x="10" y="27"/>
                  </a:lnTo>
                  <a:lnTo>
                    <a:pt x="11" y="21"/>
                  </a:lnTo>
                  <a:lnTo>
                    <a:pt x="16" y="23"/>
                  </a:lnTo>
                  <a:lnTo>
                    <a:pt x="20" y="22"/>
                  </a:lnTo>
                  <a:lnTo>
                    <a:pt x="23" y="19"/>
                  </a:lnTo>
                  <a:lnTo>
                    <a:pt x="27" y="17"/>
                  </a:lnTo>
                  <a:lnTo>
                    <a:pt x="28" y="13"/>
                  </a:lnTo>
                  <a:lnTo>
                    <a:pt x="21" y="4"/>
                  </a:lnTo>
                  <a:lnTo>
                    <a:pt x="16" y="3"/>
                  </a:lnTo>
                  <a:lnTo>
                    <a:pt x="11" y="2"/>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8" name="長野県"/>
            <p:cNvSpPr>
              <a:spLocks/>
            </p:cNvSpPr>
            <p:nvPr/>
          </p:nvSpPr>
          <p:spPr bwMode="auto">
            <a:xfrm rot="22938875">
              <a:off x="3299" y="3038"/>
              <a:ext cx="320" cy="536"/>
            </a:xfrm>
            <a:custGeom>
              <a:avLst/>
              <a:gdLst/>
              <a:ahLst/>
              <a:cxnLst>
                <a:cxn ang="0">
                  <a:pos x="26" y="41"/>
                </a:cxn>
                <a:cxn ang="0">
                  <a:pos x="28" y="41"/>
                </a:cxn>
                <a:cxn ang="0">
                  <a:pos x="30" y="38"/>
                </a:cxn>
                <a:cxn ang="0">
                  <a:pos x="32" y="40"/>
                </a:cxn>
                <a:cxn ang="0">
                  <a:pos x="35" y="40"/>
                </a:cxn>
                <a:cxn ang="0">
                  <a:pos x="40" y="41"/>
                </a:cxn>
                <a:cxn ang="0">
                  <a:pos x="39" y="38"/>
                </a:cxn>
                <a:cxn ang="0">
                  <a:pos x="35" y="30"/>
                </a:cxn>
                <a:cxn ang="0">
                  <a:pos x="36" y="22"/>
                </a:cxn>
                <a:cxn ang="0">
                  <a:pos x="29" y="20"/>
                </a:cxn>
                <a:cxn ang="0">
                  <a:pos x="33" y="12"/>
                </a:cxn>
                <a:cxn ang="0">
                  <a:pos x="37" y="11"/>
                </a:cxn>
                <a:cxn ang="0">
                  <a:pos x="37" y="6"/>
                </a:cxn>
                <a:cxn ang="0">
                  <a:pos x="33" y="0"/>
                </a:cxn>
                <a:cxn ang="0">
                  <a:pos x="28" y="2"/>
                </a:cxn>
                <a:cxn ang="0">
                  <a:pos x="27" y="5"/>
                </a:cxn>
                <a:cxn ang="0">
                  <a:pos x="23" y="5"/>
                </a:cxn>
                <a:cxn ang="0">
                  <a:pos x="20" y="8"/>
                </a:cxn>
                <a:cxn ang="0">
                  <a:pos x="18" y="5"/>
                </a:cxn>
                <a:cxn ang="0">
                  <a:pos x="15" y="5"/>
                </a:cxn>
                <a:cxn ang="0">
                  <a:pos x="11" y="9"/>
                </a:cxn>
                <a:cxn ang="0">
                  <a:pos x="11" y="14"/>
                </a:cxn>
                <a:cxn ang="0">
                  <a:pos x="6" y="21"/>
                </a:cxn>
                <a:cxn ang="0">
                  <a:pos x="7" y="24"/>
                </a:cxn>
                <a:cxn ang="0">
                  <a:pos x="6" y="29"/>
                </a:cxn>
                <a:cxn ang="0">
                  <a:pos x="7" y="33"/>
                </a:cxn>
                <a:cxn ang="0">
                  <a:pos x="5" y="39"/>
                </a:cxn>
                <a:cxn ang="0">
                  <a:pos x="1" y="41"/>
                </a:cxn>
                <a:cxn ang="0">
                  <a:pos x="0" y="44"/>
                </a:cxn>
                <a:cxn ang="0">
                  <a:pos x="4" y="46"/>
                </a:cxn>
                <a:cxn ang="0">
                  <a:pos x="7" y="55"/>
                </a:cxn>
                <a:cxn ang="0">
                  <a:pos x="6" y="64"/>
                </a:cxn>
                <a:cxn ang="0">
                  <a:pos x="7" y="67"/>
                </a:cxn>
                <a:cxn ang="0">
                  <a:pos x="10" y="65"/>
                </a:cxn>
                <a:cxn ang="0">
                  <a:pos x="12" y="66"/>
                </a:cxn>
                <a:cxn ang="0">
                  <a:pos x="21" y="60"/>
                </a:cxn>
                <a:cxn ang="0">
                  <a:pos x="23" y="53"/>
                </a:cxn>
                <a:cxn ang="0">
                  <a:pos x="25" y="51"/>
                </a:cxn>
                <a:cxn ang="0">
                  <a:pos x="24" y="47"/>
                </a:cxn>
                <a:cxn ang="0">
                  <a:pos x="26" y="41"/>
                </a:cxn>
              </a:cxnLst>
              <a:rect l="0" t="0" r="r" b="b"/>
              <a:pathLst>
                <a:path w="40" h="67">
                  <a:moveTo>
                    <a:pt x="26" y="41"/>
                  </a:moveTo>
                  <a:lnTo>
                    <a:pt x="28" y="41"/>
                  </a:lnTo>
                  <a:lnTo>
                    <a:pt x="30" y="38"/>
                  </a:lnTo>
                  <a:lnTo>
                    <a:pt x="32" y="40"/>
                  </a:lnTo>
                  <a:lnTo>
                    <a:pt x="35" y="40"/>
                  </a:lnTo>
                  <a:lnTo>
                    <a:pt x="40" y="41"/>
                  </a:lnTo>
                  <a:lnTo>
                    <a:pt x="39" y="38"/>
                  </a:lnTo>
                  <a:lnTo>
                    <a:pt x="35" y="30"/>
                  </a:lnTo>
                  <a:lnTo>
                    <a:pt x="36" y="22"/>
                  </a:lnTo>
                  <a:lnTo>
                    <a:pt x="29" y="20"/>
                  </a:lnTo>
                  <a:lnTo>
                    <a:pt x="33" y="12"/>
                  </a:lnTo>
                  <a:lnTo>
                    <a:pt x="37" y="11"/>
                  </a:lnTo>
                  <a:lnTo>
                    <a:pt x="37" y="6"/>
                  </a:lnTo>
                  <a:lnTo>
                    <a:pt x="33" y="0"/>
                  </a:lnTo>
                  <a:lnTo>
                    <a:pt x="28" y="2"/>
                  </a:lnTo>
                  <a:lnTo>
                    <a:pt x="27" y="5"/>
                  </a:lnTo>
                  <a:lnTo>
                    <a:pt x="23" y="5"/>
                  </a:lnTo>
                  <a:lnTo>
                    <a:pt x="20" y="8"/>
                  </a:lnTo>
                  <a:lnTo>
                    <a:pt x="18" y="5"/>
                  </a:lnTo>
                  <a:lnTo>
                    <a:pt x="15" y="5"/>
                  </a:lnTo>
                  <a:lnTo>
                    <a:pt x="11" y="9"/>
                  </a:lnTo>
                  <a:lnTo>
                    <a:pt x="11" y="14"/>
                  </a:lnTo>
                  <a:lnTo>
                    <a:pt x="6" y="21"/>
                  </a:lnTo>
                  <a:lnTo>
                    <a:pt x="7" y="24"/>
                  </a:lnTo>
                  <a:lnTo>
                    <a:pt x="6" y="29"/>
                  </a:lnTo>
                  <a:lnTo>
                    <a:pt x="7" y="33"/>
                  </a:lnTo>
                  <a:lnTo>
                    <a:pt x="5" y="39"/>
                  </a:lnTo>
                  <a:lnTo>
                    <a:pt x="1" y="41"/>
                  </a:lnTo>
                  <a:lnTo>
                    <a:pt x="0" y="44"/>
                  </a:lnTo>
                  <a:lnTo>
                    <a:pt x="4" y="46"/>
                  </a:lnTo>
                  <a:lnTo>
                    <a:pt x="7" y="55"/>
                  </a:lnTo>
                  <a:lnTo>
                    <a:pt x="6" y="64"/>
                  </a:lnTo>
                  <a:lnTo>
                    <a:pt x="7" y="67"/>
                  </a:lnTo>
                  <a:lnTo>
                    <a:pt x="10" y="65"/>
                  </a:lnTo>
                  <a:lnTo>
                    <a:pt x="12" y="66"/>
                  </a:lnTo>
                  <a:lnTo>
                    <a:pt x="21" y="60"/>
                  </a:lnTo>
                  <a:lnTo>
                    <a:pt x="23" y="53"/>
                  </a:lnTo>
                  <a:lnTo>
                    <a:pt x="25" y="51"/>
                  </a:lnTo>
                  <a:lnTo>
                    <a:pt x="24" y="47"/>
                  </a:lnTo>
                  <a:lnTo>
                    <a:pt x="26" y="41"/>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89" name="岐阜県"/>
            <p:cNvSpPr>
              <a:spLocks/>
            </p:cNvSpPr>
            <p:nvPr/>
          </p:nvSpPr>
          <p:spPr bwMode="auto">
            <a:xfrm rot="22938875">
              <a:off x="3032" y="3094"/>
              <a:ext cx="312" cy="376"/>
            </a:xfrm>
            <a:custGeom>
              <a:avLst/>
              <a:gdLst/>
              <a:ahLst/>
              <a:cxnLst>
                <a:cxn ang="0">
                  <a:pos x="36" y="26"/>
                </a:cxn>
                <a:cxn ang="0">
                  <a:pos x="32" y="24"/>
                </a:cxn>
                <a:cxn ang="0">
                  <a:pos x="33" y="21"/>
                </a:cxn>
                <a:cxn ang="0">
                  <a:pos x="37" y="19"/>
                </a:cxn>
                <a:cxn ang="0">
                  <a:pos x="39" y="13"/>
                </a:cxn>
                <a:cxn ang="0">
                  <a:pos x="38" y="9"/>
                </a:cxn>
                <a:cxn ang="0">
                  <a:pos x="39" y="4"/>
                </a:cxn>
                <a:cxn ang="0">
                  <a:pos x="38" y="1"/>
                </a:cxn>
                <a:cxn ang="0">
                  <a:pos x="28" y="0"/>
                </a:cxn>
                <a:cxn ang="0">
                  <a:pos x="24" y="1"/>
                </a:cxn>
                <a:cxn ang="0">
                  <a:pos x="20" y="6"/>
                </a:cxn>
                <a:cxn ang="0">
                  <a:pos x="18" y="4"/>
                </a:cxn>
                <a:cxn ang="0">
                  <a:pos x="16" y="5"/>
                </a:cxn>
                <a:cxn ang="0">
                  <a:pos x="16" y="7"/>
                </a:cxn>
                <a:cxn ang="0">
                  <a:pos x="14" y="13"/>
                </a:cxn>
                <a:cxn ang="0">
                  <a:pos x="14" y="16"/>
                </a:cxn>
                <a:cxn ang="0">
                  <a:pos x="16" y="20"/>
                </a:cxn>
                <a:cxn ang="0">
                  <a:pos x="15" y="24"/>
                </a:cxn>
                <a:cxn ang="0">
                  <a:pos x="7" y="27"/>
                </a:cxn>
                <a:cxn ang="0">
                  <a:pos x="2" y="26"/>
                </a:cxn>
                <a:cxn ang="0">
                  <a:pos x="0" y="30"/>
                </a:cxn>
                <a:cxn ang="0">
                  <a:pos x="2" y="36"/>
                </a:cxn>
                <a:cxn ang="0">
                  <a:pos x="2" y="44"/>
                </a:cxn>
                <a:cxn ang="0">
                  <a:pos x="3" y="45"/>
                </a:cxn>
                <a:cxn ang="0">
                  <a:pos x="6" y="44"/>
                </a:cxn>
                <a:cxn ang="0">
                  <a:pos x="11" y="47"/>
                </a:cxn>
                <a:cxn ang="0">
                  <a:pos x="13" y="43"/>
                </a:cxn>
                <a:cxn ang="0">
                  <a:pos x="16" y="40"/>
                </a:cxn>
                <a:cxn ang="0">
                  <a:pos x="24" y="45"/>
                </a:cxn>
                <a:cxn ang="0">
                  <a:pos x="30" y="44"/>
                </a:cxn>
                <a:cxn ang="0">
                  <a:pos x="34" y="46"/>
                </a:cxn>
                <a:cxn ang="0">
                  <a:pos x="38" y="44"/>
                </a:cxn>
                <a:cxn ang="0">
                  <a:pos x="39" y="35"/>
                </a:cxn>
                <a:cxn ang="0">
                  <a:pos x="36" y="26"/>
                </a:cxn>
              </a:cxnLst>
              <a:rect l="0" t="0" r="r" b="b"/>
              <a:pathLst>
                <a:path w="39" h="47">
                  <a:moveTo>
                    <a:pt x="36" y="26"/>
                  </a:moveTo>
                  <a:lnTo>
                    <a:pt x="32" y="24"/>
                  </a:lnTo>
                  <a:lnTo>
                    <a:pt x="33" y="21"/>
                  </a:lnTo>
                  <a:lnTo>
                    <a:pt x="37" y="19"/>
                  </a:lnTo>
                  <a:lnTo>
                    <a:pt x="39" y="13"/>
                  </a:lnTo>
                  <a:lnTo>
                    <a:pt x="38" y="9"/>
                  </a:lnTo>
                  <a:lnTo>
                    <a:pt x="39" y="4"/>
                  </a:lnTo>
                  <a:lnTo>
                    <a:pt x="38" y="1"/>
                  </a:lnTo>
                  <a:lnTo>
                    <a:pt x="28" y="0"/>
                  </a:lnTo>
                  <a:lnTo>
                    <a:pt x="24" y="1"/>
                  </a:lnTo>
                  <a:lnTo>
                    <a:pt x="20" y="6"/>
                  </a:lnTo>
                  <a:lnTo>
                    <a:pt x="18" y="4"/>
                  </a:lnTo>
                  <a:lnTo>
                    <a:pt x="16" y="5"/>
                  </a:lnTo>
                  <a:lnTo>
                    <a:pt x="16" y="7"/>
                  </a:lnTo>
                  <a:lnTo>
                    <a:pt x="14" y="13"/>
                  </a:lnTo>
                  <a:lnTo>
                    <a:pt x="14" y="16"/>
                  </a:lnTo>
                  <a:lnTo>
                    <a:pt x="16" y="20"/>
                  </a:lnTo>
                  <a:lnTo>
                    <a:pt x="15" y="24"/>
                  </a:lnTo>
                  <a:lnTo>
                    <a:pt x="7" y="27"/>
                  </a:lnTo>
                  <a:lnTo>
                    <a:pt x="2" y="26"/>
                  </a:lnTo>
                  <a:lnTo>
                    <a:pt x="0" y="30"/>
                  </a:lnTo>
                  <a:lnTo>
                    <a:pt x="2" y="36"/>
                  </a:lnTo>
                  <a:lnTo>
                    <a:pt x="2" y="44"/>
                  </a:lnTo>
                  <a:lnTo>
                    <a:pt x="3" y="45"/>
                  </a:lnTo>
                  <a:lnTo>
                    <a:pt x="6" y="44"/>
                  </a:lnTo>
                  <a:lnTo>
                    <a:pt x="11" y="47"/>
                  </a:lnTo>
                  <a:lnTo>
                    <a:pt x="13" y="43"/>
                  </a:lnTo>
                  <a:lnTo>
                    <a:pt x="16" y="40"/>
                  </a:lnTo>
                  <a:lnTo>
                    <a:pt x="24" y="45"/>
                  </a:lnTo>
                  <a:lnTo>
                    <a:pt x="30" y="44"/>
                  </a:lnTo>
                  <a:lnTo>
                    <a:pt x="34" y="46"/>
                  </a:lnTo>
                  <a:lnTo>
                    <a:pt x="38" y="44"/>
                  </a:lnTo>
                  <a:lnTo>
                    <a:pt x="39" y="35"/>
                  </a:lnTo>
                  <a:lnTo>
                    <a:pt x="36" y="2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0" name="静岡県"/>
            <p:cNvSpPr>
              <a:spLocks/>
            </p:cNvSpPr>
            <p:nvPr/>
          </p:nvSpPr>
          <p:spPr bwMode="auto">
            <a:xfrm rot="22938875">
              <a:off x="3195" y="3444"/>
              <a:ext cx="408" cy="288"/>
            </a:xfrm>
            <a:custGeom>
              <a:avLst/>
              <a:gdLst/>
              <a:ahLst/>
              <a:cxnLst>
                <a:cxn ang="0">
                  <a:pos x="48" y="9"/>
                </a:cxn>
                <a:cxn ang="0">
                  <a:pos x="43" y="9"/>
                </a:cxn>
                <a:cxn ang="0">
                  <a:pos x="39" y="10"/>
                </a:cxn>
                <a:cxn ang="0">
                  <a:pos x="34" y="8"/>
                </a:cxn>
                <a:cxn ang="0">
                  <a:pos x="33" y="14"/>
                </a:cxn>
                <a:cxn ang="0">
                  <a:pos x="31" y="16"/>
                </a:cxn>
                <a:cxn ang="0">
                  <a:pos x="27" y="12"/>
                </a:cxn>
                <a:cxn ang="0">
                  <a:pos x="25" y="10"/>
                </a:cxn>
                <a:cxn ang="0">
                  <a:pos x="25" y="5"/>
                </a:cxn>
                <a:cxn ang="0">
                  <a:pos x="24" y="0"/>
                </a:cxn>
                <a:cxn ang="0">
                  <a:pos x="22" y="2"/>
                </a:cxn>
                <a:cxn ang="0">
                  <a:pos x="20" y="9"/>
                </a:cxn>
                <a:cxn ang="0">
                  <a:pos x="11" y="15"/>
                </a:cxn>
                <a:cxn ang="0">
                  <a:pos x="9" y="24"/>
                </a:cxn>
                <a:cxn ang="0">
                  <a:pos x="2" y="29"/>
                </a:cxn>
                <a:cxn ang="0">
                  <a:pos x="0" y="34"/>
                </a:cxn>
                <a:cxn ang="0">
                  <a:pos x="3" y="33"/>
                </a:cxn>
                <a:cxn ang="0">
                  <a:pos x="3" y="31"/>
                </a:cxn>
                <a:cxn ang="0">
                  <a:pos x="5" y="31"/>
                </a:cxn>
                <a:cxn ang="0">
                  <a:pos x="5" y="33"/>
                </a:cxn>
                <a:cxn ang="0">
                  <a:pos x="24" y="36"/>
                </a:cxn>
                <a:cxn ang="0">
                  <a:pos x="25" y="30"/>
                </a:cxn>
                <a:cxn ang="0">
                  <a:pos x="29" y="23"/>
                </a:cxn>
                <a:cxn ang="0">
                  <a:pos x="31" y="23"/>
                </a:cxn>
                <a:cxn ang="0">
                  <a:pos x="35" y="18"/>
                </a:cxn>
                <a:cxn ang="0">
                  <a:pos x="38" y="17"/>
                </a:cxn>
                <a:cxn ang="0">
                  <a:pos x="42" y="19"/>
                </a:cxn>
                <a:cxn ang="0">
                  <a:pos x="38" y="21"/>
                </a:cxn>
                <a:cxn ang="0">
                  <a:pos x="38" y="32"/>
                </a:cxn>
                <a:cxn ang="0">
                  <a:pos x="41" y="36"/>
                </a:cxn>
                <a:cxn ang="0">
                  <a:pos x="46" y="33"/>
                </a:cxn>
                <a:cxn ang="0">
                  <a:pos x="51" y="25"/>
                </a:cxn>
                <a:cxn ang="0">
                  <a:pos x="50" y="18"/>
                </a:cxn>
                <a:cxn ang="0">
                  <a:pos x="48" y="17"/>
                </a:cxn>
                <a:cxn ang="0">
                  <a:pos x="48" y="9"/>
                </a:cxn>
              </a:cxnLst>
              <a:rect l="0" t="0" r="r" b="b"/>
              <a:pathLst>
                <a:path w="51" h="36">
                  <a:moveTo>
                    <a:pt x="48" y="9"/>
                  </a:moveTo>
                  <a:lnTo>
                    <a:pt x="43" y="9"/>
                  </a:lnTo>
                  <a:lnTo>
                    <a:pt x="39" y="10"/>
                  </a:lnTo>
                  <a:lnTo>
                    <a:pt x="34" y="8"/>
                  </a:lnTo>
                  <a:lnTo>
                    <a:pt x="33" y="14"/>
                  </a:lnTo>
                  <a:lnTo>
                    <a:pt x="31" y="16"/>
                  </a:lnTo>
                  <a:lnTo>
                    <a:pt x="27" y="12"/>
                  </a:lnTo>
                  <a:lnTo>
                    <a:pt x="25" y="10"/>
                  </a:lnTo>
                  <a:lnTo>
                    <a:pt x="25" y="5"/>
                  </a:lnTo>
                  <a:lnTo>
                    <a:pt x="24" y="0"/>
                  </a:lnTo>
                  <a:lnTo>
                    <a:pt x="22" y="2"/>
                  </a:lnTo>
                  <a:lnTo>
                    <a:pt x="20" y="9"/>
                  </a:lnTo>
                  <a:lnTo>
                    <a:pt x="11" y="15"/>
                  </a:lnTo>
                  <a:lnTo>
                    <a:pt x="9" y="24"/>
                  </a:lnTo>
                  <a:lnTo>
                    <a:pt x="2" y="29"/>
                  </a:lnTo>
                  <a:lnTo>
                    <a:pt x="0" y="34"/>
                  </a:lnTo>
                  <a:lnTo>
                    <a:pt x="3" y="33"/>
                  </a:lnTo>
                  <a:lnTo>
                    <a:pt x="3" y="31"/>
                  </a:lnTo>
                  <a:lnTo>
                    <a:pt x="5" y="31"/>
                  </a:lnTo>
                  <a:lnTo>
                    <a:pt x="5" y="33"/>
                  </a:lnTo>
                  <a:lnTo>
                    <a:pt x="24" y="36"/>
                  </a:lnTo>
                  <a:lnTo>
                    <a:pt x="25" y="30"/>
                  </a:lnTo>
                  <a:lnTo>
                    <a:pt x="29" y="23"/>
                  </a:lnTo>
                  <a:lnTo>
                    <a:pt x="31" y="23"/>
                  </a:lnTo>
                  <a:lnTo>
                    <a:pt x="35" y="18"/>
                  </a:lnTo>
                  <a:lnTo>
                    <a:pt x="38" y="17"/>
                  </a:lnTo>
                  <a:lnTo>
                    <a:pt x="42" y="19"/>
                  </a:lnTo>
                  <a:lnTo>
                    <a:pt x="38" y="21"/>
                  </a:lnTo>
                  <a:lnTo>
                    <a:pt x="38" y="32"/>
                  </a:lnTo>
                  <a:lnTo>
                    <a:pt x="41" y="36"/>
                  </a:lnTo>
                  <a:lnTo>
                    <a:pt x="46" y="33"/>
                  </a:lnTo>
                  <a:lnTo>
                    <a:pt x="51" y="25"/>
                  </a:lnTo>
                  <a:lnTo>
                    <a:pt x="50" y="18"/>
                  </a:lnTo>
                  <a:lnTo>
                    <a:pt x="48" y="17"/>
                  </a:lnTo>
                  <a:lnTo>
                    <a:pt x="48" y="9"/>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1" name="愛知県"/>
            <p:cNvSpPr>
              <a:spLocks/>
            </p:cNvSpPr>
            <p:nvPr/>
          </p:nvSpPr>
          <p:spPr bwMode="auto">
            <a:xfrm rot="22938875">
              <a:off x="3022" y="3420"/>
              <a:ext cx="264" cy="224"/>
            </a:xfrm>
            <a:custGeom>
              <a:avLst/>
              <a:gdLst/>
              <a:ahLst/>
              <a:cxnLst>
                <a:cxn ang="0">
                  <a:pos x="31" y="15"/>
                </a:cxn>
                <a:cxn ang="0">
                  <a:pos x="33" y="6"/>
                </a:cxn>
                <a:cxn ang="0">
                  <a:pos x="31" y="5"/>
                </a:cxn>
                <a:cxn ang="0">
                  <a:pos x="28" y="7"/>
                </a:cxn>
                <a:cxn ang="0">
                  <a:pos x="27" y="4"/>
                </a:cxn>
                <a:cxn ang="0">
                  <a:pos x="23" y="6"/>
                </a:cxn>
                <a:cxn ang="0">
                  <a:pos x="19" y="4"/>
                </a:cxn>
                <a:cxn ang="0">
                  <a:pos x="13" y="5"/>
                </a:cxn>
                <a:cxn ang="0">
                  <a:pos x="5" y="0"/>
                </a:cxn>
                <a:cxn ang="0">
                  <a:pos x="2" y="3"/>
                </a:cxn>
                <a:cxn ang="0">
                  <a:pos x="0" y="7"/>
                </a:cxn>
                <a:cxn ang="0">
                  <a:pos x="2" y="11"/>
                </a:cxn>
                <a:cxn ang="0">
                  <a:pos x="5" y="10"/>
                </a:cxn>
                <a:cxn ang="0">
                  <a:pos x="2" y="15"/>
                </a:cxn>
                <a:cxn ang="0">
                  <a:pos x="4" y="22"/>
                </a:cxn>
                <a:cxn ang="0">
                  <a:pos x="7" y="24"/>
                </a:cxn>
                <a:cxn ang="0">
                  <a:pos x="7" y="23"/>
                </a:cxn>
                <a:cxn ang="0">
                  <a:pos x="6" y="19"/>
                </a:cxn>
                <a:cxn ang="0">
                  <a:pos x="7" y="16"/>
                </a:cxn>
                <a:cxn ang="0">
                  <a:pos x="8" y="20"/>
                </a:cxn>
                <a:cxn ang="0">
                  <a:pos x="12" y="21"/>
                </a:cxn>
                <a:cxn ang="0">
                  <a:pos x="15" y="20"/>
                </a:cxn>
                <a:cxn ang="0">
                  <a:pos x="17" y="22"/>
                </a:cxn>
                <a:cxn ang="0">
                  <a:pos x="10" y="25"/>
                </a:cxn>
                <a:cxn ang="0">
                  <a:pos x="9" y="28"/>
                </a:cxn>
                <a:cxn ang="0">
                  <a:pos x="22" y="25"/>
                </a:cxn>
                <a:cxn ang="0">
                  <a:pos x="24" y="20"/>
                </a:cxn>
                <a:cxn ang="0">
                  <a:pos x="31" y="15"/>
                </a:cxn>
              </a:cxnLst>
              <a:rect l="0" t="0" r="r" b="b"/>
              <a:pathLst>
                <a:path w="33" h="28">
                  <a:moveTo>
                    <a:pt x="31" y="15"/>
                  </a:moveTo>
                  <a:lnTo>
                    <a:pt x="33" y="6"/>
                  </a:lnTo>
                  <a:lnTo>
                    <a:pt x="31" y="5"/>
                  </a:lnTo>
                  <a:lnTo>
                    <a:pt x="28" y="7"/>
                  </a:lnTo>
                  <a:lnTo>
                    <a:pt x="27" y="4"/>
                  </a:lnTo>
                  <a:lnTo>
                    <a:pt x="23" y="6"/>
                  </a:lnTo>
                  <a:lnTo>
                    <a:pt x="19" y="4"/>
                  </a:lnTo>
                  <a:lnTo>
                    <a:pt x="13" y="5"/>
                  </a:lnTo>
                  <a:lnTo>
                    <a:pt x="5" y="0"/>
                  </a:lnTo>
                  <a:lnTo>
                    <a:pt x="2" y="3"/>
                  </a:lnTo>
                  <a:lnTo>
                    <a:pt x="0" y="7"/>
                  </a:lnTo>
                  <a:lnTo>
                    <a:pt x="2" y="11"/>
                  </a:lnTo>
                  <a:lnTo>
                    <a:pt x="5" y="10"/>
                  </a:lnTo>
                  <a:lnTo>
                    <a:pt x="2" y="15"/>
                  </a:lnTo>
                  <a:lnTo>
                    <a:pt x="4" y="22"/>
                  </a:lnTo>
                  <a:lnTo>
                    <a:pt x="7" y="24"/>
                  </a:lnTo>
                  <a:lnTo>
                    <a:pt x="7" y="23"/>
                  </a:lnTo>
                  <a:lnTo>
                    <a:pt x="6" y="19"/>
                  </a:lnTo>
                  <a:lnTo>
                    <a:pt x="7" y="16"/>
                  </a:lnTo>
                  <a:lnTo>
                    <a:pt x="8" y="20"/>
                  </a:lnTo>
                  <a:lnTo>
                    <a:pt x="12" y="21"/>
                  </a:lnTo>
                  <a:lnTo>
                    <a:pt x="15" y="20"/>
                  </a:lnTo>
                  <a:lnTo>
                    <a:pt x="17" y="22"/>
                  </a:lnTo>
                  <a:lnTo>
                    <a:pt x="10" y="25"/>
                  </a:lnTo>
                  <a:lnTo>
                    <a:pt x="9" y="28"/>
                  </a:lnTo>
                  <a:lnTo>
                    <a:pt x="22" y="25"/>
                  </a:lnTo>
                  <a:lnTo>
                    <a:pt x="24" y="20"/>
                  </a:lnTo>
                  <a:lnTo>
                    <a:pt x="31" y="1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2" name="三重県"/>
            <p:cNvSpPr>
              <a:spLocks/>
            </p:cNvSpPr>
            <p:nvPr/>
          </p:nvSpPr>
          <p:spPr bwMode="auto">
            <a:xfrm rot="22938875">
              <a:off x="2777" y="3361"/>
              <a:ext cx="256" cy="439"/>
            </a:xfrm>
            <a:custGeom>
              <a:avLst/>
              <a:gdLst/>
              <a:ahLst/>
              <a:cxnLst>
                <a:cxn ang="0">
                  <a:pos x="22" y="23"/>
                </a:cxn>
                <a:cxn ang="0">
                  <a:pos x="21" y="17"/>
                </a:cxn>
                <a:cxn ang="0">
                  <a:pos x="24" y="14"/>
                </a:cxn>
                <a:cxn ang="0">
                  <a:pos x="25" y="8"/>
                </a:cxn>
                <a:cxn ang="0">
                  <a:pos x="28" y="7"/>
                </a:cxn>
                <a:cxn ang="0">
                  <a:pos x="26" y="3"/>
                </a:cxn>
                <a:cxn ang="0">
                  <a:pos x="21" y="0"/>
                </a:cxn>
                <a:cxn ang="0">
                  <a:pos x="18" y="1"/>
                </a:cxn>
                <a:cxn ang="0">
                  <a:pos x="18" y="5"/>
                </a:cxn>
                <a:cxn ang="0">
                  <a:pos x="16" y="13"/>
                </a:cxn>
                <a:cxn ang="0">
                  <a:pos x="9" y="13"/>
                </a:cxn>
                <a:cxn ang="0">
                  <a:pos x="8" y="15"/>
                </a:cxn>
                <a:cxn ang="0">
                  <a:pos x="8" y="19"/>
                </a:cxn>
                <a:cxn ang="0">
                  <a:pos x="9" y="22"/>
                </a:cxn>
                <a:cxn ang="0">
                  <a:pos x="9" y="26"/>
                </a:cxn>
                <a:cxn ang="0">
                  <a:pos x="13" y="27"/>
                </a:cxn>
                <a:cxn ang="0">
                  <a:pos x="11" y="30"/>
                </a:cxn>
                <a:cxn ang="0">
                  <a:pos x="9" y="30"/>
                </a:cxn>
                <a:cxn ang="0">
                  <a:pos x="10" y="42"/>
                </a:cxn>
                <a:cxn ang="0">
                  <a:pos x="3" y="45"/>
                </a:cxn>
                <a:cxn ang="0">
                  <a:pos x="0" y="51"/>
                </a:cxn>
                <a:cxn ang="0">
                  <a:pos x="4" y="55"/>
                </a:cxn>
                <a:cxn ang="0">
                  <a:pos x="4" y="55"/>
                </a:cxn>
                <a:cxn ang="0">
                  <a:pos x="7" y="49"/>
                </a:cxn>
                <a:cxn ang="0">
                  <a:pos x="12" y="46"/>
                </a:cxn>
                <a:cxn ang="0">
                  <a:pos x="13" y="39"/>
                </a:cxn>
                <a:cxn ang="0">
                  <a:pos x="21" y="34"/>
                </a:cxn>
                <a:cxn ang="0">
                  <a:pos x="29" y="36"/>
                </a:cxn>
                <a:cxn ang="0">
                  <a:pos x="32" y="28"/>
                </a:cxn>
                <a:cxn ang="0">
                  <a:pos x="22" y="23"/>
                </a:cxn>
              </a:cxnLst>
              <a:rect l="0" t="0" r="r" b="b"/>
              <a:pathLst>
                <a:path w="32" h="55">
                  <a:moveTo>
                    <a:pt x="22" y="23"/>
                  </a:moveTo>
                  <a:lnTo>
                    <a:pt x="21" y="17"/>
                  </a:lnTo>
                  <a:lnTo>
                    <a:pt x="24" y="14"/>
                  </a:lnTo>
                  <a:lnTo>
                    <a:pt x="25" y="8"/>
                  </a:lnTo>
                  <a:lnTo>
                    <a:pt x="28" y="7"/>
                  </a:lnTo>
                  <a:lnTo>
                    <a:pt x="26" y="3"/>
                  </a:lnTo>
                  <a:lnTo>
                    <a:pt x="21" y="0"/>
                  </a:lnTo>
                  <a:lnTo>
                    <a:pt x="18" y="1"/>
                  </a:lnTo>
                  <a:lnTo>
                    <a:pt x="18" y="5"/>
                  </a:lnTo>
                  <a:lnTo>
                    <a:pt x="16" y="13"/>
                  </a:lnTo>
                  <a:lnTo>
                    <a:pt x="9" y="13"/>
                  </a:lnTo>
                  <a:lnTo>
                    <a:pt x="8" y="15"/>
                  </a:lnTo>
                  <a:lnTo>
                    <a:pt x="8" y="19"/>
                  </a:lnTo>
                  <a:lnTo>
                    <a:pt x="9" y="22"/>
                  </a:lnTo>
                  <a:lnTo>
                    <a:pt x="9" y="26"/>
                  </a:lnTo>
                  <a:lnTo>
                    <a:pt x="13" y="27"/>
                  </a:lnTo>
                  <a:lnTo>
                    <a:pt x="11" y="30"/>
                  </a:lnTo>
                  <a:lnTo>
                    <a:pt x="9" y="30"/>
                  </a:lnTo>
                  <a:lnTo>
                    <a:pt x="10" y="42"/>
                  </a:lnTo>
                  <a:lnTo>
                    <a:pt x="3" y="45"/>
                  </a:lnTo>
                  <a:lnTo>
                    <a:pt x="0" y="51"/>
                  </a:lnTo>
                  <a:lnTo>
                    <a:pt x="4" y="55"/>
                  </a:lnTo>
                  <a:lnTo>
                    <a:pt x="4" y="55"/>
                  </a:lnTo>
                  <a:lnTo>
                    <a:pt x="7" y="49"/>
                  </a:lnTo>
                  <a:lnTo>
                    <a:pt x="12" y="46"/>
                  </a:lnTo>
                  <a:lnTo>
                    <a:pt x="13" y="39"/>
                  </a:lnTo>
                  <a:lnTo>
                    <a:pt x="21" y="34"/>
                  </a:lnTo>
                  <a:lnTo>
                    <a:pt x="29" y="36"/>
                  </a:lnTo>
                  <a:lnTo>
                    <a:pt x="32" y="28"/>
                  </a:lnTo>
                  <a:lnTo>
                    <a:pt x="22" y="23"/>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3" name="滋賀県"/>
            <p:cNvSpPr>
              <a:spLocks/>
            </p:cNvSpPr>
            <p:nvPr/>
          </p:nvSpPr>
          <p:spPr bwMode="auto">
            <a:xfrm rot="22938875">
              <a:off x="2852" y="3226"/>
              <a:ext cx="160" cy="247"/>
            </a:xfrm>
            <a:custGeom>
              <a:avLst/>
              <a:gdLst/>
              <a:ahLst/>
              <a:cxnLst>
                <a:cxn ang="0">
                  <a:pos x="19" y="8"/>
                </a:cxn>
                <a:cxn ang="0">
                  <a:pos x="17" y="2"/>
                </a:cxn>
                <a:cxn ang="0">
                  <a:pos x="13" y="0"/>
                </a:cxn>
                <a:cxn ang="0">
                  <a:pos x="13" y="4"/>
                </a:cxn>
                <a:cxn ang="0">
                  <a:pos x="7" y="7"/>
                </a:cxn>
                <a:cxn ang="0">
                  <a:pos x="6" y="5"/>
                </a:cxn>
                <a:cxn ang="0">
                  <a:pos x="4" y="8"/>
                </a:cxn>
                <a:cxn ang="0">
                  <a:pos x="2" y="8"/>
                </a:cxn>
                <a:cxn ang="0">
                  <a:pos x="0" y="10"/>
                </a:cxn>
                <a:cxn ang="0">
                  <a:pos x="3" y="14"/>
                </a:cxn>
                <a:cxn ang="0">
                  <a:pos x="4" y="23"/>
                </a:cxn>
                <a:cxn ang="0">
                  <a:pos x="6" y="25"/>
                </a:cxn>
                <a:cxn ang="0">
                  <a:pos x="7" y="29"/>
                </a:cxn>
                <a:cxn ang="0">
                  <a:pos x="10" y="31"/>
                </a:cxn>
                <a:cxn ang="0">
                  <a:pos x="11" y="29"/>
                </a:cxn>
                <a:cxn ang="0">
                  <a:pos x="18" y="29"/>
                </a:cxn>
                <a:cxn ang="0">
                  <a:pos x="20" y="21"/>
                </a:cxn>
                <a:cxn ang="0">
                  <a:pos x="20" y="17"/>
                </a:cxn>
                <a:cxn ang="0">
                  <a:pos x="19" y="16"/>
                </a:cxn>
                <a:cxn ang="0">
                  <a:pos x="19" y="8"/>
                </a:cxn>
              </a:cxnLst>
              <a:rect l="0" t="0" r="r" b="b"/>
              <a:pathLst>
                <a:path w="20" h="31">
                  <a:moveTo>
                    <a:pt x="19" y="8"/>
                  </a:moveTo>
                  <a:lnTo>
                    <a:pt x="17" y="2"/>
                  </a:lnTo>
                  <a:lnTo>
                    <a:pt x="13" y="0"/>
                  </a:lnTo>
                  <a:lnTo>
                    <a:pt x="13" y="4"/>
                  </a:lnTo>
                  <a:lnTo>
                    <a:pt x="7" y="7"/>
                  </a:lnTo>
                  <a:lnTo>
                    <a:pt x="6" y="5"/>
                  </a:lnTo>
                  <a:lnTo>
                    <a:pt x="4" y="8"/>
                  </a:lnTo>
                  <a:lnTo>
                    <a:pt x="2" y="8"/>
                  </a:lnTo>
                  <a:lnTo>
                    <a:pt x="0" y="10"/>
                  </a:lnTo>
                  <a:lnTo>
                    <a:pt x="3" y="14"/>
                  </a:lnTo>
                  <a:lnTo>
                    <a:pt x="4" y="23"/>
                  </a:lnTo>
                  <a:lnTo>
                    <a:pt x="6" y="25"/>
                  </a:lnTo>
                  <a:lnTo>
                    <a:pt x="7" y="29"/>
                  </a:lnTo>
                  <a:lnTo>
                    <a:pt x="10" y="31"/>
                  </a:lnTo>
                  <a:lnTo>
                    <a:pt x="11" y="29"/>
                  </a:lnTo>
                  <a:lnTo>
                    <a:pt x="18" y="29"/>
                  </a:lnTo>
                  <a:lnTo>
                    <a:pt x="20" y="21"/>
                  </a:lnTo>
                  <a:lnTo>
                    <a:pt x="20" y="17"/>
                  </a:lnTo>
                  <a:lnTo>
                    <a:pt x="19" y="16"/>
                  </a:lnTo>
                  <a:lnTo>
                    <a:pt x="19" y="8"/>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4" name="京都府"/>
            <p:cNvSpPr>
              <a:spLocks/>
            </p:cNvSpPr>
            <p:nvPr/>
          </p:nvSpPr>
          <p:spPr bwMode="auto">
            <a:xfrm rot="22938875">
              <a:off x="2647" y="3120"/>
              <a:ext cx="296" cy="344"/>
            </a:xfrm>
            <a:custGeom>
              <a:avLst/>
              <a:gdLst/>
              <a:ahLst/>
              <a:cxnLst>
                <a:cxn ang="0">
                  <a:pos x="5" y="9"/>
                </a:cxn>
                <a:cxn ang="0">
                  <a:pos x="5" y="13"/>
                </a:cxn>
                <a:cxn ang="0">
                  <a:pos x="2" y="13"/>
                </a:cxn>
                <a:cxn ang="0">
                  <a:pos x="2" y="17"/>
                </a:cxn>
                <a:cxn ang="0">
                  <a:pos x="8" y="20"/>
                </a:cxn>
                <a:cxn ang="0">
                  <a:pos x="9" y="23"/>
                </a:cxn>
                <a:cxn ang="0">
                  <a:pos x="14" y="24"/>
                </a:cxn>
                <a:cxn ang="0">
                  <a:pos x="13" y="28"/>
                </a:cxn>
                <a:cxn ang="0">
                  <a:pos x="18" y="31"/>
                </a:cxn>
                <a:cxn ang="0">
                  <a:pos x="19" y="34"/>
                </a:cxn>
                <a:cxn ang="0">
                  <a:pos x="21" y="33"/>
                </a:cxn>
                <a:cxn ang="0">
                  <a:pos x="25" y="39"/>
                </a:cxn>
                <a:cxn ang="0">
                  <a:pos x="24" y="40"/>
                </a:cxn>
                <a:cxn ang="0">
                  <a:pos x="25" y="42"/>
                </a:cxn>
                <a:cxn ang="0">
                  <a:pos x="31" y="43"/>
                </a:cxn>
                <a:cxn ang="0">
                  <a:pos x="32" y="41"/>
                </a:cxn>
                <a:cxn ang="0">
                  <a:pos x="37" y="41"/>
                </a:cxn>
                <a:cxn ang="0">
                  <a:pos x="37" y="37"/>
                </a:cxn>
                <a:cxn ang="0">
                  <a:pos x="34" y="35"/>
                </a:cxn>
                <a:cxn ang="0">
                  <a:pos x="33" y="31"/>
                </a:cxn>
                <a:cxn ang="0">
                  <a:pos x="31" y="29"/>
                </a:cxn>
                <a:cxn ang="0">
                  <a:pos x="30" y="20"/>
                </a:cxn>
                <a:cxn ang="0">
                  <a:pos x="27" y="16"/>
                </a:cxn>
                <a:cxn ang="0">
                  <a:pos x="20" y="16"/>
                </a:cxn>
                <a:cxn ang="0">
                  <a:pos x="18" y="12"/>
                </a:cxn>
                <a:cxn ang="0">
                  <a:pos x="19" y="10"/>
                </a:cxn>
                <a:cxn ang="0">
                  <a:pos x="18" y="7"/>
                </a:cxn>
                <a:cxn ang="0">
                  <a:pos x="14" y="11"/>
                </a:cxn>
                <a:cxn ang="0">
                  <a:pos x="12" y="8"/>
                </a:cxn>
                <a:cxn ang="0">
                  <a:pos x="14" y="4"/>
                </a:cxn>
                <a:cxn ang="0">
                  <a:pos x="10" y="0"/>
                </a:cxn>
                <a:cxn ang="0">
                  <a:pos x="0" y="5"/>
                </a:cxn>
                <a:cxn ang="0">
                  <a:pos x="2" y="10"/>
                </a:cxn>
                <a:cxn ang="0">
                  <a:pos x="5" y="9"/>
                </a:cxn>
              </a:cxnLst>
              <a:rect l="0" t="0" r="r" b="b"/>
              <a:pathLst>
                <a:path w="37" h="43">
                  <a:moveTo>
                    <a:pt x="5" y="9"/>
                  </a:moveTo>
                  <a:lnTo>
                    <a:pt x="5" y="13"/>
                  </a:lnTo>
                  <a:lnTo>
                    <a:pt x="2" y="13"/>
                  </a:lnTo>
                  <a:lnTo>
                    <a:pt x="2" y="17"/>
                  </a:lnTo>
                  <a:lnTo>
                    <a:pt x="8" y="20"/>
                  </a:lnTo>
                  <a:lnTo>
                    <a:pt x="9" y="23"/>
                  </a:lnTo>
                  <a:lnTo>
                    <a:pt x="14" y="24"/>
                  </a:lnTo>
                  <a:lnTo>
                    <a:pt x="13" y="28"/>
                  </a:lnTo>
                  <a:lnTo>
                    <a:pt x="18" y="31"/>
                  </a:lnTo>
                  <a:lnTo>
                    <a:pt x="19" y="34"/>
                  </a:lnTo>
                  <a:lnTo>
                    <a:pt x="21" y="33"/>
                  </a:lnTo>
                  <a:lnTo>
                    <a:pt x="25" y="39"/>
                  </a:lnTo>
                  <a:lnTo>
                    <a:pt x="24" y="40"/>
                  </a:lnTo>
                  <a:lnTo>
                    <a:pt x="25" y="42"/>
                  </a:lnTo>
                  <a:lnTo>
                    <a:pt x="31" y="43"/>
                  </a:lnTo>
                  <a:lnTo>
                    <a:pt x="32" y="41"/>
                  </a:lnTo>
                  <a:lnTo>
                    <a:pt x="37" y="41"/>
                  </a:lnTo>
                  <a:lnTo>
                    <a:pt x="37" y="37"/>
                  </a:lnTo>
                  <a:lnTo>
                    <a:pt x="34" y="35"/>
                  </a:lnTo>
                  <a:lnTo>
                    <a:pt x="33" y="31"/>
                  </a:lnTo>
                  <a:lnTo>
                    <a:pt x="31" y="29"/>
                  </a:lnTo>
                  <a:lnTo>
                    <a:pt x="30" y="20"/>
                  </a:lnTo>
                  <a:lnTo>
                    <a:pt x="27" y="16"/>
                  </a:lnTo>
                  <a:lnTo>
                    <a:pt x="20" y="16"/>
                  </a:lnTo>
                  <a:lnTo>
                    <a:pt x="18" y="12"/>
                  </a:lnTo>
                  <a:lnTo>
                    <a:pt x="19" y="10"/>
                  </a:lnTo>
                  <a:lnTo>
                    <a:pt x="18" y="7"/>
                  </a:lnTo>
                  <a:lnTo>
                    <a:pt x="14" y="11"/>
                  </a:lnTo>
                  <a:lnTo>
                    <a:pt x="12" y="8"/>
                  </a:lnTo>
                  <a:lnTo>
                    <a:pt x="14" y="4"/>
                  </a:lnTo>
                  <a:lnTo>
                    <a:pt x="10" y="0"/>
                  </a:lnTo>
                  <a:lnTo>
                    <a:pt x="0" y="5"/>
                  </a:lnTo>
                  <a:lnTo>
                    <a:pt x="2" y="10"/>
                  </a:lnTo>
                  <a:lnTo>
                    <a:pt x="5" y="9"/>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5" name="大阪府"/>
            <p:cNvSpPr>
              <a:spLocks/>
            </p:cNvSpPr>
            <p:nvPr/>
          </p:nvSpPr>
          <p:spPr bwMode="auto">
            <a:xfrm rot="22938875">
              <a:off x="2635" y="3323"/>
              <a:ext cx="152" cy="224"/>
            </a:xfrm>
            <a:custGeom>
              <a:avLst/>
              <a:gdLst/>
              <a:ahLst/>
              <a:cxnLst>
                <a:cxn ang="0">
                  <a:pos x="9" y="26"/>
                </a:cxn>
                <a:cxn ang="0">
                  <a:pos x="16" y="24"/>
                </a:cxn>
                <a:cxn ang="0">
                  <a:pos x="16" y="18"/>
                </a:cxn>
                <a:cxn ang="0">
                  <a:pos x="18" y="12"/>
                </a:cxn>
                <a:cxn ang="0">
                  <a:pos x="19" y="11"/>
                </a:cxn>
                <a:cxn ang="0">
                  <a:pos x="15" y="5"/>
                </a:cxn>
                <a:cxn ang="0">
                  <a:pos x="13" y="6"/>
                </a:cxn>
                <a:cxn ang="0">
                  <a:pos x="12" y="3"/>
                </a:cxn>
                <a:cxn ang="0">
                  <a:pos x="7" y="0"/>
                </a:cxn>
                <a:cxn ang="0">
                  <a:pos x="7" y="1"/>
                </a:cxn>
                <a:cxn ang="0">
                  <a:pos x="7" y="4"/>
                </a:cxn>
                <a:cxn ang="0">
                  <a:pos x="10" y="6"/>
                </a:cxn>
                <a:cxn ang="0">
                  <a:pos x="8" y="13"/>
                </a:cxn>
                <a:cxn ang="0">
                  <a:pos x="9" y="17"/>
                </a:cxn>
                <a:cxn ang="0">
                  <a:pos x="6" y="23"/>
                </a:cxn>
                <a:cxn ang="0">
                  <a:pos x="0" y="27"/>
                </a:cxn>
                <a:cxn ang="0">
                  <a:pos x="1" y="28"/>
                </a:cxn>
                <a:cxn ang="0">
                  <a:pos x="9" y="26"/>
                </a:cxn>
              </a:cxnLst>
              <a:rect l="0" t="0" r="r" b="b"/>
              <a:pathLst>
                <a:path w="19" h="28">
                  <a:moveTo>
                    <a:pt x="9" y="26"/>
                  </a:moveTo>
                  <a:lnTo>
                    <a:pt x="16" y="24"/>
                  </a:lnTo>
                  <a:lnTo>
                    <a:pt x="16" y="18"/>
                  </a:lnTo>
                  <a:lnTo>
                    <a:pt x="18" y="12"/>
                  </a:lnTo>
                  <a:lnTo>
                    <a:pt x="19" y="11"/>
                  </a:lnTo>
                  <a:lnTo>
                    <a:pt x="15" y="5"/>
                  </a:lnTo>
                  <a:lnTo>
                    <a:pt x="13" y="6"/>
                  </a:lnTo>
                  <a:lnTo>
                    <a:pt x="12" y="3"/>
                  </a:lnTo>
                  <a:lnTo>
                    <a:pt x="7" y="0"/>
                  </a:lnTo>
                  <a:lnTo>
                    <a:pt x="7" y="1"/>
                  </a:lnTo>
                  <a:lnTo>
                    <a:pt x="7" y="4"/>
                  </a:lnTo>
                  <a:lnTo>
                    <a:pt x="10" y="6"/>
                  </a:lnTo>
                  <a:lnTo>
                    <a:pt x="8" y="13"/>
                  </a:lnTo>
                  <a:lnTo>
                    <a:pt x="9" y="17"/>
                  </a:lnTo>
                  <a:lnTo>
                    <a:pt x="6" y="23"/>
                  </a:lnTo>
                  <a:lnTo>
                    <a:pt x="0" y="27"/>
                  </a:lnTo>
                  <a:lnTo>
                    <a:pt x="1" y="28"/>
                  </a:lnTo>
                  <a:lnTo>
                    <a:pt x="9" y="2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6" name="兵庫県"/>
            <p:cNvSpPr>
              <a:spLocks/>
            </p:cNvSpPr>
            <p:nvPr/>
          </p:nvSpPr>
          <p:spPr bwMode="auto">
            <a:xfrm rot="22938875">
              <a:off x="2508" y="3092"/>
              <a:ext cx="272" cy="312"/>
            </a:xfrm>
            <a:custGeom>
              <a:avLst/>
              <a:gdLst/>
              <a:ahLst/>
              <a:cxnLst>
                <a:cxn ang="0">
                  <a:pos x="31" y="28"/>
                </a:cxn>
                <a:cxn ang="0">
                  <a:pos x="31" y="25"/>
                </a:cxn>
                <a:cxn ang="0">
                  <a:pos x="31" y="24"/>
                </a:cxn>
                <a:cxn ang="0">
                  <a:pos x="32" y="20"/>
                </a:cxn>
                <a:cxn ang="0">
                  <a:pos x="27" y="19"/>
                </a:cxn>
                <a:cxn ang="0">
                  <a:pos x="26" y="16"/>
                </a:cxn>
                <a:cxn ang="0">
                  <a:pos x="20" y="13"/>
                </a:cxn>
                <a:cxn ang="0">
                  <a:pos x="20" y="9"/>
                </a:cxn>
                <a:cxn ang="0">
                  <a:pos x="23" y="9"/>
                </a:cxn>
                <a:cxn ang="0">
                  <a:pos x="23" y="5"/>
                </a:cxn>
                <a:cxn ang="0">
                  <a:pos x="20" y="6"/>
                </a:cxn>
                <a:cxn ang="0">
                  <a:pos x="18" y="1"/>
                </a:cxn>
                <a:cxn ang="0">
                  <a:pos x="9" y="0"/>
                </a:cxn>
                <a:cxn ang="0">
                  <a:pos x="4" y="2"/>
                </a:cxn>
                <a:cxn ang="0">
                  <a:pos x="6" y="4"/>
                </a:cxn>
                <a:cxn ang="0">
                  <a:pos x="7" y="17"/>
                </a:cxn>
                <a:cxn ang="0">
                  <a:pos x="4" y="18"/>
                </a:cxn>
                <a:cxn ang="0">
                  <a:pos x="4" y="21"/>
                </a:cxn>
                <a:cxn ang="0">
                  <a:pos x="2" y="22"/>
                </a:cxn>
                <a:cxn ang="0">
                  <a:pos x="0" y="32"/>
                </a:cxn>
                <a:cxn ang="0">
                  <a:pos x="2" y="35"/>
                </a:cxn>
                <a:cxn ang="0">
                  <a:pos x="12" y="34"/>
                </a:cxn>
                <a:cxn ang="0">
                  <a:pos x="22" y="39"/>
                </a:cxn>
                <a:cxn ang="0">
                  <a:pos x="32" y="37"/>
                </a:cxn>
                <a:cxn ang="0">
                  <a:pos x="34" y="30"/>
                </a:cxn>
                <a:cxn ang="0">
                  <a:pos x="31" y="28"/>
                </a:cxn>
              </a:cxnLst>
              <a:rect l="0" t="0" r="r" b="b"/>
              <a:pathLst>
                <a:path w="34" h="39">
                  <a:moveTo>
                    <a:pt x="31" y="28"/>
                  </a:moveTo>
                  <a:lnTo>
                    <a:pt x="31" y="25"/>
                  </a:lnTo>
                  <a:lnTo>
                    <a:pt x="31" y="24"/>
                  </a:lnTo>
                  <a:lnTo>
                    <a:pt x="32" y="20"/>
                  </a:lnTo>
                  <a:lnTo>
                    <a:pt x="27" y="19"/>
                  </a:lnTo>
                  <a:lnTo>
                    <a:pt x="26" y="16"/>
                  </a:lnTo>
                  <a:lnTo>
                    <a:pt x="20" y="13"/>
                  </a:lnTo>
                  <a:lnTo>
                    <a:pt x="20" y="9"/>
                  </a:lnTo>
                  <a:lnTo>
                    <a:pt x="23" y="9"/>
                  </a:lnTo>
                  <a:lnTo>
                    <a:pt x="23" y="5"/>
                  </a:lnTo>
                  <a:lnTo>
                    <a:pt x="20" y="6"/>
                  </a:lnTo>
                  <a:lnTo>
                    <a:pt x="18" y="1"/>
                  </a:lnTo>
                  <a:lnTo>
                    <a:pt x="9" y="0"/>
                  </a:lnTo>
                  <a:lnTo>
                    <a:pt x="4" y="2"/>
                  </a:lnTo>
                  <a:lnTo>
                    <a:pt x="6" y="4"/>
                  </a:lnTo>
                  <a:lnTo>
                    <a:pt x="7" y="17"/>
                  </a:lnTo>
                  <a:lnTo>
                    <a:pt x="4" y="18"/>
                  </a:lnTo>
                  <a:lnTo>
                    <a:pt x="4" y="21"/>
                  </a:lnTo>
                  <a:lnTo>
                    <a:pt x="2" y="22"/>
                  </a:lnTo>
                  <a:lnTo>
                    <a:pt x="0" y="32"/>
                  </a:lnTo>
                  <a:lnTo>
                    <a:pt x="2" y="35"/>
                  </a:lnTo>
                  <a:lnTo>
                    <a:pt x="12" y="34"/>
                  </a:lnTo>
                  <a:lnTo>
                    <a:pt x="22" y="39"/>
                  </a:lnTo>
                  <a:lnTo>
                    <a:pt x="32" y="37"/>
                  </a:lnTo>
                  <a:lnTo>
                    <a:pt x="34" y="30"/>
                  </a:lnTo>
                  <a:lnTo>
                    <a:pt x="31" y="28"/>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7" name="兵庫県001_"/>
            <p:cNvSpPr>
              <a:spLocks/>
            </p:cNvSpPr>
            <p:nvPr/>
          </p:nvSpPr>
          <p:spPr bwMode="auto">
            <a:xfrm rot="22938875">
              <a:off x="2495" y="3391"/>
              <a:ext cx="104" cy="128"/>
            </a:xfrm>
            <a:custGeom>
              <a:avLst/>
              <a:gdLst/>
              <a:ahLst/>
              <a:cxnLst>
                <a:cxn ang="0">
                  <a:pos x="0" y="11"/>
                </a:cxn>
                <a:cxn ang="0">
                  <a:pos x="5" y="5"/>
                </a:cxn>
                <a:cxn ang="0">
                  <a:pos x="11" y="0"/>
                </a:cxn>
                <a:cxn ang="0">
                  <a:pos x="13" y="1"/>
                </a:cxn>
                <a:cxn ang="0">
                  <a:pos x="9" y="8"/>
                </a:cxn>
                <a:cxn ang="0">
                  <a:pos x="11" y="12"/>
                </a:cxn>
                <a:cxn ang="0">
                  <a:pos x="5" y="16"/>
                </a:cxn>
                <a:cxn ang="0">
                  <a:pos x="2" y="14"/>
                </a:cxn>
                <a:cxn ang="0">
                  <a:pos x="0" y="11"/>
                </a:cxn>
              </a:cxnLst>
              <a:rect l="0" t="0" r="r" b="b"/>
              <a:pathLst>
                <a:path w="13" h="16">
                  <a:moveTo>
                    <a:pt x="0" y="11"/>
                  </a:moveTo>
                  <a:lnTo>
                    <a:pt x="5" y="5"/>
                  </a:lnTo>
                  <a:lnTo>
                    <a:pt x="11" y="0"/>
                  </a:lnTo>
                  <a:lnTo>
                    <a:pt x="13" y="1"/>
                  </a:lnTo>
                  <a:lnTo>
                    <a:pt x="9" y="8"/>
                  </a:lnTo>
                  <a:lnTo>
                    <a:pt x="11" y="12"/>
                  </a:lnTo>
                  <a:lnTo>
                    <a:pt x="5" y="16"/>
                  </a:lnTo>
                  <a:lnTo>
                    <a:pt x="2" y="14"/>
                  </a:lnTo>
                  <a:lnTo>
                    <a:pt x="0" y="11"/>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8" name="奈良県"/>
            <p:cNvSpPr>
              <a:spLocks/>
            </p:cNvSpPr>
            <p:nvPr/>
          </p:nvSpPr>
          <p:spPr bwMode="auto">
            <a:xfrm rot="22938875">
              <a:off x="2693" y="3458"/>
              <a:ext cx="176" cy="263"/>
            </a:xfrm>
            <a:custGeom>
              <a:avLst/>
              <a:gdLst/>
              <a:ahLst/>
              <a:cxnLst>
                <a:cxn ang="0">
                  <a:pos x="11" y="3"/>
                </a:cxn>
                <a:cxn ang="0">
                  <a:pos x="5" y="2"/>
                </a:cxn>
                <a:cxn ang="0">
                  <a:pos x="4" y="0"/>
                </a:cxn>
                <a:cxn ang="0">
                  <a:pos x="2" y="6"/>
                </a:cxn>
                <a:cxn ang="0">
                  <a:pos x="2" y="12"/>
                </a:cxn>
                <a:cxn ang="0">
                  <a:pos x="4" y="19"/>
                </a:cxn>
                <a:cxn ang="0">
                  <a:pos x="0" y="25"/>
                </a:cxn>
                <a:cxn ang="0">
                  <a:pos x="2" y="29"/>
                </a:cxn>
                <a:cxn ang="0">
                  <a:pos x="1" y="32"/>
                </a:cxn>
                <a:cxn ang="0">
                  <a:pos x="7" y="32"/>
                </a:cxn>
                <a:cxn ang="0">
                  <a:pos x="9" y="33"/>
                </a:cxn>
                <a:cxn ang="0">
                  <a:pos x="12" y="27"/>
                </a:cxn>
                <a:cxn ang="0">
                  <a:pos x="19" y="24"/>
                </a:cxn>
                <a:cxn ang="0">
                  <a:pos x="18" y="12"/>
                </a:cxn>
                <a:cxn ang="0">
                  <a:pos x="20" y="12"/>
                </a:cxn>
                <a:cxn ang="0">
                  <a:pos x="22" y="9"/>
                </a:cxn>
                <a:cxn ang="0">
                  <a:pos x="18" y="8"/>
                </a:cxn>
                <a:cxn ang="0">
                  <a:pos x="18" y="4"/>
                </a:cxn>
                <a:cxn ang="0">
                  <a:pos x="17" y="1"/>
                </a:cxn>
                <a:cxn ang="0">
                  <a:pos x="12" y="1"/>
                </a:cxn>
                <a:cxn ang="0">
                  <a:pos x="11" y="3"/>
                </a:cxn>
              </a:cxnLst>
              <a:rect l="0" t="0" r="r" b="b"/>
              <a:pathLst>
                <a:path w="22" h="33">
                  <a:moveTo>
                    <a:pt x="11" y="3"/>
                  </a:moveTo>
                  <a:lnTo>
                    <a:pt x="5" y="2"/>
                  </a:lnTo>
                  <a:lnTo>
                    <a:pt x="4" y="0"/>
                  </a:lnTo>
                  <a:lnTo>
                    <a:pt x="2" y="6"/>
                  </a:lnTo>
                  <a:lnTo>
                    <a:pt x="2" y="12"/>
                  </a:lnTo>
                  <a:lnTo>
                    <a:pt x="4" y="19"/>
                  </a:lnTo>
                  <a:lnTo>
                    <a:pt x="0" y="25"/>
                  </a:lnTo>
                  <a:lnTo>
                    <a:pt x="2" y="29"/>
                  </a:lnTo>
                  <a:lnTo>
                    <a:pt x="1" y="32"/>
                  </a:lnTo>
                  <a:lnTo>
                    <a:pt x="7" y="32"/>
                  </a:lnTo>
                  <a:lnTo>
                    <a:pt x="9" y="33"/>
                  </a:lnTo>
                  <a:lnTo>
                    <a:pt x="12" y="27"/>
                  </a:lnTo>
                  <a:lnTo>
                    <a:pt x="19" y="24"/>
                  </a:lnTo>
                  <a:lnTo>
                    <a:pt x="18" y="12"/>
                  </a:lnTo>
                  <a:lnTo>
                    <a:pt x="20" y="12"/>
                  </a:lnTo>
                  <a:lnTo>
                    <a:pt x="22" y="9"/>
                  </a:lnTo>
                  <a:lnTo>
                    <a:pt x="18" y="8"/>
                  </a:lnTo>
                  <a:lnTo>
                    <a:pt x="18" y="4"/>
                  </a:lnTo>
                  <a:lnTo>
                    <a:pt x="17" y="1"/>
                  </a:lnTo>
                  <a:lnTo>
                    <a:pt x="12" y="1"/>
                  </a:lnTo>
                  <a:lnTo>
                    <a:pt x="11" y="3"/>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299" name="和歌山県"/>
            <p:cNvSpPr>
              <a:spLocks/>
            </p:cNvSpPr>
            <p:nvPr/>
          </p:nvSpPr>
          <p:spPr bwMode="auto">
            <a:xfrm rot="22938875">
              <a:off x="2535" y="3508"/>
              <a:ext cx="232" cy="272"/>
            </a:xfrm>
            <a:custGeom>
              <a:avLst/>
              <a:gdLst/>
              <a:ahLst/>
              <a:cxnLst>
                <a:cxn ang="0">
                  <a:pos x="23" y="20"/>
                </a:cxn>
                <a:cxn ang="0">
                  <a:pos x="17" y="20"/>
                </a:cxn>
                <a:cxn ang="0">
                  <a:pos x="18" y="17"/>
                </a:cxn>
                <a:cxn ang="0">
                  <a:pos x="16" y="13"/>
                </a:cxn>
                <a:cxn ang="0">
                  <a:pos x="20" y="7"/>
                </a:cxn>
                <a:cxn ang="0">
                  <a:pos x="18" y="0"/>
                </a:cxn>
                <a:cxn ang="0">
                  <a:pos x="11" y="2"/>
                </a:cxn>
                <a:cxn ang="0">
                  <a:pos x="3" y="4"/>
                </a:cxn>
                <a:cxn ang="0">
                  <a:pos x="2" y="3"/>
                </a:cxn>
                <a:cxn ang="0">
                  <a:pos x="1" y="4"/>
                </a:cxn>
                <a:cxn ang="0">
                  <a:pos x="4" y="8"/>
                </a:cxn>
                <a:cxn ang="0">
                  <a:pos x="1" y="10"/>
                </a:cxn>
                <a:cxn ang="0">
                  <a:pos x="2" y="14"/>
                </a:cxn>
                <a:cxn ang="0">
                  <a:pos x="0" y="18"/>
                </a:cxn>
                <a:cxn ang="0">
                  <a:pos x="9" y="24"/>
                </a:cxn>
                <a:cxn ang="0">
                  <a:pos x="10" y="30"/>
                </a:cxn>
                <a:cxn ang="0">
                  <a:pos x="22" y="34"/>
                </a:cxn>
                <a:cxn ang="0">
                  <a:pos x="29" y="25"/>
                </a:cxn>
                <a:cxn ang="0">
                  <a:pos x="25" y="21"/>
                </a:cxn>
                <a:cxn ang="0">
                  <a:pos x="23" y="20"/>
                </a:cxn>
              </a:cxnLst>
              <a:rect l="0" t="0" r="r" b="b"/>
              <a:pathLst>
                <a:path w="29" h="34">
                  <a:moveTo>
                    <a:pt x="23" y="20"/>
                  </a:moveTo>
                  <a:lnTo>
                    <a:pt x="17" y="20"/>
                  </a:lnTo>
                  <a:lnTo>
                    <a:pt x="18" y="17"/>
                  </a:lnTo>
                  <a:lnTo>
                    <a:pt x="16" y="13"/>
                  </a:lnTo>
                  <a:lnTo>
                    <a:pt x="20" y="7"/>
                  </a:lnTo>
                  <a:lnTo>
                    <a:pt x="18" y="0"/>
                  </a:lnTo>
                  <a:lnTo>
                    <a:pt x="11" y="2"/>
                  </a:lnTo>
                  <a:lnTo>
                    <a:pt x="3" y="4"/>
                  </a:lnTo>
                  <a:lnTo>
                    <a:pt x="2" y="3"/>
                  </a:lnTo>
                  <a:lnTo>
                    <a:pt x="1" y="4"/>
                  </a:lnTo>
                  <a:lnTo>
                    <a:pt x="4" y="8"/>
                  </a:lnTo>
                  <a:lnTo>
                    <a:pt x="1" y="10"/>
                  </a:lnTo>
                  <a:lnTo>
                    <a:pt x="2" y="14"/>
                  </a:lnTo>
                  <a:lnTo>
                    <a:pt x="0" y="18"/>
                  </a:lnTo>
                  <a:lnTo>
                    <a:pt x="9" y="24"/>
                  </a:lnTo>
                  <a:lnTo>
                    <a:pt x="10" y="30"/>
                  </a:lnTo>
                  <a:lnTo>
                    <a:pt x="22" y="34"/>
                  </a:lnTo>
                  <a:lnTo>
                    <a:pt x="29" y="25"/>
                  </a:lnTo>
                  <a:lnTo>
                    <a:pt x="25" y="21"/>
                  </a:lnTo>
                  <a:lnTo>
                    <a:pt x="23" y="2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0" name="鳥取県"/>
            <p:cNvSpPr>
              <a:spLocks/>
            </p:cNvSpPr>
            <p:nvPr/>
          </p:nvSpPr>
          <p:spPr bwMode="auto">
            <a:xfrm rot="22938875">
              <a:off x="2286" y="3022"/>
              <a:ext cx="320" cy="159"/>
            </a:xfrm>
            <a:custGeom>
              <a:avLst/>
              <a:gdLst/>
              <a:ahLst/>
              <a:cxnLst>
                <a:cxn ang="0">
                  <a:pos x="5" y="6"/>
                </a:cxn>
                <a:cxn ang="0">
                  <a:pos x="4" y="10"/>
                </a:cxn>
                <a:cxn ang="0">
                  <a:pos x="1" y="13"/>
                </a:cxn>
                <a:cxn ang="0">
                  <a:pos x="0" y="19"/>
                </a:cxn>
                <a:cxn ang="0">
                  <a:pos x="3" y="20"/>
                </a:cxn>
                <a:cxn ang="0">
                  <a:pos x="7" y="17"/>
                </a:cxn>
                <a:cxn ang="0">
                  <a:pos x="7" y="15"/>
                </a:cxn>
                <a:cxn ang="0">
                  <a:pos x="11" y="15"/>
                </a:cxn>
                <a:cxn ang="0">
                  <a:pos x="14" y="11"/>
                </a:cxn>
                <a:cxn ang="0">
                  <a:pos x="20" y="13"/>
                </a:cxn>
                <a:cxn ang="0">
                  <a:pos x="26" y="10"/>
                </a:cxn>
                <a:cxn ang="0">
                  <a:pos x="30" y="12"/>
                </a:cxn>
                <a:cxn ang="0">
                  <a:pos x="31" y="16"/>
                </a:cxn>
                <a:cxn ang="0">
                  <a:pos x="37" y="16"/>
                </a:cxn>
                <a:cxn ang="0">
                  <a:pos x="40" y="15"/>
                </a:cxn>
                <a:cxn ang="0">
                  <a:pos x="39" y="2"/>
                </a:cxn>
                <a:cxn ang="0">
                  <a:pos x="37" y="0"/>
                </a:cxn>
                <a:cxn ang="0">
                  <a:pos x="27" y="3"/>
                </a:cxn>
                <a:cxn ang="0">
                  <a:pos x="19" y="3"/>
                </a:cxn>
                <a:cxn ang="0">
                  <a:pos x="13" y="2"/>
                </a:cxn>
                <a:cxn ang="0">
                  <a:pos x="9" y="4"/>
                </a:cxn>
                <a:cxn ang="0">
                  <a:pos x="4" y="3"/>
                </a:cxn>
                <a:cxn ang="0">
                  <a:pos x="6" y="1"/>
                </a:cxn>
                <a:cxn ang="0">
                  <a:pos x="2" y="2"/>
                </a:cxn>
                <a:cxn ang="0">
                  <a:pos x="5" y="6"/>
                </a:cxn>
              </a:cxnLst>
              <a:rect l="0" t="0" r="r" b="b"/>
              <a:pathLst>
                <a:path w="40" h="20">
                  <a:moveTo>
                    <a:pt x="5" y="6"/>
                  </a:moveTo>
                  <a:lnTo>
                    <a:pt x="4" y="10"/>
                  </a:lnTo>
                  <a:lnTo>
                    <a:pt x="1" y="13"/>
                  </a:lnTo>
                  <a:lnTo>
                    <a:pt x="0" y="19"/>
                  </a:lnTo>
                  <a:lnTo>
                    <a:pt x="3" y="20"/>
                  </a:lnTo>
                  <a:lnTo>
                    <a:pt x="7" y="17"/>
                  </a:lnTo>
                  <a:lnTo>
                    <a:pt x="7" y="15"/>
                  </a:lnTo>
                  <a:lnTo>
                    <a:pt x="11" y="15"/>
                  </a:lnTo>
                  <a:lnTo>
                    <a:pt x="14" y="11"/>
                  </a:lnTo>
                  <a:lnTo>
                    <a:pt x="20" y="13"/>
                  </a:lnTo>
                  <a:lnTo>
                    <a:pt x="26" y="10"/>
                  </a:lnTo>
                  <a:lnTo>
                    <a:pt x="30" y="12"/>
                  </a:lnTo>
                  <a:lnTo>
                    <a:pt x="31" y="16"/>
                  </a:lnTo>
                  <a:lnTo>
                    <a:pt x="37" y="16"/>
                  </a:lnTo>
                  <a:lnTo>
                    <a:pt x="40" y="15"/>
                  </a:lnTo>
                  <a:lnTo>
                    <a:pt x="39" y="2"/>
                  </a:lnTo>
                  <a:lnTo>
                    <a:pt x="37" y="0"/>
                  </a:lnTo>
                  <a:lnTo>
                    <a:pt x="27" y="3"/>
                  </a:lnTo>
                  <a:lnTo>
                    <a:pt x="19" y="3"/>
                  </a:lnTo>
                  <a:lnTo>
                    <a:pt x="13" y="2"/>
                  </a:lnTo>
                  <a:lnTo>
                    <a:pt x="9" y="4"/>
                  </a:lnTo>
                  <a:lnTo>
                    <a:pt x="4" y="3"/>
                  </a:lnTo>
                  <a:lnTo>
                    <a:pt x="6" y="1"/>
                  </a:lnTo>
                  <a:lnTo>
                    <a:pt x="2" y="2"/>
                  </a:lnTo>
                  <a:lnTo>
                    <a:pt x="5" y="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1" name="島根県"/>
            <p:cNvSpPr>
              <a:spLocks/>
            </p:cNvSpPr>
            <p:nvPr/>
          </p:nvSpPr>
          <p:spPr bwMode="auto">
            <a:xfrm rot="22938875">
              <a:off x="1914" y="2897"/>
              <a:ext cx="416" cy="343"/>
            </a:xfrm>
            <a:custGeom>
              <a:avLst/>
              <a:gdLst/>
              <a:ahLst/>
              <a:cxnLst>
                <a:cxn ang="0">
                  <a:pos x="3" y="38"/>
                </a:cxn>
                <a:cxn ang="0">
                  <a:pos x="2" y="43"/>
                </a:cxn>
                <a:cxn ang="0">
                  <a:pos x="7" y="43"/>
                </a:cxn>
                <a:cxn ang="0">
                  <a:pos x="11" y="38"/>
                </a:cxn>
                <a:cxn ang="0">
                  <a:pos x="15" y="30"/>
                </a:cxn>
                <a:cxn ang="0">
                  <a:pos x="18" y="28"/>
                </a:cxn>
                <a:cxn ang="0">
                  <a:pos x="31" y="27"/>
                </a:cxn>
                <a:cxn ang="0">
                  <a:pos x="29" y="23"/>
                </a:cxn>
                <a:cxn ang="0">
                  <a:pos x="35" y="18"/>
                </a:cxn>
                <a:cxn ang="0">
                  <a:pos x="45" y="19"/>
                </a:cxn>
                <a:cxn ang="0">
                  <a:pos x="46" y="13"/>
                </a:cxn>
                <a:cxn ang="0">
                  <a:pos x="49" y="10"/>
                </a:cxn>
                <a:cxn ang="0">
                  <a:pos x="50" y="6"/>
                </a:cxn>
                <a:cxn ang="0">
                  <a:pos x="47" y="2"/>
                </a:cxn>
                <a:cxn ang="0">
                  <a:pos x="51" y="1"/>
                </a:cxn>
                <a:cxn ang="0">
                  <a:pos x="52" y="0"/>
                </a:cxn>
                <a:cxn ang="0">
                  <a:pos x="43" y="0"/>
                </a:cxn>
                <a:cxn ang="0">
                  <a:pos x="29" y="5"/>
                </a:cxn>
                <a:cxn ang="0">
                  <a:pos x="30" y="7"/>
                </a:cxn>
                <a:cxn ang="0">
                  <a:pos x="25" y="13"/>
                </a:cxn>
                <a:cxn ang="0">
                  <a:pos x="18" y="18"/>
                </a:cxn>
                <a:cxn ang="0">
                  <a:pos x="3" y="30"/>
                </a:cxn>
                <a:cxn ang="0">
                  <a:pos x="0" y="32"/>
                </a:cxn>
                <a:cxn ang="0">
                  <a:pos x="0" y="36"/>
                </a:cxn>
                <a:cxn ang="0">
                  <a:pos x="3" y="38"/>
                </a:cxn>
              </a:cxnLst>
              <a:rect l="0" t="0" r="r" b="b"/>
              <a:pathLst>
                <a:path w="52" h="43">
                  <a:moveTo>
                    <a:pt x="3" y="38"/>
                  </a:moveTo>
                  <a:lnTo>
                    <a:pt x="2" y="43"/>
                  </a:lnTo>
                  <a:lnTo>
                    <a:pt x="7" y="43"/>
                  </a:lnTo>
                  <a:lnTo>
                    <a:pt x="11" y="38"/>
                  </a:lnTo>
                  <a:lnTo>
                    <a:pt x="15" y="30"/>
                  </a:lnTo>
                  <a:lnTo>
                    <a:pt x="18" y="28"/>
                  </a:lnTo>
                  <a:lnTo>
                    <a:pt x="31" y="27"/>
                  </a:lnTo>
                  <a:lnTo>
                    <a:pt x="29" y="23"/>
                  </a:lnTo>
                  <a:lnTo>
                    <a:pt x="35" y="18"/>
                  </a:lnTo>
                  <a:lnTo>
                    <a:pt x="45" y="19"/>
                  </a:lnTo>
                  <a:lnTo>
                    <a:pt x="46" y="13"/>
                  </a:lnTo>
                  <a:lnTo>
                    <a:pt x="49" y="10"/>
                  </a:lnTo>
                  <a:lnTo>
                    <a:pt x="50" y="6"/>
                  </a:lnTo>
                  <a:lnTo>
                    <a:pt x="47" y="2"/>
                  </a:lnTo>
                  <a:lnTo>
                    <a:pt x="51" y="1"/>
                  </a:lnTo>
                  <a:lnTo>
                    <a:pt x="52" y="0"/>
                  </a:lnTo>
                  <a:lnTo>
                    <a:pt x="43" y="0"/>
                  </a:lnTo>
                  <a:lnTo>
                    <a:pt x="29" y="5"/>
                  </a:lnTo>
                  <a:lnTo>
                    <a:pt x="30" y="7"/>
                  </a:lnTo>
                  <a:lnTo>
                    <a:pt x="25" y="13"/>
                  </a:lnTo>
                  <a:lnTo>
                    <a:pt x="18" y="18"/>
                  </a:lnTo>
                  <a:lnTo>
                    <a:pt x="3" y="30"/>
                  </a:lnTo>
                  <a:lnTo>
                    <a:pt x="0" y="32"/>
                  </a:lnTo>
                  <a:lnTo>
                    <a:pt x="0" y="36"/>
                  </a:lnTo>
                  <a:lnTo>
                    <a:pt x="3" y="38"/>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2" name="岡山県"/>
            <p:cNvSpPr>
              <a:spLocks/>
            </p:cNvSpPr>
            <p:nvPr/>
          </p:nvSpPr>
          <p:spPr bwMode="auto">
            <a:xfrm rot="22938875">
              <a:off x="2261" y="3092"/>
              <a:ext cx="272" cy="256"/>
            </a:xfrm>
            <a:custGeom>
              <a:avLst/>
              <a:gdLst/>
              <a:ahLst/>
              <a:cxnLst>
                <a:cxn ang="0">
                  <a:pos x="32" y="10"/>
                </a:cxn>
                <a:cxn ang="0">
                  <a:pos x="34" y="9"/>
                </a:cxn>
                <a:cxn ang="0">
                  <a:pos x="34" y="6"/>
                </a:cxn>
                <a:cxn ang="0">
                  <a:pos x="28" y="6"/>
                </a:cxn>
                <a:cxn ang="0">
                  <a:pos x="27" y="2"/>
                </a:cxn>
                <a:cxn ang="0">
                  <a:pos x="23" y="0"/>
                </a:cxn>
                <a:cxn ang="0">
                  <a:pos x="17" y="3"/>
                </a:cxn>
                <a:cxn ang="0">
                  <a:pos x="11" y="1"/>
                </a:cxn>
                <a:cxn ang="0">
                  <a:pos x="8" y="5"/>
                </a:cxn>
                <a:cxn ang="0">
                  <a:pos x="4" y="5"/>
                </a:cxn>
                <a:cxn ang="0">
                  <a:pos x="4" y="7"/>
                </a:cxn>
                <a:cxn ang="0">
                  <a:pos x="0" y="10"/>
                </a:cxn>
                <a:cxn ang="0">
                  <a:pos x="2" y="16"/>
                </a:cxn>
                <a:cxn ang="0">
                  <a:pos x="4" y="19"/>
                </a:cxn>
                <a:cxn ang="0">
                  <a:pos x="4" y="24"/>
                </a:cxn>
                <a:cxn ang="0">
                  <a:pos x="6" y="31"/>
                </a:cxn>
                <a:cxn ang="0">
                  <a:pos x="8" y="30"/>
                </a:cxn>
                <a:cxn ang="0">
                  <a:pos x="9" y="32"/>
                </a:cxn>
                <a:cxn ang="0">
                  <a:pos x="17" y="29"/>
                </a:cxn>
                <a:cxn ang="0">
                  <a:pos x="18" y="31"/>
                </a:cxn>
                <a:cxn ang="0">
                  <a:pos x="24" y="29"/>
                </a:cxn>
                <a:cxn ang="0">
                  <a:pos x="32" y="23"/>
                </a:cxn>
                <a:cxn ang="0">
                  <a:pos x="30" y="20"/>
                </a:cxn>
                <a:cxn ang="0">
                  <a:pos x="32" y="10"/>
                </a:cxn>
              </a:cxnLst>
              <a:rect l="0" t="0" r="r" b="b"/>
              <a:pathLst>
                <a:path w="34" h="32">
                  <a:moveTo>
                    <a:pt x="32" y="10"/>
                  </a:moveTo>
                  <a:lnTo>
                    <a:pt x="34" y="9"/>
                  </a:lnTo>
                  <a:lnTo>
                    <a:pt x="34" y="6"/>
                  </a:lnTo>
                  <a:lnTo>
                    <a:pt x="28" y="6"/>
                  </a:lnTo>
                  <a:lnTo>
                    <a:pt x="27" y="2"/>
                  </a:lnTo>
                  <a:lnTo>
                    <a:pt x="23" y="0"/>
                  </a:lnTo>
                  <a:lnTo>
                    <a:pt x="17" y="3"/>
                  </a:lnTo>
                  <a:lnTo>
                    <a:pt x="11" y="1"/>
                  </a:lnTo>
                  <a:lnTo>
                    <a:pt x="8" y="5"/>
                  </a:lnTo>
                  <a:lnTo>
                    <a:pt x="4" y="5"/>
                  </a:lnTo>
                  <a:lnTo>
                    <a:pt x="4" y="7"/>
                  </a:lnTo>
                  <a:lnTo>
                    <a:pt x="0" y="10"/>
                  </a:lnTo>
                  <a:lnTo>
                    <a:pt x="2" y="16"/>
                  </a:lnTo>
                  <a:lnTo>
                    <a:pt x="4" y="19"/>
                  </a:lnTo>
                  <a:lnTo>
                    <a:pt x="4" y="24"/>
                  </a:lnTo>
                  <a:lnTo>
                    <a:pt x="6" y="31"/>
                  </a:lnTo>
                  <a:lnTo>
                    <a:pt x="8" y="30"/>
                  </a:lnTo>
                  <a:lnTo>
                    <a:pt x="9" y="32"/>
                  </a:lnTo>
                  <a:lnTo>
                    <a:pt x="17" y="29"/>
                  </a:lnTo>
                  <a:lnTo>
                    <a:pt x="18" y="31"/>
                  </a:lnTo>
                  <a:lnTo>
                    <a:pt x="24" y="29"/>
                  </a:lnTo>
                  <a:lnTo>
                    <a:pt x="32" y="23"/>
                  </a:lnTo>
                  <a:lnTo>
                    <a:pt x="30" y="20"/>
                  </a:lnTo>
                  <a:lnTo>
                    <a:pt x="32" y="1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3" name="広島県"/>
            <p:cNvSpPr>
              <a:spLocks/>
            </p:cNvSpPr>
            <p:nvPr/>
          </p:nvSpPr>
          <p:spPr bwMode="auto">
            <a:xfrm rot="22938875">
              <a:off x="1960" y="3053"/>
              <a:ext cx="344" cy="256"/>
            </a:xfrm>
            <a:custGeom>
              <a:avLst/>
              <a:gdLst/>
              <a:ahLst/>
              <a:cxnLst>
                <a:cxn ang="0">
                  <a:pos x="41" y="11"/>
                </a:cxn>
                <a:cxn ang="0">
                  <a:pos x="39" y="8"/>
                </a:cxn>
                <a:cxn ang="0">
                  <a:pos x="37" y="2"/>
                </a:cxn>
                <a:cxn ang="0">
                  <a:pos x="34" y="1"/>
                </a:cxn>
                <a:cxn ang="0">
                  <a:pos x="24" y="0"/>
                </a:cxn>
                <a:cxn ang="0">
                  <a:pos x="18" y="5"/>
                </a:cxn>
                <a:cxn ang="0">
                  <a:pos x="20" y="9"/>
                </a:cxn>
                <a:cxn ang="0">
                  <a:pos x="7" y="10"/>
                </a:cxn>
                <a:cxn ang="0">
                  <a:pos x="4" y="12"/>
                </a:cxn>
                <a:cxn ang="0">
                  <a:pos x="0" y="20"/>
                </a:cxn>
                <a:cxn ang="0">
                  <a:pos x="2" y="23"/>
                </a:cxn>
                <a:cxn ang="0">
                  <a:pos x="3" y="29"/>
                </a:cxn>
                <a:cxn ang="0">
                  <a:pos x="5" y="31"/>
                </a:cxn>
                <a:cxn ang="0">
                  <a:pos x="6" y="29"/>
                </a:cxn>
                <a:cxn ang="0">
                  <a:pos x="11" y="27"/>
                </a:cxn>
                <a:cxn ang="0">
                  <a:pos x="15" y="28"/>
                </a:cxn>
                <a:cxn ang="0">
                  <a:pos x="17" y="32"/>
                </a:cxn>
                <a:cxn ang="0">
                  <a:pos x="22" y="29"/>
                </a:cxn>
                <a:cxn ang="0">
                  <a:pos x="34" y="25"/>
                </a:cxn>
                <a:cxn ang="0">
                  <a:pos x="37" y="28"/>
                </a:cxn>
                <a:cxn ang="0">
                  <a:pos x="43" y="23"/>
                </a:cxn>
                <a:cxn ang="0">
                  <a:pos x="41" y="16"/>
                </a:cxn>
                <a:cxn ang="0">
                  <a:pos x="41" y="11"/>
                </a:cxn>
              </a:cxnLst>
              <a:rect l="0" t="0" r="r" b="b"/>
              <a:pathLst>
                <a:path w="43" h="32">
                  <a:moveTo>
                    <a:pt x="41" y="11"/>
                  </a:moveTo>
                  <a:lnTo>
                    <a:pt x="39" y="8"/>
                  </a:lnTo>
                  <a:lnTo>
                    <a:pt x="37" y="2"/>
                  </a:lnTo>
                  <a:lnTo>
                    <a:pt x="34" y="1"/>
                  </a:lnTo>
                  <a:lnTo>
                    <a:pt x="24" y="0"/>
                  </a:lnTo>
                  <a:lnTo>
                    <a:pt x="18" y="5"/>
                  </a:lnTo>
                  <a:lnTo>
                    <a:pt x="20" y="9"/>
                  </a:lnTo>
                  <a:lnTo>
                    <a:pt x="7" y="10"/>
                  </a:lnTo>
                  <a:lnTo>
                    <a:pt x="4" y="12"/>
                  </a:lnTo>
                  <a:lnTo>
                    <a:pt x="0" y="20"/>
                  </a:lnTo>
                  <a:lnTo>
                    <a:pt x="2" y="23"/>
                  </a:lnTo>
                  <a:lnTo>
                    <a:pt x="3" y="29"/>
                  </a:lnTo>
                  <a:lnTo>
                    <a:pt x="5" y="31"/>
                  </a:lnTo>
                  <a:lnTo>
                    <a:pt x="6" y="29"/>
                  </a:lnTo>
                  <a:lnTo>
                    <a:pt x="11" y="27"/>
                  </a:lnTo>
                  <a:lnTo>
                    <a:pt x="15" y="28"/>
                  </a:lnTo>
                  <a:lnTo>
                    <a:pt x="17" y="32"/>
                  </a:lnTo>
                  <a:lnTo>
                    <a:pt x="22" y="29"/>
                  </a:lnTo>
                  <a:lnTo>
                    <a:pt x="34" y="25"/>
                  </a:lnTo>
                  <a:lnTo>
                    <a:pt x="37" y="28"/>
                  </a:lnTo>
                  <a:lnTo>
                    <a:pt x="43" y="23"/>
                  </a:lnTo>
                  <a:lnTo>
                    <a:pt x="41" y="16"/>
                  </a:lnTo>
                  <a:lnTo>
                    <a:pt x="41" y="11"/>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4" name="山口県"/>
            <p:cNvSpPr>
              <a:spLocks/>
            </p:cNvSpPr>
            <p:nvPr/>
          </p:nvSpPr>
          <p:spPr bwMode="auto">
            <a:xfrm rot="22938875">
              <a:off x="1649" y="3043"/>
              <a:ext cx="336" cy="232"/>
            </a:xfrm>
            <a:custGeom>
              <a:avLst/>
              <a:gdLst/>
              <a:ahLst/>
              <a:cxnLst>
                <a:cxn ang="0">
                  <a:pos x="39" y="9"/>
                </a:cxn>
                <a:cxn ang="0">
                  <a:pos x="37" y="6"/>
                </a:cxn>
                <a:cxn ang="0">
                  <a:pos x="33" y="11"/>
                </a:cxn>
                <a:cxn ang="0">
                  <a:pos x="28" y="11"/>
                </a:cxn>
                <a:cxn ang="0">
                  <a:pos x="29" y="6"/>
                </a:cxn>
                <a:cxn ang="0">
                  <a:pos x="26" y="4"/>
                </a:cxn>
                <a:cxn ang="0">
                  <a:pos x="26" y="0"/>
                </a:cxn>
                <a:cxn ang="0">
                  <a:pos x="22" y="1"/>
                </a:cxn>
                <a:cxn ang="0">
                  <a:pos x="15" y="6"/>
                </a:cxn>
                <a:cxn ang="0">
                  <a:pos x="2" y="6"/>
                </a:cxn>
                <a:cxn ang="0">
                  <a:pos x="2" y="14"/>
                </a:cxn>
                <a:cxn ang="0">
                  <a:pos x="0" y="17"/>
                </a:cxn>
                <a:cxn ang="0">
                  <a:pos x="3" y="22"/>
                </a:cxn>
                <a:cxn ang="0">
                  <a:pos x="7" y="20"/>
                </a:cxn>
                <a:cxn ang="0">
                  <a:pos x="11" y="24"/>
                </a:cxn>
                <a:cxn ang="0">
                  <a:pos x="17" y="22"/>
                </a:cxn>
                <a:cxn ang="0">
                  <a:pos x="28" y="23"/>
                </a:cxn>
                <a:cxn ang="0">
                  <a:pos x="37" y="29"/>
                </a:cxn>
                <a:cxn ang="0">
                  <a:pos x="41" y="25"/>
                </a:cxn>
                <a:cxn ang="0">
                  <a:pos x="42" y="17"/>
                </a:cxn>
                <a:cxn ang="0">
                  <a:pos x="40" y="15"/>
                </a:cxn>
                <a:cxn ang="0">
                  <a:pos x="39" y="9"/>
                </a:cxn>
              </a:cxnLst>
              <a:rect l="0" t="0" r="r" b="b"/>
              <a:pathLst>
                <a:path w="42" h="29">
                  <a:moveTo>
                    <a:pt x="39" y="9"/>
                  </a:moveTo>
                  <a:lnTo>
                    <a:pt x="37" y="6"/>
                  </a:lnTo>
                  <a:lnTo>
                    <a:pt x="33" y="11"/>
                  </a:lnTo>
                  <a:lnTo>
                    <a:pt x="28" y="11"/>
                  </a:lnTo>
                  <a:lnTo>
                    <a:pt x="29" y="6"/>
                  </a:lnTo>
                  <a:lnTo>
                    <a:pt x="26" y="4"/>
                  </a:lnTo>
                  <a:lnTo>
                    <a:pt x="26" y="0"/>
                  </a:lnTo>
                  <a:lnTo>
                    <a:pt x="22" y="1"/>
                  </a:lnTo>
                  <a:lnTo>
                    <a:pt x="15" y="6"/>
                  </a:lnTo>
                  <a:lnTo>
                    <a:pt x="2" y="6"/>
                  </a:lnTo>
                  <a:lnTo>
                    <a:pt x="2" y="14"/>
                  </a:lnTo>
                  <a:lnTo>
                    <a:pt x="0" y="17"/>
                  </a:lnTo>
                  <a:lnTo>
                    <a:pt x="3" y="22"/>
                  </a:lnTo>
                  <a:lnTo>
                    <a:pt x="7" y="20"/>
                  </a:lnTo>
                  <a:lnTo>
                    <a:pt x="11" y="24"/>
                  </a:lnTo>
                  <a:lnTo>
                    <a:pt x="17" y="22"/>
                  </a:lnTo>
                  <a:lnTo>
                    <a:pt x="28" y="23"/>
                  </a:lnTo>
                  <a:lnTo>
                    <a:pt x="37" y="29"/>
                  </a:lnTo>
                  <a:lnTo>
                    <a:pt x="41" y="25"/>
                  </a:lnTo>
                  <a:lnTo>
                    <a:pt x="42" y="17"/>
                  </a:lnTo>
                  <a:lnTo>
                    <a:pt x="40" y="15"/>
                  </a:lnTo>
                  <a:lnTo>
                    <a:pt x="39" y="9"/>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5" name="徳島県"/>
            <p:cNvSpPr>
              <a:spLocks/>
            </p:cNvSpPr>
            <p:nvPr/>
          </p:nvSpPr>
          <p:spPr bwMode="auto">
            <a:xfrm rot="22938875">
              <a:off x="2221" y="3420"/>
              <a:ext cx="272" cy="216"/>
            </a:xfrm>
            <a:custGeom>
              <a:avLst/>
              <a:gdLst/>
              <a:ahLst/>
              <a:cxnLst>
                <a:cxn ang="0">
                  <a:pos x="31" y="14"/>
                </a:cxn>
                <a:cxn ang="0">
                  <a:pos x="32" y="12"/>
                </a:cxn>
                <a:cxn ang="0">
                  <a:pos x="28" y="9"/>
                </a:cxn>
                <a:cxn ang="0">
                  <a:pos x="30" y="5"/>
                </a:cxn>
                <a:cxn ang="0">
                  <a:pos x="28" y="1"/>
                </a:cxn>
                <a:cxn ang="0">
                  <a:pos x="24" y="0"/>
                </a:cxn>
                <a:cxn ang="0">
                  <a:pos x="24" y="3"/>
                </a:cxn>
                <a:cxn ang="0">
                  <a:pos x="15" y="4"/>
                </a:cxn>
                <a:cxn ang="0">
                  <a:pos x="9" y="6"/>
                </a:cxn>
                <a:cxn ang="0">
                  <a:pos x="6" y="5"/>
                </a:cxn>
                <a:cxn ang="0">
                  <a:pos x="0" y="7"/>
                </a:cxn>
                <a:cxn ang="0">
                  <a:pos x="0" y="13"/>
                </a:cxn>
                <a:cxn ang="0">
                  <a:pos x="6" y="16"/>
                </a:cxn>
                <a:cxn ang="0">
                  <a:pos x="9" y="15"/>
                </a:cxn>
                <a:cxn ang="0">
                  <a:pos x="12" y="20"/>
                </a:cxn>
                <a:cxn ang="0">
                  <a:pos x="14" y="22"/>
                </a:cxn>
                <a:cxn ang="0">
                  <a:pos x="14" y="24"/>
                </a:cxn>
                <a:cxn ang="0">
                  <a:pos x="19" y="27"/>
                </a:cxn>
                <a:cxn ang="0">
                  <a:pos x="23" y="22"/>
                </a:cxn>
                <a:cxn ang="0">
                  <a:pos x="34" y="15"/>
                </a:cxn>
                <a:cxn ang="0">
                  <a:pos x="31" y="14"/>
                </a:cxn>
              </a:cxnLst>
              <a:rect l="0" t="0" r="r" b="b"/>
              <a:pathLst>
                <a:path w="34" h="27">
                  <a:moveTo>
                    <a:pt x="31" y="14"/>
                  </a:moveTo>
                  <a:lnTo>
                    <a:pt x="32" y="12"/>
                  </a:lnTo>
                  <a:lnTo>
                    <a:pt x="28" y="9"/>
                  </a:lnTo>
                  <a:lnTo>
                    <a:pt x="30" y="5"/>
                  </a:lnTo>
                  <a:lnTo>
                    <a:pt x="28" y="1"/>
                  </a:lnTo>
                  <a:lnTo>
                    <a:pt x="24" y="0"/>
                  </a:lnTo>
                  <a:lnTo>
                    <a:pt x="24" y="3"/>
                  </a:lnTo>
                  <a:lnTo>
                    <a:pt x="15" y="4"/>
                  </a:lnTo>
                  <a:lnTo>
                    <a:pt x="9" y="6"/>
                  </a:lnTo>
                  <a:lnTo>
                    <a:pt x="6" y="5"/>
                  </a:lnTo>
                  <a:lnTo>
                    <a:pt x="0" y="7"/>
                  </a:lnTo>
                  <a:lnTo>
                    <a:pt x="0" y="13"/>
                  </a:lnTo>
                  <a:lnTo>
                    <a:pt x="6" y="16"/>
                  </a:lnTo>
                  <a:lnTo>
                    <a:pt x="9" y="15"/>
                  </a:lnTo>
                  <a:lnTo>
                    <a:pt x="12" y="20"/>
                  </a:lnTo>
                  <a:lnTo>
                    <a:pt x="14" y="22"/>
                  </a:lnTo>
                  <a:lnTo>
                    <a:pt x="14" y="24"/>
                  </a:lnTo>
                  <a:lnTo>
                    <a:pt x="19" y="27"/>
                  </a:lnTo>
                  <a:lnTo>
                    <a:pt x="23" y="22"/>
                  </a:lnTo>
                  <a:lnTo>
                    <a:pt x="34" y="15"/>
                  </a:lnTo>
                  <a:lnTo>
                    <a:pt x="31" y="14"/>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6" name="香川県"/>
            <p:cNvSpPr>
              <a:spLocks/>
            </p:cNvSpPr>
            <p:nvPr/>
          </p:nvSpPr>
          <p:spPr bwMode="auto">
            <a:xfrm rot="22938875">
              <a:off x="2246" y="3368"/>
              <a:ext cx="208" cy="96"/>
            </a:xfrm>
            <a:custGeom>
              <a:avLst/>
              <a:gdLst/>
              <a:ahLst/>
              <a:cxnLst>
                <a:cxn ang="0">
                  <a:pos x="8" y="10"/>
                </a:cxn>
                <a:cxn ang="0">
                  <a:pos x="11" y="11"/>
                </a:cxn>
                <a:cxn ang="0">
                  <a:pos x="17" y="9"/>
                </a:cxn>
                <a:cxn ang="0">
                  <a:pos x="26" y="8"/>
                </a:cxn>
                <a:cxn ang="0">
                  <a:pos x="26" y="5"/>
                </a:cxn>
                <a:cxn ang="0">
                  <a:pos x="18" y="0"/>
                </a:cxn>
                <a:cxn ang="0">
                  <a:pos x="8" y="1"/>
                </a:cxn>
                <a:cxn ang="0">
                  <a:pos x="3" y="4"/>
                </a:cxn>
                <a:cxn ang="0">
                  <a:pos x="0" y="4"/>
                </a:cxn>
                <a:cxn ang="0">
                  <a:pos x="2" y="9"/>
                </a:cxn>
                <a:cxn ang="0">
                  <a:pos x="0" y="11"/>
                </a:cxn>
                <a:cxn ang="0">
                  <a:pos x="2" y="12"/>
                </a:cxn>
                <a:cxn ang="0">
                  <a:pos x="8" y="10"/>
                </a:cxn>
              </a:cxnLst>
              <a:rect l="0" t="0" r="r" b="b"/>
              <a:pathLst>
                <a:path w="26" h="12">
                  <a:moveTo>
                    <a:pt x="8" y="10"/>
                  </a:moveTo>
                  <a:lnTo>
                    <a:pt x="11" y="11"/>
                  </a:lnTo>
                  <a:lnTo>
                    <a:pt x="17" y="9"/>
                  </a:lnTo>
                  <a:lnTo>
                    <a:pt x="26" y="8"/>
                  </a:lnTo>
                  <a:lnTo>
                    <a:pt x="26" y="5"/>
                  </a:lnTo>
                  <a:lnTo>
                    <a:pt x="18" y="0"/>
                  </a:lnTo>
                  <a:lnTo>
                    <a:pt x="8" y="1"/>
                  </a:lnTo>
                  <a:lnTo>
                    <a:pt x="3" y="4"/>
                  </a:lnTo>
                  <a:lnTo>
                    <a:pt x="0" y="4"/>
                  </a:lnTo>
                  <a:lnTo>
                    <a:pt x="2" y="9"/>
                  </a:lnTo>
                  <a:lnTo>
                    <a:pt x="0" y="11"/>
                  </a:lnTo>
                  <a:lnTo>
                    <a:pt x="2" y="12"/>
                  </a:lnTo>
                  <a:lnTo>
                    <a:pt x="8" y="1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7" name="愛媛県"/>
            <p:cNvSpPr>
              <a:spLocks/>
            </p:cNvSpPr>
            <p:nvPr/>
          </p:nvSpPr>
          <p:spPr bwMode="auto">
            <a:xfrm rot="22938875">
              <a:off x="1812" y="3310"/>
              <a:ext cx="399" cy="351"/>
            </a:xfrm>
            <a:custGeom>
              <a:avLst/>
              <a:gdLst/>
              <a:ahLst/>
              <a:cxnLst>
                <a:cxn ang="0">
                  <a:pos x="19" y="35"/>
                </a:cxn>
                <a:cxn ang="0">
                  <a:pos x="25" y="30"/>
                </a:cxn>
                <a:cxn ang="0">
                  <a:pos x="23" y="24"/>
                </a:cxn>
                <a:cxn ang="0">
                  <a:pos x="30" y="23"/>
                </a:cxn>
                <a:cxn ang="0">
                  <a:pos x="35" y="13"/>
                </a:cxn>
                <a:cxn ang="0">
                  <a:pos x="50" y="10"/>
                </a:cxn>
                <a:cxn ang="0">
                  <a:pos x="50" y="4"/>
                </a:cxn>
                <a:cxn ang="0">
                  <a:pos x="48" y="3"/>
                </a:cxn>
                <a:cxn ang="0">
                  <a:pos x="45" y="4"/>
                </a:cxn>
                <a:cxn ang="0">
                  <a:pos x="41" y="4"/>
                </a:cxn>
                <a:cxn ang="0">
                  <a:pos x="36" y="6"/>
                </a:cxn>
                <a:cxn ang="0">
                  <a:pos x="29" y="0"/>
                </a:cxn>
                <a:cxn ang="0">
                  <a:pos x="21" y="6"/>
                </a:cxn>
                <a:cxn ang="0">
                  <a:pos x="19" y="14"/>
                </a:cxn>
                <a:cxn ang="0">
                  <a:pos x="0" y="25"/>
                </a:cxn>
                <a:cxn ang="0">
                  <a:pos x="3" y="26"/>
                </a:cxn>
                <a:cxn ang="0">
                  <a:pos x="11" y="23"/>
                </a:cxn>
                <a:cxn ang="0">
                  <a:pos x="10" y="27"/>
                </a:cxn>
                <a:cxn ang="0">
                  <a:pos x="14" y="30"/>
                </a:cxn>
                <a:cxn ang="0">
                  <a:pos x="13" y="32"/>
                </a:cxn>
                <a:cxn ang="0">
                  <a:pos x="9" y="31"/>
                </a:cxn>
                <a:cxn ang="0">
                  <a:pos x="13" y="44"/>
                </a:cxn>
                <a:cxn ang="0">
                  <a:pos x="16" y="43"/>
                </a:cxn>
                <a:cxn ang="0">
                  <a:pos x="16" y="35"/>
                </a:cxn>
                <a:cxn ang="0">
                  <a:pos x="19" y="35"/>
                </a:cxn>
              </a:cxnLst>
              <a:rect l="0" t="0" r="r" b="b"/>
              <a:pathLst>
                <a:path w="50" h="44">
                  <a:moveTo>
                    <a:pt x="19" y="35"/>
                  </a:moveTo>
                  <a:lnTo>
                    <a:pt x="25" y="30"/>
                  </a:lnTo>
                  <a:lnTo>
                    <a:pt x="23" y="24"/>
                  </a:lnTo>
                  <a:lnTo>
                    <a:pt x="30" y="23"/>
                  </a:lnTo>
                  <a:lnTo>
                    <a:pt x="35" y="13"/>
                  </a:lnTo>
                  <a:lnTo>
                    <a:pt x="50" y="10"/>
                  </a:lnTo>
                  <a:lnTo>
                    <a:pt x="50" y="4"/>
                  </a:lnTo>
                  <a:lnTo>
                    <a:pt x="48" y="3"/>
                  </a:lnTo>
                  <a:lnTo>
                    <a:pt x="45" y="4"/>
                  </a:lnTo>
                  <a:lnTo>
                    <a:pt x="41" y="4"/>
                  </a:lnTo>
                  <a:lnTo>
                    <a:pt x="36" y="6"/>
                  </a:lnTo>
                  <a:lnTo>
                    <a:pt x="29" y="0"/>
                  </a:lnTo>
                  <a:lnTo>
                    <a:pt x="21" y="6"/>
                  </a:lnTo>
                  <a:lnTo>
                    <a:pt x="19" y="14"/>
                  </a:lnTo>
                  <a:lnTo>
                    <a:pt x="0" y="25"/>
                  </a:lnTo>
                  <a:lnTo>
                    <a:pt x="3" y="26"/>
                  </a:lnTo>
                  <a:lnTo>
                    <a:pt x="11" y="23"/>
                  </a:lnTo>
                  <a:lnTo>
                    <a:pt x="10" y="27"/>
                  </a:lnTo>
                  <a:lnTo>
                    <a:pt x="14" y="30"/>
                  </a:lnTo>
                  <a:lnTo>
                    <a:pt x="13" y="32"/>
                  </a:lnTo>
                  <a:lnTo>
                    <a:pt x="9" y="31"/>
                  </a:lnTo>
                  <a:lnTo>
                    <a:pt x="13" y="44"/>
                  </a:lnTo>
                  <a:lnTo>
                    <a:pt x="16" y="43"/>
                  </a:lnTo>
                  <a:lnTo>
                    <a:pt x="16" y="35"/>
                  </a:lnTo>
                  <a:lnTo>
                    <a:pt x="19" y="3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8" name="高知県"/>
            <p:cNvSpPr>
              <a:spLocks/>
            </p:cNvSpPr>
            <p:nvPr/>
          </p:nvSpPr>
          <p:spPr bwMode="auto">
            <a:xfrm rot="22938875">
              <a:off x="1903" y="3437"/>
              <a:ext cx="424" cy="328"/>
            </a:xfrm>
            <a:custGeom>
              <a:avLst/>
              <a:gdLst/>
              <a:ahLst/>
              <a:cxnLst>
                <a:cxn ang="0">
                  <a:pos x="48" y="9"/>
                </a:cxn>
                <a:cxn ang="0">
                  <a:pos x="46" y="7"/>
                </a:cxn>
                <a:cxn ang="0">
                  <a:pos x="43" y="2"/>
                </a:cxn>
                <a:cxn ang="0">
                  <a:pos x="40" y="3"/>
                </a:cxn>
                <a:cxn ang="0">
                  <a:pos x="34" y="0"/>
                </a:cxn>
                <a:cxn ang="0">
                  <a:pos x="19" y="3"/>
                </a:cxn>
                <a:cxn ang="0">
                  <a:pos x="14" y="13"/>
                </a:cxn>
                <a:cxn ang="0">
                  <a:pos x="7" y="14"/>
                </a:cxn>
                <a:cxn ang="0">
                  <a:pos x="9" y="20"/>
                </a:cxn>
                <a:cxn ang="0">
                  <a:pos x="3" y="25"/>
                </a:cxn>
                <a:cxn ang="0">
                  <a:pos x="0" y="25"/>
                </a:cxn>
                <a:cxn ang="0">
                  <a:pos x="0" y="33"/>
                </a:cxn>
                <a:cxn ang="0">
                  <a:pos x="2" y="33"/>
                </a:cxn>
                <a:cxn ang="0">
                  <a:pos x="0" y="38"/>
                </a:cxn>
                <a:cxn ang="0">
                  <a:pos x="5" y="39"/>
                </a:cxn>
                <a:cxn ang="0">
                  <a:pos x="9" y="38"/>
                </a:cxn>
                <a:cxn ang="0">
                  <a:pos x="13" y="41"/>
                </a:cxn>
                <a:cxn ang="0">
                  <a:pos x="12" y="35"/>
                </a:cxn>
                <a:cxn ang="0">
                  <a:pos x="13" y="31"/>
                </a:cxn>
                <a:cxn ang="0">
                  <a:pos x="19" y="26"/>
                </a:cxn>
                <a:cxn ang="0">
                  <a:pos x="22" y="20"/>
                </a:cxn>
                <a:cxn ang="0">
                  <a:pos x="30" y="14"/>
                </a:cxn>
                <a:cxn ang="0">
                  <a:pos x="34" y="13"/>
                </a:cxn>
                <a:cxn ang="0">
                  <a:pos x="40" y="14"/>
                </a:cxn>
                <a:cxn ang="0">
                  <a:pos x="49" y="24"/>
                </a:cxn>
                <a:cxn ang="0">
                  <a:pos x="53" y="14"/>
                </a:cxn>
                <a:cxn ang="0">
                  <a:pos x="48" y="11"/>
                </a:cxn>
                <a:cxn ang="0">
                  <a:pos x="48" y="9"/>
                </a:cxn>
              </a:cxnLst>
              <a:rect l="0" t="0" r="r" b="b"/>
              <a:pathLst>
                <a:path w="53" h="41">
                  <a:moveTo>
                    <a:pt x="48" y="9"/>
                  </a:moveTo>
                  <a:lnTo>
                    <a:pt x="46" y="7"/>
                  </a:lnTo>
                  <a:lnTo>
                    <a:pt x="43" y="2"/>
                  </a:lnTo>
                  <a:lnTo>
                    <a:pt x="40" y="3"/>
                  </a:lnTo>
                  <a:lnTo>
                    <a:pt x="34" y="0"/>
                  </a:lnTo>
                  <a:lnTo>
                    <a:pt x="19" y="3"/>
                  </a:lnTo>
                  <a:lnTo>
                    <a:pt x="14" y="13"/>
                  </a:lnTo>
                  <a:lnTo>
                    <a:pt x="7" y="14"/>
                  </a:lnTo>
                  <a:lnTo>
                    <a:pt x="9" y="20"/>
                  </a:lnTo>
                  <a:lnTo>
                    <a:pt x="3" y="25"/>
                  </a:lnTo>
                  <a:lnTo>
                    <a:pt x="0" y="25"/>
                  </a:lnTo>
                  <a:lnTo>
                    <a:pt x="0" y="33"/>
                  </a:lnTo>
                  <a:lnTo>
                    <a:pt x="2" y="33"/>
                  </a:lnTo>
                  <a:lnTo>
                    <a:pt x="0" y="38"/>
                  </a:lnTo>
                  <a:lnTo>
                    <a:pt x="5" y="39"/>
                  </a:lnTo>
                  <a:lnTo>
                    <a:pt x="9" y="38"/>
                  </a:lnTo>
                  <a:lnTo>
                    <a:pt x="13" y="41"/>
                  </a:lnTo>
                  <a:lnTo>
                    <a:pt x="12" y="35"/>
                  </a:lnTo>
                  <a:lnTo>
                    <a:pt x="13" y="31"/>
                  </a:lnTo>
                  <a:lnTo>
                    <a:pt x="19" y="26"/>
                  </a:lnTo>
                  <a:lnTo>
                    <a:pt x="22" y="20"/>
                  </a:lnTo>
                  <a:lnTo>
                    <a:pt x="30" y="14"/>
                  </a:lnTo>
                  <a:lnTo>
                    <a:pt x="34" y="13"/>
                  </a:lnTo>
                  <a:lnTo>
                    <a:pt x="40" y="14"/>
                  </a:lnTo>
                  <a:lnTo>
                    <a:pt x="49" y="24"/>
                  </a:lnTo>
                  <a:lnTo>
                    <a:pt x="53" y="14"/>
                  </a:lnTo>
                  <a:lnTo>
                    <a:pt x="48" y="11"/>
                  </a:lnTo>
                  <a:lnTo>
                    <a:pt x="48" y="9"/>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09" name="福岡県"/>
            <p:cNvSpPr>
              <a:spLocks/>
            </p:cNvSpPr>
            <p:nvPr/>
          </p:nvSpPr>
          <p:spPr bwMode="auto">
            <a:xfrm rot="22938875">
              <a:off x="1390" y="3126"/>
              <a:ext cx="279" cy="263"/>
            </a:xfrm>
            <a:custGeom>
              <a:avLst/>
              <a:gdLst/>
              <a:ahLst/>
              <a:cxnLst>
                <a:cxn ang="0">
                  <a:pos x="31" y="10"/>
                </a:cxn>
                <a:cxn ang="0">
                  <a:pos x="31" y="0"/>
                </a:cxn>
                <a:cxn ang="0">
                  <a:pos x="26" y="0"/>
                </a:cxn>
                <a:cxn ang="0">
                  <a:pos x="23" y="0"/>
                </a:cxn>
                <a:cxn ang="0">
                  <a:pos x="15" y="1"/>
                </a:cxn>
                <a:cxn ang="0">
                  <a:pos x="7" y="8"/>
                </a:cxn>
                <a:cxn ang="0">
                  <a:pos x="10" y="10"/>
                </a:cxn>
                <a:cxn ang="0">
                  <a:pos x="7" y="11"/>
                </a:cxn>
                <a:cxn ang="0">
                  <a:pos x="5" y="9"/>
                </a:cxn>
                <a:cxn ang="0">
                  <a:pos x="1" y="11"/>
                </a:cxn>
                <a:cxn ang="0">
                  <a:pos x="3" y="13"/>
                </a:cxn>
                <a:cxn ang="0">
                  <a:pos x="0" y="15"/>
                </a:cxn>
                <a:cxn ang="0">
                  <a:pos x="9" y="17"/>
                </a:cxn>
                <a:cxn ang="0">
                  <a:pos x="13" y="17"/>
                </a:cxn>
                <a:cxn ang="0">
                  <a:pos x="12" y="20"/>
                </a:cxn>
                <a:cxn ang="0">
                  <a:pos x="8" y="27"/>
                </a:cxn>
                <a:cxn ang="0">
                  <a:pos x="9" y="33"/>
                </a:cxn>
                <a:cxn ang="0">
                  <a:pos x="13" y="32"/>
                </a:cxn>
                <a:cxn ang="0">
                  <a:pos x="18" y="28"/>
                </a:cxn>
                <a:cxn ang="0">
                  <a:pos x="25" y="30"/>
                </a:cxn>
                <a:cxn ang="0">
                  <a:pos x="25" y="22"/>
                </a:cxn>
                <a:cxn ang="0">
                  <a:pos x="27" y="18"/>
                </a:cxn>
                <a:cxn ang="0">
                  <a:pos x="34" y="17"/>
                </a:cxn>
                <a:cxn ang="0">
                  <a:pos x="35" y="14"/>
                </a:cxn>
                <a:cxn ang="0">
                  <a:pos x="31" y="10"/>
                </a:cxn>
              </a:cxnLst>
              <a:rect l="0" t="0" r="r" b="b"/>
              <a:pathLst>
                <a:path w="35" h="33">
                  <a:moveTo>
                    <a:pt x="31" y="10"/>
                  </a:moveTo>
                  <a:lnTo>
                    <a:pt x="31" y="0"/>
                  </a:lnTo>
                  <a:lnTo>
                    <a:pt x="26" y="0"/>
                  </a:lnTo>
                  <a:lnTo>
                    <a:pt x="23" y="0"/>
                  </a:lnTo>
                  <a:lnTo>
                    <a:pt x="15" y="1"/>
                  </a:lnTo>
                  <a:lnTo>
                    <a:pt x="7" y="8"/>
                  </a:lnTo>
                  <a:lnTo>
                    <a:pt x="10" y="10"/>
                  </a:lnTo>
                  <a:lnTo>
                    <a:pt x="7" y="11"/>
                  </a:lnTo>
                  <a:lnTo>
                    <a:pt x="5" y="9"/>
                  </a:lnTo>
                  <a:lnTo>
                    <a:pt x="1" y="11"/>
                  </a:lnTo>
                  <a:lnTo>
                    <a:pt x="3" y="13"/>
                  </a:lnTo>
                  <a:lnTo>
                    <a:pt x="0" y="15"/>
                  </a:lnTo>
                  <a:lnTo>
                    <a:pt x="9" y="17"/>
                  </a:lnTo>
                  <a:lnTo>
                    <a:pt x="13" y="17"/>
                  </a:lnTo>
                  <a:lnTo>
                    <a:pt x="12" y="20"/>
                  </a:lnTo>
                  <a:lnTo>
                    <a:pt x="8" y="27"/>
                  </a:lnTo>
                  <a:lnTo>
                    <a:pt x="9" y="33"/>
                  </a:lnTo>
                  <a:lnTo>
                    <a:pt x="13" y="32"/>
                  </a:lnTo>
                  <a:lnTo>
                    <a:pt x="18" y="28"/>
                  </a:lnTo>
                  <a:lnTo>
                    <a:pt x="25" y="30"/>
                  </a:lnTo>
                  <a:lnTo>
                    <a:pt x="25" y="22"/>
                  </a:lnTo>
                  <a:lnTo>
                    <a:pt x="27" y="18"/>
                  </a:lnTo>
                  <a:lnTo>
                    <a:pt x="34" y="17"/>
                  </a:lnTo>
                  <a:lnTo>
                    <a:pt x="35" y="14"/>
                  </a:lnTo>
                  <a:lnTo>
                    <a:pt x="31" y="10"/>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0" name="佐賀県"/>
            <p:cNvSpPr>
              <a:spLocks/>
            </p:cNvSpPr>
            <p:nvPr/>
          </p:nvSpPr>
          <p:spPr bwMode="auto">
            <a:xfrm rot="1338875">
              <a:off x="1302" y="3162"/>
              <a:ext cx="184" cy="184"/>
            </a:xfrm>
            <a:custGeom>
              <a:avLst/>
              <a:gdLst/>
              <a:ahLst/>
              <a:cxnLst>
                <a:cxn ang="0">
                  <a:pos x="23" y="6"/>
                </a:cxn>
                <a:cxn ang="0">
                  <a:pos x="19" y="6"/>
                </a:cxn>
                <a:cxn ang="0">
                  <a:pos x="10" y="4"/>
                </a:cxn>
                <a:cxn ang="0">
                  <a:pos x="9" y="4"/>
                </a:cxn>
                <a:cxn ang="0">
                  <a:pos x="5" y="0"/>
                </a:cxn>
                <a:cxn ang="0">
                  <a:pos x="0" y="3"/>
                </a:cxn>
                <a:cxn ang="0">
                  <a:pos x="4" y="6"/>
                </a:cxn>
                <a:cxn ang="0">
                  <a:pos x="4" y="9"/>
                </a:cxn>
                <a:cxn ang="0">
                  <a:pos x="1" y="8"/>
                </a:cxn>
                <a:cxn ang="0">
                  <a:pos x="7" y="18"/>
                </a:cxn>
                <a:cxn ang="0">
                  <a:pos x="13" y="23"/>
                </a:cxn>
                <a:cxn ang="0">
                  <a:pos x="14" y="21"/>
                </a:cxn>
                <a:cxn ang="0">
                  <a:pos x="12" y="17"/>
                </a:cxn>
                <a:cxn ang="0">
                  <a:pos x="18" y="16"/>
                </a:cxn>
                <a:cxn ang="0">
                  <a:pos x="22" y="9"/>
                </a:cxn>
                <a:cxn ang="0">
                  <a:pos x="23" y="6"/>
                </a:cxn>
              </a:cxnLst>
              <a:rect l="0" t="0" r="r" b="b"/>
              <a:pathLst>
                <a:path w="23" h="23">
                  <a:moveTo>
                    <a:pt x="23" y="6"/>
                  </a:moveTo>
                  <a:lnTo>
                    <a:pt x="19" y="6"/>
                  </a:lnTo>
                  <a:lnTo>
                    <a:pt x="10" y="4"/>
                  </a:lnTo>
                  <a:lnTo>
                    <a:pt x="9" y="4"/>
                  </a:lnTo>
                  <a:lnTo>
                    <a:pt x="5" y="0"/>
                  </a:lnTo>
                  <a:lnTo>
                    <a:pt x="0" y="3"/>
                  </a:lnTo>
                  <a:lnTo>
                    <a:pt x="4" y="6"/>
                  </a:lnTo>
                  <a:lnTo>
                    <a:pt x="4" y="9"/>
                  </a:lnTo>
                  <a:lnTo>
                    <a:pt x="1" y="8"/>
                  </a:lnTo>
                  <a:lnTo>
                    <a:pt x="7" y="18"/>
                  </a:lnTo>
                  <a:lnTo>
                    <a:pt x="13" y="23"/>
                  </a:lnTo>
                  <a:lnTo>
                    <a:pt x="14" y="21"/>
                  </a:lnTo>
                  <a:lnTo>
                    <a:pt x="12" y="17"/>
                  </a:lnTo>
                  <a:lnTo>
                    <a:pt x="18" y="16"/>
                  </a:lnTo>
                  <a:lnTo>
                    <a:pt x="22" y="9"/>
                  </a:lnTo>
                  <a:lnTo>
                    <a:pt x="23" y="6"/>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1" name="長崎県"/>
            <p:cNvSpPr>
              <a:spLocks/>
            </p:cNvSpPr>
            <p:nvPr/>
          </p:nvSpPr>
          <p:spPr bwMode="auto">
            <a:xfrm rot="22938875">
              <a:off x="1227" y="3187"/>
              <a:ext cx="192" cy="240"/>
            </a:xfrm>
            <a:custGeom>
              <a:avLst/>
              <a:gdLst/>
              <a:ahLst/>
              <a:cxnLst>
                <a:cxn ang="0">
                  <a:pos x="7" y="2"/>
                </a:cxn>
                <a:cxn ang="0">
                  <a:pos x="1" y="0"/>
                </a:cxn>
                <a:cxn ang="0">
                  <a:pos x="1" y="7"/>
                </a:cxn>
                <a:cxn ang="0">
                  <a:pos x="8" y="13"/>
                </a:cxn>
                <a:cxn ang="0">
                  <a:pos x="11" y="19"/>
                </a:cxn>
                <a:cxn ang="0">
                  <a:pos x="7" y="20"/>
                </a:cxn>
                <a:cxn ang="0">
                  <a:pos x="7" y="15"/>
                </a:cxn>
                <a:cxn ang="0">
                  <a:pos x="1" y="12"/>
                </a:cxn>
                <a:cxn ang="0">
                  <a:pos x="0" y="16"/>
                </a:cxn>
                <a:cxn ang="0">
                  <a:pos x="7" y="23"/>
                </a:cxn>
                <a:cxn ang="0">
                  <a:pos x="5" y="30"/>
                </a:cxn>
                <a:cxn ang="0">
                  <a:pos x="12" y="25"/>
                </a:cxn>
                <a:cxn ang="0">
                  <a:pos x="18" y="23"/>
                </a:cxn>
                <a:cxn ang="0">
                  <a:pos x="16" y="30"/>
                </a:cxn>
                <a:cxn ang="0">
                  <a:pos x="20" y="30"/>
                </a:cxn>
                <a:cxn ang="0">
                  <a:pos x="24" y="23"/>
                </a:cxn>
                <a:cxn ang="0">
                  <a:pos x="22" y="20"/>
                </a:cxn>
                <a:cxn ang="0">
                  <a:pos x="17" y="20"/>
                </a:cxn>
                <a:cxn ang="0">
                  <a:pos x="19" y="17"/>
                </a:cxn>
                <a:cxn ang="0">
                  <a:pos x="13" y="12"/>
                </a:cxn>
                <a:cxn ang="0">
                  <a:pos x="7" y="2"/>
                </a:cxn>
              </a:cxnLst>
              <a:rect l="0" t="0" r="r" b="b"/>
              <a:pathLst>
                <a:path w="24" h="30">
                  <a:moveTo>
                    <a:pt x="7" y="2"/>
                  </a:moveTo>
                  <a:lnTo>
                    <a:pt x="1" y="0"/>
                  </a:lnTo>
                  <a:lnTo>
                    <a:pt x="1" y="7"/>
                  </a:lnTo>
                  <a:lnTo>
                    <a:pt x="8" y="13"/>
                  </a:lnTo>
                  <a:lnTo>
                    <a:pt x="11" y="19"/>
                  </a:lnTo>
                  <a:lnTo>
                    <a:pt x="7" y="20"/>
                  </a:lnTo>
                  <a:lnTo>
                    <a:pt x="7" y="15"/>
                  </a:lnTo>
                  <a:lnTo>
                    <a:pt x="1" y="12"/>
                  </a:lnTo>
                  <a:lnTo>
                    <a:pt x="0" y="16"/>
                  </a:lnTo>
                  <a:lnTo>
                    <a:pt x="7" y="23"/>
                  </a:lnTo>
                  <a:lnTo>
                    <a:pt x="5" y="30"/>
                  </a:lnTo>
                  <a:lnTo>
                    <a:pt x="12" y="25"/>
                  </a:lnTo>
                  <a:lnTo>
                    <a:pt x="18" y="23"/>
                  </a:lnTo>
                  <a:lnTo>
                    <a:pt x="16" y="30"/>
                  </a:lnTo>
                  <a:lnTo>
                    <a:pt x="20" y="30"/>
                  </a:lnTo>
                  <a:lnTo>
                    <a:pt x="24" y="23"/>
                  </a:lnTo>
                  <a:lnTo>
                    <a:pt x="22" y="20"/>
                  </a:lnTo>
                  <a:lnTo>
                    <a:pt x="17" y="20"/>
                  </a:lnTo>
                  <a:lnTo>
                    <a:pt x="19" y="17"/>
                  </a:lnTo>
                  <a:lnTo>
                    <a:pt x="13" y="12"/>
                  </a:lnTo>
                  <a:lnTo>
                    <a:pt x="7" y="2"/>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2" name="熊本県"/>
            <p:cNvSpPr>
              <a:spLocks/>
            </p:cNvSpPr>
            <p:nvPr/>
          </p:nvSpPr>
          <p:spPr bwMode="auto">
            <a:xfrm rot="22938875">
              <a:off x="1345" y="3345"/>
              <a:ext cx="256" cy="296"/>
            </a:xfrm>
            <a:custGeom>
              <a:avLst/>
              <a:gdLst/>
              <a:ahLst/>
              <a:cxnLst>
                <a:cxn ang="0">
                  <a:pos x="7" y="35"/>
                </a:cxn>
                <a:cxn ang="0">
                  <a:pos x="12" y="37"/>
                </a:cxn>
                <a:cxn ang="0">
                  <a:pos x="18" y="37"/>
                </a:cxn>
                <a:cxn ang="0">
                  <a:pos x="24" y="36"/>
                </a:cxn>
                <a:cxn ang="0">
                  <a:pos x="22" y="32"/>
                </a:cxn>
                <a:cxn ang="0">
                  <a:pos x="24" y="28"/>
                </a:cxn>
                <a:cxn ang="0">
                  <a:pos x="22" y="25"/>
                </a:cxn>
                <a:cxn ang="0">
                  <a:pos x="22" y="21"/>
                </a:cxn>
                <a:cxn ang="0">
                  <a:pos x="25" y="21"/>
                </a:cxn>
                <a:cxn ang="0">
                  <a:pos x="29" y="14"/>
                </a:cxn>
                <a:cxn ang="0">
                  <a:pos x="32" y="11"/>
                </a:cxn>
                <a:cxn ang="0">
                  <a:pos x="25" y="0"/>
                </a:cxn>
                <a:cxn ang="0">
                  <a:pos x="23" y="0"/>
                </a:cxn>
                <a:cxn ang="0">
                  <a:pos x="22" y="4"/>
                </a:cxn>
                <a:cxn ang="0">
                  <a:pos x="19" y="2"/>
                </a:cxn>
                <a:cxn ang="0">
                  <a:pos x="12" y="0"/>
                </a:cxn>
                <a:cxn ang="0">
                  <a:pos x="7" y="4"/>
                </a:cxn>
                <a:cxn ang="0">
                  <a:pos x="3" y="5"/>
                </a:cxn>
                <a:cxn ang="0">
                  <a:pos x="8" y="15"/>
                </a:cxn>
                <a:cxn ang="0">
                  <a:pos x="2" y="20"/>
                </a:cxn>
                <a:cxn ang="0">
                  <a:pos x="7" y="20"/>
                </a:cxn>
                <a:cxn ang="0">
                  <a:pos x="5" y="24"/>
                </a:cxn>
                <a:cxn ang="0">
                  <a:pos x="4" y="29"/>
                </a:cxn>
                <a:cxn ang="0">
                  <a:pos x="0" y="35"/>
                </a:cxn>
                <a:cxn ang="0">
                  <a:pos x="3" y="37"/>
                </a:cxn>
                <a:cxn ang="0">
                  <a:pos x="7" y="35"/>
                </a:cxn>
              </a:cxnLst>
              <a:rect l="0" t="0" r="r" b="b"/>
              <a:pathLst>
                <a:path w="32" h="37">
                  <a:moveTo>
                    <a:pt x="7" y="35"/>
                  </a:moveTo>
                  <a:lnTo>
                    <a:pt x="12" y="37"/>
                  </a:lnTo>
                  <a:lnTo>
                    <a:pt x="18" y="37"/>
                  </a:lnTo>
                  <a:lnTo>
                    <a:pt x="24" y="36"/>
                  </a:lnTo>
                  <a:lnTo>
                    <a:pt x="22" y="32"/>
                  </a:lnTo>
                  <a:lnTo>
                    <a:pt x="24" y="28"/>
                  </a:lnTo>
                  <a:lnTo>
                    <a:pt x="22" y="25"/>
                  </a:lnTo>
                  <a:lnTo>
                    <a:pt x="22" y="21"/>
                  </a:lnTo>
                  <a:lnTo>
                    <a:pt x="25" y="21"/>
                  </a:lnTo>
                  <a:lnTo>
                    <a:pt x="29" y="14"/>
                  </a:lnTo>
                  <a:lnTo>
                    <a:pt x="32" y="11"/>
                  </a:lnTo>
                  <a:lnTo>
                    <a:pt x="25" y="0"/>
                  </a:lnTo>
                  <a:lnTo>
                    <a:pt x="23" y="0"/>
                  </a:lnTo>
                  <a:lnTo>
                    <a:pt x="22" y="4"/>
                  </a:lnTo>
                  <a:lnTo>
                    <a:pt x="19" y="2"/>
                  </a:lnTo>
                  <a:lnTo>
                    <a:pt x="12" y="0"/>
                  </a:lnTo>
                  <a:lnTo>
                    <a:pt x="7" y="4"/>
                  </a:lnTo>
                  <a:lnTo>
                    <a:pt x="3" y="5"/>
                  </a:lnTo>
                  <a:lnTo>
                    <a:pt x="8" y="15"/>
                  </a:lnTo>
                  <a:lnTo>
                    <a:pt x="2" y="20"/>
                  </a:lnTo>
                  <a:lnTo>
                    <a:pt x="7" y="20"/>
                  </a:lnTo>
                  <a:lnTo>
                    <a:pt x="5" y="24"/>
                  </a:lnTo>
                  <a:lnTo>
                    <a:pt x="4" y="29"/>
                  </a:lnTo>
                  <a:lnTo>
                    <a:pt x="0" y="35"/>
                  </a:lnTo>
                  <a:lnTo>
                    <a:pt x="3" y="37"/>
                  </a:lnTo>
                  <a:lnTo>
                    <a:pt x="7" y="35"/>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3" name="大分県"/>
            <p:cNvSpPr>
              <a:spLocks/>
            </p:cNvSpPr>
            <p:nvPr/>
          </p:nvSpPr>
          <p:spPr bwMode="auto">
            <a:xfrm rot="22938875">
              <a:off x="1543" y="3274"/>
              <a:ext cx="272" cy="272"/>
            </a:xfrm>
            <a:custGeom>
              <a:avLst/>
              <a:gdLst/>
              <a:ahLst/>
              <a:cxnLst>
                <a:cxn ang="0">
                  <a:pos x="31" y="27"/>
                </a:cxn>
                <a:cxn ang="0">
                  <a:pos x="33" y="22"/>
                </a:cxn>
                <a:cxn ang="0">
                  <a:pos x="29" y="23"/>
                </a:cxn>
                <a:cxn ang="0">
                  <a:pos x="30" y="17"/>
                </a:cxn>
                <a:cxn ang="0">
                  <a:pos x="20" y="16"/>
                </a:cxn>
                <a:cxn ang="0">
                  <a:pos x="19" y="13"/>
                </a:cxn>
                <a:cxn ang="0">
                  <a:pos x="25" y="11"/>
                </a:cxn>
                <a:cxn ang="0">
                  <a:pos x="27" y="3"/>
                </a:cxn>
                <a:cxn ang="0">
                  <a:pos x="20" y="0"/>
                </a:cxn>
                <a:cxn ang="0">
                  <a:pos x="13" y="5"/>
                </a:cxn>
                <a:cxn ang="0">
                  <a:pos x="10" y="4"/>
                </a:cxn>
                <a:cxn ang="0">
                  <a:pos x="9" y="7"/>
                </a:cxn>
                <a:cxn ang="0">
                  <a:pos x="2" y="8"/>
                </a:cxn>
                <a:cxn ang="0">
                  <a:pos x="0" y="12"/>
                </a:cxn>
                <a:cxn ang="0">
                  <a:pos x="0" y="20"/>
                </a:cxn>
                <a:cxn ang="0">
                  <a:pos x="3" y="22"/>
                </a:cxn>
                <a:cxn ang="0">
                  <a:pos x="4" y="18"/>
                </a:cxn>
                <a:cxn ang="0">
                  <a:pos x="6" y="18"/>
                </a:cxn>
                <a:cxn ang="0">
                  <a:pos x="13" y="29"/>
                </a:cxn>
                <a:cxn ang="0">
                  <a:pos x="23" y="33"/>
                </a:cxn>
                <a:cxn ang="0">
                  <a:pos x="27" y="31"/>
                </a:cxn>
                <a:cxn ang="0">
                  <a:pos x="30" y="34"/>
                </a:cxn>
                <a:cxn ang="0">
                  <a:pos x="34" y="29"/>
                </a:cxn>
                <a:cxn ang="0">
                  <a:pos x="31" y="27"/>
                </a:cxn>
              </a:cxnLst>
              <a:rect l="0" t="0" r="r" b="b"/>
              <a:pathLst>
                <a:path w="34" h="34">
                  <a:moveTo>
                    <a:pt x="31" y="27"/>
                  </a:moveTo>
                  <a:lnTo>
                    <a:pt x="33" y="22"/>
                  </a:lnTo>
                  <a:lnTo>
                    <a:pt x="29" y="23"/>
                  </a:lnTo>
                  <a:lnTo>
                    <a:pt x="30" y="17"/>
                  </a:lnTo>
                  <a:lnTo>
                    <a:pt x="20" y="16"/>
                  </a:lnTo>
                  <a:lnTo>
                    <a:pt x="19" y="13"/>
                  </a:lnTo>
                  <a:lnTo>
                    <a:pt x="25" y="11"/>
                  </a:lnTo>
                  <a:lnTo>
                    <a:pt x="27" y="3"/>
                  </a:lnTo>
                  <a:lnTo>
                    <a:pt x="20" y="0"/>
                  </a:lnTo>
                  <a:lnTo>
                    <a:pt x="13" y="5"/>
                  </a:lnTo>
                  <a:lnTo>
                    <a:pt x="10" y="4"/>
                  </a:lnTo>
                  <a:lnTo>
                    <a:pt x="9" y="7"/>
                  </a:lnTo>
                  <a:lnTo>
                    <a:pt x="2" y="8"/>
                  </a:lnTo>
                  <a:lnTo>
                    <a:pt x="0" y="12"/>
                  </a:lnTo>
                  <a:lnTo>
                    <a:pt x="0" y="20"/>
                  </a:lnTo>
                  <a:lnTo>
                    <a:pt x="3" y="22"/>
                  </a:lnTo>
                  <a:lnTo>
                    <a:pt x="4" y="18"/>
                  </a:lnTo>
                  <a:lnTo>
                    <a:pt x="6" y="18"/>
                  </a:lnTo>
                  <a:lnTo>
                    <a:pt x="13" y="29"/>
                  </a:lnTo>
                  <a:lnTo>
                    <a:pt x="23" y="33"/>
                  </a:lnTo>
                  <a:lnTo>
                    <a:pt x="27" y="31"/>
                  </a:lnTo>
                  <a:lnTo>
                    <a:pt x="30" y="34"/>
                  </a:lnTo>
                  <a:lnTo>
                    <a:pt x="34" y="29"/>
                  </a:lnTo>
                  <a:lnTo>
                    <a:pt x="31" y="27"/>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4" name="宮崎県"/>
            <p:cNvSpPr>
              <a:spLocks/>
            </p:cNvSpPr>
            <p:nvPr/>
          </p:nvSpPr>
          <p:spPr bwMode="auto">
            <a:xfrm rot="22938875">
              <a:off x="1370" y="3465"/>
              <a:ext cx="296" cy="439"/>
            </a:xfrm>
            <a:custGeom>
              <a:avLst/>
              <a:gdLst/>
              <a:ahLst/>
              <a:cxnLst>
                <a:cxn ang="0">
                  <a:pos x="30" y="4"/>
                </a:cxn>
                <a:cxn ang="0">
                  <a:pos x="20" y="0"/>
                </a:cxn>
                <a:cxn ang="0">
                  <a:pos x="17" y="3"/>
                </a:cxn>
                <a:cxn ang="0">
                  <a:pos x="13" y="10"/>
                </a:cxn>
                <a:cxn ang="0">
                  <a:pos x="10" y="10"/>
                </a:cxn>
                <a:cxn ang="0">
                  <a:pos x="10" y="14"/>
                </a:cxn>
                <a:cxn ang="0">
                  <a:pos x="12" y="17"/>
                </a:cxn>
                <a:cxn ang="0">
                  <a:pos x="10" y="21"/>
                </a:cxn>
                <a:cxn ang="0">
                  <a:pos x="12" y="25"/>
                </a:cxn>
                <a:cxn ang="0">
                  <a:pos x="6" y="26"/>
                </a:cxn>
                <a:cxn ang="0">
                  <a:pos x="0" y="26"/>
                </a:cxn>
                <a:cxn ang="0">
                  <a:pos x="1" y="31"/>
                </a:cxn>
                <a:cxn ang="0">
                  <a:pos x="8" y="36"/>
                </a:cxn>
                <a:cxn ang="0">
                  <a:pos x="8" y="41"/>
                </a:cxn>
                <a:cxn ang="0">
                  <a:pos x="13" y="45"/>
                </a:cxn>
                <a:cxn ang="0">
                  <a:pos x="11" y="52"/>
                </a:cxn>
                <a:cxn ang="0">
                  <a:pos x="15" y="55"/>
                </a:cxn>
                <a:cxn ang="0">
                  <a:pos x="18" y="51"/>
                </a:cxn>
                <a:cxn ang="0">
                  <a:pos x="21" y="41"/>
                </a:cxn>
                <a:cxn ang="0">
                  <a:pos x="22" y="30"/>
                </a:cxn>
                <a:cxn ang="0">
                  <a:pos x="27" y="21"/>
                </a:cxn>
                <a:cxn ang="0">
                  <a:pos x="30" y="17"/>
                </a:cxn>
                <a:cxn ang="0">
                  <a:pos x="31" y="13"/>
                </a:cxn>
                <a:cxn ang="0">
                  <a:pos x="37" y="5"/>
                </a:cxn>
                <a:cxn ang="0">
                  <a:pos x="34" y="2"/>
                </a:cxn>
                <a:cxn ang="0">
                  <a:pos x="30" y="4"/>
                </a:cxn>
              </a:cxnLst>
              <a:rect l="0" t="0" r="r" b="b"/>
              <a:pathLst>
                <a:path w="37" h="55">
                  <a:moveTo>
                    <a:pt x="30" y="4"/>
                  </a:moveTo>
                  <a:lnTo>
                    <a:pt x="20" y="0"/>
                  </a:lnTo>
                  <a:lnTo>
                    <a:pt x="17" y="3"/>
                  </a:lnTo>
                  <a:lnTo>
                    <a:pt x="13" y="10"/>
                  </a:lnTo>
                  <a:lnTo>
                    <a:pt x="10" y="10"/>
                  </a:lnTo>
                  <a:lnTo>
                    <a:pt x="10" y="14"/>
                  </a:lnTo>
                  <a:lnTo>
                    <a:pt x="12" y="17"/>
                  </a:lnTo>
                  <a:lnTo>
                    <a:pt x="10" y="21"/>
                  </a:lnTo>
                  <a:lnTo>
                    <a:pt x="12" y="25"/>
                  </a:lnTo>
                  <a:lnTo>
                    <a:pt x="6" y="26"/>
                  </a:lnTo>
                  <a:lnTo>
                    <a:pt x="0" y="26"/>
                  </a:lnTo>
                  <a:lnTo>
                    <a:pt x="1" y="31"/>
                  </a:lnTo>
                  <a:lnTo>
                    <a:pt x="8" y="36"/>
                  </a:lnTo>
                  <a:lnTo>
                    <a:pt x="8" y="41"/>
                  </a:lnTo>
                  <a:lnTo>
                    <a:pt x="13" y="45"/>
                  </a:lnTo>
                  <a:lnTo>
                    <a:pt x="11" y="52"/>
                  </a:lnTo>
                  <a:lnTo>
                    <a:pt x="15" y="55"/>
                  </a:lnTo>
                  <a:lnTo>
                    <a:pt x="18" y="51"/>
                  </a:lnTo>
                  <a:lnTo>
                    <a:pt x="21" y="41"/>
                  </a:lnTo>
                  <a:lnTo>
                    <a:pt x="22" y="30"/>
                  </a:lnTo>
                  <a:lnTo>
                    <a:pt x="27" y="21"/>
                  </a:lnTo>
                  <a:lnTo>
                    <a:pt x="30" y="17"/>
                  </a:lnTo>
                  <a:lnTo>
                    <a:pt x="31" y="13"/>
                  </a:lnTo>
                  <a:lnTo>
                    <a:pt x="37" y="5"/>
                  </a:lnTo>
                  <a:lnTo>
                    <a:pt x="34" y="2"/>
                  </a:lnTo>
                  <a:lnTo>
                    <a:pt x="30" y="4"/>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5" name="鹿児島県"/>
            <p:cNvSpPr>
              <a:spLocks/>
            </p:cNvSpPr>
            <p:nvPr/>
          </p:nvSpPr>
          <p:spPr bwMode="auto">
            <a:xfrm rot="22938875">
              <a:off x="1156" y="3576"/>
              <a:ext cx="280" cy="336"/>
            </a:xfrm>
            <a:custGeom>
              <a:avLst/>
              <a:gdLst/>
              <a:ahLst/>
              <a:cxnLst>
                <a:cxn ang="0">
                  <a:pos x="30" y="17"/>
                </a:cxn>
                <a:cxn ang="0">
                  <a:pos x="30" y="12"/>
                </a:cxn>
                <a:cxn ang="0">
                  <a:pos x="23" y="7"/>
                </a:cxn>
                <a:cxn ang="0">
                  <a:pos x="22" y="2"/>
                </a:cxn>
                <a:cxn ang="0">
                  <a:pos x="17" y="0"/>
                </a:cxn>
                <a:cxn ang="0">
                  <a:pos x="13" y="2"/>
                </a:cxn>
                <a:cxn ang="0">
                  <a:pos x="10" y="0"/>
                </a:cxn>
                <a:cxn ang="0">
                  <a:pos x="7" y="3"/>
                </a:cxn>
                <a:cxn ang="0">
                  <a:pos x="4" y="3"/>
                </a:cxn>
                <a:cxn ang="0">
                  <a:pos x="3" y="14"/>
                </a:cxn>
                <a:cxn ang="0">
                  <a:pos x="7" y="18"/>
                </a:cxn>
                <a:cxn ang="0">
                  <a:pos x="5" y="26"/>
                </a:cxn>
                <a:cxn ang="0">
                  <a:pos x="0" y="26"/>
                </a:cxn>
                <a:cxn ang="0">
                  <a:pos x="3" y="33"/>
                </a:cxn>
                <a:cxn ang="0">
                  <a:pos x="8" y="33"/>
                </a:cxn>
                <a:cxn ang="0">
                  <a:pos x="13" y="37"/>
                </a:cxn>
                <a:cxn ang="0">
                  <a:pos x="17" y="34"/>
                </a:cxn>
                <a:cxn ang="0">
                  <a:pos x="13" y="27"/>
                </a:cxn>
                <a:cxn ang="0">
                  <a:pos x="15" y="22"/>
                </a:cxn>
                <a:cxn ang="0">
                  <a:pos x="18" y="17"/>
                </a:cxn>
                <a:cxn ang="0">
                  <a:pos x="22" y="19"/>
                </a:cxn>
                <a:cxn ang="0">
                  <a:pos x="21" y="23"/>
                </a:cxn>
                <a:cxn ang="0">
                  <a:pos x="17" y="21"/>
                </a:cxn>
                <a:cxn ang="0">
                  <a:pos x="16" y="24"/>
                </a:cxn>
                <a:cxn ang="0">
                  <a:pos x="19" y="25"/>
                </a:cxn>
                <a:cxn ang="0">
                  <a:pos x="20" y="34"/>
                </a:cxn>
                <a:cxn ang="0">
                  <a:pos x="16" y="42"/>
                </a:cxn>
                <a:cxn ang="0">
                  <a:pos x="24" y="39"/>
                </a:cxn>
                <a:cxn ang="0">
                  <a:pos x="32" y="34"/>
                </a:cxn>
                <a:cxn ang="0">
                  <a:pos x="28" y="29"/>
                </a:cxn>
                <a:cxn ang="0">
                  <a:pos x="32" y="27"/>
                </a:cxn>
                <a:cxn ang="0">
                  <a:pos x="33" y="28"/>
                </a:cxn>
                <a:cxn ang="0">
                  <a:pos x="35" y="21"/>
                </a:cxn>
                <a:cxn ang="0">
                  <a:pos x="30" y="17"/>
                </a:cxn>
              </a:cxnLst>
              <a:rect l="0" t="0" r="r" b="b"/>
              <a:pathLst>
                <a:path w="35" h="42">
                  <a:moveTo>
                    <a:pt x="30" y="17"/>
                  </a:moveTo>
                  <a:lnTo>
                    <a:pt x="30" y="12"/>
                  </a:lnTo>
                  <a:lnTo>
                    <a:pt x="23" y="7"/>
                  </a:lnTo>
                  <a:lnTo>
                    <a:pt x="22" y="2"/>
                  </a:lnTo>
                  <a:lnTo>
                    <a:pt x="17" y="0"/>
                  </a:lnTo>
                  <a:lnTo>
                    <a:pt x="13" y="2"/>
                  </a:lnTo>
                  <a:lnTo>
                    <a:pt x="10" y="0"/>
                  </a:lnTo>
                  <a:lnTo>
                    <a:pt x="7" y="3"/>
                  </a:lnTo>
                  <a:lnTo>
                    <a:pt x="4" y="3"/>
                  </a:lnTo>
                  <a:lnTo>
                    <a:pt x="3" y="14"/>
                  </a:lnTo>
                  <a:lnTo>
                    <a:pt x="7" y="18"/>
                  </a:lnTo>
                  <a:lnTo>
                    <a:pt x="5" y="26"/>
                  </a:lnTo>
                  <a:lnTo>
                    <a:pt x="0" y="26"/>
                  </a:lnTo>
                  <a:lnTo>
                    <a:pt x="3" y="33"/>
                  </a:lnTo>
                  <a:lnTo>
                    <a:pt x="8" y="33"/>
                  </a:lnTo>
                  <a:lnTo>
                    <a:pt x="13" y="37"/>
                  </a:lnTo>
                  <a:lnTo>
                    <a:pt x="17" y="34"/>
                  </a:lnTo>
                  <a:lnTo>
                    <a:pt x="13" y="27"/>
                  </a:lnTo>
                  <a:lnTo>
                    <a:pt x="15" y="22"/>
                  </a:lnTo>
                  <a:lnTo>
                    <a:pt x="18" y="17"/>
                  </a:lnTo>
                  <a:lnTo>
                    <a:pt x="22" y="19"/>
                  </a:lnTo>
                  <a:lnTo>
                    <a:pt x="21" y="23"/>
                  </a:lnTo>
                  <a:lnTo>
                    <a:pt x="17" y="21"/>
                  </a:lnTo>
                  <a:lnTo>
                    <a:pt x="16" y="24"/>
                  </a:lnTo>
                  <a:lnTo>
                    <a:pt x="19" y="25"/>
                  </a:lnTo>
                  <a:lnTo>
                    <a:pt x="20" y="34"/>
                  </a:lnTo>
                  <a:lnTo>
                    <a:pt x="16" y="42"/>
                  </a:lnTo>
                  <a:lnTo>
                    <a:pt x="24" y="39"/>
                  </a:lnTo>
                  <a:lnTo>
                    <a:pt x="32" y="34"/>
                  </a:lnTo>
                  <a:lnTo>
                    <a:pt x="28" y="29"/>
                  </a:lnTo>
                  <a:lnTo>
                    <a:pt x="32" y="27"/>
                  </a:lnTo>
                  <a:lnTo>
                    <a:pt x="33" y="28"/>
                  </a:lnTo>
                  <a:lnTo>
                    <a:pt x="35" y="21"/>
                  </a:lnTo>
                  <a:lnTo>
                    <a:pt x="30" y="17"/>
                  </a:lnTo>
                </a:path>
              </a:pathLst>
            </a:custGeom>
            <a:grpFill/>
            <a:ln w="12700"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316" name="沖縄県"/>
          <p:cNvSpPr>
            <a:spLocks/>
          </p:cNvSpPr>
          <p:nvPr/>
        </p:nvSpPr>
        <p:spPr bwMode="auto">
          <a:xfrm rot="1338875">
            <a:off x="628350" y="6456933"/>
            <a:ext cx="328612" cy="342900"/>
          </a:xfrm>
          <a:custGeom>
            <a:avLst/>
            <a:gdLst/>
            <a:ahLst/>
            <a:cxnLst>
              <a:cxn ang="0">
                <a:pos x="0" y="27"/>
              </a:cxn>
              <a:cxn ang="0">
                <a:pos x="0" y="23"/>
              </a:cxn>
              <a:cxn ang="0">
                <a:pos x="4" y="19"/>
              </a:cxn>
              <a:cxn ang="0">
                <a:pos x="5" y="15"/>
              </a:cxn>
              <a:cxn ang="0">
                <a:pos x="14" y="10"/>
              </a:cxn>
              <a:cxn ang="0">
                <a:pos x="12" y="7"/>
              </a:cxn>
              <a:cxn ang="0">
                <a:pos x="13" y="4"/>
              </a:cxn>
              <a:cxn ang="0">
                <a:pos x="18" y="9"/>
              </a:cxn>
              <a:cxn ang="0">
                <a:pos x="26" y="0"/>
              </a:cxn>
              <a:cxn ang="0">
                <a:pos x="28" y="5"/>
              </a:cxn>
              <a:cxn ang="0">
                <a:pos x="20" y="11"/>
              </a:cxn>
              <a:cxn ang="0">
                <a:pos x="18" y="11"/>
              </a:cxn>
              <a:cxn ang="0">
                <a:pos x="9" y="16"/>
              </a:cxn>
              <a:cxn ang="0">
                <a:pos x="13" y="20"/>
              </a:cxn>
              <a:cxn ang="0">
                <a:pos x="12" y="21"/>
              </a:cxn>
              <a:cxn ang="0">
                <a:pos x="9" y="20"/>
              </a:cxn>
              <a:cxn ang="0">
                <a:pos x="0" y="27"/>
              </a:cxn>
            </a:cxnLst>
            <a:rect l="0" t="0" r="r" b="b"/>
            <a:pathLst>
              <a:path w="28" h="27">
                <a:moveTo>
                  <a:pt x="0" y="27"/>
                </a:moveTo>
                <a:lnTo>
                  <a:pt x="0" y="23"/>
                </a:lnTo>
                <a:lnTo>
                  <a:pt x="4" y="19"/>
                </a:lnTo>
                <a:lnTo>
                  <a:pt x="5" y="15"/>
                </a:lnTo>
                <a:lnTo>
                  <a:pt x="14" y="10"/>
                </a:lnTo>
                <a:lnTo>
                  <a:pt x="12" y="7"/>
                </a:lnTo>
                <a:lnTo>
                  <a:pt x="13" y="4"/>
                </a:lnTo>
                <a:lnTo>
                  <a:pt x="18" y="9"/>
                </a:lnTo>
                <a:lnTo>
                  <a:pt x="26" y="0"/>
                </a:lnTo>
                <a:lnTo>
                  <a:pt x="28" y="5"/>
                </a:lnTo>
                <a:lnTo>
                  <a:pt x="20" y="11"/>
                </a:lnTo>
                <a:lnTo>
                  <a:pt x="18" y="11"/>
                </a:lnTo>
                <a:lnTo>
                  <a:pt x="9" y="16"/>
                </a:lnTo>
                <a:lnTo>
                  <a:pt x="13" y="20"/>
                </a:lnTo>
                <a:lnTo>
                  <a:pt x="12" y="21"/>
                </a:lnTo>
                <a:lnTo>
                  <a:pt x="9" y="20"/>
                </a:lnTo>
                <a:lnTo>
                  <a:pt x="0" y="27"/>
                </a:lnTo>
              </a:path>
            </a:pathLst>
          </a:custGeom>
          <a:solidFill>
            <a:srgbClr val="FFFFFF">
              <a:lumMod val="75000"/>
            </a:srgbClr>
          </a:solidFill>
          <a:ln w="9525" cap="flat" cmpd="sng">
            <a:solidFill>
              <a:srgbClr val="FFFFFF">
                <a:lumMod val="75000"/>
              </a:srgb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sp>
        <p:nvSpPr>
          <p:cNvPr id="317" name="フリーフォーム 316"/>
          <p:cNvSpPr/>
          <p:nvPr/>
        </p:nvSpPr>
        <p:spPr bwMode="auto">
          <a:xfrm>
            <a:off x="5869457" y="4293869"/>
            <a:ext cx="224868" cy="668315"/>
          </a:xfrm>
          <a:custGeom>
            <a:avLst/>
            <a:gdLst>
              <a:gd name="connsiteX0" fmla="*/ 201600 w 201600"/>
              <a:gd name="connsiteY0" fmla="*/ 0 h 572756"/>
              <a:gd name="connsiteX1" fmla="*/ 186528 w 201600"/>
              <a:gd name="connsiteY1" fmla="*/ 25120 h 572756"/>
              <a:gd name="connsiteX2" fmla="*/ 171455 w 201600"/>
              <a:gd name="connsiteY2" fmla="*/ 55265 h 572756"/>
              <a:gd name="connsiteX3" fmla="*/ 156383 w 201600"/>
              <a:gd name="connsiteY3" fmla="*/ 100483 h 572756"/>
              <a:gd name="connsiteX4" fmla="*/ 141310 w 201600"/>
              <a:gd name="connsiteY4" fmla="*/ 130628 h 572756"/>
              <a:gd name="connsiteX5" fmla="*/ 136286 w 201600"/>
              <a:gd name="connsiteY5" fmla="*/ 145701 h 572756"/>
              <a:gd name="connsiteX6" fmla="*/ 116189 w 201600"/>
              <a:gd name="connsiteY6" fmla="*/ 170822 h 572756"/>
              <a:gd name="connsiteX7" fmla="*/ 91068 w 201600"/>
              <a:gd name="connsiteY7" fmla="*/ 216039 h 572756"/>
              <a:gd name="connsiteX8" fmla="*/ 81020 w 201600"/>
              <a:gd name="connsiteY8" fmla="*/ 231112 h 572756"/>
              <a:gd name="connsiteX9" fmla="*/ 65948 w 201600"/>
              <a:gd name="connsiteY9" fmla="*/ 256233 h 572756"/>
              <a:gd name="connsiteX10" fmla="*/ 50875 w 201600"/>
              <a:gd name="connsiteY10" fmla="*/ 301450 h 572756"/>
              <a:gd name="connsiteX11" fmla="*/ 45851 w 201600"/>
              <a:gd name="connsiteY11" fmla="*/ 316523 h 572756"/>
              <a:gd name="connsiteX12" fmla="*/ 35802 w 201600"/>
              <a:gd name="connsiteY12" fmla="*/ 331595 h 572756"/>
              <a:gd name="connsiteX13" fmla="*/ 30778 w 201600"/>
              <a:gd name="connsiteY13" fmla="*/ 351692 h 572756"/>
              <a:gd name="connsiteX14" fmla="*/ 20730 w 201600"/>
              <a:gd name="connsiteY14" fmla="*/ 381837 h 572756"/>
              <a:gd name="connsiteX15" fmla="*/ 15706 w 201600"/>
              <a:gd name="connsiteY15" fmla="*/ 406958 h 572756"/>
              <a:gd name="connsiteX16" fmla="*/ 633 w 201600"/>
              <a:gd name="connsiteY16" fmla="*/ 457200 h 572756"/>
              <a:gd name="connsiteX17" fmla="*/ 633 w 201600"/>
              <a:gd name="connsiteY17" fmla="*/ 572756 h 57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600" h="572756">
                <a:moveTo>
                  <a:pt x="201600" y="0"/>
                </a:moveTo>
                <a:cubicBezTo>
                  <a:pt x="196576" y="8373"/>
                  <a:pt x="190895" y="16386"/>
                  <a:pt x="186528" y="25120"/>
                </a:cubicBezTo>
                <a:cubicBezTo>
                  <a:pt x="165731" y="66714"/>
                  <a:pt x="200248" y="12080"/>
                  <a:pt x="171455" y="55265"/>
                </a:cubicBezTo>
                <a:cubicBezTo>
                  <a:pt x="160445" y="110318"/>
                  <a:pt x="174212" y="52937"/>
                  <a:pt x="156383" y="100483"/>
                </a:cubicBezTo>
                <a:cubicBezTo>
                  <a:pt x="145272" y="130113"/>
                  <a:pt x="159629" y="112311"/>
                  <a:pt x="141310" y="130628"/>
                </a:cubicBezTo>
                <a:cubicBezTo>
                  <a:pt x="139635" y="135652"/>
                  <a:pt x="138654" y="140964"/>
                  <a:pt x="136286" y="145701"/>
                </a:cubicBezTo>
                <a:cubicBezTo>
                  <a:pt x="129949" y="158376"/>
                  <a:pt x="125535" y="161476"/>
                  <a:pt x="116189" y="170822"/>
                </a:cubicBezTo>
                <a:cubicBezTo>
                  <a:pt x="107346" y="197352"/>
                  <a:pt x="114103" y="181486"/>
                  <a:pt x="91068" y="216039"/>
                </a:cubicBezTo>
                <a:cubicBezTo>
                  <a:pt x="87719" y="221063"/>
                  <a:pt x="82930" y="225383"/>
                  <a:pt x="81020" y="231112"/>
                </a:cubicBezTo>
                <a:cubicBezTo>
                  <a:pt x="74498" y="250678"/>
                  <a:pt x="79740" y="242439"/>
                  <a:pt x="65948" y="256233"/>
                </a:cubicBezTo>
                <a:lnTo>
                  <a:pt x="50875" y="301450"/>
                </a:lnTo>
                <a:cubicBezTo>
                  <a:pt x="49200" y="306474"/>
                  <a:pt x="48789" y="312117"/>
                  <a:pt x="45851" y="316523"/>
                </a:cubicBezTo>
                <a:lnTo>
                  <a:pt x="35802" y="331595"/>
                </a:lnTo>
                <a:cubicBezTo>
                  <a:pt x="34127" y="338294"/>
                  <a:pt x="32762" y="345078"/>
                  <a:pt x="30778" y="351692"/>
                </a:cubicBezTo>
                <a:cubicBezTo>
                  <a:pt x="27735" y="361837"/>
                  <a:pt x="22807" y="371451"/>
                  <a:pt x="20730" y="381837"/>
                </a:cubicBezTo>
                <a:cubicBezTo>
                  <a:pt x="19055" y="390211"/>
                  <a:pt x="17953" y="398719"/>
                  <a:pt x="15706" y="406958"/>
                </a:cubicBezTo>
                <a:cubicBezTo>
                  <a:pt x="14604" y="410999"/>
                  <a:pt x="969" y="448116"/>
                  <a:pt x="633" y="457200"/>
                </a:cubicBezTo>
                <a:cubicBezTo>
                  <a:pt x="-793" y="495692"/>
                  <a:pt x="633" y="534237"/>
                  <a:pt x="633" y="572756"/>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18" name="フリーフォーム 317"/>
          <p:cNvSpPr/>
          <p:nvPr/>
        </p:nvSpPr>
        <p:spPr bwMode="auto">
          <a:xfrm>
            <a:off x="5786172" y="4984086"/>
            <a:ext cx="359038" cy="291299"/>
          </a:xfrm>
          <a:custGeom>
            <a:avLst/>
            <a:gdLst>
              <a:gd name="connsiteX0" fmla="*/ 256233 w 256233"/>
              <a:gd name="connsiteY0" fmla="*/ 0 h 246185"/>
              <a:gd name="connsiteX1" fmla="*/ 231112 w 256233"/>
              <a:gd name="connsiteY1" fmla="*/ 15073 h 246185"/>
              <a:gd name="connsiteX2" fmla="*/ 221064 w 256233"/>
              <a:gd name="connsiteY2" fmla="*/ 30145 h 246185"/>
              <a:gd name="connsiteX3" fmla="*/ 185894 w 256233"/>
              <a:gd name="connsiteY3" fmla="*/ 60290 h 246185"/>
              <a:gd name="connsiteX4" fmla="*/ 165798 w 256233"/>
              <a:gd name="connsiteY4" fmla="*/ 85411 h 246185"/>
              <a:gd name="connsiteX5" fmla="*/ 160774 w 256233"/>
              <a:gd name="connsiteY5" fmla="*/ 100484 h 246185"/>
              <a:gd name="connsiteX6" fmla="*/ 150725 w 256233"/>
              <a:gd name="connsiteY6" fmla="*/ 110532 h 246185"/>
              <a:gd name="connsiteX7" fmla="*/ 140677 w 256233"/>
              <a:gd name="connsiteY7" fmla="*/ 125604 h 246185"/>
              <a:gd name="connsiteX8" fmla="*/ 125604 w 256233"/>
              <a:gd name="connsiteY8" fmla="*/ 150725 h 246185"/>
              <a:gd name="connsiteX9" fmla="*/ 115556 w 256233"/>
              <a:gd name="connsiteY9" fmla="*/ 165798 h 246185"/>
              <a:gd name="connsiteX10" fmla="*/ 100483 w 256233"/>
              <a:gd name="connsiteY10" fmla="*/ 170822 h 246185"/>
              <a:gd name="connsiteX11" fmla="*/ 80387 w 256233"/>
              <a:gd name="connsiteY11" fmla="*/ 200967 h 246185"/>
              <a:gd name="connsiteX12" fmla="*/ 65314 w 256233"/>
              <a:gd name="connsiteY12" fmla="*/ 205991 h 246185"/>
              <a:gd name="connsiteX13" fmla="*/ 55266 w 256233"/>
              <a:gd name="connsiteY13" fmla="*/ 216040 h 246185"/>
              <a:gd name="connsiteX14" fmla="*/ 45218 w 256233"/>
              <a:gd name="connsiteY14" fmla="*/ 231112 h 246185"/>
              <a:gd name="connsiteX15" fmla="*/ 15072 w 256233"/>
              <a:gd name="connsiteY15" fmla="*/ 241160 h 246185"/>
              <a:gd name="connsiteX16" fmla="*/ 0 w 256233"/>
              <a:gd name="connsiteY16"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33" h="246185">
                <a:moveTo>
                  <a:pt x="256233" y="0"/>
                </a:moveTo>
                <a:cubicBezTo>
                  <a:pt x="247859" y="5024"/>
                  <a:pt x="238526" y="8718"/>
                  <a:pt x="231112" y="15073"/>
                </a:cubicBezTo>
                <a:cubicBezTo>
                  <a:pt x="226528" y="19003"/>
                  <a:pt x="224994" y="25561"/>
                  <a:pt x="221064" y="30145"/>
                </a:cubicBezTo>
                <a:cubicBezTo>
                  <a:pt x="204819" y="49098"/>
                  <a:pt x="203674" y="48438"/>
                  <a:pt x="185894" y="60290"/>
                </a:cubicBezTo>
                <a:cubicBezTo>
                  <a:pt x="173266" y="98177"/>
                  <a:pt x="191769" y="52945"/>
                  <a:pt x="165798" y="85411"/>
                </a:cubicBezTo>
                <a:cubicBezTo>
                  <a:pt x="162490" y="89547"/>
                  <a:pt x="163499" y="95943"/>
                  <a:pt x="160774" y="100484"/>
                </a:cubicBezTo>
                <a:cubicBezTo>
                  <a:pt x="158337" y="104546"/>
                  <a:pt x="153684" y="106833"/>
                  <a:pt x="150725" y="110532"/>
                </a:cubicBezTo>
                <a:cubicBezTo>
                  <a:pt x="146953" y="115247"/>
                  <a:pt x="144026" y="120580"/>
                  <a:pt x="140677" y="125604"/>
                </a:cubicBezTo>
                <a:cubicBezTo>
                  <a:pt x="131951" y="151782"/>
                  <a:pt x="141369" y="131019"/>
                  <a:pt x="125604" y="150725"/>
                </a:cubicBezTo>
                <a:cubicBezTo>
                  <a:pt x="121832" y="155440"/>
                  <a:pt x="120271" y="162026"/>
                  <a:pt x="115556" y="165798"/>
                </a:cubicBezTo>
                <a:cubicBezTo>
                  <a:pt x="111420" y="169106"/>
                  <a:pt x="105507" y="169147"/>
                  <a:pt x="100483" y="170822"/>
                </a:cubicBezTo>
                <a:cubicBezTo>
                  <a:pt x="95216" y="186624"/>
                  <a:pt x="96516" y="190215"/>
                  <a:pt x="80387" y="200967"/>
                </a:cubicBezTo>
                <a:cubicBezTo>
                  <a:pt x="75980" y="203905"/>
                  <a:pt x="70338" y="204316"/>
                  <a:pt x="65314" y="205991"/>
                </a:cubicBezTo>
                <a:cubicBezTo>
                  <a:pt x="61965" y="209341"/>
                  <a:pt x="58225" y="212341"/>
                  <a:pt x="55266" y="216040"/>
                </a:cubicBezTo>
                <a:cubicBezTo>
                  <a:pt x="51494" y="220755"/>
                  <a:pt x="50338" y="227912"/>
                  <a:pt x="45218" y="231112"/>
                </a:cubicBezTo>
                <a:cubicBezTo>
                  <a:pt x="36236" y="236726"/>
                  <a:pt x="25121" y="237810"/>
                  <a:pt x="15072" y="241160"/>
                </a:cubicBezTo>
                <a:lnTo>
                  <a:pt x="0" y="246185"/>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19" name="フリーフォーム 318"/>
          <p:cNvSpPr/>
          <p:nvPr/>
        </p:nvSpPr>
        <p:spPr bwMode="auto">
          <a:xfrm>
            <a:off x="5509340" y="5296562"/>
            <a:ext cx="260524" cy="296433"/>
          </a:xfrm>
          <a:custGeom>
            <a:avLst/>
            <a:gdLst>
              <a:gd name="connsiteX0" fmla="*/ 200967 w 200967"/>
              <a:gd name="connsiteY0" fmla="*/ 0 h 236137"/>
              <a:gd name="connsiteX1" fmla="*/ 190918 w 200967"/>
              <a:gd name="connsiteY1" fmla="*/ 25121 h 236137"/>
              <a:gd name="connsiteX2" fmla="*/ 180870 w 200967"/>
              <a:gd name="connsiteY2" fmla="*/ 35170 h 236137"/>
              <a:gd name="connsiteX3" fmla="*/ 150725 w 200967"/>
              <a:gd name="connsiteY3" fmla="*/ 70339 h 236137"/>
              <a:gd name="connsiteX4" fmla="*/ 135653 w 200967"/>
              <a:gd name="connsiteY4" fmla="*/ 80387 h 236137"/>
              <a:gd name="connsiteX5" fmla="*/ 110532 w 200967"/>
              <a:gd name="connsiteY5" fmla="*/ 105508 h 236137"/>
              <a:gd name="connsiteX6" fmla="*/ 100483 w 200967"/>
              <a:gd name="connsiteY6" fmla="*/ 115556 h 236137"/>
              <a:gd name="connsiteX7" fmla="*/ 90435 w 200967"/>
              <a:gd name="connsiteY7" fmla="*/ 125605 h 236137"/>
              <a:gd name="connsiteX8" fmla="*/ 55266 w 200967"/>
              <a:gd name="connsiteY8" fmla="*/ 145701 h 236137"/>
              <a:gd name="connsiteX9" fmla="*/ 30145 w 200967"/>
              <a:gd name="connsiteY9" fmla="*/ 180871 h 236137"/>
              <a:gd name="connsiteX10" fmla="*/ 20096 w 200967"/>
              <a:gd name="connsiteY10" fmla="*/ 190919 h 236137"/>
              <a:gd name="connsiteX11" fmla="*/ 10048 w 200967"/>
              <a:gd name="connsiteY11" fmla="*/ 221064 h 236137"/>
              <a:gd name="connsiteX12" fmla="*/ 0 w 200967"/>
              <a:gd name="connsiteY12" fmla="*/ 236137 h 23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967" h="236137">
                <a:moveTo>
                  <a:pt x="200967" y="0"/>
                </a:moveTo>
                <a:cubicBezTo>
                  <a:pt x="197617" y="8374"/>
                  <a:pt x="195393" y="17290"/>
                  <a:pt x="190918" y="25121"/>
                </a:cubicBezTo>
                <a:cubicBezTo>
                  <a:pt x="188568" y="29234"/>
                  <a:pt x="183829" y="31471"/>
                  <a:pt x="180870" y="35170"/>
                </a:cubicBezTo>
                <a:cubicBezTo>
                  <a:pt x="167884" y="51403"/>
                  <a:pt x="171456" y="56518"/>
                  <a:pt x="150725" y="70339"/>
                </a:cubicBezTo>
                <a:cubicBezTo>
                  <a:pt x="145701" y="73688"/>
                  <a:pt x="140197" y="76411"/>
                  <a:pt x="135653" y="80387"/>
                </a:cubicBezTo>
                <a:cubicBezTo>
                  <a:pt x="126741" y="88185"/>
                  <a:pt x="118906" y="97134"/>
                  <a:pt x="110532" y="105508"/>
                </a:cubicBezTo>
                <a:lnTo>
                  <a:pt x="100483" y="115556"/>
                </a:lnTo>
                <a:cubicBezTo>
                  <a:pt x="97133" y="118906"/>
                  <a:pt x="94376" y="122978"/>
                  <a:pt x="90435" y="125605"/>
                </a:cubicBezTo>
                <a:cubicBezTo>
                  <a:pt x="69130" y="139807"/>
                  <a:pt x="80763" y="132953"/>
                  <a:pt x="55266" y="145701"/>
                </a:cubicBezTo>
                <a:cubicBezTo>
                  <a:pt x="47247" y="169761"/>
                  <a:pt x="53986" y="157030"/>
                  <a:pt x="30145" y="180871"/>
                </a:cubicBezTo>
                <a:lnTo>
                  <a:pt x="20096" y="190919"/>
                </a:lnTo>
                <a:cubicBezTo>
                  <a:pt x="16747" y="200967"/>
                  <a:pt x="15923" y="212251"/>
                  <a:pt x="10048" y="221064"/>
                </a:cubicBezTo>
                <a:lnTo>
                  <a:pt x="0" y="236137"/>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0" name="フリーフォーム 319"/>
          <p:cNvSpPr/>
          <p:nvPr/>
        </p:nvSpPr>
        <p:spPr bwMode="auto">
          <a:xfrm>
            <a:off x="5275420" y="5544616"/>
            <a:ext cx="73819" cy="250743"/>
          </a:xfrm>
          <a:custGeom>
            <a:avLst/>
            <a:gdLst>
              <a:gd name="connsiteX0" fmla="*/ 47815 w 51322"/>
              <a:gd name="connsiteY0" fmla="*/ 200556 h 200556"/>
              <a:gd name="connsiteX1" fmla="*/ 47815 w 51322"/>
              <a:gd name="connsiteY1" fmla="*/ 74783 h 200556"/>
              <a:gd name="connsiteX2" fmla="*/ 27419 w 51322"/>
              <a:gd name="connsiteY2" fmla="*/ 37391 h 200556"/>
              <a:gd name="connsiteX3" fmla="*/ 17221 w 51322"/>
              <a:gd name="connsiteY3" fmla="*/ 23794 h 200556"/>
              <a:gd name="connsiteX4" fmla="*/ 225 w 51322"/>
              <a:gd name="connsiteY4" fmla="*/ 3399 h 200556"/>
              <a:gd name="connsiteX5" fmla="*/ 225 w 51322"/>
              <a:gd name="connsiteY5" fmla="*/ 0 h 20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22" h="200556">
                <a:moveTo>
                  <a:pt x="47815" y="200556"/>
                </a:moveTo>
                <a:cubicBezTo>
                  <a:pt x="48011" y="195254"/>
                  <a:pt x="55608" y="102838"/>
                  <a:pt x="47815" y="74783"/>
                </a:cubicBezTo>
                <a:cubicBezTo>
                  <a:pt x="45008" y="64679"/>
                  <a:pt x="34753" y="47659"/>
                  <a:pt x="27419" y="37391"/>
                </a:cubicBezTo>
                <a:cubicBezTo>
                  <a:pt x="24126" y="32781"/>
                  <a:pt x="20908" y="28096"/>
                  <a:pt x="17221" y="23794"/>
                </a:cubicBezTo>
                <a:cubicBezTo>
                  <a:pt x="8200" y="13269"/>
                  <a:pt x="6236" y="15420"/>
                  <a:pt x="225" y="3399"/>
                </a:cubicBezTo>
                <a:cubicBezTo>
                  <a:pt x="-282" y="2386"/>
                  <a:pt x="225" y="1133"/>
                  <a:pt x="225"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1" name="フリーフォーム 320"/>
          <p:cNvSpPr/>
          <p:nvPr/>
        </p:nvSpPr>
        <p:spPr bwMode="auto">
          <a:xfrm>
            <a:off x="5268969" y="4968553"/>
            <a:ext cx="172859" cy="564358"/>
          </a:xfrm>
          <a:custGeom>
            <a:avLst/>
            <a:gdLst>
              <a:gd name="connsiteX0" fmla="*/ 135970 w 135970"/>
              <a:gd name="connsiteY0" fmla="*/ 0 h 472496"/>
              <a:gd name="connsiteX1" fmla="*/ 132571 w 135970"/>
              <a:gd name="connsiteY1" fmla="*/ 16996 h 472496"/>
              <a:gd name="connsiteX2" fmla="*/ 125772 w 135970"/>
              <a:gd name="connsiteY2" fmla="*/ 37392 h 472496"/>
              <a:gd name="connsiteX3" fmla="*/ 122373 w 135970"/>
              <a:gd name="connsiteY3" fmla="*/ 47589 h 472496"/>
              <a:gd name="connsiteX4" fmla="*/ 118974 w 135970"/>
              <a:gd name="connsiteY4" fmla="*/ 57787 h 472496"/>
              <a:gd name="connsiteX5" fmla="*/ 115574 w 135970"/>
              <a:gd name="connsiteY5" fmla="*/ 71384 h 472496"/>
              <a:gd name="connsiteX6" fmla="*/ 112175 w 135970"/>
              <a:gd name="connsiteY6" fmla="*/ 81582 h 472496"/>
              <a:gd name="connsiteX7" fmla="*/ 108776 w 135970"/>
              <a:gd name="connsiteY7" fmla="*/ 98578 h 472496"/>
              <a:gd name="connsiteX8" fmla="*/ 101977 w 135970"/>
              <a:gd name="connsiteY8" fmla="*/ 118974 h 472496"/>
              <a:gd name="connsiteX9" fmla="*/ 98578 w 135970"/>
              <a:gd name="connsiteY9" fmla="*/ 129172 h 472496"/>
              <a:gd name="connsiteX10" fmla="*/ 95179 w 135970"/>
              <a:gd name="connsiteY10" fmla="*/ 142769 h 472496"/>
              <a:gd name="connsiteX11" fmla="*/ 88380 w 135970"/>
              <a:gd name="connsiteY11" fmla="*/ 166563 h 472496"/>
              <a:gd name="connsiteX12" fmla="*/ 84981 w 135970"/>
              <a:gd name="connsiteY12" fmla="*/ 186959 h 472496"/>
              <a:gd name="connsiteX13" fmla="*/ 81582 w 135970"/>
              <a:gd name="connsiteY13" fmla="*/ 282138 h 472496"/>
              <a:gd name="connsiteX14" fmla="*/ 74783 w 135970"/>
              <a:gd name="connsiteY14" fmla="*/ 302534 h 472496"/>
              <a:gd name="connsiteX15" fmla="*/ 67985 w 135970"/>
              <a:gd name="connsiteY15" fmla="*/ 322929 h 472496"/>
              <a:gd name="connsiteX16" fmla="*/ 54388 w 135970"/>
              <a:gd name="connsiteY16" fmla="*/ 363720 h 472496"/>
              <a:gd name="connsiteX17" fmla="*/ 50988 w 135970"/>
              <a:gd name="connsiteY17" fmla="*/ 373918 h 472496"/>
              <a:gd name="connsiteX18" fmla="*/ 47589 w 135970"/>
              <a:gd name="connsiteY18" fmla="*/ 384116 h 472496"/>
              <a:gd name="connsiteX19" fmla="*/ 40791 w 135970"/>
              <a:gd name="connsiteY19" fmla="*/ 397713 h 472496"/>
              <a:gd name="connsiteX20" fmla="*/ 27194 w 135970"/>
              <a:gd name="connsiteY20" fmla="*/ 428306 h 472496"/>
              <a:gd name="connsiteX21" fmla="*/ 23794 w 135970"/>
              <a:gd name="connsiteY21" fmla="*/ 441903 h 472496"/>
              <a:gd name="connsiteX22" fmla="*/ 13597 w 135970"/>
              <a:gd name="connsiteY22" fmla="*/ 462299 h 472496"/>
              <a:gd name="connsiteX23" fmla="*/ 3399 w 135970"/>
              <a:gd name="connsiteY23" fmla="*/ 469097 h 472496"/>
              <a:gd name="connsiteX24" fmla="*/ 0 w 135970"/>
              <a:gd name="connsiteY24" fmla="*/ 472496 h 4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970" h="472496">
                <a:moveTo>
                  <a:pt x="135970" y="0"/>
                </a:moveTo>
                <a:cubicBezTo>
                  <a:pt x="134837" y="5665"/>
                  <a:pt x="134091" y="11422"/>
                  <a:pt x="132571" y="16996"/>
                </a:cubicBezTo>
                <a:cubicBezTo>
                  <a:pt x="130685" y="23910"/>
                  <a:pt x="128038" y="30593"/>
                  <a:pt x="125772" y="37392"/>
                </a:cubicBezTo>
                <a:lnTo>
                  <a:pt x="122373" y="47589"/>
                </a:lnTo>
                <a:cubicBezTo>
                  <a:pt x="121240" y="50988"/>
                  <a:pt x="119843" y="54311"/>
                  <a:pt x="118974" y="57787"/>
                </a:cubicBezTo>
                <a:cubicBezTo>
                  <a:pt x="117841" y="62319"/>
                  <a:pt x="116858" y="66892"/>
                  <a:pt x="115574" y="71384"/>
                </a:cubicBezTo>
                <a:cubicBezTo>
                  <a:pt x="114590" y="74829"/>
                  <a:pt x="113044" y="78106"/>
                  <a:pt x="112175" y="81582"/>
                </a:cubicBezTo>
                <a:cubicBezTo>
                  <a:pt x="110774" y="87187"/>
                  <a:pt x="110296" y="93004"/>
                  <a:pt x="108776" y="98578"/>
                </a:cubicBezTo>
                <a:cubicBezTo>
                  <a:pt x="106890" y="105492"/>
                  <a:pt x="104243" y="112175"/>
                  <a:pt x="101977" y="118974"/>
                </a:cubicBezTo>
                <a:cubicBezTo>
                  <a:pt x="100844" y="122373"/>
                  <a:pt x="99447" y="125696"/>
                  <a:pt x="98578" y="129172"/>
                </a:cubicBezTo>
                <a:cubicBezTo>
                  <a:pt x="97445" y="133704"/>
                  <a:pt x="96462" y="138277"/>
                  <a:pt x="95179" y="142769"/>
                </a:cubicBezTo>
                <a:cubicBezTo>
                  <a:pt x="90861" y="157883"/>
                  <a:pt x="91921" y="148857"/>
                  <a:pt x="88380" y="166563"/>
                </a:cubicBezTo>
                <a:cubicBezTo>
                  <a:pt x="87028" y="173322"/>
                  <a:pt x="86114" y="180160"/>
                  <a:pt x="84981" y="186959"/>
                </a:cubicBezTo>
                <a:cubicBezTo>
                  <a:pt x="83848" y="218685"/>
                  <a:pt x="84372" y="250514"/>
                  <a:pt x="81582" y="282138"/>
                </a:cubicBezTo>
                <a:cubicBezTo>
                  <a:pt x="80952" y="289277"/>
                  <a:pt x="77049" y="295735"/>
                  <a:pt x="74783" y="302534"/>
                </a:cubicBezTo>
                <a:lnTo>
                  <a:pt x="67985" y="322929"/>
                </a:lnTo>
                <a:lnTo>
                  <a:pt x="54388" y="363720"/>
                </a:lnTo>
                <a:lnTo>
                  <a:pt x="50988" y="373918"/>
                </a:lnTo>
                <a:cubicBezTo>
                  <a:pt x="49855" y="377317"/>
                  <a:pt x="49191" y="380911"/>
                  <a:pt x="47589" y="384116"/>
                </a:cubicBezTo>
                <a:cubicBezTo>
                  <a:pt x="45323" y="388648"/>
                  <a:pt x="42673" y="393008"/>
                  <a:pt x="40791" y="397713"/>
                </a:cubicBezTo>
                <a:cubicBezTo>
                  <a:pt x="28656" y="428051"/>
                  <a:pt x="40272" y="408687"/>
                  <a:pt x="27194" y="428306"/>
                </a:cubicBezTo>
                <a:cubicBezTo>
                  <a:pt x="26061" y="432838"/>
                  <a:pt x="25078" y="437411"/>
                  <a:pt x="23794" y="441903"/>
                </a:cubicBezTo>
                <a:cubicBezTo>
                  <a:pt x="21582" y="449644"/>
                  <a:pt x="19556" y="456340"/>
                  <a:pt x="13597" y="462299"/>
                </a:cubicBezTo>
                <a:cubicBezTo>
                  <a:pt x="10708" y="465188"/>
                  <a:pt x="6667" y="466646"/>
                  <a:pt x="3399" y="469097"/>
                </a:cubicBezTo>
                <a:cubicBezTo>
                  <a:pt x="2117" y="470058"/>
                  <a:pt x="1133" y="471363"/>
                  <a:pt x="0" y="472496"/>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2" name="フリーフォーム 321"/>
          <p:cNvSpPr/>
          <p:nvPr/>
        </p:nvSpPr>
        <p:spPr bwMode="auto">
          <a:xfrm>
            <a:off x="4291250" y="5146474"/>
            <a:ext cx="185572" cy="117666"/>
          </a:xfrm>
          <a:custGeom>
            <a:avLst/>
            <a:gdLst>
              <a:gd name="connsiteX0" fmla="*/ 159765 w 159765"/>
              <a:gd name="connsiteY0" fmla="*/ 0 h 81583"/>
              <a:gd name="connsiteX1" fmla="*/ 142769 w 159765"/>
              <a:gd name="connsiteY1" fmla="*/ 16997 h 81583"/>
              <a:gd name="connsiteX2" fmla="*/ 88380 w 159765"/>
              <a:gd name="connsiteY2" fmla="*/ 33993 h 81583"/>
              <a:gd name="connsiteX3" fmla="*/ 67985 w 159765"/>
              <a:gd name="connsiteY3" fmla="*/ 40791 h 81583"/>
              <a:gd name="connsiteX4" fmla="*/ 47589 w 159765"/>
              <a:gd name="connsiteY4" fmla="*/ 54388 h 81583"/>
              <a:gd name="connsiteX5" fmla="*/ 37392 w 159765"/>
              <a:gd name="connsiteY5" fmla="*/ 61187 h 81583"/>
              <a:gd name="connsiteX6" fmla="*/ 16996 w 159765"/>
              <a:gd name="connsiteY6" fmla="*/ 67985 h 81583"/>
              <a:gd name="connsiteX7" fmla="*/ 6798 w 159765"/>
              <a:gd name="connsiteY7" fmla="*/ 71385 h 81583"/>
              <a:gd name="connsiteX8" fmla="*/ 0 w 159765"/>
              <a:gd name="connsiteY8" fmla="*/ 81583 h 8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65" h="81583">
                <a:moveTo>
                  <a:pt x="159765" y="0"/>
                </a:moveTo>
                <a:cubicBezTo>
                  <a:pt x="154100" y="5666"/>
                  <a:pt x="148799" y="11721"/>
                  <a:pt x="142769" y="16997"/>
                </a:cubicBezTo>
                <a:cubicBezTo>
                  <a:pt x="127564" y="30302"/>
                  <a:pt x="107202" y="31304"/>
                  <a:pt x="88380" y="33993"/>
                </a:cubicBezTo>
                <a:cubicBezTo>
                  <a:pt x="81582" y="36259"/>
                  <a:pt x="73948" y="36816"/>
                  <a:pt x="67985" y="40791"/>
                </a:cubicBezTo>
                <a:lnTo>
                  <a:pt x="47589" y="54388"/>
                </a:lnTo>
                <a:cubicBezTo>
                  <a:pt x="44190" y="56654"/>
                  <a:pt x="41268" y="59895"/>
                  <a:pt x="37392" y="61187"/>
                </a:cubicBezTo>
                <a:lnTo>
                  <a:pt x="16996" y="67985"/>
                </a:lnTo>
                <a:lnTo>
                  <a:pt x="6798" y="71385"/>
                </a:lnTo>
                <a:lnTo>
                  <a:pt x="0" y="81583"/>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3" name="フリーフォーム 322"/>
          <p:cNvSpPr/>
          <p:nvPr/>
        </p:nvSpPr>
        <p:spPr bwMode="auto">
          <a:xfrm>
            <a:off x="4735890" y="4983310"/>
            <a:ext cx="682525" cy="197157"/>
          </a:xfrm>
          <a:custGeom>
            <a:avLst/>
            <a:gdLst>
              <a:gd name="connsiteX0" fmla="*/ 0 w 632262"/>
              <a:gd name="connsiteY0" fmla="*/ 197157 h 197157"/>
              <a:gd name="connsiteX1" fmla="*/ 30593 w 632262"/>
              <a:gd name="connsiteY1" fmla="*/ 190358 h 197157"/>
              <a:gd name="connsiteX2" fmla="*/ 47590 w 632262"/>
              <a:gd name="connsiteY2" fmla="*/ 186959 h 197157"/>
              <a:gd name="connsiteX3" fmla="*/ 101978 w 632262"/>
              <a:gd name="connsiteY3" fmla="*/ 173362 h 197157"/>
              <a:gd name="connsiteX4" fmla="*/ 163164 w 632262"/>
              <a:gd name="connsiteY4" fmla="*/ 169963 h 197157"/>
              <a:gd name="connsiteX5" fmla="*/ 190359 w 632262"/>
              <a:gd name="connsiteY5" fmla="*/ 176761 h 197157"/>
              <a:gd name="connsiteX6" fmla="*/ 214153 w 632262"/>
              <a:gd name="connsiteY6" fmla="*/ 183560 h 197157"/>
              <a:gd name="connsiteX7" fmla="*/ 234549 w 632262"/>
              <a:gd name="connsiteY7" fmla="*/ 197157 h 197157"/>
              <a:gd name="connsiteX8" fmla="*/ 305933 w 632262"/>
              <a:gd name="connsiteY8" fmla="*/ 193758 h 197157"/>
              <a:gd name="connsiteX9" fmla="*/ 322930 w 632262"/>
              <a:gd name="connsiteY9" fmla="*/ 190358 h 197157"/>
              <a:gd name="connsiteX10" fmla="*/ 336527 w 632262"/>
              <a:gd name="connsiteY10" fmla="*/ 183560 h 197157"/>
              <a:gd name="connsiteX11" fmla="*/ 373918 w 632262"/>
              <a:gd name="connsiteY11" fmla="*/ 169963 h 197157"/>
              <a:gd name="connsiteX12" fmla="*/ 387515 w 632262"/>
              <a:gd name="connsiteY12" fmla="*/ 166564 h 197157"/>
              <a:gd name="connsiteX13" fmla="*/ 397713 w 632262"/>
              <a:gd name="connsiteY13" fmla="*/ 159765 h 197157"/>
              <a:gd name="connsiteX14" fmla="*/ 424907 w 632262"/>
              <a:gd name="connsiteY14" fmla="*/ 152967 h 197157"/>
              <a:gd name="connsiteX15" fmla="*/ 448702 w 632262"/>
              <a:gd name="connsiteY15" fmla="*/ 142769 h 197157"/>
              <a:gd name="connsiteX16" fmla="*/ 465698 w 632262"/>
              <a:gd name="connsiteY16" fmla="*/ 112176 h 197157"/>
              <a:gd name="connsiteX17" fmla="*/ 492892 w 632262"/>
              <a:gd name="connsiteY17" fmla="*/ 88381 h 197157"/>
              <a:gd name="connsiteX18" fmla="*/ 503090 w 632262"/>
              <a:gd name="connsiteY18" fmla="*/ 81582 h 197157"/>
              <a:gd name="connsiteX19" fmla="*/ 537083 w 632262"/>
              <a:gd name="connsiteY19" fmla="*/ 71384 h 197157"/>
              <a:gd name="connsiteX20" fmla="*/ 577874 w 632262"/>
              <a:gd name="connsiteY20" fmla="*/ 64586 h 197157"/>
              <a:gd name="connsiteX21" fmla="*/ 588072 w 632262"/>
              <a:gd name="connsiteY21" fmla="*/ 61187 h 197157"/>
              <a:gd name="connsiteX22" fmla="*/ 594870 w 632262"/>
              <a:gd name="connsiteY22" fmla="*/ 40791 h 197157"/>
              <a:gd name="connsiteX23" fmla="*/ 598269 w 632262"/>
              <a:gd name="connsiteY23" fmla="*/ 30593 h 197157"/>
              <a:gd name="connsiteX24" fmla="*/ 618665 w 632262"/>
              <a:gd name="connsiteY24" fmla="*/ 16996 h 197157"/>
              <a:gd name="connsiteX25" fmla="*/ 622064 w 632262"/>
              <a:gd name="connsiteY25" fmla="*/ 6799 h 197157"/>
              <a:gd name="connsiteX26" fmla="*/ 632262 w 632262"/>
              <a:gd name="connsiteY26" fmla="*/ 0 h 1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262" h="197157">
                <a:moveTo>
                  <a:pt x="0" y="197157"/>
                </a:moveTo>
                <a:cubicBezTo>
                  <a:pt x="56141" y="187801"/>
                  <a:pt x="-2887" y="198729"/>
                  <a:pt x="30593" y="190358"/>
                </a:cubicBezTo>
                <a:cubicBezTo>
                  <a:pt x="36198" y="188957"/>
                  <a:pt x="42016" y="188479"/>
                  <a:pt x="47590" y="186959"/>
                </a:cubicBezTo>
                <a:cubicBezTo>
                  <a:pt x="76159" y="179168"/>
                  <a:pt x="65455" y="177275"/>
                  <a:pt x="101978" y="173362"/>
                </a:cubicBezTo>
                <a:cubicBezTo>
                  <a:pt x="122289" y="171186"/>
                  <a:pt x="142769" y="171096"/>
                  <a:pt x="163164" y="169963"/>
                </a:cubicBezTo>
                <a:cubicBezTo>
                  <a:pt x="197699" y="176869"/>
                  <a:pt x="165982" y="169796"/>
                  <a:pt x="190359" y="176761"/>
                </a:cubicBezTo>
                <a:cubicBezTo>
                  <a:pt x="193979" y="177795"/>
                  <a:pt x="209841" y="181164"/>
                  <a:pt x="214153" y="183560"/>
                </a:cubicBezTo>
                <a:cubicBezTo>
                  <a:pt x="221296" y="187528"/>
                  <a:pt x="234549" y="197157"/>
                  <a:pt x="234549" y="197157"/>
                </a:cubicBezTo>
                <a:cubicBezTo>
                  <a:pt x="258344" y="196024"/>
                  <a:pt x="282182" y="195585"/>
                  <a:pt x="305933" y="193758"/>
                </a:cubicBezTo>
                <a:cubicBezTo>
                  <a:pt x="311694" y="193315"/>
                  <a:pt x="317449" y="192185"/>
                  <a:pt x="322930" y="190358"/>
                </a:cubicBezTo>
                <a:cubicBezTo>
                  <a:pt x="327737" y="188756"/>
                  <a:pt x="332127" y="186074"/>
                  <a:pt x="336527" y="183560"/>
                </a:cubicBezTo>
                <a:cubicBezTo>
                  <a:pt x="359827" y="170246"/>
                  <a:pt x="330573" y="180798"/>
                  <a:pt x="373918" y="169963"/>
                </a:cubicBezTo>
                <a:lnTo>
                  <a:pt x="387515" y="166564"/>
                </a:lnTo>
                <a:cubicBezTo>
                  <a:pt x="390914" y="164298"/>
                  <a:pt x="393888" y="161200"/>
                  <a:pt x="397713" y="159765"/>
                </a:cubicBezTo>
                <a:cubicBezTo>
                  <a:pt x="440268" y="143807"/>
                  <a:pt x="395556" y="165546"/>
                  <a:pt x="424907" y="152967"/>
                </a:cubicBezTo>
                <a:cubicBezTo>
                  <a:pt x="454311" y="140365"/>
                  <a:pt x="424786" y="150740"/>
                  <a:pt x="448702" y="142769"/>
                </a:cubicBezTo>
                <a:cubicBezTo>
                  <a:pt x="460815" y="106432"/>
                  <a:pt x="447889" y="135074"/>
                  <a:pt x="465698" y="112176"/>
                </a:cubicBezTo>
                <a:cubicBezTo>
                  <a:pt x="485236" y="87056"/>
                  <a:pt x="469453" y="94240"/>
                  <a:pt x="492892" y="88381"/>
                </a:cubicBezTo>
                <a:cubicBezTo>
                  <a:pt x="496291" y="86115"/>
                  <a:pt x="499357" y="83241"/>
                  <a:pt x="503090" y="81582"/>
                </a:cubicBezTo>
                <a:cubicBezTo>
                  <a:pt x="509505" y="78731"/>
                  <a:pt x="528538" y="72986"/>
                  <a:pt x="537083" y="71384"/>
                </a:cubicBezTo>
                <a:cubicBezTo>
                  <a:pt x="550631" y="68844"/>
                  <a:pt x="564797" y="68945"/>
                  <a:pt x="577874" y="64586"/>
                </a:cubicBezTo>
                <a:lnTo>
                  <a:pt x="588072" y="61187"/>
                </a:lnTo>
                <a:lnTo>
                  <a:pt x="594870" y="40791"/>
                </a:lnTo>
                <a:cubicBezTo>
                  <a:pt x="596003" y="37392"/>
                  <a:pt x="595288" y="32581"/>
                  <a:pt x="598269" y="30593"/>
                </a:cubicBezTo>
                <a:lnTo>
                  <a:pt x="618665" y="16996"/>
                </a:lnTo>
                <a:cubicBezTo>
                  <a:pt x="619798" y="13597"/>
                  <a:pt x="619826" y="9597"/>
                  <a:pt x="622064" y="6799"/>
                </a:cubicBezTo>
                <a:cubicBezTo>
                  <a:pt x="624616" y="3609"/>
                  <a:pt x="632262" y="0"/>
                  <a:pt x="632262"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4" name="フリーフォーム 323"/>
          <p:cNvSpPr/>
          <p:nvPr/>
        </p:nvSpPr>
        <p:spPr bwMode="auto">
          <a:xfrm>
            <a:off x="3980529" y="5642766"/>
            <a:ext cx="54388" cy="27194"/>
          </a:xfrm>
          <a:custGeom>
            <a:avLst/>
            <a:gdLst>
              <a:gd name="connsiteX0" fmla="*/ 54388 w 54388"/>
              <a:gd name="connsiteY0" fmla="*/ 27194 h 27194"/>
              <a:gd name="connsiteX1" fmla="*/ 27194 w 54388"/>
              <a:gd name="connsiteY1" fmla="*/ 3399 h 27194"/>
              <a:gd name="connsiteX2" fmla="*/ 0 w 54388"/>
              <a:gd name="connsiteY2" fmla="*/ 0 h 27194"/>
            </a:gdLst>
            <a:ahLst/>
            <a:cxnLst>
              <a:cxn ang="0">
                <a:pos x="connsiteX0" y="connsiteY0"/>
              </a:cxn>
              <a:cxn ang="0">
                <a:pos x="connsiteX1" y="connsiteY1"/>
              </a:cxn>
              <a:cxn ang="0">
                <a:pos x="connsiteX2" y="connsiteY2"/>
              </a:cxn>
            </a:cxnLst>
            <a:rect l="l" t="t" r="r" b="b"/>
            <a:pathLst>
              <a:path w="54388" h="27194">
                <a:moveTo>
                  <a:pt x="54388" y="27194"/>
                </a:moveTo>
                <a:cubicBezTo>
                  <a:pt x="46884" y="8434"/>
                  <a:pt x="51082" y="6385"/>
                  <a:pt x="27194" y="3399"/>
                </a:cubicBezTo>
                <a:lnTo>
                  <a:pt x="0" y="0"/>
                </a:lnTo>
              </a:path>
            </a:pathLst>
          </a:custGeom>
          <a:noFill/>
          <a:ln w="19050">
            <a:solidFill>
              <a:srgbClr val="FFC000"/>
            </a:solidFill>
            <a:miter lim="800000"/>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5" name="フリーフォーム 324"/>
          <p:cNvSpPr/>
          <p:nvPr/>
        </p:nvSpPr>
        <p:spPr bwMode="auto">
          <a:xfrm>
            <a:off x="3167845" y="5051295"/>
            <a:ext cx="289200" cy="149567"/>
          </a:xfrm>
          <a:custGeom>
            <a:avLst/>
            <a:gdLst>
              <a:gd name="connsiteX0" fmla="*/ 268699 w 268699"/>
              <a:gd name="connsiteY0" fmla="*/ 163173 h 163173"/>
              <a:gd name="connsiteX1" fmla="*/ 251703 w 268699"/>
              <a:gd name="connsiteY1" fmla="*/ 159774 h 163173"/>
              <a:gd name="connsiteX2" fmla="*/ 241505 w 268699"/>
              <a:gd name="connsiteY2" fmla="*/ 152976 h 163173"/>
              <a:gd name="connsiteX3" fmla="*/ 227908 w 268699"/>
              <a:gd name="connsiteY3" fmla="*/ 149576 h 163173"/>
              <a:gd name="connsiteX4" fmla="*/ 193915 w 268699"/>
              <a:gd name="connsiteY4" fmla="*/ 132580 h 163173"/>
              <a:gd name="connsiteX5" fmla="*/ 183717 w 268699"/>
              <a:gd name="connsiteY5" fmla="*/ 125782 h 163173"/>
              <a:gd name="connsiteX6" fmla="*/ 173520 w 268699"/>
              <a:gd name="connsiteY6" fmla="*/ 122382 h 163173"/>
              <a:gd name="connsiteX7" fmla="*/ 153124 w 268699"/>
              <a:gd name="connsiteY7" fmla="*/ 108785 h 163173"/>
              <a:gd name="connsiteX8" fmla="*/ 139527 w 268699"/>
              <a:gd name="connsiteY8" fmla="*/ 98588 h 163173"/>
              <a:gd name="connsiteX9" fmla="*/ 129329 w 268699"/>
              <a:gd name="connsiteY9" fmla="*/ 95188 h 163173"/>
              <a:gd name="connsiteX10" fmla="*/ 108934 w 268699"/>
              <a:gd name="connsiteY10" fmla="*/ 81591 h 163173"/>
              <a:gd name="connsiteX11" fmla="*/ 105535 w 268699"/>
              <a:gd name="connsiteY11" fmla="*/ 50998 h 163173"/>
              <a:gd name="connsiteX12" fmla="*/ 91938 w 268699"/>
              <a:gd name="connsiteY12" fmla="*/ 47599 h 163173"/>
              <a:gd name="connsiteX13" fmla="*/ 57945 w 268699"/>
              <a:gd name="connsiteY13" fmla="*/ 44199 h 163173"/>
              <a:gd name="connsiteX14" fmla="*/ 37549 w 268699"/>
              <a:gd name="connsiteY14" fmla="*/ 34002 h 163173"/>
              <a:gd name="connsiteX15" fmla="*/ 20553 w 268699"/>
              <a:gd name="connsiteY15" fmla="*/ 10207 h 163173"/>
              <a:gd name="connsiteX16" fmla="*/ 10355 w 268699"/>
              <a:gd name="connsiteY16" fmla="*/ 3408 h 163173"/>
              <a:gd name="connsiteX17" fmla="*/ 3557 w 268699"/>
              <a:gd name="connsiteY17" fmla="*/ 9 h 1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699" h="163173">
                <a:moveTo>
                  <a:pt x="268699" y="163173"/>
                </a:moveTo>
                <a:cubicBezTo>
                  <a:pt x="263034" y="162040"/>
                  <a:pt x="257113" y="161802"/>
                  <a:pt x="251703" y="159774"/>
                </a:cubicBezTo>
                <a:cubicBezTo>
                  <a:pt x="247878" y="158340"/>
                  <a:pt x="245260" y="154585"/>
                  <a:pt x="241505" y="152976"/>
                </a:cubicBezTo>
                <a:cubicBezTo>
                  <a:pt x="237211" y="151136"/>
                  <a:pt x="232440" y="150709"/>
                  <a:pt x="227908" y="149576"/>
                </a:cubicBezTo>
                <a:cubicBezTo>
                  <a:pt x="203625" y="133388"/>
                  <a:pt x="215439" y="137961"/>
                  <a:pt x="193915" y="132580"/>
                </a:cubicBezTo>
                <a:cubicBezTo>
                  <a:pt x="190516" y="130314"/>
                  <a:pt x="187371" y="127609"/>
                  <a:pt x="183717" y="125782"/>
                </a:cubicBezTo>
                <a:cubicBezTo>
                  <a:pt x="180512" y="124180"/>
                  <a:pt x="176652" y="124122"/>
                  <a:pt x="173520" y="122382"/>
                </a:cubicBezTo>
                <a:cubicBezTo>
                  <a:pt x="166377" y="118414"/>
                  <a:pt x="159661" y="113687"/>
                  <a:pt x="153124" y="108785"/>
                </a:cubicBezTo>
                <a:cubicBezTo>
                  <a:pt x="148592" y="105386"/>
                  <a:pt x="144446" y="101399"/>
                  <a:pt x="139527" y="98588"/>
                </a:cubicBezTo>
                <a:cubicBezTo>
                  <a:pt x="136416" y="96810"/>
                  <a:pt x="132461" y="96928"/>
                  <a:pt x="129329" y="95188"/>
                </a:cubicBezTo>
                <a:cubicBezTo>
                  <a:pt x="122187" y="91220"/>
                  <a:pt x="108934" y="81591"/>
                  <a:pt x="108934" y="81591"/>
                </a:cubicBezTo>
                <a:cubicBezTo>
                  <a:pt x="107801" y="71393"/>
                  <a:pt x="110124" y="60175"/>
                  <a:pt x="105535" y="50998"/>
                </a:cubicBezTo>
                <a:cubicBezTo>
                  <a:pt x="103446" y="46819"/>
                  <a:pt x="96563" y="48260"/>
                  <a:pt x="91938" y="47599"/>
                </a:cubicBezTo>
                <a:cubicBezTo>
                  <a:pt x="80665" y="45988"/>
                  <a:pt x="69276" y="45332"/>
                  <a:pt x="57945" y="44199"/>
                </a:cubicBezTo>
                <a:cubicBezTo>
                  <a:pt x="50985" y="41879"/>
                  <a:pt x="42617" y="40084"/>
                  <a:pt x="37549" y="34002"/>
                </a:cubicBezTo>
                <a:cubicBezTo>
                  <a:pt x="15676" y="7755"/>
                  <a:pt x="46597" y="31910"/>
                  <a:pt x="20553" y="10207"/>
                </a:cubicBezTo>
                <a:cubicBezTo>
                  <a:pt x="17414" y="7591"/>
                  <a:pt x="14009" y="5235"/>
                  <a:pt x="10355" y="3408"/>
                </a:cubicBezTo>
                <a:cubicBezTo>
                  <a:pt x="2841" y="-349"/>
                  <a:pt x="-4613" y="9"/>
                  <a:pt x="3557" y="9"/>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6" name="フリーフォーム 325"/>
          <p:cNvSpPr/>
          <p:nvPr/>
        </p:nvSpPr>
        <p:spPr bwMode="auto">
          <a:xfrm>
            <a:off x="2844759" y="5414281"/>
            <a:ext cx="469332" cy="94332"/>
          </a:xfrm>
          <a:custGeom>
            <a:avLst/>
            <a:gdLst>
              <a:gd name="connsiteX0" fmla="*/ 0 w 384116"/>
              <a:gd name="connsiteY0" fmla="*/ 3399 h 54596"/>
              <a:gd name="connsiteX1" fmla="*/ 20396 w 384116"/>
              <a:gd name="connsiteY1" fmla="*/ 0 h 54596"/>
              <a:gd name="connsiteX2" fmla="*/ 74784 w 384116"/>
              <a:gd name="connsiteY2" fmla="*/ 6798 h 54596"/>
              <a:gd name="connsiteX3" fmla="*/ 112176 w 384116"/>
              <a:gd name="connsiteY3" fmla="*/ 10197 h 54596"/>
              <a:gd name="connsiteX4" fmla="*/ 132571 w 384116"/>
              <a:gd name="connsiteY4" fmla="*/ 16996 h 54596"/>
              <a:gd name="connsiteX5" fmla="*/ 163164 w 384116"/>
              <a:gd name="connsiteY5" fmla="*/ 33992 h 54596"/>
              <a:gd name="connsiteX6" fmla="*/ 207355 w 384116"/>
              <a:gd name="connsiteY6" fmla="*/ 30593 h 54596"/>
              <a:gd name="connsiteX7" fmla="*/ 227750 w 384116"/>
              <a:gd name="connsiteY7" fmla="*/ 23794 h 54596"/>
              <a:gd name="connsiteX8" fmla="*/ 237948 w 384116"/>
              <a:gd name="connsiteY8" fmla="*/ 20395 h 54596"/>
              <a:gd name="connsiteX9" fmla="*/ 278739 w 384116"/>
              <a:gd name="connsiteY9" fmla="*/ 23794 h 54596"/>
              <a:gd name="connsiteX10" fmla="*/ 299135 w 384116"/>
              <a:gd name="connsiteY10" fmla="*/ 30593 h 54596"/>
              <a:gd name="connsiteX11" fmla="*/ 309332 w 384116"/>
              <a:gd name="connsiteY11" fmla="*/ 40791 h 54596"/>
              <a:gd name="connsiteX12" fmla="*/ 329728 w 384116"/>
              <a:gd name="connsiteY12" fmla="*/ 47589 h 54596"/>
              <a:gd name="connsiteX13" fmla="*/ 367120 w 384116"/>
              <a:gd name="connsiteY13" fmla="*/ 54388 h 54596"/>
              <a:gd name="connsiteX14" fmla="*/ 384116 w 384116"/>
              <a:gd name="connsiteY14" fmla="*/ 54388 h 5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4116" h="54596">
                <a:moveTo>
                  <a:pt x="0" y="3399"/>
                </a:moveTo>
                <a:cubicBezTo>
                  <a:pt x="6799" y="2266"/>
                  <a:pt x="13504" y="0"/>
                  <a:pt x="20396" y="0"/>
                </a:cubicBezTo>
                <a:cubicBezTo>
                  <a:pt x="70198" y="0"/>
                  <a:pt x="42442" y="2756"/>
                  <a:pt x="74784" y="6798"/>
                </a:cubicBezTo>
                <a:cubicBezTo>
                  <a:pt x="87203" y="8350"/>
                  <a:pt x="99712" y="9064"/>
                  <a:pt x="112176" y="10197"/>
                </a:cubicBezTo>
                <a:cubicBezTo>
                  <a:pt x="118974" y="12463"/>
                  <a:pt x="126608" y="13021"/>
                  <a:pt x="132571" y="16996"/>
                </a:cubicBezTo>
                <a:cubicBezTo>
                  <a:pt x="155948" y="32580"/>
                  <a:pt x="145215" y="28009"/>
                  <a:pt x="163164" y="33992"/>
                </a:cubicBezTo>
                <a:cubicBezTo>
                  <a:pt x="177894" y="32859"/>
                  <a:pt x="192762" y="32897"/>
                  <a:pt x="207355" y="30593"/>
                </a:cubicBezTo>
                <a:cubicBezTo>
                  <a:pt x="214433" y="29475"/>
                  <a:pt x="220952" y="26060"/>
                  <a:pt x="227750" y="23794"/>
                </a:cubicBezTo>
                <a:lnTo>
                  <a:pt x="237948" y="20395"/>
                </a:lnTo>
                <a:cubicBezTo>
                  <a:pt x="251545" y="21528"/>
                  <a:pt x="265281" y="21551"/>
                  <a:pt x="278739" y="23794"/>
                </a:cubicBezTo>
                <a:cubicBezTo>
                  <a:pt x="285808" y="24972"/>
                  <a:pt x="299135" y="30593"/>
                  <a:pt x="299135" y="30593"/>
                </a:cubicBezTo>
                <a:cubicBezTo>
                  <a:pt x="302534" y="33992"/>
                  <a:pt x="305130" y="38456"/>
                  <a:pt x="309332" y="40791"/>
                </a:cubicBezTo>
                <a:cubicBezTo>
                  <a:pt x="315597" y="44271"/>
                  <a:pt x="322776" y="45851"/>
                  <a:pt x="329728" y="47589"/>
                </a:cubicBezTo>
                <a:cubicBezTo>
                  <a:pt x="345182" y="51453"/>
                  <a:pt x="348845" y="52865"/>
                  <a:pt x="367120" y="54388"/>
                </a:cubicBezTo>
                <a:cubicBezTo>
                  <a:pt x="372766" y="54858"/>
                  <a:pt x="378451" y="54388"/>
                  <a:pt x="384116" y="54388"/>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7" name="フリーフォーム 326"/>
          <p:cNvSpPr/>
          <p:nvPr/>
        </p:nvSpPr>
        <p:spPr bwMode="auto">
          <a:xfrm>
            <a:off x="3356920" y="5499997"/>
            <a:ext cx="361860" cy="183328"/>
          </a:xfrm>
          <a:custGeom>
            <a:avLst/>
            <a:gdLst>
              <a:gd name="connsiteX0" fmla="*/ 261742 w 261742"/>
              <a:gd name="connsiteY0" fmla="*/ 146168 h 146168"/>
              <a:gd name="connsiteX1" fmla="*/ 234548 w 261742"/>
              <a:gd name="connsiteY1" fmla="*/ 132571 h 146168"/>
              <a:gd name="connsiteX2" fmla="*/ 220951 w 261742"/>
              <a:gd name="connsiteY2" fmla="*/ 112175 h 146168"/>
              <a:gd name="connsiteX3" fmla="*/ 203955 w 261742"/>
              <a:gd name="connsiteY3" fmla="*/ 84981 h 146168"/>
              <a:gd name="connsiteX4" fmla="*/ 183560 w 261742"/>
              <a:gd name="connsiteY4" fmla="*/ 78183 h 146168"/>
              <a:gd name="connsiteX5" fmla="*/ 173362 w 261742"/>
              <a:gd name="connsiteY5" fmla="*/ 71384 h 146168"/>
              <a:gd name="connsiteX6" fmla="*/ 152966 w 261742"/>
              <a:gd name="connsiteY6" fmla="*/ 64586 h 146168"/>
              <a:gd name="connsiteX7" fmla="*/ 122373 w 261742"/>
              <a:gd name="connsiteY7" fmla="*/ 47590 h 146168"/>
              <a:gd name="connsiteX8" fmla="*/ 112175 w 261742"/>
              <a:gd name="connsiteY8" fmla="*/ 40791 h 146168"/>
              <a:gd name="connsiteX9" fmla="*/ 101977 w 261742"/>
              <a:gd name="connsiteY9" fmla="*/ 37392 h 146168"/>
              <a:gd name="connsiteX10" fmla="*/ 81582 w 261742"/>
              <a:gd name="connsiteY10" fmla="*/ 23795 h 146168"/>
              <a:gd name="connsiteX11" fmla="*/ 50989 w 261742"/>
              <a:gd name="connsiteY11" fmla="*/ 10198 h 146168"/>
              <a:gd name="connsiteX12" fmla="*/ 40791 w 261742"/>
              <a:gd name="connsiteY12" fmla="*/ 6799 h 146168"/>
              <a:gd name="connsiteX13" fmla="*/ 13597 w 261742"/>
              <a:gd name="connsiteY13" fmla="*/ 3399 h 146168"/>
              <a:gd name="connsiteX14" fmla="*/ 0 w 261742"/>
              <a:gd name="connsiteY14" fmla="*/ 0 h 1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742" h="146168">
                <a:moveTo>
                  <a:pt x="261742" y="146168"/>
                </a:moveTo>
                <a:cubicBezTo>
                  <a:pt x="244549" y="142730"/>
                  <a:pt x="245072" y="146103"/>
                  <a:pt x="234548" y="132571"/>
                </a:cubicBezTo>
                <a:cubicBezTo>
                  <a:pt x="229532" y="126121"/>
                  <a:pt x="220951" y="112175"/>
                  <a:pt x="220951" y="112175"/>
                </a:cubicBezTo>
                <a:cubicBezTo>
                  <a:pt x="215326" y="95299"/>
                  <a:pt x="218710" y="91539"/>
                  <a:pt x="203955" y="84981"/>
                </a:cubicBezTo>
                <a:cubicBezTo>
                  <a:pt x="197407" y="82071"/>
                  <a:pt x="183560" y="78183"/>
                  <a:pt x="183560" y="78183"/>
                </a:cubicBezTo>
                <a:cubicBezTo>
                  <a:pt x="180161" y="75917"/>
                  <a:pt x="177095" y="73043"/>
                  <a:pt x="173362" y="71384"/>
                </a:cubicBezTo>
                <a:cubicBezTo>
                  <a:pt x="166813" y="68474"/>
                  <a:pt x="152966" y="64586"/>
                  <a:pt x="152966" y="64586"/>
                </a:cubicBezTo>
                <a:cubicBezTo>
                  <a:pt x="129590" y="49001"/>
                  <a:pt x="140322" y="53573"/>
                  <a:pt x="122373" y="47590"/>
                </a:cubicBezTo>
                <a:cubicBezTo>
                  <a:pt x="118974" y="45324"/>
                  <a:pt x="115829" y="42618"/>
                  <a:pt x="112175" y="40791"/>
                </a:cubicBezTo>
                <a:cubicBezTo>
                  <a:pt x="108970" y="39189"/>
                  <a:pt x="104775" y="39630"/>
                  <a:pt x="101977" y="37392"/>
                </a:cubicBezTo>
                <a:cubicBezTo>
                  <a:pt x="80636" y="20319"/>
                  <a:pt x="112810" y="31601"/>
                  <a:pt x="81582" y="23795"/>
                </a:cubicBezTo>
                <a:cubicBezTo>
                  <a:pt x="65422" y="13021"/>
                  <a:pt x="75260" y="18288"/>
                  <a:pt x="50989" y="10198"/>
                </a:cubicBezTo>
                <a:cubicBezTo>
                  <a:pt x="47590" y="9065"/>
                  <a:pt x="44346" y="7244"/>
                  <a:pt x="40791" y="6799"/>
                </a:cubicBezTo>
                <a:cubicBezTo>
                  <a:pt x="31726" y="5666"/>
                  <a:pt x="22608" y="4901"/>
                  <a:pt x="13597" y="3399"/>
                </a:cubicBezTo>
                <a:cubicBezTo>
                  <a:pt x="8989" y="2631"/>
                  <a:pt x="0" y="0"/>
                  <a:pt x="0"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8" name="フリーフォーム 327"/>
          <p:cNvSpPr/>
          <p:nvPr/>
        </p:nvSpPr>
        <p:spPr bwMode="auto">
          <a:xfrm>
            <a:off x="2807804" y="5733257"/>
            <a:ext cx="176743" cy="184850"/>
          </a:xfrm>
          <a:custGeom>
            <a:avLst/>
            <a:gdLst>
              <a:gd name="connsiteX0" fmla="*/ 0 w 163164"/>
              <a:gd name="connsiteY0" fmla="*/ 0 h 152967"/>
              <a:gd name="connsiteX1" fmla="*/ 6798 w 163164"/>
              <a:gd name="connsiteY1" fmla="*/ 30593 h 152967"/>
              <a:gd name="connsiteX2" fmla="*/ 23795 w 163164"/>
              <a:gd name="connsiteY2" fmla="*/ 54388 h 152967"/>
              <a:gd name="connsiteX3" fmla="*/ 108776 w 163164"/>
              <a:gd name="connsiteY3" fmla="*/ 64586 h 152967"/>
              <a:gd name="connsiteX4" fmla="*/ 122373 w 163164"/>
              <a:gd name="connsiteY4" fmla="*/ 95179 h 152967"/>
              <a:gd name="connsiteX5" fmla="*/ 129172 w 163164"/>
              <a:gd name="connsiteY5" fmla="*/ 115575 h 152967"/>
              <a:gd name="connsiteX6" fmla="*/ 135970 w 163164"/>
              <a:gd name="connsiteY6" fmla="*/ 125773 h 152967"/>
              <a:gd name="connsiteX7" fmla="*/ 156366 w 163164"/>
              <a:gd name="connsiteY7" fmla="*/ 146168 h 152967"/>
              <a:gd name="connsiteX8" fmla="*/ 163164 w 163164"/>
              <a:gd name="connsiteY8" fmla="*/ 152967 h 1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4" h="152967">
                <a:moveTo>
                  <a:pt x="0" y="0"/>
                </a:moveTo>
                <a:cubicBezTo>
                  <a:pt x="923" y="4613"/>
                  <a:pt x="4741" y="25108"/>
                  <a:pt x="6798" y="30593"/>
                </a:cubicBezTo>
                <a:cubicBezTo>
                  <a:pt x="9862" y="38765"/>
                  <a:pt x="15597" y="49833"/>
                  <a:pt x="23795" y="54388"/>
                </a:cubicBezTo>
                <a:cubicBezTo>
                  <a:pt x="46595" y="67055"/>
                  <a:pt x="91326" y="63668"/>
                  <a:pt x="108776" y="64586"/>
                </a:cubicBezTo>
                <a:cubicBezTo>
                  <a:pt x="119550" y="80746"/>
                  <a:pt x="114283" y="70908"/>
                  <a:pt x="122373" y="95179"/>
                </a:cubicBezTo>
                <a:cubicBezTo>
                  <a:pt x="122375" y="95184"/>
                  <a:pt x="129169" y="115571"/>
                  <a:pt x="129172" y="115575"/>
                </a:cubicBezTo>
                <a:cubicBezTo>
                  <a:pt x="131438" y="118974"/>
                  <a:pt x="133256" y="122720"/>
                  <a:pt x="135970" y="125773"/>
                </a:cubicBezTo>
                <a:cubicBezTo>
                  <a:pt x="142358" y="132959"/>
                  <a:pt x="149568" y="139369"/>
                  <a:pt x="156366" y="146168"/>
                </a:cubicBezTo>
                <a:lnTo>
                  <a:pt x="163164" y="152967"/>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29" name="フリーフォーム 328"/>
          <p:cNvSpPr/>
          <p:nvPr/>
        </p:nvSpPr>
        <p:spPr bwMode="auto">
          <a:xfrm>
            <a:off x="2807804" y="5690299"/>
            <a:ext cx="492250" cy="45719"/>
          </a:xfrm>
          <a:custGeom>
            <a:avLst/>
            <a:gdLst>
              <a:gd name="connsiteX0" fmla="*/ 0 w 404511"/>
              <a:gd name="connsiteY0" fmla="*/ 20452 h 57844"/>
              <a:gd name="connsiteX1" fmla="*/ 30593 w 404511"/>
              <a:gd name="connsiteY1" fmla="*/ 13653 h 57844"/>
              <a:gd name="connsiteX2" fmla="*/ 40791 w 404511"/>
              <a:gd name="connsiteY2" fmla="*/ 10254 h 57844"/>
              <a:gd name="connsiteX3" fmla="*/ 88380 w 404511"/>
              <a:gd name="connsiteY3" fmla="*/ 17053 h 57844"/>
              <a:gd name="connsiteX4" fmla="*/ 98578 w 404511"/>
              <a:gd name="connsiteY4" fmla="*/ 20452 h 57844"/>
              <a:gd name="connsiteX5" fmla="*/ 108776 w 404511"/>
              <a:gd name="connsiteY5" fmla="*/ 27250 h 57844"/>
              <a:gd name="connsiteX6" fmla="*/ 118974 w 404511"/>
              <a:gd name="connsiteY6" fmla="*/ 30650 h 57844"/>
              <a:gd name="connsiteX7" fmla="*/ 129171 w 404511"/>
              <a:gd name="connsiteY7" fmla="*/ 37448 h 57844"/>
              <a:gd name="connsiteX8" fmla="*/ 149567 w 404511"/>
              <a:gd name="connsiteY8" fmla="*/ 44247 h 57844"/>
              <a:gd name="connsiteX9" fmla="*/ 169963 w 404511"/>
              <a:gd name="connsiteY9" fmla="*/ 51045 h 57844"/>
              <a:gd name="connsiteX10" fmla="*/ 180160 w 404511"/>
              <a:gd name="connsiteY10" fmla="*/ 54444 h 57844"/>
              <a:gd name="connsiteX11" fmla="*/ 190358 w 404511"/>
              <a:gd name="connsiteY11" fmla="*/ 57844 h 57844"/>
              <a:gd name="connsiteX12" fmla="*/ 254944 w 404511"/>
              <a:gd name="connsiteY12" fmla="*/ 51045 h 57844"/>
              <a:gd name="connsiteX13" fmla="*/ 275339 w 404511"/>
              <a:gd name="connsiteY13" fmla="*/ 44247 h 57844"/>
              <a:gd name="connsiteX14" fmla="*/ 305933 w 404511"/>
              <a:gd name="connsiteY14" fmla="*/ 37448 h 57844"/>
              <a:gd name="connsiteX15" fmla="*/ 326328 w 404511"/>
              <a:gd name="connsiteY15" fmla="*/ 30650 h 57844"/>
              <a:gd name="connsiteX16" fmla="*/ 336526 w 404511"/>
              <a:gd name="connsiteY16" fmla="*/ 23851 h 57844"/>
              <a:gd name="connsiteX17" fmla="*/ 356922 w 404511"/>
              <a:gd name="connsiteY17" fmla="*/ 17053 h 57844"/>
              <a:gd name="connsiteX18" fmla="*/ 367119 w 404511"/>
              <a:gd name="connsiteY18" fmla="*/ 13653 h 57844"/>
              <a:gd name="connsiteX19" fmla="*/ 377317 w 404511"/>
              <a:gd name="connsiteY19" fmla="*/ 10254 h 57844"/>
              <a:gd name="connsiteX20" fmla="*/ 387515 w 404511"/>
              <a:gd name="connsiteY20" fmla="*/ 6855 h 57844"/>
              <a:gd name="connsiteX21" fmla="*/ 404511 w 404511"/>
              <a:gd name="connsiteY21" fmla="*/ 6855 h 5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4511" h="57844">
                <a:moveTo>
                  <a:pt x="0" y="20452"/>
                </a:moveTo>
                <a:cubicBezTo>
                  <a:pt x="11697" y="18113"/>
                  <a:pt x="19381" y="16857"/>
                  <a:pt x="30593" y="13653"/>
                </a:cubicBezTo>
                <a:cubicBezTo>
                  <a:pt x="34038" y="12669"/>
                  <a:pt x="37392" y="11387"/>
                  <a:pt x="40791" y="10254"/>
                </a:cubicBezTo>
                <a:cubicBezTo>
                  <a:pt x="67894" y="12964"/>
                  <a:pt x="68470" y="11364"/>
                  <a:pt x="88380" y="17053"/>
                </a:cubicBezTo>
                <a:cubicBezTo>
                  <a:pt x="91825" y="18037"/>
                  <a:pt x="95373" y="18850"/>
                  <a:pt x="98578" y="20452"/>
                </a:cubicBezTo>
                <a:cubicBezTo>
                  <a:pt x="102232" y="22279"/>
                  <a:pt x="105122" y="25423"/>
                  <a:pt x="108776" y="27250"/>
                </a:cubicBezTo>
                <a:cubicBezTo>
                  <a:pt x="111981" y="28852"/>
                  <a:pt x="115769" y="29047"/>
                  <a:pt x="118974" y="30650"/>
                </a:cubicBezTo>
                <a:cubicBezTo>
                  <a:pt x="122628" y="32477"/>
                  <a:pt x="125438" y="35789"/>
                  <a:pt x="129171" y="37448"/>
                </a:cubicBezTo>
                <a:cubicBezTo>
                  <a:pt x="135720" y="40359"/>
                  <a:pt x="142768" y="41981"/>
                  <a:pt x="149567" y="44247"/>
                </a:cubicBezTo>
                <a:lnTo>
                  <a:pt x="169963" y="51045"/>
                </a:lnTo>
                <a:lnTo>
                  <a:pt x="180160" y="54444"/>
                </a:lnTo>
                <a:lnTo>
                  <a:pt x="190358" y="57844"/>
                </a:lnTo>
                <a:cubicBezTo>
                  <a:pt x="205325" y="56692"/>
                  <a:pt x="236815" y="55577"/>
                  <a:pt x="254944" y="51045"/>
                </a:cubicBezTo>
                <a:cubicBezTo>
                  <a:pt x="261896" y="49307"/>
                  <a:pt x="268312" y="45653"/>
                  <a:pt x="275339" y="44247"/>
                </a:cubicBezTo>
                <a:cubicBezTo>
                  <a:pt x="285036" y="42307"/>
                  <a:pt x="296337" y="40327"/>
                  <a:pt x="305933" y="37448"/>
                </a:cubicBezTo>
                <a:cubicBezTo>
                  <a:pt x="312797" y="35389"/>
                  <a:pt x="326328" y="30650"/>
                  <a:pt x="326328" y="30650"/>
                </a:cubicBezTo>
                <a:cubicBezTo>
                  <a:pt x="329727" y="28384"/>
                  <a:pt x="332793" y="25510"/>
                  <a:pt x="336526" y="23851"/>
                </a:cubicBezTo>
                <a:cubicBezTo>
                  <a:pt x="343075" y="20941"/>
                  <a:pt x="350123" y="19319"/>
                  <a:pt x="356922" y="17053"/>
                </a:cubicBezTo>
                <a:lnTo>
                  <a:pt x="367119" y="13653"/>
                </a:lnTo>
                <a:lnTo>
                  <a:pt x="377317" y="10254"/>
                </a:lnTo>
                <a:lnTo>
                  <a:pt x="387515" y="6855"/>
                </a:lnTo>
                <a:cubicBezTo>
                  <a:pt x="400380" y="-1722"/>
                  <a:pt x="394824" y="-2833"/>
                  <a:pt x="404511" y="6855"/>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0" name="フリーフォーム 329"/>
          <p:cNvSpPr/>
          <p:nvPr/>
        </p:nvSpPr>
        <p:spPr bwMode="auto">
          <a:xfrm>
            <a:off x="3331272" y="5751542"/>
            <a:ext cx="65180" cy="128020"/>
          </a:xfrm>
          <a:custGeom>
            <a:avLst/>
            <a:gdLst>
              <a:gd name="connsiteX0" fmla="*/ 0 w 71387"/>
              <a:gd name="connsiteY0" fmla="*/ 0 h 112175"/>
              <a:gd name="connsiteX1" fmla="*/ 10198 w 71387"/>
              <a:gd name="connsiteY1" fmla="*/ 16996 h 112175"/>
              <a:gd name="connsiteX2" fmla="*/ 16997 w 71387"/>
              <a:gd name="connsiteY2" fmla="*/ 27194 h 112175"/>
              <a:gd name="connsiteX3" fmla="*/ 20396 w 71387"/>
              <a:gd name="connsiteY3" fmla="*/ 37392 h 112175"/>
              <a:gd name="connsiteX4" fmla="*/ 23795 w 71387"/>
              <a:gd name="connsiteY4" fmla="*/ 61187 h 112175"/>
              <a:gd name="connsiteX5" fmla="*/ 44191 w 71387"/>
              <a:gd name="connsiteY5" fmla="*/ 71384 h 112175"/>
              <a:gd name="connsiteX6" fmla="*/ 64586 w 71387"/>
              <a:gd name="connsiteY6" fmla="*/ 88381 h 112175"/>
              <a:gd name="connsiteX7" fmla="*/ 71385 w 71387"/>
              <a:gd name="connsiteY7" fmla="*/ 112175 h 1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87" h="112175">
                <a:moveTo>
                  <a:pt x="0" y="0"/>
                </a:moveTo>
                <a:cubicBezTo>
                  <a:pt x="3399" y="5665"/>
                  <a:pt x="6696" y="11393"/>
                  <a:pt x="10198" y="16996"/>
                </a:cubicBezTo>
                <a:cubicBezTo>
                  <a:pt x="12363" y="20460"/>
                  <a:pt x="15170" y="23540"/>
                  <a:pt x="16997" y="27194"/>
                </a:cubicBezTo>
                <a:cubicBezTo>
                  <a:pt x="18599" y="30399"/>
                  <a:pt x="19263" y="33993"/>
                  <a:pt x="20396" y="37392"/>
                </a:cubicBezTo>
                <a:cubicBezTo>
                  <a:pt x="21529" y="45324"/>
                  <a:pt x="20541" y="53865"/>
                  <a:pt x="23795" y="61187"/>
                </a:cubicBezTo>
                <a:cubicBezTo>
                  <a:pt x="26087" y="66344"/>
                  <a:pt x="39667" y="69876"/>
                  <a:pt x="44191" y="71384"/>
                </a:cubicBezTo>
                <a:cubicBezTo>
                  <a:pt x="50537" y="75615"/>
                  <a:pt x="60737" y="81454"/>
                  <a:pt x="64586" y="88381"/>
                </a:cubicBezTo>
                <a:cubicBezTo>
                  <a:pt x="71743" y="101263"/>
                  <a:pt x="71385" y="102968"/>
                  <a:pt x="71385" y="112175"/>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1" name="フリーフォーム 330"/>
          <p:cNvSpPr/>
          <p:nvPr/>
        </p:nvSpPr>
        <p:spPr bwMode="auto">
          <a:xfrm>
            <a:off x="2998588" y="5860369"/>
            <a:ext cx="394335" cy="70066"/>
          </a:xfrm>
          <a:custGeom>
            <a:avLst/>
            <a:gdLst>
              <a:gd name="connsiteX0" fmla="*/ 0 w 288936"/>
              <a:gd name="connsiteY0" fmla="*/ 33993 h 33993"/>
              <a:gd name="connsiteX1" fmla="*/ 33992 w 288936"/>
              <a:gd name="connsiteY1" fmla="*/ 10198 h 33993"/>
              <a:gd name="connsiteX2" fmla="*/ 57787 w 288936"/>
              <a:gd name="connsiteY2" fmla="*/ 3400 h 33993"/>
              <a:gd name="connsiteX3" fmla="*/ 67985 w 288936"/>
              <a:gd name="connsiteY3" fmla="*/ 0 h 33993"/>
              <a:gd name="connsiteX4" fmla="*/ 108776 w 288936"/>
              <a:gd name="connsiteY4" fmla="*/ 3400 h 33993"/>
              <a:gd name="connsiteX5" fmla="*/ 118974 w 288936"/>
              <a:gd name="connsiteY5" fmla="*/ 6799 h 33993"/>
              <a:gd name="connsiteX6" fmla="*/ 132571 w 288936"/>
              <a:gd name="connsiteY6" fmla="*/ 10198 h 33993"/>
              <a:gd name="connsiteX7" fmla="*/ 163164 w 288936"/>
              <a:gd name="connsiteY7" fmla="*/ 20396 h 33993"/>
              <a:gd name="connsiteX8" fmla="*/ 173362 w 288936"/>
              <a:gd name="connsiteY8" fmla="*/ 23795 h 33993"/>
              <a:gd name="connsiteX9" fmla="*/ 210754 w 288936"/>
              <a:gd name="connsiteY9" fmla="*/ 20396 h 33993"/>
              <a:gd name="connsiteX10" fmla="*/ 220951 w 288936"/>
              <a:gd name="connsiteY10" fmla="*/ 13597 h 33993"/>
              <a:gd name="connsiteX11" fmla="*/ 241347 w 288936"/>
              <a:gd name="connsiteY11" fmla="*/ 6799 h 33993"/>
              <a:gd name="connsiteX12" fmla="*/ 288936 w 288936"/>
              <a:gd name="connsiteY12" fmla="*/ 13597 h 3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936" h="33993">
                <a:moveTo>
                  <a:pt x="0" y="33993"/>
                </a:moveTo>
                <a:cubicBezTo>
                  <a:pt x="11331" y="26061"/>
                  <a:pt x="20871" y="14571"/>
                  <a:pt x="33992" y="10198"/>
                </a:cubicBezTo>
                <a:cubicBezTo>
                  <a:pt x="58464" y="2042"/>
                  <a:pt x="27882" y="11945"/>
                  <a:pt x="57787" y="3400"/>
                </a:cubicBezTo>
                <a:cubicBezTo>
                  <a:pt x="61232" y="2416"/>
                  <a:pt x="64586" y="1133"/>
                  <a:pt x="67985" y="0"/>
                </a:cubicBezTo>
                <a:cubicBezTo>
                  <a:pt x="81582" y="1133"/>
                  <a:pt x="95252" y="1597"/>
                  <a:pt x="108776" y="3400"/>
                </a:cubicBezTo>
                <a:cubicBezTo>
                  <a:pt x="112328" y="3874"/>
                  <a:pt x="115529" y="5815"/>
                  <a:pt x="118974" y="6799"/>
                </a:cubicBezTo>
                <a:cubicBezTo>
                  <a:pt x="123466" y="8082"/>
                  <a:pt x="128096" y="8856"/>
                  <a:pt x="132571" y="10198"/>
                </a:cubicBezTo>
                <a:cubicBezTo>
                  <a:pt x="142867" y="13287"/>
                  <a:pt x="152966" y="16997"/>
                  <a:pt x="163164" y="20396"/>
                </a:cubicBezTo>
                <a:lnTo>
                  <a:pt x="173362" y="23795"/>
                </a:lnTo>
                <a:cubicBezTo>
                  <a:pt x="185826" y="22662"/>
                  <a:pt x="198516" y="23018"/>
                  <a:pt x="210754" y="20396"/>
                </a:cubicBezTo>
                <a:cubicBezTo>
                  <a:pt x="214749" y="19540"/>
                  <a:pt x="217218" y="15256"/>
                  <a:pt x="220951" y="13597"/>
                </a:cubicBezTo>
                <a:cubicBezTo>
                  <a:pt x="227500" y="10686"/>
                  <a:pt x="241347" y="6799"/>
                  <a:pt x="241347" y="6799"/>
                </a:cubicBezTo>
                <a:cubicBezTo>
                  <a:pt x="284663" y="10408"/>
                  <a:pt x="269934" y="4096"/>
                  <a:pt x="288936" y="13597"/>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2" name="フリーフォーム 331"/>
          <p:cNvSpPr/>
          <p:nvPr/>
        </p:nvSpPr>
        <p:spPr bwMode="auto">
          <a:xfrm>
            <a:off x="2019158" y="5708546"/>
            <a:ext cx="256611" cy="464504"/>
          </a:xfrm>
          <a:custGeom>
            <a:avLst/>
            <a:gdLst>
              <a:gd name="connsiteX0" fmla="*/ 224351 w 224351"/>
              <a:gd name="connsiteY0" fmla="*/ 0 h 421508"/>
              <a:gd name="connsiteX1" fmla="*/ 214154 w 224351"/>
              <a:gd name="connsiteY1" fmla="*/ 16996 h 421508"/>
              <a:gd name="connsiteX2" fmla="*/ 210754 w 224351"/>
              <a:gd name="connsiteY2" fmla="*/ 27194 h 421508"/>
              <a:gd name="connsiteX3" fmla="*/ 200556 w 224351"/>
              <a:gd name="connsiteY3" fmla="*/ 33993 h 421508"/>
              <a:gd name="connsiteX4" fmla="*/ 197157 w 224351"/>
              <a:gd name="connsiteY4" fmla="*/ 78183 h 421508"/>
              <a:gd name="connsiteX5" fmla="*/ 203956 w 224351"/>
              <a:gd name="connsiteY5" fmla="*/ 105377 h 421508"/>
              <a:gd name="connsiteX6" fmla="*/ 197157 w 224351"/>
              <a:gd name="connsiteY6" fmla="*/ 156366 h 421508"/>
              <a:gd name="connsiteX7" fmla="*/ 183560 w 224351"/>
              <a:gd name="connsiteY7" fmla="*/ 176761 h 421508"/>
              <a:gd name="connsiteX8" fmla="*/ 173362 w 224351"/>
              <a:gd name="connsiteY8" fmla="*/ 180161 h 421508"/>
              <a:gd name="connsiteX9" fmla="*/ 152967 w 224351"/>
              <a:gd name="connsiteY9" fmla="*/ 200556 h 421508"/>
              <a:gd name="connsiteX10" fmla="*/ 132571 w 224351"/>
              <a:gd name="connsiteY10" fmla="*/ 214153 h 421508"/>
              <a:gd name="connsiteX11" fmla="*/ 122374 w 224351"/>
              <a:gd name="connsiteY11" fmla="*/ 227750 h 421508"/>
              <a:gd name="connsiteX12" fmla="*/ 112176 w 224351"/>
              <a:gd name="connsiteY12" fmla="*/ 237948 h 421508"/>
              <a:gd name="connsiteX13" fmla="*/ 105377 w 224351"/>
              <a:gd name="connsiteY13" fmla="*/ 251545 h 421508"/>
              <a:gd name="connsiteX14" fmla="*/ 91780 w 224351"/>
              <a:gd name="connsiteY14" fmla="*/ 271941 h 421508"/>
              <a:gd name="connsiteX15" fmla="*/ 88381 w 224351"/>
              <a:gd name="connsiteY15" fmla="*/ 282138 h 421508"/>
              <a:gd name="connsiteX16" fmla="*/ 74784 w 224351"/>
              <a:gd name="connsiteY16" fmla="*/ 302534 h 421508"/>
              <a:gd name="connsiteX17" fmla="*/ 67985 w 224351"/>
              <a:gd name="connsiteY17" fmla="*/ 322929 h 421508"/>
              <a:gd name="connsiteX18" fmla="*/ 50989 w 224351"/>
              <a:gd name="connsiteY18" fmla="*/ 353523 h 421508"/>
              <a:gd name="connsiteX19" fmla="*/ 27194 w 224351"/>
              <a:gd name="connsiteY19" fmla="*/ 370519 h 421508"/>
              <a:gd name="connsiteX20" fmla="*/ 23795 w 224351"/>
              <a:gd name="connsiteY20" fmla="*/ 380717 h 421508"/>
              <a:gd name="connsiteX21" fmla="*/ 13597 w 224351"/>
              <a:gd name="connsiteY21" fmla="*/ 387515 h 421508"/>
              <a:gd name="connsiteX22" fmla="*/ 6799 w 224351"/>
              <a:gd name="connsiteY22" fmla="*/ 407911 h 421508"/>
              <a:gd name="connsiteX23" fmla="*/ 3400 w 224351"/>
              <a:gd name="connsiteY23" fmla="*/ 418109 h 421508"/>
              <a:gd name="connsiteX24" fmla="*/ 0 w 224351"/>
              <a:gd name="connsiteY24" fmla="*/ 421508 h 4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4351" h="421508">
                <a:moveTo>
                  <a:pt x="224351" y="0"/>
                </a:moveTo>
                <a:cubicBezTo>
                  <a:pt x="220952" y="5665"/>
                  <a:pt x="217109" y="11087"/>
                  <a:pt x="214154" y="16996"/>
                </a:cubicBezTo>
                <a:cubicBezTo>
                  <a:pt x="212552" y="20201"/>
                  <a:pt x="212992" y="24396"/>
                  <a:pt x="210754" y="27194"/>
                </a:cubicBezTo>
                <a:cubicBezTo>
                  <a:pt x="208202" y="30384"/>
                  <a:pt x="203955" y="31727"/>
                  <a:pt x="200556" y="33993"/>
                </a:cubicBezTo>
                <a:cubicBezTo>
                  <a:pt x="192211" y="59028"/>
                  <a:pt x="191641" y="50605"/>
                  <a:pt x="197157" y="78183"/>
                </a:cubicBezTo>
                <a:cubicBezTo>
                  <a:pt x="198989" y="87345"/>
                  <a:pt x="203956" y="105377"/>
                  <a:pt x="203956" y="105377"/>
                </a:cubicBezTo>
                <a:cubicBezTo>
                  <a:pt x="203715" y="108263"/>
                  <a:pt x="203962" y="144116"/>
                  <a:pt x="197157" y="156366"/>
                </a:cubicBezTo>
                <a:cubicBezTo>
                  <a:pt x="193189" y="163508"/>
                  <a:pt x="191311" y="174177"/>
                  <a:pt x="183560" y="176761"/>
                </a:cubicBezTo>
                <a:lnTo>
                  <a:pt x="173362" y="180161"/>
                </a:lnTo>
                <a:cubicBezTo>
                  <a:pt x="166564" y="186959"/>
                  <a:pt x="160967" y="195223"/>
                  <a:pt x="152967" y="200556"/>
                </a:cubicBezTo>
                <a:lnTo>
                  <a:pt x="132571" y="214153"/>
                </a:lnTo>
                <a:cubicBezTo>
                  <a:pt x="129172" y="218685"/>
                  <a:pt x="126061" y="223449"/>
                  <a:pt x="122374" y="227750"/>
                </a:cubicBezTo>
                <a:cubicBezTo>
                  <a:pt x="119245" y="231400"/>
                  <a:pt x="114970" y="234036"/>
                  <a:pt x="112176" y="237948"/>
                </a:cubicBezTo>
                <a:cubicBezTo>
                  <a:pt x="109231" y="242071"/>
                  <a:pt x="107984" y="247200"/>
                  <a:pt x="105377" y="251545"/>
                </a:cubicBezTo>
                <a:cubicBezTo>
                  <a:pt x="101173" y="258551"/>
                  <a:pt x="91780" y="271941"/>
                  <a:pt x="91780" y="271941"/>
                </a:cubicBezTo>
                <a:cubicBezTo>
                  <a:pt x="90647" y="275340"/>
                  <a:pt x="90121" y="279006"/>
                  <a:pt x="88381" y="282138"/>
                </a:cubicBezTo>
                <a:cubicBezTo>
                  <a:pt x="84413" y="289281"/>
                  <a:pt x="74784" y="302534"/>
                  <a:pt x="74784" y="302534"/>
                </a:cubicBezTo>
                <a:lnTo>
                  <a:pt x="67985" y="322929"/>
                </a:lnTo>
                <a:cubicBezTo>
                  <a:pt x="64280" y="334044"/>
                  <a:pt x="61380" y="345730"/>
                  <a:pt x="50989" y="353523"/>
                </a:cubicBezTo>
                <a:cubicBezTo>
                  <a:pt x="34123" y="366171"/>
                  <a:pt x="42106" y="360577"/>
                  <a:pt x="27194" y="370519"/>
                </a:cubicBezTo>
                <a:cubicBezTo>
                  <a:pt x="26061" y="373918"/>
                  <a:pt x="26033" y="377919"/>
                  <a:pt x="23795" y="380717"/>
                </a:cubicBezTo>
                <a:cubicBezTo>
                  <a:pt x="21243" y="383907"/>
                  <a:pt x="15762" y="384051"/>
                  <a:pt x="13597" y="387515"/>
                </a:cubicBezTo>
                <a:cubicBezTo>
                  <a:pt x="9799" y="393592"/>
                  <a:pt x="9065" y="401112"/>
                  <a:pt x="6799" y="407911"/>
                </a:cubicBezTo>
                <a:cubicBezTo>
                  <a:pt x="5666" y="411310"/>
                  <a:pt x="5934" y="415576"/>
                  <a:pt x="3400" y="418109"/>
                </a:cubicBezTo>
                <a:lnTo>
                  <a:pt x="0" y="421508"/>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3" name="フリーフォーム 332"/>
          <p:cNvSpPr/>
          <p:nvPr/>
        </p:nvSpPr>
        <p:spPr bwMode="auto">
          <a:xfrm>
            <a:off x="1964089" y="5399719"/>
            <a:ext cx="96433" cy="357172"/>
          </a:xfrm>
          <a:custGeom>
            <a:avLst/>
            <a:gdLst>
              <a:gd name="connsiteX0" fmla="*/ 47590 w 64784"/>
              <a:gd name="connsiteY0" fmla="*/ 0 h 261742"/>
              <a:gd name="connsiteX1" fmla="*/ 57787 w 64784"/>
              <a:gd name="connsiteY1" fmla="*/ 16996 h 261742"/>
              <a:gd name="connsiteX2" fmla="*/ 64586 w 64784"/>
              <a:gd name="connsiteY2" fmla="*/ 27194 h 261742"/>
              <a:gd name="connsiteX3" fmla="*/ 61187 w 64784"/>
              <a:gd name="connsiteY3" fmla="*/ 61186 h 261742"/>
              <a:gd name="connsiteX4" fmla="*/ 54388 w 64784"/>
              <a:gd name="connsiteY4" fmla="*/ 81582 h 261742"/>
              <a:gd name="connsiteX5" fmla="*/ 44190 w 64784"/>
              <a:gd name="connsiteY5" fmla="*/ 88380 h 261742"/>
              <a:gd name="connsiteX6" fmla="*/ 37392 w 64784"/>
              <a:gd name="connsiteY6" fmla="*/ 98578 h 261742"/>
              <a:gd name="connsiteX7" fmla="*/ 30593 w 64784"/>
              <a:gd name="connsiteY7" fmla="*/ 118974 h 261742"/>
              <a:gd name="connsiteX8" fmla="*/ 20396 w 64784"/>
              <a:gd name="connsiteY8" fmla="*/ 129171 h 261742"/>
              <a:gd name="connsiteX9" fmla="*/ 10198 w 64784"/>
              <a:gd name="connsiteY9" fmla="*/ 163164 h 261742"/>
              <a:gd name="connsiteX10" fmla="*/ 6799 w 64784"/>
              <a:gd name="connsiteY10" fmla="*/ 241347 h 261742"/>
              <a:gd name="connsiteX11" fmla="*/ 0 w 64784"/>
              <a:gd name="connsiteY11" fmla="*/ 261742 h 26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84" h="261742">
                <a:moveTo>
                  <a:pt x="47590" y="0"/>
                </a:moveTo>
                <a:cubicBezTo>
                  <a:pt x="50989" y="5665"/>
                  <a:pt x="54285" y="11393"/>
                  <a:pt x="57787" y="16996"/>
                </a:cubicBezTo>
                <a:cubicBezTo>
                  <a:pt x="59952" y="20461"/>
                  <a:pt x="64273" y="23120"/>
                  <a:pt x="64586" y="27194"/>
                </a:cubicBezTo>
                <a:cubicBezTo>
                  <a:pt x="65460" y="38548"/>
                  <a:pt x="63286" y="49994"/>
                  <a:pt x="61187" y="61186"/>
                </a:cubicBezTo>
                <a:cubicBezTo>
                  <a:pt x="59866" y="68230"/>
                  <a:pt x="60351" y="77607"/>
                  <a:pt x="54388" y="81582"/>
                </a:cubicBezTo>
                <a:lnTo>
                  <a:pt x="44190" y="88380"/>
                </a:lnTo>
                <a:cubicBezTo>
                  <a:pt x="41924" y="91779"/>
                  <a:pt x="39051" y="94845"/>
                  <a:pt x="37392" y="98578"/>
                </a:cubicBezTo>
                <a:cubicBezTo>
                  <a:pt x="34481" y="105127"/>
                  <a:pt x="35660" y="113907"/>
                  <a:pt x="30593" y="118974"/>
                </a:cubicBezTo>
                <a:lnTo>
                  <a:pt x="20396" y="129171"/>
                </a:lnTo>
                <a:cubicBezTo>
                  <a:pt x="12120" y="153999"/>
                  <a:pt x="15335" y="142614"/>
                  <a:pt x="10198" y="163164"/>
                </a:cubicBezTo>
                <a:cubicBezTo>
                  <a:pt x="9065" y="189225"/>
                  <a:pt x="9483" y="215400"/>
                  <a:pt x="6799" y="241347"/>
                </a:cubicBezTo>
                <a:cubicBezTo>
                  <a:pt x="6062" y="248475"/>
                  <a:pt x="0" y="261742"/>
                  <a:pt x="0" y="261742"/>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4" name="フリーフォーム 333"/>
          <p:cNvSpPr/>
          <p:nvPr/>
        </p:nvSpPr>
        <p:spPr bwMode="auto">
          <a:xfrm>
            <a:off x="1718361" y="5787228"/>
            <a:ext cx="223365" cy="386893"/>
          </a:xfrm>
          <a:custGeom>
            <a:avLst/>
            <a:gdLst>
              <a:gd name="connsiteX0" fmla="*/ 193757 w 193757"/>
              <a:gd name="connsiteY0" fmla="*/ 0 h 305934"/>
              <a:gd name="connsiteX1" fmla="*/ 190358 w 193757"/>
              <a:gd name="connsiteY1" fmla="*/ 37392 h 305934"/>
              <a:gd name="connsiteX2" fmla="*/ 186959 w 193757"/>
              <a:gd name="connsiteY2" fmla="*/ 47590 h 305934"/>
              <a:gd name="connsiteX3" fmla="*/ 176761 w 193757"/>
              <a:gd name="connsiteY3" fmla="*/ 54389 h 305934"/>
              <a:gd name="connsiteX4" fmla="*/ 159765 w 193757"/>
              <a:gd name="connsiteY4" fmla="*/ 67986 h 305934"/>
              <a:gd name="connsiteX5" fmla="*/ 152966 w 193757"/>
              <a:gd name="connsiteY5" fmla="*/ 78183 h 305934"/>
              <a:gd name="connsiteX6" fmla="*/ 132571 w 193757"/>
              <a:gd name="connsiteY6" fmla="*/ 84982 h 305934"/>
              <a:gd name="connsiteX7" fmla="*/ 122373 w 193757"/>
              <a:gd name="connsiteY7" fmla="*/ 91780 h 305934"/>
              <a:gd name="connsiteX8" fmla="*/ 108776 w 193757"/>
              <a:gd name="connsiteY8" fmla="*/ 101978 h 305934"/>
              <a:gd name="connsiteX9" fmla="*/ 98578 w 193757"/>
              <a:gd name="connsiteY9" fmla="*/ 105377 h 305934"/>
              <a:gd name="connsiteX10" fmla="*/ 88380 w 193757"/>
              <a:gd name="connsiteY10" fmla="*/ 118974 h 305934"/>
              <a:gd name="connsiteX11" fmla="*/ 81582 w 193757"/>
              <a:gd name="connsiteY11" fmla="*/ 129172 h 305934"/>
              <a:gd name="connsiteX12" fmla="*/ 71384 w 193757"/>
              <a:gd name="connsiteY12" fmla="*/ 135971 h 305934"/>
              <a:gd name="connsiteX13" fmla="*/ 61186 w 193757"/>
              <a:gd name="connsiteY13" fmla="*/ 156366 h 305934"/>
              <a:gd name="connsiteX14" fmla="*/ 50988 w 193757"/>
              <a:gd name="connsiteY14" fmla="*/ 176762 h 305934"/>
              <a:gd name="connsiteX15" fmla="*/ 40791 w 193757"/>
              <a:gd name="connsiteY15" fmla="*/ 220952 h 305934"/>
              <a:gd name="connsiteX16" fmla="*/ 37391 w 193757"/>
              <a:gd name="connsiteY16" fmla="*/ 231150 h 305934"/>
              <a:gd name="connsiteX17" fmla="*/ 33992 w 193757"/>
              <a:gd name="connsiteY17" fmla="*/ 241348 h 305934"/>
              <a:gd name="connsiteX18" fmla="*/ 20395 w 193757"/>
              <a:gd name="connsiteY18" fmla="*/ 261743 h 305934"/>
              <a:gd name="connsiteX19" fmla="*/ 16996 w 193757"/>
              <a:gd name="connsiteY19" fmla="*/ 271941 h 305934"/>
              <a:gd name="connsiteX20" fmla="*/ 10197 w 193757"/>
              <a:gd name="connsiteY20" fmla="*/ 282139 h 305934"/>
              <a:gd name="connsiteX21" fmla="*/ 0 w 193757"/>
              <a:gd name="connsiteY21" fmla="*/ 305934 h 3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57" h="305934">
                <a:moveTo>
                  <a:pt x="193757" y="0"/>
                </a:moveTo>
                <a:cubicBezTo>
                  <a:pt x="192624" y="12464"/>
                  <a:pt x="192128" y="25002"/>
                  <a:pt x="190358" y="37392"/>
                </a:cubicBezTo>
                <a:cubicBezTo>
                  <a:pt x="189851" y="40939"/>
                  <a:pt x="189197" y="44792"/>
                  <a:pt x="186959" y="47590"/>
                </a:cubicBezTo>
                <a:cubicBezTo>
                  <a:pt x="184407" y="50780"/>
                  <a:pt x="180160" y="52123"/>
                  <a:pt x="176761" y="54389"/>
                </a:cubicBezTo>
                <a:cubicBezTo>
                  <a:pt x="157276" y="83612"/>
                  <a:pt x="183221" y="49221"/>
                  <a:pt x="159765" y="67986"/>
                </a:cubicBezTo>
                <a:cubicBezTo>
                  <a:pt x="156575" y="70538"/>
                  <a:pt x="156430" y="76018"/>
                  <a:pt x="152966" y="78183"/>
                </a:cubicBezTo>
                <a:cubicBezTo>
                  <a:pt x="146889" y="81981"/>
                  <a:pt x="138534" y="81007"/>
                  <a:pt x="132571" y="84982"/>
                </a:cubicBezTo>
                <a:cubicBezTo>
                  <a:pt x="129172" y="87248"/>
                  <a:pt x="125697" y="89405"/>
                  <a:pt x="122373" y="91780"/>
                </a:cubicBezTo>
                <a:cubicBezTo>
                  <a:pt x="117763" y="95073"/>
                  <a:pt x="113695" y="99167"/>
                  <a:pt x="108776" y="101978"/>
                </a:cubicBezTo>
                <a:cubicBezTo>
                  <a:pt x="105665" y="103756"/>
                  <a:pt x="101977" y="104244"/>
                  <a:pt x="98578" y="105377"/>
                </a:cubicBezTo>
                <a:cubicBezTo>
                  <a:pt x="95179" y="109909"/>
                  <a:pt x="91673" y="114364"/>
                  <a:pt x="88380" y="118974"/>
                </a:cubicBezTo>
                <a:cubicBezTo>
                  <a:pt x="86005" y="122298"/>
                  <a:pt x="84471" y="126283"/>
                  <a:pt x="81582" y="129172"/>
                </a:cubicBezTo>
                <a:cubicBezTo>
                  <a:pt x="78693" y="132061"/>
                  <a:pt x="74783" y="133705"/>
                  <a:pt x="71384" y="135971"/>
                </a:cubicBezTo>
                <a:cubicBezTo>
                  <a:pt x="51909" y="165179"/>
                  <a:pt x="75251" y="128232"/>
                  <a:pt x="61186" y="156366"/>
                </a:cubicBezTo>
                <a:cubicBezTo>
                  <a:pt x="48004" y="182733"/>
                  <a:pt x="59536" y="151122"/>
                  <a:pt x="50988" y="176762"/>
                </a:cubicBezTo>
                <a:cubicBezTo>
                  <a:pt x="46576" y="207647"/>
                  <a:pt x="50122" y="192960"/>
                  <a:pt x="40791" y="220952"/>
                </a:cubicBezTo>
                <a:lnTo>
                  <a:pt x="37391" y="231150"/>
                </a:lnTo>
                <a:cubicBezTo>
                  <a:pt x="36258" y="234549"/>
                  <a:pt x="35980" y="238367"/>
                  <a:pt x="33992" y="241348"/>
                </a:cubicBezTo>
                <a:lnTo>
                  <a:pt x="20395" y="261743"/>
                </a:lnTo>
                <a:cubicBezTo>
                  <a:pt x="19262" y="265142"/>
                  <a:pt x="18598" y="268736"/>
                  <a:pt x="16996" y="271941"/>
                </a:cubicBezTo>
                <a:cubicBezTo>
                  <a:pt x="15169" y="275595"/>
                  <a:pt x="11856" y="278406"/>
                  <a:pt x="10197" y="282139"/>
                </a:cubicBezTo>
                <a:cubicBezTo>
                  <a:pt x="-1493" y="308441"/>
                  <a:pt x="9446" y="296485"/>
                  <a:pt x="0" y="305934"/>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5" name="フリーフォーム 334"/>
          <p:cNvSpPr/>
          <p:nvPr/>
        </p:nvSpPr>
        <p:spPr bwMode="auto">
          <a:xfrm rot="21225289">
            <a:off x="1718384" y="6179275"/>
            <a:ext cx="259345" cy="45719"/>
          </a:xfrm>
          <a:custGeom>
            <a:avLst/>
            <a:gdLst>
              <a:gd name="connsiteX0" fmla="*/ 0 w 207354"/>
              <a:gd name="connsiteY0" fmla="*/ 0 h 38587"/>
              <a:gd name="connsiteX1" fmla="*/ 27194 w 207354"/>
              <a:gd name="connsiteY1" fmla="*/ 3399 h 38587"/>
              <a:gd name="connsiteX2" fmla="*/ 47589 w 207354"/>
              <a:gd name="connsiteY2" fmla="*/ 10197 h 38587"/>
              <a:gd name="connsiteX3" fmla="*/ 57787 w 207354"/>
              <a:gd name="connsiteY3" fmla="*/ 16996 h 38587"/>
              <a:gd name="connsiteX4" fmla="*/ 135970 w 207354"/>
              <a:gd name="connsiteY4" fmla="*/ 27194 h 38587"/>
              <a:gd name="connsiteX5" fmla="*/ 156365 w 207354"/>
              <a:gd name="connsiteY5" fmla="*/ 33992 h 38587"/>
              <a:gd name="connsiteX6" fmla="*/ 207354 w 207354"/>
              <a:gd name="connsiteY6" fmla="*/ 37391 h 3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54" h="38587">
                <a:moveTo>
                  <a:pt x="0" y="0"/>
                </a:moveTo>
                <a:cubicBezTo>
                  <a:pt x="9065" y="1133"/>
                  <a:pt x="18262" y="1485"/>
                  <a:pt x="27194" y="3399"/>
                </a:cubicBezTo>
                <a:cubicBezTo>
                  <a:pt x="34201" y="4900"/>
                  <a:pt x="47589" y="10197"/>
                  <a:pt x="47589" y="10197"/>
                </a:cubicBezTo>
                <a:cubicBezTo>
                  <a:pt x="50988" y="12463"/>
                  <a:pt x="54054" y="15337"/>
                  <a:pt x="57787" y="16996"/>
                </a:cubicBezTo>
                <a:cubicBezTo>
                  <a:pt x="85334" y="29239"/>
                  <a:pt x="101062" y="25140"/>
                  <a:pt x="135970" y="27194"/>
                </a:cubicBezTo>
                <a:lnTo>
                  <a:pt x="156365" y="33992"/>
                </a:lnTo>
                <a:cubicBezTo>
                  <a:pt x="179462" y="41690"/>
                  <a:pt x="162983" y="37391"/>
                  <a:pt x="207354" y="37391"/>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6" name="フリーフォーム 335"/>
          <p:cNvSpPr/>
          <p:nvPr/>
        </p:nvSpPr>
        <p:spPr bwMode="auto">
          <a:xfrm>
            <a:off x="3688193" y="5905981"/>
            <a:ext cx="231150" cy="54388"/>
          </a:xfrm>
          <a:custGeom>
            <a:avLst/>
            <a:gdLst>
              <a:gd name="connsiteX0" fmla="*/ 0 w 231150"/>
              <a:gd name="connsiteY0" fmla="*/ 50989 h 54388"/>
              <a:gd name="connsiteX1" fmla="*/ 30594 w 231150"/>
              <a:gd name="connsiteY1" fmla="*/ 44190 h 54388"/>
              <a:gd name="connsiteX2" fmla="*/ 47590 w 231150"/>
              <a:gd name="connsiteY2" fmla="*/ 40791 h 54388"/>
              <a:gd name="connsiteX3" fmla="*/ 67985 w 231150"/>
              <a:gd name="connsiteY3" fmla="*/ 44190 h 54388"/>
              <a:gd name="connsiteX4" fmla="*/ 78183 w 231150"/>
              <a:gd name="connsiteY4" fmla="*/ 47589 h 54388"/>
              <a:gd name="connsiteX5" fmla="*/ 101978 w 231150"/>
              <a:gd name="connsiteY5" fmla="*/ 50989 h 54388"/>
              <a:gd name="connsiteX6" fmla="*/ 112176 w 231150"/>
              <a:gd name="connsiteY6" fmla="*/ 54388 h 54388"/>
              <a:gd name="connsiteX7" fmla="*/ 166564 w 231150"/>
              <a:gd name="connsiteY7" fmla="*/ 47589 h 54388"/>
              <a:gd name="connsiteX8" fmla="*/ 186959 w 231150"/>
              <a:gd name="connsiteY8" fmla="*/ 40791 h 54388"/>
              <a:gd name="connsiteX9" fmla="*/ 207355 w 231150"/>
              <a:gd name="connsiteY9" fmla="*/ 27194 h 54388"/>
              <a:gd name="connsiteX10" fmla="*/ 217553 w 231150"/>
              <a:gd name="connsiteY10" fmla="*/ 6798 h 54388"/>
              <a:gd name="connsiteX11" fmla="*/ 227750 w 231150"/>
              <a:gd name="connsiteY11" fmla="*/ 3399 h 54388"/>
              <a:gd name="connsiteX12" fmla="*/ 231150 w 231150"/>
              <a:gd name="connsiteY12"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150" h="54388">
                <a:moveTo>
                  <a:pt x="0" y="50989"/>
                </a:moveTo>
                <a:cubicBezTo>
                  <a:pt x="51327" y="40722"/>
                  <a:pt x="-12662" y="53802"/>
                  <a:pt x="30594" y="44190"/>
                </a:cubicBezTo>
                <a:cubicBezTo>
                  <a:pt x="36234" y="42937"/>
                  <a:pt x="41925" y="41924"/>
                  <a:pt x="47590" y="40791"/>
                </a:cubicBezTo>
                <a:cubicBezTo>
                  <a:pt x="54388" y="41924"/>
                  <a:pt x="61257" y="42695"/>
                  <a:pt x="67985" y="44190"/>
                </a:cubicBezTo>
                <a:cubicBezTo>
                  <a:pt x="71483" y="44967"/>
                  <a:pt x="74669" y="46886"/>
                  <a:pt x="78183" y="47589"/>
                </a:cubicBezTo>
                <a:cubicBezTo>
                  <a:pt x="86040" y="49160"/>
                  <a:pt x="94046" y="49856"/>
                  <a:pt x="101978" y="50989"/>
                </a:cubicBezTo>
                <a:cubicBezTo>
                  <a:pt x="105377" y="52122"/>
                  <a:pt x="108593" y="54388"/>
                  <a:pt x="112176" y="54388"/>
                </a:cubicBezTo>
                <a:cubicBezTo>
                  <a:pt x="124044" y="54388"/>
                  <a:pt x="151735" y="51633"/>
                  <a:pt x="166564" y="47589"/>
                </a:cubicBezTo>
                <a:cubicBezTo>
                  <a:pt x="173478" y="45703"/>
                  <a:pt x="186959" y="40791"/>
                  <a:pt x="186959" y="40791"/>
                </a:cubicBezTo>
                <a:cubicBezTo>
                  <a:pt x="193758" y="36259"/>
                  <a:pt x="204771" y="34946"/>
                  <a:pt x="207355" y="27194"/>
                </a:cubicBezTo>
                <a:cubicBezTo>
                  <a:pt x="209594" y="20475"/>
                  <a:pt x="211561" y="11591"/>
                  <a:pt x="217553" y="6798"/>
                </a:cubicBezTo>
                <a:cubicBezTo>
                  <a:pt x="220351" y="4560"/>
                  <a:pt x="224545" y="5001"/>
                  <a:pt x="227750" y="3399"/>
                </a:cubicBezTo>
                <a:cubicBezTo>
                  <a:pt x="229183" y="2682"/>
                  <a:pt x="230017" y="1133"/>
                  <a:pt x="231150"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7" name="フリーフォーム 336"/>
          <p:cNvSpPr/>
          <p:nvPr/>
        </p:nvSpPr>
        <p:spPr bwMode="auto">
          <a:xfrm>
            <a:off x="2303748" y="5697252"/>
            <a:ext cx="468052" cy="78085"/>
          </a:xfrm>
          <a:custGeom>
            <a:avLst/>
            <a:gdLst>
              <a:gd name="connsiteX0" fmla="*/ 421535 w 421535"/>
              <a:gd name="connsiteY0" fmla="*/ 16996 h 54388"/>
              <a:gd name="connsiteX1" fmla="*/ 390942 w 421535"/>
              <a:gd name="connsiteY1" fmla="*/ 30593 h 54388"/>
              <a:gd name="connsiteX2" fmla="*/ 367147 w 421535"/>
              <a:gd name="connsiteY2" fmla="*/ 37392 h 54388"/>
              <a:gd name="connsiteX3" fmla="*/ 346752 w 421535"/>
              <a:gd name="connsiteY3" fmla="*/ 44190 h 54388"/>
              <a:gd name="connsiteX4" fmla="*/ 336554 w 421535"/>
              <a:gd name="connsiteY4" fmla="*/ 47589 h 54388"/>
              <a:gd name="connsiteX5" fmla="*/ 268569 w 421535"/>
              <a:gd name="connsiteY5" fmla="*/ 37392 h 54388"/>
              <a:gd name="connsiteX6" fmla="*/ 258371 w 421535"/>
              <a:gd name="connsiteY6" fmla="*/ 33992 h 54388"/>
              <a:gd name="connsiteX7" fmla="*/ 203983 w 421535"/>
              <a:gd name="connsiteY7" fmla="*/ 40791 h 54388"/>
              <a:gd name="connsiteX8" fmla="*/ 183587 w 421535"/>
              <a:gd name="connsiteY8" fmla="*/ 47589 h 54388"/>
              <a:gd name="connsiteX9" fmla="*/ 152994 w 421535"/>
              <a:gd name="connsiteY9" fmla="*/ 54388 h 54388"/>
              <a:gd name="connsiteX10" fmla="*/ 98606 w 421535"/>
              <a:gd name="connsiteY10" fmla="*/ 47589 h 54388"/>
              <a:gd name="connsiteX11" fmla="*/ 64613 w 421535"/>
              <a:gd name="connsiteY11" fmla="*/ 37392 h 54388"/>
              <a:gd name="connsiteX12" fmla="*/ 44218 w 421535"/>
              <a:gd name="connsiteY12" fmla="*/ 30593 h 54388"/>
              <a:gd name="connsiteX13" fmla="*/ 34020 w 421535"/>
              <a:gd name="connsiteY13" fmla="*/ 27194 h 54388"/>
              <a:gd name="connsiteX14" fmla="*/ 23822 w 421535"/>
              <a:gd name="connsiteY14" fmla="*/ 20395 h 54388"/>
              <a:gd name="connsiteX15" fmla="*/ 13624 w 421535"/>
              <a:gd name="connsiteY15" fmla="*/ 16996 h 54388"/>
              <a:gd name="connsiteX16" fmla="*/ 10225 w 421535"/>
              <a:gd name="connsiteY16" fmla="*/ 6798 h 54388"/>
              <a:gd name="connsiteX17" fmla="*/ 27 w 421535"/>
              <a:gd name="connsiteY17"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535" h="54388">
                <a:moveTo>
                  <a:pt x="421535" y="16996"/>
                </a:moveTo>
                <a:cubicBezTo>
                  <a:pt x="368916" y="34535"/>
                  <a:pt x="423264" y="14432"/>
                  <a:pt x="390942" y="30593"/>
                </a:cubicBezTo>
                <a:cubicBezTo>
                  <a:pt x="385236" y="33446"/>
                  <a:pt x="372585" y="35761"/>
                  <a:pt x="367147" y="37392"/>
                </a:cubicBezTo>
                <a:cubicBezTo>
                  <a:pt x="360283" y="39451"/>
                  <a:pt x="353550" y="41924"/>
                  <a:pt x="346752" y="44190"/>
                </a:cubicBezTo>
                <a:lnTo>
                  <a:pt x="336554" y="47589"/>
                </a:lnTo>
                <a:cubicBezTo>
                  <a:pt x="304774" y="43617"/>
                  <a:pt x="292925" y="44351"/>
                  <a:pt x="268569" y="37392"/>
                </a:cubicBezTo>
                <a:cubicBezTo>
                  <a:pt x="265124" y="36408"/>
                  <a:pt x="261770" y="35125"/>
                  <a:pt x="258371" y="33992"/>
                </a:cubicBezTo>
                <a:cubicBezTo>
                  <a:pt x="251768" y="34726"/>
                  <a:pt x="212984" y="38714"/>
                  <a:pt x="203983" y="40791"/>
                </a:cubicBezTo>
                <a:cubicBezTo>
                  <a:pt x="197000" y="42402"/>
                  <a:pt x="190539" y="45851"/>
                  <a:pt x="183587" y="47589"/>
                </a:cubicBezTo>
                <a:cubicBezTo>
                  <a:pt x="164385" y="52391"/>
                  <a:pt x="174571" y="50073"/>
                  <a:pt x="152994" y="54388"/>
                </a:cubicBezTo>
                <a:cubicBezTo>
                  <a:pt x="138378" y="52764"/>
                  <a:pt x="113864" y="50363"/>
                  <a:pt x="98606" y="47589"/>
                </a:cubicBezTo>
                <a:cubicBezTo>
                  <a:pt x="87304" y="45534"/>
                  <a:pt x="75255" y="40940"/>
                  <a:pt x="64613" y="37392"/>
                </a:cubicBezTo>
                <a:lnTo>
                  <a:pt x="44218" y="30593"/>
                </a:lnTo>
                <a:lnTo>
                  <a:pt x="34020" y="27194"/>
                </a:lnTo>
                <a:cubicBezTo>
                  <a:pt x="30621" y="24928"/>
                  <a:pt x="27476" y="22222"/>
                  <a:pt x="23822" y="20395"/>
                </a:cubicBezTo>
                <a:cubicBezTo>
                  <a:pt x="20617" y="18793"/>
                  <a:pt x="16158" y="19530"/>
                  <a:pt x="13624" y="16996"/>
                </a:cubicBezTo>
                <a:cubicBezTo>
                  <a:pt x="11090" y="14462"/>
                  <a:pt x="12759" y="9332"/>
                  <a:pt x="10225" y="6798"/>
                </a:cubicBezTo>
                <a:cubicBezTo>
                  <a:pt x="-1048" y="-4475"/>
                  <a:pt x="27" y="9359"/>
                  <a:pt x="27"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38" name="円/楕円 337"/>
          <p:cNvSpPr/>
          <p:nvPr/>
        </p:nvSpPr>
        <p:spPr bwMode="auto">
          <a:xfrm>
            <a:off x="5724129" y="525658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39" name="フリーフォーム 338"/>
          <p:cNvSpPr/>
          <p:nvPr/>
        </p:nvSpPr>
        <p:spPr bwMode="auto">
          <a:xfrm>
            <a:off x="1747024" y="5471532"/>
            <a:ext cx="133815" cy="141248"/>
          </a:xfrm>
          <a:custGeom>
            <a:avLst/>
            <a:gdLst>
              <a:gd name="connsiteX0" fmla="*/ 0 w 133815"/>
              <a:gd name="connsiteY0" fmla="*/ 141248 h 141248"/>
              <a:gd name="connsiteX1" fmla="*/ 14869 w 133815"/>
              <a:gd name="connsiteY1" fmla="*/ 81775 h 141248"/>
              <a:gd name="connsiteX2" fmla="*/ 37171 w 133815"/>
              <a:gd name="connsiteY2" fmla="*/ 59473 h 141248"/>
              <a:gd name="connsiteX3" fmla="*/ 59474 w 133815"/>
              <a:gd name="connsiteY3" fmla="*/ 52039 h 141248"/>
              <a:gd name="connsiteX4" fmla="*/ 96644 w 133815"/>
              <a:gd name="connsiteY4" fmla="*/ 29736 h 141248"/>
              <a:gd name="connsiteX5" fmla="*/ 111513 w 133815"/>
              <a:gd name="connsiteY5" fmla="*/ 14868 h 141248"/>
              <a:gd name="connsiteX6" fmla="*/ 133815 w 133815"/>
              <a:gd name="connsiteY6" fmla="*/ 0 h 1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15" h="141248">
                <a:moveTo>
                  <a:pt x="0" y="141248"/>
                </a:moveTo>
                <a:cubicBezTo>
                  <a:pt x="1072" y="135890"/>
                  <a:pt x="8339" y="91570"/>
                  <a:pt x="14869" y="81775"/>
                </a:cubicBezTo>
                <a:cubicBezTo>
                  <a:pt x="20701" y="73027"/>
                  <a:pt x="28423" y="65305"/>
                  <a:pt x="37171" y="59473"/>
                </a:cubicBezTo>
                <a:cubicBezTo>
                  <a:pt x="43691" y="55126"/>
                  <a:pt x="52040" y="54517"/>
                  <a:pt x="59474" y="52039"/>
                </a:cubicBezTo>
                <a:cubicBezTo>
                  <a:pt x="97142" y="14368"/>
                  <a:pt x="48397" y="58684"/>
                  <a:pt x="96644" y="29736"/>
                </a:cubicBezTo>
                <a:cubicBezTo>
                  <a:pt x="102654" y="26130"/>
                  <a:pt x="106040" y="19246"/>
                  <a:pt x="111513" y="14868"/>
                </a:cubicBezTo>
                <a:cubicBezTo>
                  <a:pt x="118490" y="9287"/>
                  <a:pt x="133815" y="0"/>
                  <a:pt x="133815" y="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0" name="フリーフォーム 339"/>
          <p:cNvSpPr/>
          <p:nvPr/>
        </p:nvSpPr>
        <p:spPr bwMode="auto">
          <a:xfrm>
            <a:off x="1902798" y="5370501"/>
            <a:ext cx="136954" cy="89472"/>
          </a:xfrm>
          <a:custGeom>
            <a:avLst/>
            <a:gdLst>
              <a:gd name="connsiteX0" fmla="*/ 0 w 105711"/>
              <a:gd name="connsiteY0" fmla="*/ 47600 h 47600"/>
              <a:gd name="connsiteX1" fmla="*/ 58141 w 105711"/>
              <a:gd name="connsiteY1" fmla="*/ 26458 h 47600"/>
              <a:gd name="connsiteX2" fmla="*/ 73997 w 105711"/>
              <a:gd name="connsiteY2" fmla="*/ 21173 h 47600"/>
              <a:gd name="connsiteX3" fmla="*/ 89854 w 105711"/>
              <a:gd name="connsiteY3" fmla="*/ 15887 h 47600"/>
              <a:gd name="connsiteX4" fmla="*/ 105711 w 105711"/>
              <a:gd name="connsiteY4" fmla="*/ 30 h 4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 h="47600">
                <a:moveTo>
                  <a:pt x="0" y="47600"/>
                </a:moveTo>
                <a:cubicBezTo>
                  <a:pt x="36771" y="32891"/>
                  <a:pt x="17428" y="40028"/>
                  <a:pt x="58141" y="26458"/>
                </a:cubicBezTo>
                <a:lnTo>
                  <a:pt x="73997" y="21173"/>
                </a:lnTo>
                <a:lnTo>
                  <a:pt x="89854" y="15887"/>
                </a:lnTo>
                <a:cubicBezTo>
                  <a:pt x="101402" y="-1436"/>
                  <a:pt x="94072" y="30"/>
                  <a:pt x="105711" y="3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1" name="フリーフォーム 340"/>
          <p:cNvSpPr/>
          <p:nvPr/>
        </p:nvSpPr>
        <p:spPr bwMode="auto">
          <a:xfrm>
            <a:off x="6119661" y="4289618"/>
            <a:ext cx="324547" cy="138874"/>
          </a:xfrm>
          <a:custGeom>
            <a:avLst/>
            <a:gdLst>
              <a:gd name="connsiteX0" fmla="*/ 0 w 262890"/>
              <a:gd name="connsiteY0" fmla="*/ 0 h 102870"/>
              <a:gd name="connsiteX1" fmla="*/ 57150 w 262890"/>
              <a:gd name="connsiteY1" fmla="*/ 7620 h 102870"/>
              <a:gd name="connsiteX2" fmla="*/ 68580 w 262890"/>
              <a:gd name="connsiteY2" fmla="*/ 15240 h 102870"/>
              <a:gd name="connsiteX3" fmla="*/ 83820 w 262890"/>
              <a:gd name="connsiteY3" fmla="*/ 30480 h 102870"/>
              <a:gd name="connsiteX4" fmla="*/ 95250 w 262890"/>
              <a:gd name="connsiteY4" fmla="*/ 38100 h 102870"/>
              <a:gd name="connsiteX5" fmla="*/ 167640 w 262890"/>
              <a:gd name="connsiteY5" fmla="*/ 49530 h 102870"/>
              <a:gd name="connsiteX6" fmla="*/ 179070 w 262890"/>
              <a:gd name="connsiteY6" fmla="*/ 53340 h 102870"/>
              <a:gd name="connsiteX7" fmla="*/ 213360 w 262890"/>
              <a:gd name="connsiteY7" fmla="*/ 80010 h 102870"/>
              <a:gd name="connsiteX8" fmla="*/ 236220 w 262890"/>
              <a:gd name="connsiteY8" fmla="*/ 87630 h 102870"/>
              <a:gd name="connsiteX9" fmla="*/ 247650 w 262890"/>
              <a:gd name="connsiteY9" fmla="*/ 91440 h 102870"/>
              <a:gd name="connsiteX10" fmla="*/ 262890 w 262890"/>
              <a:gd name="connsiteY10" fmla="*/ 10287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 h="102870">
                <a:moveTo>
                  <a:pt x="0" y="0"/>
                </a:moveTo>
                <a:cubicBezTo>
                  <a:pt x="10215" y="851"/>
                  <a:pt x="41587" y="-161"/>
                  <a:pt x="57150" y="7620"/>
                </a:cubicBezTo>
                <a:cubicBezTo>
                  <a:pt x="61246" y="9668"/>
                  <a:pt x="64770" y="12700"/>
                  <a:pt x="68580" y="15240"/>
                </a:cubicBezTo>
                <a:cubicBezTo>
                  <a:pt x="74676" y="33528"/>
                  <a:pt x="67564" y="22352"/>
                  <a:pt x="83820" y="30480"/>
                </a:cubicBezTo>
                <a:cubicBezTo>
                  <a:pt x="87916" y="32528"/>
                  <a:pt x="91066" y="36240"/>
                  <a:pt x="95250" y="38100"/>
                </a:cubicBezTo>
                <a:cubicBezTo>
                  <a:pt x="122159" y="50059"/>
                  <a:pt x="134140" y="46953"/>
                  <a:pt x="167640" y="49530"/>
                </a:cubicBezTo>
                <a:cubicBezTo>
                  <a:pt x="171450" y="50800"/>
                  <a:pt x="175728" y="51112"/>
                  <a:pt x="179070" y="53340"/>
                </a:cubicBezTo>
                <a:cubicBezTo>
                  <a:pt x="198794" y="66489"/>
                  <a:pt x="182926" y="69865"/>
                  <a:pt x="213360" y="80010"/>
                </a:cubicBezTo>
                <a:lnTo>
                  <a:pt x="236220" y="87630"/>
                </a:lnTo>
                <a:cubicBezTo>
                  <a:pt x="240030" y="88900"/>
                  <a:pt x="244308" y="89212"/>
                  <a:pt x="247650" y="91440"/>
                </a:cubicBezTo>
                <a:cubicBezTo>
                  <a:pt x="260574" y="100056"/>
                  <a:pt x="255842" y="95822"/>
                  <a:pt x="262890" y="10287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2" name="フリーフォーム 341"/>
          <p:cNvSpPr/>
          <p:nvPr/>
        </p:nvSpPr>
        <p:spPr bwMode="auto">
          <a:xfrm>
            <a:off x="5497830" y="5886450"/>
            <a:ext cx="79917" cy="133350"/>
          </a:xfrm>
          <a:custGeom>
            <a:avLst/>
            <a:gdLst>
              <a:gd name="connsiteX0" fmla="*/ 64770 w 79917"/>
              <a:gd name="connsiteY0" fmla="*/ 0 h 133350"/>
              <a:gd name="connsiteX1" fmla="*/ 72390 w 79917"/>
              <a:gd name="connsiteY1" fmla="*/ 72390 h 133350"/>
              <a:gd name="connsiteX2" fmla="*/ 60960 w 79917"/>
              <a:gd name="connsiteY2" fmla="*/ 80010 h 133350"/>
              <a:gd name="connsiteX3" fmla="*/ 45720 w 79917"/>
              <a:gd name="connsiteY3" fmla="*/ 99060 h 133350"/>
              <a:gd name="connsiteX4" fmla="*/ 26670 w 79917"/>
              <a:gd name="connsiteY4" fmla="*/ 118110 h 133350"/>
              <a:gd name="connsiteX5" fmla="*/ 0 w 79917"/>
              <a:gd name="connsiteY5"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17" h="133350">
                <a:moveTo>
                  <a:pt x="64770" y="0"/>
                </a:moveTo>
                <a:cubicBezTo>
                  <a:pt x="82191" y="29035"/>
                  <a:pt x="84382" y="24421"/>
                  <a:pt x="72390" y="72390"/>
                </a:cubicBezTo>
                <a:cubicBezTo>
                  <a:pt x="71279" y="76832"/>
                  <a:pt x="64770" y="77470"/>
                  <a:pt x="60960" y="80010"/>
                </a:cubicBezTo>
                <a:cubicBezTo>
                  <a:pt x="53543" y="102262"/>
                  <a:pt x="62954" y="81826"/>
                  <a:pt x="45720" y="99060"/>
                </a:cubicBezTo>
                <a:cubicBezTo>
                  <a:pt x="32512" y="112268"/>
                  <a:pt x="44958" y="109982"/>
                  <a:pt x="26670" y="118110"/>
                </a:cubicBezTo>
                <a:cubicBezTo>
                  <a:pt x="-709" y="130279"/>
                  <a:pt x="8047" y="117255"/>
                  <a:pt x="0" y="133350"/>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3" name="フリーフォーム 342"/>
          <p:cNvSpPr/>
          <p:nvPr/>
        </p:nvSpPr>
        <p:spPr bwMode="auto">
          <a:xfrm>
            <a:off x="5368290" y="5806440"/>
            <a:ext cx="175290" cy="38100"/>
          </a:xfrm>
          <a:custGeom>
            <a:avLst/>
            <a:gdLst>
              <a:gd name="connsiteX0" fmla="*/ 0 w 175290"/>
              <a:gd name="connsiteY0" fmla="*/ 11430 h 38100"/>
              <a:gd name="connsiteX1" fmla="*/ 19050 w 175290"/>
              <a:gd name="connsiteY1" fmla="*/ 3810 h 38100"/>
              <a:gd name="connsiteX2" fmla="*/ 30480 w 175290"/>
              <a:gd name="connsiteY2" fmla="*/ 0 h 38100"/>
              <a:gd name="connsiteX3" fmla="*/ 60960 w 175290"/>
              <a:gd name="connsiteY3" fmla="*/ 3810 h 38100"/>
              <a:gd name="connsiteX4" fmla="*/ 95250 w 175290"/>
              <a:gd name="connsiteY4" fmla="*/ 22860 h 38100"/>
              <a:gd name="connsiteX5" fmla="*/ 114300 w 175290"/>
              <a:gd name="connsiteY5" fmla="*/ 19050 h 38100"/>
              <a:gd name="connsiteX6" fmla="*/ 163830 w 175290"/>
              <a:gd name="connsiteY6" fmla="*/ 30480 h 38100"/>
              <a:gd name="connsiteX7" fmla="*/ 175260 w 175290"/>
              <a:gd name="connsiteY7"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90" h="38100">
                <a:moveTo>
                  <a:pt x="0" y="11430"/>
                </a:moveTo>
                <a:cubicBezTo>
                  <a:pt x="6350" y="8890"/>
                  <a:pt x="12646" y="6211"/>
                  <a:pt x="19050" y="3810"/>
                </a:cubicBezTo>
                <a:cubicBezTo>
                  <a:pt x="22810" y="2400"/>
                  <a:pt x="26464" y="0"/>
                  <a:pt x="30480" y="0"/>
                </a:cubicBezTo>
                <a:cubicBezTo>
                  <a:pt x="40719" y="0"/>
                  <a:pt x="50800" y="2540"/>
                  <a:pt x="60960" y="3810"/>
                </a:cubicBezTo>
                <a:cubicBezTo>
                  <a:pt x="87162" y="21278"/>
                  <a:pt x="75132" y="16154"/>
                  <a:pt x="95250" y="22860"/>
                </a:cubicBezTo>
                <a:cubicBezTo>
                  <a:pt x="101600" y="21590"/>
                  <a:pt x="107824" y="19050"/>
                  <a:pt x="114300" y="19050"/>
                </a:cubicBezTo>
                <a:cubicBezTo>
                  <a:pt x="134084" y="19050"/>
                  <a:pt x="145722" y="24444"/>
                  <a:pt x="163830" y="30480"/>
                </a:cubicBezTo>
                <a:cubicBezTo>
                  <a:pt x="176465" y="34692"/>
                  <a:pt x="175260" y="30274"/>
                  <a:pt x="175260" y="38100"/>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4" name="フリーフォーム 343"/>
          <p:cNvSpPr/>
          <p:nvPr/>
        </p:nvSpPr>
        <p:spPr bwMode="auto">
          <a:xfrm>
            <a:off x="5231130" y="5829300"/>
            <a:ext cx="76200" cy="72412"/>
          </a:xfrm>
          <a:custGeom>
            <a:avLst/>
            <a:gdLst>
              <a:gd name="connsiteX0" fmla="*/ 76200 w 76200"/>
              <a:gd name="connsiteY0" fmla="*/ 0 h 72412"/>
              <a:gd name="connsiteX1" fmla="*/ 57150 w 76200"/>
              <a:gd name="connsiteY1" fmla="*/ 15240 h 72412"/>
              <a:gd name="connsiteX2" fmla="*/ 45720 w 76200"/>
              <a:gd name="connsiteY2" fmla="*/ 19050 h 72412"/>
              <a:gd name="connsiteX3" fmla="*/ 30480 w 76200"/>
              <a:gd name="connsiteY3" fmla="*/ 41910 h 72412"/>
              <a:gd name="connsiteX4" fmla="*/ 22860 w 76200"/>
              <a:gd name="connsiteY4" fmla="*/ 53340 h 72412"/>
              <a:gd name="connsiteX5" fmla="*/ 11430 w 76200"/>
              <a:gd name="connsiteY5" fmla="*/ 60960 h 72412"/>
              <a:gd name="connsiteX6" fmla="*/ 0 w 76200"/>
              <a:gd name="connsiteY6" fmla="*/ 72390 h 7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2412">
                <a:moveTo>
                  <a:pt x="76200" y="0"/>
                </a:moveTo>
                <a:cubicBezTo>
                  <a:pt x="69850" y="5080"/>
                  <a:pt x="64046" y="10930"/>
                  <a:pt x="57150" y="15240"/>
                </a:cubicBezTo>
                <a:cubicBezTo>
                  <a:pt x="53744" y="17369"/>
                  <a:pt x="48560" y="16210"/>
                  <a:pt x="45720" y="19050"/>
                </a:cubicBezTo>
                <a:cubicBezTo>
                  <a:pt x="39244" y="25526"/>
                  <a:pt x="35560" y="34290"/>
                  <a:pt x="30480" y="41910"/>
                </a:cubicBezTo>
                <a:cubicBezTo>
                  <a:pt x="27940" y="45720"/>
                  <a:pt x="26670" y="50800"/>
                  <a:pt x="22860" y="53340"/>
                </a:cubicBezTo>
                <a:lnTo>
                  <a:pt x="11430" y="60960"/>
                </a:lnTo>
                <a:cubicBezTo>
                  <a:pt x="3106" y="73447"/>
                  <a:pt x="8389" y="72390"/>
                  <a:pt x="0" y="72390"/>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5" name="フリーフォーム 344"/>
          <p:cNvSpPr/>
          <p:nvPr/>
        </p:nvSpPr>
        <p:spPr bwMode="auto">
          <a:xfrm>
            <a:off x="5343432" y="5852756"/>
            <a:ext cx="14892" cy="87000"/>
          </a:xfrm>
          <a:custGeom>
            <a:avLst/>
            <a:gdLst>
              <a:gd name="connsiteX0" fmla="*/ 0 w 14892"/>
              <a:gd name="connsiteY0" fmla="*/ 0 h 87000"/>
              <a:gd name="connsiteX1" fmla="*/ 11914 w 14892"/>
              <a:gd name="connsiteY1" fmla="*/ 23828 h 87000"/>
              <a:gd name="connsiteX2" fmla="*/ 5957 w 14892"/>
              <a:gd name="connsiteY2" fmla="*/ 41699 h 87000"/>
              <a:gd name="connsiteX3" fmla="*/ 2978 w 14892"/>
              <a:gd name="connsiteY3" fmla="*/ 50634 h 87000"/>
              <a:gd name="connsiteX4" fmla="*/ 5957 w 14892"/>
              <a:gd name="connsiteY4" fmla="*/ 77441 h 87000"/>
              <a:gd name="connsiteX5" fmla="*/ 8935 w 14892"/>
              <a:gd name="connsiteY5" fmla="*/ 86376 h 87000"/>
              <a:gd name="connsiteX6" fmla="*/ 14892 w 14892"/>
              <a:gd name="connsiteY6" fmla="*/ 86376 h 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2" h="87000">
                <a:moveTo>
                  <a:pt x="0" y="0"/>
                </a:moveTo>
                <a:cubicBezTo>
                  <a:pt x="575" y="958"/>
                  <a:pt x="12515" y="18418"/>
                  <a:pt x="11914" y="23828"/>
                </a:cubicBezTo>
                <a:cubicBezTo>
                  <a:pt x="11221" y="30069"/>
                  <a:pt x="7943" y="35742"/>
                  <a:pt x="5957" y="41699"/>
                </a:cubicBezTo>
                <a:lnTo>
                  <a:pt x="2978" y="50634"/>
                </a:lnTo>
                <a:cubicBezTo>
                  <a:pt x="3971" y="59570"/>
                  <a:pt x="4479" y="68573"/>
                  <a:pt x="5957" y="77441"/>
                </a:cubicBezTo>
                <a:cubicBezTo>
                  <a:pt x="6473" y="80538"/>
                  <a:pt x="6715" y="84156"/>
                  <a:pt x="8935" y="86376"/>
                </a:cubicBezTo>
                <a:cubicBezTo>
                  <a:pt x="10339" y="87780"/>
                  <a:pt x="12906" y="86376"/>
                  <a:pt x="14892" y="86376"/>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6" name="フリーフォーム 345"/>
          <p:cNvSpPr/>
          <p:nvPr/>
        </p:nvSpPr>
        <p:spPr bwMode="auto">
          <a:xfrm>
            <a:off x="5373217" y="5971896"/>
            <a:ext cx="101269" cy="38763"/>
          </a:xfrm>
          <a:custGeom>
            <a:avLst/>
            <a:gdLst>
              <a:gd name="connsiteX0" fmla="*/ 0 w 101269"/>
              <a:gd name="connsiteY0" fmla="*/ 2978 h 38763"/>
              <a:gd name="connsiteX1" fmla="*/ 14892 w 101269"/>
              <a:gd name="connsiteY1" fmla="*/ 0 h 38763"/>
              <a:gd name="connsiteX2" fmla="*/ 38720 w 101269"/>
              <a:gd name="connsiteY2" fmla="*/ 5957 h 38763"/>
              <a:gd name="connsiteX3" fmla="*/ 56591 w 101269"/>
              <a:gd name="connsiteY3" fmla="*/ 17871 h 38763"/>
              <a:gd name="connsiteX4" fmla="*/ 65527 w 101269"/>
              <a:gd name="connsiteY4" fmla="*/ 23828 h 38763"/>
              <a:gd name="connsiteX5" fmla="*/ 74462 w 101269"/>
              <a:gd name="connsiteY5" fmla="*/ 32763 h 38763"/>
              <a:gd name="connsiteX6" fmla="*/ 101269 w 101269"/>
              <a:gd name="connsiteY6" fmla="*/ 38720 h 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69" h="38763">
                <a:moveTo>
                  <a:pt x="0" y="2978"/>
                </a:moveTo>
                <a:cubicBezTo>
                  <a:pt x="4964" y="1985"/>
                  <a:pt x="9830" y="0"/>
                  <a:pt x="14892" y="0"/>
                </a:cubicBezTo>
                <a:cubicBezTo>
                  <a:pt x="17537" y="0"/>
                  <a:pt x="34487" y="3605"/>
                  <a:pt x="38720" y="5957"/>
                </a:cubicBezTo>
                <a:cubicBezTo>
                  <a:pt x="44978" y="9434"/>
                  <a:pt x="50634" y="13900"/>
                  <a:pt x="56591" y="17871"/>
                </a:cubicBezTo>
                <a:cubicBezTo>
                  <a:pt x="59570" y="19857"/>
                  <a:pt x="62996" y="21297"/>
                  <a:pt x="65527" y="23828"/>
                </a:cubicBezTo>
                <a:cubicBezTo>
                  <a:pt x="68505" y="26806"/>
                  <a:pt x="70780" y="30717"/>
                  <a:pt x="74462" y="32763"/>
                </a:cubicBezTo>
                <a:cubicBezTo>
                  <a:pt x="86880" y="39662"/>
                  <a:pt x="89981" y="38720"/>
                  <a:pt x="101269" y="38720"/>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7" name="フリーフォーム 346"/>
          <p:cNvSpPr/>
          <p:nvPr/>
        </p:nvSpPr>
        <p:spPr bwMode="auto">
          <a:xfrm>
            <a:off x="5283862" y="5980831"/>
            <a:ext cx="56591" cy="47659"/>
          </a:xfrm>
          <a:custGeom>
            <a:avLst/>
            <a:gdLst>
              <a:gd name="connsiteX0" fmla="*/ 56591 w 56591"/>
              <a:gd name="connsiteY0" fmla="*/ 0 h 47659"/>
              <a:gd name="connsiteX1" fmla="*/ 38720 w 56591"/>
              <a:gd name="connsiteY1" fmla="*/ 11914 h 47659"/>
              <a:gd name="connsiteX2" fmla="*/ 23828 w 56591"/>
              <a:gd name="connsiteY2" fmla="*/ 26807 h 47659"/>
              <a:gd name="connsiteX3" fmla="*/ 20849 w 56591"/>
              <a:gd name="connsiteY3" fmla="*/ 35742 h 47659"/>
              <a:gd name="connsiteX4" fmla="*/ 0 w 56591"/>
              <a:gd name="connsiteY4" fmla="*/ 47656 h 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1" h="47659">
                <a:moveTo>
                  <a:pt x="56591" y="0"/>
                </a:moveTo>
                <a:cubicBezTo>
                  <a:pt x="50634" y="3971"/>
                  <a:pt x="44108" y="7199"/>
                  <a:pt x="38720" y="11914"/>
                </a:cubicBezTo>
                <a:cubicBezTo>
                  <a:pt x="6946" y="39717"/>
                  <a:pt x="59572" y="2977"/>
                  <a:pt x="23828" y="26807"/>
                </a:cubicBezTo>
                <a:cubicBezTo>
                  <a:pt x="22835" y="29785"/>
                  <a:pt x="23069" y="33522"/>
                  <a:pt x="20849" y="35742"/>
                </a:cubicBezTo>
                <a:cubicBezTo>
                  <a:pt x="8384" y="48207"/>
                  <a:pt x="9273" y="47656"/>
                  <a:pt x="0" y="47656"/>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8" name="フリーフォーム 347"/>
          <p:cNvSpPr/>
          <p:nvPr/>
        </p:nvSpPr>
        <p:spPr bwMode="auto">
          <a:xfrm>
            <a:off x="4837087" y="6016573"/>
            <a:ext cx="414011" cy="26807"/>
          </a:xfrm>
          <a:custGeom>
            <a:avLst/>
            <a:gdLst>
              <a:gd name="connsiteX0" fmla="*/ 0 w 414011"/>
              <a:gd name="connsiteY0" fmla="*/ 26807 h 26807"/>
              <a:gd name="connsiteX1" fmla="*/ 14892 w 414011"/>
              <a:gd name="connsiteY1" fmla="*/ 17871 h 26807"/>
              <a:gd name="connsiteX2" fmla="*/ 32763 w 414011"/>
              <a:gd name="connsiteY2" fmla="*/ 11914 h 26807"/>
              <a:gd name="connsiteX3" fmla="*/ 41699 w 414011"/>
              <a:gd name="connsiteY3" fmla="*/ 5957 h 26807"/>
              <a:gd name="connsiteX4" fmla="*/ 53613 w 414011"/>
              <a:gd name="connsiteY4" fmla="*/ 2979 h 26807"/>
              <a:gd name="connsiteX5" fmla="*/ 62548 w 414011"/>
              <a:gd name="connsiteY5" fmla="*/ 0 h 26807"/>
              <a:gd name="connsiteX6" fmla="*/ 154882 w 414011"/>
              <a:gd name="connsiteY6" fmla="*/ 2979 h 26807"/>
              <a:gd name="connsiteX7" fmla="*/ 172753 w 414011"/>
              <a:gd name="connsiteY7" fmla="*/ 8936 h 26807"/>
              <a:gd name="connsiteX8" fmla="*/ 181688 w 414011"/>
              <a:gd name="connsiteY8" fmla="*/ 11914 h 26807"/>
              <a:gd name="connsiteX9" fmla="*/ 190624 w 414011"/>
              <a:gd name="connsiteY9" fmla="*/ 17871 h 26807"/>
              <a:gd name="connsiteX10" fmla="*/ 220409 w 414011"/>
              <a:gd name="connsiteY10" fmla="*/ 26807 h 26807"/>
              <a:gd name="connsiteX11" fmla="*/ 268065 w 414011"/>
              <a:gd name="connsiteY11" fmla="*/ 20850 h 26807"/>
              <a:gd name="connsiteX12" fmla="*/ 285936 w 414011"/>
              <a:gd name="connsiteY12" fmla="*/ 14893 h 26807"/>
              <a:gd name="connsiteX13" fmla="*/ 315721 w 414011"/>
              <a:gd name="connsiteY13" fmla="*/ 0 h 26807"/>
              <a:gd name="connsiteX14" fmla="*/ 381248 w 414011"/>
              <a:gd name="connsiteY14" fmla="*/ 2979 h 26807"/>
              <a:gd name="connsiteX15" fmla="*/ 408054 w 414011"/>
              <a:gd name="connsiteY15" fmla="*/ 14893 h 26807"/>
              <a:gd name="connsiteX16" fmla="*/ 414011 w 414011"/>
              <a:gd name="connsiteY16" fmla="*/ 17871 h 2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011" h="26807">
                <a:moveTo>
                  <a:pt x="0" y="26807"/>
                </a:moveTo>
                <a:cubicBezTo>
                  <a:pt x="4964" y="23828"/>
                  <a:pt x="9622" y="20267"/>
                  <a:pt x="14892" y="17871"/>
                </a:cubicBezTo>
                <a:cubicBezTo>
                  <a:pt x="20608" y="15273"/>
                  <a:pt x="27538" y="15397"/>
                  <a:pt x="32763" y="11914"/>
                </a:cubicBezTo>
                <a:cubicBezTo>
                  <a:pt x="35742" y="9928"/>
                  <a:pt x="38409" y="7367"/>
                  <a:pt x="41699" y="5957"/>
                </a:cubicBezTo>
                <a:cubicBezTo>
                  <a:pt x="45462" y="4345"/>
                  <a:pt x="49677" y="4104"/>
                  <a:pt x="53613" y="2979"/>
                </a:cubicBezTo>
                <a:cubicBezTo>
                  <a:pt x="56632" y="2116"/>
                  <a:pt x="59570" y="993"/>
                  <a:pt x="62548" y="0"/>
                </a:cubicBezTo>
                <a:cubicBezTo>
                  <a:pt x="93326" y="993"/>
                  <a:pt x="124189" y="490"/>
                  <a:pt x="154882" y="2979"/>
                </a:cubicBezTo>
                <a:cubicBezTo>
                  <a:pt x="161141" y="3486"/>
                  <a:pt x="166796" y="6950"/>
                  <a:pt x="172753" y="8936"/>
                </a:cubicBezTo>
                <a:lnTo>
                  <a:pt x="181688" y="11914"/>
                </a:lnTo>
                <a:cubicBezTo>
                  <a:pt x="184667" y="13900"/>
                  <a:pt x="187353" y="16417"/>
                  <a:pt x="190624" y="17871"/>
                </a:cubicBezTo>
                <a:cubicBezTo>
                  <a:pt x="199945" y="22014"/>
                  <a:pt x="210509" y="24332"/>
                  <a:pt x="220409" y="26807"/>
                </a:cubicBezTo>
                <a:cubicBezTo>
                  <a:pt x="244373" y="24810"/>
                  <a:pt x="249982" y="26275"/>
                  <a:pt x="268065" y="20850"/>
                </a:cubicBezTo>
                <a:cubicBezTo>
                  <a:pt x="274079" y="19046"/>
                  <a:pt x="285936" y="14893"/>
                  <a:pt x="285936" y="14893"/>
                </a:cubicBezTo>
                <a:cubicBezTo>
                  <a:pt x="307213" y="708"/>
                  <a:pt x="296861" y="4716"/>
                  <a:pt x="315721" y="0"/>
                </a:cubicBezTo>
                <a:cubicBezTo>
                  <a:pt x="337563" y="993"/>
                  <a:pt x="359508" y="650"/>
                  <a:pt x="381248" y="2979"/>
                </a:cubicBezTo>
                <a:cubicBezTo>
                  <a:pt x="396117" y="4572"/>
                  <a:pt x="397542" y="8586"/>
                  <a:pt x="408054" y="14893"/>
                </a:cubicBezTo>
                <a:cubicBezTo>
                  <a:pt x="409958" y="16035"/>
                  <a:pt x="412025" y="16878"/>
                  <a:pt x="414011" y="17871"/>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49" name="フリーフォーム 348"/>
          <p:cNvSpPr/>
          <p:nvPr/>
        </p:nvSpPr>
        <p:spPr bwMode="auto">
          <a:xfrm>
            <a:off x="5248120" y="5936154"/>
            <a:ext cx="17871" cy="89360"/>
          </a:xfrm>
          <a:custGeom>
            <a:avLst/>
            <a:gdLst>
              <a:gd name="connsiteX0" fmla="*/ 0 w 17871"/>
              <a:gd name="connsiteY0" fmla="*/ 0 h 89360"/>
              <a:gd name="connsiteX1" fmla="*/ 2978 w 17871"/>
              <a:gd name="connsiteY1" fmla="*/ 14892 h 89360"/>
              <a:gd name="connsiteX2" fmla="*/ 5957 w 17871"/>
              <a:gd name="connsiteY2" fmla="*/ 56591 h 89360"/>
              <a:gd name="connsiteX3" fmla="*/ 8935 w 17871"/>
              <a:gd name="connsiteY3" fmla="*/ 65527 h 89360"/>
              <a:gd name="connsiteX4" fmla="*/ 17871 w 17871"/>
              <a:gd name="connsiteY4" fmla="*/ 89355 h 8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1" h="89360">
                <a:moveTo>
                  <a:pt x="0" y="0"/>
                </a:moveTo>
                <a:cubicBezTo>
                  <a:pt x="993" y="4964"/>
                  <a:pt x="2448" y="9858"/>
                  <a:pt x="2978" y="14892"/>
                </a:cubicBezTo>
                <a:cubicBezTo>
                  <a:pt x="4437" y="28751"/>
                  <a:pt x="4329" y="42751"/>
                  <a:pt x="5957" y="56591"/>
                </a:cubicBezTo>
                <a:cubicBezTo>
                  <a:pt x="6324" y="59709"/>
                  <a:pt x="8109" y="62498"/>
                  <a:pt x="8935" y="65527"/>
                </a:cubicBezTo>
                <a:cubicBezTo>
                  <a:pt x="15696" y="90318"/>
                  <a:pt x="6637" y="89355"/>
                  <a:pt x="17871" y="89355"/>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0" name="フリーフォーム 349"/>
          <p:cNvSpPr/>
          <p:nvPr/>
        </p:nvSpPr>
        <p:spPr bwMode="auto">
          <a:xfrm>
            <a:off x="5268969" y="5933175"/>
            <a:ext cx="71484" cy="20850"/>
          </a:xfrm>
          <a:custGeom>
            <a:avLst/>
            <a:gdLst>
              <a:gd name="connsiteX0" fmla="*/ 0 w 71484"/>
              <a:gd name="connsiteY0" fmla="*/ 0 h 20850"/>
              <a:gd name="connsiteX1" fmla="*/ 17871 w 71484"/>
              <a:gd name="connsiteY1" fmla="*/ 2979 h 20850"/>
              <a:gd name="connsiteX2" fmla="*/ 35742 w 71484"/>
              <a:gd name="connsiteY2" fmla="*/ 8936 h 20850"/>
              <a:gd name="connsiteX3" fmla="*/ 44678 w 71484"/>
              <a:gd name="connsiteY3" fmla="*/ 11914 h 20850"/>
              <a:gd name="connsiteX4" fmla="*/ 62549 w 71484"/>
              <a:gd name="connsiteY4" fmla="*/ 14893 h 20850"/>
              <a:gd name="connsiteX5" fmla="*/ 71484 w 71484"/>
              <a:gd name="connsiteY5" fmla="*/ 20850 h 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4" h="20850">
                <a:moveTo>
                  <a:pt x="0" y="0"/>
                </a:moveTo>
                <a:cubicBezTo>
                  <a:pt x="5957" y="993"/>
                  <a:pt x="12012" y="1514"/>
                  <a:pt x="17871" y="2979"/>
                </a:cubicBezTo>
                <a:cubicBezTo>
                  <a:pt x="23963" y="4502"/>
                  <a:pt x="29785" y="6950"/>
                  <a:pt x="35742" y="8936"/>
                </a:cubicBezTo>
                <a:cubicBezTo>
                  <a:pt x="38721" y="9929"/>
                  <a:pt x="41581" y="11398"/>
                  <a:pt x="44678" y="11914"/>
                </a:cubicBezTo>
                <a:lnTo>
                  <a:pt x="62549" y="14893"/>
                </a:lnTo>
                <a:lnTo>
                  <a:pt x="71484" y="20850"/>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1" name="フリーフォーム 350"/>
          <p:cNvSpPr/>
          <p:nvPr/>
        </p:nvSpPr>
        <p:spPr bwMode="auto">
          <a:xfrm>
            <a:off x="4997833" y="5814060"/>
            <a:ext cx="223480" cy="83435"/>
          </a:xfrm>
          <a:custGeom>
            <a:avLst/>
            <a:gdLst>
              <a:gd name="connsiteX0" fmla="*/ 0 w 178710"/>
              <a:gd name="connsiteY0" fmla="*/ 0 h 71546"/>
              <a:gd name="connsiteX1" fmla="*/ 44678 w 178710"/>
              <a:gd name="connsiteY1" fmla="*/ 5957 h 71546"/>
              <a:gd name="connsiteX2" fmla="*/ 53613 w 178710"/>
              <a:gd name="connsiteY2" fmla="*/ 11914 h 71546"/>
              <a:gd name="connsiteX3" fmla="*/ 59570 w 178710"/>
              <a:gd name="connsiteY3" fmla="*/ 20850 h 71546"/>
              <a:gd name="connsiteX4" fmla="*/ 77441 w 178710"/>
              <a:gd name="connsiteY4" fmla="*/ 32764 h 71546"/>
              <a:gd name="connsiteX5" fmla="*/ 95312 w 178710"/>
              <a:gd name="connsiteY5" fmla="*/ 41699 h 71546"/>
              <a:gd name="connsiteX6" fmla="*/ 113183 w 178710"/>
              <a:gd name="connsiteY6" fmla="*/ 44678 h 71546"/>
              <a:gd name="connsiteX7" fmla="*/ 128076 w 178710"/>
              <a:gd name="connsiteY7" fmla="*/ 47656 h 71546"/>
              <a:gd name="connsiteX8" fmla="*/ 145947 w 178710"/>
              <a:gd name="connsiteY8" fmla="*/ 53613 h 71546"/>
              <a:gd name="connsiteX9" fmla="*/ 163818 w 178710"/>
              <a:gd name="connsiteY9" fmla="*/ 65527 h 71546"/>
              <a:gd name="connsiteX10" fmla="*/ 178710 w 178710"/>
              <a:gd name="connsiteY10" fmla="*/ 71484 h 7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710" h="71546">
                <a:moveTo>
                  <a:pt x="0" y="0"/>
                </a:moveTo>
                <a:cubicBezTo>
                  <a:pt x="7974" y="665"/>
                  <a:pt x="32514" y="-125"/>
                  <a:pt x="44678" y="5957"/>
                </a:cubicBezTo>
                <a:cubicBezTo>
                  <a:pt x="47880" y="7558"/>
                  <a:pt x="50635" y="9928"/>
                  <a:pt x="53613" y="11914"/>
                </a:cubicBezTo>
                <a:cubicBezTo>
                  <a:pt x="55599" y="14893"/>
                  <a:pt x="56876" y="18493"/>
                  <a:pt x="59570" y="20850"/>
                </a:cubicBezTo>
                <a:cubicBezTo>
                  <a:pt x="64958" y="25565"/>
                  <a:pt x="71484" y="28793"/>
                  <a:pt x="77441" y="32764"/>
                </a:cubicBezTo>
                <a:cubicBezTo>
                  <a:pt x="85474" y="38120"/>
                  <a:pt x="86063" y="39644"/>
                  <a:pt x="95312" y="41699"/>
                </a:cubicBezTo>
                <a:cubicBezTo>
                  <a:pt x="101207" y="43009"/>
                  <a:pt x="107241" y="43598"/>
                  <a:pt x="113183" y="44678"/>
                </a:cubicBezTo>
                <a:cubicBezTo>
                  <a:pt x="118164" y="45584"/>
                  <a:pt x="123192" y="46324"/>
                  <a:pt x="128076" y="47656"/>
                </a:cubicBezTo>
                <a:cubicBezTo>
                  <a:pt x="134134" y="49308"/>
                  <a:pt x="145947" y="53613"/>
                  <a:pt x="145947" y="53613"/>
                </a:cubicBezTo>
                <a:lnTo>
                  <a:pt x="163818" y="65527"/>
                </a:lnTo>
                <a:cubicBezTo>
                  <a:pt x="174406" y="72585"/>
                  <a:pt x="169173" y="71484"/>
                  <a:pt x="178710" y="71484"/>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2" name="円/楕円 351"/>
          <p:cNvSpPr/>
          <p:nvPr/>
        </p:nvSpPr>
        <p:spPr bwMode="auto">
          <a:xfrm>
            <a:off x="5450720" y="5984663"/>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53" name="フリーフォーム 352"/>
          <p:cNvSpPr/>
          <p:nvPr/>
        </p:nvSpPr>
        <p:spPr bwMode="auto">
          <a:xfrm>
            <a:off x="4509491" y="5119275"/>
            <a:ext cx="178671" cy="48425"/>
          </a:xfrm>
          <a:custGeom>
            <a:avLst/>
            <a:gdLst>
              <a:gd name="connsiteX0" fmla="*/ 0 w 148926"/>
              <a:gd name="connsiteY0" fmla="*/ 2978 h 32763"/>
              <a:gd name="connsiteX1" fmla="*/ 14893 w 148926"/>
              <a:gd name="connsiteY1" fmla="*/ 0 h 32763"/>
              <a:gd name="connsiteX2" fmla="*/ 47657 w 148926"/>
              <a:gd name="connsiteY2" fmla="*/ 5957 h 32763"/>
              <a:gd name="connsiteX3" fmla="*/ 65528 w 148926"/>
              <a:gd name="connsiteY3" fmla="*/ 14892 h 32763"/>
              <a:gd name="connsiteX4" fmla="*/ 113184 w 148926"/>
              <a:gd name="connsiteY4" fmla="*/ 17871 h 32763"/>
              <a:gd name="connsiteX5" fmla="*/ 131055 w 148926"/>
              <a:gd name="connsiteY5" fmla="*/ 23828 h 32763"/>
              <a:gd name="connsiteX6" fmla="*/ 139990 w 148926"/>
              <a:gd name="connsiteY6" fmla="*/ 26806 h 32763"/>
              <a:gd name="connsiteX7" fmla="*/ 148926 w 148926"/>
              <a:gd name="connsiteY7" fmla="*/ 32763 h 3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26" h="32763">
                <a:moveTo>
                  <a:pt x="0" y="2978"/>
                </a:moveTo>
                <a:cubicBezTo>
                  <a:pt x="4964" y="1985"/>
                  <a:pt x="9830" y="0"/>
                  <a:pt x="14893" y="0"/>
                </a:cubicBezTo>
                <a:cubicBezTo>
                  <a:pt x="21057" y="0"/>
                  <a:pt x="39278" y="1767"/>
                  <a:pt x="47657" y="5957"/>
                </a:cubicBezTo>
                <a:cubicBezTo>
                  <a:pt x="55960" y="10109"/>
                  <a:pt x="56042" y="13893"/>
                  <a:pt x="65528" y="14892"/>
                </a:cubicBezTo>
                <a:cubicBezTo>
                  <a:pt x="81357" y="16558"/>
                  <a:pt x="97299" y="16878"/>
                  <a:pt x="113184" y="17871"/>
                </a:cubicBezTo>
                <a:lnTo>
                  <a:pt x="131055" y="23828"/>
                </a:lnTo>
                <a:lnTo>
                  <a:pt x="139990" y="26806"/>
                </a:lnTo>
                <a:lnTo>
                  <a:pt x="148926" y="32763"/>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4" name="フリーフォーム 353"/>
          <p:cNvSpPr/>
          <p:nvPr/>
        </p:nvSpPr>
        <p:spPr bwMode="auto">
          <a:xfrm>
            <a:off x="5891476" y="4962184"/>
            <a:ext cx="235302" cy="18289"/>
          </a:xfrm>
          <a:custGeom>
            <a:avLst/>
            <a:gdLst>
              <a:gd name="connsiteX0" fmla="*/ 0 w 235302"/>
              <a:gd name="connsiteY0" fmla="*/ 8935 h 18289"/>
              <a:gd name="connsiteX1" fmla="*/ 17871 w 235302"/>
              <a:gd name="connsiteY1" fmla="*/ 5957 h 18289"/>
              <a:gd name="connsiteX2" fmla="*/ 86377 w 235302"/>
              <a:gd name="connsiteY2" fmla="*/ 11914 h 18289"/>
              <a:gd name="connsiteX3" fmla="*/ 116162 w 235302"/>
              <a:gd name="connsiteY3" fmla="*/ 8935 h 18289"/>
              <a:gd name="connsiteX4" fmla="*/ 137011 w 235302"/>
              <a:gd name="connsiteY4" fmla="*/ 2978 h 18289"/>
              <a:gd name="connsiteX5" fmla="*/ 157861 w 235302"/>
              <a:gd name="connsiteY5" fmla="*/ 0 h 18289"/>
              <a:gd name="connsiteX6" fmla="*/ 181689 w 235302"/>
              <a:gd name="connsiteY6" fmla="*/ 2978 h 18289"/>
              <a:gd name="connsiteX7" fmla="*/ 190624 w 235302"/>
              <a:gd name="connsiteY7" fmla="*/ 5957 h 18289"/>
              <a:gd name="connsiteX8" fmla="*/ 208495 w 235302"/>
              <a:gd name="connsiteY8" fmla="*/ 8935 h 18289"/>
              <a:gd name="connsiteX9" fmla="*/ 217431 w 235302"/>
              <a:gd name="connsiteY9" fmla="*/ 11914 h 18289"/>
              <a:gd name="connsiteX10" fmla="*/ 226366 w 235302"/>
              <a:gd name="connsiteY10" fmla="*/ 17871 h 18289"/>
              <a:gd name="connsiteX11" fmla="*/ 235302 w 235302"/>
              <a:gd name="connsiteY11" fmla="*/ 17871 h 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302" h="18289">
                <a:moveTo>
                  <a:pt x="0" y="8935"/>
                </a:moveTo>
                <a:cubicBezTo>
                  <a:pt x="5957" y="7942"/>
                  <a:pt x="11832" y="5957"/>
                  <a:pt x="17871" y="5957"/>
                </a:cubicBezTo>
                <a:cubicBezTo>
                  <a:pt x="71174" y="5957"/>
                  <a:pt x="60065" y="3142"/>
                  <a:pt x="86377" y="11914"/>
                </a:cubicBezTo>
                <a:cubicBezTo>
                  <a:pt x="96305" y="10921"/>
                  <a:pt x="106284" y="10346"/>
                  <a:pt x="116162" y="8935"/>
                </a:cubicBezTo>
                <a:cubicBezTo>
                  <a:pt x="142103" y="5229"/>
                  <a:pt x="115771" y="7226"/>
                  <a:pt x="137011" y="2978"/>
                </a:cubicBezTo>
                <a:cubicBezTo>
                  <a:pt x="143895" y="1601"/>
                  <a:pt x="150911" y="993"/>
                  <a:pt x="157861" y="0"/>
                </a:cubicBezTo>
                <a:cubicBezTo>
                  <a:pt x="165804" y="993"/>
                  <a:pt x="173814" y="1546"/>
                  <a:pt x="181689" y="2978"/>
                </a:cubicBezTo>
                <a:cubicBezTo>
                  <a:pt x="184778" y="3540"/>
                  <a:pt x="187559" y="5276"/>
                  <a:pt x="190624" y="5957"/>
                </a:cubicBezTo>
                <a:cubicBezTo>
                  <a:pt x="196519" y="7267"/>
                  <a:pt x="202538" y="7942"/>
                  <a:pt x="208495" y="8935"/>
                </a:cubicBezTo>
                <a:cubicBezTo>
                  <a:pt x="211474" y="9928"/>
                  <a:pt x="214623" y="10510"/>
                  <a:pt x="217431" y="11914"/>
                </a:cubicBezTo>
                <a:cubicBezTo>
                  <a:pt x="220633" y="13515"/>
                  <a:pt x="222970" y="16739"/>
                  <a:pt x="226366" y="17871"/>
                </a:cubicBezTo>
                <a:cubicBezTo>
                  <a:pt x="229192" y="18813"/>
                  <a:pt x="232323" y="17871"/>
                  <a:pt x="235302" y="17871"/>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5" name="円/楕円 354"/>
          <p:cNvSpPr/>
          <p:nvPr/>
        </p:nvSpPr>
        <p:spPr bwMode="auto">
          <a:xfrm>
            <a:off x="4459966" y="509373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56" name="フリーフォーム 355"/>
          <p:cNvSpPr/>
          <p:nvPr/>
        </p:nvSpPr>
        <p:spPr bwMode="auto">
          <a:xfrm>
            <a:off x="4363505" y="5656175"/>
            <a:ext cx="23828" cy="142968"/>
          </a:xfrm>
          <a:custGeom>
            <a:avLst/>
            <a:gdLst>
              <a:gd name="connsiteX0" fmla="*/ 14892 w 23828"/>
              <a:gd name="connsiteY0" fmla="*/ 0 h 142968"/>
              <a:gd name="connsiteX1" fmla="*/ 23828 w 23828"/>
              <a:gd name="connsiteY1" fmla="*/ 26806 h 142968"/>
              <a:gd name="connsiteX2" fmla="*/ 20849 w 23828"/>
              <a:gd name="connsiteY2" fmla="*/ 59570 h 142968"/>
              <a:gd name="connsiteX3" fmla="*/ 14892 w 23828"/>
              <a:gd name="connsiteY3" fmla="*/ 77441 h 142968"/>
              <a:gd name="connsiteX4" fmla="*/ 11914 w 23828"/>
              <a:gd name="connsiteY4" fmla="*/ 86376 h 142968"/>
              <a:gd name="connsiteX5" fmla="*/ 8935 w 23828"/>
              <a:gd name="connsiteY5" fmla="*/ 95312 h 142968"/>
              <a:gd name="connsiteX6" fmla="*/ 2978 w 23828"/>
              <a:gd name="connsiteY6" fmla="*/ 116161 h 142968"/>
              <a:gd name="connsiteX7" fmla="*/ 0 w 23828"/>
              <a:gd name="connsiteY7" fmla="*/ 142968 h 14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8" h="142968">
                <a:moveTo>
                  <a:pt x="14892" y="0"/>
                </a:moveTo>
                <a:cubicBezTo>
                  <a:pt x="16785" y="4732"/>
                  <a:pt x="23828" y="20395"/>
                  <a:pt x="23828" y="26806"/>
                </a:cubicBezTo>
                <a:cubicBezTo>
                  <a:pt x="23828" y="37772"/>
                  <a:pt x="22755" y="48771"/>
                  <a:pt x="20849" y="59570"/>
                </a:cubicBezTo>
                <a:cubicBezTo>
                  <a:pt x="19758" y="65754"/>
                  <a:pt x="16878" y="71484"/>
                  <a:pt x="14892" y="77441"/>
                </a:cubicBezTo>
                <a:lnTo>
                  <a:pt x="11914" y="86376"/>
                </a:lnTo>
                <a:cubicBezTo>
                  <a:pt x="10921" y="89355"/>
                  <a:pt x="9696" y="92266"/>
                  <a:pt x="8935" y="95312"/>
                </a:cubicBezTo>
                <a:cubicBezTo>
                  <a:pt x="5196" y="110272"/>
                  <a:pt x="7252" y="103343"/>
                  <a:pt x="2978" y="116161"/>
                </a:cubicBezTo>
                <a:lnTo>
                  <a:pt x="0" y="142968"/>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7" name="フリーフォーム 356"/>
          <p:cNvSpPr/>
          <p:nvPr/>
        </p:nvSpPr>
        <p:spPr bwMode="auto">
          <a:xfrm>
            <a:off x="3943536" y="5879562"/>
            <a:ext cx="190624" cy="20850"/>
          </a:xfrm>
          <a:custGeom>
            <a:avLst/>
            <a:gdLst>
              <a:gd name="connsiteX0" fmla="*/ 190624 w 190624"/>
              <a:gd name="connsiteY0" fmla="*/ 0 h 20850"/>
              <a:gd name="connsiteX1" fmla="*/ 125097 w 190624"/>
              <a:gd name="connsiteY1" fmla="*/ 2979 h 20850"/>
              <a:gd name="connsiteX2" fmla="*/ 110205 w 190624"/>
              <a:gd name="connsiteY2" fmla="*/ 5957 h 20850"/>
              <a:gd name="connsiteX3" fmla="*/ 77441 w 190624"/>
              <a:gd name="connsiteY3" fmla="*/ 14893 h 20850"/>
              <a:gd name="connsiteX4" fmla="*/ 56592 w 190624"/>
              <a:gd name="connsiteY4" fmla="*/ 20850 h 20850"/>
              <a:gd name="connsiteX5" fmla="*/ 17871 w 190624"/>
              <a:gd name="connsiteY5" fmla="*/ 17871 h 20850"/>
              <a:gd name="connsiteX6" fmla="*/ 0 w 190624"/>
              <a:gd name="connsiteY6" fmla="*/ 14893 h 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24" h="20850">
                <a:moveTo>
                  <a:pt x="190624" y="0"/>
                </a:moveTo>
                <a:cubicBezTo>
                  <a:pt x="168782" y="993"/>
                  <a:pt x="146902" y="1364"/>
                  <a:pt x="125097" y="2979"/>
                </a:cubicBezTo>
                <a:cubicBezTo>
                  <a:pt x="120049" y="3353"/>
                  <a:pt x="115138" y="4819"/>
                  <a:pt x="110205" y="5957"/>
                </a:cubicBezTo>
                <a:cubicBezTo>
                  <a:pt x="54962" y="18705"/>
                  <a:pt x="105023" y="7012"/>
                  <a:pt x="77441" y="14893"/>
                </a:cubicBezTo>
                <a:cubicBezTo>
                  <a:pt x="51269" y="22370"/>
                  <a:pt x="78009" y="13709"/>
                  <a:pt x="56592" y="20850"/>
                </a:cubicBezTo>
                <a:cubicBezTo>
                  <a:pt x="43685" y="19857"/>
                  <a:pt x="30745" y="19226"/>
                  <a:pt x="17871" y="17871"/>
                </a:cubicBezTo>
                <a:cubicBezTo>
                  <a:pt x="11865" y="17239"/>
                  <a:pt x="0" y="14893"/>
                  <a:pt x="0" y="14893"/>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8" name="フリーフォーム 357"/>
          <p:cNvSpPr/>
          <p:nvPr/>
        </p:nvSpPr>
        <p:spPr bwMode="auto">
          <a:xfrm>
            <a:off x="4169902" y="5789428"/>
            <a:ext cx="163818" cy="81199"/>
          </a:xfrm>
          <a:custGeom>
            <a:avLst/>
            <a:gdLst>
              <a:gd name="connsiteX0" fmla="*/ 0 w 163818"/>
              <a:gd name="connsiteY0" fmla="*/ 81199 h 81199"/>
              <a:gd name="connsiteX1" fmla="*/ 14893 w 163818"/>
              <a:gd name="connsiteY1" fmla="*/ 72263 h 81199"/>
              <a:gd name="connsiteX2" fmla="*/ 32764 w 163818"/>
              <a:gd name="connsiteY2" fmla="*/ 60349 h 81199"/>
              <a:gd name="connsiteX3" fmla="*/ 38721 w 163818"/>
              <a:gd name="connsiteY3" fmla="*/ 42478 h 81199"/>
              <a:gd name="connsiteX4" fmla="*/ 50635 w 163818"/>
              <a:gd name="connsiteY4" fmla="*/ 24607 h 81199"/>
              <a:gd name="connsiteX5" fmla="*/ 77441 w 163818"/>
              <a:gd name="connsiteY5" fmla="*/ 9715 h 81199"/>
              <a:gd name="connsiteX6" fmla="*/ 86377 w 163818"/>
              <a:gd name="connsiteY6" fmla="*/ 3758 h 81199"/>
              <a:gd name="connsiteX7" fmla="*/ 137011 w 163818"/>
              <a:gd name="connsiteY7" fmla="*/ 3758 h 81199"/>
              <a:gd name="connsiteX8" fmla="*/ 154882 w 163818"/>
              <a:gd name="connsiteY8" fmla="*/ 12693 h 81199"/>
              <a:gd name="connsiteX9" fmla="*/ 160839 w 163818"/>
              <a:gd name="connsiteY9" fmla="*/ 21629 h 81199"/>
              <a:gd name="connsiteX10" fmla="*/ 163818 w 163818"/>
              <a:gd name="connsiteY10" fmla="*/ 24607 h 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18" h="81199">
                <a:moveTo>
                  <a:pt x="0" y="81199"/>
                </a:moveTo>
                <a:cubicBezTo>
                  <a:pt x="4964" y="78220"/>
                  <a:pt x="10009" y="75371"/>
                  <a:pt x="14893" y="72263"/>
                </a:cubicBezTo>
                <a:cubicBezTo>
                  <a:pt x="20933" y="68419"/>
                  <a:pt x="32764" y="60349"/>
                  <a:pt x="32764" y="60349"/>
                </a:cubicBezTo>
                <a:cubicBezTo>
                  <a:pt x="34750" y="54392"/>
                  <a:pt x="35238" y="47703"/>
                  <a:pt x="38721" y="42478"/>
                </a:cubicBezTo>
                <a:cubicBezTo>
                  <a:pt x="42692" y="36521"/>
                  <a:pt x="44678" y="28578"/>
                  <a:pt x="50635" y="24607"/>
                </a:cubicBezTo>
                <a:cubicBezTo>
                  <a:pt x="71118" y="10952"/>
                  <a:pt x="61714" y="14957"/>
                  <a:pt x="77441" y="9715"/>
                </a:cubicBezTo>
                <a:cubicBezTo>
                  <a:pt x="80420" y="7729"/>
                  <a:pt x="83175" y="5359"/>
                  <a:pt x="86377" y="3758"/>
                </a:cubicBezTo>
                <a:cubicBezTo>
                  <a:pt x="102072" y="-4090"/>
                  <a:pt x="120852" y="2604"/>
                  <a:pt x="137011" y="3758"/>
                </a:cubicBezTo>
                <a:cubicBezTo>
                  <a:pt x="144279" y="6180"/>
                  <a:pt x="149108" y="6918"/>
                  <a:pt x="154882" y="12693"/>
                </a:cubicBezTo>
                <a:cubicBezTo>
                  <a:pt x="157413" y="15224"/>
                  <a:pt x="158691" y="18765"/>
                  <a:pt x="160839" y="21629"/>
                </a:cubicBezTo>
                <a:cubicBezTo>
                  <a:pt x="161681" y="22752"/>
                  <a:pt x="162825" y="23614"/>
                  <a:pt x="163818" y="24607"/>
                </a:cubicBezTo>
              </a:path>
            </a:pathLst>
          </a:custGeom>
          <a:noFill/>
          <a:ln w="19050">
            <a:solidFill>
              <a:srgbClr val="FFC000"/>
            </a:solidFill>
            <a:miter lim="800000"/>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59" name="フリーフォーム 358"/>
          <p:cNvSpPr/>
          <p:nvPr/>
        </p:nvSpPr>
        <p:spPr bwMode="auto">
          <a:xfrm>
            <a:off x="3675471" y="5802121"/>
            <a:ext cx="128076" cy="125097"/>
          </a:xfrm>
          <a:custGeom>
            <a:avLst/>
            <a:gdLst>
              <a:gd name="connsiteX0" fmla="*/ 128076 w 128076"/>
              <a:gd name="connsiteY0" fmla="*/ 0 h 125097"/>
              <a:gd name="connsiteX1" fmla="*/ 107226 w 128076"/>
              <a:gd name="connsiteY1" fmla="*/ 20850 h 125097"/>
              <a:gd name="connsiteX2" fmla="*/ 104248 w 128076"/>
              <a:gd name="connsiteY2" fmla="*/ 32764 h 125097"/>
              <a:gd name="connsiteX3" fmla="*/ 101269 w 128076"/>
              <a:gd name="connsiteY3" fmla="*/ 41699 h 125097"/>
              <a:gd name="connsiteX4" fmla="*/ 83398 w 128076"/>
              <a:gd name="connsiteY4" fmla="*/ 47656 h 125097"/>
              <a:gd name="connsiteX5" fmla="*/ 77441 w 128076"/>
              <a:gd name="connsiteY5" fmla="*/ 56592 h 125097"/>
              <a:gd name="connsiteX6" fmla="*/ 68506 w 128076"/>
              <a:gd name="connsiteY6" fmla="*/ 62549 h 125097"/>
              <a:gd name="connsiteX7" fmla="*/ 65527 w 128076"/>
              <a:gd name="connsiteY7" fmla="*/ 71484 h 125097"/>
              <a:gd name="connsiteX8" fmla="*/ 50635 w 128076"/>
              <a:gd name="connsiteY8" fmla="*/ 89355 h 125097"/>
              <a:gd name="connsiteX9" fmla="*/ 41699 w 128076"/>
              <a:gd name="connsiteY9" fmla="*/ 92334 h 125097"/>
              <a:gd name="connsiteX10" fmla="*/ 23828 w 128076"/>
              <a:gd name="connsiteY10" fmla="*/ 104248 h 125097"/>
              <a:gd name="connsiteX11" fmla="*/ 14893 w 128076"/>
              <a:gd name="connsiteY11" fmla="*/ 110205 h 125097"/>
              <a:gd name="connsiteX12" fmla="*/ 0 w 128076"/>
              <a:gd name="connsiteY12" fmla="*/ 125097 h 12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76" h="125097">
                <a:moveTo>
                  <a:pt x="128076" y="0"/>
                </a:moveTo>
                <a:cubicBezTo>
                  <a:pt x="119540" y="6828"/>
                  <a:pt x="111555" y="10747"/>
                  <a:pt x="107226" y="20850"/>
                </a:cubicBezTo>
                <a:cubicBezTo>
                  <a:pt x="105614" y="24613"/>
                  <a:pt x="105373" y="28828"/>
                  <a:pt x="104248" y="32764"/>
                </a:cubicBezTo>
                <a:cubicBezTo>
                  <a:pt x="103385" y="35783"/>
                  <a:pt x="103824" y="39874"/>
                  <a:pt x="101269" y="41699"/>
                </a:cubicBezTo>
                <a:cubicBezTo>
                  <a:pt x="96159" y="45349"/>
                  <a:pt x="83398" y="47656"/>
                  <a:pt x="83398" y="47656"/>
                </a:cubicBezTo>
                <a:cubicBezTo>
                  <a:pt x="81412" y="50635"/>
                  <a:pt x="79972" y="54061"/>
                  <a:pt x="77441" y="56592"/>
                </a:cubicBezTo>
                <a:cubicBezTo>
                  <a:pt x="74910" y="59123"/>
                  <a:pt x="70742" y="59754"/>
                  <a:pt x="68506" y="62549"/>
                </a:cubicBezTo>
                <a:cubicBezTo>
                  <a:pt x="66545" y="65001"/>
                  <a:pt x="66931" y="68676"/>
                  <a:pt x="65527" y="71484"/>
                </a:cubicBezTo>
                <a:cubicBezTo>
                  <a:pt x="62779" y="76979"/>
                  <a:pt x="55576" y="86061"/>
                  <a:pt x="50635" y="89355"/>
                </a:cubicBezTo>
                <a:cubicBezTo>
                  <a:pt x="48023" y="91097"/>
                  <a:pt x="44444" y="90809"/>
                  <a:pt x="41699" y="92334"/>
                </a:cubicBezTo>
                <a:cubicBezTo>
                  <a:pt x="35441" y="95811"/>
                  <a:pt x="29785" y="100277"/>
                  <a:pt x="23828" y="104248"/>
                </a:cubicBezTo>
                <a:cubicBezTo>
                  <a:pt x="20850" y="106234"/>
                  <a:pt x="17424" y="107674"/>
                  <a:pt x="14893" y="110205"/>
                </a:cubicBezTo>
                <a:lnTo>
                  <a:pt x="0" y="125097"/>
                </a:ln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60" name="フリーフォーム 359"/>
          <p:cNvSpPr/>
          <p:nvPr/>
        </p:nvSpPr>
        <p:spPr bwMode="auto">
          <a:xfrm>
            <a:off x="3825287" y="5796164"/>
            <a:ext cx="91444" cy="86377"/>
          </a:xfrm>
          <a:custGeom>
            <a:avLst/>
            <a:gdLst>
              <a:gd name="connsiteX0" fmla="*/ 0 w 74463"/>
              <a:gd name="connsiteY0" fmla="*/ 0 h 86377"/>
              <a:gd name="connsiteX1" fmla="*/ 14893 w 74463"/>
              <a:gd name="connsiteY1" fmla="*/ 11914 h 86377"/>
              <a:gd name="connsiteX2" fmla="*/ 17871 w 74463"/>
              <a:gd name="connsiteY2" fmla="*/ 20850 h 86377"/>
              <a:gd name="connsiteX3" fmla="*/ 20850 w 74463"/>
              <a:gd name="connsiteY3" fmla="*/ 47656 h 86377"/>
              <a:gd name="connsiteX4" fmla="*/ 29785 w 74463"/>
              <a:gd name="connsiteY4" fmla="*/ 53613 h 86377"/>
              <a:gd name="connsiteX5" fmla="*/ 47656 w 74463"/>
              <a:gd name="connsiteY5" fmla="*/ 59570 h 86377"/>
              <a:gd name="connsiteX6" fmla="*/ 56592 w 74463"/>
              <a:gd name="connsiteY6" fmla="*/ 62549 h 86377"/>
              <a:gd name="connsiteX7" fmla="*/ 62549 w 74463"/>
              <a:gd name="connsiteY7" fmla="*/ 71484 h 86377"/>
              <a:gd name="connsiteX8" fmla="*/ 74463 w 74463"/>
              <a:gd name="connsiteY8" fmla="*/ 86377 h 8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63" h="86377">
                <a:moveTo>
                  <a:pt x="0" y="0"/>
                </a:moveTo>
                <a:cubicBezTo>
                  <a:pt x="4964" y="3971"/>
                  <a:pt x="10756" y="7087"/>
                  <a:pt x="14893" y="11914"/>
                </a:cubicBezTo>
                <a:cubicBezTo>
                  <a:pt x="16936" y="14298"/>
                  <a:pt x="17355" y="17753"/>
                  <a:pt x="17871" y="20850"/>
                </a:cubicBezTo>
                <a:cubicBezTo>
                  <a:pt x="19349" y="29718"/>
                  <a:pt x="17778" y="39207"/>
                  <a:pt x="20850" y="47656"/>
                </a:cubicBezTo>
                <a:cubicBezTo>
                  <a:pt x="22073" y="51020"/>
                  <a:pt x="26514" y="52159"/>
                  <a:pt x="29785" y="53613"/>
                </a:cubicBezTo>
                <a:cubicBezTo>
                  <a:pt x="35523" y="56163"/>
                  <a:pt x="41699" y="57584"/>
                  <a:pt x="47656" y="59570"/>
                </a:cubicBezTo>
                <a:lnTo>
                  <a:pt x="56592" y="62549"/>
                </a:lnTo>
                <a:cubicBezTo>
                  <a:pt x="58578" y="65527"/>
                  <a:pt x="60257" y="68734"/>
                  <a:pt x="62549" y="71484"/>
                </a:cubicBezTo>
                <a:cubicBezTo>
                  <a:pt x="75680" y="87242"/>
                  <a:pt x="68216" y="73884"/>
                  <a:pt x="74463" y="86377"/>
                </a:cubicBezTo>
              </a:path>
            </a:pathLst>
          </a:custGeom>
          <a:noFill/>
          <a:ln w="28575">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61" name="円/楕円 360"/>
          <p:cNvSpPr/>
          <p:nvPr/>
        </p:nvSpPr>
        <p:spPr bwMode="auto">
          <a:xfrm>
            <a:off x="4096085" y="582649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62" name="フリーフォーム 361"/>
          <p:cNvSpPr/>
          <p:nvPr/>
        </p:nvSpPr>
        <p:spPr bwMode="auto">
          <a:xfrm>
            <a:off x="3815358" y="5671067"/>
            <a:ext cx="110307" cy="110205"/>
          </a:xfrm>
          <a:custGeom>
            <a:avLst/>
            <a:gdLst>
              <a:gd name="connsiteX0" fmla="*/ 110307 w 110307"/>
              <a:gd name="connsiteY0" fmla="*/ 0 h 110205"/>
              <a:gd name="connsiteX1" fmla="*/ 86479 w 110307"/>
              <a:gd name="connsiteY1" fmla="*/ 5957 h 110205"/>
              <a:gd name="connsiteX2" fmla="*/ 80522 w 110307"/>
              <a:gd name="connsiteY2" fmla="*/ 14893 h 110205"/>
              <a:gd name="connsiteX3" fmla="*/ 71587 w 110307"/>
              <a:gd name="connsiteY3" fmla="*/ 23828 h 110205"/>
              <a:gd name="connsiteX4" fmla="*/ 53716 w 110307"/>
              <a:gd name="connsiteY4" fmla="*/ 32764 h 110205"/>
              <a:gd name="connsiteX5" fmla="*/ 35845 w 110307"/>
              <a:gd name="connsiteY5" fmla="*/ 44678 h 110205"/>
              <a:gd name="connsiteX6" fmla="*/ 26909 w 110307"/>
              <a:gd name="connsiteY6" fmla="*/ 50635 h 110205"/>
              <a:gd name="connsiteX7" fmla="*/ 9038 w 110307"/>
              <a:gd name="connsiteY7" fmla="*/ 77441 h 110205"/>
              <a:gd name="connsiteX8" fmla="*/ 3081 w 110307"/>
              <a:gd name="connsiteY8" fmla="*/ 86377 h 110205"/>
              <a:gd name="connsiteX9" fmla="*/ 103 w 110307"/>
              <a:gd name="connsiteY9" fmla="*/ 110205 h 1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07" h="110205">
                <a:moveTo>
                  <a:pt x="110307" y="0"/>
                </a:moveTo>
                <a:cubicBezTo>
                  <a:pt x="109569" y="148"/>
                  <a:pt x="89530" y="3516"/>
                  <a:pt x="86479" y="5957"/>
                </a:cubicBezTo>
                <a:cubicBezTo>
                  <a:pt x="83684" y="8193"/>
                  <a:pt x="82814" y="12143"/>
                  <a:pt x="80522" y="14893"/>
                </a:cubicBezTo>
                <a:cubicBezTo>
                  <a:pt x="77826" y="18129"/>
                  <a:pt x="74823" y="21132"/>
                  <a:pt x="71587" y="23828"/>
                </a:cubicBezTo>
                <a:cubicBezTo>
                  <a:pt x="55721" y="37049"/>
                  <a:pt x="69834" y="23809"/>
                  <a:pt x="53716" y="32764"/>
                </a:cubicBezTo>
                <a:cubicBezTo>
                  <a:pt x="47458" y="36241"/>
                  <a:pt x="41802" y="40707"/>
                  <a:pt x="35845" y="44678"/>
                </a:cubicBezTo>
                <a:lnTo>
                  <a:pt x="26909" y="50635"/>
                </a:lnTo>
                <a:lnTo>
                  <a:pt x="9038" y="77441"/>
                </a:lnTo>
                <a:lnTo>
                  <a:pt x="3081" y="86377"/>
                </a:lnTo>
                <a:cubicBezTo>
                  <a:pt x="-860" y="102144"/>
                  <a:pt x="103" y="94197"/>
                  <a:pt x="103" y="110205"/>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63" name="フリーフォーム 362"/>
          <p:cNvSpPr/>
          <p:nvPr/>
        </p:nvSpPr>
        <p:spPr bwMode="auto">
          <a:xfrm>
            <a:off x="3740998" y="5697874"/>
            <a:ext cx="56592" cy="80443"/>
          </a:xfrm>
          <a:custGeom>
            <a:avLst/>
            <a:gdLst>
              <a:gd name="connsiteX0" fmla="*/ 0 w 56592"/>
              <a:gd name="connsiteY0" fmla="*/ 0 h 80443"/>
              <a:gd name="connsiteX1" fmla="*/ 14893 w 56592"/>
              <a:gd name="connsiteY1" fmla="*/ 8935 h 80443"/>
              <a:gd name="connsiteX2" fmla="*/ 17871 w 56592"/>
              <a:gd name="connsiteY2" fmla="*/ 17871 h 80443"/>
              <a:gd name="connsiteX3" fmla="*/ 29785 w 56592"/>
              <a:gd name="connsiteY3" fmla="*/ 35742 h 80443"/>
              <a:gd name="connsiteX4" fmla="*/ 32764 w 56592"/>
              <a:gd name="connsiteY4" fmla="*/ 44677 h 80443"/>
              <a:gd name="connsiteX5" fmla="*/ 44678 w 56592"/>
              <a:gd name="connsiteY5" fmla="*/ 62548 h 80443"/>
              <a:gd name="connsiteX6" fmla="*/ 50635 w 56592"/>
              <a:gd name="connsiteY6" fmla="*/ 71484 h 80443"/>
              <a:gd name="connsiteX7" fmla="*/ 56592 w 56592"/>
              <a:gd name="connsiteY7" fmla="*/ 80419 h 8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2" h="80443">
                <a:moveTo>
                  <a:pt x="0" y="0"/>
                </a:moveTo>
                <a:cubicBezTo>
                  <a:pt x="4964" y="2978"/>
                  <a:pt x="10799" y="4841"/>
                  <a:pt x="14893" y="8935"/>
                </a:cubicBezTo>
                <a:cubicBezTo>
                  <a:pt x="17113" y="11155"/>
                  <a:pt x="16346" y="15126"/>
                  <a:pt x="17871" y="17871"/>
                </a:cubicBezTo>
                <a:cubicBezTo>
                  <a:pt x="21348" y="24130"/>
                  <a:pt x="27521" y="28950"/>
                  <a:pt x="29785" y="35742"/>
                </a:cubicBezTo>
                <a:cubicBezTo>
                  <a:pt x="30778" y="38720"/>
                  <a:pt x="31239" y="41933"/>
                  <a:pt x="32764" y="44677"/>
                </a:cubicBezTo>
                <a:cubicBezTo>
                  <a:pt x="36241" y="50935"/>
                  <a:pt x="40707" y="56591"/>
                  <a:pt x="44678" y="62548"/>
                </a:cubicBezTo>
                <a:lnTo>
                  <a:pt x="50635" y="71484"/>
                </a:lnTo>
                <a:cubicBezTo>
                  <a:pt x="53927" y="81361"/>
                  <a:pt x="50474" y="80419"/>
                  <a:pt x="56592" y="80419"/>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64" name="円/楕円 363"/>
          <p:cNvSpPr/>
          <p:nvPr/>
        </p:nvSpPr>
        <p:spPr bwMode="auto">
          <a:xfrm>
            <a:off x="3665946" y="563512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65" name="円/楕円 364"/>
          <p:cNvSpPr/>
          <p:nvPr/>
        </p:nvSpPr>
        <p:spPr bwMode="auto">
          <a:xfrm>
            <a:off x="3283224" y="545092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66" name="フリーフォーム 365"/>
          <p:cNvSpPr/>
          <p:nvPr/>
        </p:nvSpPr>
        <p:spPr bwMode="auto">
          <a:xfrm>
            <a:off x="2793779" y="5409220"/>
            <a:ext cx="50980" cy="285675"/>
          </a:xfrm>
          <a:custGeom>
            <a:avLst/>
            <a:gdLst>
              <a:gd name="connsiteX0" fmla="*/ 41755 w 50980"/>
              <a:gd name="connsiteY0" fmla="*/ 0 h 244237"/>
              <a:gd name="connsiteX1" fmla="*/ 50690 w 50980"/>
              <a:gd name="connsiteY1" fmla="*/ 14892 h 244237"/>
              <a:gd name="connsiteX2" fmla="*/ 44733 w 50980"/>
              <a:gd name="connsiteY2" fmla="*/ 77441 h 244237"/>
              <a:gd name="connsiteX3" fmla="*/ 38776 w 50980"/>
              <a:gd name="connsiteY3" fmla="*/ 86377 h 244237"/>
              <a:gd name="connsiteX4" fmla="*/ 26862 w 50980"/>
              <a:gd name="connsiteY4" fmla="*/ 104248 h 244237"/>
              <a:gd name="connsiteX5" fmla="*/ 23884 w 50980"/>
              <a:gd name="connsiteY5" fmla="*/ 113183 h 244237"/>
              <a:gd name="connsiteX6" fmla="*/ 17927 w 50980"/>
              <a:gd name="connsiteY6" fmla="*/ 122119 h 244237"/>
              <a:gd name="connsiteX7" fmla="*/ 11970 w 50980"/>
              <a:gd name="connsiteY7" fmla="*/ 142968 h 244237"/>
              <a:gd name="connsiteX8" fmla="*/ 6013 w 50980"/>
              <a:gd name="connsiteY8" fmla="*/ 190624 h 244237"/>
              <a:gd name="connsiteX9" fmla="*/ 3034 w 50980"/>
              <a:gd name="connsiteY9" fmla="*/ 223388 h 244237"/>
              <a:gd name="connsiteX10" fmla="*/ 56 w 50980"/>
              <a:gd name="connsiteY10" fmla="*/ 244237 h 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80" h="244237">
                <a:moveTo>
                  <a:pt x="41755" y="0"/>
                </a:moveTo>
                <a:cubicBezTo>
                  <a:pt x="44733" y="4964"/>
                  <a:pt x="50189" y="9125"/>
                  <a:pt x="50690" y="14892"/>
                </a:cubicBezTo>
                <a:cubicBezTo>
                  <a:pt x="50780" y="15925"/>
                  <a:pt x="52805" y="61299"/>
                  <a:pt x="44733" y="77441"/>
                </a:cubicBezTo>
                <a:cubicBezTo>
                  <a:pt x="43132" y="80643"/>
                  <a:pt x="40762" y="83398"/>
                  <a:pt x="38776" y="86377"/>
                </a:cubicBezTo>
                <a:cubicBezTo>
                  <a:pt x="31695" y="107622"/>
                  <a:pt x="41736" y="81937"/>
                  <a:pt x="26862" y="104248"/>
                </a:cubicBezTo>
                <a:cubicBezTo>
                  <a:pt x="25121" y="106860"/>
                  <a:pt x="25288" y="110375"/>
                  <a:pt x="23884" y="113183"/>
                </a:cubicBezTo>
                <a:cubicBezTo>
                  <a:pt x="22283" y="116385"/>
                  <a:pt x="19528" y="118917"/>
                  <a:pt x="17927" y="122119"/>
                </a:cubicBezTo>
                <a:cubicBezTo>
                  <a:pt x="16102" y="125769"/>
                  <a:pt x="12516" y="139963"/>
                  <a:pt x="11970" y="142968"/>
                </a:cubicBezTo>
                <a:cubicBezTo>
                  <a:pt x="9786" y="154982"/>
                  <a:pt x="7120" y="179553"/>
                  <a:pt x="6013" y="190624"/>
                </a:cubicBezTo>
                <a:cubicBezTo>
                  <a:pt x="4922" y="201536"/>
                  <a:pt x="4483" y="212518"/>
                  <a:pt x="3034" y="223388"/>
                </a:cubicBezTo>
                <a:cubicBezTo>
                  <a:pt x="-666" y="251140"/>
                  <a:pt x="56" y="221787"/>
                  <a:pt x="56" y="244237"/>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67" name="円/楕円 366"/>
          <p:cNvSpPr/>
          <p:nvPr/>
        </p:nvSpPr>
        <p:spPr bwMode="auto">
          <a:xfrm>
            <a:off x="3256317" y="566307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68" name="円/楕円 367"/>
          <p:cNvSpPr/>
          <p:nvPr/>
        </p:nvSpPr>
        <p:spPr bwMode="auto">
          <a:xfrm>
            <a:off x="2931713" y="585755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69" name="円/楕円 368"/>
          <p:cNvSpPr/>
          <p:nvPr/>
        </p:nvSpPr>
        <p:spPr bwMode="auto">
          <a:xfrm>
            <a:off x="2745374" y="565571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70" name="フリーフォーム 369"/>
          <p:cNvSpPr/>
          <p:nvPr/>
        </p:nvSpPr>
        <p:spPr bwMode="auto">
          <a:xfrm>
            <a:off x="2046231" y="5349389"/>
            <a:ext cx="151903" cy="14892"/>
          </a:xfrm>
          <a:custGeom>
            <a:avLst/>
            <a:gdLst>
              <a:gd name="connsiteX0" fmla="*/ 151903 w 151903"/>
              <a:gd name="connsiteY0" fmla="*/ 0 h 14892"/>
              <a:gd name="connsiteX1" fmla="*/ 128075 w 151903"/>
              <a:gd name="connsiteY1" fmla="*/ 2978 h 14892"/>
              <a:gd name="connsiteX2" fmla="*/ 110204 w 151903"/>
              <a:gd name="connsiteY2" fmla="*/ 8935 h 14892"/>
              <a:gd name="connsiteX3" fmla="*/ 47656 w 151903"/>
              <a:gd name="connsiteY3" fmla="*/ 5957 h 14892"/>
              <a:gd name="connsiteX4" fmla="*/ 38720 w 151903"/>
              <a:gd name="connsiteY4" fmla="*/ 2978 h 14892"/>
              <a:gd name="connsiteX5" fmla="*/ 20849 w 151903"/>
              <a:gd name="connsiteY5" fmla="*/ 5957 h 14892"/>
              <a:gd name="connsiteX6" fmla="*/ 0 w 151903"/>
              <a:gd name="connsiteY6" fmla="*/ 14892 h 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03" h="14892">
                <a:moveTo>
                  <a:pt x="151903" y="0"/>
                </a:moveTo>
                <a:cubicBezTo>
                  <a:pt x="143960" y="993"/>
                  <a:pt x="135902" y="1301"/>
                  <a:pt x="128075" y="2978"/>
                </a:cubicBezTo>
                <a:cubicBezTo>
                  <a:pt x="121935" y="4294"/>
                  <a:pt x="110204" y="8935"/>
                  <a:pt x="110204" y="8935"/>
                </a:cubicBezTo>
                <a:cubicBezTo>
                  <a:pt x="89355" y="7942"/>
                  <a:pt x="68457" y="7690"/>
                  <a:pt x="47656" y="5957"/>
                </a:cubicBezTo>
                <a:cubicBezTo>
                  <a:pt x="44527" y="5696"/>
                  <a:pt x="41860" y="2978"/>
                  <a:pt x="38720" y="2978"/>
                </a:cubicBezTo>
                <a:cubicBezTo>
                  <a:pt x="32681" y="2978"/>
                  <a:pt x="26708" y="4492"/>
                  <a:pt x="20849" y="5957"/>
                </a:cubicBezTo>
                <a:cubicBezTo>
                  <a:pt x="3780" y="10225"/>
                  <a:pt x="6941" y="7951"/>
                  <a:pt x="0" y="14892"/>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71" name="フリーフォーム 370"/>
          <p:cNvSpPr/>
          <p:nvPr/>
        </p:nvSpPr>
        <p:spPr bwMode="auto">
          <a:xfrm>
            <a:off x="1962833" y="5697723"/>
            <a:ext cx="303807" cy="83549"/>
          </a:xfrm>
          <a:custGeom>
            <a:avLst/>
            <a:gdLst>
              <a:gd name="connsiteX0" fmla="*/ 0 w 303807"/>
              <a:gd name="connsiteY0" fmla="*/ 83549 h 83549"/>
              <a:gd name="connsiteX1" fmla="*/ 32763 w 303807"/>
              <a:gd name="connsiteY1" fmla="*/ 71635 h 83549"/>
              <a:gd name="connsiteX2" fmla="*/ 41699 w 303807"/>
              <a:gd name="connsiteY2" fmla="*/ 68656 h 83549"/>
              <a:gd name="connsiteX3" fmla="*/ 59570 w 303807"/>
              <a:gd name="connsiteY3" fmla="*/ 59721 h 83549"/>
              <a:gd name="connsiteX4" fmla="*/ 80419 w 303807"/>
              <a:gd name="connsiteY4" fmla="*/ 44828 h 83549"/>
              <a:gd name="connsiteX5" fmla="*/ 92333 w 303807"/>
              <a:gd name="connsiteY5" fmla="*/ 38871 h 83549"/>
              <a:gd name="connsiteX6" fmla="*/ 119140 w 303807"/>
              <a:gd name="connsiteY6" fmla="*/ 26957 h 83549"/>
              <a:gd name="connsiteX7" fmla="*/ 217430 w 303807"/>
              <a:gd name="connsiteY7" fmla="*/ 18022 h 83549"/>
              <a:gd name="connsiteX8" fmla="*/ 268065 w 303807"/>
              <a:gd name="connsiteY8" fmla="*/ 12065 h 83549"/>
              <a:gd name="connsiteX9" fmla="*/ 285936 w 303807"/>
              <a:gd name="connsiteY9" fmla="*/ 6108 h 83549"/>
              <a:gd name="connsiteX10" fmla="*/ 303807 w 303807"/>
              <a:gd name="connsiteY10" fmla="*/ 151 h 8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07" h="83549">
                <a:moveTo>
                  <a:pt x="0" y="83549"/>
                </a:moveTo>
                <a:cubicBezTo>
                  <a:pt x="20726" y="75258"/>
                  <a:pt x="9816" y="79284"/>
                  <a:pt x="32763" y="71635"/>
                </a:cubicBezTo>
                <a:cubicBezTo>
                  <a:pt x="35742" y="70642"/>
                  <a:pt x="39087" y="70398"/>
                  <a:pt x="41699" y="68656"/>
                </a:cubicBezTo>
                <a:cubicBezTo>
                  <a:pt x="53246" y="60957"/>
                  <a:pt x="47238" y="63831"/>
                  <a:pt x="59570" y="59721"/>
                </a:cubicBezTo>
                <a:cubicBezTo>
                  <a:pt x="64683" y="55886"/>
                  <a:pt x="74322" y="48312"/>
                  <a:pt x="80419" y="44828"/>
                </a:cubicBezTo>
                <a:cubicBezTo>
                  <a:pt x="84274" y="42625"/>
                  <a:pt x="88478" y="41074"/>
                  <a:pt x="92333" y="38871"/>
                </a:cubicBezTo>
                <a:cubicBezTo>
                  <a:pt x="102987" y="32783"/>
                  <a:pt x="104024" y="28166"/>
                  <a:pt x="119140" y="26957"/>
                </a:cubicBezTo>
                <a:cubicBezTo>
                  <a:pt x="201581" y="20362"/>
                  <a:pt x="168894" y="24088"/>
                  <a:pt x="217430" y="18022"/>
                </a:cubicBezTo>
                <a:cubicBezTo>
                  <a:pt x="243914" y="9193"/>
                  <a:pt x="204025" y="21670"/>
                  <a:pt x="268065" y="12065"/>
                </a:cubicBezTo>
                <a:cubicBezTo>
                  <a:pt x="274275" y="11134"/>
                  <a:pt x="285936" y="6108"/>
                  <a:pt x="285936" y="6108"/>
                </a:cubicBezTo>
                <a:cubicBezTo>
                  <a:pt x="297349" y="-1501"/>
                  <a:pt x="291291" y="151"/>
                  <a:pt x="303807" y="151"/>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72" name="円/楕円 371"/>
          <p:cNvSpPr/>
          <p:nvPr/>
        </p:nvSpPr>
        <p:spPr bwMode="auto">
          <a:xfrm>
            <a:off x="1649285" y="613484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73" name="フリーフォーム 372"/>
          <p:cNvSpPr/>
          <p:nvPr/>
        </p:nvSpPr>
        <p:spPr bwMode="auto">
          <a:xfrm>
            <a:off x="4367174" y="5822448"/>
            <a:ext cx="413309" cy="234538"/>
          </a:xfrm>
          <a:custGeom>
            <a:avLst/>
            <a:gdLst>
              <a:gd name="connsiteX0" fmla="*/ 413309 w 413309"/>
              <a:gd name="connsiteY0" fmla="*/ 227222 h 234538"/>
              <a:gd name="connsiteX1" fmla="*/ 365760 w 413309"/>
              <a:gd name="connsiteY1" fmla="*/ 230880 h 234538"/>
              <a:gd name="connsiteX2" fmla="*/ 354788 w 413309"/>
              <a:gd name="connsiteY2" fmla="*/ 234538 h 234538"/>
              <a:gd name="connsiteX3" fmla="*/ 274320 w 413309"/>
              <a:gd name="connsiteY3" fmla="*/ 227222 h 234538"/>
              <a:gd name="connsiteX4" fmla="*/ 201168 w 413309"/>
              <a:gd name="connsiteY4" fmla="*/ 223565 h 234538"/>
              <a:gd name="connsiteX5" fmla="*/ 171908 w 413309"/>
              <a:gd name="connsiteY5" fmla="*/ 216250 h 234538"/>
              <a:gd name="connsiteX6" fmla="*/ 149962 w 413309"/>
              <a:gd name="connsiteY6" fmla="*/ 208934 h 234538"/>
              <a:gd name="connsiteX7" fmla="*/ 128016 w 413309"/>
              <a:gd name="connsiteY7" fmla="*/ 194304 h 234538"/>
              <a:gd name="connsiteX8" fmla="*/ 117044 w 413309"/>
              <a:gd name="connsiteY8" fmla="*/ 186989 h 234538"/>
              <a:gd name="connsiteX9" fmla="*/ 102413 w 413309"/>
              <a:gd name="connsiteY9" fmla="*/ 172358 h 234538"/>
              <a:gd name="connsiteX10" fmla="*/ 80468 w 413309"/>
              <a:gd name="connsiteY10" fmla="*/ 165043 h 234538"/>
              <a:gd name="connsiteX11" fmla="*/ 76810 w 413309"/>
              <a:gd name="connsiteY11" fmla="*/ 154070 h 234538"/>
              <a:gd name="connsiteX12" fmla="*/ 65837 w 413309"/>
              <a:gd name="connsiteY12" fmla="*/ 150413 h 234538"/>
              <a:gd name="connsiteX13" fmla="*/ 51207 w 413309"/>
              <a:gd name="connsiteY13" fmla="*/ 128467 h 234538"/>
              <a:gd name="connsiteX14" fmla="*/ 51207 w 413309"/>
              <a:gd name="connsiteY14" fmla="*/ 128467 h 234538"/>
              <a:gd name="connsiteX15" fmla="*/ 43892 w 413309"/>
              <a:gd name="connsiteY15" fmla="*/ 106522 h 234538"/>
              <a:gd name="connsiteX16" fmla="*/ 40234 w 413309"/>
              <a:gd name="connsiteY16" fmla="*/ 95549 h 234538"/>
              <a:gd name="connsiteX17" fmla="*/ 36576 w 413309"/>
              <a:gd name="connsiteY17" fmla="*/ 77261 h 234538"/>
              <a:gd name="connsiteX18" fmla="*/ 21946 w 413309"/>
              <a:gd name="connsiteY18" fmla="*/ 55315 h 234538"/>
              <a:gd name="connsiteX19" fmla="*/ 14631 w 413309"/>
              <a:gd name="connsiteY19" fmla="*/ 44342 h 234538"/>
              <a:gd name="connsiteX20" fmla="*/ 10973 w 413309"/>
              <a:gd name="connsiteY20" fmla="*/ 33370 h 234538"/>
              <a:gd name="connsiteX21" fmla="*/ 3658 w 413309"/>
              <a:gd name="connsiteY21" fmla="*/ 451 h 234538"/>
              <a:gd name="connsiteX22" fmla="*/ 0 w 413309"/>
              <a:gd name="connsiteY22" fmla="*/ 451 h 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09" h="234538">
                <a:moveTo>
                  <a:pt x="413309" y="227222"/>
                </a:moveTo>
                <a:cubicBezTo>
                  <a:pt x="397459" y="228441"/>
                  <a:pt x="381534" y="228908"/>
                  <a:pt x="365760" y="230880"/>
                </a:cubicBezTo>
                <a:cubicBezTo>
                  <a:pt x="361935" y="231358"/>
                  <a:pt x="358643" y="234538"/>
                  <a:pt x="354788" y="234538"/>
                </a:cubicBezTo>
                <a:cubicBezTo>
                  <a:pt x="294400" y="234538"/>
                  <a:pt x="320203" y="230499"/>
                  <a:pt x="274320" y="227222"/>
                </a:cubicBezTo>
                <a:cubicBezTo>
                  <a:pt x="249968" y="225483"/>
                  <a:pt x="225552" y="224784"/>
                  <a:pt x="201168" y="223565"/>
                </a:cubicBezTo>
                <a:cubicBezTo>
                  <a:pt x="167884" y="212468"/>
                  <a:pt x="220446" y="229488"/>
                  <a:pt x="171908" y="216250"/>
                </a:cubicBezTo>
                <a:cubicBezTo>
                  <a:pt x="164469" y="214221"/>
                  <a:pt x="156378" y="213211"/>
                  <a:pt x="149962" y="208934"/>
                </a:cubicBezTo>
                <a:lnTo>
                  <a:pt x="128016" y="194304"/>
                </a:lnTo>
                <a:cubicBezTo>
                  <a:pt x="124359" y="191866"/>
                  <a:pt x="120152" y="190097"/>
                  <a:pt x="117044" y="186989"/>
                </a:cubicBezTo>
                <a:cubicBezTo>
                  <a:pt x="112167" y="182112"/>
                  <a:pt x="108956" y="174539"/>
                  <a:pt x="102413" y="172358"/>
                </a:cubicBezTo>
                <a:lnTo>
                  <a:pt x="80468" y="165043"/>
                </a:lnTo>
                <a:cubicBezTo>
                  <a:pt x="79249" y="161385"/>
                  <a:pt x="79536" y="156796"/>
                  <a:pt x="76810" y="154070"/>
                </a:cubicBezTo>
                <a:cubicBezTo>
                  <a:pt x="74084" y="151344"/>
                  <a:pt x="68563" y="153139"/>
                  <a:pt x="65837" y="150413"/>
                </a:cubicBezTo>
                <a:cubicBezTo>
                  <a:pt x="59620" y="144196"/>
                  <a:pt x="56084" y="135782"/>
                  <a:pt x="51207" y="128467"/>
                </a:cubicBezTo>
                <a:lnTo>
                  <a:pt x="51207" y="128467"/>
                </a:lnTo>
                <a:lnTo>
                  <a:pt x="43892" y="106522"/>
                </a:lnTo>
                <a:cubicBezTo>
                  <a:pt x="42673" y="102864"/>
                  <a:pt x="40990" y="99330"/>
                  <a:pt x="40234" y="95549"/>
                </a:cubicBezTo>
                <a:cubicBezTo>
                  <a:pt x="39015" y="89453"/>
                  <a:pt x="39148" y="82921"/>
                  <a:pt x="36576" y="77261"/>
                </a:cubicBezTo>
                <a:cubicBezTo>
                  <a:pt x="32938" y="69257"/>
                  <a:pt x="26823" y="62630"/>
                  <a:pt x="21946" y="55315"/>
                </a:cubicBezTo>
                <a:cubicBezTo>
                  <a:pt x="19508" y="51657"/>
                  <a:pt x="16021" y="48512"/>
                  <a:pt x="14631" y="44342"/>
                </a:cubicBezTo>
                <a:lnTo>
                  <a:pt x="10973" y="33370"/>
                </a:lnTo>
                <a:cubicBezTo>
                  <a:pt x="10530" y="30712"/>
                  <a:pt x="7661" y="6455"/>
                  <a:pt x="3658" y="451"/>
                </a:cubicBezTo>
                <a:cubicBezTo>
                  <a:pt x="2982" y="-564"/>
                  <a:pt x="1219" y="451"/>
                  <a:pt x="0" y="451"/>
                </a:cubicBezTo>
              </a:path>
            </a:pathLst>
          </a:custGeom>
          <a:noFill/>
          <a:ln w="19050">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74" name="円/楕円 373"/>
          <p:cNvSpPr/>
          <p:nvPr/>
        </p:nvSpPr>
        <p:spPr bwMode="auto">
          <a:xfrm>
            <a:off x="4768544" y="598657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75" name="フリーフォーム 374"/>
          <p:cNvSpPr/>
          <p:nvPr/>
        </p:nvSpPr>
        <p:spPr bwMode="auto">
          <a:xfrm>
            <a:off x="6448349" y="3024835"/>
            <a:ext cx="493776" cy="1400861"/>
          </a:xfrm>
          <a:custGeom>
            <a:avLst/>
            <a:gdLst>
              <a:gd name="connsiteX0" fmla="*/ 493776 w 493776"/>
              <a:gd name="connsiteY0" fmla="*/ 0 h 1400861"/>
              <a:gd name="connsiteX1" fmla="*/ 490118 w 493776"/>
              <a:gd name="connsiteY1" fmla="*/ 21946 h 1400861"/>
              <a:gd name="connsiteX2" fmla="*/ 482803 w 493776"/>
              <a:gd name="connsiteY2" fmla="*/ 43891 h 1400861"/>
              <a:gd name="connsiteX3" fmla="*/ 475488 w 493776"/>
              <a:gd name="connsiteY3" fmla="*/ 65837 h 1400861"/>
              <a:gd name="connsiteX4" fmla="*/ 471830 w 493776"/>
              <a:gd name="connsiteY4" fmla="*/ 76810 h 1400861"/>
              <a:gd name="connsiteX5" fmla="*/ 460857 w 493776"/>
              <a:gd name="connsiteY5" fmla="*/ 98755 h 1400861"/>
              <a:gd name="connsiteX6" fmla="*/ 438912 w 493776"/>
              <a:gd name="connsiteY6" fmla="*/ 113386 h 1400861"/>
              <a:gd name="connsiteX7" fmla="*/ 416966 w 493776"/>
              <a:gd name="connsiteY7" fmla="*/ 128016 h 1400861"/>
              <a:gd name="connsiteX8" fmla="*/ 405993 w 493776"/>
              <a:gd name="connsiteY8" fmla="*/ 135331 h 1400861"/>
              <a:gd name="connsiteX9" fmla="*/ 391363 w 493776"/>
              <a:gd name="connsiteY9" fmla="*/ 138989 h 1400861"/>
              <a:gd name="connsiteX10" fmla="*/ 369417 w 493776"/>
              <a:gd name="connsiteY10" fmla="*/ 153619 h 1400861"/>
              <a:gd name="connsiteX11" fmla="*/ 351129 w 493776"/>
              <a:gd name="connsiteY11" fmla="*/ 164592 h 1400861"/>
              <a:gd name="connsiteX12" fmla="*/ 340157 w 493776"/>
              <a:gd name="connsiteY12" fmla="*/ 171907 h 1400861"/>
              <a:gd name="connsiteX13" fmla="*/ 332841 w 493776"/>
              <a:gd name="connsiteY13" fmla="*/ 179223 h 1400861"/>
              <a:gd name="connsiteX14" fmla="*/ 321869 w 493776"/>
              <a:gd name="connsiteY14" fmla="*/ 182880 h 1400861"/>
              <a:gd name="connsiteX15" fmla="*/ 314553 w 493776"/>
              <a:gd name="connsiteY15" fmla="*/ 190195 h 1400861"/>
              <a:gd name="connsiteX16" fmla="*/ 303581 w 493776"/>
              <a:gd name="connsiteY16" fmla="*/ 193853 h 1400861"/>
              <a:gd name="connsiteX17" fmla="*/ 299923 w 493776"/>
              <a:gd name="connsiteY17" fmla="*/ 204826 h 1400861"/>
              <a:gd name="connsiteX18" fmla="*/ 292608 w 493776"/>
              <a:gd name="connsiteY18" fmla="*/ 215799 h 1400861"/>
              <a:gd name="connsiteX19" fmla="*/ 281635 w 493776"/>
              <a:gd name="connsiteY19" fmla="*/ 234087 h 1400861"/>
              <a:gd name="connsiteX20" fmla="*/ 277977 w 493776"/>
              <a:gd name="connsiteY20" fmla="*/ 245059 h 1400861"/>
              <a:gd name="connsiteX21" fmla="*/ 270662 w 493776"/>
              <a:gd name="connsiteY21" fmla="*/ 256032 h 1400861"/>
              <a:gd name="connsiteX22" fmla="*/ 267005 w 493776"/>
              <a:gd name="connsiteY22" fmla="*/ 270663 h 1400861"/>
              <a:gd name="connsiteX23" fmla="*/ 270662 w 493776"/>
              <a:gd name="connsiteY23" fmla="*/ 380391 h 1400861"/>
              <a:gd name="connsiteX24" fmla="*/ 277977 w 493776"/>
              <a:gd name="connsiteY24" fmla="*/ 402336 h 1400861"/>
              <a:gd name="connsiteX25" fmla="*/ 285293 w 493776"/>
              <a:gd name="connsiteY25" fmla="*/ 413309 h 1400861"/>
              <a:gd name="connsiteX26" fmla="*/ 288950 w 493776"/>
              <a:gd name="connsiteY26" fmla="*/ 424282 h 1400861"/>
              <a:gd name="connsiteX27" fmla="*/ 296265 w 493776"/>
              <a:gd name="connsiteY27" fmla="*/ 435255 h 1400861"/>
              <a:gd name="connsiteX28" fmla="*/ 310896 w 493776"/>
              <a:gd name="connsiteY28" fmla="*/ 468173 h 1400861"/>
              <a:gd name="connsiteX29" fmla="*/ 310896 w 493776"/>
              <a:gd name="connsiteY29" fmla="*/ 530352 h 1400861"/>
              <a:gd name="connsiteX30" fmla="*/ 296265 w 493776"/>
              <a:gd name="connsiteY30" fmla="*/ 559613 h 1400861"/>
              <a:gd name="connsiteX31" fmla="*/ 288950 w 493776"/>
              <a:gd name="connsiteY31" fmla="*/ 581559 h 1400861"/>
              <a:gd name="connsiteX32" fmla="*/ 281635 w 493776"/>
              <a:gd name="connsiteY32" fmla="*/ 592531 h 1400861"/>
              <a:gd name="connsiteX33" fmla="*/ 277977 w 493776"/>
              <a:gd name="connsiteY33" fmla="*/ 603504 h 1400861"/>
              <a:gd name="connsiteX34" fmla="*/ 270662 w 493776"/>
              <a:gd name="connsiteY34" fmla="*/ 618135 h 1400861"/>
              <a:gd name="connsiteX35" fmla="*/ 267005 w 493776"/>
              <a:gd name="connsiteY35" fmla="*/ 629107 h 1400861"/>
              <a:gd name="connsiteX36" fmla="*/ 259689 w 493776"/>
              <a:gd name="connsiteY36" fmla="*/ 636423 h 1400861"/>
              <a:gd name="connsiteX37" fmla="*/ 252374 w 493776"/>
              <a:gd name="connsiteY37" fmla="*/ 647395 h 1400861"/>
              <a:gd name="connsiteX38" fmla="*/ 245059 w 493776"/>
              <a:gd name="connsiteY38" fmla="*/ 680314 h 1400861"/>
              <a:gd name="connsiteX39" fmla="*/ 237744 w 493776"/>
              <a:gd name="connsiteY39" fmla="*/ 702259 h 1400861"/>
              <a:gd name="connsiteX40" fmla="*/ 230429 w 493776"/>
              <a:gd name="connsiteY40" fmla="*/ 724205 h 1400861"/>
              <a:gd name="connsiteX41" fmla="*/ 226771 w 493776"/>
              <a:gd name="connsiteY41" fmla="*/ 735178 h 1400861"/>
              <a:gd name="connsiteX42" fmla="*/ 204825 w 493776"/>
              <a:gd name="connsiteY42" fmla="*/ 764439 h 1400861"/>
              <a:gd name="connsiteX43" fmla="*/ 190195 w 493776"/>
              <a:gd name="connsiteY43" fmla="*/ 808330 h 1400861"/>
              <a:gd name="connsiteX44" fmla="*/ 186537 w 493776"/>
              <a:gd name="connsiteY44" fmla="*/ 819303 h 1400861"/>
              <a:gd name="connsiteX45" fmla="*/ 179222 w 493776"/>
              <a:gd name="connsiteY45" fmla="*/ 830275 h 1400861"/>
              <a:gd name="connsiteX46" fmla="*/ 175565 w 493776"/>
              <a:gd name="connsiteY46" fmla="*/ 841248 h 1400861"/>
              <a:gd name="connsiteX47" fmla="*/ 160934 w 493776"/>
              <a:gd name="connsiteY47" fmla="*/ 855879 h 1400861"/>
              <a:gd name="connsiteX48" fmla="*/ 149961 w 493776"/>
              <a:gd name="connsiteY48" fmla="*/ 888797 h 1400861"/>
              <a:gd name="connsiteX49" fmla="*/ 146304 w 493776"/>
              <a:gd name="connsiteY49" fmla="*/ 899770 h 1400861"/>
              <a:gd name="connsiteX50" fmla="*/ 138989 w 493776"/>
              <a:gd name="connsiteY50" fmla="*/ 910743 h 1400861"/>
              <a:gd name="connsiteX51" fmla="*/ 124358 w 493776"/>
              <a:gd name="connsiteY51" fmla="*/ 943661 h 1400861"/>
              <a:gd name="connsiteX52" fmla="*/ 120701 w 493776"/>
              <a:gd name="connsiteY52" fmla="*/ 954634 h 1400861"/>
              <a:gd name="connsiteX53" fmla="*/ 113385 w 493776"/>
              <a:gd name="connsiteY53" fmla="*/ 1002183 h 1400861"/>
              <a:gd name="connsiteX54" fmla="*/ 109728 w 493776"/>
              <a:gd name="connsiteY54" fmla="*/ 1016813 h 1400861"/>
              <a:gd name="connsiteX55" fmla="*/ 102413 w 493776"/>
              <a:gd name="connsiteY55" fmla="*/ 1038759 h 1400861"/>
              <a:gd name="connsiteX56" fmla="*/ 98755 w 493776"/>
              <a:gd name="connsiteY56" fmla="*/ 1049731 h 1400861"/>
              <a:gd name="connsiteX57" fmla="*/ 91440 w 493776"/>
              <a:gd name="connsiteY57" fmla="*/ 1104595 h 1400861"/>
              <a:gd name="connsiteX58" fmla="*/ 84125 w 493776"/>
              <a:gd name="connsiteY58" fmla="*/ 1119226 h 1400861"/>
              <a:gd name="connsiteX59" fmla="*/ 76809 w 493776"/>
              <a:gd name="connsiteY59" fmla="*/ 1141171 h 1400861"/>
              <a:gd name="connsiteX60" fmla="*/ 69494 w 493776"/>
              <a:gd name="connsiteY60" fmla="*/ 1163117 h 1400861"/>
              <a:gd name="connsiteX61" fmla="*/ 65837 w 493776"/>
              <a:gd name="connsiteY61" fmla="*/ 1174090 h 1400861"/>
              <a:gd name="connsiteX62" fmla="*/ 62179 w 493776"/>
              <a:gd name="connsiteY62" fmla="*/ 1221639 h 1400861"/>
              <a:gd name="connsiteX63" fmla="*/ 54864 w 493776"/>
              <a:gd name="connsiteY63" fmla="*/ 1243584 h 1400861"/>
              <a:gd name="connsiteX64" fmla="*/ 51206 w 493776"/>
              <a:gd name="connsiteY64" fmla="*/ 1254557 h 1400861"/>
              <a:gd name="connsiteX65" fmla="*/ 43891 w 493776"/>
              <a:gd name="connsiteY65" fmla="*/ 1265530 h 1400861"/>
              <a:gd name="connsiteX66" fmla="*/ 36576 w 493776"/>
              <a:gd name="connsiteY66" fmla="*/ 1287475 h 1400861"/>
              <a:gd name="connsiteX67" fmla="*/ 25603 w 493776"/>
              <a:gd name="connsiteY67" fmla="*/ 1320394 h 1400861"/>
              <a:gd name="connsiteX68" fmla="*/ 18288 w 493776"/>
              <a:gd name="connsiteY68" fmla="*/ 1345997 h 1400861"/>
              <a:gd name="connsiteX69" fmla="*/ 10973 w 493776"/>
              <a:gd name="connsiteY69" fmla="*/ 1367943 h 1400861"/>
              <a:gd name="connsiteX70" fmla="*/ 3657 w 493776"/>
              <a:gd name="connsiteY70" fmla="*/ 1393546 h 1400861"/>
              <a:gd name="connsiteX71" fmla="*/ 0 w 493776"/>
              <a:gd name="connsiteY71" fmla="*/ 1400861 h 140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3776" h="1400861">
                <a:moveTo>
                  <a:pt x="493776" y="0"/>
                </a:moveTo>
                <a:cubicBezTo>
                  <a:pt x="492557" y="7315"/>
                  <a:pt x="491917" y="14751"/>
                  <a:pt x="490118" y="21946"/>
                </a:cubicBezTo>
                <a:cubicBezTo>
                  <a:pt x="488248" y="29426"/>
                  <a:pt x="485241" y="36576"/>
                  <a:pt x="482803" y="43891"/>
                </a:cubicBezTo>
                <a:lnTo>
                  <a:pt x="475488" y="65837"/>
                </a:lnTo>
                <a:lnTo>
                  <a:pt x="471830" y="76810"/>
                </a:lnTo>
                <a:cubicBezTo>
                  <a:pt x="469220" y="84640"/>
                  <a:pt x="467534" y="92913"/>
                  <a:pt x="460857" y="98755"/>
                </a:cubicBezTo>
                <a:cubicBezTo>
                  <a:pt x="454241" y="104544"/>
                  <a:pt x="445129" y="107169"/>
                  <a:pt x="438912" y="113386"/>
                </a:cubicBezTo>
                <a:cubicBezTo>
                  <a:pt x="425213" y="127085"/>
                  <a:pt x="432846" y="122724"/>
                  <a:pt x="416966" y="128016"/>
                </a:cubicBezTo>
                <a:cubicBezTo>
                  <a:pt x="413308" y="130454"/>
                  <a:pt x="410033" y="133599"/>
                  <a:pt x="405993" y="135331"/>
                </a:cubicBezTo>
                <a:cubicBezTo>
                  <a:pt x="401373" y="137311"/>
                  <a:pt x="395727" y="136495"/>
                  <a:pt x="391363" y="138989"/>
                </a:cubicBezTo>
                <a:cubicBezTo>
                  <a:pt x="353016" y="160903"/>
                  <a:pt x="403668" y="142204"/>
                  <a:pt x="369417" y="153619"/>
                </a:cubicBezTo>
                <a:cubicBezTo>
                  <a:pt x="355129" y="167909"/>
                  <a:pt x="370121" y="155096"/>
                  <a:pt x="351129" y="164592"/>
                </a:cubicBezTo>
                <a:cubicBezTo>
                  <a:pt x="347197" y="166558"/>
                  <a:pt x="343589" y="169161"/>
                  <a:pt x="340157" y="171907"/>
                </a:cubicBezTo>
                <a:cubicBezTo>
                  <a:pt x="337464" y="174061"/>
                  <a:pt x="335798" y="177449"/>
                  <a:pt x="332841" y="179223"/>
                </a:cubicBezTo>
                <a:cubicBezTo>
                  <a:pt x="329535" y="181206"/>
                  <a:pt x="325526" y="181661"/>
                  <a:pt x="321869" y="182880"/>
                </a:cubicBezTo>
                <a:cubicBezTo>
                  <a:pt x="319430" y="185318"/>
                  <a:pt x="317510" y="188421"/>
                  <a:pt x="314553" y="190195"/>
                </a:cubicBezTo>
                <a:cubicBezTo>
                  <a:pt x="311247" y="192179"/>
                  <a:pt x="306307" y="191127"/>
                  <a:pt x="303581" y="193853"/>
                </a:cubicBezTo>
                <a:cubicBezTo>
                  <a:pt x="300855" y="196579"/>
                  <a:pt x="301647" y="201377"/>
                  <a:pt x="299923" y="204826"/>
                </a:cubicBezTo>
                <a:cubicBezTo>
                  <a:pt x="297957" y="208758"/>
                  <a:pt x="294574" y="211867"/>
                  <a:pt x="292608" y="215799"/>
                </a:cubicBezTo>
                <a:cubicBezTo>
                  <a:pt x="283112" y="234791"/>
                  <a:pt x="295923" y="219797"/>
                  <a:pt x="281635" y="234087"/>
                </a:cubicBezTo>
                <a:cubicBezTo>
                  <a:pt x="280416" y="237744"/>
                  <a:pt x="279701" y="241611"/>
                  <a:pt x="277977" y="245059"/>
                </a:cubicBezTo>
                <a:cubicBezTo>
                  <a:pt x="276011" y="248991"/>
                  <a:pt x="272393" y="251991"/>
                  <a:pt x="270662" y="256032"/>
                </a:cubicBezTo>
                <a:cubicBezTo>
                  <a:pt x="268682" y="260653"/>
                  <a:pt x="268224" y="265786"/>
                  <a:pt x="267005" y="270663"/>
                </a:cubicBezTo>
                <a:cubicBezTo>
                  <a:pt x="268224" y="307239"/>
                  <a:pt x="267623" y="343921"/>
                  <a:pt x="270662" y="380391"/>
                </a:cubicBezTo>
                <a:cubicBezTo>
                  <a:pt x="271302" y="388075"/>
                  <a:pt x="273700" y="395921"/>
                  <a:pt x="277977" y="402336"/>
                </a:cubicBezTo>
                <a:lnTo>
                  <a:pt x="285293" y="413309"/>
                </a:lnTo>
                <a:cubicBezTo>
                  <a:pt x="286512" y="416967"/>
                  <a:pt x="287226" y="420834"/>
                  <a:pt x="288950" y="424282"/>
                </a:cubicBezTo>
                <a:cubicBezTo>
                  <a:pt x="290916" y="428214"/>
                  <a:pt x="294480" y="431238"/>
                  <a:pt x="296265" y="435255"/>
                </a:cubicBezTo>
                <a:cubicBezTo>
                  <a:pt x="313676" y="474428"/>
                  <a:pt x="294341" y="443340"/>
                  <a:pt x="310896" y="468173"/>
                </a:cubicBezTo>
                <a:cubicBezTo>
                  <a:pt x="319291" y="493364"/>
                  <a:pt x="317811" y="484251"/>
                  <a:pt x="310896" y="530352"/>
                </a:cubicBezTo>
                <a:cubicBezTo>
                  <a:pt x="307929" y="550132"/>
                  <a:pt x="306602" y="549278"/>
                  <a:pt x="296265" y="559613"/>
                </a:cubicBezTo>
                <a:cubicBezTo>
                  <a:pt x="293827" y="566928"/>
                  <a:pt x="293227" y="575143"/>
                  <a:pt x="288950" y="581559"/>
                </a:cubicBezTo>
                <a:cubicBezTo>
                  <a:pt x="286512" y="585216"/>
                  <a:pt x="283601" y="588599"/>
                  <a:pt x="281635" y="592531"/>
                </a:cubicBezTo>
                <a:cubicBezTo>
                  <a:pt x="279911" y="595979"/>
                  <a:pt x="279496" y="599960"/>
                  <a:pt x="277977" y="603504"/>
                </a:cubicBezTo>
                <a:cubicBezTo>
                  <a:pt x="275829" y="608516"/>
                  <a:pt x="272810" y="613123"/>
                  <a:pt x="270662" y="618135"/>
                </a:cubicBezTo>
                <a:cubicBezTo>
                  <a:pt x="269143" y="621678"/>
                  <a:pt x="268988" y="625801"/>
                  <a:pt x="267005" y="629107"/>
                </a:cubicBezTo>
                <a:cubicBezTo>
                  <a:pt x="265231" y="632064"/>
                  <a:pt x="261843" y="633730"/>
                  <a:pt x="259689" y="636423"/>
                </a:cubicBezTo>
                <a:cubicBezTo>
                  <a:pt x="256943" y="639855"/>
                  <a:pt x="254812" y="643738"/>
                  <a:pt x="252374" y="647395"/>
                </a:cubicBezTo>
                <a:cubicBezTo>
                  <a:pt x="241908" y="678799"/>
                  <a:pt x="257938" y="628798"/>
                  <a:pt x="245059" y="680314"/>
                </a:cubicBezTo>
                <a:cubicBezTo>
                  <a:pt x="243189" y="687794"/>
                  <a:pt x="240182" y="694944"/>
                  <a:pt x="237744" y="702259"/>
                </a:cubicBezTo>
                <a:lnTo>
                  <a:pt x="230429" y="724205"/>
                </a:lnTo>
                <a:cubicBezTo>
                  <a:pt x="229210" y="727863"/>
                  <a:pt x="228910" y="731970"/>
                  <a:pt x="226771" y="735178"/>
                </a:cubicBezTo>
                <a:cubicBezTo>
                  <a:pt x="210228" y="759993"/>
                  <a:pt x="218358" y="750906"/>
                  <a:pt x="204825" y="764439"/>
                </a:cubicBezTo>
                <a:lnTo>
                  <a:pt x="190195" y="808330"/>
                </a:lnTo>
                <a:cubicBezTo>
                  <a:pt x="188976" y="811988"/>
                  <a:pt x="188676" y="816095"/>
                  <a:pt x="186537" y="819303"/>
                </a:cubicBezTo>
                <a:lnTo>
                  <a:pt x="179222" y="830275"/>
                </a:lnTo>
                <a:cubicBezTo>
                  <a:pt x="178003" y="833933"/>
                  <a:pt x="177806" y="838111"/>
                  <a:pt x="175565" y="841248"/>
                </a:cubicBezTo>
                <a:cubicBezTo>
                  <a:pt x="171556" y="846860"/>
                  <a:pt x="160934" y="855879"/>
                  <a:pt x="160934" y="855879"/>
                </a:cubicBezTo>
                <a:lnTo>
                  <a:pt x="149961" y="888797"/>
                </a:lnTo>
                <a:cubicBezTo>
                  <a:pt x="148742" y="892455"/>
                  <a:pt x="148443" y="896562"/>
                  <a:pt x="146304" y="899770"/>
                </a:cubicBezTo>
                <a:cubicBezTo>
                  <a:pt x="143866" y="903428"/>
                  <a:pt x="140774" y="906726"/>
                  <a:pt x="138989" y="910743"/>
                </a:cubicBezTo>
                <a:cubicBezTo>
                  <a:pt x="121578" y="949916"/>
                  <a:pt x="140913" y="918828"/>
                  <a:pt x="124358" y="943661"/>
                </a:cubicBezTo>
                <a:cubicBezTo>
                  <a:pt x="123139" y="947319"/>
                  <a:pt x="121537" y="950870"/>
                  <a:pt x="120701" y="954634"/>
                </a:cubicBezTo>
                <a:cubicBezTo>
                  <a:pt x="117164" y="970551"/>
                  <a:pt x="116303" y="986132"/>
                  <a:pt x="113385" y="1002183"/>
                </a:cubicBezTo>
                <a:cubicBezTo>
                  <a:pt x="112486" y="1007129"/>
                  <a:pt x="111172" y="1011998"/>
                  <a:pt x="109728" y="1016813"/>
                </a:cubicBezTo>
                <a:cubicBezTo>
                  <a:pt x="107512" y="1024199"/>
                  <a:pt x="104852" y="1031444"/>
                  <a:pt x="102413" y="1038759"/>
                </a:cubicBezTo>
                <a:lnTo>
                  <a:pt x="98755" y="1049731"/>
                </a:lnTo>
                <a:cubicBezTo>
                  <a:pt x="98456" y="1052120"/>
                  <a:pt x="92603" y="1100331"/>
                  <a:pt x="91440" y="1104595"/>
                </a:cubicBezTo>
                <a:cubicBezTo>
                  <a:pt x="90005" y="1109855"/>
                  <a:pt x="86150" y="1114163"/>
                  <a:pt x="84125" y="1119226"/>
                </a:cubicBezTo>
                <a:cubicBezTo>
                  <a:pt x="81261" y="1126385"/>
                  <a:pt x="79247" y="1133856"/>
                  <a:pt x="76809" y="1141171"/>
                </a:cubicBezTo>
                <a:lnTo>
                  <a:pt x="69494" y="1163117"/>
                </a:lnTo>
                <a:lnTo>
                  <a:pt x="65837" y="1174090"/>
                </a:lnTo>
                <a:cubicBezTo>
                  <a:pt x="64618" y="1189940"/>
                  <a:pt x="64658" y="1205937"/>
                  <a:pt x="62179" y="1221639"/>
                </a:cubicBezTo>
                <a:cubicBezTo>
                  <a:pt x="60976" y="1229255"/>
                  <a:pt x="57302" y="1236269"/>
                  <a:pt x="54864" y="1243584"/>
                </a:cubicBezTo>
                <a:cubicBezTo>
                  <a:pt x="53645" y="1247242"/>
                  <a:pt x="53345" y="1251349"/>
                  <a:pt x="51206" y="1254557"/>
                </a:cubicBezTo>
                <a:cubicBezTo>
                  <a:pt x="48768" y="1258215"/>
                  <a:pt x="45676" y="1261513"/>
                  <a:pt x="43891" y="1265530"/>
                </a:cubicBezTo>
                <a:cubicBezTo>
                  <a:pt x="40759" y="1272576"/>
                  <a:pt x="39014" y="1280160"/>
                  <a:pt x="36576" y="1287475"/>
                </a:cubicBezTo>
                <a:lnTo>
                  <a:pt x="25603" y="1320394"/>
                </a:lnTo>
                <a:cubicBezTo>
                  <a:pt x="13319" y="1357243"/>
                  <a:pt x="32054" y="1300107"/>
                  <a:pt x="18288" y="1345997"/>
                </a:cubicBezTo>
                <a:cubicBezTo>
                  <a:pt x="16072" y="1353383"/>
                  <a:pt x="12843" y="1360462"/>
                  <a:pt x="10973" y="1367943"/>
                </a:cubicBezTo>
                <a:cubicBezTo>
                  <a:pt x="8660" y="1377195"/>
                  <a:pt x="7156" y="1384798"/>
                  <a:pt x="3657" y="1393546"/>
                </a:cubicBezTo>
                <a:cubicBezTo>
                  <a:pt x="2645" y="1396077"/>
                  <a:pt x="1219" y="1398423"/>
                  <a:pt x="0" y="1400861"/>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76" name="円/楕円 375"/>
          <p:cNvSpPr/>
          <p:nvPr/>
        </p:nvSpPr>
        <p:spPr bwMode="auto">
          <a:xfrm>
            <a:off x="1844263" y="541366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77" name="フリーフォーム 376"/>
          <p:cNvSpPr/>
          <p:nvPr/>
        </p:nvSpPr>
        <p:spPr bwMode="auto">
          <a:xfrm>
            <a:off x="2470121" y="5340618"/>
            <a:ext cx="364091" cy="71442"/>
          </a:xfrm>
          <a:custGeom>
            <a:avLst/>
            <a:gdLst>
              <a:gd name="connsiteX0" fmla="*/ 0 w 351693"/>
              <a:gd name="connsiteY0" fmla="*/ 5106 h 96143"/>
              <a:gd name="connsiteX1" fmla="*/ 70339 w 351693"/>
              <a:gd name="connsiteY1" fmla="*/ 5106 h 96143"/>
              <a:gd name="connsiteX2" fmla="*/ 95164 w 351693"/>
              <a:gd name="connsiteY2" fmla="*/ 13381 h 96143"/>
              <a:gd name="connsiteX3" fmla="*/ 107577 w 351693"/>
              <a:gd name="connsiteY3" fmla="*/ 21656 h 96143"/>
              <a:gd name="connsiteX4" fmla="*/ 157227 w 351693"/>
              <a:gd name="connsiteY4" fmla="*/ 34069 h 96143"/>
              <a:gd name="connsiteX5" fmla="*/ 194465 w 351693"/>
              <a:gd name="connsiteY5" fmla="*/ 46482 h 96143"/>
              <a:gd name="connsiteX6" fmla="*/ 206878 w 351693"/>
              <a:gd name="connsiteY6" fmla="*/ 50619 h 96143"/>
              <a:gd name="connsiteX7" fmla="*/ 231703 w 351693"/>
              <a:gd name="connsiteY7" fmla="*/ 67169 h 96143"/>
              <a:gd name="connsiteX8" fmla="*/ 277217 w 351693"/>
              <a:gd name="connsiteY8" fmla="*/ 75445 h 96143"/>
              <a:gd name="connsiteX9" fmla="*/ 310317 w 351693"/>
              <a:gd name="connsiteY9" fmla="*/ 83720 h 96143"/>
              <a:gd name="connsiteX10" fmla="*/ 335142 w 351693"/>
              <a:gd name="connsiteY10" fmla="*/ 91995 h 96143"/>
              <a:gd name="connsiteX11" fmla="*/ 351693 w 351693"/>
              <a:gd name="connsiteY11" fmla="*/ 96132 h 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693" h="96143">
                <a:moveTo>
                  <a:pt x="0" y="5106"/>
                </a:moveTo>
                <a:cubicBezTo>
                  <a:pt x="31520" y="-1197"/>
                  <a:pt x="26559" y="-2190"/>
                  <a:pt x="70339" y="5106"/>
                </a:cubicBezTo>
                <a:cubicBezTo>
                  <a:pt x="78943" y="6540"/>
                  <a:pt x="95164" y="13381"/>
                  <a:pt x="95164" y="13381"/>
                </a:cubicBezTo>
                <a:cubicBezTo>
                  <a:pt x="99302" y="16139"/>
                  <a:pt x="103033" y="19636"/>
                  <a:pt x="107577" y="21656"/>
                </a:cubicBezTo>
                <a:cubicBezTo>
                  <a:pt x="136521" y="34520"/>
                  <a:pt x="127491" y="26635"/>
                  <a:pt x="157227" y="34069"/>
                </a:cubicBezTo>
                <a:cubicBezTo>
                  <a:pt x="157258" y="34077"/>
                  <a:pt x="188243" y="44408"/>
                  <a:pt x="194465" y="46482"/>
                </a:cubicBezTo>
                <a:lnTo>
                  <a:pt x="206878" y="50619"/>
                </a:lnTo>
                <a:cubicBezTo>
                  <a:pt x="215153" y="56136"/>
                  <a:pt x="222268" y="64024"/>
                  <a:pt x="231703" y="67169"/>
                </a:cubicBezTo>
                <a:cubicBezTo>
                  <a:pt x="260955" y="76920"/>
                  <a:pt x="223751" y="65420"/>
                  <a:pt x="277217" y="75445"/>
                </a:cubicBezTo>
                <a:cubicBezTo>
                  <a:pt x="288395" y="77541"/>
                  <a:pt x="299528" y="80124"/>
                  <a:pt x="310317" y="83720"/>
                </a:cubicBezTo>
                <a:lnTo>
                  <a:pt x="335142" y="91995"/>
                </a:lnTo>
                <a:cubicBezTo>
                  <a:pt x="348862" y="96568"/>
                  <a:pt x="343194" y="96132"/>
                  <a:pt x="351693" y="96132"/>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78" name="円/楕円 377"/>
          <p:cNvSpPr/>
          <p:nvPr/>
        </p:nvSpPr>
        <p:spPr bwMode="auto">
          <a:xfrm>
            <a:off x="2791469" y="535638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79" name="フリーフォーム 378"/>
          <p:cNvSpPr/>
          <p:nvPr/>
        </p:nvSpPr>
        <p:spPr bwMode="auto">
          <a:xfrm>
            <a:off x="5368290" y="5875330"/>
            <a:ext cx="171898" cy="77795"/>
          </a:xfrm>
          <a:custGeom>
            <a:avLst/>
            <a:gdLst>
              <a:gd name="connsiteX0" fmla="*/ 165502 w 165502"/>
              <a:gd name="connsiteY0" fmla="*/ 0 h 91038"/>
              <a:gd name="connsiteX1" fmla="*/ 132402 w 165502"/>
              <a:gd name="connsiteY1" fmla="*/ 12413 h 91038"/>
              <a:gd name="connsiteX2" fmla="*/ 115852 w 165502"/>
              <a:gd name="connsiteY2" fmla="*/ 16551 h 91038"/>
              <a:gd name="connsiteX3" fmla="*/ 107576 w 165502"/>
              <a:gd name="connsiteY3" fmla="*/ 24826 h 91038"/>
              <a:gd name="connsiteX4" fmla="*/ 99301 w 165502"/>
              <a:gd name="connsiteY4" fmla="*/ 37238 h 91038"/>
              <a:gd name="connsiteX5" fmla="*/ 74476 w 165502"/>
              <a:gd name="connsiteY5" fmla="*/ 49651 h 91038"/>
              <a:gd name="connsiteX6" fmla="*/ 49651 w 165502"/>
              <a:gd name="connsiteY6" fmla="*/ 62064 h 91038"/>
              <a:gd name="connsiteX7" fmla="*/ 41376 w 165502"/>
              <a:gd name="connsiteY7" fmla="*/ 74476 h 91038"/>
              <a:gd name="connsiteX8" fmla="*/ 28963 w 165502"/>
              <a:gd name="connsiteY8" fmla="*/ 78614 h 91038"/>
              <a:gd name="connsiteX9" fmla="*/ 16550 w 165502"/>
              <a:gd name="connsiteY9" fmla="*/ 86889 h 91038"/>
              <a:gd name="connsiteX10" fmla="*/ 0 w 165502"/>
              <a:gd name="connsiteY10" fmla="*/ 91027 h 9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2" h="91038">
                <a:moveTo>
                  <a:pt x="165502" y="0"/>
                </a:moveTo>
                <a:cubicBezTo>
                  <a:pt x="154582" y="4368"/>
                  <a:pt x="143747" y="9171"/>
                  <a:pt x="132402" y="12413"/>
                </a:cubicBezTo>
                <a:cubicBezTo>
                  <a:pt x="126934" y="13975"/>
                  <a:pt x="121369" y="15172"/>
                  <a:pt x="115852" y="16551"/>
                </a:cubicBezTo>
                <a:cubicBezTo>
                  <a:pt x="113093" y="19309"/>
                  <a:pt x="110013" y="21780"/>
                  <a:pt x="107576" y="24826"/>
                </a:cubicBezTo>
                <a:cubicBezTo>
                  <a:pt x="104470" y="28709"/>
                  <a:pt x="102817" y="33722"/>
                  <a:pt x="99301" y="37238"/>
                </a:cubicBezTo>
                <a:cubicBezTo>
                  <a:pt x="87444" y="49095"/>
                  <a:pt x="87936" y="42921"/>
                  <a:pt x="74476" y="49651"/>
                </a:cubicBezTo>
                <a:cubicBezTo>
                  <a:pt x="42390" y="65694"/>
                  <a:pt x="80852" y="51662"/>
                  <a:pt x="49651" y="62064"/>
                </a:cubicBezTo>
                <a:cubicBezTo>
                  <a:pt x="46893" y="66201"/>
                  <a:pt x="45259" y="71370"/>
                  <a:pt x="41376" y="74476"/>
                </a:cubicBezTo>
                <a:cubicBezTo>
                  <a:pt x="37970" y="77201"/>
                  <a:pt x="32864" y="76663"/>
                  <a:pt x="28963" y="78614"/>
                </a:cubicBezTo>
                <a:cubicBezTo>
                  <a:pt x="24515" y="80838"/>
                  <a:pt x="20998" y="84665"/>
                  <a:pt x="16550" y="86889"/>
                </a:cubicBezTo>
                <a:cubicBezTo>
                  <a:pt x="7402" y="91463"/>
                  <a:pt x="7053" y="91027"/>
                  <a:pt x="0" y="91027"/>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80" name="フリーフォーム 379"/>
          <p:cNvSpPr/>
          <p:nvPr/>
        </p:nvSpPr>
        <p:spPr bwMode="auto">
          <a:xfrm flipH="1">
            <a:off x="5502950" y="5643628"/>
            <a:ext cx="67358" cy="192134"/>
          </a:xfrm>
          <a:custGeom>
            <a:avLst/>
            <a:gdLst>
              <a:gd name="connsiteX0" fmla="*/ 128604 w 128604"/>
              <a:gd name="connsiteY0" fmla="*/ 0 h 289629"/>
              <a:gd name="connsiteX1" fmla="*/ 124467 w 128604"/>
              <a:gd name="connsiteY1" fmla="*/ 20688 h 289629"/>
              <a:gd name="connsiteX2" fmla="*/ 116192 w 128604"/>
              <a:gd name="connsiteY2" fmla="*/ 78614 h 289629"/>
              <a:gd name="connsiteX3" fmla="*/ 112054 w 128604"/>
              <a:gd name="connsiteY3" fmla="*/ 99302 h 289629"/>
              <a:gd name="connsiteX4" fmla="*/ 107916 w 128604"/>
              <a:gd name="connsiteY4" fmla="*/ 115852 h 289629"/>
              <a:gd name="connsiteX5" fmla="*/ 91366 w 128604"/>
              <a:gd name="connsiteY5" fmla="*/ 153090 h 289629"/>
              <a:gd name="connsiteX6" fmla="*/ 83091 w 128604"/>
              <a:gd name="connsiteY6" fmla="*/ 165502 h 289629"/>
              <a:gd name="connsiteX7" fmla="*/ 78954 w 128604"/>
              <a:gd name="connsiteY7" fmla="*/ 182053 h 289629"/>
              <a:gd name="connsiteX8" fmla="*/ 66541 w 128604"/>
              <a:gd name="connsiteY8" fmla="*/ 219291 h 289629"/>
              <a:gd name="connsiteX9" fmla="*/ 54128 w 128604"/>
              <a:gd name="connsiteY9" fmla="*/ 244116 h 289629"/>
              <a:gd name="connsiteX10" fmla="*/ 33440 w 128604"/>
              <a:gd name="connsiteY10" fmla="*/ 264804 h 289629"/>
              <a:gd name="connsiteX11" fmla="*/ 21028 w 128604"/>
              <a:gd name="connsiteY11" fmla="*/ 268941 h 289629"/>
              <a:gd name="connsiteX12" fmla="*/ 340 w 128604"/>
              <a:gd name="connsiteY12" fmla="*/ 285492 h 289629"/>
              <a:gd name="connsiteX13" fmla="*/ 340 w 128604"/>
              <a:gd name="connsiteY13" fmla="*/ 289629 h 28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604" h="289629">
                <a:moveTo>
                  <a:pt x="128604" y="0"/>
                </a:moveTo>
                <a:cubicBezTo>
                  <a:pt x="127225" y="6896"/>
                  <a:pt x="125564" y="13742"/>
                  <a:pt x="124467" y="20688"/>
                </a:cubicBezTo>
                <a:cubicBezTo>
                  <a:pt x="121425" y="39954"/>
                  <a:pt x="120018" y="59488"/>
                  <a:pt x="116192" y="78614"/>
                </a:cubicBezTo>
                <a:cubicBezTo>
                  <a:pt x="114813" y="85510"/>
                  <a:pt x="113580" y="92437"/>
                  <a:pt x="112054" y="99302"/>
                </a:cubicBezTo>
                <a:cubicBezTo>
                  <a:pt x="110820" y="104853"/>
                  <a:pt x="108933" y="110257"/>
                  <a:pt x="107916" y="115852"/>
                </a:cubicBezTo>
                <a:cubicBezTo>
                  <a:pt x="101573" y="150740"/>
                  <a:pt x="112660" y="138895"/>
                  <a:pt x="91366" y="153090"/>
                </a:cubicBezTo>
                <a:cubicBezTo>
                  <a:pt x="88608" y="157227"/>
                  <a:pt x="85050" y="160931"/>
                  <a:pt x="83091" y="165502"/>
                </a:cubicBezTo>
                <a:cubicBezTo>
                  <a:pt x="80851" y="170729"/>
                  <a:pt x="80588" y="176606"/>
                  <a:pt x="78954" y="182053"/>
                </a:cubicBezTo>
                <a:cubicBezTo>
                  <a:pt x="75194" y="194585"/>
                  <a:pt x="70679" y="206878"/>
                  <a:pt x="66541" y="219291"/>
                </a:cubicBezTo>
                <a:cubicBezTo>
                  <a:pt x="62636" y="231007"/>
                  <a:pt x="62764" y="234247"/>
                  <a:pt x="54128" y="244116"/>
                </a:cubicBezTo>
                <a:cubicBezTo>
                  <a:pt x="47706" y="251455"/>
                  <a:pt x="42692" y="261720"/>
                  <a:pt x="33440" y="264804"/>
                </a:cubicBezTo>
                <a:lnTo>
                  <a:pt x="21028" y="268941"/>
                </a:lnTo>
                <a:cubicBezTo>
                  <a:pt x="14385" y="273369"/>
                  <a:pt x="5058" y="278415"/>
                  <a:pt x="340" y="285492"/>
                </a:cubicBezTo>
                <a:cubicBezTo>
                  <a:pt x="-425" y="286639"/>
                  <a:pt x="340" y="288250"/>
                  <a:pt x="340" y="289629"/>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81" name="フリーフォーム 380"/>
          <p:cNvSpPr/>
          <p:nvPr/>
        </p:nvSpPr>
        <p:spPr bwMode="auto">
          <a:xfrm>
            <a:off x="5453063" y="4957763"/>
            <a:ext cx="376237" cy="57276"/>
          </a:xfrm>
          <a:custGeom>
            <a:avLst/>
            <a:gdLst>
              <a:gd name="connsiteX0" fmla="*/ 376237 w 376237"/>
              <a:gd name="connsiteY0" fmla="*/ 28575 h 57276"/>
              <a:gd name="connsiteX1" fmla="*/ 323850 w 376237"/>
              <a:gd name="connsiteY1" fmla="*/ 33337 h 57276"/>
              <a:gd name="connsiteX2" fmla="*/ 295275 w 376237"/>
              <a:gd name="connsiteY2" fmla="*/ 42862 h 57276"/>
              <a:gd name="connsiteX3" fmla="*/ 280987 w 376237"/>
              <a:gd name="connsiteY3" fmla="*/ 52387 h 57276"/>
              <a:gd name="connsiteX4" fmla="*/ 185737 w 376237"/>
              <a:gd name="connsiteY4" fmla="*/ 52387 h 57276"/>
              <a:gd name="connsiteX5" fmla="*/ 161925 w 376237"/>
              <a:gd name="connsiteY5" fmla="*/ 47625 h 57276"/>
              <a:gd name="connsiteX6" fmla="*/ 142875 w 376237"/>
              <a:gd name="connsiteY6" fmla="*/ 42862 h 57276"/>
              <a:gd name="connsiteX7" fmla="*/ 90487 w 376237"/>
              <a:gd name="connsiteY7" fmla="*/ 38100 h 57276"/>
              <a:gd name="connsiteX8" fmla="*/ 61912 w 376237"/>
              <a:gd name="connsiteY8" fmla="*/ 28575 h 57276"/>
              <a:gd name="connsiteX9" fmla="*/ 47625 w 376237"/>
              <a:gd name="connsiteY9" fmla="*/ 23812 h 57276"/>
              <a:gd name="connsiteX10" fmla="*/ 33337 w 376237"/>
              <a:gd name="connsiteY10" fmla="*/ 14287 h 57276"/>
              <a:gd name="connsiteX11" fmla="*/ 0 w 376237"/>
              <a:gd name="connsiteY11" fmla="*/ 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237" h="57276">
                <a:moveTo>
                  <a:pt x="376237" y="28575"/>
                </a:moveTo>
                <a:cubicBezTo>
                  <a:pt x="358775" y="30162"/>
                  <a:pt x="341118" y="30290"/>
                  <a:pt x="323850" y="33337"/>
                </a:cubicBezTo>
                <a:cubicBezTo>
                  <a:pt x="313963" y="35082"/>
                  <a:pt x="295275" y="42862"/>
                  <a:pt x="295275" y="42862"/>
                </a:cubicBezTo>
                <a:cubicBezTo>
                  <a:pt x="290512" y="46037"/>
                  <a:pt x="286417" y="50577"/>
                  <a:pt x="280987" y="52387"/>
                </a:cubicBezTo>
                <a:cubicBezTo>
                  <a:pt x="251248" y="62300"/>
                  <a:pt x="214016" y="54407"/>
                  <a:pt x="185737" y="52387"/>
                </a:cubicBezTo>
                <a:cubicBezTo>
                  <a:pt x="177800" y="50800"/>
                  <a:pt x="169827" y="49381"/>
                  <a:pt x="161925" y="47625"/>
                </a:cubicBezTo>
                <a:cubicBezTo>
                  <a:pt x="155535" y="46205"/>
                  <a:pt x="149363" y="43727"/>
                  <a:pt x="142875" y="42862"/>
                </a:cubicBezTo>
                <a:cubicBezTo>
                  <a:pt x="125494" y="40545"/>
                  <a:pt x="107950" y="39687"/>
                  <a:pt x="90487" y="38100"/>
                </a:cubicBezTo>
                <a:lnTo>
                  <a:pt x="61912" y="28575"/>
                </a:lnTo>
                <a:cubicBezTo>
                  <a:pt x="57150" y="26987"/>
                  <a:pt x="51802" y="26597"/>
                  <a:pt x="47625" y="23812"/>
                </a:cubicBezTo>
                <a:cubicBezTo>
                  <a:pt x="42862" y="20637"/>
                  <a:pt x="38568" y="16612"/>
                  <a:pt x="33337" y="14287"/>
                </a:cubicBezTo>
                <a:cubicBezTo>
                  <a:pt x="-3508" y="-2088"/>
                  <a:pt x="13234" y="13234"/>
                  <a:pt x="0" y="0"/>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82" name="円/楕円 381"/>
          <p:cNvSpPr/>
          <p:nvPr/>
        </p:nvSpPr>
        <p:spPr bwMode="auto">
          <a:xfrm>
            <a:off x="5400093" y="493254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83" name="円/楕円 382"/>
          <p:cNvSpPr/>
          <p:nvPr/>
        </p:nvSpPr>
        <p:spPr bwMode="auto">
          <a:xfrm>
            <a:off x="5806553" y="492468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84" name="円/楕円 383"/>
          <p:cNvSpPr/>
          <p:nvPr/>
        </p:nvSpPr>
        <p:spPr bwMode="auto">
          <a:xfrm>
            <a:off x="5529144" y="581840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85" name="フリーフォーム 384"/>
          <p:cNvSpPr/>
          <p:nvPr/>
        </p:nvSpPr>
        <p:spPr bwMode="auto">
          <a:xfrm>
            <a:off x="3411415" y="5878286"/>
            <a:ext cx="256233" cy="65314"/>
          </a:xfrm>
          <a:custGeom>
            <a:avLst/>
            <a:gdLst>
              <a:gd name="connsiteX0" fmla="*/ 0 w 256233"/>
              <a:gd name="connsiteY0" fmla="*/ 0 h 65314"/>
              <a:gd name="connsiteX1" fmla="*/ 65315 w 256233"/>
              <a:gd name="connsiteY1" fmla="*/ 5024 h 65314"/>
              <a:gd name="connsiteX2" fmla="*/ 90436 w 256233"/>
              <a:gd name="connsiteY2" fmla="*/ 25121 h 65314"/>
              <a:gd name="connsiteX3" fmla="*/ 105508 w 256233"/>
              <a:gd name="connsiteY3" fmla="*/ 30145 h 65314"/>
              <a:gd name="connsiteX4" fmla="*/ 140677 w 256233"/>
              <a:gd name="connsiteY4" fmla="*/ 25121 h 65314"/>
              <a:gd name="connsiteX5" fmla="*/ 155750 w 256233"/>
              <a:gd name="connsiteY5" fmla="*/ 20096 h 65314"/>
              <a:gd name="connsiteX6" fmla="*/ 175847 w 256233"/>
              <a:gd name="connsiteY6" fmla="*/ 25121 h 65314"/>
              <a:gd name="connsiteX7" fmla="*/ 205992 w 256233"/>
              <a:gd name="connsiteY7" fmla="*/ 45217 h 65314"/>
              <a:gd name="connsiteX8" fmla="*/ 236137 w 256233"/>
              <a:gd name="connsiteY8" fmla="*/ 55266 h 65314"/>
              <a:gd name="connsiteX9" fmla="*/ 256233 w 256233"/>
              <a:gd name="connsiteY9" fmla="*/ 65314 h 6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233" h="65314">
                <a:moveTo>
                  <a:pt x="0" y="0"/>
                </a:moveTo>
                <a:cubicBezTo>
                  <a:pt x="21772" y="1675"/>
                  <a:pt x="43853" y="1000"/>
                  <a:pt x="65315" y="5024"/>
                </a:cubicBezTo>
                <a:cubicBezTo>
                  <a:pt x="79939" y="7766"/>
                  <a:pt x="79561" y="18596"/>
                  <a:pt x="90436" y="25121"/>
                </a:cubicBezTo>
                <a:cubicBezTo>
                  <a:pt x="94977" y="27846"/>
                  <a:pt x="100484" y="28470"/>
                  <a:pt x="105508" y="30145"/>
                </a:cubicBezTo>
                <a:cubicBezTo>
                  <a:pt x="117231" y="28470"/>
                  <a:pt x="129065" y="27444"/>
                  <a:pt x="140677" y="25121"/>
                </a:cubicBezTo>
                <a:cubicBezTo>
                  <a:pt x="145870" y="24082"/>
                  <a:pt x="150454" y="20096"/>
                  <a:pt x="155750" y="20096"/>
                </a:cubicBezTo>
                <a:cubicBezTo>
                  <a:pt x="162655" y="20096"/>
                  <a:pt x="169148" y="23446"/>
                  <a:pt x="175847" y="25121"/>
                </a:cubicBezTo>
                <a:cubicBezTo>
                  <a:pt x="185895" y="31820"/>
                  <a:pt x="194535" y="41398"/>
                  <a:pt x="205992" y="45217"/>
                </a:cubicBezTo>
                <a:lnTo>
                  <a:pt x="236137" y="55266"/>
                </a:lnTo>
                <a:cubicBezTo>
                  <a:pt x="253456" y="61039"/>
                  <a:pt x="247464" y="56545"/>
                  <a:pt x="256233" y="65314"/>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86" name="円/楕円 385"/>
          <p:cNvSpPr/>
          <p:nvPr/>
        </p:nvSpPr>
        <p:spPr bwMode="auto">
          <a:xfrm>
            <a:off x="3618605" y="5887253"/>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87" name="円/楕円 386"/>
          <p:cNvSpPr/>
          <p:nvPr/>
        </p:nvSpPr>
        <p:spPr bwMode="auto">
          <a:xfrm>
            <a:off x="3340090" y="5821429"/>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88" name="フリーフォーム 387"/>
          <p:cNvSpPr/>
          <p:nvPr/>
        </p:nvSpPr>
        <p:spPr bwMode="auto">
          <a:xfrm>
            <a:off x="4099727" y="5641677"/>
            <a:ext cx="261258" cy="30618"/>
          </a:xfrm>
          <a:custGeom>
            <a:avLst/>
            <a:gdLst>
              <a:gd name="connsiteX0" fmla="*/ 0 w 261258"/>
              <a:gd name="connsiteY0" fmla="*/ 30618 h 30618"/>
              <a:gd name="connsiteX1" fmla="*/ 40194 w 261258"/>
              <a:gd name="connsiteY1" fmla="*/ 20569 h 30618"/>
              <a:gd name="connsiteX2" fmla="*/ 70339 w 261258"/>
              <a:gd name="connsiteY2" fmla="*/ 5497 h 30618"/>
              <a:gd name="connsiteX3" fmla="*/ 135653 w 261258"/>
              <a:gd name="connsiteY3" fmla="*/ 10521 h 30618"/>
              <a:gd name="connsiteX4" fmla="*/ 150726 w 261258"/>
              <a:gd name="connsiteY4" fmla="*/ 15545 h 30618"/>
              <a:gd name="connsiteX5" fmla="*/ 190919 w 261258"/>
              <a:gd name="connsiteY5" fmla="*/ 10521 h 30618"/>
              <a:gd name="connsiteX6" fmla="*/ 226088 w 261258"/>
              <a:gd name="connsiteY6" fmla="*/ 472 h 30618"/>
              <a:gd name="connsiteX7" fmla="*/ 261258 w 261258"/>
              <a:gd name="connsiteY7" fmla="*/ 472 h 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258" h="30618">
                <a:moveTo>
                  <a:pt x="0" y="30618"/>
                </a:moveTo>
                <a:cubicBezTo>
                  <a:pt x="9551" y="28708"/>
                  <a:pt x="29897" y="25717"/>
                  <a:pt x="40194" y="20569"/>
                </a:cubicBezTo>
                <a:cubicBezTo>
                  <a:pt x="79152" y="1090"/>
                  <a:pt x="32452" y="18125"/>
                  <a:pt x="70339" y="5497"/>
                </a:cubicBezTo>
                <a:cubicBezTo>
                  <a:pt x="92110" y="7172"/>
                  <a:pt x="113986" y="7813"/>
                  <a:pt x="135653" y="10521"/>
                </a:cubicBezTo>
                <a:cubicBezTo>
                  <a:pt x="140908" y="11178"/>
                  <a:pt x="145430" y="15545"/>
                  <a:pt x="150726" y="15545"/>
                </a:cubicBezTo>
                <a:cubicBezTo>
                  <a:pt x="164228" y="15545"/>
                  <a:pt x="177521" y="12196"/>
                  <a:pt x="190919" y="10521"/>
                </a:cubicBezTo>
                <a:cubicBezTo>
                  <a:pt x="199837" y="7549"/>
                  <a:pt x="217420" y="1260"/>
                  <a:pt x="226088" y="472"/>
                </a:cubicBezTo>
                <a:cubicBezTo>
                  <a:pt x="237763" y="-590"/>
                  <a:pt x="249535" y="472"/>
                  <a:pt x="261258" y="472"/>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89" name="円/楕円 388"/>
          <p:cNvSpPr/>
          <p:nvPr/>
        </p:nvSpPr>
        <p:spPr bwMode="auto">
          <a:xfrm>
            <a:off x="4303488" y="576376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90" name="フリーフォーム 389"/>
          <p:cNvSpPr/>
          <p:nvPr/>
        </p:nvSpPr>
        <p:spPr bwMode="auto">
          <a:xfrm>
            <a:off x="5369391" y="5659746"/>
            <a:ext cx="121343" cy="286021"/>
          </a:xfrm>
          <a:custGeom>
            <a:avLst/>
            <a:gdLst>
              <a:gd name="connsiteX0" fmla="*/ 121343 w 121343"/>
              <a:gd name="connsiteY0" fmla="*/ 0 h 286021"/>
              <a:gd name="connsiteX1" fmla="*/ 108342 w 121343"/>
              <a:gd name="connsiteY1" fmla="*/ 21668 h 286021"/>
              <a:gd name="connsiteX2" fmla="*/ 99674 w 121343"/>
              <a:gd name="connsiteY2" fmla="*/ 30336 h 286021"/>
              <a:gd name="connsiteX3" fmla="*/ 91007 w 121343"/>
              <a:gd name="connsiteY3" fmla="*/ 43336 h 286021"/>
              <a:gd name="connsiteX4" fmla="*/ 86673 w 121343"/>
              <a:gd name="connsiteY4" fmla="*/ 104008 h 286021"/>
              <a:gd name="connsiteX5" fmla="*/ 82340 w 121343"/>
              <a:gd name="connsiteY5" fmla="*/ 117009 h 286021"/>
              <a:gd name="connsiteX6" fmla="*/ 69339 w 121343"/>
              <a:gd name="connsiteY6" fmla="*/ 125676 h 286021"/>
              <a:gd name="connsiteX7" fmla="*/ 60672 w 121343"/>
              <a:gd name="connsiteY7" fmla="*/ 138677 h 286021"/>
              <a:gd name="connsiteX8" fmla="*/ 47671 w 121343"/>
              <a:gd name="connsiteY8" fmla="*/ 164679 h 286021"/>
              <a:gd name="connsiteX9" fmla="*/ 39003 w 121343"/>
              <a:gd name="connsiteY9" fmla="*/ 212349 h 286021"/>
              <a:gd name="connsiteX10" fmla="*/ 17335 w 121343"/>
              <a:gd name="connsiteY10" fmla="*/ 238351 h 286021"/>
              <a:gd name="connsiteX11" fmla="*/ 8668 w 121343"/>
              <a:gd name="connsiteY11" fmla="*/ 268686 h 286021"/>
              <a:gd name="connsiteX12" fmla="*/ 4334 w 121343"/>
              <a:gd name="connsiteY12" fmla="*/ 281687 h 286021"/>
              <a:gd name="connsiteX13" fmla="*/ 0 w 121343"/>
              <a:gd name="connsiteY13" fmla="*/ 286021 h 2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3" h="286021">
                <a:moveTo>
                  <a:pt x="121343" y="0"/>
                </a:moveTo>
                <a:cubicBezTo>
                  <a:pt x="117009" y="7223"/>
                  <a:pt x="113238" y="14814"/>
                  <a:pt x="108342" y="21668"/>
                </a:cubicBezTo>
                <a:cubicBezTo>
                  <a:pt x="105967" y="24993"/>
                  <a:pt x="102227" y="27145"/>
                  <a:pt x="99674" y="30336"/>
                </a:cubicBezTo>
                <a:cubicBezTo>
                  <a:pt x="96420" y="34403"/>
                  <a:pt x="93896" y="39003"/>
                  <a:pt x="91007" y="43336"/>
                </a:cubicBezTo>
                <a:cubicBezTo>
                  <a:pt x="89562" y="63560"/>
                  <a:pt x="89042" y="83871"/>
                  <a:pt x="86673" y="104008"/>
                </a:cubicBezTo>
                <a:cubicBezTo>
                  <a:pt x="86139" y="108545"/>
                  <a:pt x="85194" y="113442"/>
                  <a:pt x="82340" y="117009"/>
                </a:cubicBezTo>
                <a:cubicBezTo>
                  <a:pt x="79086" y="121076"/>
                  <a:pt x="73673" y="122787"/>
                  <a:pt x="69339" y="125676"/>
                </a:cubicBezTo>
                <a:cubicBezTo>
                  <a:pt x="66450" y="130010"/>
                  <a:pt x="63001" y="134019"/>
                  <a:pt x="60672" y="138677"/>
                </a:cubicBezTo>
                <a:cubicBezTo>
                  <a:pt x="42730" y="174561"/>
                  <a:pt x="72509" y="127420"/>
                  <a:pt x="47671" y="164679"/>
                </a:cubicBezTo>
                <a:cubicBezTo>
                  <a:pt x="47487" y="166151"/>
                  <a:pt x="45170" y="203099"/>
                  <a:pt x="39003" y="212349"/>
                </a:cubicBezTo>
                <a:cubicBezTo>
                  <a:pt x="19834" y="241103"/>
                  <a:pt x="31514" y="209993"/>
                  <a:pt x="17335" y="238351"/>
                </a:cubicBezTo>
                <a:cubicBezTo>
                  <a:pt x="13869" y="245282"/>
                  <a:pt x="10521" y="262200"/>
                  <a:pt x="8668" y="268686"/>
                </a:cubicBezTo>
                <a:cubicBezTo>
                  <a:pt x="7413" y="273078"/>
                  <a:pt x="6377" y="277601"/>
                  <a:pt x="4334" y="281687"/>
                </a:cubicBezTo>
                <a:cubicBezTo>
                  <a:pt x="3420" y="283514"/>
                  <a:pt x="1445" y="284576"/>
                  <a:pt x="0" y="286021"/>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91" name="円/楕円 390"/>
          <p:cNvSpPr/>
          <p:nvPr/>
        </p:nvSpPr>
        <p:spPr bwMode="auto">
          <a:xfrm>
            <a:off x="5439500" y="5569165"/>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92" name="フリーフォーム 391"/>
          <p:cNvSpPr/>
          <p:nvPr/>
        </p:nvSpPr>
        <p:spPr bwMode="auto">
          <a:xfrm>
            <a:off x="6164030" y="4449347"/>
            <a:ext cx="273020" cy="494036"/>
          </a:xfrm>
          <a:custGeom>
            <a:avLst/>
            <a:gdLst>
              <a:gd name="connsiteX0" fmla="*/ 273020 w 273020"/>
              <a:gd name="connsiteY0" fmla="*/ 0 h 494036"/>
              <a:gd name="connsiteX1" fmla="*/ 264353 w 273020"/>
              <a:gd name="connsiteY1" fmla="*/ 21668 h 494036"/>
              <a:gd name="connsiteX2" fmla="*/ 260019 w 273020"/>
              <a:gd name="connsiteY2" fmla="*/ 39003 h 494036"/>
              <a:gd name="connsiteX3" fmla="*/ 247018 w 273020"/>
              <a:gd name="connsiteY3" fmla="*/ 47670 h 494036"/>
              <a:gd name="connsiteX4" fmla="*/ 238351 w 273020"/>
              <a:gd name="connsiteY4" fmla="*/ 56338 h 494036"/>
              <a:gd name="connsiteX5" fmla="*/ 234017 w 273020"/>
              <a:gd name="connsiteY5" fmla="*/ 69339 h 494036"/>
              <a:gd name="connsiteX6" fmla="*/ 225350 w 273020"/>
              <a:gd name="connsiteY6" fmla="*/ 82339 h 494036"/>
              <a:gd name="connsiteX7" fmla="*/ 208015 w 273020"/>
              <a:gd name="connsiteY7" fmla="*/ 117009 h 494036"/>
              <a:gd name="connsiteX8" fmla="*/ 195015 w 273020"/>
              <a:gd name="connsiteY8" fmla="*/ 143011 h 494036"/>
              <a:gd name="connsiteX9" fmla="*/ 182014 w 273020"/>
              <a:gd name="connsiteY9" fmla="*/ 164679 h 494036"/>
              <a:gd name="connsiteX10" fmla="*/ 164679 w 273020"/>
              <a:gd name="connsiteY10" fmla="*/ 186347 h 494036"/>
              <a:gd name="connsiteX11" fmla="*/ 160345 w 273020"/>
              <a:gd name="connsiteY11" fmla="*/ 199348 h 494036"/>
              <a:gd name="connsiteX12" fmla="*/ 151678 w 273020"/>
              <a:gd name="connsiteY12" fmla="*/ 212349 h 494036"/>
              <a:gd name="connsiteX13" fmla="*/ 143011 w 273020"/>
              <a:gd name="connsiteY13" fmla="*/ 238351 h 494036"/>
              <a:gd name="connsiteX14" fmla="*/ 138677 w 273020"/>
              <a:gd name="connsiteY14" fmla="*/ 251352 h 494036"/>
              <a:gd name="connsiteX15" fmla="*/ 125676 w 273020"/>
              <a:gd name="connsiteY15" fmla="*/ 260019 h 494036"/>
              <a:gd name="connsiteX16" fmla="*/ 112675 w 273020"/>
              <a:gd name="connsiteY16" fmla="*/ 286021 h 494036"/>
              <a:gd name="connsiteX17" fmla="*/ 104008 w 273020"/>
              <a:gd name="connsiteY17" fmla="*/ 299022 h 494036"/>
              <a:gd name="connsiteX18" fmla="*/ 86673 w 273020"/>
              <a:gd name="connsiteY18" fmla="*/ 338025 h 494036"/>
              <a:gd name="connsiteX19" fmla="*/ 73672 w 273020"/>
              <a:gd name="connsiteY19" fmla="*/ 346692 h 494036"/>
              <a:gd name="connsiteX20" fmla="*/ 65005 w 273020"/>
              <a:gd name="connsiteY20" fmla="*/ 359693 h 494036"/>
              <a:gd name="connsiteX21" fmla="*/ 56338 w 273020"/>
              <a:gd name="connsiteY21" fmla="*/ 385695 h 494036"/>
              <a:gd name="connsiteX22" fmla="*/ 47670 w 273020"/>
              <a:gd name="connsiteY22" fmla="*/ 398696 h 494036"/>
              <a:gd name="connsiteX23" fmla="*/ 39003 w 273020"/>
              <a:gd name="connsiteY23" fmla="*/ 424698 h 494036"/>
              <a:gd name="connsiteX24" fmla="*/ 30336 w 273020"/>
              <a:gd name="connsiteY24" fmla="*/ 437699 h 494036"/>
              <a:gd name="connsiteX25" fmla="*/ 13001 w 273020"/>
              <a:gd name="connsiteY25" fmla="*/ 476702 h 494036"/>
              <a:gd name="connsiteX26" fmla="*/ 0 w 273020"/>
              <a:gd name="connsiteY26" fmla="*/ 494036 h 4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020" h="494036">
                <a:moveTo>
                  <a:pt x="273020" y="0"/>
                </a:moveTo>
                <a:cubicBezTo>
                  <a:pt x="270131" y="7223"/>
                  <a:pt x="266813" y="14288"/>
                  <a:pt x="264353" y="21668"/>
                </a:cubicBezTo>
                <a:cubicBezTo>
                  <a:pt x="262469" y="27319"/>
                  <a:pt x="263323" y="34047"/>
                  <a:pt x="260019" y="39003"/>
                </a:cubicBezTo>
                <a:cubicBezTo>
                  <a:pt x="257130" y="43337"/>
                  <a:pt x="251085" y="44416"/>
                  <a:pt x="247018" y="47670"/>
                </a:cubicBezTo>
                <a:cubicBezTo>
                  <a:pt x="243827" y="50222"/>
                  <a:pt x="241240" y="53449"/>
                  <a:pt x="238351" y="56338"/>
                </a:cubicBezTo>
                <a:cubicBezTo>
                  <a:pt x="236906" y="60672"/>
                  <a:pt x="236060" y="65253"/>
                  <a:pt x="234017" y="69339"/>
                </a:cubicBezTo>
                <a:cubicBezTo>
                  <a:pt x="231688" y="73997"/>
                  <a:pt x="227465" y="77580"/>
                  <a:pt x="225350" y="82339"/>
                </a:cubicBezTo>
                <a:cubicBezTo>
                  <a:pt x="209415" y="118193"/>
                  <a:pt x="225816" y="99208"/>
                  <a:pt x="208015" y="117009"/>
                </a:cubicBezTo>
                <a:cubicBezTo>
                  <a:pt x="197127" y="149677"/>
                  <a:pt x="211812" y="109419"/>
                  <a:pt x="195015" y="143011"/>
                </a:cubicBezTo>
                <a:cubicBezTo>
                  <a:pt x="183764" y="165513"/>
                  <a:pt x="198942" y="147749"/>
                  <a:pt x="182014" y="164679"/>
                </a:cubicBezTo>
                <a:cubicBezTo>
                  <a:pt x="171120" y="197358"/>
                  <a:pt x="187082" y="158344"/>
                  <a:pt x="164679" y="186347"/>
                </a:cubicBezTo>
                <a:cubicBezTo>
                  <a:pt x="161825" y="189914"/>
                  <a:pt x="162388" y="195262"/>
                  <a:pt x="160345" y="199348"/>
                </a:cubicBezTo>
                <a:cubicBezTo>
                  <a:pt x="158016" y="204006"/>
                  <a:pt x="153793" y="207590"/>
                  <a:pt x="151678" y="212349"/>
                </a:cubicBezTo>
                <a:cubicBezTo>
                  <a:pt x="147968" y="220698"/>
                  <a:pt x="145900" y="229684"/>
                  <a:pt x="143011" y="238351"/>
                </a:cubicBezTo>
                <a:cubicBezTo>
                  <a:pt x="141566" y="242685"/>
                  <a:pt x="142478" y="248818"/>
                  <a:pt x="138677" y="251352"/>
                </a:cubicBezTo>
                <a:lnTo>
                  <a:pt x="125676" y="260019"/>
                </a:lnTo>
                <a:cubicBezTo>
                  <a:pt x="100838" y="297278"/>
                  <a:pt x="130617" y="250137"/>
                  <a:pt x="112675" y="286021"/>
                </a:cubicBezTo>
                <a:cubicBezTo>
                  <a:pt x="110346" y="290679"/>
                  <a:pt x="106123" y="294263"/>
                  <a:pt x="104008" y="299022"/>
                </a:cubicBezTo>
                <a:cubicBezTo>
                  <a:pt x="97141" y="314473"/>
                  <a:pt x="98444" y="326255"/>
                  <a:pt x="86673" y="338025"/>
                </a:cubicBezTo>
                <a:cubicBezTo>
                  <a:pt x="82990" y="341708"/>
                  <a:pt x="78006" y="343803"/>
                  <a:pt x="73672" y="346692"/>
                </a:cubicBezTo>
                <a:cubicBezTo>
                  <a:pt x="70783" y="351026"/>
                  <a:pt x="67120" y="354934"/>
                  <a:pt x="65005" y="359693"/>
                </a:cubicBezTo>
                <a:cubicBezTo>
                  <a:pt x="61295" y="368042"/>
                  <a:pt x="61406" y="378093"/>
                  <a:pt x="56338" y="385695"/>
                </a:cubicBezTo>
                <a:lnTo>
                  <a:pt x="47670" y="398696"/>
                </a:lnTo>
                <a:cubicBezTo>
                  <a:pt x="44781" y="407363"/>
                  <a:pt x="44071" y="417096"/>
                  <a:pt x="39003" y="424698"/>
                </a:cubicBezTo>
                <a:cubicBezTo>
                  <a:pt x="36114" y="429032"/>
                  <a:pt x="32451" y="432940"/>
                  <a:pt x="30336" y="437699"/>
                </a:cubicBezTo>
                <a:cubicBezTo>
                  <a:pt x="9710" y="484109"/>
                  <a:pt x="32616" y="447282"/>
                  <a:pt x="13001" y="476702"/>
                </a:cubicBezTo>
                <a:cubicBezTo>
                  <a:pt x="7647" y="492767"/>
                  <a:pt x="12753" y="487659"/>
                  <a:pt x="0" y="494036"/>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93" name="円/楕円 392"/>
          <p:cNvSpPr/>
          <p:nvPr/>
        </p:nvSpPr>
        <p:spPr bwMode="auto">
          <a:xfrm>
            <a:off x="6084932" y="492035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94" name="フリーフォーム 393"/>
          <p:cNvSpPr/>
          <p:nvPr/>
        </p:nvSpPr>
        <p:spPr bwMode="auto">
          <a:xfrm>
            <a:off x="2231829" y="5300053"/>
            <a:ext cx="190681" cy="43337"/>
          </a:xfrm>
          <a:custGeom>
            <a:avLst/>
            <a:gdLst>
              <a:gd name="connsiteX0" fmla="*/ 0 w 190681"/>
              <a:gd name="connsiteY0" fmla="*/ 43337 h 43337"/>
              <a:gd name="connsiteX1" fmla="*/ 34670 w 190681"/>
              <a:gd name="connsiteY1" fmla="*/ 17335 h 43337"/>
              <a:gd name="connsiteX2" fmla="*/ 60671 w 190681"/>
              <a:gd name="connsiteY2" fmla="*/ 8667 h 43337"/>
              <a:gd name="connsiteX3" fmla="*/ 73672 w 190681"/>
              <a:gd name="connsiteY3" fmla="*/ 4334 h 43337"/>
              <a:gd name="connsiteX4" fmla="*/ 86673 w 190681"/>
              <a:gd name="connsiteY4" fmla="*/ 0 h 43337"/>
              <a:gd name="connsiteX5" fmla="*/ 108342 w 190681"/>
              <a:gd name="connsiteY5" fmla="*/ 4334 h 43337"/>
              <a:gd name="connsiteX6" fmla="*/ 134344 w 190681"/>
              <a:gd name="connsiteY6" fmla="*/ 13001 h 43337"/>
              <a:gd name="connsiteX7" fmla="*/ 160345 w 190681"/>
              <a:gd name="connsiteY7" fmla="*/ 21668 h 43337"/>
              <a:gd name="connsiteX8" fmla="*/ 173346 w 190681"/>
              <a:gd name="connsiteY8" fmla="*/ 26002 h 43337"/>
              <a:gd name="connsiteX9" fmla="*/ 190681 w 190681"/>
              <a:gd name="connsiteY9" fmla="*/ 30336 h 4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81" h="43337">
                <a:moveTo>
                  <a:pt x="0" y="43337"/>
                </a:moveTo>
                <a:cubicBezTo>
                  <a:pt x="2765" y="41125"/>
                  <a:pt x="26907" y="20785"/>
                  <a:pt x="34670" y="17335"/>
                </a:cubicBezTo>
                <a:cubicBezTo>
                  <a:pt x="43018" y="13624"/>
                  <a:pt x="52004" y="11556"/>
                  <a:pt x="60671" y="8667"/>
                </a:cubicBezTo>
                <a:lnTo>
                  <a:pt x="73672" y="4334"/>
                </a:lnTo>
                <a:lnTo>
                  <a:pt x="86673" y="0"/>
                </a:lnTo>
                <a:cubicBezTo>
                  <a:pt x="93896" y="1445"/>
                  <a:pt x="101235" y="2396"/>
                  <a:pt x="108342" y="4334"/>
                </a:cubicBezTo>
                <a:cubicBezTo>
                  <a:pt x="117156" y="6738"/>
                  <a:pt x="125677" y="10112"/>
                  <a:pt x="134344" y="13001"/>
                </a:cubicBezTo>
                <a:lnTo>
                  <a:pt x="160345" y="21668"/>
                </a:lnTo>
                <a:lnTo>
                  <a:pt x="173346" y="26002"/>
                </a:lnTo>
                <a:cubicBezTo>
                  <a:pt x="187718" y="30793"/>
                  <a:pt x="181779" y="30336"/>
                  <a:pt x="190681" y="30336"/>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95" name="円/楕円 394"/>
          <p:cNvSpPr/>
          <p:nvPr/>
        </p:nvSpPr>
        <p:spPr bwMode="auto">
          <a:xfrm>
            <a:off x="2167318" y="529953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96" name="フリーフォーム 395"/>
          <p:cNvSpPr/>
          <p:nvPr/>
        </p:nvSpPr>
        <p:spPr bwMode="auto">
          <a:xfrm>
            <a:off x="6973001" y="2792301"/>
            <a:ext cx="740496" cy="186511"/>
          </a:xfrm>
          <a:custGeom>
            <a:avLst/>
            <a:gdLst>
              <a:gd name="connsiteX0" fmla="*/ 0 w 740496"/>
              <a:gd name="connsiteY0" fmla="*/ 186511 h 186511"/>
              <a:gd name="connsiteX1" fmla="*/ 28049 w 740496"/>
              <a:gd name="connsiteY1" fmla="*/ 164072 h 186511"/>
              <a:gd name="connsiteX2" fmla="*/ 39269 w 740496"/>
              <a:gd name="connsiteY2" fmla="*/ 130413 h 186511"/>
              <a:gd name="connsiteX3" fmla="*/ 89757 w 740496"/>
              <a:gd name="connsiteY3" fmla="*/ 102364 h 186511"/>
              <a:gd name="connsiteX4" fmla="*/ 106587 w 740496"/>
              <a:gd name="connsiteY4" fmla="*/ 85535 h 186511"/>
              <a:gd name="connsiteX5" fmla="*/ 140246 w 740496"/>
              <a:gd name="connsiteY5" fmla="*/ 68705 h 186511"/>
              <a:gd name="connsiteX6" fmla="*/ 157075 w 740496"/>
              <a:gd name="connsiteY6" fmla="*/ 57486 h 186511"/>
              <a:gd name="connsiteX7" fmla="*/ 207563 w 740496"/>
              <a:gd name="connsiteY7" fmla="*/ 46266 h 186511"/>
              <a:gd name="connsiteX8" fmla="*/ 241222 w 740496"/>
              <a:gd name="connsiteY8" fmla="*/ 35046 h 186511"/>
              <a:gd name="connsiteX9" fmla="*/ 258052 w 740496"/>
              <a:gd name="connsiteY9" fmla="*/ 29436 h 186511"/>
              <a:gd name="connsiteX10" fmla="*/ 308540 w 740496"/>
              <a:gd name="connsiteY10" fmla="*/ 18217 h 186511"/>
              <a:gd name="connsiteX11" fmla="*/ 426346 w 740496"/>
              <a:gd name="connsiteY11" fmla="*/ 12607 h 186511"/>
              <a:gd name="connsiteX12" fmla="*/ 460005 w 740496"/>
              <a:gd name="connsiteY12" fmla="*/ 23827 h 186511"/>
              <a:gd name="connsiteX13" fmla="*/ 482444 w 740496"/>
              <a:gd name="connsiteY13" fmla="*/ 29436 h 186511"/>
              <a:gd name="connsiteX14" fmla="*/ 516103 w 740496"/>
              <a:gd name="connsiteY14" fmla="*/ 40656 h 186511"/>
              <a:gd name="connsiteX15" fmla="*/ 572201 w 740496"/>
              <a:gd name="connsiteY15" fmla="*/ 46266 h 186511"/>
              <a:gd name="connsiteX16" fmla="*/ 678788 w 740496"/>
              <a:gd name="connsiteY16" fmla="*/ 74315 h 186511"/>
              <a:gd name="connsiteX17" fmla="*/ 712447 w 740496"/>
              <a:gd name="connsiteY17" fmla="*/ 91144 h 186511"/>
              <a:gd name="connsiteX18" fmla="*/ 740496 w 740496"/>
              <a:gd name="connsiteY18" fmla="*/ 107974 h 18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0496" h="186511">
                <a:moveTo>
                  <a:pt x="0" y="186511"/>
                </a:moveTo>
                <a:cubicBezTo>
                  <a:pt x="9350" y="179031"/>
                  <a:pt x="21183" y="173881"/>
                  <a:pt x="28049" y="164072"/>
                </a:cubicBezTo>
                <a:cubicBezTo>
                  <a:pt x="34831" y="154383"/>
                  <a:pt x="28049" y="134153"/>
                  <a:pt x="39269" y="130413"/>
                </a:cubicBezTo>
                <a:cubicBezTo>
                  <a:pt x="60432" y="123358"/>
                  <a:pt x="70467" y="121653"/>
                  <a:pt x="89757" y="102364"/>
                </a:cubicBezTo>
                <a:cubicBezTo>
                  <a:pt x="95367" y="96754"/>
                  <a:pt x="100492" y="90614"/>
                  <a:pt x="106587" y="85535"/>
                </a:cubicBezTo>
                <a:cubicBezTo>
                  <a:pt x="130704" y="65438"/>
                  <a:pt x="114943" y="81356"/>
                  <a:pt x="140246" y="68705"/>
                </a:cubicBezTo>
                <a:cubicBezTo>
                  <a:pt x="146276" y="65690"/>
                  <a:pt x="150878" y="60142"/>
                  <a:pt x="157075" y="57486"/>
                </a:cubicBezTo>
                <a:cubicBezTo>
                  <a:pt x="165892" y="53707"/>
                  <a:pt x="200240" y="48263"/>
                  <a:pt x="207563" y="46266"/>
                </a:cubicBezTo>
                <a:cubicBezTo>
                  <a:pt x="218973" y="43154"/>
                  <a:pt x="230002" y="38786"/>
                  <a:pt x="241222" y="35046"/>
                </a:cubicBezTo>
                <a:cubicBezTo>
                  <a:pt x="246832" y="33176"/>
                  <a:pt x="252253" y="30596"/>
                  <a:pt x="258052" y="29436"/>
                </a:cubicBezTo>
                <a:cubicBezTo>
                  <a:pt x="293661" y="22315"/>
                  <a:pt x="276851" y="26140"/>
                  <a:pt x="308540" y="18217"/>
                </a:cubicBezTo>
                <a:cubicBezTo>
                  <a:pt x="351529" y="-10442"/>
                  <a:pt x="328086" y="324"/>
                  <a:pt x="426346" y="12607"/>
                </a:cubicBezTo>
                <a:cubicBezTo>
                  <a:pt x="438081" y="14074"/>
                  <a:pt x="448531" y="20959"/>
                  <a:pt x="460005" y="23827"/>
                </a:cubicBezTo>
                <a:cubicBezTo>
                  <a:pt x="467485" y="25697"/>
                  <a:pt x="475059" y="27221"/>
                  <a:pt x="482444" y="29436"/>
                </a:cubicBezTo>
                <a:cubicBezTo>
                  <a:pt x="493772" y="32834"/>
                  <a:pt x="504335" y="39479"/>
                  <a:pt x="516103" y="40656"/>
                </a:cubicBezTo>
                <a:lnTo>
                  <a:pt x="572201" y="46266"/>
                </a:lnTo>
                <a:cubicBezTo>
                  <a:pt x="626146" y="82229"/>
                  <a:pt x="592415" y="67671"/>
                  <a:pt x="678788" y="74315"/>
                </a:cubicBezTo>
                <a:cubicBezTo>
                  <a:pt x="721088" y="88416"/>
                  <a:pt x="668948" y="69395"/>
                  <a:pt x="712447" y="91144"/>
                </a:cubicBezTo>
                <a:cubicBezTo>
                  <a:pt x="741574" y="105707"/>
                  <a:pt x="718583" y="86061"/>
                  <a:pt x="740496" y="107974"/>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97" name="フリーフォーム 396"/>
          <p:cNvSpPr/>
          <p:nvPr/>
        </p:nvSpPr>
        <p:spPr bwMode="auto">
          <a:xfrm>
            <a:off x="6961268" y="2950763"/>
            <a:ext cx="780278" cy="252442"/>
          </a:xfrm>
          <a:custGeom>
            <a:avLst/>
            <a:gdLst>
              <a:gd name="connsiteX0" fmla="*/ 780278 w 780278"/>
              <a:gd name="connsiteY0" fmla="*/ 0 h 252442"/>
              <a:gd name="connsiteX1" fmla="*/ 769058 w 780278"/>
              <a:gd name="connsiteY1" fmla="*/ 28049 h 252442"/>
              <a:gd name="connsiteX2" fmla="*/ 746619 w 780278"/>
              <a:gd name="connsiteY2" fmla="*/ 61708 h 252442"/>
              <a:gd name="connsiteX3" fmla="*/ 729790 w 780278"/>
              <a:gd name="connsiteY3" fmla="*/ 95367 h 252442"/>
              <a:gd name="connsiteX4" fmla="*/ 707350 w 780278"/>
              <a:gd name="connsiteY4" fmla="*/ 100977 h 252442"/>
              <a:gd name="connsiteX5" fmla="*/ 656862 w 780278"/>
              <a:gd name="connsiteY5" fmla="*/ 123416 h 252442"/>
              <a:gd name="connsiteX6" fmla="*/ 645642 w 780278"/>
              <a:gd name="connsiteY6" fmla="*/ 140246 h 252442"/>
              <a:gd name="connsiteX7" fmla="*/ 628813 w 780278"/>
              <a:gd name="connsiteY7" fmla="*/ 151465 h 252442"/>
              <a:gd name="connsiteX8" fmla="*/ 623203 w 780278"/>
              <a:gd name="connsiteY8" fmla="*/ 168295 h 252442"/>
              <a:gd name="connsiteX9" fmla="*/ 611984 w 780278"/>
              <a:gd name="connsiteY9" fmla="*/ 185124 h 252442"/>
              <a:gd name="connsiteX10" fmla="*/ 606374 w 780278"/>
              <a:gd name="connsiteY10" fmla="*/ 201954 h 252442"/>
              <a:gd name="connsiteX11" fmla="*/ 572715 w 780278"/>
              <a:gd name="connsiteY11" fmla="*/ 224393 h 252442"/>
              <a:gd name="connsiteX12" fmla="*/ 555885 w 780278"/>
              <a:gd name="connsiteY12" fmla="*/ 235612 h 252442"/>
              <a:gd name="connsiteX13" fmla="*/ 539056 w 780278"/>
              <a:gd name="connsiteY13" fmla="*/ 246832 h 252442"/>
              <a:gd name="connsiteX14" fmla="*/ 522226 w 780278"/>
              <a:gd name="connsiteY14" fmla="*/ 252442 h 252442"/>
              <a:gd name="connsiteX15" fmla="*/ 438079 w 780278"/>
              <a:gd name="connsiteY15" fmla="*/ 241222 h 252442"/>
              <a:gd name="connsiteX16" fmla="*/ 404420 w 780278"/>
              <a:gd name="connsiteY16" fmla="*/ 230003 h 252442"/>
              <a:gd name="connsiteX17" fmla="*/ 381981 w 780278"/>
              <a:gd name="connsiteY17" fmla="*/ 224393 h 252442"/>
              <a:gd name="connsiteX18" fmla="*/ 348322 w 780278"/>
              <a:gd name="connsiteY18" fmla="*/ 213173 h 252442"/>
              <a:gd name="connsiteX19" fmla="*/ 191247 w 780278"/>
              <a:gd name="connsiteY19" fmla="*/ 207563 h 252442"/>
              <a:gd name="connsiteX20" fmla="*/ 140759 w 780278"/>
              <a:gd name="connsiteY20" fmla="*/ 196344 h 252442"/>
              <a:gd name="connsiteX21" fmla="*/ 107100 w 780278"/>
              <a:gd name="connsiteY21" fmla="*/ 185124 h 252442"/>
              <a:gd name="connsiteX22" fmla="*/ 90271 w 780278"/>
              <a:gd name="connsiteY22" fmla="*/ 179514 h 252442"/>
              <a:gd name="connsiteX23" fmla="*/ 79051 w 780278"/>
              <a:gd name="connsiteY23" fmla="*/ 162685 h 252442"/>
              <a:gd name="connsiteX24" fmla="*/ 62222 w 780278"/>
              <a:gd name="connsiteY24" fmla="*/ 151465 h 252442"/>
              <a:gd name="connsiteX25" fmla="*/ 51002 w 780278"/>
              <a:gd name="connsiteY25" fmla="*/ 117806 h 252442"/>
              <a:gd name="connsiteX26" fmla="*/ 45392 w 780278"/>
              <a:gd name="connsiteY26" fmla="*/ 100977 h 252442"/>
              <a:gd name="connsiteX27" fmla="*/ 28563 w 780278"/>
              <a:gd name="connsiteY27" fmla="*/ 89757 h 252442"/>
              <a:gd name="connsiteX28" fmla="*/ 17343 w 780278"/>
              <a:gd name="connsiteY28" fmla="*/ 72928 h 252442"/>
              <a:gd name="connsiteX29" fmla="*/ 514 w 780278"/>
              <a:gd name="connsiteY29" fmla="*/ 61708 h 252442"/>
              <a:gd name="connsiteX30" fmla="*/ 6123 w 780278"/>
              <a:gd name="connsiteY30" fmla="*/ 3365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0278" h="252442">
                <a:moveTo>
                  <a:pt x="780278" y="0"/>
                </a:moveTo>
                <a:cubicBezTo>
                  <a:pt x="776538" y="9350"/>
                  <a:pt x="773880" y="19209"/>
                  <a:pt x="769058" y="28049"/>
                </a:cubicBezTo>
                <a:cubicBezTo>
                  <a:pt x="762601" y="39887"/>
                  <a:pt x="746619" y="61708"/>
                  <a:pt x="746619" y="61708"/>
                </a:cubicBezTo>
                <a:cubicBezTo>
                  <a:pt x="743419" y="71307"/>
                  <a:pt x="739111" y="89153"/>
                  <a:pt x="729790" y="95367"/>
                </a:cubicBezTo>
                <a:cubicBezTo>
                  <a:pt x="723375" y="99644"/>
                  <a:pt x="714735" y="98761"/>
                  <a:pt x="707350" y="100977"/>
                </a:cubicBezTo>
                <a:cubicBezTo>
                  <a:pt x="670939" y="111901"/>
                  <a:pt x="681455" y="107022"/>
                  <a:pt x="656862" y="123416"/>
                </a:cubicBezTo>
                <a:cubicBezTo>
                  <a:pt x="653122" y="129026"/>
                  <a:pt x="650410" y="135478"/>
                  <a:pt x="645642" y="140246"/>
                </a:cubicBezTo>
                <a:cubicBezTo>
                  <a:pt x="640875" y="145013"/>
                  <a:pt x="633025" y="146200"/>
                  <a:pt x="628813" y="151465"/>
                </a:cubicBezTo>
                <a:cubicBezTo>
                  <a:pt x="625119" y="156083"/>
                  <a:pt x="625848" y="163006"/>
                  <a:pt x="623203" y="168295"/>
                </a:cubicBezTo>
                <a:cubicBezTo>
                  <a:pt x="620188" y="174325"/>
                  <a:pt x="614999" y="179094"/>
                  <a:pt x="611984" y="185124"/>
                </a:cubicBezTo>
                <a:cubicBezTo>
                  <a:pt x="609339" y="190413"/>
                  <a:pt x="610555" y="197773"/>
                  <a:pt x="606374" y="201954"/>
                </a:cubicBezTo>
                <a:cubicBezTo>
                  <a:pt x="596839" y="211489"/>
                  <a:pt x="583935" y="216913"/>
                  <a:pt x="572715" y="224393"/>
                </a:cubicBezTo>
                <a:lnTo>
                  <a:pt x="555885" y="235612"/>
                </a:lnTo>
                <a:cubicBezTo>
                  <a:pt x="550275" y="239352"/>
                  <a:pt x="545452" y="244700"/>
                  <a:pt x="539056" y="246832"/>
                </a:cubicBezTo>
                <a:lnTo>
                  <a:pt x="522226" y="252442"/>
                </a:lnTo>
                <a:cubicBezTo>
                  <a:pt x="495205" y="249740"/>
                  <a:pt x="464989" y="248561"/>
                  <a:pt x="438079" y="241222"/>
                </a:cubicBezTo>
                <a:cubicBezTo>
                  <a:pt x="426669" y="238110"/>
                  <a:pt x="415893" y="232871"/>
                  <a:pt x="404420" y="230003"/>
                </a:cubicBezTo>
                <a:cubicBezTo>
                  <a:pt x="396940" y="228133"/>
                  <a:pt x="389366" y="226608"/>
                  <a:pt x="381981" y="224393"/>
                </a:cubicBezTo>
                <a:cubicBezTo>
                  <a:pt x="370653" y="220995"/>
                  <a:pt x="360141" y="213595"/>
                  <a:pt x="348322" y="213173"/>
                </a:cubicBezTo>
                <a:lnTo>
                  <a:pt x="191247" y="207563"/>
                </a:lnTo>
                <a:cubicBezTo>
                  <a:pt x="175225" y="204359"/>
                  <a:pt x="156610" y="201099"/>
                  <a:pt x="140759" y="196344"/>
                </a:cubicBezTo>
                <a:cubicBezTo>
                  <a:pt x="129431" y="192946"/>
                  <a:pt x="118320" y="188864"/>
                  <a:pt x="107100" y="185124"/>
                </a:cubicBezTo>
                <a:lnTo>
                  <a:pt x="90271" y="179514"/>
                </a:lnTo>
                <a:cubicBezTo>
                  <a:pt x="86531" y="173904"/>
                  <a:pt x="83818" y="167452"/>
                  <a:pt x="79051" y="162685"/>
                </a:cubicBezTo>
                <a:cubicBezTo>
                  <a:pt x="74284" y="157918"/>
                  <a:pt x="65795" y="157182"/>
                  <a:pt x="62222" y="151465"/>
                </a:cubicBezTo>
                <a:cubicBezTo>
                  <a:pt x="55954" y="141436"/>
                  <a:pt x="54742" y="129026"/>
                  <a:pt x="51002" y="117806"/>
                </a:cubicBezTo>
                <a:cubicBezTo>
                  <a:pt x="49132" y="112196"/>
                  <a:pt x="50312" y="104257"/>
                  <a:pt x="45392" y="100977"/>
                </a:cubicBezTo>
                <a:lnTo>
                  <a:pt x="28563" y="89757"/>
                </a:lnTo>
                <a:cubicBezTo>
                  <a:pt x="24823" y="84147"/>
                  <a:pt x="22110" y="77695"/>
                  <a:pt x="17343" y="72928"/>
                </a:cubicBezTo>
                <a:cubicBezTo>
                  <a:pt x="12576" y="68161"/>
                  <a:pt x="2366" y="68191"/>
                  <a:pt x="514" y="61708"/>
                </a:cubicBezTo>
                <a:cubicBezTo>
                  <a:pt x="-2105" y="52540"/>
                  <a:pt x="6123" y="33659"/>
                  <a:pt x="6123" y="33659"/>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398" name="円/楕円 397"/>
          <p:cNvSpPr/>
          <p:nvPr/>
        </p:nvSpPr>
        <p:spPr bwMode="auto">
          <a:xfrm>
            <a:off x="7704349" y="288547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399" name="フリーフォーム 398"/>
          <p:cNvSpPr/>
          <p:nvPr/>
        </p:nvSpPr>
        <p:spPr bwMode="auto">
          <a:xfrm>
            <a:off x="6389580" y="3006861"/>
            <a:ext cx="544153" cy="880741"/>
          </a:xfrm>
          <a:custGeom>
            <a:avLst/>
            <a:gdLst>
              <a:gd name="connsiteX0" fmla="*/ 544153 w 544153"/>
              <a:gd name="connsiteY0" fmla="*/ 0 h 880741"/>
              <a:gd name="connsiteX1" fmla="*/ 493664 w 544153"/>
              <a:gd name="connsiteY1" fmla="*/ 16830 h 880741"/>
              <a:gd name="connsiteX2" fmla="*/ 476835 w 544153"/>
              <a:gd name="connsiteY2" fmla="*/ 22440 h 880741"/>
              <a:gd name="connsiteX3" fmla="*/ 443176 w 544153"/>
              <a:gd name="connsiteY3" fmla="*/ 39269 h 880741"/>
              <a:gd name="connsiteX4" fmla="*/ 330980 w 544153"/>
              <a:gd name="connsiteY4" fmla="*/ 44879 h 880741"/>
              <a:gd name="connsiteX5" fmla="*/ 297321 w 544153"/>
              <a:gd name="connsiteY5" fmla="*/ 56099 h 880741"/>
              <a:gd name="connsiteX6" fmla="*/ 280491 w 544153"/>
              <a:gd name="connsiteY6" fmla="*/ 61708 h 880741"/>
              <a:gd name="connsiteX7" fmla="*/ 241222 w 544153"/>
              <a:gd name="connsiteY7" fmla="*/ 67318 h 880741"/>
              <a:gd name="connsiteX8" fmla="*/ 207564 w 544153"/>
              <a:gd name="connsiteY8" fmla="*/ 78538 h 880741"/>
              <a:gd name="connsiteX9" fmla="*/ 157075 w 544153"/>
              <a:gd name="connsiteY9" fmla="*/ 100977 h 880741"/>
              <a:gd name="connsiteX10" fmla="*/ 112197 w 544153"/>
              <a:gd name="connsiteY10" fmla="*/ 112197 h 880741"/>
              <a:gd name="connsiteX11" fmla="*/ 95367 w 544153"/>
              <a:gd name="connsiteY11" fmla="*/ 123416 h 880741"/>
              <a:gd name="connsiteX12" fmla="*/ 89757 w 544153"/>
              <a:gd name="connsiteY12" fmla="*/ 140246 h 880741"/>
              <a:gd name="connsiteX13" fmla="*/ 78538 w 544153"/>
              <a:gd name="connsiteY13" fmla="*/ 157075 h 880741"/>
              <a:gd name="connsiteX14" fmla="*/ 67318 w 544153"/>
              <a:gd name="connsiteY14" fmla="*/ 196344 h 880741"/>
              <a:gd name="connsiteX15" fmla="*/ 50489 w 544153"/>
              <a:gd name="connsiteY15" fmla="*/ 230003 h 880741"/>
              <a:gd name="connsiteX16" fmla="*/ 39269 w 544153"/>
              <a:gd name="connsiteY16" fmla="*/ 336589 h 880741"/>
              <a:gd name="connsiteX17" fmla="*/ 33659 w 544153"/>
              <a:gd name="connsiteY17" fmla="*/ 359029 h 880741"/>
              <a:gd name="connsiteX18" fmla="*/ 22440 w 544153"/>
              <a:gd name="connsiteY18" fmla="*/ 392687 h 880741"/>
              <a:gd name="connsiteX19" fmla="*/ 28049 w 544153"/>
              <a:gd name="connsiteY19" fmla="*/ 426346 h 880741"/>
              <a:gd name="connsiteX20" fmla="*/ 33659 w 544153"/>
              <a:gd name="connsiteY20" fmla="*/ 443176 h 880741"/>
              <a:gd name="connsiteX21" fmla="*/ 16830 w 544153"/>
              <a:gd name="connsiteY21" fmla="*/ 516103 h 880741"/>
              <a:gd name="connsiteX22" fmla="*/ 0 w 544153"/>
              <a:gd name="connsiteY22" fmla="*/ 549762 h 880741"/>
              <a:gd name="connsiteX23" fmla="*/ 11220 w 544153"/>
              <a:gd name="connsiteY23" fmla="*/ 589031 h 880741"/>
              <a:gd name="connsiteX24" fmla="*/ 16830 w 544153"/>
              <a:gd name="connsiteY24" fmla="*/ 611470 h 880741"/>
              <a:gd name="connsiteX25" fmla="*/ 28049 w 544153"/>
              <a:gd name="connsiteY25" fmla="*/ 645129 h 880741"/>
              <a:gd name="connsiteX26" fmla="*/ 33659 w 544153"/>
              <a:gd name="connsiteY26" fmla="*/ 751716 h 880741"/>
              <a:gd name="connsiteX27" fmla="*/ 39269 w 544153"/>
              <a:gd name="connsiteY27" fmla="*/ 841473 h 880741"/>
              <a:gd name="connsiteX28" fmla="*/ 44879 w 544153"/>
              <a:gd name="connsiteY28" fmla="*/ 869522 h 880741"/>
              <a:gd name="connsiteX29" fmla="*/ 56099 w 544153"/>
              <a:gd name="connsiteY29" fmla="*/ 880741 h 8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4153" h="880741">
                <a:moveTo>
                  <a:pt x="544153" y="0"/>
                </a:moveTo>
                <a:lnTo>
                  <a:pt x="493664" y="16830"/>
                </a:lnTo>
                <a:cubicBezTo>
                  <a:pt x="488054" y="18700"/>
                  <a:pt x="481755" y="19160"/>
                  <a:pt x="476835" y="22440"/>
                </a:cubicBezTo>
                <a:cubicBezTo>
                  <a:pt x="466341" y="29435"/>
                  <a:pt x="456529" y="38108"/>
                  <a:pt x="443176" y="39269"/>
                </a:cubicBezTo>
                <a:cubicBezTo>
                  <a:pt x="405871" y="42513"/>
                  <a:pt x="368379" y="43009"/>
                  <a:pt x="330980" y="44879"/>
                </a:cubicBezTo>
                <a:lnTo>
                  <a:pt x="297321" y="56099"/>
                </a:lnTo>
                <a:cubicBezTo>
                  <a:pt x="291711" y="57969"/>
                  <a:pt x="286345" y="60872"/>
                  <a:pt x="280491" y="61708"/>
                </a:cubicBezTo>
                <a:lnTo>
                  <a:pt x="241222" y="67318"/>
                </a:lnTo>
                <a:cubicBezTo>
                  <a:pt x="230003" y="71058"/>
                  <a:pt x="217404" y="71978"/>
                  <a:pt x="207564" y="78538"/>
                </a:cubicBezTo>
                <a:cubicBezTo>
                  <a:pt x="187419" y="91967"/>
                  <a:pt x="185684" y="95255"/>
                  <a:pt x="157075" y="100977"/>
                </a:cubicBezTo>
                <a:cubicBezTo>
                  <a:pt x="146404" y="103111"/>
                  <a:pt x="123699" y="106446"/>
                  <a:pt x="112197" y="112197"/>
                </a:cubicBezTo>
                <a:cubicBezTo>
                  <a:pt x="106167" y="115212"/>
                  <a:pt x="100977" y="119676"/>
                  <a:pt x="95367" y="123416"/>
                </a:cubicBezTo>
                <a:cubicBezTo>
                  <a:pt x="93497" y="129026"/>
                  <a:pt x="92402" y="134957"/>
                  <a:pt x="89757" y="140246"/>
                </a:cubicBezTo>
                <a:cubicBezTo>
                  <a:pt x="86742" y="146276"/>
                  <a:pt x="81194" y="150878"/>
                  <a:pt x="78538" y="157075"/>
                </a:cubicBezTo>
                <a:cubicBezTo>
                  <a:pt x="67753" y="182240"/>
                  <a:pt x="78235" y="174509"/>
                  <a:pt x="67318" y="196344"/>
                </a:cubicBezTo>
                <a:cubicBezTo>
                  <a:pt x="45569" y="239844"/>
                  <a:pt x="64590" y="187699"/>
                  <a:pt x="50489" y="230003"/>
                </a:cubicBezTo>
                <a:cubicBezTo>
                  <a:pt x="46749" y="265532"/>
                  <a:pt x="43890" y="301164"/>
                  <a:pt x="39269" y="336589"/>
                </a:cubicBezTo>
                <a:cubicBezTo>
                  <a:pt x="38272" y="344234"/>
                  <a:pt x="35874" y="351644"/>
                  <a:pt x="33659" y="359029"/>
                </a:cubicBezTo>
                <a:cubicBezTo>
                  <a:pt x="30261" y="370356"/>
                  <a:pt x="22440" y="392687"/>
                  <a:pt x="22440" y="392687"/>
                </a:cubicBezTo>
                <a:cubicBezTo>
                  <a:pt x="24310" y="403907"/>
                  <a:pt x="25582" y="415242"/>
                  <a:pt x="28049" y="426346"/>
                </a:cubicBezTo>
                <a:cubicBezTo>
                  <a:pt x="29332" y="432119"/>
                  <a:pt x="33659" y="437263"/>
                  <a:pt x="33659" y="443176"/>
                </a:cubicBezTo>
                <a:cubicBezTo>
                  <a:pt x="33659" y="457399"/>
                  <a:pt x="25717" y="502773"/>
                  <a:pt x="16830" y="516103"/>
                </a:cubicBezTo>
                <a:cubicBezTo>
                  <a:pt x="2330" y="537853"/>
                  <a:pt x="7742" y="526537"/>
                  <a:pt x="0" y="549762"/>
                </a:cubicBezTo>
                <a:cubicBezTo>
                  <a:pt x="17535" y="619901"/>
                  <a:pt x="-4874" y="532706"/>
                  <a:pt x="11220" y="589031"/>
                </a:cubicBezTo>
                <a:cubicBezTo>
                  <a:pt x="13338" y="596444"/>
                  <a:pt x="14615" y="604085"/>
                  <a:pt x="16830" y="611470"/>
                </a:cubicBezTo>
                <a:cubicBezTo>
                  <a:pt x="20228" y="622798"/>
                  <a:pt x="28049" y="645129"/>
                  <a:pt x="28049" y="645129"/>
                </a:cubicBezTo>
                <a:cubicBezTo>
                  <a:pt x="29919" y="680658"/>
                  <a:pt x="31629" y="716196"/>
                  <a:pt x="33659" y="751716"/>
                </a:cubicBezTo>
                <a:cubicBezTo>
                  <a:pt x="35369" y="781645"/>
                  <a:pt x="36427" y="811631"/>
                  <a:pt x="39269" y="841473"/>
                </a:cubicBezTo>
                <a:cubicBezTo>
                  <a:pt x="40173" y="850965"/>
                  <a:pt x="41123" y="860758"/>
                  <a:pt x="44879" y="869522"/>
                </a:cubicBezTo>
                <a:cubicBezTo>
                  <a:pt x="46962" y="874383"/>
                  <a:pt x="52359" y="877001"/>
                  <a:pt x="56099" y="880741"/>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00" name="フリーフォーム 399"/>
          <p:cNvSpPr/>
          <p:nvPr/>
        </p:nvSpPr>
        <p:spPr bwMode="auto">
          <a:xfrm>
            <a:off x="6108157" y="3915652"/>
            <a:ext cx="320692" cy="371035"/>
          </a:xfrm>
          <a:custGeom>
            <a:avLst/>
            <a:gdLst>
              <a:gd name="connsiteX0" fmla="*/ 320692 w 320692"/>
              <a:gd name="connsiteY0" fmla="*/ 0 h 371035"/>
              <a:gd name="connsiteX1" fmla="*/ 264594 w 320692"/>
              <a:gd name="connsiteY1" fmla="*/ 11219 h 371035"/>
              <a:gd name="connsiteX2" fmla="*/ 230935 w 320692"/>
              <a:gd name="connsiteY2" fmla="*/ 22439 h 371035"/>
              <a:gd name="connsiteX3" fmla="*/ 208496 w 320692"/>
              <a:gd name="connsiteY3" fmla="*/ 56098 h 371035"/>
              <a:gd name="connsiteX4" fmla="*/ 202886 w 320692"/>
              <a:gd name="connsiteY4" fmla="*/ 72927 h 371035"/>
              <a:gd name="connsiteX5" fmla="*/ 191666 w 320692"/>
              <a:gd name="connsiteY5" fmla="*/ 89757 h 371035"/>
              <a:gd name="connsiteX6" fmla="*/ 169227 w 320692"/>
              <a:gd name="connsiteY6" fmla="*/ 95366 h 371035"/>
              <a:gd name="connsiteX7" fmla="*/ 152398 w 320692"/>
              <a:gd name="connsiteY7" fmla="*/ 106586 h 371035"/>
              <a:gd name="connsiteX8" fmla="*/ 135568 w 320692"/>
              <a:gd name="connsiteY8" fmla="*/ 112196 h 371035"/>
              <a:gd name="connsiteX9" fmla="*/ 124349 w 320692"/>
              <a:gd name="connsiteY9" fmla="*/ 129025 h 371035"/>
              <a:gd name="connsiteX10" fmla="*/ 107519 w 320692"/>
              <a:gd name="connsiteY10" fmla="*/ 140245 h 371035"/>
              <a:gd name="connsiteX11" fmla="*/ 96299 w 320692"/>
              <a:gd name="connsiteY11" fmla="*/ 157074 h 371035"/>
              <a:gd name="connsiteX12" fmla="*/ 79470 w 320692"/>
              <a:gd name="connsiteY12" fmla="*/ 190733 h 371035"/>
              <a:gd name="connsiteX13" fmla="*/ 45811 w 320692"/>
              <a:gd name="connsiteY13" fmla="*/ 213173 h 371035"/>
              <a:gd name="connsiteX14" fmla="*/ 28982 w 320692"/>
              <a:gd name="connsiteY14" fmla="*/ 246831 h 371035"/>
              <a:gd name="connsiteX15" fmla="*/ 17762 w 320692"/>
              <a:gd name="connsiteY15" fmla="*/ 302930 h 371035"/>
              <a:gd name="connsiteX16" fmla="*/ 6542 w 320692"/>
              <a:gd name="connsiteY16" fmla="*/ 319759 h 371035"/>
              <a:gd name="connsiteX17" fmla="*/ 6542 w 320692"/>
              <a:gd name="connsiteY17" fmla="*/ 370247 h 371035"/>
              <a:gd name="connsiteX18" fmla="*/ 12152 w 320692"/>
              <a:gd name="connsiteY18" fmla="*/ 370247 h 3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692" h="371035">
                <a:moveTo>
                  <a:pt x="320692" y="0"/>
                </a:moveTo>
                <a:cubicBezTo>
                  <a:pt x="301993" y="3740"/>
                  <a:pt x="282685" y="5188"/>
                  <a:pt x="264594" y="11219"/>
                </a:cubicBezTo>
                <a:lnTo>
                  <a:pt x="230935" y="22439"/>
                </a:lnTo>
                <a:cubicBezTo>
                  <a:pt x="223455" y="33659"/>
                  <a:pt x="212760" y="43306"/>
                  <a:pt x="208496" y="56098"/>
                </a:cubicBezTo>
                <a:cubicBezTo>
                  <a:pt x="206626" y="61708"/>
                  <a:pt x="205531" y="67638"/>
                  <a:pt x="202886" y="72927"/>
                </a:cubicBezTo>
                <a:cubicBezTo>
                  <a:pt x="199871" y="78958"/>
                  <a:pt x="197276" y="86017"/>
                  <a:pt x="191666" y="89757"/>
                </a:cubicBezTo>
                <a:cubicBezTo>
                  <a:pt x="185251" y="94034"/>
                  <a:pt x="176707" y="93496"/>
                  <a:pt x="169227" y="95366"/>
                </a:cubicBezTo>
                <a:cubicBezTo>
                  <a:pt x="163617" y="99106"/>
                  <a:pt x="158428" y="103571"/>
                  <a:pt x="152398" y="106586"/>
                </a:cubicBezTo>
                <a:cubicBezTo>
                  <a:pt x="147109" y="109231"/>
                  <a:pt x="140186" y="108502"/>
                  <a:pt x="135568" y="112196"/>
                </a:cubicBezTo>
                <a:cubicBezTo>
                  <a:pt x="130303" y="116408"/>
                  <a:pt x="129116" y="124258"/>
                  <a:pt x="124349" y="129025"/>
                </a:cubicBezTo>
                <a:cubicBezTo>
                  <a:pt x="119581" y="133793"/>
                  <a:pt x="113129" y="136505"/>
                  <a:pt x="107519" y="140245"/>
                </a:cubicBezTo>
                <a:cubicBezTo>
                  <a:pt x="103779" y="145855"/>
                  <a:pt x="99314" y="151044"/>
                  <a:pt x="96299" y="157074"/>
                </a:cubicBezTo>
                <a:cubicBezTo>
                  <a:pt x="88739" y="172195"/>
                  <a:pt x="93764" y="178225"/>
                  <a:pt x="79470" y="190733"/>
                </a:cubicBezTo>
                <a:cubicBezTo>
                  <a:pt x="69322" y="199613"/>
                  <a:pt x="45811" y="213173"/>
                  <a:pt x="45811" y="213173"/>
                </a:cubicBezTo>
                <a:cubicBezTo>
                  <a:pt x="36354" y="227358"/>
                  <a:pt x="32300" y="230239"/>
                  <a:pt x="28982" y="246831"/>
                </a:cubicBezTo>
                <a:cubicBezTo>
                  <a:pt x="25537" y="264057"/>
                  <a:pt x="26211" y="286032"/>
                  <a:pt x="17762" y="302930"/>
                </a:cubicBezTo>
                <a:cubicBezTo>
                  <a:pt x="14747" y="308960"/>
                  <a:pt x="10282" y="314149"/>
                  <a:pt x="6542" y="319759"/>
                </a:cubicBezTo>
                <a:cubicBezTo>
                  <a:pt x="-953" y="342246"/>
                  <a:pt x="-3330" y="340629"/>
                  <a:pt x="6542" y="370247"/>
                </a:cubicBezTo>
                <a:cubicBezTo>
                  <a:pt x="7133" y="372021"/>
                  <a:pt x="10282" y="370247"/>
                  <a:pt x="12152" y="370247"/>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01" name="フリーフォーム 400"/>
          <p:cNvSpPr/>
          <p:nvPr/>
        </p:nvSpPr>
        <p:spPr bwMode="auto">
          <a:xfrm>
            <a:off x="6445679" y="3921261"/>
            <a:ext cx="72927" cy="504884"/>
          </a:xfrm>
          <a:custGeom>
            <a:avLst/>
            <a:gdLst>
              <a:gd name="connsiteX0" fmla="*/ 5609 w 72927"/>
              <a:gd name="connsiteY0" fmla="*/ 0 h 504884"/>
              <a:gd name="connsiteX1" fmla="*/ 39268 w 72927"/>
              <a:gd name="connsiteY1" fmla="*/ 5610 h 504884"/>
              <a:gd name="connsiteX2" fmla="*/ 67317 w 72927"/>
              <a:gd name="connsiteY2" fmla="*/ 33659 h 504884"/>
              <a:gd name="connsiteX3" fmla="*/ 72927 w 72927"/>
              <a:gd name="connsiteY3" fmla="*/ 50489 h 504884"/>
              <a:gd name="connsiteX4" fmla="*/ 67317 w 72927"/>
              <a:gd name="connsiteY4" fmla="*/ 106587 h 504884"/>
              <a:gd name="connsiteX5" fmla="*/ 56098 w 72927"/>
              <a:gd name="connsiteY5" fmla="*/ 145856 h 504884"/>
              <a:gd name="connsiteX6" fmla="*/ 44878 w 72927"/>
              <a:gd name="connsiteY6" fmla="*/ 246832 h 504884"/>
              <a:gd name="connsiteX7" fmla="*/ 33658 w 72927"/>
              <a:gd name="connsiteY7" fmla="*/ 263662 h 504884"/>
              <a:gd name="connsiteX8" fmla="*/ 22439 w 72927"/>
              <a:gd name="connsiteY8" fmla="*/ 297321 h 504884"/>
              <a:gd name="connsiteX9" fmla="*/ 16829 w 72927"/>
              <a:gd name="connsiteY9" fmla="*/ 314150 h 504884"/>
              <a:gd name="connsiteX10" fmla="*/ 11219 w 72927"/>
              <a:gd name="connsiteY10" fmla="*/ 387078 h 504884"/>
              <a:gd name="connsiteX11" fmla="*/ 5609 w 72927"/>
              <a:gd name="connsiteY11" fmla="*/ 415127 h 504884"/>
              <a:gd name="connsiteX12" fmla="*/ 0 w 72927"/>
              <a:gd name="connsiteY12" fmla="*/ 465615 h 504884"/>
              <a:gd name="connsiteX13" fmla="*/ 5609 w 72927"/>
              <a:gd name="connsiteY13" fmla="*/ 504884 h 5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27" h="504884">
                <a:moveTo>
                  <a:pt x="5609" y="0"/>
                </a:moveTo>
                <a:cubicBezTo>
                  <a:pt x="16829" y="1870"/>
                  <a:pt x="28477" y="2013"/>
                  <a:pt x="39268" y="5610"/>
                </a:cubicBezTo>
                <a:cubicBezTo>
                  <a:pt x="52732" y="10098"/>
                  <a:pt x="61333" y="21691"/>
                  <a:pt x="67317" y="33659"/>
                </a:cubicBezTo>
                <a:cubicBezTo>
                  <a:pt x="69962" y="38948"/>
                  <a:pt x="71057" y="44879"/>
                  <a:pt x="72927" y="50489"/>
                </a:cubicBezTo>
                <a:cubicBezTo>
                  <a:pt x="71057" y="69188"/>
                  <a:pt x="69975" y="87983"/>
                  <a:pt x="67317" y="106587"/>
                </a:cubicBezTo>
                <a:cubicBezTo>
                  <a:pt x="65555" y="118918"/>
                  <a:pt x="60095" y="133865"/>
                  <a:pt x="56098" y="145856"/>
                </a:cubicBezTo>
                <a:cubicBezTo>
                  <a:pt x="55397" y="156374"/>
                  <a:pt x="58263" y="220063"/>
                  <a:pt x="44878" y="246832"/>
                </a:cubicBezTo>
                <a:cubicBezTo>
                  <a:pt x="41863" y="252863"/>
                  <a:pt x="37398" y="258052"/>
                  <a:pt x="33658" y="263662"/>
                </a:cubicBezTo>
                <a:lnTo>
                  <a:pt x="22439" y="297321"/>
                </a:lnTo>
                <a:lnTo>
                  <a:pt x="16829" y="314150"/>
                </a:lnTo>
                <a:cubicBezTo>
                  <a:pt x="14959" y="338459"/>
                  <a:pt x="13912" y="362846"/>
                  <a:pt x="11219" y="387078"/>
                </a:cubicBezTo>
                <a:cubicBezTo>
                  <a:pt x="10166" y="396555"/>
                  <a:pt x="6957" y="405688"/>
                  <a:pt x="5609" y="415127"/>
                </a:cubicBezTo>
                <a:cubicBezTo>
                  <a:pt x="3214" y="431890"/>
                  <a:pt x="1870" y="448786"/>
                  <a:pt x="0" y="465615"/>
                </a:cubicBezTo>
                <a:lnTo>
                  <a:pt x="5609" y="504884"/>
                </a:ln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02" name="円/楕円 401"/>
          <p:cNvSpPr/>
          <p:nvPr/>
        </p:nvSpPr>
        <p:spPr bwMode="auto">
          <a:xfrm>
            <a:off x="6914838" y="294931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03" name="円/楕円 402"/>
          <p:cNvSpPr/>
          <p:nvPr/>
        </p:nvSpPr>
        <p:spPr bwMode="auto">
          <a:xfrm>
            <a:off x="6376349" y="385376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04" name="円/楕円 403"/>
          <p:cNvSpPr/>
          <p:nvPr/>
        </p:nvSpPr>
        <p:spPr bwMode="auto">
          <a:xfrm>
            <a:off x="6053361" y="424085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05" name="円/楕円 404"/>
          <p:cNvSpPr/>
          <p:nvPr/>
        </p:nvSpPr>
        <p:spPr bwMode="auto">
          <a:xfrm>
            <a:off x="6385345" y="436962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06" name="フリーフォーム 405"/>
          <p:cNvSpPr/>
          <p:nvPr/>
        </p:nvSpPr>
        <p:spPr bwMode="auto">
          <a:xfrm>
            <a:off x="4398096" y="5228348"/>
            <a:ext cx="286100" cy="420737"/>
          </a:xfrm>
          <a:custGeom>
            <a:avLst/>
            <a:gdLst>
              <a:gd name="connsiteX0" fmla="*/ 286100 w 286100"/>
              <a:gd name="connsiteY0" fmla="*/ 0 h 420737"/>
              <a:gd name="connsiteX1" fmla="*/ 263661 w 286100"/>
              <a:gd name="connsiteY1" fmla="*/ 39269 h 420737"/>
              <a:gd name="connsiteX2" fmla="*/ 241222 w 286100"/>
              <a:gd name="connsiteY2" fmla="*/ 72928 h 420737"/>
              <a:gd name="connsiteX3" fmla="*/ 235612 w 286100"/>
              <a:gd name="connsiteY3" fmla="*/ 117807 h 420737"/>
              <a:gd name="connsiteX4" fmla="*/ 230002 w 286100"/>
              <a:gd name="connsiteY4" fmla="*/ 134636 h 420737"/>
              <a:gd name="connsiteX5" fmla="*/ 213173 w 286100"/>
              <a:gd name="connsiteY5" fmla="*/ 140246 h 420737"/>
              <a:gd name="connsiteX6" fmla="*/ 185124 w 286100"/>
              <a:gd name="connsiteY6" fmla="*/ 168295 h 420737"/>
              <a:gd name="connsiteX7" fmla="*/ 173904 w 286100"/>
              <a:gd name="connsiteY7" fmla="*/ 185124 h 420737"/>
              <a:gd name="connsiteX8" fmla="*/ 151465 w 286100"/>
              <a:gd name="connsiteY8" fmla="*/ 235613 h 420737"/>
              <a:gd name="connsiteX9" fmla="*/ 134635 w 286100"/>
              <a:gd name="connsiteY9" fmla="*/ 246832 h 420737"/>
              <a:gd name="connsiteX10" fmla="*/ 112196 w 286100"/>
              <a:gd name="connsiteY10" fmla="*/ 252442 h 420737"/>
              <a:gd name="connsiteX11" fmla="*/ 95367 w 286100"/>
              <a:gd name="connsiteY11" fmla="*/ 258052 h 420737"/>
              <a:gd name="connsiteX12" fmla="*/ 67317 w 286100"/>
              <a:gd name="connsiteY12" fmla="*/ 308540 h 420737"/>
              <a:gd name="connsiteX13" fmla="*/ 56098 w 286100"/>
              <a:gd name="connsiteY13" fmla="*/ 325370 h 420737"/>
              <a:gd name="connsiteX14" fmla="*/ 39268 w 286100"/>
              <a:gd name="connsiteY14" fmla="*/ 336589 h 420737"/>
              <a:gd name="connsiteX15" fmla="*/ 22439 w 286100"/>
              <a:gd name="connsiteY15" fmla="*/ 370248 h 420737"/>
              <a:gd name="connsiteX16" fmla="*/ 5610 w 286100"/>
              <a:gd name="connsiteY16" fmla="*/ 381468 h 420737"/>
              <a:gd name="connsiteX17" fmla="*/ 0 w 286100"/>
              <a:gd name="connsiteY17" fmla="*/ 398297 h 420737"/>
              <a:gd name="connsiteX18" fmla="*/ 5610 w 286100"/>
              <a:gd name="connsiteY18" fmla="*/ 420737 h 4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100" h="420737">
                <a:moveTo>
                  <a:pt x="286100" y="0"/>
                </a:moveTo>
                <a:cubicBezTo>
                  <a:pt x="274846" y="56280"/>
                  <a:pt x="291482" y="7475"/>
                  <a:pt x="263661" y="39269"/>
                </a:cubicBezTo>
                <a:cubicBezTo>
                  <a:pt x="254781" y="49417"/>
                  <a:pt x="241222" y="72928"/>
                  <a:pt x="241222" y="72928"/>
                </a:cubicBezTo>
                <a:cubicBezTo>
                  <a:pt x="239352" y="87888"/>
                  <a:pt x="238309" y="102974"/>
                  <a:pt x="235612" y="117807"/>
                </a:cubicBezTo>
                <a:cubicBezTo>
                  <a:pt x="234554" y="123625"/>
                  <a:pt x="234183" y="130455"/>
                  <a:pt x="230002" y="134636"/>
                </a:cubicBezTo>
                <a:cubicBezTo>
                  <a:pt x="225821" y="138817"/>
                  <a:pt x="218783" y="138376"/>
                  <a:pt x="213173" y="140246"/>
                </a:cubicBezTo>
                <a:cubicBezTo>
                  <a:pt x="183253" y="185123"/>
                  <a:pt x="222523" y="130896"/>
                  <a:pt x="185124" y="168295"/>
                </a:cubicBezTo>
                <a:cubicBezTo>
                  <a:pt x="180357" y="173062"/>
                  <a:pt x="177644" y="179514"/>
                  <a:pt x="173904" y="185124"/>
                </a:cubicBezTo>
                <a:cubicBezTo>
                  <a:pt x="168351" y="201783"/>
                  <a:pt x="164798" y="222280"/>
                  <a:pt x="151465" y="235613"/>
                </a:cubicBezTo>
                <a:cubicBezTo>
                  <a:pt x="146698" y="240380"/>
                  <a:pt x="140832" y="244176"/>
                  <a:pt x="134635" y="246832"/>
                </a:cubicBezTo>
                <a:cubicBezTo>
                  <a:pt x="127548" y="249869"/>
                  <a:pt x="119609" y="250324"/>
                  <a:pt x="112196" y="252442"/>
                </a:cubicBezTo>
                <a:cubicBezTo>
                  <a:pt x="106510" y="254067"/>
                  <a:pt x="100977" y="256182"/>
                  <a:pt x="95367" y="258052"/>
                </a:cubicBezTo>
                <a:cubicBezTo>
                  <a:pt x="85492" y="287675"/>
                  <a:pt x="93038" y="269958"/>
                  <a:pt x="67317" y="308540"/>
                </a:cubicBezTo>
                <a:cubicBezTo>
                  <a:pt x="63577" y="314150"/>
                  <a:pt x="61708" y="321630"/>
                  <a:pt x="56098" y="325370"/>
                </a:cubicBezTo>
                <a:lnTo>
                  <a:pt x="39268" y="336589"/>
                </a:lnTo>
                <a:cubicBezTo>
                  <a:pt x="34705" y="350279"/>
                  <a:pt x="33316" y="359371"/>
                  <a:pt x="22439" y="370248"/>
                </a:cubicBezTo>
                <a:cubicBezTo>
                  <a:pt x="17672" y="375015"/>
                  <a:pt x="11220" y="377728"/>
                  <a:pt x="5610" y="381468"/>
                </a:cubicBezTo>
                <a:cubicBezTo>
                  <a:pt x="3740" y="387078"/>
                  <a:pt x="0" y="392384"/>
                  <a:pt x="0" y="398297"/>
                </a:cubicBezTo>
                <a:cubicBezTo>
                  <a:pt x="0" y="406007"/>
                  <a:pt x="5610" y="420737"/>
                  <a:pt x="5610" y="420737"/>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07" name="フリーフォーム 406"/>
          <p:cNvSpPr/>
          <p:nvPr/>
        </p:nvSpPr>
        <p:spPr bwMode="auto">
          <a:xfrm>
            <a:off x="3825287" y="5699573"/>
            <a:ext cx="236220" cy="107879"/>
          </a:xfrm>
          <a:custGeom>
            <a:avLst/>
            <a:gdLst>
              <a:gd name="connsiteX0" fmla="*/ 123416 w 123416"/>
              <a:gd name="connsiteY0" fmla="*/ 0 h 190734"/>
              <a:gd name="connsiteX1" fmla="*/ 117806 w 123416"/>
              <a:gd name="connsiteY1" fmla="*/ 28049 h 190734"/>
              <a:gd name="connsiteX2" fmla="*/ 100976 w 123416"/>
              <a:gd name="connsiteY2" fmla="*/ 33659 h 190734"/>
              <a:gd name="connsiteX3" fmla="*/ 67318 w 123416"/>
              <a:gd name="connsiteY3" fmla="*/ 56098 h 190734"/>
              <a:gd name="connsiteX4" fmla="*/ 56098 w 123416"/>
              <a:gd name="connsiteY4" fmla="*/ 72928 h 190734"/>
              <a:gd name="connsiteX5" fmla="*/ 50488 w 123416"/>
              <a:gd name="connsiteY5" fmla="*/ 117806 h 190734"/>
              <a:gd name="connsiteX6" fmla="*/ 33659 w 123416"/>
              <a:gd name="connsiteY6" fmla="*/ 129026 h 190734"/>
              <a:gd name="connsiteX7" fmla="*/ 11219 w 123416"/>
              <a:gd name="connsiteY7" fmla="*/ 162685 h 190734"/>
              <a:gd name="connsiteX8" fmla="*/ 0 w 123416"/>
              <a:gd name="connsiteY8" fmla="*/ 190734 h 1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16" h="190734">
                <a:moveTo>
                  <a:pt x="123416" y="0"/>
                </a:moveTo>
                <a:cubicBezTo>
                  <a:pt x="121546" y="9350"/>
                  <a:pt x="123095" y="20116"/>
                  <a:pt x="117806" y="28049"/>
                </a:cubicBezTo>
                <a:cubicBezTo>
                  <a:pt x="114526" y="32969"/>
                  <a:pt x="105896" y="30379"/>
                  <a:pt x="100976" y="33659"/>
                </a:cubicBezTo>
                <a:cubicBezTo>
                  <a:pt x="58953" y="61674"/>
                  <a:pt x="107335" y="42758"/>
                  <a:pt x="67318" y="56098"/>
                </a:cubicBezTo>
                <a:cubicBezTo>
                  <a:pt x="63578" y="61708"/>
                  <a:pt x="57872" y="66423"/>
                  <a:pt x="56098" y="72928"/>
                </a:cubicBezTo>
                <a:cubicBezTo>
                  <a:pt x="52131" y="87473"/>
                  <a:pt x="56087" y="103808"/>
                  <a:pt x="50488" y="117806"/>
                </a:cubicBezTo>
                <a:cubicBezTo>
                  <a:pt x="47984" y="124066"/>
                  <a:pt x="39269" y="125286"/>
                  <a:pt x="33659" y="129026"/>
                </a:cubicBezTo>
                <a:cubicBezTo>
                  <a:pt x="26179" y="140246"/>
                  <a:pt x="15483" y="149892"/>
                  <a:pt x="11219" y="162685"/>
                </a:cubicBezTo>
                <a:cubicBezTo>
                  <a:pt x="4288" y="183481"/>
                  <a:pt x="8254" y="174225"/>
                  <a:pt x="0" y="190734"/>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08" name="円/楕円 407"/>
          <p:cNvSpPr/>
          <p:nvPr/>
        </p:nvSpPr>
        <p:spPr bwMode="auto">
          <a:xfrm>
            <a:off x="3871536" y="5855218"/>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09" name="フリーフォーム 408"/>
          <p:cNvSpPr/>
          <p:nvPr/>
        </p:nvSpPr>
        <p:spPr bwMode="auto">
          <a:xfrm>
            <a:off x="3491880" y="5215727"/>
            <a:ext cx="443206" cy="409517"/>
          </a:xfrm>
          <a:custGeom>
            <a:avLst/>
            <a:gdLst>
              <a:gd name="connsiteX0" fmla="*/ 0 w 443206"/>
              <a:gd name="connsiteY0" fmla="*/ 0 h 409517"/>
              <a:gd name="connsiteX1" fmla="*/ 95367 w 443206"/>
              <a:gd name="connsiteY1" fmla="*/ 5610 h 409517"/>
              <a:gd name="connsiteX2" fmla="*/ 129026 w 443206"/>
              <a:gd name="connsiteY2" fmla="*/ 22440 h 409517"/>
              <a:gd name="connsiteX3" fmla="*/ 145856 w 443206"/>
              <a:gd name="connsiteY3" fmla="*/ 28049 h 409517"/>
              <a:gd name="connsiteX4" fmla="*/ 179515 w 443206"/>
              <a:gd name="connsiteY4" fmla="*/ 78538 h 409517"/>
              <a:gd name="connsiteX5" fmla="*/ 190734 w 443206"/>
              <a:gd name="connsiteY5" fmla="*/ 95367 h 409517"/>
              <a:gd name="connsiteX6" fmla="*/ 246832 w 443206"/>
              <a:gd name="connsiteY6" fmla="*/ 112197 h 409517"/>
              <a:gd name="connsiteX7" fmla="*/ 263662 w 443206"/>
              <a:gd name="connsiteY7" fmla="*/ 117806 h 409517"/>
              <a:gd name="connsiteX8" fmla="*/ 280491 w 443206"/>
              <a:gd name="connsiteY8" fmla="*/ 129026 h 409517"/>
              <a:gd name="connsiteX9" fmla="*/ 291711 w 443206"/>
              <a:gd name="connsiteY9" fmla="*/ 145855 h 409517"/>
              <a:gd name="connsiteX10" fmla="*/ 308540 w 443206"/>
              <a:gd name="connsiteY10" fmla="*/ 162685 h 409517"/>
              <a:gd name="connsiteX11" fmla="*/ 319760 w 443206"/>
              <a:gd name="connsiteY11" fmla="*/ 196344 h 409517"/>
              <a:gd name="connsiteX12" fmla="*/ 325370 w 443206"/>
              <a:gd name="connsiteY12" fmla="*/ 213173 h 409517"/>
              <a:gd name="connsiteX13" fmla="*/ 347809 w 443206"/>
              <a:gd name="connsiteY13" fmla="*/ 246832 h 409517"/>
              <a:gd name="connsiteX14" fmla="*/ 359029 w 443206"/>
              <a:gd name="connsiteY14" fmla="*/ 263662 h 409517"/>
              <a:gd name="connsiteX15" fmla="*/ 392688 w 443206"/>
              <a:gd name="connsiteY15" fmla="*/ 291711 h 409517"/>
              <a:gd name="connsiteX16" fmla="*/ 420737 w 443206"/>
              <a:gd name="connsiteY16" fmla="*/ 319760 h 409517"/>
              <a:gd name="connsiteX17" fmla="*/ 431956 w 443206"/>
              <a:gd name="connsiteY17" fmla="*/ 364638 h 409517"/>
              <a:gd name="connsiteX18" fmla="*/ 443176 w 443206"/>
              <a:gd name="connsiteY18" fmla="*/ 409517 h 4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206" h="409517">
                <a:moveTo>
                  <a:pt x="0" y="0"/>
                </a:moveTo>
                <a:cubicBezTo>
                  <a:pt x="31789" y="1870"/>
                  <a:pt x="63681" y="2441"/>
                  <a:pt x="95367" y="5610"/>
                </a:cubicBezTo>
                <a:cubicBezTo>
                  <a:pt x="112995" y="7373"/>
                  <a:pt x="113659" y="14757"/>
                  <a:pt x="129026" y="22440"/>
                </a:cubicBezTo>
                <a:cubicBezTo>
                  <a:pt x="134315" y="25084"/>
                  <a:pt x="140246" y="26179"/>
                  <a:pt x="145856" y="28049"/>
                </a:cubicBezTo>
                <a:lnTo>
                  <a:pt x="179515" y="78538"/>
                </a:lnTo>
                <a:cubicBezTo>
                  <a:pt x="183255" y="84148"/>
                  <a:pt x="184193" y="93732"/>
                  <a:pt x="190734" y="95367"/>
                </a:cubicBezTo>
                <a:cubicBezTo>
                  <a:pt x="224654" y="103847"/>
                  <a:pt x="205847" y="98536"/>
                  <a:pt x="246832" y="112197"/>
                </a:cubicBezTo>
                <a:lnTo>
                  <a:pt x="263662" y="117806"/>
                </a:lnTo>
                <a:cubicBezTo>
                  <a:pt x="269272" y="121546"/>
                  <a:pt x="275724" y="124259"/>
                  <a:pt x="280491" y="129026"/>
                </a:cubicBezTo>
                <a:cubicBezTo>
                  <a:pt x="285258" y="133793"/>
                  <a:pt x="287395" y="140676"/>
                  <a:pt x="291711" y="145855"/>
                </a:cubicBezTo>
                <a:cubicBezTo>
                  <a:pt x="296790" y="151950"/>
                  <a:pt x="302930" y="157075"/>
                  <a:pt x="308540" y="162685"/>
                </a:cubicBezTo>
                <a:lnTo>
                  <a:pt x="319760" y="196344"/>
                </a:lnTo>
                <a:cubicBezTo>
                  <a:pt x="321630" y="201954"/>
                  <a:pt x="322090" y="208253"/>
                  <a:pt x="325370" y="213173"/>
                </a:cubicBezTo>
                <a:lnTo>
                  <a:pt x="347809" y="246832"/>
                </a:lnTo>
                <a:cubicBezTo>
                  <a:pt x="351549" y="252442"/>
                  <a:pt x="353419" y="259922"/>
                  <a:pt x="359029" y="263662"/>
                </a:cubicBezTo>
                <a:cubicBezTo>
                  <a:pt x="375577" y="274694"/>
                  <a:pt x="379190" y="275513"/>
                  <a:pt x="392688" y="291711"/>
                </a:cubicBezTo>
                <a:cubicBezTo>
                  <a:pt x="416062" y="319760"/>
                  <a:pt x="389881" y="299190"/>
                  <a:pt x="420737" y="319760"/>
                </a:cubicBezTo>
                <a:cubicBezTo>
                  <a:pt x="424477" y="334719"/>
                  <a:pt x="427080" y="350010"/>
                  <a:pt x="431956" y="364638"/>
                </a:cubicBezTo>
                <a:cubicBezTo>
                  <a:pt x="444359" y="401845"/>
                  <a:pt x="443176" y="386470"/>
                  <a:pt x="443176" y="409517"/>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0" name="円/楕円 409"/>
          <p:cNvSpPr/>
          <p:nvPr/>
        </p:nvSpPr>
        <p:spPr bwMode="auto">
          <a:xfrm>
            <a:off x="3440214" y="516368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11" name="フリーフォーム 410"/>
          <p:cNvSpPr/>
          <p:nvPr/>
        </p:nvSpPr>
        <p:spPr bwMode="auto">
          <a:xfrm>
            <a:off x="2468319" y="5076228"/>
            <a:ext cx="661958" cy="247487"/>
          </a:xfrm>
          <a:custGeom>
            <a:avLst/>
            <a:gdLst>
              <a:gd name="connsiteX0" fmla="*/ 0 w 661958"/>
              <a:gd name="connsiteY0" fmla="*/ 247487 h 247487"/>
              <a:gd name="connsiteX1" fmla="*/ 11220 w 661958"/>
              <a:gd name="connsiteY1" fmla="*/ 219438 h 247487"/>
              <a:gd name="connsiteX2" fmla="*/ 50488 w 661958"/>
              <a:gd name="connsiteY2" fmla="*/ 174560 h 247487"/>
              <a:gd name="connsiteX3" fmla="*/ 95367 w 661958"/>
              <a:gd name="connsiteY3" fmla="*/ 168950 h 247487"/>
              <a:gd name="connsiteX4" fmla="*/ 129026 w 661958"/>
              <a:gd name="connsiteY4" fmla="*/ 140901 h 247487"/>
              <a:gd name="connsiteX5" fmla="*/ 162685 w 661958"/>
              <a:gd name="connsiteY5" fmla="*/ 129681 h 247487"/>
              <a:gd name="connsiteX6" fmla="*/ 280491 w 661958"/>
              <a:gd name="connsiteY6" fmla="*/ 129681 h 247487"/>
              <a:gd name="connsiteX7" fmla="*/ 297320 w 661958"/>
              <a:gd name="connsiteY7" fmla="*/ 118462 h 247487"/>
              <a:gd name="connsiteX8" fmla="*/ 319760 w 661958"/>
              <a:gd name="connsiteY8" fmla="*/ 112852 h 247487"/>
              <a:gd name="connsiteX9" fmla="*/ 353418 w 661958"/>
              <a:gd name="connsiteY9" fmla="*/ 101632 h 247487"/>
              <a:gd name="connsiteX10" fmla="*/ 403907 w 661958"/>
              <a:gd name="connsiteY10" fmla="*/ 90412 h 247487"/>
              <a:gd name="connsiteX11" fmla="*/ 465615 w 661958"/>
              <a:gd name="connsiteY11" fmla="*/ 67973 h 247487"/>
              <a:gd name="connsiteX12" fmla="*/ 499274 w 661958"/>
              <a:gd name="connsiteY12" fmla="*/ 51144 h 247487"/>
              <a:gd name="connsiteX13" fmla="*/ 521713 w 661958"/>
              <a:gd name="connsiteY13" fmla="*/ 45534 h 247487"/>
              <a:gd name="connsiteX14" fmla="*/ 538542 w 661958"/>
              <a:gd name="connsiteY14" fmla="*/ 39924 h 247487"/>
              <a:gd name="connsiteX15" fmla="*/ 555372 w 661958"/>
              <a:gd name="connsiteY15" fmla="*/ 6265 h 247487"/>
              <a:gd name="connsiteX16" fmla="*/ 577811 w 661958"/>
              <a:gd name="connsiteY16" fmla="*/ 655 h 247487"/>
              <a:gd name="connsiteX17" fmla="*/ 661958 w 661958"/>
              <a:gd name="connsiteY17" fmla="*/ 655 h 2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958" h="247487">
                <a:moveTo>
                  <a:pt x="0" y="247487"/>
                </a:moveTo>
                <a:cubicBezTo>
                  <a:pt x="3740" y="238137"/>
                  <a:pt x="6398" y="228278"/>
                  <a:pt x="11220" y="219438"/>
                </a:cubicBezTo>
                <a:cubicBezTo>
                  <a:pt x="17647" y="207655"/>
                  <a:pt x="32315" y="179516"/>
                  <a:pt x="50488" y="174560"/>
                </a:cubicBezTo>
                <a:cubicBezTo>
                  <a:pt x="65033" y="170593"/>
                  <a:pt x="80407" y="170820"/>
                  <a:pt x="95367" y="168950"/>
                </a:cubicBezTo>
                <a:cubicBezTo>
                  <a:pt x="105939" y="158378"/>
                  <a:pt x="114964" y="147151"/>
                  <a:pt x="129026" y="140901"/>
                </a:cubicBezTo>
                <a:cubicBezTo>
                  <a:pt x="139833" y="136098"/>
                  <a:pt x="162685" y="129681"/>
                  <a:pt x="162685" y="129681"/>
                </a:cubicBezTo>
                <a:cubicBezTo>
                  <a:pt x="210330" y="141593"/>
                  <a:pt x="200918" y="141617"/>
                  <a:pt x="280491" y="129681"/>
                </a:cubicBezTo>
                <a:cubicBezTo>
                  <a:pt x="287158" y="128681"/>
                  <a:pt x="291123" y="121118"/>
                  <a:pt x="297320" y="118462"/>
                </a:cubicBezTo>
                <a:cubicBezTo>
                  <a:pt x="304407" y="115425"/>
                  <a:pt x="312375" y="115068"/>
                  <a:pt x="319760" y="112852"/>
                </a:cubicBezTo>
                <a:cubicBezTo>
                  <a:pt x="331087" y="109454"/>
                  <a:pt x="341753" y="103576"/>
                  <a:pt x="353418" y="101632"/>
                </a:cubicBezTo>
                <a:cubicBezTo>
                  <a:pt x="392910" y="95050"/>
                  <a:pt x="376286" y="99619"/>
                  <a:pt x="403907" y="90412"/>
                </a:cubicBezTo>
                <a:cubicBezTo>
                  <a:pt x="425467" y="58070"/>
                  <a:pt x="406042" y="77902"/>
                  <a:pt x="465615" y="67973"/>
                </a:cubicBezTo>
                <a:cubicBezTo>
                  <a:pt x="491398" y="63676"/>
                  <a:pt x="474608" y="61715"/>
                  <a:pt x="499274" y="51144"/>
                </a:cubicBezTo>
                <a:cubicBezTo>
                  <a:pt x="506361" y="48107"/>
                  <a:pt x="514300" y="47652"/>
                  <a:pt x="521713" y="45534"/>
                </a:cubicBezTo>
                <a:cubicBezTo>
                  <a:pt x="527399" y="43909"/>
                  <a:pt x="532932" y="41794"/>
                  <a:pt x="538542" y="39924"/>
                </a:cubicBezTo>
                <a:cubicBezTo>
                  <a:pt x="541742" y="30324"/>
                  <a:pt x="546051" y="12479"/>
                  <a:pt x="555372" y="6265"/>
                </a:cubicBezTo>
                <a:cubicBezTo>
                  <a:pt x="561787" y="1988"/>
                  <a:pt x="570112" y="1060"/>
                  <a:pt x="577811" y="655"/>
                </a:cubicBezTo>
                <a:cubicBezTo>
                  <a:pt x="605821" y="-819"/>
                  <a:pt x="633909" y="655"/>
                  <a:pt x="661958" y="655"/>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2" name="円/楕円 411"/>
          <p:cNvSpPr/>
          <p:nvPr/>
        </p:nvSpPr>
        <p:spPr bwMode="auto">
          <a:xfrm>
            <a:off x="3099507" y="500853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13" name="円/楕円 412"/>
          <p:cNvSpPr/>
          <p:nvPr/>
        </p:nvSpPr>
        <p:spPr bwMode="auto">
          <a:xfrm>
            <a:off x="2393312" y="528166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14" name="円/楕円 413"/>
          <p:cNvSpPr/>
          <p:nvPr/>
        </p:nvSpPr>
        <p:spPr bwMode="auto">
          <a:xfrm>
            <a:off x="3854534" y="559295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15" name="フリーフォーム 414"/>
          <p:cNvSpPr/>
          <p:nvPr/>
        </p:nvSpPr>
        <p:spPr bwMode="auto">
          <a:xfrm>
            <a:off x="4989893" y="5345723"/>
            <a:ext cx="252391" cy="190457"/>
          </a:xfrm>
          <a:custGeom>
            <a:avLst/>
            <a:gdLst>
              <a:gd name="connsiteX0" fmla="*/ 0 w 252391"/>
              <a:gd name="connsiteY0" fmla="*/ 0 h 190457"/>
              <a:gd name="connsiteX1" fmla="*/ 20688 w 252391"/>
              <a:gd name="connsiteY1" fmla="*/ 8275 h 190457"/>
              <a:gd name="connsiteX2" fmla="*/ 57926 w 252391"/>
              <a:gd name="connsiteY2" fmla="*/ 28963 h 190457"/>
              <a:gd name="connsiteX3" fmla="*/ 62064 w 252391"/>
              <a:gd name="connsiteY3" fmla="*/ 41376 h 190457"/>
              <a:gd name="connsiteX4" fmla="*/ 70339 w 252391"/>
              <a:gd name="connsiteY4" fmla="*/ 74476 h 190457"/>
              <a:gd name="connsiteX5" fmla="*/ 78614 w 252391"/>
              <a:gd name="connsiteY5" fmla="*/ 86889 h 190457"/>
              <a:gd name="connsiteX6" fmla="*/ 103439 w 252391"/>
              <a:gd name="connsiteY6" fmla="*/ 95164 h 190457"/>
              <a:gd name="connsiteX7" fmla="*/ 148952 w 252391"/>
              <a:gd name="connsiteY7" fmla="*/ 103439 h 190457"/>
              <a:gd name="connsiteX8" fmla="*/ 169640 w 252391"/>
              <a:gd name="connsiteY8" fmla="*/ 136539 h 190457"/>
              <a:gd name="connsiteX9" fmla="*/ 173778 w 252391"/>
              <a:gd name="connsiteY9" fmla="*/ 148952 h 190457"/>
              <a:gd name="connsiteX10" fmla="*/ 198603 w 252391"/>
              <a:gd name="connsiteY10" fmla="*/ 161365 h 190457"/>
              <a:gd name="connsiteX11" fmla="*/ 211016 w 252391"/>
              <a:gd name="connsiteY11" fmla="*/ 169640 h 190457"/>
              <a:gd name="connsiteX12" fmla="*/ 235841 w 252391"/>
              <a:gd name="connsiteY12" fmla="*/ 177915 h 190457"/>
              <a:gd name="connsiteX13" fmla="*/ 252391 w 252391"/>
              <a:gd name="connsiteY13" fmla="*/ 190328 h 19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391" h="190457">
                <a:moveTo>
                  <a:pt x="0" y="0"/>
                </a:moveTo>
                <a:cubicBezTo>
                  <a:pt x="6896" y="2758"/>
                  <a:pt x="14168" y="4719"/>
                  <a:pt x="20688" y="8275"/>
                </a:cubicBezTo>
                <a:cubicBezTo>
                  <a:pt x="65405" y="32666"/>
                  <a:pt x="28946" y="19302"/>
                  <a:pt x="57926" y="28963"/>
                </a:cubicBezTo>
                <a:cubicBezTo>
                  <a:pt x="59305" y="33101"/>
                  <a:pt x="60916" y="37168"/>
                  <a:pt x="62064" y="41376"/>
                </a:cubicBezTo>
                <a:cubicBezTo>
                  <a:pt x="65056" y="52348"/>
                  <a:pt x="64031" y="65013"/>
                  <a:pt x="70339" y="74476"/>
                </a:cubicBezTo>
                <a:cubicBezTo>
                  <a:pt x="73097" y="78614"/>
                  <a:pt x="74397" y="84253"/>
                  <a:pt x="78614" y="86889"/>
                </a:cubicBezTo>
                <a:cubicBezTo>
                  <a:pt x="86011" y="91512"/>
                  <a:pt x="95164" y="92406"/>
                  <a:pt x="103439" y="95164"/>
                </a:cubicBezTo>
                <a:cubicBezTo>
                  <a:pt x="126397" y="102816"/>
                  <a:pt x="111534" y="98761"/>
                  <a:pt x="148952" y="103439"/>
                </a:cubicBezTo>
                <a:cubicBezTo>
                  <a:pt x="168623" y="116552"/>
                  <a:pt x="159792" y="106996"/>
                  <a:pt x="169640" y="136539"/>
                </a:cubicBezTo>
                <a:cubicBezTo>
                  <a:pt x="171019" y="140677"/>
                  <a:pt x="170149" y="146533"/>
                  <a:pt x="173778" y="148952"/>
                </a:cubicBezTo>
                <a:cubicBezTo>
                  <a:pt x="209343" y="172663"/>
                  <a:pt x="164348" y="144237"/>
                  <a:pt x="198603" y="161365"/>
                </a:cubicBezTo>
                <a:cubicBezTo>
                  <a:pt x="203051" y="163589"/>
                  <a:pt x="206472" y="167620"/>
                  <a:pt x="211016" y="169640"/>
                </a:cubicBezTo>
                <a:cubicBezTo>
                  <a:pt x="218987" y="173183"/>
                  <a:pt x="235841" y="177915"/>
                  <a:pt x="235841" y="177915"/>
                </a:cubicBezTo>
                <a:cubicBezTo>
                  <a:pt x="245646" y="192623"/>
                  <a:pt x="239143" y="190328"/>
                  <a:pt x="252391" y="190328"/>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6" name="フリーフォーム 415"/>
          <p:cNvSpPr/>
          <p:nvPr/>
        </p:nvSpPr>
        <p:spPr bwMode="auto">
          <a:xfrm>
            <a:off x="4733365" y="5180221"/>
            <a:ext cx="248253" cy="148952"/>
          </a:xfrm>
          <a:custGeom>
            <a:avLst/>
            <a:gdLst>
              <a:gd name="connsiteX0" fmla="*/ 248253 w 248253"/>
              <a:gd name="connsiteY0" fmla="*/ 148952 h 148952"/>
              <a:gd name="connsiteX1" fmla="*/ 239978 w 248253"/>
              <a:gd name="connsiteY1" fmla="*/ 91026 h 148952"/>
              <a:gd name="connsiteX2" fmla="*/ 227565 w 248253"/>
              <a:gd name="connsiteY2" fmla="*/ 82751 h 148952"/>
              <a:gd name="connsiteX3" fmla="*/ 202740 w 248253"/>
              <a:gd name="connsiteY3" fmla="*/ 74476 h 148952"/>
              <a:gd name="connsiteX4" fmla="*/ 194465 w 248253"/>
              <a:gd name="connsiteY4" fmla="*/ 62063 h 148952"/>
              <a:gd name="connsiteX5" fmla="*/ 169640 w 248253"/>
              <a:gd name="connsiteY5" fmla="*/ 53788 h 148952"/>
              <a:gd name="connsiteX6" fmla="*/ 157227 w 248253"/>
              <a:gd name="connsiteY6" fmla="*/ 28963 h 148952"/>
              <a:gd name="connsiteX7" fmla="*/ 132402 w 248253"/>
              <a:gd name="connsiteY7" fmla="*/ 24825 h 148952"/>
              <a:gd name="connsiteX8" fmla="*/ 37238 w 248253"/>
              <a:gd name="connsiteY8" fmla="*/ 20688 h 148952"/>
              <a:gd name="connsiteX9" fmla="*/ 12412 w 248253"/>
              <a:gd name="connsiteY9" fmla="*/ 12412 h 148952"/>
              <a:gd name="connsiteX10" fmla="*/ 0 w 248253"/>
              <a:gd name="connsiteY10" fmla="*/ 8275 h 148952"/>
              <a:gd name="connsiteX11" fmla="*/ 0 w 248253"/>
              <a:gd name="connsiteY11" fmla="*/ 0 h 14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253" h="148952">
                <a:moveTo>
                  <a:pt x="248253" y="148952"/>
                </a:moveTo>
                <a:cubicBezTo>
                  <a:pt x="245495" y="129643"/>
                  <a:pt x="245796" y="109643"/>
                  <a:pt x="239978" y="91026"/>
                </a:cubicBezTo>
                <a:cubicBezTo>
                  <a:pt x="238495" y="86280"/>
                  <a:pt x="232109" y="84771"/>
                  <a:pt x="227565" y="82751"/>
                </a:cubicBezTo>
                <a:cubicBezTo>
                  <a:pt x="219594" y="79208"/>
                  <a:pt x="202740" y="74476"/>
                  <a:pt x="202740" y="74476"/>
                </a:cubicBezTo>
                <a:cubicBezTo>
                  <a:pt x="199982" y="70338"/>
                  <a:pt x="198682" y="64699"/>
                  <a:pt x="194465" y="62063"/>
                </a:cubicBezTo>
                <a:cubicBezTo>
                  <a:pt x="187068" y="57440"/>
                  <a:pt x="169640" y="53788"/>
                  <a:pt x="169640" y="53788"/>
                </a:cubicBezTo>
                <a:cubicBezTo>
                  <a:pt x="167682" y="47914"/>
                  <a:pt x="163643" y="32171"/>
                  <a:pt x="157227" y="28963"/>
                </a:cubicBezTo>
                <a:cubicBezTo>
                  <a:pt x="149723" y="25211"/>
                  <a:pt x="140771" y="25402"/>
                  <a:pt x="132402" y="24825"/>
                </a:cubicBezTo>
                <a:cubicBezTo>
                  <a:pt x="100726" y="22640"/>
                  <a:pt x="68959" y="22067"/>
                  <a:pt x="37238" y="20688"/>
                </a:cubicBezTo>
                <a:lnTo>
                  <a:pt x="12412" y="12412"/>
                </a:lnTo>
                <a:cubicBezTo>
                  <a:pt x="8275" y="11033"/>
                  <a:pt x="0" y="12636"/>
                  <a:pt x="0" y="8275"/>
                </a:cubicBezTo>
                <a:lnTo>
                  <a:pt x="0" y="0"/>
                </a:ln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7" name="フリーフォーム 416"/>
          <p:cNvSpPr/>
          <p:nvPr/>
        </p:nvSpPr>
        <p:spPr bwMode="auto">
          <a:xfrm>
            <a:off x="4883701" y="5382961"/>
            <a:ext cx="114467" cy="434467"/>
          </a:xfrm>
          <a:custGeom>
            <a:avLst/>
            <a:gdLst>
              <a:gd name="connsiteX0" fmla="*/ 93780 w 114467"/>
              <a:gd name="connsiteY0" fmla="*/ 0 h 434467"/>
              <a:gd name="connsiteX1" fmla="*/ 89642 w 114467"/>
              <a:gd name="connsiteY1" fmla="*/ 20688 h 434467"/>
              <a:gd name="connsiteX2" fmla="*/ 64817 w 114467"/>
              <a:gd name="connsiteY2" fmla="*/ 70339 h 434467"/>
              <a:gd name="connsiteX3" fmla="*/ 52404 w 114467"/>
              <a:gd name="connsiteY3" fmla="*/ 78614 h 434467"/>
              <a:gd name="connsiteX4" fmla="*/ 23441 w 114467"/>
              <a:gd name="connsiteY4" fmla="*/ 111714 h 434467"/>
              <a:gd name="connsiteX5" fmla="*/ 15166 w 114467"/>
              <a:gd name="connsiteY5" fmla="*/ 124127 h 434467"/>
              <a:gd name="connsiteX6" fmla="*/ 2753 w 114467"/>
              <a:gd name="connsiteY6" fmla="*/ 132402 h 434467"/>
              <a:gd name="connsiteX7" fmla="*/ 15166 w 114467"/>
              <a:gd name="connsiteY7" fmla="*/ 182053 h 434467"/>
              <a:gd name="connsiteX8" fmla="*/ 23441 w 114467"/>
              <a:gd name="connsiteY8" fmla="*/ 206878 h 434467"/>
              <a:gd name="connsiteX9" fmla="*/ 27579 w 114467"/>
              <a:gd name="connsiteY9" fmla="*/ 219291 h 434467"/>
              <a:gd name="connsiteX10" fmla="*/ 35854 w 114467"/>
              <a:gd name="connsiteY10" fmla="*/ 260666 h 434467"/>
              <a:gd name="connsiteX11" fmla="*/ 39991 w 114467"/>
              <a:gd name="connsiteY11" fmla="*/ 273079 h 434467"/>
              <a:gd name="connsiteX12" fmla="*/ 52404 w 114467"/>
              <a:gd name="connsiteY12" fmla="*/ 285491 h 434467"/>
              <a:gd name="connsiteX13" fmla="*/ 60679 w 114467"/>
              <a:gd name="connsiteY13" fmla="*/ 310317 h 434467"/>
              <a:gd name="connsiteX14" fmla="*/ 73092 w 114467"/>
              <a:gd name="connsiteY14" fmla="*/ 351692 h 434467"/>
              <a:gd name="connsiteX15" fmla="*/ 81367 w 114467"/>
              <a:gd name="connsiteY15" fmla="*/ 359968 h 434467"/>
              <a:gd name="connsiteX16" fmla="*/ 85504 w 114467"/>
              <a:gd name="connsiteY16" fmla="*/ 372380 h 434467"/>
              <a:gd name="connsiteX17" fmla="*/ 93780 w 114467"/>
              <a:gd name="connsiteY17" fmla="*/ 405481 h 434467"/>
              <a:gd name="connsiteX18" fmla="*/ 102055 w 114467"/>
              <a:gd name="connsiteY18" fmla="*/ 417893 h 434467"/>
              <a:gd name="connsiteX19" fmla="*/ 114467 w 114467"/>
              <a:gd name="connsiteY19" fmla="*/ 430306 h 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467" h="434467">
                <a:moveTo>
                  <a:pt x="93780" y="0"/>
                </a:moveTo>
                <a:cubicBezTo>
                  <a:pt x="92401" y="6896"/>
                  <a:pt x="91492" y="13903"/>
                  <a:pt x="89642" y="20688"/>
                </a:cubicBezTo>
                <a:cubicBezTo>
                  <a:pt x="85971" y="34149"/>
                  <a:pt x="77370" y="61971"/>
                  <a:pt x="64817" y="70339"/>
                </a:cubicBezTo>
                <a:lnTo>
                  <a:pt x="52404" y="78614"/>
                </a:lnTo>
                <a:cubicBezTo>
                  <a:pt x="33096" y="107577"/>
                  <a:pt x="44129" y="97922"/>
                  <a:pt x="23441" y="111714"/>
                </a:cubicBezTo>
                <a:cubicBezTo>
                  <a:pt x="20683" y="115852"/>
                  <a:pt x="18682" y="120611"/>
                  <a:pt x="15166" y="124127"/>
                </a:cubicBezTo>
                <a:cubicBezTo>
                  <a:pt x="11650" y="127643"/>
                  <a:pt x="3571" y="127497"/>
                  <a:pt x="2753" y="132402"/>
                </a:cubicBezTo>
                <a:cubicBezTo>
                  <a:pt x="-3065" y="167313"/>
                  <a:pt x="2" y="166887"/>
                  <a:pt x="15166" y="182053"/>
                </a:cubicBezTo>
                <a:lnTo>
                  <a:pt x="23441" y="206878"/>
                </a:lnTo>
                <a:cubicBezTo>
                  <a:pt x="24820" y="211016"/>
                  <a:pt x="26724" y="215014"/>
                  <a:pt x="27579" y="219291"/>
                </a:cubicBezTo>
                <a:cubicBezTo>
                  <a:pt x="30337" y="233083"/>
                  <a:pt x="31407" y="247323"/>
                  <a:pt x="35854" y="260666"/>
                </a:cubicBezTo>
                <a:cubicBezTo>
                  <a:pt x="37233" y="264804"/>
                  <a:pt x="37572" y="269450"/>
                  <a:pt x="39991" y="273079"/>
                </a:cubicBezTo>
                <a:cubicBezTo>
                  <a:pt x="43237" y="277948"/>
                  <a:pt x="48266" y="281354"/>
                  <a:pt x="52404" y="285491"/>
                </a:cubicBezTo>
                <a:cubicBezTo>
                  <a:pt x="55162" y="293766"/>
                  <a:pt x="58563" y="301855"/>
                  <a:pt x="60679" y="310317"/>
                </a:cubicBezTo>
                <a:cubicBezTo>
                  <a:pt x="62554" y="317817"/>
                  <a:pt x="69735" y="348335"/>
                  <a:pt x="73092" y="351692"/>
                </a:cubicBezTo>
                <a:lnTo>
                  <a:pt x="81367" y="359968"/>
                </a:lnTo>
                <a:cubicBezTo>
                  <a:pt x="82746" y="364105"/>
                  <a:pt x="84446" y="368149"/>
                  <a:pt x="85504" y="372380"/>
                </a:cubicBezTo>
                <a:cubicBezTo>
                  <a:pt x="87865" y="381823"/>
                  <a:pt x="89051" y="396023"/>
                  <a:pt x="93780" y="405481"/>
                </a:cubicBezTo>
                <a:cubicBezTo>
                  <a:pt x="96004" y="409929"/>
                  <a:pt x="99297" y="413756"/>
                  <a:pt x="102055" y="417893"/>
                </a:cubicBezTo>
                <a:cubicBezTo>
                  <a:pt x="106940" y="437436"/>
                  <a:pt x="101106" y="436987"/>
                  <a:pt x="114467" y="430306"/>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8" name="フリーフォーム 417"/>
          <p:cNvSpPr/>
          <p:nvPr/>
        </p:nvSpPr>
        <p:spPr bwMode="auto">
          <a:xfrm>
            <a:off x="4418910" y="5631214"/>
            <a:ext cx="575121" cy="190328"/>
          </a:xfrm>
          <a:custGeom>
            <a:avLst/>
            <a:gdLst>
              <a:gd name="connsiteX0" fmla="*/ 0 w 575121"/>
              <a:gd name="connsiteY0" fmla="*/ 12413 h 190328"/>
              <a:gd name="connsiteX1" fmla="*/ 20688 w 575121"/>
              <a:gd name="connsiteY1" fmla="*/ 8276 h 190328"/>
              <a:gd name="connsiteX2" fmla="*/ 33101 w 575121"/>
              <a:gd name="connsiteY2" fmla="*/ 4138 h 190328"/>
              <a:gd name="connsiteX3" fmla="*/ 57926 w 575121"/>
              <a:gd name="connsiteY3" fmla="*/ 0 h 190328"/>
              <a:gd name="connsiteX4" fmla="*/ 103439 w 575121"/>
              <a:gd name="connsiteY4" fmla="*/ 4138 h 190328"/>
              <a:gd name="connsiteX5" fmla="*/ 128265 w 575121"/>
              <a:gd name="connsiteY5" fmla="*/ 12413 h 190328"/>
              <a:gd name="connsiteX6" fmla="*/ 140677 w 575121"/>
              <a:gd name="connsiteY6" fmla="*/ 16551 h 190328"/>
              <a:gd name="connsiteX7" fmla="*/ 177915 w 575121"/>
              <a:gd name="connsiteY7" fmla="*/ 12413 h 190328"/>
              <a:gd name="connsiteX8" fmla="*/ 248254 w 575121"/>
              <a:gd name="connsiteY8" fmla="*/ 0 h 190328"/>
              <a:gd name="connsiteX9" fmla="*/ 314455 w 575121"/>
              <a:gd name="connsiteY9" fmla="*/ 12413 h 190328"/>
              <a:gd name="connsiteX10" fmla="*/ 326867 w 575121"/>
              <a:gd name="connsiteY10" fmla="*/ 16551 h 190328"/>
              <a:gd name="connsiteX11" fmla="*/ 339280 w 575121"/>
              <a:gd name="connsiteY11" fmla="*/ 20688 h 190328"/>
              <a:gd name="connsiteX12" fmla="*/ 351693 w 575121"/>
              <a:gd name="connsiteY12" fmla="*/ 28963 h 190328"/>
              <a:gd name="connsiteX13" fmla="*/ 376518 w 575121"/>
              <a:gd name="connsiteY13" fmla="*/ 37238 h 190328"/>
              <a:gd name="connsiteX14" fmla="*/ 388931 w 575121"/>
              <a:gd name="connsiteY14" fmla="*/ 41376 h 190328"/>
              <a:gd name="connsiteX15" fmla="*/ 405481 w 575121"/>
              <a:gd name="connsiteY15" fmla="*/ 45514 h 190328"/>
              <a:gd name="connsiteX16" fmla="*/ 430306 w 575121"/>
              <a:gd name="connsiteY16" fmla="*/ 53789 h 190328"/>
              <a:gd name="connsiteX17" fmla="*/ 442719 w 575121"/>
              <a:gd name="connsiteY17" fmla="*/ 57926 h 190328"/>
              <a:gd name="connsiteX18" fmla="*/ 455132 w 575121"/>
              <a:gd name="connsiteY18" fmla="*/ 70339 h 190328"/>
              <a:gd name="connsiteX19" fmla="*/ 467544 w 575121"/>
              <a:gd name="connsiteY19" fmla="*/ 78614 h 190328"/>
              <a:gd name="connsiteX20" fmla="*/ 475819 w 575121"/>
              <a:gd name="connsiteY20" fmla="*/ 91027 h 190328"/>
              <a:gd name="connsiteX21" fmla="*/ 488232 w 575121"/>
              <a:gd name="connsiteY21" fmla="*/ 103439 h 190328"/>
              <a:gd name="connsiteX22" fmla="*/ 492370 w 575121"/>
              <a:gd name="connsiteY22" fmla="*/ 115852 h 190328"/>
              <a:gd name="connsiteX23" fmla="*/ 504782 w 575121"/>
              <a:gd name="connsiteY23" fmla="*/ 119990 h 190328"/>
              <a:gd name="connsiteX24" fmla="*/ 517195 w 575121"/>
              <a:gd name="connsiteY24" fmla="*/ 128265 h 190328"/>
              <a:gd name="connsiteX25" fmla="*/ 542020 w 575121"/>
              <a:gd name="connsiteY25" fmla="*/ 148953 h 190328"/>
              <a:gd name="connsiteX26" fmla="*/ 550295 w 575121"/>
              <a:gd name="connsiteY26" fmla="*/ 161365 h 190328"/>
              <a:gd name="connsiteX27" fmla="*/ 558571 w 575121"/>
              <a:gd name="connsiteY27" fmla="*/ 169640 h 190328"/>
              <a:gd name="connsiteX28" fmla="*/ 562708 w 575121"/>
              <a:gd name="connsiteY28" fmla="*/ 182053 h 190328"/>
              <a:gd name="connsiteX29" fmla="*/ 575121 w 575121"/>
              <a:gd name="connsiteY29" fmla="*/ 190328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5121" h="190328">
                <a:moveTo>
                  <a:pt x="0" y="12413"/>
                </a:moveTo>
                <a:cubicBezTo>
                  <a:pt x="6896" y="11034"/>
                  <a:pt x="13865" y="9982"/>
                  <a:pt x="20688" y="8276"/>
                </a:cubicBezTo>
                <a:cubicBezTo>
                  <a:pt x="24919" y="7218"/>
                  <a:pt x="28843" y="5084"/>
                  <a:pt x="33101" y="4138"/>
                </a:cubicBezTo>
                <a:cubicBezTo>
                  <a:pt x="41290" y="2318"/>
                  <a:pt x="49651" y="1379"/>
                  <a:pt x="57926" y="0"/>
                </a:cubicBezTo>
                <a:cubicBezTo>
                  <a:pt x="73097" y="1379"/>
                  <a:pt x="88437" y="1491"/>
                  <a:pt x="103439" y="4138"/>
                </a:cubicBezTo>
                <a:cubicBezTo>
                  <a:pt x="112029" y="5654"/>
                  <a:pt x="119990" y="9654"/>
                  <a:pt x="128265" y="12413"/>
                </a:cubicBezTo>
                <a:lnTo>
                  <a:pt x="140677" y="16551"/>
                </a:lnTo>
                <a:cubicBezTo>
                  <a:pt x="153090" y="15172"/>
                  <a:pt x="165616" y="14583"/>
                  <a:pt x="177915" y="12413"/>
                </a:cubicBezTo>
                <a:cubicBezTo>
                  <a:pt x="274001" y="-4544"/>
                  <a:pt x="143853" y="11601"/>
                  <a:pt x="248254" y="0"/>
                </a:cubicBezTo>
                <a:cubicBezTo>
                  <a:pt x="298303" y="5005"/>
                  <a:pt x="276483" y="-245"/>
                  <a:pt x="314455" y="12413"/>
                </a:cubicBezTo>
                <a:lnTo>
                  <a:pt x="326867" y="16551"/>
                </a:lnTo>
                <a:lnTo>
                  <a:pt x="339280" y="20688"/>
                </a:lnTo>
                <a:cubicBezTo>
                  <a:pt x="343418" y="23446"/>
                  <a:pt x="347149" y="26943"/>
                  <a:pt x="351693" y="28963"/>
                </a:cubicBezTo>
                <a:cubicBezTo>
                  <a:pt x="359664" y="32506"/>
                  <a:pt x="368243" y="34480"/>
                  <a:pt x="376518" y="37238"/>
                </a:cubicBezTo>
                <a:cubicBezTo>
                  <a:pt x="380656" y="38617"/>
                  <a:pt x="384700" y="40318"/>
                  <a:pt x="388931" y="41376"/>
                </a:cubicBezTo>
                <a:cubicBezTo>
                  <a:pt x="394448" y="42755"/>
                  <a:pt x="400034" y="43880"/>
                  <a:pt x="405481" y="45514"/>
                </a:cubicBezTo>
                <a:cubicBezTo>
                  <a:pt x="413836" y="48021"/>
                  <a:pt x="422031" y="51031"/>
                  <a:pt x="430306" y="53789"/>
                </a:cubicBezTo>
                <a:lnTo>
                  <a:pt x="442719" y="57926"/>
                </a:lnTo>
                <a:cubicBezTo>
                  <a:pt x="446857" y="62064"/>
                  <a:pt x="450637" y="66593"/>
                  <a:pt x="455132" y="70339"/>
                </a:cubicBezTo>
                <a:cubicBezTo>
                  <a:pt x="458952" y="73522"/>
                  <a:pt x="464028" y="75098"/>
                  <a:pt x="467544" y="78614"/>
                </a:cubicBezTo>
                <a:cubicBezTo>
                  <a:pt x="471060" y="82130"/>
                  <a:pt x="472635" y="87207"/>
                  <a:pt x="475819" y="91027"/>
                </a:cubicBezTo>
                <a:cubicBezTo>
                  <a:pt x="479565" y="95522"/>
                  <a:pt x="484094" y="99302"/>
                  <a:pt x="488232" y="103439"/>
                </a:cubicBezTo>
                <a:cubicBezTo>
                  <a:pt x="489611" y="107577"/>
                  <a:pt x="489286" y="112768"/>
                  <a:pt x="492370" y="115852"/>
                </a:cubicBezTo>
                <a:cubicBezTo>
                  <a:pt x="495454" y="118936"/>
                  <a:pt x="500881" y="118040"/>
                  <a:pt x="504782" y="119990"/>
                </a:cubicBezTo>
                <a:cubicBezTo>
                  <a:pt x="509230" y="122214"/>
                  <a:pt x="513375" y="125082"/>
                  <a:pt x="517195" y="128265"/>
                </a:cubicBezTo>
                <a:cubicBezTo>
                  <a:pt x="549067" y="154823"/>
                  <a:pt x="511191" y="128397"/>
                  <a:pt x="542020" y="148953"/>
                </a:cubicBezTo>
                <a:cubicBezTo>
                  <a:pt x="544778" y="153090"/>
                  <a:pt x="547189" y="157482"/>
                  <a:pt x="550295" y="161365"/>
                </a:cubicBezTo>
                <a:cubicBezTo>
                  <a:pt x="552732" y="164411"/>
                  <a:pt x="556564" y="166295"/>
                  <a:pt x="558571" y="169640"/>
                </a:cubicBezTo>
                <a:cubicBezTo>
                  <a:pt x="560815" y="173380"/>
                  <a:pt x="559983" y="178647"/>
                  <a:pt x="562708" y="182053"/>
                </a:cubicBezTo>
                <a:cubicBezTo>
                  <a:pt x="565814" y="185936"/>
                  <a:pt x="575121" y="190328"/>
                  <a:pt x="575121" y="190328"/>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19" name="円/楕円 418"/>
          <p:cNvSpPr/>
          <p:nvPr/>
        </p:nvSpPr>
        <p:spPr bwMode="auto">
          <a:xfrm>
            <a:off x="4934019" y="532172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0" name="円/楕円 419"/>
          <p:cNvSpPr/>
          <p:nvPr/>
        </p:nvSpPr>
        <p:spPr bwMode="auto">
          <a:xfrm>
            <a:off x="4940934" y="5762547"/>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1" name="円/楕円 420"/>
          <p:cNvSpPr/>
          <p:nvPr/>
        </p:nvSpPr>
        <p:spPr bwMode="auto">
          <a:xfrm>
            <a:off x="4680013" y="514857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2" name="円/楕円 421"/>
          <p:cNvSpPr/>
          <p:nvPr/>
        </p:nvSpPr>
        <p:spPr bwMode="auto">
          <a:xfrm>
            <a:off x="4339492" y="558459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3" name="円/楕円 422"/>
          <p:cNvSpPr/>
          <p:nvPr/>
        </p:nvSpPr>
        <p:spPr bwMode="auto">
          <a:xfrm>
            <a:off x="5220073" y="550861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4" name="円/楕円 423"/>
          <p:cNvSpPr/>
          <p:nvPr/>
        </p:nvSpPr>
        <p:spPr bwMode="auto">
          <a:xfrm>
            <a:off x="626162" y="6602917"/>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5" name="円/楕円 424"/>
          <p:cNvSpPr/>
          <p:nvPr/>
        </p:nvSpPr>
        <p:spPr bwMode="auto">
          <a:xfrm>
            <a:off x="1953471" y="6157292"/>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6" name="フリーフォーム 425"/>
          <p:cNvSpPr/>
          <p:nvPr/>
        </p:nvSpPr>
        <p:spPr bwMode="auto">
          <a:xfrm>
            <a:off x="4076700" y="5311140"/>
            <a:ext cx="175260" cy="365760"/>
          </a:xfrm>
          <a:custGeom>
            <a:avLst/>
            <a:gdLst>
              <a:gd name="connsiteX0" fmla="*/ 175260 w 175260"/>
              <a:gd name="connsiteY0" fmla="*/ 0 h 365760"/>
              <a:gd name="connsiteX1" fmla="*/ 167640 w 175260"/>
              <a:gd name="connsiteY1" fmla="*/ 68580 h 365760"/>
              <a:gd name="connsiteX2" fmla="*/ 152400 w 175260"/>
              <a:gd name="connsiteY2" fmla="*/ 91440 h 365760"/>
              <a:gd name="connsiteX3" fmla="*/ 144780 w 175260"/>
              <a:gd name="connsiteY3" fmla="*/ 114300 h 365760"/>
              <a:gd name="connsiteX4" fmla="*/ 137160 w 175260"/>
              <a:gd name="connsiteY4" fmla="*/ 175260 h 365760"/>
              <a:gd name="connsiteX5" fmla="*/ 114300 w 175260"/>
              <a:gd name="connsiteY5" fmla="*/ 182880 h 365760"/>
              <a:gd name="connsiteX6" fmla="*/ 68580 w 175260"/>
              <a:gd name="connsiteY6" fmla="*/ 205740 h 365760"/>
              <a:gd name="connsiteX7" fmla="*/ 60960 w 175260"/>
              <a:gd name="connsiteY7" fmla="*/ 228600 h 365760"/>
              <a:gd name="connsiteX8" fmla="*/ 38100 w 175260"/>
              <a:gd name="connsiteY8" fmla="*/ 274320 h 365760"/>
              <a:gd name="connsiteX9" fmla="*/ 30480 w 175260"/>
              <a:gd name="connsiteY9" fmla="*/ 335280 h 365760"/>
              <a:gd name="connsiteX10" fmla="*/ 7620 w 175260"/>
              <a:gd name="connsiteY10" fmla="*/ 350520 h 365760"/>
              <a:gd name="connsiteX11" fmla="*/ 0 w 175260"/>
              <a:gd name="connsiteY11" fmla="*/ 3657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 h="365760">
                <a:moveTo>
                  <a:pt x="175260" y="0"/>
                </a:moveTo>
                <a:cubicBezTo>
                  <a:pt x="172720" y="22860"/>
                  <a:pt x="173218" y="46266"/>
                  <a:pt x="167640" y="68580"/>
                </a:cubicBezTo>
                <a:cubicBezTo>
                  <a:pt x="165419" y="77465"/>
                  <a:pt x="156496" y="83249"/>
                  <a:pt x="152400" y="91440"/>
                </a:cubicBezTo>
                <a:cubicBezTo>
                  <a:pt x="148808" y="98624"/>
                  <a:pt x="147320" y="106680"/>
                  <a:pt x="144780" y="114300"/>
                </a:cubicBezTo>
                <a:cubicBezTo>
                  <a:pt x="142240" y="134620"/>
                  <a:pt x="145477" y="156547"/>
                  <a:pt x="137160" y="175260"/>
                </a:cubicBezTo>
                <a:cubicBezTo>
                  <a:pt x="133898" y="182600"/>
                  <a:pt x="121484" y="179288"/>
                  <a:pt x="114300" y="182880"/>
                </a:cubicBezTo>
                <a:cubicBezTo>
                  <a:pt x="55214" y="212423"/>
                  <a:pt x="126039" y="186587"/>
                  <a:pt x="68580" y="205740"/>
                </a:cubicBezTo>
                <a:cubicBezTo>
                  <a:pt x="66040" y="213360"/>
                  <a:pt x="64552" y="221416"/>
                  <a:pt x="60960" y="228600"/>
                </a:cubicBezTo>
                <a:cubicBezTo>
                  <a:pt x="31417" y="287686"/>
                  <a:pt x="57253" y="216861"/>
                  <a:pt x="38100" y="274320"/>
                </a:cubicBezTo>
                <a:cubicBezTo>
                  <a:pt x="35560" y="294640"/>
                  <a:pt x="38085" y="316267"/>
                  <a:pt x="30480" y="335280"/>
                </a:cubicBezTo>
                <a:cubicBezTo>
                  <a:pt x="27079" y="343783"/>
                  <a:pt x="14096" y="344044"/>
                  <a:pt x="7620" y="350520"/>
                </a:cubicBezTo>
                <a:cubicBezTo>
                  <a:pt x="3604" y="354536"/>
                  <a:pt x="2540" y="360680"/>
                  <a:pt x="0" y="365760"/>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27" name="円/楕円 426"/>
          <p:cNvSpPr/>
          <p:nvPr/>
        </p:nvSpPr>
        <p:spPr bwMode="auto">
          <a:xfrm>
            <a:off x="4219241" y="523850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8" name="円/楕円 427"/>
          <p:cNvSpPr/>
          <p:nvPr/>
        </p:nvSpPr>
        <p:spPr bwMode="auto">
          <a:xfrm>
            <a:off x="4026734" y="560188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29" name="フリーフォーム 428"/>
          <p:cNvSpPr/>
          <p:nvPr/>
        </p:nvSpPr>
        <p:spPr bwMode="auto">
          <a:xfrm>
            <a:off x="2071935" y="5391260"/>
            <a:ext cx="200851" cy="290705"/>
          </a:xfrm>
          <a:custGeom>
            <a:avLst/>
            <a:gdLst>
              <a:gd name="connsiteX0" fmla="*/ 0 w 200851"/>
              <a:gd name="connsiteY0" fmla="*/ 0 h 290705"/>
              <a:gd name="connsiteX1" fmla="*/ 36999 w 200851"/>
              <a:gd name="connsiteY1" fmla="*/ 5286 h 290705"/>
              <a:gd name="connsiteX2" fmla="*/ 47570 w 200851"/>
              <a:gd name="connsiteY2" fmla="*/ 21142 h 290705"/>
              <a:gd name="connsiteX3" fmla="*/ 52856 w 200851"/>
              <a:gd name="connsiteY3" fmla="*/ 36999 h 290705"/>
              <a:gd name="connsiteX4" fmla="*/ 58141 w 200851"/>
              <a:gd name="connsiteY4" fmla="*/ 58141 h 290705"/>
              <a:gd name="connsiteX5" fmla="*/ 89855 w 200851"/>
              <a:gd name="connsiteY5" fmla="*/ 100426 h 290705"/>
              <a:gd name="connsiteX6" fmla="*/ 100426 w 200851"/>
              <a:gd name="connsiteY6" fmla="*/ 116282 h 290705"/>
              <a:gd name="connsiteX7" fmla="*/ 110997 w 200851"/>
              <a:gd name="connsiteY7" fmla="*/ 153281 h 290705"/>
              <a:gd name="connsiteX8" fmla="*/ 121568 w 200851"/>
              <a:gd name="connsiteY8" fmla="*/ 184994 h 290705"/>
              <a:gd name="connsiteX9" fmla="*/ 137425 w 200851"/>
              <a:gd name="connsiteY9" fmla="*/ 190280 h 290705"/>
              <a:gd name="connsiteX10" fmla="*/ 169138 w 200851"/>
              <a:gd name="connsiteY10" fmla="*/ 211422 h 290705"/>
              <a:gd name="connsiteX11" fmla="*/ 179709 w 200851"/>
              <a:gd name="connsiteY11" fmla="*/ 243135 h 290705"/>
              <a:gd name="connsiteX12" fmla="*/ 190280 w 200851"/>
              <a:gd name="connsiteY12" fmla="*/ 280134 h 290705"/>
              <a:gd name="connsiteX13" fmla="*/ 200851 w 200851"/>
              <a:gd name="connsiteY13" fmla="*/ 290705 h 2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851" h="290705">
                <a:moveTo>
                  <a:pt x="0" y="0"/>
                </a:moveTo>
                <a:cubicBezTo>
                  <a:pt x="12333" y="1762"/>
                  <a:pt x="25615" y="226"/>
                  <a:pt x="36999" y="5286"/>
                </a:cubicBezTo>
                <a:cubicBezTo>
                  <a:pt x="42804" y="7866"/>
                  <a:pt x="44729" y="15460"/>
                  <a:pt x="47570" y="21142"/>
                </a:cubicBezTo>
                <a:cubicBezTo>
                  <a:pt x="50062" y="26125"/>
                  <a:pt x="51325" y="31642"/>
                  <a:pt x="52856" y="36999"/>
                </a:cubicBezTo>
                <a:cubicBezTo>
                  <a:pt x="54852" y="43984"/>
                  <a:pt x="54892" y="51644"/>
                  <a:pt x="58141" y="58141"/>
                </a:cubicBezTo>
                <a:cubicBezTo>
                  <a:pt x="82724" y="107307"/>
                  <a:pt x="70034" y="75651"/>
                  <a:pt x="89855" y="100426"/>
                </a:cubicBezTo>
                <a:cubicBezTo>
                  <a:pt x="93823" y="105386"/>
                  <a:pt x="96902" y="110997"/>
                  <a:pt x="100426" y="116282"/>
                </a:cubicBezTo>
                <a:cubicBezTo>
                  <a:pt x="118200" y="169611"/>
                  <a:pt x="91071" y="86863"/>
                  <a:pt x="110997" y="153281"/>
                </a:cubicBezTo>
                <a:cubicBezTo>
                  <a:pt x="114199" y="163954"/>
                  <a:pt x="110997" y="181470"/>
                  <a:pt x="121568" y="184994"/>
                </a:cubicBezTo>
                <a:cubicBezTo>
                  <a:pt x="126854" y="186756"/>
                  <a:pt x="132555" y="187574"/>
                  <a:pt x="137425" y="190280"/>
                </a:cubicBezTo>
                <a:cubicBezTo>
                  <a:pt x="148531" y="196450"/>
                  <a:pt x="169138" y="211422"/>
                  <a:pt x="169138" y="211422"/>
                </a:cubicBezTo>
                <a:cubicBezTo>
                  <a:pt x="172662" y="221993"/>
                  <a:pt x="177007" y="232325"/>
                  <a:pt x="179709" y="243135"/>
                </a:cubicBezTo>
                <a:cubicBezTo>
                  <a:pt x="180697" y="247089"/>
                  <a:pt x="187028" y="274714"/>
                  <a:pt x="190280" y="280134"/>
                </a:cubicBezTo>
                <a:cubicBezTo>
                  <a:pt x="192844" y="284407"/>
                  <a:pt x="197327" y="287181"/>
                  <a:pt x="200851" y="290705"/>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30" name="円/楕円 429"/>
          <p:cNvSpPr/>
          <p:nvPr/>
        </p:nvSpPr>
        <p:spPr bwMode="auto">
          <a:xfrm>
            <a:off x="2229054" y="564269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1" name="円/楕円 430"/>
          <p:cNvSpPr/>
          <p:nvPr/>
        </p:nvSpPr>
        <p:spPr bwMode="auto">
          <a:xfrm>
            <a:off x="1986918" y="532995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2" name="フリーフォーム 431"/>
          <p:cNvSpPr/>
          <p:nvPr/>
        </p:nvSpPr>
        <p:spPr bwMode="auto">
          <a:xfrm>
            <a:off x="1738946" y="5644966"/>
            <a:ext cx="190279" cy="105711"/>
          </a:xfrm>
          <a:custGeom>
            <a:avLst/>
            <a:gdLst>
              <a:gd name="connsiteX0" fmla="*/ 0 w 190279"/>
              <a:gd name="connsiteY0" fmla="*/ 0 h 105711"/>
              <a:gd name="connsiteX1" fmla="*/ 47570 w 190279"/>
              <a:gd name="connsiteY1" fmla="*/ 10572 h 105711"/>
              <a:gd name="connsiteX2" fmla="*/ 63426 w 190279"/>
              <a:gd name="connsiteY2" fmla="*/ 21143 h 105711"/>
              <a:gd name="connsiteX3" fmla="*/ 89854 w 190279"/>
              <a:gd name="connsiteY3" fmla="*/ 47570 h 105711"/>
              <a:gd name="connsiteX4" fmla="*/ 100425 w 190279"/>
              <a:gd name="connsiteY4" fmla="*/ 58142 h 105711"/>
              <a:gd name="connsiteX5" fmla="*/ 174423 w 190279"/>
              <a:gd name="connsiteY5" fmla="*/ 63427 h 105711"/>
              <a:gd name="connsiteX6" fmla="*/ 190279 w 190279"/>
              <a:gd name="connsiteY6" fmla="*/ 105711 h 1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79" h="105711">
                <a:moveTo>
                  <a:pt x="0" y="0"/>
                </a:moveTo>
                <a:cubicBezTo>
                  <a:pt x="12182" y="2030"/>
                  <a:pt x="34558" y="4066"/>
                  <a:pt x="47570" y="10572"/>
                </a:cubicBezTo>
                <a:cubicBezTo>
                  <a:pt x="53252" y="13413"/>
                  <a:pt x="58141" y="17619"/>
                  <a:pt x="63426" y="21143"/>
                </a:cubicBezTo>
                <a:cubicBezTo>
                  <a:pt x="81549" y="48327"/>
                  <a:pt x="64683" y="27432"/>
                  <a:pt x="89854" y="47570"/>
                </a:cubicBezTo>
                <a:cubicBezTo>
                  <a:pt x="93745" y="50683"/>
                  <a:pt x="95527" y="57224"/>
                  <a:pt x="100425" y="58142"/>
                </a:cubicBezTo>
                <a:cubicBezTo>
                  <a:pt x="124730" y="62699"/>
                  <a:pt x="149757" y="61665"/>
                  <a:pt x="174423" y="63427"/>
                </a:cubicBezTo>
                <a:cubicBezTo>
                  <a:pt x="186240" y="98877"/>
                  <a:pt x="180011" y="85173"/>
                  <a:pt x="190279" y="105711"/>
                </a:cubicBezTo>
              </a:path>
            </a:pathLst>
          </a:custGeom>
          <a:noFill/>
          <a:ln w="19050" cap="rnd">
            <a:solidFill>
              <a:srgbClr val="FFC000"/>
            </a:solidFill>
            <a:round/>
            <a:headEnd/>
            <a:tailEnd/>
          </a:ln>
        </p:spPr>
        <p:txBody>
          <a:bodyPr rtlCol="0" anchor="ctr"/>
          <a:lstStyle/>
          <a:p>
            <a:pPr algn="ctr" eaLnBrk="1" hangingPunct="1"/>
            <a:endParaRPr lang="ja-JP" altLang="en-US" sz="1400">
              <a:solidFill>
                <a:srgbClr val="000000"/>
              </a:solidFill>
              <a:latin typeface="Calibri" panose="020F0502020204030204" pitchFamily="34" charset="0"/>
              <a:cs typeface="Arial" panose="020B0604020202020204" pitchFamily="34" charset="0"/>
            </a:endParaRPr>
          </a:p>
        </p:txBody>
      </p:sp>
      <p:sp>
        <p:nvSpPr>
          <p:cNvPr id="433" name="円/楕円 432"/>
          <p:cNvSpPr/>
          <p:nvPr/>
        </p:nvSpPr>
        <p:spPr bwMode="auto">
          <a:xfrm>
            <a:off x="1888892" y="5718840"/>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4" name="円/楕円 433"/>
          <p:cNvSpPr/>
          <p:nvPr/>
        </p:nvSpPr>
        <p:spPr bwMode="auto">
          <a:xfrm>
            <a:off x="1663608" y="5569016"/>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5" name="円/楕円 434"/>
          <p:cNvSpPr/>
          <p:nvPr/>
        </p:nvSpPr>
        <p:spPr bwMode="auto">
          <a:xfrm>
            <a:off x="3759858" y="574006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6" name="円/楕円 435"/>
          <p:cNvSpPr/>
          <p:nvPr/>
        </p:nvSpPr>
        <p:spPr bwMode="auto">
          <a:xfrm>
            <a:off x="5265105" y="5727659"/>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7" name="円/楕円 436"/>
          <p:cNvSpPr/>
          <p:nvPr/>
        </p:nvSpPr>
        <p:spPr bwMode="auto">
          <a:xfrm>
            <a:off x="5242284" y="5992241"/>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38" name="円/楕円 437"/>
          <p:cNvSpPr/>
          <p:nvPr/>
        </p:nvSpPr>
        <p:spPr bwMode="auto">
          <a:xfrm>
            <a:off x="5196453" y="585282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cxnSp>
        <p:nvCxnSpPr>
          <p:cNvPr id="439" name="直線コネクタ 438"/>
          <p:cNvCxnSpPr>
            <a:stCxn id="372" idx="2"/>
            <a:endCxn id="424" idx="7"/>
          </p:cNvCxnSpPr>
          <p:nvPr/>
        </p:nvCxnSpPr>
        <p:spPr bwMode="auto">
          <a:xfrm flipH="1">
            <a:off x="718346" y="6188844"/>
            <a:ext cx="930939" cy="429889"/>
          </a:xfrm>
          <a:prstGeom prst="line">
            <a:avLst/>
          </a:prstGeom>
          <a:solidFill>
            <a:srgbClr val="BBE0E3"/>
          </a:solidFill>
          <a:ln w="19050" cap="flat" cmpd="sng" algn="ctr">
            <a:solidFill>
              <a:srgbClr val="0070C0"/>
            </a:solidFill>
            <a:prstDash val="solid"/>
            <a:miter lim="800000"/>
            <a:headEnd type="none" w="med" len="med"/>
            <a:tailEnd type="none" w="med" len="med"/>
          </a:ln>
          <a:effectLst/>
        </p:spPr>
      </p:cxnSp>
      <p:cxnSp>
        <p:nvCxnSpPr>
          <p:cNvPr id="440" name="直線コネクタ 439"/>
          <p:cNvCxnSpPr>
            <a:stCxn id="240" idx="1"/>
          </p:cNvCxnSpPr>
          <p:nvPr/>
        </p:nvCxnSpPr>
        <p:spPr bwMode="auto">
          <a:xfrm flipH="1">
            <a:off x="7125748" y="5049354"/>
            <a:ext cx="324606" cy="0"/>
          </a:xfrm>
          <a:prstGeom prst="line">
            <a:avLst/>
          </a:prstGeom>
          <a:solidFill>
            <a:srgbClr val="BBE0E3"/>
          </a:solidFill>
          <a:ln w="19050" cap="flat" cmpd="sng" algn="ctr">
            <a:solidFill>
              <a:srgbClr val="0070C0"/>
            </a:solidFill>
            <a:prstDash val="solid"/>
            <a:miter lim="800000"/>
            <a:headEnd type="none" w="med" len="med"/>
            <a:tailEnd type="none" w="med" len="med"/>
          </a:ln>
          <a:effectLst/>
        </p:spPr>
      </p:cxnSp>
      <p:sp>
        <p:nvSpPr>
          <p:cNvPr id="441" name="円/楕円 440"/>
          <p:cNvSpPr/>
          <p:nvPr/>
        </p:nvSpPr>
        <p:spPr bwMode="auto">
          <a:xfrm>
            <a:off x="7269440" y="5265884"/>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42" name="テキスト ボックス 441"/>
          <p:cNvSpPr txBox="1"/>
          <p:nvPr/>
        </p:nvSpPr>
        <p:spPr bwMode="auto">
          <a:xfrm>
            <a:off x="6862253" y="5835762"/>
            <a:ext cx="484684"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USA</a:t>
            </a:r>
            <a:endParaRPr kumimoji="1" lang="ja-JP" altLang="en-US" dirty="0" smtClean="0">
              <a:latin typeface="Calibri" panose="020F0502020204030204" pitchFamily="34" charset="0"/>
              <a:ea typeface="+mn-ea"/>
              <a:cs typeface="Arial" panose="020B0604020202020204" pitchFamily="34" charset="0"/>
            </a:endParaRPr>
          </a:p>
        </p:txBody>
      </p:sp>
      <p:sp>
        <p:nvSpPr>
          <p:cNvPr id="443" name="テキスト ボックス 442"/>
          <p:cNvSpPr txBox="1"/>
          <p:nvPr/>
        </p:nvSpPr>
        <p:spPr bwMode="auto">
          <a:xfrm>
            <a:off x="4351377" y="3949418"/>
            <a:ext cx="705962"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Europe</a:t>
            </a:r>
            <a:endParaRPr kumimoji="1" lang="ja-JP" altLang="en-US" dirty="0" smtClean="0">
              <a:latin typeface="Calibri" panose="020F0502020204030204" pitchFamily="34" charset="0"/>
              <a:ea typeface="+mn-ea"/>
              <a:cs typeface="Arial" panose="020B0604020202020204" pitchFamily="34" charset="0"/>
            </a:endParaRPr>
          </a:p>
        </p:txBody>
      </p:sp>
      <p:sp>
        <p:nvSpPr>
          <p:cNvPr id="444" name="テキスト ボックス 443"/>
          <p:cNvSpPr txBox="1"/>
          <p:nvPr/>
        </p:nvSpPr>
        <p:spPr bwMode="auto">
          <a:xfrm>
            <a:off x="3103259" y="6396326"/>
            <a:ext cx="487634"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Asia</a:t>
            </a:r>
            <a:endParaRPr kumimoji="1" lang="ja-JP" altLang="en-US" dirty="0" smtClean="0">
              <a:latin typeface="Calibri" panose="020F0502020204030204" pitchFamily="34" charset="0"/>
              <a:ea typeface="+mn-ea"/>
              <a:cs typeface="Arial" panose="020B0604020202020204" pitchFamily="34" charset="0"/>
            </a:endParaRPr>
          </a:p>
        </p:txBody>
      </p:sp>
      <p:sp>
        <p:nvSpPr>
          <p:cNvPr id="445" name="フリーフォーム 444"/>
          <p:cNvSpPr/>
          <p:nvPr/>
        </p:nvSpPr>
        <p:spPr bwMode="auto">
          <a:xfrm>
            <a:off x="3713720" y="5949280"/>
            <a:ext cx="1688646" cy="597543"/>
          </a:xfrm>
          <a:custGeom>
            <a:avLst/>
            <a:gdLst>
              <a:gd name="connsiteX0" fmla="*/ 628650 w 666750"/>
              <a:gd name="connsiteY0" fmla="*/ 0 h 533400"/>
              <a:gd name="connsiteX1" fmla="*/ 561975 w 666750"/>
              <a:gd name="connsiteY1" fmla="*/ 323850 h 533400"/>
              <a:gd name="connsiteX2" fmla="*/ 0 w 666750"/>
              <a:gd name="connsiteY2" fmla="*/ 533400 h 533400"/>
              <a:gd name="connsiteX0" fmla="*/ 628650 w 647700"/>
              <a:gd name="connsiteY0" fmla="*/ 0 h 533400"/>
              <a:gd name="connsiteX1" fmla="*/ 440618 w 647700"/>
              <a:gd name="connsiteY1" fmla="*/ 354099 h 533400"/>
              <a:gd name="connsiteX2" fmla="*/ 0 w 647700"/>
              <a:gd name="connsiteY2" fmla="*/ 533400 h 533400"/>
              <a:gd name="connsiteX0" fmla="*/ 628650 w 647700"/>
              <a:gd name="connsiteY0" fmla="*/ 0 h 533400"/>
              <a:gd name="connsiteX1" fmla="*/ 404614 w 647700"/>
              <a:gd name="connsiteY1" fmla="*/ 354099 h 533400"/>
              <a:gd name="connsiteX2" fmla="*/ 0 w 64770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Lst>
            <a:ahLst/>
            <a:cxnLst>
              <a:cxn ang="0">
                <a:pos x="connsiteX0" y="connsiteY0"/>
              </a:cxn>
              <a:cxn ang="0">
                <a:pos x="connsiteX1" y="connsiteY1"/>
              </a:cxn>
              <a:cxn ang="0">
                <a:pos x="connsiteX2" y="connsiteY2"/>
              </a:cxn>
            </a:cxnLst>
            <a:rect l="l" t="t" r="r" b="b"/>
            <a:pathLst>
              <a:path w="728092" h="462111">
                <a:moveTo>
                  <a:pt x="728092" y="0"/>
                </a:moveTo>
                <a:cubicBezTo>
                  <a:pt x="675628" y="136210"/>
                  <a:pt x="625405" y="277081"/>
                  <a:pt x="504056" y="354099"/>
                </a:cubicBezTo>
                <a:cubicBezTo>
                  <a:pt x="382707" y="431117"/>
                  <a:pt x="243895" y="448325"/>
                  <a:pt x="0" y="462111"/>
                </a:cubicBezTo>
              </a:path>
            </a:pathLst>
          </a:custGeom>
          <a:noFill/>
          <a:ln w="19050" cap="sq" cmpd="sng" algn="ctr">
            <a:solidFill>
              <a:srgbClr val="0070C0"/>
            </a:solidFill>
            <a:prstDash val="solid"/>
            <a:miter lim="800000"/>
            <a:headEnd type="none" w="med" len="med"/>
            <a:tailEnd type="none" w="med" len="med"/>
          </a:ln>
          <a:effectLst/>
        </p:spPr>
        <p:txBody>
          <a:bodyPr rtlCol="0" anchor="ctr"/>
          <a:lstStyle/>
          <a:p>
            <a:pPr algn="ctr"/>
            <a:endParaRPr lang="ja-JP" altLang="en-US" dirty="0">
              <a:solidFill>
                <a:prstClr val="black"/>
              </a:solidFill>
              <a:latin typeface="Calibri" panose="020F0502020204030204" pitchFamily="34" charset="0"/>
              <a:ea typeface="+mn-ea"/>
              <a:cs typeface="Arial" panose="020B0604020202020204" pitchFamily="34" charset="0"/>
            </a:endParaRPr>
          </a:p>
        </p:txBody>
      </p:sp>
      <p:sp>
        <p:nvSpPr>
          <p:cNvPr id="446" name="フリーフォーム 445"/>
          <p:cNvSpPr/>
          <p:nvPr/>
        </p:nvSpPr>
        <p:spPr bwMode="auto">
          <a:xfrm>
            <a:off x="5420002" y="5949280"/>
            <a:ext cx="1428661" cy="64355"/>
          </a:xfrm>
          <a:custGeom>
            <a:avLst/>
            <a:gdLst>
              <a:gd name="connsiteX0" fmla="*/ 0 w 1092631"/>
              <a:gd name="connsiteY0" fmla="*/ 0 h 85286"/>
              <a:gd name="connsiteX1" fmla="*/ 224726 w 1092631"/>
              <a:gd name="connsiteY1" fmla="*/ 46495 h 85286"/>
              <a:gd name="connsiteX2" fmla="*/ 433953 w 1092631"/>
              <a:gd name="connsiteY2" fmla="*/ 85240 h 85286"/>
              <a:gd name="connsiteX3" fmla="*/ 1092631 w 1092631"/>
              <a:gd name="connsiteY3" fmla="*/ 38745 h 85286"/>
              <a:gd name="connsiteX0" fmla="*/ 0 w 1092631"/>
              <a:gd name="connsiteY0" fmla="*/ 0 h 68005"/>
              <a:gd name="connsiteX1" fmla="*/ 224726 w 1092631"/>
              <a:gd name="connsiteY1" fmla="*/ 46495 h 68005"/>
              <a:gd name="connsiteX2" fmla="*/ 615966 w 1092631"/>
              <a:gd name="connsiteY2" fmla="*/ 67905 h 68005"/>
              <a:gd name="connsiteX3" fmla="*/ 1092631 w 1092631"/>
              <a:gd name="connsiteY3" fmla="*/ 38745 h 68005"/>
              <a:gd name="connsiteX0" fmla="*/ 0 w 1159554"/>
              <a:gd name="connsiteY0" fmla="*/ 0 h 68005"/>
              <a:gd name="connsiteX1" fmla="*/ 224726 w 1159554"/>
              <a:gd name="connsiteY1" fmla="*/ 46495 h 68005"/>
              <a:gd name="connsiteX2" fmla="*/ 615966 w 1159554"/>
              <a:gd name="connsiteY2" fmla="*/ 67905 h 68005"/>
              <a:gd name="connsiteX3" fmla="*/ 1159554 w 1159554"/>
              <a:gd name="connsiteY3" fmla="*/ 38745 h 68005"/>
              <a:gd name="connsiteX0" fmla="*/ 0 w 1159554"/>
              <a:gd name="connsiteY0" fmla="*/ 0 h 126051"/>
              <a:gd name="connsiteX1" fmla="*/ 224726 w 1159554"/>
              <a:gd name="connsiteY1" fmla="*/ 46495 h 126051"/>
              <a:gd name="connsiteX2" fmla="*/ 644647 w 1159554"/>
              <a:gd name="connsiteY2" fmla="*/ 126031 h 126051"/>
              <a:gd name="connsiteX3" fmla="*/ 1159554 w 1159554"/>
              <a:gd name="connsiteY3" fmla="*/ 38745 h 126051"/>
              <a:gd name="connsiteX0" fmla="*/ 0 w 1159554"/>
              <a:gd name="connsiteY0" fmla="*/ 0 h 126116"/>
              <a:gd name="connsiteX1" fmla="*/ 272528 w 1159554"/>
              <a:gd name="connsiteY1" fmla="*/ 92994 h 126116"/>
              <a:gd name="connsiteX2" fmla="*/ 644647 w 1159554"/>
              <a:gd name="connsiteY2" fmla="*/ 126031 h 126116"/>
              <a:gd name="connsiteX3" fmla="*/ 1159554 w 1159554"/>
              <a:gd name="connsiteY3" fmla="*/ 38745 h 126116"/>
              <a:gd name="connsiteX0" fmla="*/ 0 w 1159554"/>
              <a:gd name="connsiteY0" fmla="*/ 0 h 126117"/>
              <a:gd name="connsiteX1" fmla="*/ 272528 w 1159554"/>
              <a:gd name="connsiteY1" fmla="*/ 92994 h 126117"/>
              <a:gd name="connsiteX2" fmla="*/ 644647 w 1159554"/>
              <a:gd name="connsiteY2" fmla="*/ 126031 h 126117"/>
              <a:gd name="connsiteX3" fmla="*/ 1159554 w 1159554"/>
              <a:gd name="connsiteY3" fmla="*/ 38745 h 126117"/>
            </a:gdLst>
            <a:ahLst/>
            <a:cxnLst>
              <a:cxn ang="0">
                <a:pos x="connsiteX0" y="connsiteY0"/>
              </a:cxn>
              <a:cxn ang="0">
                <a:pos x="connsiteX1" y="connsiteY1"/>
              </a:cxn>
              <a:cxn ang="0">
                <a:pos x="connsiteX2" y="connsiteY2"/>
              </a:cxn>
              <a:cxn ang="0">
                <a:pos x="connsiteX3" y="connsiteY3"/>
              </a:cxn>
            </a:cxnLst>
            <a:rect l="l" t="t" r="r" b="b"/>
            <a:pathLst>
              <a:path w="1159554" h="126117">
                <a:moveTo>
                  <a:pt x="0" y="0"/>
                </a:moveTo>
                <a:cubicBezTo>
                  <a:pt x="74909" y="15498"/>
                  <a:pt x="165087" y="71989"/>
                  <a:pt x="272528" y="92994"/>
                </a:cubicBezTo>
                <a:cubicBezTo>
                  <a:pt x="379969" y="113999"/>
                  <a:pt x="499996" y="127323"/>
                  <a:pt x="644647" y="126031"/>
                </a:cubicBezTo>
                <a:cubicBezTo>
                  <a:pt x="789298" y="124739"/>
                  <a:pt x="873859" y="119472"/>
                  <a:pt x="1159554" y="38745"/>
                </a:cubicBezTo>
              </a:path>
            </a:pathLst>
          </a:custGeom>
          <a:noFill/>
          <a:ln w="19050">
            <a:solidFill>
              <a:srgbClr val="0070C0"/>
            </a:solidFill>
            <a:prstDash val="solid"/>
            <a:miter lim="800000"/>
            <a:headEnd/>
            <a:tailEnd/>
          </a:ln>
        </p:spPr>
        <p:txBody>
          <a:bodyPr rtlCol="0" anchor="ctr"/>
          <a:lstStyle/>
          <a:p>
            <a:pPr algn="ctr"/>
            <a:endParaRPr lang="ja-JP" altLang="en-US" dirty="0">
              <a:solidFill>
                <a:prstClr val="black"/>
              </a:solidFill>
              <a:latin typeface="Calibri" panose="020F0502020204030204" pitchFamily="34" charset="0"/>
              <a:ea typeface="+mn-ea"/>
              <a:cs typeface="Arial" panose="020B0604020202020204" pitchFamily="34" charset="0"/>
            </a:endParaRPr>
          </a:p>
        </p:txBody>
      </p:sp>
      <p:sp>
        <p:nvSpPr>
          <p:cNvPr id="447" name="フリーフォーム 446"/>
          <p:cNvSpPr/>
          <p:nvPr/>
        </p:nvSpPr>
        <p:spPr>
          <a:xfrm rot="191522">
            <a:off x="5052445" y="4170770"/>
            <a:ext cx="397428" cy="1746785"/>
          </a:xfrm>
          <a:custGeom>
            <a:avLst/>
            <a:gdLst>
              <a:gd name="connsiteX0" fmla="*/ 0 w 146709"/>
              <a:gd name="connsiteY0" fmla="*/ 1331959 h 1331959"/>
              <a:gd name="connsiteX1" fmla="*/ 132138 w 146709"/>
              <a:gd name="connsiteY1" fmla="*/ 692407 h 1331959"/>
              <a:gd name="connsiteX2" fmla="*/ 137424 w 146709"/>
              <a:gd name="connsiteY2" fmla="*/ 0 h 1331959"/>
              <a:gd name="connsiteX0" fmla="*/ 17751 w 152079"/>
              <a:gd name="connsiteY0" fmla="*/ 1901552 h 1901552"/>
              <a:gd name="connsiteX1" fmla="*/ 149889 w 152079"/>
              <a:gd name="connsiteY1" fmla="*/ 1262000 h 1901552"/>
              <a:gd name="connsiteX2" fmla="*/ 0 w 152079"/>
              <a:gd name="connsiteY2" fmla="*/ 0 h 1901552"/>
              <a:gd name="connsiteX0" fmla="*/ 17751 w 152497"/>
              <a:gd name="connsiteY0" fmla="*/ 1901552 h 1901552"/>
              <a:gd name="connsiteX1" fmla="*/ 149889 w 152497"/>
              <a:gd name="connsiteY1" fmla="*/ 1262000 h 1901552"/>
              <a:gd name="connsiteX2" fmla="*/ 0 w 152497"/>
              <a:gd name="connsiteY2" fmla="*/ 0 h 1901552"/>
              <a:gd name="connsiteX0" fmla="*/ 17751 w 145241"/>
              <a:gd name="connsiteY0" fmla="*/ 1901552 h 1901552"/>
              <a:gd name="connsiteX1" fmla="*/ 142500 w 145241"/>
              <a:gd name="connsiteY1" fmla="*/ 987375 h 1901552"/>
              <a:gd name="connsiteX2" fmla="*/ 0 w 145241"/>
              <a:gd name="connsiteY2" fmla="*/ 0 h 1901552"/>
              <a:gd name="connsiteX0" fmla="*/ 17751 w 142500"/>
              <a:gd name="connsiteY0" fmla="*/ 1901552 h 1901552"/>
              <a:gd name="connsiteX1" fmla="*/ 142500 w 142500"/>
              <a:gd name="connsiteY1" fmla="*/ 987375 h 1901552"/>
              <a:gd name="connsiteX2" fmla="*/ 0 w 142500"/>
              <a:gd name="connsiteY2" fmla="*/ 0 h 1901552"/>
              <a:gd name="connsiteX0" fmla="*/ 17751 w 144055"/>
              <a:gd name="connsiteY0" fmla="*/ 1901552 h 1901552"/>
              <a:gd name="connsiteX1" fmla="*/ 142500 w 144055"/>
              <a:gd name="connsiteY1" fmla="*/ 987375 h 1901552"/>
              <a:gd name="connsiteX2" fmla="*/ 0 w 144055"/>
              <a:gd name="connsiteY2" fmla="*/ 0 h 1901552"/>
              <a:gd name="connsiteX0" fmla="*/ 17751 w 122347"/>
              <a:gd name="connsiteY0" fmla="*/ 1901552 h 1901552"/>
              <a:gd name="connsiteX1" fmla="*/ 120332 w 122347"/>
              <a:gd name="connsiteY1" fmla="*/ 1007718 h 1901552"/>
              <a:gd name="connsiteX2" fmla="*/ 0 w 122347"/>
              <a:gd name="connsiteY2" fmla="*/ 0 h 1901552"/>
              <a:gd name="connsiteX0" fmla="*/ 128591 w 233187"/>
              <a:gd name="connsiteY0" fmla="*/ 1871037 h 1871037"/>
              <a:gd name="connsiteX1" fmla="*/ 231172 w 233187"/>
              <a:gd name="connsiteY1" fmla="*/ 977203 h 1871037"/>
              <a:gd name="connsiteX2" fmla="*/ 0 w 233187"/>
              <a:gd name="connsiteY2" fmla="*/ 0 h 1871037"/>
              <a:gd name="connsiteX0" fmla="*/ 128591 w 233187"/>
              <a:gd name="connsiteY0" fmla="*/ 1871037 h 1871037"/>
              <a:gd name="connsiteX1" fmla="*/ 231172 w 233187"/>
              <a:gd name="connsiteY1" fmla="*/ 977203 h 1871037"/>
              <a:gd name="connsiteX2" fmla="*/ 0 w 233187"/>
              <a:gd name="connsiteY2" fmla="*/ 0 h 1871037"/>
              <a:gd name="connsiteX0" fmla="*/ 128591 w 226015"/>
              <a:gd name="connsiteY0" fmla="*/ 1871037 h 1871037"/>
              <a:gd name="connsiteX1" fmla="*/ 223782 w 226015"/>
              <a:gd name="connsiteY1" fmla="*/ 1129773 h 1871037"/>
              <a:gd name="connsiteX2" fmla="*/ 0 w 226015"/>
              <a:gd name="connsiteY2" fmla="*/ 0 h 1871037"/>
              <a:gd name="connsiteX0" fmla="*/ 128591 w 206137"/>
              <a:gd name="connsiteY0" fmla="*/ 1871037 h 1871037"/>
              <a:gd name="connsiteX1" fmla="*/ 202954 w 206137"/>
              <a:gd name="connsiteY1" fmla="*/ 899849 h 1871037"/>
              <a:gd name="connsiteX2" fmla="*/ 0 w 206137"/>
              <a:gd name="connsiteY2" fmla="*/ 0 h 1871037"/>
              <a:gd name="connsiteX0" fmla="*/ 159793 w 210167"/>
              <a:gd name="connsiteY0" fmla="*/ 1797276 h 1797276"/>
              <a:gd name="connsiteX1" fmla="*/ 202954 w 210167"/>
              <a:gd name="connsiteY1" fmla="*/ 899849 h 1797276"/>
              <a:gd name="connsiteX2" fmla="*/ 0 w 210167"/>
              <a:gd name="connsiteY2" fmla="*/ 0 h 1797276"/>
              <a:gd name="connsiteX0" fmla="*/ 159793 w 194517"/>
              <a:gd name="connsiteY0" fmla="*/ 1797276 h 1797276"/>
              <a:gd name="connsiteX1" fmla="*/ 177686 w 194517"/>
              <a:gd name="connsiteY1" fmla="*/ 798607 h 1797276"/>
              <a:gd name="connsiteX2" fmla="*/ 0 w 194517"/>
              <a:gd name="connsiteY2" fmla="*/ 0 h 1797276"/>
              <a:gd name="connsiteX0" fmla="*/ 169535 w 200101"/>
              <a:gd name="connsiteY0" fmla="*/ 1796031 h 1796031"/>
              <a:gd name="connsiteX1" fmla="*/ 177686 w 200101"/>
              <a:gd name="connsiteY1" fmla="*/ 798607 h 1796031"/>
              <a:gd name="connsiteX2" fmla="*/ 0 w 200101"/>
              <a:gd name="connsiteY2" fmla="*/ 0 h 1796031"/>
              <a:gd name="connsiteX0" fmla="*/ 169535 w 186550"/>
              <a:gd name="connsiteY0" fmla="*/ 1796031 h 1796031"/>
              <a:gd name="connsiteX1" fmla="*/ 177686 w 186550"/>
              <a:gd name="connsiteY1" fmla="*/ 798607 h 1796031"/>
              <a:gd name="connsiteX2" fmla="*/ 0 w 186550"/>
              <a:gd name="connsiteY2" fmla="*/ 0 h 1796031"/>
              <a:gd name="connsiteX0" fmla="*/ 169535 w 175716"/>
              <a:gd name="connsiteY0" fmla="*/ 1796031 h 1796031"/>
              <a:gd name="connsiteX1" fmla="*/ 143039 w 175716"/>
              <a:gd name="connsiteY1" fmla="*/ 713489 h 1796031"/>
              <a:gd name="connsiteX2" fmla="*/ 0 w 175716"/>
              <a:gd name="connsiteY2" fmla="*/ 0 h 1796031"/>
              <a:gd name="connsiteX0" fmla="*/ 169535 w 175716"/>
              <a:gd name="connsiteY0" fmla="*/ 1796031 h 1796031"/>
              <a:gd name="connsiteX1" fmla="*/ 143039 w 175716"/>
              <a:gd name="connsiteY1" fmla="*/ 713489 h 1796031"/>
              <a:gd name="connsiteX2" fmla="*/ 0 w 175716"/>
              <a:gd name="connsiteY2" fmla="*/ 0 h 1796031"/>
              <a:gd name="connsiteX0" fmla="*/ 169535 w 175823"/>
              <a:gd name="connsiteY0" fmla="*/ 1796031 h 1796031"/>
              <a:gd name="connsiteX1" fmla="*/ 143039 w 175823"/>
              <a:gd name="connsiteY1" fmla="*/ 713489 h 1796031"/>
              <a:gd name="connsiteX2" fmla="*/ 0 w 175823"/>
              <a:gd name="connsiteY2" fmla="*/ 0 h 1796031"/>
              <a:gd name="connsiteX0" fmla="*/ 169535 w 169635"/>
              <a:gd name="connsiteY0" fmla="*/ 1796031 h 1796031"/>
              <a:gd name="connsiteX1" fmla="*/ 143039 w 169635"/>
              <a:gd name="connsiteY1" fmla="*/ 713489 h 1796031"/>
              <a:gd name="connsiteX2" fmla="*/ 0 w 169635"/>
              <a:gd name="connsiteY2" fmla="*/ 0 h 1796031"/>
            </a:gdLst>
            <a:ahLst/>
            <a:cxnLst>
              <a:cxn ang="0">
                <a:pos x="connsiteX0" y="connsiteY0"/>
              </a:cxn>
              <a:cxn ang="0">
                <a:pos x="connsiteX1" y="connsiteY1"/>
              </a:cxn>
              <a:cxn ang="0">
                <a:pos x="connsiteX2" y="connsiteY2"/>
              </a:cxn>
            </a:cxnLst>
            <a:rect l="l" t="t" r="r" b="b"/>
            <a:pathLst>
              <a:path w="169635" h="1796031">
                <a:moveTo>
                  <a:pt x="169535" y="1796031"/>
                </a:moveTo>
                <a:cubicBezTo>
                  <a:pt x="170913" y="1407500"/>
                  <a:pt x="157987" y="982848"/>
                  <a:pt x="143039" y="713489"/>
                </a:cubicBezTo>
                <a:cubicBezTo>
                  <a:pt x="118712" y="470425"/>
                  <a:pt x="82702" y="245380"/>
                  <a:pt x="0" y="0"/>
                </a:cubicBezTo>
              </a:path>
            </a:pathLst>
          </a:custGeom>
          <a:noFill/>
          <a:ln w="19050" cap="sq">
            <a:solidFill>
              <a:srgbClr val="007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panose="020F0502020204030204" pitchFamily="34" charset="0"/>
              <a:cs typeface="Arial" panose="020B0604020202020204" pitchFamily="34" charset="0"/>
            </a:endParaRPr>
          </a:p>
        </p:txBody>
      </p:sp>
      <p:sp>
        <p:nvSpPr>
          <p:cNvPr id="448" name="円/楕円 447"/>
          <p:cNvSpPr/>
          <p:nvPr/>
        </p:nvSpPr>
        <p:spPr bwMode="auto">
          <a:xfrm>
            <a:off x="5340231" y="5868653"/>
            <a:ext cx="108000" cy="108000"/>
          </a:xfrm>
          <a:prstGeom prst="ellipse">
            <a:avLst/>
          </a:prstGeom>
          <a:solidFill>
            <a:srgbClr val="FFFFCC"/>
          </a:solidFill>
          <a:ln w="9525">
            <a:solidFill>
              <a:schemeClr val="tx1"/>
            </a:solidFill>
            <a:miter lim="800000"/>
            <a:headEnd/>
            <a:tailEnd/>
          </a:ln>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333333"/>
              </a:solidFill>
              <a:effectLst/>
              <a:uLnTx/>
              <a:uFillTx/>
              <a:latin typeface="Calibri" panose="020F0502020204030204" pitchFamily="34" charset="0"/>
              <a:ea typeface="HGPｺﾞｼｯｸE"/>
              <a:cs typeface="Arial" panose="020B0604020202020204" pitchFamily="34" charset="0"/>
            </a:endParaRPr>
          </a:p>
        </p:txBody>
      </p:sp>
      <p:sp>
        <p:nvSpPr>
          <p:cNvPr id="449" name="テキスト ボックス 448"/>
          <p:cNvSpPr txBox="1"/>
          <p:nvPr/>
        </p:nvSpPr>
        <p:spPr bwMode="auto">
          <a:xfrm>
            <a:off x="2361298" y="3234462"/>
            <a:ext cx="842684" cy="338554"/>
          </a:xfrm>
          <a:prstGeom prst="rect">
            <a:avLst/>
          </a:prstGeom>
          <a:noFill/>
          <a:ln w="9525">
            <a:noFill/>
            <a:miter lim="800000"/>
            <a:headEnd/>
            <a:tailEnd/>
          </a:ln>
        </p:spPr>
        <p:txBody>
          <a:bodyPr wrap="square" lIns="0" tIns="0" rIns="0" bIns="0" rtlCol="0">
            <a:spAutoFit/>
          </a:bodyPr>
          <a:lstStyle/>
          <a:p>
            <a:pPr algn="ctr"/>
            <a:r>
              <a:rPr kumimoji="1" lang="en-US" altLang="ja-JP" sz="1100" dirty="0" smtClean="0">
                <a:effectLst/>
                <a:latin typeface="Calibri" panose="020F0502020204030204" pitchFamily="34" charset="0"/>
                <a:ea typeface="+mn-ea"/>
                <a:cs typeface="Arial" panose="020B0604020202020204" pitchFamily="34" charset="0"/>
              </a:rPr>
              <a:t>ROADM</a:t>
            </a:r>
          </a:p>
          <a:p>
            <a:pPr algn="ctr"/>
            <a:r>
              <a:rPr lang="en-US" altLang="ja-JP" sz="1100" dirty="0" smtClean="0">
                <a:latin typeface="Calibri" panose="020F0502020204030204" pitchFamily="34" charset="0"/>
                <a:ea typeface="+mn-ea"/>
                <a:cs typeface="Arial" panose="020B0604020202020204" pitchFamily="34" charset="0"/>
              </a:rPr>
              <a:t>+MPLS-TP</a:t>
            </a:r>
            <a:endParaRPr kumimoji="1" lang="ja-JP" altLang="en-US" sz="1100" dirty="0" smtClean="0">
              <a:effectLst/>
              <a:latin typeface="Calibri" panose="020F0502020204030204" pitchFamily="34" charset="0"/>
              <a:ea typeface="+mn-ea"/>
              <a:cs typeface="Arial" panose="020B0604020202020204" pitchFamily="34" charset="0"/>
            </a:endParaRPr>
          </a:p>
        </p:txBody>
      </p:sp>
      <p:sp>
        <p:nvSpPr>
          <p:cNvPr id="450" name="テキスト ボックス 449"/>
          <p:cNvSpPr txBox="1"/>
          <p:nvPr/>
        </p:nvSpPr>
        <p:spPr bwMode="auto">
          <a:xfrm>
            <a:off x="3782743" y="3234462"/>
            <a:ext cx="842684" cy="338554"/>
          </a:xfrm>
          <a:prstGeom prst="rect">
            <a:avLst/>
          </a:prstGeom>
          <a:noFill/>
          <a:ln w="9525">
            <a:noFill/>
            <a:miter lim="800000"/>
            <a:headEnd/>
            <a:tailEnd/>
          </a:ln>
        </p:spPr>
        <p:txBody>
          <a:bodyPr wrap="square" lIns="0" tIns="0" rIns="0" bIns="0" rtlCol="0">
            <a:spAutoFit/>
          </a:bodyPr>
          <a:lstStyle/>
          <a:p>
            <a:pPr algn="ctr"/>
            <a:r>
              <a:rPr kumimoji="1" lang="en-US" altLang="ja-JP" sz="1100" dirty="0" smtClean="0">
                <a:effectLst/>
                <a:latin typeface="Calibri" panose="020F0502020204030204" pitchFamily="34" charset="0"/>
                <a:ea typeface="+mn-ea"/>
                <a:cs typeface="Arial" panose="020B0604020202020204" pitchFamily="34" charset="0"/>
              </a:rPr>
              <a:t>ROADM</a:t>
            </a:r>
          </a:p>
          <a:p>
            <a:pPr algn="ctr"/>
            <a:r>
              <a:rPr lang="en-US" altLang="ja-JP" sz="1100" dirty="0" smtClean="0">
                <a:latin typeface="Calibri" panose="020F0502020204030204" pitchFamily="34" charset="0"/>
                <a:ea typeface="+mn-ea"/>
                <a:cs typeface="Arial" panose="020B0604020202020204" pitchFamily="34" charset="0"/>
              </a:rPr>
              <a:t>+MPLS-TP</a:t>
            </a:r>
            <a:endParaRPr kumimoji="1" lang="ja-JP" altLang="en-US" sz="1100" dirty="0" smtClean="0">
              <a:effectLst/>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24792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2656" y="115888"/>
            <a:ext cx="7919804" cy="504825"/>
          </a:xfrm>
        </p:spPr>
        <p:txBody>
          <a:bodyPr/>
          <a:lstStyle/>
          <a:p>
            <a:r>
              <a:rPr lang="en-US" altLang="ja-JP" dirty="0" smtClean="0">
                <a:latin typeface="Calibri" panose="020F0502020204030204" pitchFamily="34" charset="0"/>
                <a:ea typeface="+mn-ea"/>
              </a:rPr>
              <a:t>Network Bandwidth of SINET5</a:t>
            </a:r>
            <a:endParaRPr kumimoji="1" lang="ja-JP" altLang="en-US" dirty="0">
              <a:latin typeface="Calibri" panose="020F0502020204030204" pitchFamily="34" charset="0"/>
              <a:ea typeface="+mn-ea"/>
            </a:endParaRPr>
          </a:p>
        </p:txBody>
      </p:sp>
      <p:sp>
        <p:nvSpPr>
          <p:cNvPr id="240" name="コンテンツ プレースホルダ 2"/>
          <p:cNvSpPr txBox="1">
            <a:spLocks/>
          </p:cNvSpPr>
          <p:nvPr/>
        </p:nvSpPr>
        <p:spPr bwMode="auto">
          <a:xfrm>
            <a:off x="143509" y="836712"/>
            <a:ext cx="8748971" cy="1255967"/>
          </a:xfrm>
          <a:prstGeom prst="rect">
            <a:avLst/>
          </a:prstGeom>
          <a:solidFill>
            <a:srgbClr val="FFFFCC"/>
          </a:solidFill>
          <a:ln w="9525">
            <a:solidFill>
              <a:schemeClr val="tx1"/>
            </a:solidFill>
            <a:miter lim="800000"/>
            <a:headEnd/>
            <a:tailEnd/>
          </a:ln>
        </p:spPr>
        <p:txBody>
          <a:bodyPr vert="horz" wrap="square" lIns="91440" tIns="72000" rIns="0" bIns="72000" numCol="1" anchor="t" anchorCtr="0" compatLnSpc="1">
            <a:prstTxWarp prst="textNoShape">
              <a:avLst/>
            </a:prstTxWarp>
            <a:spAutoFit/>
          </a:bodyPr>
          <a:lstStyle>
            <a:lvl1pPr marL="266700" indent="-266700" algn="l" rtl="0" eaLnBrk="0" fontAlgn="base" hangingPunct="0">
              <a:spcBef>
                <a:spcPct val="30000"/>
              </a:spcBef>
              <a:spcAft>
                <a:spcPct val="0"/>
              </a:spcAft>
              <a:buFont typeface="Wingdings" pitchFamily="2" charset="2"/>
              <a:buChar char="u"/>
              <a:defRPr kumimoji="1">
                <a:solidFill>
                  <a:schemeClr val="tx1"/>
                </a:solidFill>
                <a:latin typeface="+mn-lt"/>
                <a:ea typeface="+mn-ea"/>
                <a:cs typeface="+mn-cs"/>
              </a:defRPr>
            </a:lvl1pPr>
            <a:lvl2pPr marL="714375" indent="-266700" algn="l" rtl="0" eaLnBrk="0" fontAlgn="base" hangingPunct="0">
              <a:spcBef>
                <a:spcPct val="30000"/>
              </a:spcBef>
              <a:spcAft>
                <a:spcPct val="0"/>
              </a:spcAft>
              <a:buChar char="•"/>
              <a:defRPr kumimoji="1">
                <a:solidFill>
                  <a:schemeClr val="tx1"/>
                </a:solidFill>
                <a:latin typeface="+mn-lt"/>
                <a:ea typeface="+mn-ea"/>
              </a:defRPr>
            </a:lvl2pPr>
            <a:lvl3pPr marL="1235075" indent="-228600" algn="l" rtl="0" eaLnBrk="0" fontAlgn="base" hangingPunct="0">
              <a:spcBef>
                <a:spcPct val="30000"/>
              </a:spcBef>
              <a:spcAft>
                <a:spcPct val="0"/>
              </a:spcAft>
              <a:buChar char="•"/>
              <a:defRPr kumimoji="1">
                <a:solidFill>
                  <a:schemeClr val="tx1"/>
                </a:solidFill>
                <a:latin typeface="+mn-lt"/>
                <a:ea typeface="+mn-ea"/>
              </a:defRPr>
            </a:lvl3pPr>
            <a:lvl4pPr marL="1643063" indent="-228600" algn="l" rtl="0" eaLnBrk="0" fontAlgn="base" hangingPunct="0">
              <a:spcBef>
                <a:spcPct val="30000"/>
              </a:spcBef>
              <a:spcAft>
                <a:spcPct val="0"/>
              </a:spcAft>
              <a:buChar char="•"/>
              <a:defRPr kumimoji="1">
                <a:solidFill>
                  <a:schemeClr val="tx1"/>
                </a:solidFill>
                <a:latin typeface="+mn-lt"/>
                <a:ea typeface="+mn-ea"/>
              </a:defRPr>
            </a:lvl4pPr>
            <a:lvl5pPr marL="2057400" indent="-228600" algn="l" rtl="0" eaLnBrk="0" fontAlgn="base" hangingPunct="0">
              <a:spcBef>
                <a:spcPct val="30000"/>
              </a:spcBef>
              <a:spcAft>
                <a:spcPct val="0"/>
              </a:spcAft>
              <a:buChar char="•"/>
              <a:defRPr kumimoji="1">
                <a:solidFill>
                  <a:schemeClr val="tx1"/>
                </a:solidFill>
                <a:latin typeface="+mn-lt"/>
                <a:ea typeface="+mn-ea"/>
              </a:defRPr>
            </a:lvl5pPr>
            <a:lvl6pPr marL="2514600" indent="-228600" algn="l" rtl="0" fontAlgn="base">
              <a:spcBef>
                <a:spcPct val="30000"/>
              </a:spcBef>
              <a:spcAft>
                <a:spcPct val="0"/>
              </a:spcAft>
              <a:buChar char="•"/>
              <a:defRPr kumimoji="1">
                <a:solidFill>
                  <a:schemeClr val="tx1"/>
                </a:solidFill>
                <a:latin typeface="+mn-lt"/>
                <a:ea typeface="+mn-ea"/>
              </a:defRPr>
            </a:lvl6pPr>
            <a:lvl7pPr marL="2971800" indent="-228600" algn="l" rtl="0" fontAlgn="base">
              <a:spcBef>
                <a:spcPct val="30000"/>
              </a:spcBef>
              <a:spcAft>
                <a:spcPct val="0"/>
              </a:spcAft>
              <a:buChar char="•"/>
              <a:defRPr kumimoji="1">
                <a:solidFill>
                  <a:schemeClr val="tx1"/>
                </a:solidFill>
                <a:latin typeface="+mn-lt"/>
                <a:ea typeface="+mn-ea"/>
              </a:defRPr>
            </a:lvl7pPr>
            <a:lvl8pPr marL="3429000" indent="-228600" algn="l" rtl="0" fontAlgn="base">
              <a:spcBef>
                <a:spcPct val="30000"/>
              </a:spcBef>
              <a:spcAft>
                <a:spcPct val="0"/>
              </a:spcAft>
              <a:buChar char="•"/>
              <a:defRPr kumimoji="1">
                <a:solidFill>
                  <a:schemeClr val="tx1"/>
                </a:solidFill>
                <a:latin typeface="+mn-lt"/>
                <a:ea typeface="+mn-ea"/>
              </a:defRPr>
            </a:lvl8pPr>
            <a:lvl9pPr marL="3886200" indent="-228600" algn="l" rtl="0" fontAlgn="base">
              <a:spcBef>
                <a:spcPct val="30000"/>
              </a:spcBef>
              <a:spcAft>
                <a:spcPct val="0"/>
              </a:spcAft>
              <a:buChar char="•"/>
              <a:defRPr kumimoji="1">
                <a:solidFill>
                  <a:schemeClr val="tx1"/>
                </a:solidFill>
                <a:latin typeface="+mn-lt"/>
                <a:ea typeface="+mn-ea"/>
              </a:defRPr>
            </a:lvl9pPr>
          </a:lstStyle>
          <a:p>
            <a:pPr>
              <a:spcBef>
                <a:spcPts val="500"/>
              </a:spcBef>
              <a:buClr>
                <a:schemeClr val="tx1"/>
              </a:buClr>
            </a:pPr>
            <a:r>
              <a:rPr lang="en-US" altLang="ja-JP" sz="1650" kern="0" dirty="0" smtClean="0">
                <a:latin typeface="Calibri" panose="020F0502020204030204" pitchFamily="34" charset="0"/>
                <a:cs typeface="Arial" panose="020B0604020202020204" pitchFamily="34" charset="0"/>
              </a:rPr>
              <a:t>Each line speed will be at least 100 </a:t>
            </a:r>
            <a:r>
              <a:rPr lang="en-US" altLang="ja-JP" sz="1650" kern="0" dirty="0" err="1" smtClean="0">
                <a:latin typeface="Calibri" panose="020F0502020204030204" pitchFamily="34" charset="0"/>
                <a:cs typeface="Arial" panose="020B0604020202020204" pitchFamily="34" charset="0"/>
              </a:rPr>
              <a:t>Gbps</a:t>
            </a:r>
            <a:r>
              <a:rPr lang="en-US" altLang="ja-JP" sz="1650" kern="0" dirty="0" smtClean="0">
                <a:latin typeface="Calibri" panose="020F0502020204030204" pitchFamily="34" charset="0"/>
                <a:cs typeface="Arial" panose="020B0604020202020204" pitchFamily="34" charset="0"/>
              </a:rPr>
              <a:t>, and each line speed of major route between Sapporo to Fukuoka will be 200-Gbps or more.</a:t>
            </a:r>
            <a:endParaRPr lang="en-US" altLang="ja-JP" sz="1650" kern="0" dirty="0" smtClean="0">
              <a:solidFill>
                <a:srgbClr val="C00000"/>
              </a:solidFill>
              <a:latin typeface="Calibri" panose="020F0502020204030204" pitchFamily="34" charset="0"/>
              <a:cs typeface="Arial" panose="020B0604020202020204" pitchFamily="34" charset="0"/>
            </a:endParaRPr>
          </a:p>
          <a:p>
            <a:pPr>
              <a:spcBef>
                <a:spcPts val="500"/>
              </a:spcBef>
              <a:buClr>
                <a:schemeClr val="tx1"/>
              </a:buClr>
            </a:pPr>
            <a:r>
              <a:rPr lang="en-US" altLang="ja-JP" sz="1650" dirty="0" smtClean="0">
                <a:latin typeface="Calibri" panose="020F0502020204030204" pitchFamily="34" charset="0"/>
                <a:cs typeface="Arial" panose="020B0604020202020204" pitchFamily="34" charset="0"/>
              </a:rPr>
              <a:t>Each line speed can be increased on a 100-Gbps basis and upgraded by using emerging 400-Gbps or more interfaces in the near future.</a:t>
            </a:r>
            <a:endParaRPr lang="ja-JP" altLang="en-US" sz="1650" dirty="0">
              <a:latin typeface="Calibri" panose="020F0502020204030204" pitchFamily="34" charset="0"/>
              <a:cs typeface="Arial" panose="020B0604020202020204" pitchFamily="34" charset="0"/>
            </a:endParaRPr>
          </a:p>
        </p:txBody>
      </p:sp>
      <p:cxnSp>
        <p:nvCxnSpPr>
          <p:cNvPr id="8" name="直線コネクタ 7"/>
          <p:cNvCxnSpPr/>
          <p:nvPr/>
        </p:nvCxnSpPr>
        <p:spPr bwMode="auto">
          <a:xfrm>
            <a:off x="1417446" y="3611818"/>
            <a:ext cx="674490" cy="0"/>
          </a:xfrm>
          <a:prstGeom prst="line">
            <a:avLst/>
          </a:prstGeom>
          <a:solidFill>
            <a:schemeClr val="accent1"/>
          </a:solidFill>
          <a:ln w="127000" cap="flat" cmpd="sng" algn="ctr">
            <a:solidFill>
              <a:srgbClr val="C00000"/>
            </a:solidFill>
            <a:prstDash val="solid"/>
            <a:miter lim="800000"/>
            <a:headEnd type="none" w="med" len="med"/>
            <a:tailEnd type="none" w="med" len="med"/>
          </a:ln>
          <a:effectLst/>
        </p:spPr>
      </p:cxnSp>
      <p:cxnSp>
        <p:nvCxnSpPr>
          <p:cNvPr id="244" name="直線コネクタ 243"/>
          <p:cNvCxnSpPr/>
          <p:nvPr/>
        </p:nvCxnSpPr>
        <p:spPr bwMode="auto">
          <a:xfrm>
            <a:off x="1417446" y="3225099"/>
            <a:ext cx="674490" cy="0"/>
          </a:xfrm>
          <a:prstGeom prst="line">
            <a:avLst/>
          </a:prstGeom>
          <a:solidFill>
            <a:schemeClr val="accent1"/>
          </a:solidFill>
          <a:ln w="57150" cap="flat" cmpd="sng" algn="ctr">
            <a:solidFill>
              <a:srgbClr val="00B050"/>
            </a:solidFill>
            <a:prstDash val="solid"/>
            <a:miter lim="800000"/>
            <a:headEnd type="none" w="med" len="med"/>
            <a:tailEnd type="none" w="med" len="med"/>
          </a:ln>
          <a:effectLst/>
        </p:spPr>
      </p:cxnSp>
      <p:sp>
        <p:nvSpPr>
          <p:cNvPr id="9" name="テキスト ボックス 8"/>
          <p:cNvSpPr txBox="1"/>
          <p:nvPr/>
        </p:nvSpPr>
        <p:spPr bwMode="auto">
          <a:xfrm>
            <a:off x="2065622" y="3081631"/>
            <a:ext cx="1070101" cy="338554"/>
          </a:xfrm>
          <a:prstGeom prst="rect">
            <a:avLst/>
          </a:prstGeom>
          <a:noFill/>
          <a:ln w="9525">
            <a:noFill/>
            <a:miter lim="800000"/>
            <a:headEnd/>
            <a:tailEnd/>
          </a:ln>
        </p:spPr>
        <p:txBody>
          <a:bodyPr wrap="none" rtlCol="0">
            <a:spAutoFit/>
          </a:bodyPr>
          <a:lstStyle/>
          <a:p>
            <a:r>
              <a:rPr kumimoji="1" lang="ja-JP" altLang="en-US" sz="1600" dirty="0" smtClean="0">
                <a:latin typeface="Calibri" panose="020F0502020204030204" pitchFamily="34" charset="0"/>
                <a:ea typeface="+mn-ea"/>
                <a:cs typeface="Arial" panose="020B0604020202020204" pitchFamily="34" charset="0"/>
              </a:rPr>
              <a:t>：</a:t>
            </a:r>
            <a:r>
              <a:rPr kumimoji="1" lang="en-US" altLang="ja-JP" sz="1600" dirty="0" smtClean="0">
                <a:latin typeface="Calibri" panose="020F0502020204030204" pitchFamily="34" charset="0"/>
                <a:ea typeface="+mn-ea"/>
                <a:cs typeface="Arial" panose="020B0604020202020204" pitchFamily="34" charset="0"/>
              </a:rPr>
              <a:t>100 </a:t>
            </a:r>
            <a:r>
              <a:rPr kumimoji="1" lang="en-US" altLang="ja-JP" sz="1600" dirty="0" err="1" smtClean="0">
                <a:latin typeface="Calibri" panose="020F0502020204030204" pitchFamily="34" charset="0"/>
                <a:ea typeface="+mn-ea"/>
                <a:cs typeface="Arial" panose="020B0604020202020204" pitchFamily="34" charset="0"/>
              </a:rPr>
              <a:t>Gbps</a:t>
            </a:r>
            <a:endParaRPr kumimoji="1" lang="ja-JP" altLang="en-US" sz="1600" dirty="0" smtClean="0">
              <a:latin typeface="Calibri" panose="020F0502020204030204" pitchFamily="34" charset="0"/>
              <a:ea typeface="+mn-ea"/>
              <a:cs typeface="Arial" panose="020B0604020202020204" pitchFamily="34" charset="0"/>
            </a:endParaRPr>
          </a:p>
        </p:txBody>
      </p:sp>
      <p:sp>
        <p:nvSpPr>
          <p:cNvPr id="246" name="テキスト ボックス 245"/>
          <p:cNvSpPr txBox="1"/>
          <p:nvPr/>
        </p:nvSpPr>
        <p:spPr bwMode="auto">
          <a:xfrm>
            <a:off x="2065622" y="3457930"/>
            <a:ext cx="1788759" cy="338554"/>
          </a:xfrm>
          <a:prstGeom prst="rect">
            <a:avLst/>
          </a:prstGeom>
          <a:noFill/>
          <a:ln w="9525">
            <a:noFill/>
            <a:miter lim="800000"/>
            <a:headEnd/>
            <a:tailEnd/>
          </a:ln>
        </p:spPr>
        <p:txBody>
          <a:bodyPr wrap="none" rtlCol="0">
            <a:spAutoFit/>
          </a:bodyPr>
          <a:lstStyle/>
          <a:p>
            <a:r>
              <a:rPr kumimoji="1" lang="ja-JP" altLang="en-US" sz="1600" dirty="0" smtClean="0">
                <a:latin typeface="Calibri" panose="020F0502020204030204" pitchFamily="34" charset="0"/>
                <a:ea typeface="+mn-ea"/>
                <a:cs typeface="Arial" panose="020B0604020202020204" pitchFamily="34" charset="0"/>
              </a:rPr>
              <a:t>：</a:t>
            </a:r>
            <a:r>
              <a:rPr lang="en-US" altLang="ja-JP" sz="1600" dirty="0" smtClean="0">
                <a:latin typeface="Calibri" panose="020F0502020204030204" pitchFamily="34" charset="0"/>
                <a:ea typeface="+mn-ea"/>
                <a:cs typeface="Arial" panose="020B0604020202020204" pitchFamily="34" charset="0"/>
              </a:rPr>
              <a:t>2</a:t>
            </a:r>
            <a:r>
              <a:rPr kumimoji="1" lang="en-US" altLang="ja-JP" sz="1600" dirty="0" smtClean="0">
                <a:latin typeface="Calibri" panose="020F0502020204030204" pitchFamily="34" charset="0"/>
                <a:ea typeface="+mn-ea"/>
                <a:cs typeface="Arial" panose="020B0604020202020204" pitchFamily="34" charset="0"/>
              </a:rPr>
              <a:t>00 </a:t>
            </a:r>
            <a:r>
              <a:rPr kumimoji="1" lang="en-US" altLang="ja-JP" sz="1600" dirty="0" err="1" smtClean="0">
                <a:latin typeface="Calibri" panose="020F0502020204030204" pitchFamily="34" charset="0"/>
                <a:ea typeface="+mn-ea"/>
                <a:cs typeface="Arial" panose="020B0604020202020204" pitchFamily="34" charset="0"/>
              </a:rPr>
              <a:t>Gbps</a:t>
            </a:r>
            <a:r>
              <a:rPr kumimoji="1" lang="en-US" altLang="ja-JP" sz="1600" dirty="0" smtClean="0">
                <a:latin typeface="Calibri" panose="020F0502020204030204" pitchFamily="34" charset="0"/>
                <a:ea typeface="+mn-ea"/>
                <a:cs typeface="Arial" panose="020B0604020202020204" pitchFamily="34" charset="0"/>
              </a:rPr>
              <a:t> </a:t>
            </a:r>
            <a:r>
              <a:rPr lang="en-US" altLang="ja-JP" sz="1600" dirty="0" smtClean="0">
                <a:latin typeface="Calibri" panose="020F0502020204030204" pitchFamily="34" charset="0"/>
                <a:ea typeface="+mn-ea"/>
                <a:cs typeface="Arial" panose="020B0604020202020204" pitchFamily="34" charset="0"/>
              </a:rPr>
              <a:t>or more</a:t>
            </a:r>
            <a:endParaRPr kumimoji="1" lang="ja-JP" altLang="en-US" sz="1600" dirty="0" smtClean="0">
              <a:latin typeface="Calibri" panose="020F0502020204030204" pitchFamily="34" charset="0"/>
              <a:ea typeface="+mn-ea"/>
              <a:cs typeface="Arial" panose="020B0604020202020204" pitchFamily="34" charset="0"/>
            </a:endParaRPr>
          </a:p>
        </p:txBody>
      </p:sp>
      <p:sp>
        <p:nvSpPr>
          <p:cNvPr id="237" name="正方形/長方形 236"/>
          <p:cNvSpPr/>
          <p:nvPr/>
        </p:nvSpPr>
        <p:spPr bwMode="auto">
          <a:xfrm>
            <a:off x="1247190" y="2749119"/>
            <a:ext cx="2724871" cy="1124654"/>
          </a:xfrm>
          <a:prstGeom prst="rect">
            <a:avLst/>
          </a:prstGeom>
          <a:noFill/>
          <a:ln w="9525">
            <a:solidFill>
              <a:schemeClr val="tx1"/>
            </a:solidFill>
            <a:prstDash val="dash"/>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374" name="スライド番号プレースホルダー 3"/>
          <p:cNvSpPr>
            <a:spLocks noGrp="1"/>
          </p:cNvSpPr>
          <p:nvPr>
            <p:ph type="sldNum" sz="quarter" idx="10"/>
          </p:nvPr>
        </p:nvSpPr>
        <p:spPr>
          <a:xfrm>
            <a:off x="8593646" y="6597650"/>
            <a:ext cx="550862" cy="252413"/>
          </a:xfrm>
        </p:spPr>
        <p:txBody>
          <a:bodyPr/>
          <a:lstStyle/>
          <a:p>
            <a:pPr>
              <a:defRPr/>
            </a:pPr>
            <a:fld id="{CA734E5C-D2E7-4C5B-8640-B2632EC27B41}" type="slidenum">
              <a:rPr lang="en-US" altLang="ja-JP" smtClean="0">
                <a:latin typeface="Calibri" panose="020F0502020204030204" pitchFamily="34" charset="0"/>
              </a:rPr>
              <a:pPr>
                <a:defRPr/>
              </a:pPr>
              <a:t>22</a:t>
            </a:fld>
            <a:endParaRPr lang="en-US" altLang="ja-JP">
              <a:latin typeface="Calibri" panose="020F0502020204030204" pitchFamily="34" charset="0"/>
            </a:endParaRPr>
          </a:p>
        </p:txBody>
      </p:sp>
      <p:grpSp>
        <p:nvGrpSpPr>
          <p:cNvPr id="189" name="グループ化 188"/>
          <p:cNvGrpSpPr/>
          <p:nvPr/>
        </p:nvGrpSpPr>
        <p:grpSpPr>
          <a:xfrm>
            <a:off x="628350" y="2060848"/>
            <a:ext cx="7722224" cy="4758990"/>
            <a:chOff x="628350" y="2040843"/>
            <a:chExt cx="7722224" cy="4758990"/>
          </a:xfrm>
          <a:solidFill>
            <a:srgbClr val="B2B2B2"/>
          </a:solidFill>
        </p:grpSpPr>
        <p:grpSp>
          <p:nvGrpSpPr>
            <p:cNvPr id="190" name="Group 445"/>
            <p:cNvGrpSpPr>
              <a:grpSpLocks/>
            </p:cNvGrpSpPr>
            <p:nvPr/>
          </p:nvGrpSpPr>
          <p:grpSpPr bwMode="auto">
            <a:xfrm>
              <a:off x="1513211" y="2040843"/>
              <a:ext cx="6837363" cy="4471987"/>
              <a:chOff x="1156" y="1095"/>
              <a:chExt cx="4666" cy="2817"/>
            </a:xfrm>
            <a:grpFill/>
          </p:grpSpPr>
          <p:sp>
            <p:nvSpPr>
              <p:cNvPr id="192" name="北海道"/>
              <p:cNvSpPr>
                <a:spLocks/>
              </p:cNvSpPr>
              <p:nvPr/>
            </p:nvSpPr>
            <p:spPr bwMode="auto">
              <a:xfrm rot="22938875">
                <a:off x="4551" y="1095"/>
                <a:ext cx="1271" cy="1207"/>
              </a:xfrm>
              <a:custGeom>
                <a:avLst/>
                <a:gdLst/>
                <a:ahLst/>
                <a:cxnLst>
                  <a:cxn ang="0">
                    <a:pos x="71" y="116"/>
                  </a:cxn>
                  <a:cxn ang="0">
                    <a:pos x="95" y="128"/>
                  </a:cxn>
                  <a:cxn ang="0">
                    <a:pos x="98" y="108"/>
                  </a:cxn>
                  <a:cxn ang="0">
                    <a:pos x="120" y="87"/>
                  </a:cxn>
                  <a:cxn ang="0">
                    <a:pos x="132" y="88"/>
                  </a:cxn>
                  <a:cxn ang="0">
                    <a:pos x="135" y="83"/>
                  </a:cxn>
                  <a:cxn ang="0">
                    <a:pos x="142" y="83"/>
                  </a:cxn>
                  <a:cxn ang="0">
                    <a:pos x="151" y="77"/>
                  </a:cxn>
                  <a:cxn ang="0">
                    <a:pos x="155" y="69"/>
                  </a:cxn>
                  <a:cxn ang="0">
                    <a:pos x="146" y="70"/>
                  </a:cxn>
                  <a:cxn ang="0">
                    <a:pos x="146" y="63"/>
                  </a:cxn>
                  <a:cxn ang="0">
                    <a:pos x="139" y="54"/>
                  </a:cxn>
                  <a:cxn ang="0">
                    <a:pos x="143" y="35"/>
                  </a:cxn>
                  <a:cxn ang="0">
                    <a:pos x="118" y="50"/>
                  </a:cxn>
                  <a:cxn ang="0">
                    <a:pos x="105" y="45"/>
                  </a:cxn>
                  <a:cxn ang="0">
                    <a:pos x="102" y="47"/>
                  </a:cxn>
                  <a:cxn ang="0">
                    <a:pos x="90" y="39"/>
                  </a:cxn>
                  <a:cxn ang="0">
                    <a:pos x="61" y="6"/>
                  </a:cxn>
                  <a:cxn ang="0">
                    <a:pos x="50" y="4"/>
                  </a:cxn>
                  <a:cxn ang="0">
                    <a:pos x="44" y="11"/>
                  </a:cxn>
                  <a:cxn ang="0">
                    <a:pos x="46" y="59"/>
                  </a:cxn>
                  <a:cxn ang="0">
                    <a:pos x="42" y="81"/>
                  </a:cxn>
                  <a:cxn ang="0">
                    <a:pos x="32" y="83"/>
                  </a:cxn>
                  <a:cxn ang="0">
                    <a:pos x="18" y="78"/>
                  </a:cxn>
                  <a:cxn ang="0">
                    <a:pos x="19" y="93"/>
                  </a:cxn>
                  <a:cxn ang="0">
                    <a:pos x="10" y="99"/>
                  </a:cxn>
                  <a:cxn ang="0">
                    <a:pos x="2" y="104"/>
                  </a:cxn>
                  <a:cxn ang="0">
                    <a:pos x="0" y="119"/>
                  </a:cxn>
                  <a:cxn ang="0">
                    <a:pos x="11" y="134"/>
                  </a:cxn>
                  <a:cxn ang="0">
                    <a:pos x="9" y="148"/>
                  </a:cxn>
                  <a:cxn ang="0">
                    <a:pos x="19" y="146"/>
                  </a:cxn>
                  <a:cxn ang="0">
                    <a:pos x="26" y="136"/>
                  </a:cxn>
                  <a:cxn ang="0">
                    <a:pos x="40" y="134"/>
                  </a:cxn>
                  <a:cxn ang="0">
                    <a:pos x="33" y="130"/>
                  </a:cxn>
                  <a:cxn ang="0">
                    <a:pos x="16" y="120"/>
                  </a:cxn>
                  <a:cxn ang="0">
                    <a:pos x="23" y="108"/>
                  </a:cxn>
                  <a:cxn ang="0">
                    <a:pos x="32" y="118"/>
                  </a:cxn>
                  <a:cxn ang="0">
                    <a:pos x="54" y="105"/>
                  </a:cxn>
                </a:cxnLst>
                <a:rect l="0" t="0" r="r" b="b"/>
                <a:pathLst>
                  <a:path w="159" h="151">
                    <a:moveTo>
                      <a:pt x="54" y="105"/>
                    </a:moveTo>
                    <a:lnTo>
                      <a:pt x="71" y="116"/>
                    </a:lnTo>
                    <a:lnTo>
                      <a:pt x="89" y="122"/>
                    </a:lnTo>
                    <a:lnTo>
                      <a:pt x="95" y="128"/>
                    </a:lnTo>
                    <a:lnTo>
                      <a:pt x="96" y="122"/>
                    </a:lnTo>
                    <a:lnTo>
                      <a:pt x="98" y="108"/>
                    </a:lnTo>
                    <a:lnTo>
                      <a:pt x="109" y="95"/>
                    </a:lnTo>
                    <a:lnTo>
                      <a:pt x="120" y="87"/>
                    </a:lnTo>
                    <a:lnTo>
                      <a:pt x="123" y="89"/>
                    </a:lnTo>
                    <a:lnTo>
                      <a:pt x="132" y="88"/>
                    </a:lnTo>
                    <a:lnTo>
                      <a:pt x="131" y="86"/>
                    </a:lnTo>
                    <a:lnTo>
                      <a:pt x="135" y="83"/>
                    </a:lnTo>
                    <a:lnTo>
                      <a:pt x="136" y="86"/>
                    </a:lnTo>
                    <a:lnTo>
                      <a:pt x="142" y="83"/>
                    </a:lnTo>
                    <a:lnTo>
                      <a:pt x="143" y="81"/>
                    </a:lnTo>
                    <a:lnTo>
                      <a:pt x="151" y="77"/>
                    </a:lnTo>
                    <a:lnTo>
                      <a:pt x="159" y="69"/>
                    </a:lnTo>
                    <a:lnTo>
                      <a:pt x="155" y="69"/>
                    </a:lnTo>
                    <a:lnTo>
                      <a:pt x="150" y="74"/>
                    </a:lnTo>
                    <a:lnTo>
                      <a:pt x="146" y="70"/>
                    </a:lnTo>
                    <a:lnTo>
                      <a:pt x="144" y="64"/>
                    </a:lnTo>
                    <a:lnTo>
                      <a:pt x="146" y="63"/>
                    </a:lnTo>
                    <a:lnTo>
                      <a:pt x="140" y="59"/>
                    </a:lnTo>
                    <a:lnTo>
                      <a:pt x="139" y="54"/>
                    </a:lnTo>
                    <a:lnTo>
                      <a:pt x="145" y="39"/>
                    </a:lnTo>
                    <a:lnTo>
                      <a:pt x="143" y="35"/>
                    </a:lnTo>
                    <a:lnTo>
                      <a:pt x="129" y="52"/>
                    </a:lnTo>
                    <a:lnTo>
                      <a:pt x="118" y="50"/>
                    </a:lnTo>
                    <a:lnTo>
                      <a:pt x="116" y="46"/>
                    </a:lnTo>
                    <a:lnTo>
                      <a:pt x="105" y="45"/>
                    </a:lnTo>
                    <a:lnTo>
                      <a:pt x="107" y="48"/>
                    </a:lnTo>
                    <a:lnTo>
                      <a:pt x="102" y="47"/>
                    </a:lnTo>
                    <a:lnTo>
                      <a:pt x="104" y="45"/>
                    </a:lnTo>
                    <a:lnTo>
                      <a:pt x="90" y="39"/>
                    </a:lnTo>
                    <a:lnTo>
                      <a:pt x="78" y="28"/>
                    </a:lnTo>
                    <a:lnTo>
                      <a:pt x="61" y="6"/>
                    </a:lnTo>
                    <a:lnTo>
                      <a:pt x="52" y="0"/>
                    </a:lnTo>
                    <a:lnTo>
                      <a:pt x="50" y="4"/>
                    </a:lnTo>
                    <a:lnTo>
                      <a:pt x="45" y="3"/>
                    </a:lnTo>
                    <a:lnTo>
                      <a:pt x="44" y="11"/>
                    </a:lnTo>
                    <a:lnTo>
                      <a:pt x="50" y="30"/>
                    </a:lnTo>
                    <a:lnTo>
                      <a:pt x="46" y="59"/>
                    </a:lnTo>
                    <a:lnTo>
                      <a:pt x="40" y="63"/>
                    </a:lnTo>
                    <a:lnTo>
                      <a:pt x="42" y="81"/>
                    </a:lnTo>
                    <a:lnTo>
                      <a:pt x="36" y="85"/>
                    </a:lnTo>
                    <a:lnTo>
                      <a:pt x="32" y="83"/>
                    </a:lnTo>
                    <a:lnTo>
                      <a:pt x="29" y="84"/>
                    </a:lnTo>
                    <a:lnTo>
                      <a:pt x="18" y="78"/>
                    </a:lnTo>
                    <a:lnTo>
                      <a:pt x="13" y="83"/>
                    </a:lnTo>
                    <a:lnTo>
                      <a:pt x="19" y="93"/>
                    </a:lnTo>
                    <a:lnTo>
                      <a:pt x="14" y="101"/>
                    </a:lnTo>
                    <a:lnTo>
                      <a:pt x="10" y="99"/>
                    </a:lnTo>
                    <a:lnTo>
                      <a:pt x="7" y="104"/>
                    </a:lnTo>
                    <a:lnTo>
                      <a:pt x="2" y="104"/>
                    </a:lnTo>
                    <a:lnTo>
                      <a:pt x="3" y="112"/>
                    </a:lnTo>
                    <a:lnTo>
                      <a:pt x="0" y="119"/>
                    </a:lnTo>
                    <a:lnTo>
                      <a:pt x="10" y="129"/>
                    </a:lnTo>
                    <a:lnTo>
                      <a:pt x="11" y="134"/>
                    </a:lnTo>
                    <a:lnTo>
                      <a:pt x="7" y="142"/>
                    </a:lnTo>
                    <a:lnTo>
                      <a:pt x="9" y="148"/>
                    </a:lnTo>
                    <a:lnTo>
                      <a:pt x="13" y="151"/>
                    </a:lnTo>
                    <a:lnTo>
                      <a:pt x="19" y="146"/>
                    </a:lnTo>
                    <a:lnTo>
                      <a:pt x="20" y="140"/>
                    </a:lnTo>
                    <a:lnTo>
                      <a:pt x="26" y="136"/>
                    </a:lnTo>
                    <a:lnTo>
                      <a:pt x="35" y="138"/>
                    </a:lnTo>
                    <a:lnTo>
                      <a:pt x="40" y="134"/>
                    </a:lnTo>
                    <a:lnTo>
                      <a:pt x="36" y="131"/>
                    </a:lnTo>
                    <a:lnTo>
                      <a:pt x="33" y="130"/>
                    </a:lnTo>
                    <a:lnTo>
                      <a:pt x="28" y="124"/>
                    </a:lnTo>
                    <a:lnTo>
                      <a:pt x="16" y="120"/>
                    </a:lnTo>
                    <a:lnTo>
                      <a:pt x="16" y="114"/>
                    </a:lnTo>
                    <a:lnTo>
                      <a:pt x="23" y="108"/>
                    </a:lnTo>
                    <a:lnTo>
                      <a:pt x="28" y="109"/>
                    </a:lnTo>
                    <a:lnTo>
                      <a:pt x="32" y="118"/>
                    </a:lnTo>
                    <a:lnTo>
                      <a:pt x="45" y="107"/>
                    </a:lnTo>
                    <a:lnTo>
                      <a:pt x="54" y="10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3" name="青森県"/>
              <p:cNvSpPr>
                <a:spLocks/>
              </p:cNvSpPr>
              <p:nvPr/>
            </p:nvSpPr>
            <p:spPr bwMode="auto">
              <a:xfrm rot="22938875">
                <a:off x="4329" y="2041"/>
                <a:ext cx="415" cy="392"/>
              </a:xfrm>
              <a:custGeom>
                <a:avLst/>
                <a:gdLst/>
                <a:ahLst/>
                <a:cxnLst>
                  <a:cxn ang="0">
                    <a:pos x="21" y="41"/>
                  </a:cxn>
                  <a:cxn ang="0">
                    <a:pos x="28" y="38"/>
                  </a:cxn>
                  <a:cxn ang="0">
                    <a:pos x="32" y="40"/>
                  </a:cxn>
                  <a:cxn ang="0">
                    <a:pos x="30" y="49"/>
                  </a:cxn>
                  <a:cxn ang="0">
                    <a:pos x="33" y="48"/>
                  </a:cxn>
                  <a:cxn ang="0">
                    <a:pos x="40" y="43"/>
                  </a:cxn>
                  <a:cxn ang="0">
                    <a:pos x="47" y="42"/>
                  </a:cxn>
                  <a:cxn ang="0">
                    <a:pos x="52" y="39"/>
                  </a:cxn>
                  <a:cxn ang="0">
                    <a:pos x="49" y="35"/>
                  </a:cxn>
                  <a:cxn ang="0">
                    <a:pos x="46" y="34"/>
                  </a:cxn>
                  <a:cxn ang="0">
                    <a:pos x="43" y="25"/>
                  </a:cxn>
                  <a:cxn ang="0">
                    <a:pos x="42" y="17"/>
                  </a:cxn>
                  <a:cxn ang="0">
                    <a:pos x="44" y="4"/>
                  </a:cxn>
                  <a:cxn ang="0">
                    <a:pos x="38" y="6"/>
                  </a:cxn>
                  <a:cxn ang="0">
                    <a:pos x="34" y="2"/>
                  </a:cxn>
                  <a:cxn ang="0">
                    <a:pos x="28" y="0"/>
                  </a:cxn>
                  <a:cxn ang="0">
                    <a:pos x="25" y="9"/>
                  </a:cxn>
                  <a:cxn ang="0">
                    <a:pos x="25" y="16"/>
                  </a:cxn>
                  <a:cxn ang="0">
                    <a:pos x="32" y="14"/>
                  </a:cxn>
                  <a:cxn ang="0">
                    <a:pos x="36" y="10"/>
                  </a:cxn>
                  <a:cxn ang="0">
                    <a:pos x="38" y="12"/>
                  </a:cxn>
                  <a:cxn ang="0">
                    <a:pos x="37" y="23"/>
                  </a:cxn>
                  <a:cxn ang="0">
                    <a:pos x="33" y="23"/>
                  </a:cxn>
                  <a:cxn ang="0">
                    <a:pos x="30" y="19"/>
                  </a:cxn>
                  <a:cxn ang="0">
                    <a:pos x="28" y="19"/>
                  </a:cxn>
                  <a:cxn ang="0">
                    <a:pos x="27" y="25"/>
                  </a:cxn>
                  <a:cxn ang="0">
                    <a:pos x="24" y="26"/>
                  </a:cxn>
                  <a:cxn ang="0">
                    <a:pos x="20" y="12"/>
                  </a:cxn>
                  <a:cxn ang="0">
                    <a:pos x="13" y="10"/>
                  </a:cxn>
                  <a:cxn ang="0">
                    <a:pos x="12" y="16"/>
                  </a:cxn>
                  <a:cxn ang="0">
                    <a:pos x="12" y="21"/>
                  </a:cxn>
                  <a:cxn ang="0">
                    <a:pos x="11" y="28"/>
                  </a:cxn>
                  <a:cxn ang="0">
                    <a:pos x="5" y="30"/>
                  </a:cxn>
                  <a:cxn ang="0">
                    <a:pos x="0" y="36"/>
                  </a:cxn>
                  <a:cxn ang="0">
                    <a:pos x="2" y="37"/>
                  </a:cxn>
                  <a:cxn ang="0">
                    <a:pos x="3" y="41"/>
                  </a:cxn>
                  <a:cxn ang="0">
                    <a:pos x="17" y="39"/>
                  </a:cxn>
                  <a:cxn ang="0">
                    <a:pos x="21" y="41"/>
                  </a:cxn>
                </a:cxnLst>
                <a:rect l="0" t="0" r="r" b="b"/>
                <a:pathLst>
                  <a:path w="52" h="49">
                    <a:moveTo>
                      <a:pt x="21" y="41"/>
                    </a:moveTo>
                    <a:lnTo>
                      <a:pt x="28" y="38"/>
                    </a:lnTo>
                    <a:lnTo>
                      <a:pt x="32" y="40"/>
                    </a:lnTo>
                    <a:lnTo>
                      <a:pt x="30" y="49"/>
                    </a:lnTo>
                    <a:lnTo>
                      <a:pt x="33" y="48"/>
                    </a:lnTo>
                    <a:lnTo>
                      <a:pt x="40" y="43"/>
                    </a:lnTo>
                    <a:lnTo>
                      <a:pt x="47" y="42"/>
                    </a:lnTo>
                    <a:lnTo>
                      <a:pt x="52" y="39"/>
                    </a:lnTo>
                    <a:lnTo>
                      <a:pt x="49" y="35"/>
                    </a:lnTo>
                    <a:lnTo>
                      <a:pt x="46" y="34"/>
                    </a:lnTo>
                    <a:lnTo>
                      <a:pt x="43" y="25"/>
                    </a:lnTo>
                    <a:lnTo>
                      <a:pt x="42" y="17"/>
                    </a:lnTo>
                    <a:lnTo>
                      <a:pt x="44" y="4"/>
                    </a:lnTo>
                    <a:lnTo>
                      <a:pt x="38" y="6"/>
                    </a:lnTo>
                    <a:lnTo>
                      <a:pt x="34" y="2"/>
                    </a:lnTo>
                    <a:lnTo>
                      <a:pt x="28" y="0"/>
                    </a:lnTo>
                    <a:lnTo>
                      <a:pt x="25" y="9"/>
                    </a:lnTo>
                    <a:lnTo>
                      <a:pt x="25" y="16"/>
                    </a:lnTo>
                    <a:lnTo>
                      <a:pt x="32" y="14"/>
                    </a:lnTo>
                    <a:lnTo>
                      <a:pt x="36" y="10"/>
                    </a:lnTo>
                    <a:lnTo>
                      <a:pt x="38" y="12"/>
                    </a:lnTo>
                    <a:lnTo>
                      <a:pt x="37" y="23"/>
                    </a:lnTo>
                    <a:lnTo>
                      <a:pt x="33" y="23"/>
                    </a:lnTo>
                    <a:lnTo>
                      <a:pt x="30" y="19"/>
                    </a:lnTo>
                    <a:lnTo>
                      <a:pt x="28" y="19"/>
                    </a:lnTo>
                    <a:lnTo>
                      <a:pt x="27" y="25"/>
                    </a:lnTo>
                    <a:lnTo>
                      <a:pt x="24" y="26"/>
                    </a:lnTo>
                    <a:lnTo>
                      <a:pt x="20" y="12"/>
                    </a:lnTo>
                    <a:lnTo>
                      <a:pt x="13" y="10"/>
                    </a:lnTo>
                    <a:lnTo>
                      <a:pt x="12" y="16"/>
                    </a:lnTo>
                    <a:lnTo>
                      <a:pt x="12" y="21"/>
                    </a:lnTo>
                    <a:lnTo>
                      <a:pt x="11" y="28"/>
                    </a:lnTo>
                    <a:lnTo>
                      <a:pt x="5" y="30"/>
                    </a:lnTo>
                    <a:lnTo>
                      <a:pt x="0" y="36"/>
                    </a:lnTo>
                    <a:lnTo>
                      <a:pt x="2" y="37"/>
                    </a:lnTo>
                    <a:lnTo>
                      <a:pt x="3" y="41"/>
                    </a:lnTo>
                    <a:lnTo>
                      <a:pt x="17" y="39"/>
                    </a:lnTo>
                    <a:lnTo>
                      <a:pt x="21" y="41"/>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4" name="岩手県"/>
              <p:cNvSpPr>
                <a:spLocks/>
              </p:cNvSpPr>
              <p:nvPr/>
            </p:nvSpPr>
            <p:spPr bwMode="auto">
              <a:xfrm rot="22938875">
                <a:off x="4377" y="2380"/>
                <a:ext cx="304" cy="512"/>
              </a:xfrm>
              <a:custGeom>
                <a:avLst/>
                <a:gdLst/>
                <a:ahLst/>
                <a:cxnLst>
                  <a:cxn ang="0">
                    <a:pos x="35" y="18"/>
                  </a:cxn>
                  <a:cxn ang="0">
                    <a:pos x="32" y="15"/>
                  </a:cxn>
                  <a:cxn ang="0">
                    <a:pos x="32" y="8"/>
                  </a:cxn>
                  <a:cxn ang="0">
                    <a:pos x="27" y="0"/>
                  </a:cxn>
                  <a:cxn ang="0">
                    <a:pos x="22" y="3"/>
                  </a:cxn>
                  <a:cxn ang="0">
                    <a:pos x="15" y="4"/>
                  </a:cxn>
                  <a:cxn ang="0">
                    <a:pos x="8" y="9"/>
                  </a:cxn>
                  <a:cxn ang="0">
                    <a:pos x="5" y="10"/>
                  </a:cxn>
                  <a:cxn ang="0">
                    <a:pos x="5" y="20"/>
                  </a:cxn>
                  <a:cxn ang="0">
                    <a:pos x="3" y="25"/>
                  </a:cxn>
                  <a:cxn ang="0">
                    <a:pos x="4" y="29"/>
                  </a:cxn>
                  <a:cxn ang="0">
                    <a:pos x="0" y="39"/>
                  </a:cxn>
                  <a:cxn ang="0">
                    <a:pos x="2" y="48"/>
                  </a:cxn>
                  <a:cxn ang="0">
                    <a:pos x="4" y="51"/>
                  </a:cxn>
                  <a:cxn ang="0">
                    <a:pos x="3" y="57"/>
                  </a:cxn>
                  <a:cxn ang="0">
                    <a:pos x="12" y="59"/>
                  </a:cxn>
                  <a:cxn ang="0">
                    <a:pos x="15" y="64"/>
                  </a:cxn>
                  <a:cxn ang="0">
                    <a:pos x="18" y="61"/>
                  </a:cxn>
                  <a:cxn ang="0">
                    <a:pos x="21" y="62"/>
                  </a:cxn>
                  <a:cxn ang="0">
                    <a:pos x="23" y="54"/>
                  </a:cxn>
                  <a:cxn ang="0">
                    <a:pos x="29" y="55"/>
                  </a:cxn>
                  <a:cxn ang="0">
                    <a:pos x="33" y="52"/>
                  </a:cxn>
                  <a:cxn ang="0">
                    <a:pos x="35" y="48"/>
                  </a:cxn>
                  <a:cxn ang="0">
                    <a:pos x="38" y="33"/>
                  </a:cxn>
                  <a:cxn ang="0">
                    <a:pos x="35" y="18"/>
                  </a:cxn>
                </a:cxnLst>
                <a:rect l="0" t="0" r="r" b="b"/>
                <a:pathLst>
                  <a:path w="38" h="64">
                    <a:moveTo>
                      <a:pt x="35" y="18"/>
                    </a:moveTo>
                    <a:lnTo>
                      <a:pt x="32" y="15"/>
                    </a:lnTo>
                    <a:lnTo>
                      <a:pt x="32" y="8"/>
                    </a:lnTo>
                    <a:lnTo>
                      <a:pt x="27" y="0"/>
                    </a:lnTo>
                    <a:lnTo>
                      <a:pt x="22" y="3"/>
                    </a:lnTo>
                    <a:lnTo>
                      <a:pt x="15" y="4"/>
                    </a:lnTo>
                    <a:lnTo>
                      <a:pt x="8" y="9"/>
                    </a:lnTo>
                    <a:lnTo>
                      <a:pt x="5" y="10"/>
                    </a:lnTo>
                    <a:lnTo>
                      <a:pt x="5" y="20"/>
                    </a:lnTo>
                    <a:lnTo>
                      <a:pt x="3" y="25"/>
                    </a:lnTo>
                    <a:lnTo>
                      <a:pt x="4" y="29"/>
                    </a:lnTo>
                    <a:lnTo>
                      <a:pt x="0" y="39"/>
                    </a:lnTo>
                    <a:lnTo>
                      <a:pt x="2" y="48"/>
                    </a:lnTo>
                    <a:lnTo>
                      <a:pt x="4" y="51"/>
                    </a:lnTo>
                    <a:lnTo>
                      <a:pt x="3" y="57"/>
                    </a:lnTo>
                    <a:lnTo>
                      <a:pt x="12" y="59"/>
                    </a:lnTo>
                    <a:lnTo>
                      <a:pt x="15" y="64"/>
                    </a:lnTo>
                    <a:lnTo>
                      <a:pt x="18" y="61"/>
                    </a:lnTo>
                    <a:lnTo>
                      <a:pt x="21" y="62"/>
                    </a:lnTo>
                    <a:lnTo>
                      <a:pt x="23" y="54"/>
                    </a:lnTo>
                    <a:lnTo>
                      <a:pt x="29" y="55"/>
                    </a:lnTo>
                    <a:lnTo>
                      <a:pt x="33" y="52"/>
                    </a:lnTo>
                    <a:lnTo>
                      <a:pt x="35" y="48"/>
                    </a:lnTo>
                    <a:lnTo>
                      <a:pt x="38" y="33"/>
                    </a:lnTo>
                    <a:lnTo>
                      <a:pt x="35" y="18"/>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5" name="宮城県"/>
              <p:cNvSpPr>
                <a:spLocks/>
              </p:cNvSpPr>
              <p:nvPr/>
            </p:nvSpPr>
            <p:spPr bwMode="auto">
              <a:xfrm rot="22938875">
                <a:off x="4169" y="2756"/>
                <a:ext cx="312" cy="352"/>
              </a:xfrm>
              <a:custGeom>
                <a:avLst/>
                <a:gdLst/>
                <a:ahLst/>
                <a:cxnLst>
                  <a:cxn ang="0">
                    <a:pos x="31" y="8"/>
                  </a:cxn>
                  <a:cxn ang="0">
                    <a:pos x="28" y="7"/>
                  </a:cxn>
                  <a:cxn ang="0">
                    <a:pos x="25" y="10"/>
                  </a:cxn>
                  <a:cxn ang="0">
                    <a:pos x="22" y="5"/>
                  </a:cxn>
                  <a:cxn ang="0">
                    <a:pos x="13" y="3"/>
                  </a:cxn>
                  <a:cxn ang="0">
                    <a:pos x="8" y="5"/>
                  </a:cxn>
                  <a:cxn ang="0">
                    <a:pos x="9" y="12"/>
                  </a:cxn>
                  <a:cxn ang="0">
                    <a:pos x="7" y="17"/>
                  </a:cxn>
                  <a:cxn ang="0">
                    <a:pos x="8" y="21"/>
                  </a:cxn>
                  <a:cxn ang="0">
                    <a:pos x="5" y="33"/>
                  </a:cxn>
                  <a:cxn ang="0">
                    <a:pos x="1" y="35"/>
                  </a:cxn>
                  <a:cxn ang="0">
                    <a:pos x="0" y="40"/>
                  </a:cxn>
                  <a:cxn ang="0">
                    <a:pos x="4" y="39"/>
                  </a:cxn>
                  <a:cxn ang="0">
                    <a:pos x="9" y="41"/>
                  </a:cxn>
                  <a:cxn ang="0">
                    <a:pos x="13" y="44"/>
                  </a:cxn>
                  <a:cxn ang="0">
                    <a:pos x="17" y="44"/>
                  </a:cxn>
                  <a:cxn ang="0">
                    <a:pos x="20" y="41"/>
                  </a:cxn>
                  <a:cxn ang="0">
                    <a:pos x="18" y="36"/>
                  </a:cxn>
                  <a:cxn ang="0">
                    <a:pos x="22" y="24"/>
                  </a:cxn>
                  <a:cxn ang="0">
                    <a:pos x="25" y="21"/>
                  </a:cxn>
                  <a:cxn ang="0">
                    <a:pos x="30" y="21"/>
                  </a:cxn>
                  <a:cxn ang="0">
                    <a:pos x="34" y="27"/>
                  </a:cxn>
                  <a:cxn ang="0">
                    <a:pos x="35" y="24"/>
                  </a:cxn>
                  <a:cxn ang="0">
                    <a:pos x="35" y="14"/>
                  </a:cxn>
                  <a:cxn ang="0">
                    <a:pos x="34" y="11"/>
                  </a:cxn>
                  <a:cxn ang="0">
                    <a:pos x="37" y="5"/>
                  </a:cxn>
                  <a:cxn ang="0">
                    <a:pos x="39" y="4"/>
                  </a:cxn>
                  <a:cxn ang="0">
                    <a:pos x="39" y="1"/>
                  </a:cxn>
                  <a:cxn ang="0">
                    <a:pos x="33" y="0"/>
                  </a:cxn>
                  <a:cxn ang="0">
                    <a:pos x="31" y="8"/>
                  </a:cxn>
                </a:cxnLst>
                <a:rect l="0" t="0" r="r" b="b"/>
                <a:pathLst>
                  <a:path w="39" h="44">
                    <a:moveTo>
                      <a:pt x="31" y="8"/>
                    </a:moveTo>
                    <a:lnTo>
                      <a:pt x="28" y="7"/>
                    </a:lnTo>
                    <a:lnTo>
                      <a:pt x="25" y="10"/>
                    </a:lnTo>
                    <a:lnTo>
                      <a:pt x="22" y="5"/>
                    </a:lnTo>
                    <a:lnTo>
                      <a:pt x="13" y="3"/>
                    </a:lnTo>
                    <a:lnTo>
                      <a:pt x="8" y="5"/>
                    </a:lnTo>
                    <a:lnTo>
                      <a:pt x="9" y="12"/>
                    </a:lnTo>
                    <a:lnTo>
                      <a:pt x="7" y="17"/>
                    </a:lnTo>
                    <a:lnTo>
                      <a:pt x="8" y="21"/>
                    </a:lnTo>
                    <a:lnTo>
                      <a:pt x="5" y="33"/>
                    </a:lnTo>
                    <a:lnTo>
                      <a:pt x="1" y="35"/>
                    </a:lnTo>
                    <a:lnTo>
                      <a:pt x="0" y="40"/>
                    </a:lnTo>
                    <a:lnTo>
                      <a:pt x="4" y="39"/>
                    </a:lnTo>
                    <a:lnTo>
                      <a:pt x="9" y="41"/>
                    </a:lnTo>
                    <a:lnTo>
                      <a:pt x="13" y="44"/>
                    </a:lnTo>
                    <a:lnTo>
                      <a:pt x="17" y="44"/>
                    </a:lnTo>
                    <a:lnTo>
                      <a:pt x="20" y="41"/>
                    </a:lnTo>
                    <a:lnTo>
                      <a:pt x="18" y="36"/>
                    </a:lnTo>
                    <a:lnTo>
                      <a:pt x="22" y="24"/>
                    </a:lnTo>
                    <a:lnTo>
                      <a:pt x="25" y="21"/>
                    </a:lnTo>
                    <a:lnTo>
                      <a:pt x="30" y="21"/>
                    </a:lnTo>
                    <a:lnTo>
                      <a:pt x="34" y="27"/>
                    </a:lnTo>
                    <a:lnTo>
                      <a:pt x="35" y="24"/>
                    </a:lnTo>
                    <a:lnTo>
                      <a:pt x="35" y="14"/>
                    </a:lnTo>
                    <a:lnTo>
                      <a:pt x="34" y="11"/>
                    </a:lnTo>
                    <a:lnTo>
                      <a:pt x="37" y="5"/>
                    </a:lnTo>
                    <a:lnTo>
                      <a:pt x="39" y="4"/>
                    </a:lnTo>
                    <a:lnTo>
                      <a:pt x="39" y="1"/>
                    </a:lnTo>
                    <a:lnTo>
                      <a:pt x="33" y="0"/>
                    </a:lnTo>
                    <a:lnTo>
                      <a:pt x="31" y="8"/>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6" name="秋田県"/>
              <p:cNvSpPr>
                <a:spLocks/>
              </p:cNvSpPr>
              <p:nvPr/>
            </p:nvSpPr>
            <p:spPr bwMode="auto">
              <a:xfrm rot="22938875">
                <a:off x="4173" y="2282"/>
                <a:ext cx="288" cy="480"/>
              </a:xfrm>
              <a:custGeom>
                <a:avLst/>
                <a:gdLst/>
                <a:ahLst/>
                <a:cxnLst>
                  <a:cxn ang="0">
                    <a:pos x="21" y="56"/>
                  </a:cxn>
                  <a:cxn ang="0">
                    <a:pos x="27" y="60"/>
                  </a:cxn>
                  <a:cxn ang="0">
                    <a:pos x="32" y="58"/>
                  </a:cxn>
                  <a:cxn ang="0">
                    <a:pos x="33" y="52"/>
                  </a:cxn>
                  <a:cxn ang="0">
                    <a:pos x="31" y="49"/>
                  </a:cxn>
                  <a:cxn ang="0">
                    <a:pos x="29" y="40"/>
                  </a:cxn>
                  <a:cxn ang="0">
                    <a:pos x="33" y="30"/>
                  </a:cxn>
                  <a:cxn ang="0">
                    <a:pos x="32" y="26"/>
                  </a:cxn>
                  <a:cxn ang="0">
                    <a:pos x="34" y="21"/>
                  </a:cxn>
                  <a:cxn ang="0">
                    <a:pos x="34" y="11"/>
                  </a:cxn>
                  <a:cxn ang="0">
                    <a:pos x="36" y="2"/>
                  </a:cxn>
                  <a:cxn ang="0">
                    <a:pos x="32" y="0"/>
                  </a:cxn>
                  <a:cxn ang="0">
                    <a:pos x="25" y="3"/>
                  </a:cxn>
                  <a:cxn ang="0">
                    <a:pos x="21" y="1"/>
                  </a:cxn>
                  <a:cxn ang="0">
                    <a:pos x="7" y="3"/>
                  </a:cxn>
                  <a:cxn ang="0">
                    <a:pos x="7" y="5"/>
                  </a:cxn>
                  <a:cxn ang="0">
                    <a:pos x="8" y="7"/>
                  </a:cxn>
                  <a:cxn ang="0">
                    <a:pos x="8" y="15"/>
                  </a:cxn>
                  <a:cxn ang="0">
                    <a:pos x="4" y="19"/>
                  </a:cxn>
                  <a:cxn ang="0">
                    <a:pos x="0" y="18"/>
                  </a:cxn>
                  <a:cxn ang="0">
                    <a:pos x="0" y="20"/>
                  </a:cxn>
                  <a:cxn ang="0">
                    <a:pos x="2" y="25"/>
                  </a:cxn>
                  <a:cxn ang="0">
                    <a:pos x="8" y="23"/>
                  </a:cxn>
                  <a:cxn ang="0">
                    <a:pos x="11" y="30"/>
                  </a:cxn>
                  <a:cxn ang="0">
                    <a:pos x="9" y="42"/>
                  </a:cxn>
                  <a:cxn ang="0">
                    <a:pos x="7" y="45"/>
                  </a:cxn>
                  <a:cxn ang="0">
                    <a:pos x="6" y="52"/>
                  </a:cxn>
                  <a:cxn ang="0">
                    <a:pos x="12" y="52"/>
                  </a:cxn>
                  <a:cxn ang="0">
                    <a:pos x="21" y="56"/>
                  </a:cxn>
                </a:cxnLst>
                <a:rect l="0" t="0" r="r" b="b"/>
                <a:pathLst>
                  <a:path w="36" h="60">
                    <a:moveTo>
                      <a:pt x="21" y="56"/>
                    </a:moveTo>
                    <a:lnTo>
                      <a:pt x="27" y="60"/>
                    </a:lnTo>
                    <a:lnTo>
                      <a:pt x="32" y="58"/>
                    </a:lnTo>
                    <a:lnTo>
                      <a:pt x="33" y="52"/>
                    </a:lnTo>
                    <a:lnTo>
                      <a:pt x="31" y="49"/>
                    </a:lnTo>
                    <a:lnTo>
                      <a:pt x="29" y="40"/>
                    </a:lnTo>
                    <a:lnTo>
                      <a:pt x="33" y="30"/>
                    </a:lnTo>
                    <a:lnTo>
                      <a:pt x="32" y="26"/>
                    </a:lnTo>
                    <a:lnTo>
                      <a:pt x="34" y="21"/>
                    </a:lnTo>
                    <a:lnTo>
                      <a:pt x="34" y="11"/>
                    </a:lnTo>
                    <a:lnTo>
                      <a:pt x="36" y="2"/>
                    </a:lnTo>
                    <a:lnTo>
                      <a:pt x="32" y="0"/>
                    </a:lnTo>
                    <a:lnTo>
                      <a:pt x="25" y="3"/>
                    </a:lnTo>
                    <a:lnTo>
                      <a:pt x="21" y="1"/>
                    </a:lnTo>
                    <a:lnTo>
                      <a:pt x="7" y="3"/>
                    </a:lnTo>
                    <a:lnTo>
                      <a:pt x="7" y="5"/>
                    </a:lnTo>
                    <a:lnTo>
                      <a:pt x="8" y="7"/>
                    </a:lnTo>
                    <a:lnTo>
                      <a:pt x="8" y="15"/>
                    </a:lnTo>
                    <a:lnTo>
                      <a:pt x="4" y="19"/>
                    </a:lnTo>
                    <a:lnTo>
                      <a:pt x="0" y="18"/>
                    </a:lnTo>
                    <a:lnTo>
                      <a:pt x="0" y="20"/>
                    </a:lnTo>
                    <a:lnTo>
                      <a:pt x="2" y="25"/>
                    </a:lnTo>
                    <a:lnTo>
                      <a:pt x="8" y="23"/>
                    </a:lnTo>
                    <a:lnTo>
                      <a:pt x="11" y="30"/>
                    </a:lnTo>
                    <a:lnTo>
                      <a:pt x="9" y="42"/>
                    </a:lnTo>
                    <a:lnTo>
                      <a:pt x="7" y="45"/>
                    </a:lnTo>
                    <a:lnTo>
                      <a:pt x="6" y="52"/>
                    </a:lnTo>
                    <a:lnTo>
                      <a:pt x="12" y="52"/>
                    </a:lnTo>
                    <a:lnTo>
                      <a:pt x="21" y="5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7" name="山形県"/>
              <p:cNvSpPr>
                <a:spLocks/>
              </p:cNvSpPr>
              <p:nvPr/>
            </p:nvSpPr>
            <p:spPr bwMode="auto">
              <a:xfrm rot="22938875">
                <a:off x="3999" y="2650"/>
                <a:ext cx="256" cy="408"/>
              </a:xfrm>
              <a:custGeom>
                <a:avLst/>
                <a:gdLst/>
                <a:ahLst/>
                <a:cxnLst>
                  <a:cxn ang="0">
                    <a:pos x="7" y="27"/>
                  </a:cxn>
                  <a:cxn ang="0">
                    <a:pos x="10" y="27"/>
                  </a:cxn>
                  <a:cxn ang="0">
                    <a:pos x="13" y="29"/>
                  </a:cxn>
                  <a:cxn ang="0">
                    <a:pos x="10" y="33"/>
                  </a:cxn>
                  <a:cxn ang="0">
                    <a:pos x="7" y="34"/>
                  </a:cxn>
                  <a:cxn ang="0">
                    <a:pos x="5" y="44"/>
                  </a:cxn>
                  <a:cxn ang="0">
                    <a:pos x="9" y="46"/>
                  </a:cxn>
                  <a:cxn ang="0">
                    <a:pos x="11" y="46"/>
                  </a:cxn>
                  <a:cxn ang="0">
                    <a:pos x="18" y="51"/>
                  </a:cxn>
                  <a:cxn ang="0">
                    <a:pos x="23" y="48"/>
                  </a:cxn>
                  <a:cxn ang="0">
                    <a:pos x="23" y="43"/>
                  </a:cxn>
                  <a:cxn ang="0">
                    <a:pos x="24" y="38"/>
                  </a:cxn>
                  <a:cxn ang="0">
                    <a:pos x="28" y="36"/>
                  </a:cxn>
                  <a:cxn ang="0">
                    <a:pos x="31" y="24"/>
                  </a:cxn>
                  <a:cxn ang="0">
                    <a:pos x="30" y="20"/>
                  </a:cxn>
                  <a:cxn ang="0">
                    <a:pos x="32" y="15"/>
                  </a:cxn>
                  <a:cxn ang="0">
                    <a:pos x="31" y="8"/>
                  </a:cxn>
                  <a:cxn ang="0">
                    <a:pos x="25" y="4"/>
                  </a:cxn>
                  <a:cxn ang="0">
                    <a:pos x="16" y="0"/>
                  </a:cxn>
                  <a:cxn ang="0">
                    <a:pos x="10" y="0"/>
                  </a:cxn>
                  <a:cxn ang="0">
                    <a:pos x="6" y="12"/>
                  </a:cxn>
                  <a:cxn ang="0">
                    <a:pos x="0" y="21"/>
                  </a:cxn>
                  <a:cxn ang="0">
                    <a:pos x="6" y="23"/>
                  </a:cxn>
                  <a:cxn ang="0">
                    <a:pos x="7" y="27"/>
                  </a:cxn>
                </a:cxnLst>
                <a:rect l="0" t="0" r="r" b="b"/>
                <a:pathLst>
                  <a:path w="32" h="51">
                    <a:moveTo>
                      <a:pt x="7" y="27"/>
                    </a:moveTo>
                    <a:lnTo>
                      <a:pt x="10" y="27"/>
                    </a:lnTo>
                    <a:lnTo>
                      <a:pt x="13" y="29"/>
                    </a:lnTo>
                    <a:lnTo>
                      <a:pt x="10" y="33"/>
                    </a:lnTo>
                    <a:lnTo>
                      <a:pt x="7" y="34"/>
                    </a:lnTo>
                    <a:lnTo>
                      <a:pt x="5" y="44"/>
                    </a:lnTo>
                    <a:lnTo>
                      <a:pt x="9" y="46"/>
                    </a:lnTo>
                    <a:lnTo>
                      <a:pt x="11" y="46"/>
                    </a:lnTo>
                    <a:lnTo>
                      <a:pt x="18" y="51"/>
                    </a:lnTo>
                    <a:lnTo>
                      <a:pt x="23" y="48"/>
                    </a:lnTo>
                    <a:lnTo>
                      <a:pt x="23" y="43"/>
                    </a:lnTo>
                    <a:lnTo>
                      <a:pt x="24" y="38"/>
                    </a:lnTo>
                    <a:lnTo>
                      <a:pt x="28" y="36"/>
                    </a:lnTo>
                    <a:lnTo>
                      <a:pt x="31" y="24"/>
                    </a:lnTo>
                    <a:lnTo>
                      <a:pt x="30" y="20"/>
                    </a:lnTo>
                    <a:lnTo>
                      <a:pt x="32" y="15"/>
                    </a:lnTo>
                    <a:lnTo>
                      <a:pt x="31" y="8"/>
                    </a:lnTo>
                    <a:lnTo>
                      <a:pt x="25" y="4"/>
                    </a:lnTo>
                    <a:lnTo>
                      <a:pt x="16" y="0"/>
                    </a:lnTo>
                    <a:lnTo>
                      <a:pt x="10" y="0"/>
                    </a:lnTo>
                    <a:lnTo>
                      <a:pt x="6" y="12"/>
                    </a:lnTo>
                    <a:lnTo>
                      <a:pt x="0" y="21"/>
                    </a:lnTo>
                    <a:lnTo>
                      <a:pt x="6" y="23"/>
                    </a:lnTo>
                    <a:lnTo>
                      <a:pt x="7" y="27"/>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8" name="福島県"/>
              <p:cNvSpPr>
                <a:spLocks/>
              </p:cNvSpPr>
              <p:nvPr/>
            </p:nvSpPr>
            <p:spPr bwMode="auto">
              <a:xfrm rot="22938875">
                <a:off x="3830" y="2976"/>
                <a:ext cx="424" cy="327"/>
              </a:xfrm>
              <a:custGeom>
                <a:avLst/>
                <a:gdLst/>
                <a:ahLst/>
                <a:cxnLst>
                  <a:cxn ang="0">
                    <a:pos x="43" y="5"/>
                  </a:cxn>
                  <a:cxn ang="0">
                    <a:pos x="39" y="2"/>
                  </a:cxn>
                  <a:cxn ang="0">
                    <a:pos x="34" y="0"/>
                  </a:cxn>
                  <a:cxn ang="0">
                    <a:pos x="30" y="1"/>
                  </a:cxn>
                  <a:cxn ang="0">
                    <a:pos x="30" y="6"/>
                  </a:cxn>
                  <a:cxn ang="0">
                    <a:pos x="25" y="9"/>
                  </a:cxn>
                  <a:cxn ang="0">
                    <a:pos x="18" y="4"/>
                  </a:cxn>
                  <a:cxn ang="0">
                    <a:pos x="16" y="4"/>
                  </a:cxn>
                  <a:cxn ang="0">
                    <a:pos x="15" y="6"/>
                  </a:cxn>
                  <a:cxn ang="0">
                    <a:pos x="10" y="11"/>
                  </a:cxn>
                  <a:cxn ang="0">
                    <a:pos x="11" y="16"/>
                  </a:cxn>
                  <a:cxn ang="0">
                    <a:pos x="0" y="20"/>
                  </a:cxn>
                  <a:cxn ang="0">
                    <a:pos x="1" y="23"/>
                  </a:cxn>
                  <a:cxn ang="0">
                    <a:pos x="0" y="26"/>
                  </a:cxn>
                  <a:cxn ang="0">
                    <a:pos x="2" y="30"/>
                  </a:cxn>
                  <a:cxn ang="0">
                    <a:pos x="2" y="37"/>
                  </a:cxn>
                  <a:cxn ang="0">
                    <a:pos x="5" y="37"/>
                  </a:cxn>
                  <a:cxn ang="0">
                    <a:pos x="21" y="29"/>
                  </a:cxn>
                  <a:cxn ang="0">
                    <a:pos x="25" y="29"/>
                  </a:cxn>
                  <a:cxn ang="0">
                    <a:pos x="31" y="34"/>
                  </a:cxn>
                  <a:cxn ang="0">
                    <a:pos x="31" y="37"/>
                  </a:cxn>
                  <a:cxn ang="0">
                    <a:pos x="37" y="41"/>
                  </a:cxn>
                  <a:cxn ang="0">
                    <a:pos x="41" y="37"/>
                  </a:cxn>
                  <a:cxn ang="0">
                    <a:pos x="45" y="39"/>
                  </a:cxn>
                  <a:cxn ang="0">
                    <a:pos x="51" y="33"/>
                  </a:cxn>
                  <a:cxn ang="0">
                    <a:pos x="53" y="13"/>
                  </a:cxn>
                  <a:cxn ang="0">
                    <a:pos x="50" y="2"/>
                  </a:cxn>
                  <a:cxn ang="0">
                    <a:pos x="47" y="5"/>
                  </a:cxn>
                  <a:cxn ang="0">
                    <a:pos x="43" y="5"/>
                  </a:cxn>
                </a:cxnLst>
                <a:rect l="0" t="0" r="r" b="b"/>
                <a:pathLst>
                  <a:path w="53" h="41">
                    <a:moveTo>
                      <a:pt x="43" y="5"/>
                    </a:moveTo>
                    <a:lnTo>
                      <a:pt x="39" y="2"/>
                    </a:lnTo>
                    <a:lnTo>
                      <a:pt x="34" y="0"/>
                    </a:lnTo>
                    <a:lnTo>
                      <a:pt x="30" y="1"/>
                    </a:lnTo>
                    <a:lnTo>
                      <a:pt x="30" y="6"/>
                    </a:lnTo>
                    <a:lnTo>
                      <a:pt x="25" y="9"/>
                    </a:lnTo>
                    <a:lnTo>
                      <a:pt x="18" y="4"/>
                    </a:lnTo>
                    <a:lnTo>
                      <a:pt x="16" y="4"/>
                    </a:lnTo>
                    <a:lnTo>
                      <a:pt x="15" y="6"/>
                    </a:lnTo>
                    <a:lnTo>
                      <a:pt x="10" y="11"/>
                    </a:lnTo>
                    <a:lnTo>
                      <a:pt x="11" y="16"/>
                    </a:lnTo>
                    <a:lnTo>
                      <a:pt x="0" y="20"/>
                    </a:lnTo>
                    <a:lnTo>
                      <a:pt x="1" y="23"/>
                    </a:lnTo>
                    <a:lnTo>
                      <a:pt x="0" y="26"/>
                    </a:lnTo>
                    <a:lnTo>
                      <a:pt x="2" y="30"/>
                    </a:lnTo>
                    <a:lnTo>
                      <a:pt x="2" y="37"/>
                    </a:lnTo>
                    <a:lnTo>
                      <a:pt x="5" y="37"/>
                    </a:lnTo>
                    <a:lnTo>
                      <a:pt x="21" y="29"/>
                    </a:lnTo>
                    <a:lnTo>
                      <a:pt x="25" y="29"/>
                    </a:lnTo>
                    <a:lnTo>
                      <a:pt x="31" y="34"/>
                    </a:lnTo>
                    <a:lnTo>
                      <a:pt x="31" y="37"/>
                    </a:lnTo>
                    <a:lnTo>
                      <a:pt x="37" y="41"/>
                    </a:lnTo>
                    <a:lnTo>
                      <a:pt x="41" y="37"/>
                    </a:lnTo>
                    <a:lnTo>
                      <a:pt x="45" y="39"/>
                    </a:lnTo>
                    <a:lnTo>
                      <a:pt x="51" y="33"/>
                    </a:lnTo>
                    <a:lnTo>
                      <a:pt x="53" y="13"/>
                    </a:lnTo>
                    <a:lnTo>
                      <a:pt x="50" y="2"/>
                    </a:lnTo>
                    <a:lnTo>
                      <a:pt x="47" y="5"/>
                    </a:lnTo>
                    <a:lnTo>
                      <a:pt x="43" y="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199" name="茨城県"/>
              <p:cNvSpPr>
                <a:spLocks/>
              </p:cNvSpPr>
              <p:nvPr/>
            </p:nvSpPr>
            <p:spPr bwMode="auto">
              <a:xfrm rot="22938875">
                <a:off x="3834" y="3267"/>
                <a:ext cx="280" cy="328"/>
              </a:xfrm>
              <a:custGeom>
                <a:avLst/>
                <a:gdLst/>
                <a:ahLst/>
                <a:cxnLst>
                  <a:cxn ang="0">
                    <a:pos x="22" y="4"/>
                  </a:cxn>
                  <a:cxn ang="0">
                    <a:pos x="16" y="0"/>
                  </a:cxn>
                  <a:cxn ang="0">
                    <a:pos x="17" y="5"/>
                  </a:cxn>
                  <a:cxn ang="0">
                    <a:pos x="15" y="17"/>
                  </a:cxn>
                  <a:cxn ang="0">
                    <a:pos x="8" y="20"/>
                  </a:cxn>
                  <a:cxn ang="0">
                    <a:pos x="4" y="25"/>
                  </a:cxn>
                  <a:cxn ang="0">
                    <a:pos x="1" y="26"/>
                  </a:cxn>
                  <a:cxn ang="0">
                    <a:pos x="0" y="26"/>
                  </a:cxn>
                  <a:cxn ang="0">
                    <a:pos x="3" y="31"/>
                  </a:cxn>
                  <a:cxn ang="0">
                    <a:pos x="5" y="31"/>
                  </a:cxn>
                  <a:cxn ang="0">
                    <a:pos x="8" y="34"/>
                  </a:cxn>
                  <a:cxn ang="0">
                    <a:pos x="15" y="39"/>
                  </a:cxn>
                  <a:cxn ang="0">
                    <a:pos x="25" y="37"/>
                  </a:cxn>
                  <a:cxn ang="0">
                    <a:pos x="32" y="41"/>
                  </a:cxn>
                  <a:cxn ang="0">
                    <a:pos x="35" y="41"/>
                  </a:cxn>
                  <a:cxn ang="0">
                    <a:pos x="29" y="33"/>
                  </a:cxn>
                  <a:cxn ang="0">
                    <a:pos x="25" y="24"/>
                  </a:cxn>
                  <a:cxn ang="0">
                    <a:pos x="30" y="2"/>
                  </a:cxn>
                  <a:cxn ang="0">
                    <a:pos x="26" y="0"/>
                  </a:cxn>
                  <a:cxn ang="0">
                    <a:pos x="22" y="4"/>
                  </a:cxn>
                </a:cxnLst>
                <a:rect l="0" t="0" r="r" b="b"/>
                <a:pathLst>
                  <a:path w="35" h="41">
                    <a:moveTo>
                      <a:pt x="22" y="4"/>
                    </a:moveTo>
                    <a:lnTo>
                      <a:pt x="16" y="0"/>
                    </a:lnTo>
                    <a:lnTo>
                      <a:pt x="17" y="5"/>
                    </a:lnTo>
                    <a:lnTo>
                      <a:pt x="15" y="17"/>
                    </a:lnTo>
                    <a:lnTo>
                      <a:pt x="8" y="20"/>
                    </a:lnTo>
                    <a:lnTo>
                      <a:pt x="4" y="25"/>
                    </a:lnTo>
                    <a:lnTo>
                      <a:pt x="1" y="26"/>
                    </a:lnTo>
                    <a:lnTo>
                      <a:pt x="0" y="26"/>
                    </a:lnTo>
                    <a:lnTo>
                      <a:pt x="3" y="31"/>
                    </a:lnTo>
                    <a:lnTo>
                      <a:pt x="5" y="31"/>
                    </a:lnTo>
                    <a:lnTo>
                      <a:pt x="8" y="34"/>
                    </a:lnTo>
                    <a:lnTo>
                      <a:pt x="15" y="39"/>
                    </a:lnTo>
                    <a:lnTo>
                      <a:pt x="25" y="37"/>
                    </a:lnTo>
                    <a:lnTo>
                      <a:pt x="32" y="41"/>
                    </a:lnTo>
                    <a:lnTo>
                      <a:pt x="35" y="41"/>
                    </a:lnTo>
                    <a:lnTo>
                      <a:pt x="29" y="33"/>
                    </a:lnTo>
                    <a:lnTo>
                      <a:pt x="25" y="24"/>
                    </a:lnTo>
                    <a:lnTo>
                      <a:pt x="30" y="2"/>
                    </a:lnTo>
                    <a:lnTo>
                      <a:pt x="26" y="0"/>
                    </a:lnTo>
                    <a:lnTo>
                      <a:pt x="22" y="4"/>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0" name="栃木県"/>
              <p:cNvSpPr>
                <a:spLocks/>
              </p:cNvSpPr>
              <p:nvPr/>
            </p:nvSpPr>
            <p:spPr bwMode="auto">
              <a:xfrm rot="22938875">
                <a:off x="3797" y="3168"/>
                <a:ext cx="216" cy="272"/>
              </a:xfrm>
              <a:custGeom>
                <a:avLst/>
                <a:gdLst/>
                <a:ahLst/>
                <a:cxnLst>
                  <a:cxn ang="0">
                    <a:pos x="3" y="20"/>
                  </a:cxn>
                  <a:cxn ang="0">
                    <a:pos x="1" y="26"/>
                  </a:cxn>
                  <a:cxn ang="0">
                    <a:pos x="10" y="31"/>
                  </a:cxn>
                  <a:cxn ang="0">
                    <a:pos x="11" y="34"/>
                  </a:cxn>
                  <a:cxn ang="0">
                    <a:pos x="14" y="33"/>
                  </a:cxn>
                  <a:cxn ang="0">
                    <a:pos x="18" y="28"/>
                  </a:cxn>
                  <a:cxn ang="0">
                    <a:pos x="25" y="25"/>
                  </a:cxn>
                  <a:cxn ang="0">
                    <a:pos x="27" y="13"/>
                  </a:cxn>
                  <a:cxn ang="0">
                    <a:pos x="26" y="8"/>
                  </a:cxn>
                  <a:cxn ang="0">
                    <a:pos x="26" y="5"/>
                  </a:cxn>
                  <a:cxn ang="0">
                    <a:pos x="20" y="0"/>
                  </a:cxn>
                  <a:cxn ang="0">
                    <a:pos x="16" y="0"/>
                  </a:cxn>
                  <a:cxn ang="0">
                    <a:pos x="0" y="8"/>
                  </a:cxn>
                  <a:cxn ang="0">
                    <a:pos x="0" y="19"/>
                  </a:cxn>
                  <a:cxn ang="0">
                    <a:pos x="3" y="20"/>
                  </a:cxn>
                </a:cxnLst>
                <a:rect l="0" t="0" r="r" b="b"/>
                <a:pathLst>
                  <a:path w="27" h="34">
                    <a:moveTo>
                      <a:pt x="3" y="20"/>
                    </a:moveTo>
                    <a:lnTo>
                      <a:pt x="1" y="26"/>
                    </a:lnTo>
                    <a:lnTo>
                      <a:pt x="10" y="31"/>
                    </a:lnTo>
                    <a:lnTo>
                      <a:pt x="11" y="34"/>
                    </a:lnTo>
                    <a:lnTo>
                      <a:pt x="14" y="33"/>
                    </a:lnTo>
                    <a:lnTo>
                      <a:pt x="18" y="28"/>
                    </a:lnTo>
                    <a:lnTo>
                      <a:pt x="25" y="25"/>
                    </a:lnTo>
                    <a:lnTo>
                      <a:pt x="27" y="13"/>
                    </a:lnTo>
                    <a:lnTo>
                      <a:pt x="26" y="8"/>
                    </a:lnTo>
                    <a:lnTo>
                      <a:pt x="26" y="5"/>
                    </a:lnTo>
                    <a:lnTo>
                      <a:pt x="20" y="0"/>
                    </a:lnTo>
                    <a:lnTo>
                      <a:pt x="16" y="0"/>
                    </a:lnTo>
                    <a:lnTo>
                      <a:pt x="0" y="8"/>
                    </a:lnTo>
                    <a:lnTo>
                      <a:pt x="0" y="19"/>
                    </a:lnTo>
                    <a:lnTo>
                      <a:pt x="3" y="2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1" name="群馬県"/>
              <p:cNvSpPr>
                <a:spLocks/>
              </p:cNvSpPr>
              <p:nvPr/>
            </p:nvSpPr>
            <p:spPr bwMode="auto">
              <a:xfrm rot="22938875">
                <a:off x="3559" y="3128"/>
                <a:ext cx="320" cy="312"/>
              </a:xfrm>
              <a:custGeom>
                <a:avLst/>
                <a:gdLst/>
                <a:ahLst/>
                <a:cxnLst>
                  <a:cxn ang="0">
                    <a:pos x="20" y="3"/>
                  </a:cxn>
                  <a:cxn ang="0">
                    <a:pos x="16" y="3"/>
                  </a:cxn>
                  <a:cxn ang="0">
                    <a:pos x="16" y="7"/>
                  </a:cxn>
                  <a:cxn ang="0">
                    <a:pos x="8" y="12"/>
                  </a:cxn>
                  <a:cxn ang="0">
                    <a:pos x="4" y="13"/>
                  </a:cxn>
                  <a:cxn ang="0">
                    <a:pos x="0" y="21"/>
                  </a:cxn>
                  <a:cxn ang="0">
                    <a:pos x="7" y="23"/>
                  </a:cxn>
                  <a:cxn ang="0">
                    <a:pos x="6" y="31"/>
                  </a:cxn>
                  <a:cxn ang="0">
                    <a:pos x="10" y="39"/>
                  </a:cxn>
                  <a:cxn ang="0">
                    <a:pos x="15" y="35"/>
                  </a:cxn>
                  <a:cxn ang="0">
                    <a:pos x="20" y="33"/>
                  </a:cxn>
                  <a:cxn ang="0">
                    <a:pos x="22" y="28"/>
                  </a:cxn>
                  <a:cxn ang="0">
                    <a:pos x="28" y="28"/>
                  </a:cxn>
                  <a:cxn ang="0">
                    <a:pos x="32" y="31"/>
                  </a:cxn>
                  <a:cxn ang="0">
                    <a:pos x="39" y="30"/>
                  </a:cxn>
                  <a:cxn ang="0">
                    <a:pos x="40" y="30"/>
                  </a:cxn>
                  <a:cxn ang="0">
                    <a:pos x="39" y="27"/>
                  </a:cxn>
                  <a:cxn ang="0">
                    <a:pos x="30" y="22"/>
                  </a:cxn>
                  <a:cxn ang="0">
                    <a:pos x="32" y="16"/>
                  </a:cxn>
                  <a:cxn ang="0">
                    <a:pos x="29" y="15"/>
                  </a:cxn>
                  <a:cxn ang="0">
                    <a:pos x="29" y="4"/>
                  </a:cxn>
                  <a:cxn ang="0">
                    <a:pos x="26" y="4"/>
                  </a:cxn>
                  <a:cxn ang="0">
                    <a:pos x="21" y="0"/>
                  </a:cxn>
                  <a:cxn ang="0">
                    <a:pos x="20" y="3"/>
                  </a:cxn>
                </a:cxnLst>
                <a:rect l="0" t="0" r="r" b="b"/>
                <a:pathLst>
                  <a:path w="40" h="39">
                    <a:moveTo>
                      <a:pt x="20" y="3"/>
                    </a:moveTo>
                    <a:lnTo>
                      <a:pt x="16" y="3"/>
                    </a:lnTo>
                    <a:lnTo>
                      <a:pt x="16" y="7"/>
                    </a:lnTo>
                    <a:lnTo>
                      <a:pt x="8" y="12"/>
                    </a:lnTo>
                    <a:lnTo>
                      <a:pt x="4" y="13"/>
                    </a:lnTo>
                    <a:lnTo>
                      <a:pt x="0" y="21"/>
                    </a:lnTo>
                    <a:lnTo>
                      <a:pt x="7" y="23"/>
                    </a:lnTo>
                    <a:lnTo>
                      <a:pt x="6" y="31"/>
                    </a:lnTo>
                    <a:lnTo>
                      <a:pt x="10" y="39"/>
                    </a:lnTo>
                    <a:lnTo>
                      <a:pt x="15" y="35"/>
                    </a:lnTo>
                    <a:lnTo>
                      <a:pt x="20" y="33"/>
                    </a:lnTo>
                    <a:lnTo>
                      <a:pt x="22" y="28"/>
                    </a:lnTo>
                    <a:lnTo>
                      <a:pt x="28" y="28"/>
                    </a:lnTo>
                    <a:lnTo>
                      <a:pt x="32" y="31"/>
                    </a:lnTo>
                    <a:lnTo>
                      <a:pt x="39" y="30"/>
                    </a:lnTo>
                    <a:lnTo>
                      <a:pt x="40" y="30"/>
                    </a:lnTo>
                    <a:lnTo>
                      <a:pt x="39" y="27"/>
                    </a:lnTo>
                    <a:lnTo>
                      <a:pt x="30" y="22"/>
                    </a:lnTo>
                    <a:lnTo>
                      <a:pt x="32" y="16"/>
                    </a:lnTo>
                    <a:lnTo>
                      <a:pt x="29" y="15"/>
                    </a:lnTo>
                    <a:lnTo>
                      <a:pt x="29" y="4"/>
                    </a:lnTo>
                    <a:lnTo>
                      <a:pt x="26" y="4"/>
                    </a:lnTo>
                    <a:lnTo>
                      <a:pt x="21" y="0"/>
                    </a:lnTo>
                    <a:lnTo>
                      <a:pt x="20" y="3"/>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2" name="埼玉県"/>
              <p:cNvSpPr>
                <a:spLocks/>
              </p:cNvSpPr>
              <p:nvPr/>
            </p:nvSpPr>
            <p:spPr bwMode="auto">
              <a:xfrm rot="22938875">
                <a:off x="3582" y="3361"/>
                <a:ext cx="272" cy="144"/>
              </a:xfrm>
              <a:custGeom>
                <a:avLst/>
                <a:gdLst/>
                <a:ahLst/>
                <a:cxnLst>
                  <a:cxn ang="0">
                    <a:pos x="18" y="0"/>
                  </a:cxn>
                  <a:cxn ang="0">
                    <a:pos x="12" y="0"/>
                  </a:cxn>
                  <a:cxn ang="0">
                    <a:pos x="10" y="5"/>
                  </a:cxn>
                  <a:cxn ang="0">
                    <a:pos x="5" y="7"/>
                  </a:cxn>
                  <a:cxn ang="0">
                    <a:pos x="0" y="11"/>
                  </a:cxn>
                  <a:cxn ang="0">
                    <a:pos x="1" y="14"/>
                  </a:cxn>
                  <a:cxn ang="0">
                    <a:pos x="6" y="15"/>
                  </a:cxn>
                  <a:cxn ang="0">
                    <a:pos x="8" y="14"/>
                  </a:cxn>
                  <a:cxn ang="0">
                    <a:pos x="16" y="16"/>
                  </a:cxn>
                  <a:cxn ang="0">
                    <a:pos x="20" y="18"/>
                  </a:cxn>
                  <a:cxn ang="0">
                    <a:pos x="24" y="17"/>
                  </a:cxn>
                  <a:cxn ang="0">
                    <a:pos x="25" y="18"/>
                  </a:cxn>
                  <a:cxn ang="0">
                    <a:pos x="27" y="17"/>
                  </a:cxn>
                  <a:cxn ang="0">
                    <a:pos x="31" y="16"/>
                  </a:cxn>
                  <a:cxn ang="0">
                    <a:pos x="34" y="17"/>
                  </a:cxn>
                  <a:cxn ang="0">
                    <a:pos x="34" y="12"/>
                  </a:cxn>
                  <a:cxn ang="0">
                    <a:pos x="32" y="7"/>
                  </a:cxn>
                  <a:cxn ang="0">
                    <a:pos x="29" y="2"/>
                  </a:cxn>
                  <a:cxn ang="0">
                    <a:pos x="22" y="3"/>
                  </a:cxn>
                  <a:cxn ang="0">
                    <a:pos x="18" y="0"/>
                  </a:cxn>
                </a:cxnLst>
                <a:rect l="0" t="0" r="r" b="b"/>
                <a:pathLst>
                  <a:path w="34" h="18">
                    <a:moveTo>
                      <a:pt x="18" y="0"/>
                    </a:moveTo>
                    <a:lnTo>
                      <a:pt x="12" y="0"/>
                    </a:lnTo>
                    <a:lnTo>
                      <a:pt x="10" y="5"/>
                    </a:lnTo>
                    <a:lnTo>
                      <a:pt x="5" y="7"/>
                    </a:lnTo>
                    <a:lnTo>
                      <a:pt x="0" y="11"/>
                    </a:lnTo>
                    <a:lnTo>
                      <a:pt x="1" y="14"/>
                    </a:lnTo>
                    <a:lnTo>
                      <a:pt x="6" y="15"/>
                    </a:lnTo>
                    <a:lnTo>
                      <a:pt x="8" y="14"/>
                    </a:lnTo>
                    <a:lnTo>
                      <a:pt x="16" y="16"/>
                    </a:lnTo>
                    <a:lnTo>
                      <a:pt x="20" y="18"/>
                    </a:lnTo>
                    <a:lnTo>
                      <a:pt x="24" y="17"/>
                    </a:lnTo>
                    <a:lnTo>
                      <a:pt x="25" y="18"/>
                    </a:lnTo>
                    <a:lnTo>
                      <a:pt x="27" y="17"/>
                    </a:lnTo>
                    <a:lnTo>
                      <a:pt x="31" y="16"/>
                    </a:lnTo>
                    <a:lnTo>
                      <a:pt x="34" y="17"/>
                    </a:lnTo>
                    <a:lnTo>
                      <a:pt x="34" y="12"/>
                    </a:lnTo>
                    <a:lnTo>
                      <a:pt x="32" y="7"/>
                    </a:lnTo>
                    <a:lnTo>
                      <a:pt x="29" y="2"/>
                    </a:lnTo>
                    <a:lnTo>
                      <a:pt x="22" y="3"/>
                    </a:lnTo>
                    <a:lnTo>
                      <a:pt x="18" y="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3" name="千葉県"/>
              <p:cNvSpPr>
                <a:spLocks/>
              </p:cNvSpPr>
              <p:nvPr/>
            </p:nvSpPr>
            <p:spPr bwMode="auto">
              <a:xfrm rot="22938875">
                <a:off x="3746" y="3497"/>
                <a:ext cx="272" cy="335"/>
              </a:xfrm>
              <a:custGeom>
                <a:avLst/>
                <a:gdLst/>
                <a:ahLst/>
                <a:cxnLst>
                  <a:cxn ang="0">
                    <a:pos x="24" y="6"/>
                  </a:cxn>
                  <a:cxn ang="0">
                    <a:pos x="14" y="8"/>
                  </a:cxn>
                  <a:cxn ang="0">
                    <a:pos x="7" y="3"/>
                  </a:cxn>
                  <a:cxn ang="0">
                    <a:pos x="4" y="0"/>
                  </a:cxn>
                  <a:cxn ang="0">
                    <a:pos x="2" y="0"/>
                  </a:cxn>
                  <a:cxn ang="0">
                    <a:pos x="4" y="5"/>
                  </a:cxn>
                  <a:cxn ang="0">
                    <a:pos x="4" y="10"/>
                  </a:cxn>
                  <a:cxn ang="0">
                    <a:pos x="5" y="14"/>
                  </a:cxn>
                  <a:cxn ang="0">
                    <a:pos x="8" y="14"/>
                  </a:cxn>
                  <a:cxn ang="0">
                    <a:pos x="10" y="18"/>
                  </a:cxn>
                  <a:cxn ang="0">
                    <a:pos x="8" y="21"/>
                  </a:cxn>
                  <a:cxn ang="0">
                    <a:pos x="5" y="22"/>
                  </a:cxn>
                  <a:cxn ang="0">
                    <a:pos x="2" y="27"/>
                  </a:cxn>
                  <a:cxn ang="0">
                    <a:pos x="3" y="30"/>
                  </a:cxn>
                  <a:cxn ang="0">
                    <a:pos x="3" y="38"/>
                  </a:cxn>
                  <a:cxn ang="0">
                    <a:pos x="0" y="40"/>
                  </a:cxn>
                  <a:cxn ang="0">
                    <a:pos x="5" y="42"/>
                  </a:cxn>
                  <a:cxn ang="0">
                    <a:pos x="8" y="41"/>
                  </a:cxn>
                  <a:cxn ang="0">
                    <a:pos x="8" y="38"/>
                  </a:cxn>
                  <a:cxn ang="0">
                    <a:pos x="20" y="31"/>
                  </a:cxn>
                  <a:cxn ang="0">
                    <a:pos x="21" y="20"/>
                  </a:cxn>
                  <a:cxn ang="0">
                    <a:pos x="25" y="14"/>
                  </a:cxn>
                  <a:cxn ang="0">
                    <a:pos x="33" y="12"/>
                  </a:cxn>
                  <a:cxn ang="0">
                    <a:pos x="34" y="10"/>
                  </a:cxn>
                  <a:cxn ang="0">
                    <a:pos x="31" y="10"/>
                  </a:cxn>
                  <a:cxn ang="0">
                    <a:pos x="24" y="6"/>
                  </a:cxn>
                </a:cxnLst>
                <a:rect l="0" t="0" r="r" b="b"/>
                <a:pathLst>
                  <a:path w="34" h="42">
                    <a:moveTo>
                      <a:pt x="24" y="6"/>
                    </a:moveTo>
                    <a:lnTo>
                      <a:pt x="14" y="8"/>
                    </a:lnTo>
                    <a:lnTo>
                      <a:pt x="7" y="3"/>
                    </a:lnTo>
                    <a:lnTo>
                      <a:pt x="4" y="0"/>
                    </a:lnTo>
                    <a:lnTo>
                      <a:pt x="2" y="0"/>
                    </a:lnTo>
                    <a:lnTo>
                      <a:pt x="4" y="5"/>
                    </a:lnTo>
                    <a:lnTo>
                      <a:pt x="4" y="10"/>
                    </a:lnTo>
                    <a:lnTo>
                      <a:pt x="5" y="14"/>
                    </a:lnTo>
                    <a:lnTo>
                      <a:pt x="8" y="14"/>
                    </a:lnTo>
                    <a:lnTo>
                      <a:pt x="10" y="18"/>
                    </a:lnTo>
                    <a:lnTo>
                      <a:pt x="8" y="21"/>
                    </a:lnTo>
                    <a:lnTo>
                      <a:pt x="5" y="22"/>
                    </a:lnTo>
                    <a:lnTo>
                      <a:pt x="2" y="27"/>
                    </a:lnTo>
                    <a:lnTo>
                      <a:pt x="3" y="30"/>
                    </a:lnTo>
                    <a:lnTo>
                      <a:pt x="3" y="38"/>
                    </a:lnTo>
                    <a:lnTo>
                      <a:pt x="0" y="40"/>
                    </a:lnTo>
                    <a:lnTo>
                      <a:pt x="5" y="42"/>
                    </a:lnTo>
                    <a:lnTo>
                      <a:pt x="8" y="41"/>
                    </a:lnTo>
                    <a:lnTo>
                      <a:pt x="8" y="38"/>
                    </a:lnTo>
                    <a:lnTo>
                      <a:pt x="20" y="31"/>
                    </a:lnTo>
                    <a:lnTo>
                      <a:pt x="21" y="20"/>
                    </a:lnTo>
                    <a:lnTo>
                      <a:pt x="25" y="14"/>
                    </a:lnTo>
                    <a:lnTo>
                      <a:pt x="33" y="12"/>
                    </a:lnTo>
                    <a:lnTo>
                      <a:pt x="34" y="10"/>
                    </a:lnTo>
                    <a:lnTo>
                      <a:pt x="31" y="10"/>
                    </a:lnTo>
                    <a:lnTo>
                      <a:pt x="24" y="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4" name="東京都"/>
              <p:cNvSpPr>
                <a:spLocks/>
              </p:cNvSpPr>
              <p:nvPr/>
            </p:nvSpPr>
            <p:spPr bwMode="auto">
              <a:xfrm rot="22938875">
                <a:off x="3589" y="3477"/>
                <a:ext cx="232" cy="120"/>
              </a:xfrm>
              <a:custGeom>
                <a:avLst/>
                <a:gdLst/>
                <a:ahLst/>
                <a:cxnLst>
                  <a:cxn ang="0">
                    <a:pos x="25" y="2"/>
                  </a:cxn>
                  <a:cxn ang="0">
                    <a:pos x="21" y="3"/>
                  </a:cxn>
                  <a:cxn ang="0">
                    <a:pos x="19" y="4"/>
                  </a:cxn>
                  <a:cxn ang="0">
                    <a:pos x="18" y="3"/>
                  </a:cxn>
                  <a:cxn ang="0">
                    <a:pos x="14" y="4"/>
                  </a:cxn>
                  <a:cxn ang="0">
                    <a:pos x="10" y="2"/>
                  </a:cxn>
                  <a:cxn ang="0">
                    <a:pos x="2" y="0"/>
                  </a:cxn>
                  <a:cxn ang="0">
                    <a:pos x="0" y="1"/>
                  </a:cxn>
                  <a:cxn ang="0">
                    <a:pos x="7" y="10"/>
                  </a:cxn>
                  <a:cxn ang="0">
                    <a:pos x="14" y="11"/>
                  </a:cxn>
                  <a:cxn ang="0">
                    <a:pos x="16" y="15"/>
                  </a:cxn>
                  <a:cxn ang="0">
                    <a:pos x="17" y="12"/>
                  </a:cxn>
                  <a:cxn ang="0">
                    <a:pos x="16" y="10"/>
                  </a:cxn>
                  <a:cxn ang="0">
                    <a:pos x="20" y="10"/>
                  </a:cxn>
                  <a:cxn ang="0">
                    <a:pos x="25" y="13"/>
                  </a:cxn>
                  <a:cxn ang="0">
                    <a:pos x="25" y="8"/>
                  </a:cxn>
                  <a:cxn ang="0">
                    <a:pos x="29" y="7"/>
                  </a:cxn>
                  <a:cxn ang="0">
                    <a:pos x="28" y="3"/>
                  </a:cxn>
                  <a:cxn ang="0">
                    <a:pos x="25" y="2"/>
                  </a:cxn>
                </a:cxnLst>
                <a:rect l="0" t="0" r="r" b="b"/>
                <a:pathLst>
                  <a:path w="29" h="15">
                    <a:moveTo>
                      <a:pt x="25" y="2"/>
                    </a:moveTo>
                    <a:lnTo>
                      <a:pt x="21" y="3"/>
                    </a:lnTo>
                    <a:lnTo>
                      <a:pt x="19" y="4"/>
                    </a:lnTo>
                    <a:lnTo>
                      <a:pt x="18" y="3"/>
                    </a:lnTo>
                    <a:lnTo>
                      <a:pt x="14" y="4"/>
                    </a:lnTo>
                    <a:lnTo>
                      <a:pt x="10" y="2"/>
                    </a:lnTo>
                    <a:lnTo>
                      <a:pt x="2" y="0"/>
                    </a:lnTo>
                    <a:lnTo>
                      <a:pt x="0" y="1"/>
                    </a:lnTo>
                    <a:lnTo>
                      <a:pt x="7" y="10"/>
                    </a:lnTo>
                    <a:lnTo>
                      <a:pt x="14" y="11"/>
                    </a:lnTo>
                    <a:lnTo>
                      <a:pt x="16" y="15"/>
                    </a:lnTo>
                    <a:lnTo>
                      <a:pt x="17" y="12"/>
                    </a:lnTo>
                    <a:lnTo>
                      <a:pt x="16" y="10"/>
                    </a:lnTo>
                    <a:lnTo>
                      <a:pt x="20" y="10"/>
                    </a:lnTo>
                    <a:lnTo>
                      <a:pt x="25" y="13"/>
                    </a:lnTo>
                    <a:lnTo>
                      <a:pt x="25" y="8"/>
                    </a:lnTo>
                    <a:lnTo>
                      <a:pt x="29" y="7"/>
                    </a:lnTo>
                    <a:lnTo>
                      <a:pt x="28" y="3"/>
                    </a:lnTo>
                    <a:lnTo>
                      <a:pt x="25" y="2"/>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5" name="神奈川県"/>
              <p:cNvSpPr>
                <a:spLocks/>
              </p:cNvSpPr>
              <p:nvPr/>
            </p:nvSpPr>
            <p:spPr bwMode="auto">
              <a:xfrm rot="22938875">
                <a:off x="3547" y="3542"/>
                <a:ext cx="208" cy="144"/>
              </a:xfrm>
              <a:custGeom>
                <a:avLst/>
                <a:gdLst/>
                <a:ahLst/>
                <a:cxnLst>
                  <a:cxn ang="0">
                    <a:pos x="17" y="0"/>
                  </a:cxn>
                  <a:cxn ang="0">
                    <a:pos x="18" y="2"/>
                  </a:cxn>
                  <a:cxn ang="0">
                    <a:pos x="17" y="5"/>
                  </a:cxn>
                  <a:cxn ang="0">
                    <a:pos x="15" y="1"/>
                  </a:cxn>
                  <a:cxn ang="0">
                    <a:pos x="8" y="0"/>
                  </a:cxn>
                  <a:cxn ang="0">
                    <a:pos x="7" y="4"/>
                  </a:cxn>
                  <a:cxn ang="0">
                    <a:pos x="3" y="6"/>
                  </a:cxn>
                  <a:cxn ang="0">
                    <a:pos x="0" y="9"/>
                  </a:cxn>
                  <a:cxn ang="0">
                    <a:pos x="5" y="9"/>
                  </a:cxn>
                  <a:cxn ang="0">
                    <a:pos x="5" y="17"/>
                  </a:cxn>
                  <a:cxn ang="0">
                    <a:pos x="7" y="18"/>
                  </a:cxn>
                  <a:cxn ang="0">
                    <a:pos x="8" y="17"/>
                  </a:cxn>
                  <a:cxn ang="0">
                    <a:pos x="10" y="12"/>
                  </a:cxn>
                  <a:cxn ang="0">
                    <a:pos x="17" y="10"/>
                  </a:cxn>
                  <a:cxn ang="0">
                    <a:pos x="21" y="12"/>
                  </a:cxn>
                  <a:cxn ang="0">
                    <a:pos x="21" y="16"/>
                  </a:cxn>
                  <a:cxn ang="0">
                    <a:pos x="24" y="16"/>
                  </a:cxn>
                  <a:cxn ang="0">
                    <a:pos x="25" y="13"/>
                  </a:cxn>
                  <a:cxn ang="0">
                    <a:pos x="24" y="11"/>
                  </a:cxn>
                  <a:cxn ang="0">
                    <a:pos x="22" y="7"/>
                  </a:cxn>
                  <a:cxn ang="0">
                    <a:pos x="26" y="3"/>
                  </a:cxn>
                  <a:cxn ang="0">
                    <a:pos x="21" y="0"/>
                  </a:cxn>
                  <a:cxn ang="0">
                    <a:pos x="17" y="0"/>
                  </a:cxn>
                </a:cxnLst>
                <a:rect l="0" t="0" r="r" b="b"/>
                <a:pathLst>
                  <a:path w="26" h="18">
                    <a:moveTo>
                      <a:pt x="17" y="0"/>
                    </a:moveTo>
                    <a:lnTo>
                      <a:pt x="18" y="2"/>
                    </a:lnTo>
                    <a:lnTo>
                      <a:pt x="17" y="5"/>
                    </a:lnTo>
                    <a:lnTo>
                      <a:pt x="15" y="1"/>
                    </a:lnTo>
                    <a:lnTo>
                      <a:pt x="8" y="0"/>
                    </a:lnTo>
                    <a:lnTo>
                      <a:pt x="7" y="4"/>
                    </a:lnTo>
                    <a:lnTo>
                      <a:pt x="3" y="6"/>
                    </a:lnTo>
                    <a:lnTo>
                      <a:pt x="0" y="9"/>
                    </a:lnTo>
                    <a:lnTo>
                      <a:pt x="5" y="9"/>
                    </a:lnTo>
                    <a:lnTo>
                      <a:pt x="5" y="17"/>
                    </a:lnTo>
                    <a:lnTo>
                      <a:pt x="7" y="18"/>
                    </a:lnTo>
                    <a:lnTo>
                      <a:pt x="8" y="17"/>
                    </a:lnTo>
                    <a:lnTo>
                      <a:pt x="10" y="12"/>
                    </a:lnTo>
                    <a:lnTo>
                      <a:pt x="17" y="10"/>
                    </a:lnTo>
                    <a:lnTo>
                      <a:pt x="21" y="12"/>
                    </a:lnTo>
                    <a:lnTo>
                      <a:pt x="21" y="16"/>
                    </a:lnTo>
                    <a:lnTo>
                      <a:pt x="24" y="16"/>
                    </a:lnTo>
                    <a:lnTo>
                      <a:pt x="25" y="13"/>
                    </a:lnTo>
                    <a:lnTo>
                      <a:pt x="24" y="11"/>
                    </a:lnTo>
                    <a:lnTo>
                      <a:pt x="22" y="7"/>
                    </a:lnTo>
                    <a:lnTo>
                      <a:pt x="26" y="3"/>
                    </a:lnTo>
                    <a:lnTo>
                      <a:pt x="21" y="0"/>
                    </a:lnTo>
                    <a:lnTo>
                      <a:pt x="17" y="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6" name="新潟県"/>
              <p:cNvSpPr>
                <a:spLocks/>
              </p:cNvSpPr>
              <p:nvPr/>
            </p:nvSpPr>
            <p:spPr bwMode="auto">
              <a:xfrm rot="22938875">
                <a:off x="3520" y="2694"/>
                <a:ext cx="519" cy="528"/>
              </a:xfrm>
              <a:custGeom>
                <a:avLst/>
                <a:gdLst/>
                <a:ahLst/>
                <a:cxnLst>
                  <a:cxn ang="0">
                    <a:pos x="3" y="64"/>
                  </a:cxn>
                  <a:cxn ang="0">
                    <a:pos x="7" y="60"/>
                  </a:cxn>
                  <a:cxn ang="0">
                    <a:pos x="10" y="60"/>
                  </a:cxn>
                  <a:cxn ang="0">
                    <a:pos x="12" y="63"/>
                  </a:cxn>
                  <a:cxn ang="0">
                    <a:pos x="15" y="60"/>
                  </a:cxn>
                  <a:cxn ang="0">
                    <a:pos x="19" y="60"/>
                  </a:cxn>
                  <a:cxn ang="0">
                    <a:pos x="20" y="57"/>
                  </a:cxn>
                  <a:cxn ang="0">
                    <a:pos x="25" y="55"/>
                  </a:cxn>
                  <a:cxn ang="0">
                    <a:pos x="29" y="61"/>
                  </a:cxn>
                  <a:cxn ang="0">
                    <a:pos x="29" y="66"/>
                  </a:cxn>
                  <a:cxn ang="0">
                    <a:pos x="37" y="61"/>
                  </a:cxn>
                  <a:cxn ang="0">
                    <a:pos x="37" y="57"/>
                  </a:cxn>
                  <a:cxn ang="0">
                    <a:pos x="41" y="57"/>
                  </a:cxn>
                  <a:cxn ang="0">
                    <a:pos x="42" y="54"/>
                  </a:cxn>
                  <a:cxn ang="0">
                    <a:pos x="47" y="58"/>
                  </a:cxn>
                  <a:cxn ang="0">
                    <a:pos x="47" y="51"/>
                  </a:cxn>
                  <a:cxn ang="0">
                    <a:pos x="45" y="47"/>
                  </a:cxn>
                  <a:cxn ang="0">
                    <a:pos x="46" y="44"/>
                  </a:cxn>
                  <a:cxn ang="0">
                    <a:pos x="45" y="41"/>
                  </a:cxn>
                  <a:cxn ang="0">
                    <a:pos x="56" y="37"/>
                  </a:cxn>
                  <a:cxn ang="0">
                    <a:pos x="55" y="32"/>
                  </a:cxn>
                  <a:cxn ang="0">
                    <a:pos x="60" y="27"/>
                  </a:cxn>
                  <a:cxn ang="0">
                    <a:pos x="61" y="25"/>
                  </a:cxn>
                  <a:cxn ang="0">
                    <a:pos x="57" y="23"/>
                  </a:cxn>
                  <a:cxn ang="0">
                    <a:pos x="59" y="13"/>
                  </a:cxn>
                  <a:cxn ang="0">
                    <a:pos x="62" y="12"/>
                  </a:cxn>
                  <a:cxn ang="0">
                    <a:pos x="65" y="8"/>
                  </a:cxn>
                  <a:cxn ang="0">
                    <a:pos x="62" y="6"/>
                  </a:cxn>
                  <a:cxn ang="0">
                    <a:pos x="59" y="6"/>
                  </a:cxn>
                  <a:cxn ang="0">
                    <a:pos x="58" y="2"/>
                  </a:cxn>
                  <a:cxn ang="0">
                    <a:pos x="52" y="0"/>
                  </a:cxn>
                  <a:cxn ang="0">
                    <a:pos x="50" y="12"/>
                  </a:cxn>
                  <a:cxn ang="0">
                    <a:pos x="47" y="17"/>
                  </a:cxn>
                  <a:cxn ang="0">
                    <a:pos x="36" y="23"/>
                  </a:cxn>
                  <a:cxn ang="0">
                    <a:pos x="32" y="27"/>
                  </a:cxn>
                  <a:cxn ang="0">
                    <a:pos x="27" y="36"/>
                  </a:cxn>
                  <a:cxn ang="0">
                    <a:pos x="18" y="47"/>
                  </a:cxn>
                  <a:cxn ang="0">
                    <a:pos x="12" y="48"/>
                  </a:cxn>
                  <a:cxn ang="0">
                    <a:pos x="0" y="55"/>
                  </a:cxn>
                  <a:cxn ang="0">
                    <a:pos x="1" y="56"/>
                  </a:cxn>
                  <a:cxn ang="0">
                    <a:pos x="3" y="64"/>
                  </a:cxn>
                </a:cxnLst>
                <a:rect l="0" t="0" r="r" b="b"/>
                <a:pathLst>
                  <a:path w="65" h="66">
                    <a:moveTo>
                      <a:pt x="3" y="64"/>
                    </a:moveTo>
                    <a:lnTo>
                      <a:pt x="7" y="60"/>
                    </a:lnTo>
                    <a:lnTo>
                      <a:pt x="10" y="60"/>
                    </a:lnTo>
                    <a:lnTo>
                      <a:pt x="12" y="63"/>
                    </a:lnTo>
                    <a:lnTo>
                      <a:pt x="15" y="60"/>
                    </a:lnTo>
                    <a:lnTo>
                      <a:pt x="19" y="60"/>
                    </a:lnTo>
                    <a:lnTo>
                      <a:pt x="20" y="57"/>
                    </a:lnTo>
                    <a:lnTo>
                      <a:pt x="25" y="55"/>
                    </a:lnTo>
                    <a:lnTo>
                      <a:pt x="29" y="61"/>
                    </a:lnTo>
                    <a:lnTo>
                      <a:pt x="29" y="66"/>
                    </a:lnTo>
                    <a:lnTo>
                      <a:pt x="37" y="61"/>
                    </a:lnTo>
                    <a:lnTo>
                      <a:pt x="37" y="57"/>
                    </a:lnTo>
                    <a:lnTo>
                      <a:pt x="41" y="57"/>
                    </a:lnTo>
                    <a:lnTo>
                      <a:pt x="42" y="54"/>
                    </a:lnTo>
                    <a:lnTo>
                      <a:pt x="47" y="58"/>
                    </a:lnTo>
                    <a:lnTo>
                      <a:pt x="47" y="51"/>
                    </a:lnTo>
                    <a:lnTo>
                      <a:pt x="45" y="47"/>
                    </a:lnTo>
                    <a:lnTo>
                      <a:pt x="46" y="44"/>
                    </a:lnTo>
                    <a:lnTo>
                      <a:pt x="45" y="41"/>
                    </a:lnTo>
                    <a:lnTo>
                      <a:pt x="56" y="37"/>
                    </a:lnTo>
                    <a:lnTo>
                      <a:pt x="55" y="32"/>
                    </a:lnTo>
                    <a:lnTo>
                      <a:pt x="60" y="27"/>
                    </a:lnTo>
                    <a:lnTo>
                      <a:pt x="61" y="25"/>
                    </a:lnTo>
                    <a:lnTo>
                      <a:pt x="57" y="23"/>
                    </a:lnTo>
                    <a:lnTo>
                      <a:pt x="59" y="13"/>
                    </a:lnTo>
                    <a:lnTo>
                      <a:pt x="62" y="12"/>
                    </a:lnTo>
                    <a:lnTo>
                      <a:pt x="65" y="8"/>
                    </a:lnTo>
                    <a:lnTo>
                      <a:pt x="62" y="6"/>
                    </a:lnTo>
                    <a:lnTo>
                      <a:pt x="59" y="6"/>
                    </a:lnTo>
                    <a:lnTo>
                      <a:pt x="58" y="2"/>
                    </a:lnTo>
                    <a:lnTo>
                      <a:pt x="52" y="0"/>
                    </a:lnTo>
                    <a:lnTo>
                      <a:pt x="50" y="12"/>
                    </a:lnTo>
                    <a:lnTo>
                      <a:pt x="47" y="17"/>
                    </a:lnTo>
                    <a:lnTo>
                      <a:pt x="36" y="23"/>
                    </a:lnTo>
                    <a:lnTo>
                      <a:pt x="32" y="27"/>
                    </a:lnTo>
                    <a:lnTo>
                      <a:pt x="27" y="36"/>
                    </a:lnTo>
                    <a:lnTo>
                      <a:pt x="18" y="47"/>
                    </a:lnTo>
                    <a:lnTo>
                      <a:pt x="12" y="48"/>
                    </a:lnTo>
                    <a:lnTo>
                      <a:pt x="0" y="55"/>
                    </a:lnTo>
                    <a:lnTo>
                      <a:pt x="1" y="56"/>
                    </a:lnTo>
                    <a:lnTo>
                      <a:pt x="3" y="64"/>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7" name="新潟県001_"/>
              <p:cNvSpPr>
                <a:spLocks/>
              </p:cNvSpPr>
              <p:nvPr/>
            </p:nvSpPr>
            <p:spPr bwMode="auto">
              <a:xfrm rot="22938875">
                <a:off x="3697" y="2724"/>
                <a:ext cx="88" cy="152"/>
              </a:xfrm>
              <a:custGeom>
                <a:avLst/>
                <a:gdLst/>
                <a:ahLst/>
                <a:cxnLst>
                  <a:cxn ang="0">
                    <a:pos x="0" y="9"/>
                  </a:cxn>
                  <a:cxn ang="0">
                    <a:pos x="8" y="0"/>
                  </a:cxn>
                  <a:cxn ang="0">
                    <a:pos x="9" y="1"/>
                  </a:cxn>
                  <a:cxn ang="0">
                    <a:pos x="7" y="8"/>
                  </a:cxn>
                  <a:cxn ang="0">
                    <a:pos x="8" y="9"/>
                  </a:cxn>
                  <a:cxn ang="0">
                    <a:pos x="11" y="8"/>
                  </a:cxn>
                  <a:cxn ang="0">
                    <a:pos x="10" y="13"/>
                  </a:cxn>
                  <a:cxn ang="0">
                    <a:pos x="2" y="19"/>
                  </a:cxn>
                  <a:cxn ang="0">
                    <a:pos x="0" y="19"/>
                  </a:cxn>
                  <a:cxn ang="0">
                    <a:pos x="4" y="12"/>
                  </a:cxn>
                  <a:cxn ang="0">
                    <a:pos x="1" y="13"/>
                  </a:cxn>
                  <a:cxn ang="0">
                    <a:pos x="0" y="9"/>
                  </a:cxn>
                </a:cxnLst>
                <a:rect l="0" t="0" r="r" b="b"/>
                <a:pathLst>
                  <a:path w="11" h="19">
                    <a:moveTo>
                      <a:pt x="0" y="9"/>
                    </a:moveTo>
                    <a:lnTo>
                      <a:pt x="8" y="0"/>
                    </a:lnTo>
                    <a:lnTo>
                      <a:pt x="9" y="1"/>
                    </a:lnTo>
                    <a:lnTo>
                      <a:pt x="7" y="8"/>
                    </a:lnTo>
                    <a:lnTo>
                      <a:pt x="8" y="9"/>
                    </a:lnTo>
                    <a:lnTo>
                      <a:pt x="11" y="8"/>
                    </a:lnTo>
                    <a:lnTo>
                      <a:pt x="10" y="13"/>
                    </a:lnTo>
                    <a:lnTo>
                      <a:pt x="2" y="19"/>
                    </a:lnTo>
                    <a:lnTo>
                      <a:pt x="0" y="19"/>
                    </a:lnTo>
                    <a:lnTo>
                      <a:pt x="4" y="12"/>
                    </a:lnTo>
                    <a:lnTo>
                      <a:pt x="1" y="13"/>
                    </a:lnTo>
                    <a:lnTo>
                      <a:pt x="0" y="9"/>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8" name="富山県"/>
              <p:cNvSpPr>
                <a:spLocks/>
              </p:cNvSpPr>
              <p:nvPr/>
            </p:nvSpPr>
            <p:spPr bwMode="auto">
              <a:xfrm rot="22938875">
                <a:off x="3232" y="2979"/>
                <a:ext cx="232" cy="207"/>
              </a:xfrm>
              <a:custGeom>
                <a:avLst/>
                <a:gdLst/>
                <a:ahLst/>
                <a:cxnLst>
                  <a:cxn ang="0">
                    <a:pos x="0" y="15"/>
                  </a:cxn>
                  <a:cxn ang="0">
                    <a:pos x="2" y="25"/>
                  </a:cxn>
                  <a:cxn ang="0">
                    <a:pos x="4" y="24"/>
                  </a:cxn>
                  <a:cxn ang="0">
                    <a:pos x="6" y="26"/>
                  </a:cxn>
                  <a:cxn ang="0">
                    <a:pos x="10" y="21"/>
                  </a:cxn>
                  <a:cxn ang="0">
                    <a:pos x="14" y="20"/>
                  </a:cxn>
                  <a:cxn ang="0">
                    <a:pos x="24" y="21"/>
                  </a:cxn>
                  <a:cxn ang="0">
                    <a:pos x="29" y="14"/>
                  </a:cxn>
                  <a:cxn ang="0">
                    <a:pos x="29" y="9"/>
                  </a:cxn>
                  <a:cxn ang="0">
                    <a:pos x="27" y="1"/>
                  </a:cxn>
                  <a:cxn ang="0">
                    <a:pos x="26" y="0"/>
                  </a:cxn>
                  <a:cxn ang="0">
                    <a:pos x="19" y="2"/>
                  </a:cxn>
                  <a:cxn ang="0">
                    <a:pos x="15" y="7"/>
                  </a:cxn>
                  <a:cxn ang="0">
                    <a:pos x="7" y="6"/>
                  </a:cxn>
                  <a:cxn ang="0">
                    <a:pos x="8" y="1"/>
                  </a:cxn>
                  <a:cxn ang="0">
                    <a:pos x="3" y="4"/>
                  </a:cxn>
                  <a:cxn ang="0">
                    <a:pos x="0" y="15"/>
                  </a:cxn>
                </a:cxnLst>
                <a:rect l="0" t="0" r="r" b="b"/>
                <a:pathLst>
                  <a:path w="29" h="26">
                    <a:moveTo>
                      <a:pt x="0" y="15"/>
                    </a:moveTo>
                    <a:lnTo>
                      <a:pt x="2" y="25"/>
                    </a:lnTo>
                    <a:lnTo>
                      <a:pt x="4" y="24"/>
                    </a:lnTo>
                    <a:lnTo>
                      <a:pt x="6" y="26"/>
                    </a:lnTo>
                    <a:lnTo>
                      <a:pt x="10" y="21"/>
                    </a:lnTo>
                    <a:lnTo>
                      <a:pt x="14" y="20"/>
                    </a:lnTo>
                    <a:lnTo>
                      <a:pt x="24" y="21"/>
                    </a:lnTo>
                    <a:lnTo>
                      <a:pt x="29" y="14"/>
                    </a:lnTo>
                    <a:lnTo>
                      <a:pt x="29" y="9"/>
                    </a:lnTo>
                    <a:lnTo>
                      <a:pt x="27" y="1"/>
                    </a:lnTo>
                    <a:lnTo>
                      <a:pt x="26" y="0"/>
                    </a:lnTo>
                    <a:lnTo>
                      <a:pt x="19" y="2"/>
                    </a:lnTo>
                    <a:lnTo>
                      <a:pt x="15" y="7"/>
                    </a:lnTo>
                    <a:lnTo>
                      <a:pt x="7" y="6"/>
                    </a:lnTo>
                    <a:lnTo>
                      <a:pt x="8" y="1"/>
                    </a:lnTo>
                    <a:lnTo>
                      <a:pt x="3" y="4"/>
                    </a:lnTo>
                    <a:lnTo>
                      <a:pt x="0" y="1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09" name="石川県"/>
              <p:cNvSpPr>
                <a:spLocks/>
              </p:cNvSpPr>
              <p:nvPr/>
            </p:nvSpPr>
            <p:spPr bwMode="auto">
              <a:xfrm rot="22938875">
                <a:off x="3130" y="2789"/>
                <a:ext cx="264" cy="415"/>
              </a:xfrm>
              <a:custGeom>
                <a:avLst/>
                <a:gdLst/>
                <a:ahLst/>
                <a:cxnLst>
                  <a:cxn ang="0">
                    <a:pos x="16" y="52"/>
                  </a:cxn>
                  <a:cxn ang="0">
                    <a:pos x="18" y="46"/>
                  </a:cxn>
                  <a:cxn ang="0">
                    <a:pos x="18" y="44"/>
                  </a:cxn>
                  <a:cxn ang="0">
                    <a:pos x="16" y="34"/>
                  </a:cxn>
                  <a:cxn ang="0">
                    <a:pos x="19" y="23"/>
                  </a:cxn>
                  <a:cxn ang="0">
                    <a:pos x="24" y="20"/>
                  </a:cxn>
                  <a:cxn ang="0">
                    <a:pos x="25" y="16"/>
                  </a:cxn>
                  <a:cxn ang="0">
                    <a:pos x="21" y="15"/>
                  </a:cxn>
                  <a:cxn ang="0">
                    <a:pos x="20" y="12"/>
                  </a:cxn>
                  <a:cxn ang="0">
                    <a:pos x="24" y="11"/>
                  </a:cxn>
                  <a:cxn ang="0">
                    <a:pos x="33" y="3"/>
                  </a:cxn>
                  <a:cxn ang="0">
                    <a:pos x="32" y="0"/>
                  </a:cxn>
                  <a:cxn ang="0">
                    <a:pos x="27" y="0"/>
                  </a:cxn>
                  <a:cxn ang="0">
                    <a:pos x="14" y="6"/>
                  </a:cxn>
                  <a:cxn ang="0">
                    <a:pos x="12" y="15"/>
                  </a:cxn>
                  <a:cxn ang="0">
                    <a:pos x="14" y="25"/>
                  </a:cxn>
                  <a:cxn ang="0">
                    <a:pos x="0" y="43"/>
                  </a:cxn>
                  <a:cxn ang="0">
                    <a:pos x="7" y="50"/>
                  </a:cxn>
                  <a:cxn ang="0">
                    <a:pos x="16" y="52"/>
                  </a:cxn>
                </a:cxnLst>
                <a:rect l="0" t="0" r="r" b="b"/>
                <a:pathLst>
                  <a:path w="33" h="52">
                    <a:moveTo>
                      <a:pt x="16" y="52"/>
                    </a:moveTo>
                    <a:lnTo>
                      <a:pt x="18" y="46"/>
                    </a:lnTo>
                    <a:lnTo>
                      <a:pt x="18" y="44"/>
                    </a:lnTo>
                    <a:lnTo>
                      <a:pt x="16" y="34"/>
                    </a:lnTo>
                    <a:lnTo>
                      <a:pt x="19" y="23"/>
                    </a:lnTo>
                    <a:lnTo>
                      <a:pt x="24" y="20"/>
                    </a:lnTo>
                    <a:lnTo>
                      <a:pt x="25" y="16"/>
                    </a:lnTo>
                    <a:lnTo>
                      <a:pt x="21" y="15"/>
                    </a:lnTo>
                    <a:lnTo>
                      <a:pt x="20" y="12"/>
                    </a:lnTo>
                    <a:lnTo>
                      <a:pt x="24" y="11"/>
                    </a:lnTo>
                    <a:lnTo>
                      <a:pt x="33" y="3"/>
                    </a:lnTo>
                    <a:lnTo>
                      <a:pt x="32" y="0"/>
                    </a:lnTo>
                    <a:lnTo>
                      <a:pt x="27" y="0"/>
                    </a:lnTo>
                    <a:lnTo>
                      <a:pt x="14" y="6"/>
                    </a:lnTo>
                    <a:lnTo>
                      <a:pt x="12" y="15"/>
                    </a:lnTo>
                    <a:lnTo>
                      <a:pt x="14" y="25"/>
                    </a:lnTo>
                    <a:lnTo>
                      <a:pt x="0" y="43"/>
                    </a:lnTo>
                    <a:lnTo>
                      <a:pt x="7" y="50"/>
                    </a:lnTo>
                    <a:lnTo>
                      <a:pt x="16" y="52"/>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0" name="福井県"/>
              <p:cNvSpPr>
                <a:spLocks/>
              </p:cNvSpPr>
              <p:nvPr/>
            </p:nvSpPr>
            <p:spPr bwMode="auto">
              <a:xfrm rot="22938875">
                <a:off x="2846" y="3053"/>
                <a:ext cx="336" cy="272"/>
              </a:xfrm>
              <a:custGeom>
                <a:avLst/>
                <a:gdLst/>
                <a:ahLst/>
                <a:cxnLst>
                  <a:cxn ang="0">
                    <a:pos x="2" y="34"/>
                  </a:cxn>
                  <a:cxn ang="0">
                    <a:pos x="9" y="34"/>
                  </a:cxn>
                  <a:cxn ang="0">
                    <a:pos x="11" y="32"/>
                  </a:cxn>
                  <a:cxn ang="0">
                    <a:pos x="13" y="32"/>
                  </a:cxn>
                  <a:cxn ang="0">
                    <a:pos x="15" y="29"/>
                  </a:cxn>
                  <a:cxn ang="0">
                    <a:pos x="16" y="31"/>
                  </a:cxn>
                  <a:cxn ang="0">
                    <a:pos x="22" y="28"/>
                  </a:cxn>
                  <a:cxn ang="0">
                    <a:pos x="22" y="24"/>
                  </a:cxn>
                  <a:cxn ang="0">
                    <a:pos x="26" y="26"/>
                  </a:cxn>
                  <a:cxn ang="0">
                    <a:pos x="28" y="22"/>
                  </a:cxn>
                  <a:cxn ang="0">
                    <a:pos x="33" y="23"/>
                  </a:cxn>
                  <a:cxn ang="0">
                    <a:pos x="41" y="20"/>
                  </a:cxn>
                  <a:cxn ang="0">
                    <a:pos x="42" y="16"/>
                  </a:cxn>
                  <a:cxn ang="0">
                    <a:pos x="40" y="12"/>
                  </a:cxn>
                  <a:cxn ang="0">
                    <a:pos x="40" y="9"/>
                  </a:cxn>
                  <a:cxn ang="0">
                    <a:pos x="31" y="7"/>
                  </a:cxn>
                  <a:cxn ang="0">
                    <a:pos x="24" y="0"/>
                  </a:cxn>
                  <a:cxn ang="0">
                    <a:pos x="14" y="12"/>
                  </a:cxn>
                  <a:cxn ang="0">
                    <a:pos x="20" y="24"/>
                  </a:cxn>
                  <a:cxn ang="0">
                    <a:pos x="15" y="20"/>
                  </a:cxn>
                  <a:cxn ang="0">
                    <a:pos x="12" y="27"/>
                  </a:cxn>
                  <a:cxn ang="0">
                    <a:pos x="7" y="29"/>
                  </a:cxn>
                  <a:cxn ang="0">
                    <a:pos x="2" y="29"/>
                  </a:cxn>
                  <a:cxn ang="0">
                    <a:pos x="1" y="28"/>
                  </a:cxn>
                  <a:cxn ang="0">
                    <a:pos x="0" y="30"/>
                  </a:cxn>
                  <a:cxn ang="0">
                    <a:pos x="2" y="34"/>
                  </a:cxn>
                </a:cxnLst>
                <a:rect l="0" t="0" r="r" b="b"/>
                <a:pathLst>
                  <a:path w="42" h="34">
                    <a:moveTo>
                      <a:pt x="2" y="34"/>
                    </a:moveTo>
                    <a:lnTo>
                      <a:pt x="9" y="34"/>
                    </a:lnTo>
                    <a:lnTo>
                      <a:pt x="11" y="32"/>
                    </a:lnTo>
                    <a:lnTo>
                      <a:pt x="13" y="32"/>
                    </a:lnTo>
                    <a:lnTo>
                      <a:pt x="15" y="29"/>
                    </a:lnTo>
                    <a:lnTo>
                      <a:pt x="16" y="31"/>
                    </a:lnTo>
                    <a:lnTo>
                      <a:pt x="22" y="28"/>
                    </a:lnTo>
                    <a:lnTo>
                      <a:pt x="22" y="24"/>
                    </a:lnTo>
                    <a:lnTo>
                      <a:pt x="26" y="26"/>
                    </a:lnTo>
                    <a:lnTo>
                      <a:pt x="28" y="22"/>
                    </a:lnTo>
                    <a:lnTo>
                      <a:pt x="33" y="23"/>
                    </a:lnTo>
                    <a:lnTo>
                      <a:pt x="41" y="20"/>
                    </a:lnTo>
                    <a:lnTo>
                      <a:pt x="42" y="16"/>
                    </a:lnTo>
                    <a:lnTo>
                      <a:pt x="40" y="12"/>
                    </a:lnTo>
                    <a:lnTo>
                      <a:pt x="40" y="9"/>
                    </a:lnTo>
                    <a:lnTo>
                      <a:pt x="31" y="7"/>
                    </a:lnTo>
                    <a:lnTo>
                      <a:pt x="24" y="0"/>
                    </a:lnTo>
                    <a:lnTo>
                      <a:pt x="14" y="12"/>
                    </a:lnTo>
                    <a:lnTo>
                      <a:pt x="20" y="24"/>
                    </a:lnTo>
                    <a:lnTo>
                      <a:pt x="15" y="20"/>
                    </a:lnTo>
                    <a:lnTo>
                      <a:pt x="12" y="27"/>
                    </a:lnTo>
                    <a:lnTo>
                      <a:pt x="7" y="29"/>
                    </a:lnTo>
                    <a:lnTo>
                      <a:pt x="2" y="29"/>
                    </a:lnTo>
                    <a:lnTo>
                      <a:pt x="1" y="28"/>
                    </a:lnTo>
                    <a:lnTo>
                      <a:pt x="0" y="30"/>
                    </a:lnTo>
                    <a:lnTo>
                      <a:pt x="2" y="34"/>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1" name="山梨県"/>
              <p:cNvSpPr>
                <a:spLocks/>
              </p:cNvSpPr>
              <p:nvPr/>
            </p:nvSpPr>
            <p:spPr bwMode="auto">
              <a:xfrm rot="22938875">
                <a:off x="3422" y="3385"/>
                <a:ext cx="224" cy="232"/>
              </a:xfrm>
              <a:custGeom>
                <a:avLst/>
                <a:gdLst/>
                <a:ahLst/>
                <a:cxnLst>
                  <a:cxn ang="0">
                    <a:pos x="11" y="2"/>
                  </a:cxn>
                  <a:cxn ang="0">
                    <a:pos x="8" y="2"/>
                  </a:cxn>
                  <a:cxn ang="0">
                    <a:pos x="6" y="0"/>
                  </a:cxn>
                  <a:cxn ang="0">
                    <a:pos x="4" y="3"/>
                  </a:cxn>
                  <a:cxn ang="0">
                    <a:pos x="2" y="3"/>
                  </a:cxn>
                  <a:cxn ang="0">
                    <a:pos x="0" y="9"/>
                  </a:cxn>
                  <a:cxn ang="0">
                    <a:pos x="1" y="13"/>
                  </a:cxn>
                  <a:cxn ang="0">
                    <a:pos x="2" y="18"/>
                  </a:cxn>
                  <a:cxn ang="0">
                    <a:pos x="2" y="23"/>
                  </a:cxn>
                  <a:cxn ang="0">
                    <a:pos x="4" y="25"/>
                  </a:cxn>
                  <a:cxn ang="0">
                    <a:pos x="8" y="29"/>
                  </a:cxn>
                  <a:cxn ang="0">
                    <a:pos x="10" y="27"/>
                  </a:cxn>
                  <a:cxn ang="0">
                    <a:pos x="11" y="21"/>
                  </a:cxn>
                  <a:cxn ang="0">
                    <a:pos x="16" y="23"/>
                  </a:cxn>
                  <a:cxn ang="0">
                    <a:pos x="20" y="22"/>
                  </a:cxn>
                  <a:cxn ang="0">
                    <a:pos x="23" y="19"/>
                  </a:cxn>
                  <a:cxn ang="0">
                    <a:pos x="27" y="17"/>
                  </a:cxn>
                  <a:cxn ang="0">
                    <a:pos x="28" y="13"/>
                  </a:cxn>
                  <a:cxn ang="0">
                    <a:pos x="21" y="4"/>
                  </a:cxn>
                  <a:cxn ang="0">
                    <a:pos x="16" y="3"/>
                  </a:cxn>
                  <a:cxn ang="0">
                    <a:pos x="11" y="2"/>
                  </a:cxn>
                </a:cxnLst>
                <a:rect l="0" t="0" r="r" b="b"/>
                <a:pathLst>
                  <a:path w="28" h="29">
                    <a:moveTo>
                      <a:pt x="11" y="2"/>
                    </a:moveTo>
                    <a:lnTo>
                      <a:pt x="8" y="2"/>
                    </a:lnTo>
                    <a:lnTo>
                      <a:pt x="6" y="0"/>
                    </a:lnTo>
                    <a:lnTo>
                      <a:pt x="4" y="3"/>
                    </a:lnTo>
                    <a:lnTo>
                      <a:pt x="2" y="3"/>
                    </a:lnTo>
                    <a:lnTo>
                      <a:pt x="0" y="9"/>
                    </a:lnTo>
                    <a:lnTo>
                      <a:pt x="1" y="13"/>
                    </a:lnTo>
                    <a:lnTo>
                      <a:pt x="2" y="18"/>
                    </a:lnTo>
                    <a:lnTo>
                      <a:pt x="2" y="23"/>
                    </a:lnTo>
                    <a:lnTo>
                      <a:pt x="4" y="25"/>
                    </a:lnTo>
                    <a:lnTo>
                      <a:pt x="8" y="29"/>
                    </a:lnTo>
                    <a:lnTo>
                      <a:pt x="10" y="27"/>
                    </a:lnTo>
                    <a:lnTo>
                      <a:pt x="11" y="21"/>
                    </a:lnTo>
                    <a:lnTo>
                      <a:pt x="16" y="23"/>
                    </a:lnTo>
                    <a:lnTo>
                      <a:pt x="20" y="22"/>
                    </a:lnTo>
                    <a:lnTo>
                      <a:pt x="23" y="19"/>
                    </a:lnTo>
                    <a:lnTo>
                      <a:pt x="27" y="17"/>
                    </a:lnTo>
                    <a:lnTo>
                      <a:pt x="28" y="13"/>
                    </a:lnTo>
                    <a:lnTo>
                      <a:pt x="21" y="4"/>
                    </a:lnTo>
                    <a:lnTo>
                      <a:pt x="16" y="3"/>
                    </a:lnTo>
                    <a:lnTo>
                      <a:pt x="11" y="2"/>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2" name="長野県"/>
              <p:cNvSpPr>
                <a:spLocks/>
              </p:cNvSpPr>
              <p:nvPr/>
            </p:nvSpPr>
            <p:spPr bwMode="auto">
              <a:xfrm rot="22938875">
                <a:off x="3299" y="3038"/>
                <a:ext cx="320" cy="536"/>
              </a:xfrm>
              <a:custGeom>
                <a:avLst/>
                <a:gdLst/>
                <a:ahLst/>
                <a:cxnLst>
                  <a:cxn ang="0">
                    <a:pos x="26" y="41"/>
                  </a:cxn>
                  <a:cxn ang="0">
                    <a:pos x="28" y="41"/>
                  </a:cxn>
                  <a:cxn ang="0">
                    <a:pos x="30" y="38"/>
                  </a:cxn>
                  <a:cxn ang="0">
                    <a:pos x="32" y="40"/>
                  </a:cxn>
                  <a:cxn ang="0">
                    <a:pos x="35" y="40"/>
                  </a:cxn>
                  <a:cxn ang="0">
                    <a:pos x="40" y="41"/>
                  </a:cxn>
                  <a:cxn ang="0">
                    <a:pos x="39" y="38"/>
                  </a:cxn>
                  <a:cxn ang="0">
                    <a:pos x="35" y="30"/>
                  </a:cxn>
                  <a:cxn ang="0">
                    <a:pos x="36" y="22"/>
                  </a:cxn>
                  <a:cxn ang="0">
                    <a:pos x="29" y="20"/>
                  </a:cxn>
                  <a:cxn ang="0">
                    <a:pos x="33" y="12"/>
                  </a:cxn>
                  <a:cxn ang="0">
                    <a:pos x="37" y="11"/>
                  </a:cxn>
                  <a:cxn ang="0">
                    <a:pos x="37" y="6"/>
                  </a:cxn>
                  <a:cxn ang="0">
                    <a:pos x="33" y="0"/>
                  </a:cxn>
                  <a:cxn ang="0">
                    <a:pos x="28" y="2"/>
                  </a:cxn>
                  <a:cxn ang="0">
                    <a:pos x="27" y="5"/>
                  </a:cxn>
                  <a:cxn ang="0">
                    <a:pos x="23" y="5"/>
                  </a:cxn>
                  <a:cxn ang="0">
                    <a:pos x="20" y="8"/>
                  </a:cxn>
                  <a:cxn ang="0">
                    <a:pos x="18" y="5"/>
                  </a:cxn>
                  <a:cxn ang="0">
                    <a:pos x="15" y="5"/>
                  </a:cxn>
                  <a:cxn ang="0">
                    <a:pos x="11" y="9"/>
                  </a:cxn>
                  <a:cxn ang="0">
                    <a:pos x="11" y="14"/>
                  </a:cxn>
                  <a:cxn ang="0">
                    <a:pos x="6" y="21"/>
                  </a:cxn>
                  <a:cxn ang="0">
                    <a:pos x="7" y="24"/>
                  </a:cxn>
                  <a:cxn ang="0">
                    <a:pos x="6" y="29"/>
                  </a:cxn>
                  <a:cxn ang="0">
                    <a:pos x="7" y="33"/>
                  </a:cxn>
                  <a:cxn ang="0">
                    <a:pos x="5" y="39"/>
                  </a:cxn>
                  <a:cxn ang="0">
                    <a:pos x="1" y="41"/>
                  </a:cxn>
                  <a:cxn ang="0">
                    <a:pos x="0" y="44"/>
                  </a:cxn>
                  <a:cxn ang="0">
                    <a:pos x="4" y="46"/>
                  </a:cxn>
                  <a:cxn ang="0">
                    <a:pos x="7" y="55"/>
                  </a:cxn>
                  <a:cxn ang="0">
                    <a:pos x="6" y="64"/>
                  </a:cxn>
                  <a:cxn ang="0">
                    <a:pos x="7" y="67"/>
                  </a:cxn>
                  <a:cxn ang="0">
                    <a:pos x="10" y="65"/>
                  </a:cxn>
                  <a:cxn ang="0">
                    <a:pos x="12" y="66"/>
                  </a:cxn>
                  <a:cxn ang="0">
                    <a:pos x="21" y="60"/>
                  </a:cxn>
                  <a:cxn ang="0">
                    <a:pos x="23" y="53"/>
                  </a:cxn>
                  <a:cxn ang="0">
                    <a:pos x="25" y="51"/>
                  </a:cxn>
                  <a:cxn ang="0">
                    <a:pos x="24" y="47"/>
                  </a:cxn>
                  <a:cxn ang="0">
                    <a:pos x="26" y="41"/>
                  </a:cxn>
                </a:cxnLst>
                <a:rect l="0" t="0" r="r" b="b"/>
                <a:pathLst>
                  <a:path w="40" h="67">
                    <a:moveTo>
                      <a:pt x="26" y="41"/>
                    </a:moveTo>
                    <a:lnTo>
                      <a:pt x="28" y="41"/>
                    </a:lnTo>
                    <a:lnTo>
                      <a:pt x="30" y="38"/>
                    </a:lnTo>
                    <a:lnTo>
                      <a:pt x="32" y="40"/>
                    </a:lnTo>
                    <a:lnTo>
                      <a:pt x="35" y="40"/>
                    </a:lnTo>
                    <a:lnTo>
                      <a:pt x="40" y="41"/>
                    </a:lnTo>
                    <a:lnTo>
                      <a:pt x="39" y="38"/>
                    </a:lnTo>
                    <a:lnTo>
                      <a:pt x="35" y="30"/>
                    </a:lnTo>
                    <a:lnTo>
                      <a:pt x="36" y="22"/>
                    </a:lnTo>
                    <a:lnTo>
                      <a:pt x="29" y="20"/>
                    </a:lnTo>
                    <a:lnTo>
                      <a:pt x="33" y="12"/>
                    </a:lnTo>
                    <a:lnTo>
                      <a:pt x="37" y="11"/>
                    </a:lnTo>
                    <a:lnTo>
                      <a:pt x="37" y="6"/>
                    </a:lnTo>
                    <a:lnTo>
                      <a:pt x="33" y="0"/>
                    </a:lnTo>
                    <a:lnTo>
                      <a:pt x="28" y="2"/>
                    </a:lnTo>
                    <a:lnTo>
                      <a:pt x="27" y="5"/>
                    </a:lnTo>
                    <a:lnTo>
                      <a:pt x="23" y="5"/>
                    </a:lnTo>
                    <a:lnTo>
                      <a:pt x="20" y="8"/>
                    </a:lnTo>
                    <a:lnTo>
                      <a:pt x="18" y="5"/>
                    </a:lnTo>
                    <a:lnTo>
                      <a:pt x="15" y="5"/>
                    </a:lnTo>
                    <a:lnTo>
                      <a:pt x="11" y="9"/>
                    </a:lnTo>
                    <a:lnTo>
                      <a:pt x="11" y="14"/>
                    </a:lnTo>
                    <a:lnTo>
                      <a:pt x="6" y="21"/>
                    </a:lnTo>
                    <a:lnTo>
                      <a:pt x="7" y="24"/>
                    </a:lnTo>
                    <a:lnTo>
                      <a:pt x="6" y="29"/>
                    </a:lnTo>
                    <a:lnTo>
                      <a:pt x="7" y="33"/>
                    </a:lnTo>
                    <a:lnTo>
                      <a:pt x="5" y="39"/>
                    </a:lnTo>
                    <a:lnTo>
                      <a:pt x="1" y="41"/>
                    </a:lnTo>
                    <a:lnTo>
                      <a:pt x="0" y="44"/>
                    </a:lnTo>
                    <a:lnTo>
                      <a:pt x="4" y="46"/>
                    </a:lnTo>
                    <a:lnTo>
                      <a:pt x="7" y="55"/>
                    </a:lnTo>
                    <a:lnTo>
                      <a:pt x="6" y="64"/>
                    </a:lnTo>
                    <a:lnTo>
                      <a:pt x="7" y="67"/>
                    </a:lnTo>
                    <a:lnTo>
                      <a:pt x="10" y="65"/>
                    </a:lnTo>
                    <a:lnTo>
                      <a:pt x="12" y="66"/>
                    </a:lnTo>
                    <a:lnTo>
                      <a:pt x="21" y="60"/>
                    </a:lnTo>
                    <a:lnTo>
                      <a:pt x="23" y="53"/>
                    </a:lnTo>
                    <a:lnTo>
                      <a:pt x="25" y="51"/>
                    </a:lnTo>
                    <a:lnTo>
                      <a:pt x="24" y="47"/>
                    </a:lnTo>
                    <a:lnTo>
                      <a:pt x="26" y="41"/>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3" name="岐阜県"/>
              <p:cNvSpPr>
                <a:spLocks/>
              </p:cNvSpPr>
              <p:nvPr/>
            </p:nvSpPr>
            <p:spPr bwMode="auto">
              <a:xfrm rot="22938875">
                <a:off x="3032" y="3094"/>
                <a:ext cx="312" cy="376"/>
              </a:xfrm>
              <a:custGeom>
                <a:avLst/>
                <a:gdLst/>
                <a:ahLst/>
                <a:cxnLst>
                  <a:cxn ang="0">
                    <a:pos x="36" y="26"/>
                  </a:cxn>
                  <a:cxn ang="0">
                    <a:pos x="32" y="24"/>
                  </a:cxn>
                  <a:cxn ang="0">
                    <a:pos x="33" y="21"/>
                  </a:cxn>
                  <a:cxn ang="0">
                    <a:pos x="37" y="19"/>
                  </a:cxn>
                  <a:cxn ang="0">
                    <a:pos x="39" y="13"/>
                  </a:cxn>
                  <a:cxn ang="0">
                    <a:pos x="38" y="9"/>
                  </a:cxn>
                  <a:cxn ang="0">
                    <a:pos x="39" y="4"/>
                  </a:cxn>
                  <a:cxn ang="0">
                    <a:pos x="38" y="1"/>
                  </a:cxn>
                  <a:cxn ang="0">
                    <a:pos x="28" y="0"/>
                  </a:cxn>
                  <a:cxn ang="0">
                    <a:pos x="24" y="1"/>
                  </a:cxn>
                  <a:cxn ang="0">
                    <a:pos x="20" y="6"/>
                  </a:cxn>
                  <a:cxn ang="0">
                    <a:pos x="18" y="4"/>
                  </a:cxn>
                  <a:cxn ang="0">
                    <a:pos x="16" y="5"/>
                  </a:cxn>
                  <a:cxn ang="0">
                    <a:pos x="16" y="7"/>
                  </a:cxn>
                  <a:cxn ang="0">
                    <a:pos x="14" y="13"/>
                  </a:cxn>
                  <a:cxn ang="0">
                    <a:pos x="14" y="16"/>
                  </a:cxn>
                  <a:cxn ang="0">
                    <a:pos x="16" y="20"/>
                  </a:cxn>
                  <a:cxn ang="0">
                    <a:pos x="15" y="24"/>
                  </a:cxn>
                  <a:cxn ang="0">
                    <a:pos x="7" y="27"/>
                  </a:cxn>
                  <a:cxn ang="0">
                    <a:pos x="2" y="26"/>
                  </a:cxn>
                  <a:cxn ang="0">
                    <a:pos x="0" y="30"/>
                  </a:cxn>
                  <a:cxn ang="0">
                    <a:pos x="2" y="36"/>
                  </a:cxn>
                  <a:cxn ang="0">
                    <a:pos x="2" y="44"/>
                  </a:cxn>
                  <a:cxn ang="0">
                    <a:pos x="3" y="45"/>
                  </a:cxn>
                  <a:cxn ang="0">
                    <a:pos x="6" y="44"/>
                  </a:cxn>
                  <a:cxn ang="0">
                    <a:pos x="11" y="47"/>
                  </a:cxn>
                  <a:cxn ang="0">
                    <a:pos x="13" y="43"/>
                  </a:cxn>
                  <a:cxn ang="0">
                    <a:pos x="16" y="40"/>
                  </a:cxn>
                  <a:cxn ang="0">
                    <a:pos x="24" y="45"/>
                  </a:cxn>
                  <a:cxn ang="0">
                    <a:pos x="30" y="44"/>
                  </a:cxn>
                  <a:cxn ang="0">
                    <a:pos x="34" y="46"/>
                  </a:cxn>
                  <a:cxn ang="0">
                    <a:pos x="38" y="44"/>
                  </a:cxn>
                  <a:cxn ang="0">
                    <a:pos x="39" y="35"/>
                  </a:cxn>
                  <a:cxn ang="0">
                    <a:pos x="36" y="26"/>
                  </a:cxn>
                </a:cxnLst>
                <a:rect l="0" t="0" r="r" b="b"/>
                <a:pathLst>
                  <a:path w="39" h="47">
                    <a:moveTo>
                      <a:pt x="36" y="26"/>
                    </a:moveTo>
                    <a:lnTo>
                      <a:pt x="32" y="24"/>
                    </a:lnTo>
                    <a:lnTo>
                      <a:pt x="33" y="21"/>
                    </a:lnTo>
                    <a:lnTo>
                      <a:pt x="37" y="19"/>
                    </a:lnTo>
                    <a:lnTo>
                      <a:pt x="39" y="13"/>
                    </a:lnTo>
                    <a:lnTo>
                      <a:pt x="38" y="9"/>
                    </a:lnTo>
                    <a:lnTo>
                      <a:pt x="39" y="4"/>
                    </a:lnTo>
                    <a:lnTo>
                      <a:pt x="38" y="1"/>
                    </a:lnTo>
                    <a:lnTo>
                      <a:pt x="28" y="0"/>
                    </a:lnTo>
                    <a:lnTo>
                      <a:pt x="24" y="1"/>
                    </a:lnTo>
                    <a:lnTo>
                      <a:pt x="20" y="6"/>
                    </a:lnTo>
                    <a:lnTo>
                      <a:pt x="18" y="4"/>
                    </a:lnTo>
                    <a:lnTo>
                      <a:pt x="16" y="5"/>
                    </a:lnTo>
                    <a:lnTo>
                      <a:pt x="16" y="7"/>
                    </a:lnTo>
                    <a:lnTo>
                      <a:pt x="14" y="13"/>
                    </a:lnTo>
                    <a:lnTo>
                      <a:pt x="14" y="16"/>
                    </a:lnTo>
                    <a:lnTo>
                      <a:pt x="16" y="20"/>
                    </a:lnTo>
                    <a:lnTo>
                      <a:pt x="15" y="24"/>
                    </a:lnTo>
                    <a:lnTo>
                      <a:pt x="7" y="27"/>
                    </a:lnTo>
                    <a:lnTo>
                      <a:pt x="2" y="26"/>
                    </a:lnTo>
                    <a:lnTo>
                      <a:pt x="0" y="30"/>
                    </a:lnTo>
                    <a:lnTo>
                      <a:pt x="2" y="36"/>
                    </a:lnTo>
                    <a:lnTo>
                      <a:pt x="2" y="44"/>
                    </a:lnTo>
                    <a:lnTo>
                      <a:pt x="3" y="45"/>
                    </a:lnTo>
                    <a:lnTo>
                      <a:pt x="6" y="44"/>
                    </a:lnTo>
                    <a:lnTo>
                      <a:pt x="11" y="47"/>
                    </a:lnTo>
                    <a:lnTo>
                      <a:pt x="13" y="43"/>
                    </a:lnTo>
                    <a:lnTo>
                      <a:pt x="16" y="40"/>
                    </a:lnTo>
                    <a:lnTo>
                      <a:pt x="24" y="45"/>
                    </a:lnTo>
                    <a:lnTo>
                      <a:pt x="30" y="44"/>
                    </a:lnTo>
                    <a:lnTo>
                      <a:pt x="34" y="46"/>
                    </a:lnTo>
                    <a:lnTo>
                      <a:pt x="38" y="44"/>
                    </a:lnTo>
                    <a:lnTo>
                      <a:pt x="39" y="35"/>
                    </a:lnTo>
                    <a:lnTo>
                      <a:pt x="36" y="2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4" name="静岡県"/>
              <p:cNvSpPr>
                <a:spLocks/>
              </p:cNvSpPr>
              <p:nvPr/>
            </p:nvSpPr>
            <p:spPr bwMode="auto">
              <a:xfrm rot="22938875">
                <a:off x="3195" y="3444"/>
                <a:ext cx="408" cy="288"/>
              </a:xfrm>
              <a:custGeom>
                <a:avLst/>
                <a:gdLst/>
                <a:ahLst/>
                <a:cxnLst>
                  <a:cxn ang="0">
                    <a:pos x="48" y="9"/>
                  </a:cxn>
                  <a:cxn ang="0">
                    <a:pos x="43" y="9"/>
                  </a:cxn>
                  <a:cxn ang="0">
                    <a:pos x="39" y="10"/>
                  </a:cxn>
                  <a:cxn ang="0">
                    <a:pos x="34" y="8"/>
                  </a:cxn>
                  <a:cxn ang="0">
                    <a:pos x="33" y="14"/>
                  </a:cxn>
                  <a:cxn ang="0">
                    <a:pos x="31" y="16"/>
                  </a:cxn>
                  <a:cxn ang="0">
                    <a:pos x="27" y="12"/>
                  </a:cxn>
                  <a:cxn ang="0">
                    <a:pos x="25" y="10"/>
                  </a:cxn>
                  <a:cxn ang="0">
                    <a:pos x="25" y="5"/>
                  </a:cxn>
                  <a:cxn ang="0">
                    <a:pos x="24" y="0"/>
                  </a:cxn>
                  <a:cxn ang="0">
                    <a:pos x="22" y="2"/>
                  </a:cxn>
                  <a:cxn ang="0">
                    <a:pos x="20" y="9"/>
                  </a:cxn>
                  <a:cxn ang="0">
                    <a:pos x="11" y="15"/>
                  </a:cxn>
                  <a:cxn ang="0">
                    <a:pos x="9" y="24"/>
                  </a:cxn>
                  <a:cxn ang="0">
                    <a:pos x="2" y="29"/>
                  </a:cxn>
                  <a:cxn ang="0">
                    <a:pos x="0" y="34"/>
                  </a:cxn>
                  <a:cxn ang="0">
                    <a:pos x="3" y="33"/>
                  </a:cxn>
                  <a:cxn ang="0">
                    <a:pos x="3" y="31"/>
                  </a:cxn>
                  <a:cxn ang="0">
                    <a:pos x="5" y="31"/>
                  </a:cxn>
                  <a:cxn ang="0">
                    <a:pos x="5" y="33"/>
                  </a:cxn>
                  <a:cxn ang="0">
                    <a:pos x="24" y="36"/>
                  </a:cxn>
                  <a:cxn ang="0">
                    <a:pos x="25" y="30"/>
                  </a:cxn>
                  <a:cxn ang="0">
                    <a:pos x="29" y="23"/>
                  </a:cxn>
                  <a:cxn ang="0">
                    <a:pos x="31" y="23"/>
                  </a:cxn>
                  <a:cxn ang="0">
                    <a:pos x="35" y="18"/>
                  </a:cxn>
                  <a:cxn ang="0">
                    <a:pos x="38" y="17"/>
                  </a:cxn>
                  <a:cxn ang="0">
                    <a:pos x="42" y="19"/>
                  </a:cxn>
                  <a:cxn ang="0">
                    <a:pos x="38" y="21"/>
                  </a:cxn>
                  <a:cxn ang="0">
                    <a:pos x="38" y="32"/>
                  </a:cxn>
                  <a:cxn ang="0">
                    <a:pos x="41" y="36"/>
                  </a:cxn>
                  <a:cxn ang="0">
                    <a:pos x="46" y="33"/>
                  </a:cxn>
                  <a:cxn ang="0">
                    <a:pos x="51" y="25"/>
                  </a:cxn>
                  <a:cxn ang="0">
                    <a:pos x="50" y="18"/>
                  </a:cxn>
                  <a:cxn ang="0">
                    <a:pos x="48" y="17"/>
                  </a:cxn>
                  <a:cxn ang="0">
                    <a:pos x="48" y="9"/>
                  </a:cxn>
                </a:cxnLst>
                <a:rect l="0" t="0" r="r" b="b"/>
                <a:pathLst>
                  <a:path w="51" h="36">
                    <a:moveTo>
                      <a:pt x="48" y="9"/>
                    </a:moveTo>
                    <a:lnTo>
                      <a:pt x="43" y="9"/>
                    </a:lnTo>
                    <a:lnTo>
                      <a:pt x="39" y="10"/>
                    </a:lnTo>
                    <a:lnTo>
                      <a:pt x="34" y="8"/>
                    </a:lnTo>
                    <a:lnTo>
                      <a:pt x="33" y="14"/>
                    </a:lnTo>
                    <a:lnTo>
                      <a:pt x="31" y="16"/>
                    </a:lnTo>
                    <a:lnTo>
                      <a:pt x="27" y="12"/>
                    </a:lnTo>
                    <a:lnTo>
                      <a:pt x="25" y="10"/>
                    </a:lnTo>
                    <a:lnTo>
                      <a:pt x="25" y="5"/>
                    </a:lnTo>
                    <a:lnTo>
                      <a:pt x="24" y="0"/>
                    </a:lnTo>
                    <a:lnTo>
                      <a:pt x="22" y="2"/>
                    </a:lnTo>
                    <a:lnTo>
                      <a:pt x="20" y="9"/>
                    </a:lnTo>
                    <a:lnTo>
                      <a:pt x="11" y="15"/>
                    </a:lnTo>
                    <a:lnTo>
                      <a:pt x="9" y="24"/>
                    </a:lnTo>
                    <a:lnTo>
                      <a:pt x="2" y="29"/>
                    </a:lnTo>
                    <a:lnTo>
                      <a:pt x="0" y="34"/>
                    </a:lnTo>
                    <a:lnTo>
                      <a:pt x="3" y="33"/>
                    </a:lnTo>
                    <a:lnTo>
                      <a:pt x="3" y="31"/>
                    </a:lnTo>
                    <a:lnTo>
                      <a:pt x="5" y="31"/>
                    </a:lnTo>
                    <a:lnTo>
                      <a:pt x="5" y="33"/>
                    </a:lnTo>
                    <a:lnTo>
                      <a:pt x="24" y="36"/>
                    </a:lnTo>
                    <a:lnTo>
                      <a:pt x="25" y="30"/>
                    </a:lnTo>
                    <a:lnTo>
                      <a:pt x="29" y="23"/>
                    </a:lnTo>
                    <a:lnTo>
                      <a:pt x="31" y="23"/>
                    </a:lnTo>
                    <a:lnTo>
                      <a:pt x="35" y="18"/>
                    </a:lnTo>
                    <a:lnTo>
                      <a:pt x="38" y="17"/>
                    </a:lnTo>
                    <a:lnTo>
                      <a:pt x="42" y="19"/>
                    </a:lnTo>
                    <a:lnTo>
                      <a:pt x="38" y="21"/>
                    </a:lnTo>
                    <a:lnTo>
                      <a:pt x="38" y="32"/>
                    </a:lnTo>
                    <a:lnTo>
                      <a:pt x="41" y="36"/>
                    </a:lnTo>
                    <a:lnTo>
                      <a:pt x="46" y="33"/>
                    </a:lnTo>
                    <a:lnTo>
                      <a:pt x="51" y="25"/>
                    </a:lnTo>
                    <a:lnTo>
                      <a:pt x="50" y="18"/>
                    </a:lnTo>
                    <a:lnTo>
                      <a:pt x="48" y="17"/>
                    </a:lnTo>
                    <a:lnTo>
                      <a:pt x="48" y="9"/>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5" name="愛知県"/>
              <p:cNvSpPr>
                <a:spLocks/>
              </p:cNvSpPr>
              <p:nvPr/>
            </p:nvSpPr>
            <p:spPr bwMode="auto">
              <a:xfrm rot="22938875">
                <a:off x="3022" y="3420"/>
                <a:ext cx="264" cy="224"/>
              </a:xfrm>
              <a:custGeom>
                <a:avLst/>
                <a:gdLst/>
                <a:ahLst/>
                <a:cxnLst>
                  <a:cxn ang="0">
                    <a:pos x="31" y="15"/>
                  </a:cxn>
                  <a:cxn ang="0">
                    <a:pos x="33" y="6"/>
                  </a:cxn>
                  <a:cxn ang="0">
                    <a:pos x="31" y="5"/>
                  </a:cxn>
                  <a:cxn ang="0">
                    <a:pos x="28" y="7"/>
                  </a:cxn>
                  <a:cxn ang="0">
                    <a:pos x="27" y="4"/>
                  </a:cxn>
                  <a:cxn ang="0">
                    <a:pos x="23" y="6"/>
                  </a:cxn>
                  <a:cxn ang="0">
                    <a:pos x="19" y="4"/>
                  </a:cxn>
                  <a:cxn ang="0">
                    <a:pos x="13" y="5"/>
                  </a:cxn>
                  <a:cxn ang="0">
                    <a:pos x="5" y="0"/>
                  </a:cxn>
                  <a:cxn ang="0">
                    <a:pos x="2" y="3"/>
                  </a:cxn>
                  <a:cxn ang="0">
                    <a:pos x="0" y="7"/>
                  </a:cxn>
                  <a:cxn ang="0">
                    <a:pos x="2" y="11"/>
                  </a:cxn>
                  <a:cxn ang="0">
                    <a:pos x="5" y="10"/>
                  </a:cxn>
                  <a:cxn ang="0">
                    <a:pos x="2" y="15"/>
                  </a:cxn>
                  <a:cxn ang="0">
                    <a:pos x="4" y="22"/>
                  </a:cxn>
                  <a:cxn ang="0">
                    <a:pos x="7" y="24"/>
                  </a:cxn>
                  <a:cxn ang="0">
                    <a:pos x="7" y="23"/>
                  </a:cxn>
                  <a:cxn ang="0">
                    <a:pos x="6" y="19"/>
                  </a:cxn>
                  <a:cxn ang="0">
                    <a:pos x="7" y="16"/>
                  </a:cxn>
                  <a:cxn ang="0">
                    <a:pos x="8" y="20"/>
                  </a:cxn>
                  <a:cxn ang="0">
                    <a:pos x="12" y="21"/>
                  </a:cxn>
                  <a:cxn ang="0">
                    <a:pos x="15" y="20"/>
                  </a:cxn>
                  <a:cxn ang="0">
                    <a:pos x="17" y="22"/>
                  </a:cxn>
                  <a:cxn ang="0">
                    <a:pos x="10" y="25"/>
                  </a:cxn>
                  <a:cxn ang="0">
                    <a:pos x="9" y="28"/>
                  </a:cxn>
                  <a:cxn ang="0">
                    <a:pos x="22" y="25"/>
                  </a:cxn>
                  <a:cxn ang="0">
                    <a:pos x="24" y="20"/>
                  </a:cxn>
                  <a:cxn ang="0">
                    <a:pos x="31" y="15"/>
                  </a:cxn>
                </a:cxnLst>
                <a:rect l="0" t="0" r="r" b="b"/>
                <a:pathLst>
                  <a:path w="33" h="28">
                    <a:moveTo>
                      <a:pt x="31" y="15"/>
                    </a:moveTo>
                    <a:lnTo>
                      <a:pt x="33" y="6"/>
                    </a:lnTo>
                    <a:lnTo>
                      <a:pt x="31" y="5"/>
                    </a:lnTo>
                    <a:lnTo>
                      <a:pt x="28" y="7"/>
                    </a:lnTo>
                    <a:lnTo>
                      <a:pt x="27" y="4"/>
                    </a:lnTo>
                    <a:lnTo>
                      <a:pt x="23" y="6"/>
                    </a:lnTo>
                    <a:lnTo>
                      <a:pt x="19" y="4"/>
                    </a:lnTo>
                    <a:lnTo>
                      <a:pt x="13" y="5"/>
                    </a:lnTo>
                    <a:lnTo>
                      <a:pt x="5" y="0"/>
                    </a:lnTo>
                    <a:lnTo>
                      <a:pt x="2" y="3"/>
                    </a:lnTo>
                    <a:lnTo>
                      <a:pt x="0" y="7"/>
                    </a:lnTo>
                    <a:lnTo>
                      <a:pt x="2" y="11"/>
                    </a:lnTo>
                    <a:lnTo>
                      <a:pt x="5" y="10"/>
                    </a:lnTo>
                    <a:lnTo>
                      <a:pt x="2" y="15"/>
                    </a:lnTo>
                    <a:lnTo>
                      <a:pt x="4" y="22"/>
                    </a:lnTo>
                    <a:lnTo>
                      <a:pt x="7" y="24"/>
                    </a:lnTo>
                    <a:lnTo>
                      <a:pt x="7" y="23"/>
                    </a:lnTo>
                    <a:lnTo>
                      <a:pt x="6" y="19"/>
                    </a:lnTo>
                    <a:lnTo>
                      <a:pt x="7" y="16"/>
                    </a:lnTo>
                    <a:lnTo>
                      <a:pt x="8" y="20"/>
                    </a:lnTo>
                    <a:lnTo>
                      <a:pt x="12" y="21"/>
                    </a:lnTo>
                    <a:lnTo>
                      <a:pt x="15" y="20"/>
                    </a:lnTo>
                    <a:lnTo>
                      <a:pt x="17" y="22"/>
                    </a:lnTo>
                    <a:lnTo>
                      <a:pt x="10" y="25"/>
                    </a:lnTo>
                    <a:lnTo>
                      <a:pt x="9" y="28"/>
                    </a:lnTo>
                    <a:lnTo>
                      <a:pt x="22" y="25"/>
                    </a:lnTo>
                    <a:lnTo>
                      <a:pt x="24" y="20"/>
                    </a:lnTo>
                    <a:lnTo>
                      <a:pt x="31" y="1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6" name="三重県"/>
              <p:cNvSpPr>
                <a:spLocks/>
              </p:cNvSpPr>
              <p:nvPr/>
            </p:nvSpPr>
            <p:spPr bwMode="auto">
              <a:xfrm rot="22938875">
                <a:off x="2777" y="3361"/>
                <a:ext cx="256" cy="439"/>
              </a:xfrm>
              <a:custGeom>
                <a:avLst/>
                <a:gdLst/>
                <a:ahLst/>
                <a:cxnLst>
                  <a:cxn ang="0">
                    <a:pos x="22" y="23"/>
                  </a:cxn>
                  <a:cxn ang="0">
                    <a:pos x="21" y="17"/>
                  </a:cxn>
                  <a:cxn ang="0">
                    <a:pos x="24" y="14"/>
                  </a:cxn>
                  <a:cxn ang="0">
                    <a:pos x="25" y="8"/>
                  </a:cxn>
                  <a:cxn ang="0">
                    <a:pos x="28" y="7"/>
                  </a:cxn>
                  <a:cxn ang="0">
                    <a:pos x="26" y="3"/>
                  </a:cxn>
                  <a:cxn ang="0">
                    <a:pos x="21" y="0"/>
                  </a:cxn>
                  <a:cxn ang="0">
                    <a:pos x="18" y="1"/>
                  </a:cxn>
                  <a:cxn ang="0">
                    <a:pos x="18" y="5"/>
                  </a:cxn>
                  <a:cxn ang="0">
                    <a:pos x="16" y="13"/>
                  </a:cxn>
                  <a:cxn ang="0">
                    <a:pos x="9" y="13"/>
                  </a:cxn>
                  <a:cxn ang="0">
                    <a:pos x="8" y="15"/>
                  </a:cxn>
                  <a:cxn ang="0">
                    <a:pos x="8" y="19"/>
                  </a:cxn>
                  <a:cxn ang="0">
                    <a:pos x="9" y="22"/>
                  </a:cxn>
                  <a:cxn ang="0">
                    <a:pos x="9" y="26"/>
                  </a:cxn>
                  <a:cxn ang="0">
                    <a:pos x="13" y="27"/>
                  </a:cxn>
                  <a:cxn ang="0">
                    <a:pos x="11" y="30"/>
                  </a:cxn>
                  <a:cxn ang="0">
                    <a:pos x="9" y="30"/>
                  </a:cxn>
                  <a:cxn ang="0">
                    <a:pos x="10" y="42"/>
                  </a:cxn>
                  <a:cxn ang="0">
                    <a:pos x="3" y="45"/>
                  </a:cxn>
                  <a:cxn ang="0">
                    <a:pos x="0" y="51"/>
                  </a:cxn>
                  <a:cxn ang="0">
                    <a:pos x="4" y="55"/>
                  </a:cxn>
                  <a:cxn ang="0">
                    <a:pos x="4" y="55"/>
                  </a:cxn>
                  <a:cxn ang="0">
                    <a:pos x="7" y="49"/>
                  </a:cxn>
                  <a:cxn ang="0">
                    <a:pos x="12" y="46"/>
                  </a:cxn>
                  <a:cxn ang="0">
                    <a:pos x="13" y="39"/>
                  </a:cxn>
                  <a:cxn ang="0">
                    <a:pos x="21" y="34"/>
                  </a:cxn>
                  <a:cxn ang="0">
                    <a:pos x="29" y="36"/>
                  </a:cxn>
                  <a:cxn ang="0">
                    <a:pos x="32" y="28"/>
                  </a:cxn>
                  <a:cxn ang="0">
                    <a:pos x="22" y="23"/>
                  </a:cxn>
                </a:cxnLst>
                <a:rect l="0" t="0" r="r" b="b"/>
                <a:pathLst>
                  <a:path w="32" h="55">
                    <a:moveTo>
                      <a:pt x="22" y="23"/>
                    </a:moveTo>
                    <a:lnTo>
                      <a:pt x="21" y="17"/>
                    </a:lnTo>
                    <a:lnTo>
                      <a:pt x="24" y="14"/>
                    </a:lnTo>
                    <a:lnTo>
                      <a:pt x="25" y="8"/>
                    </a:lnTo>
                    <a:lnTo>
                      <a:pt x="28" y="7"/>
                    </a:lnTo>
                    <a:lnTo>
                      <a:pt x="26" y="3"/>
                    </a:lnTo>
                    <a:lnTo>
                      <a:pt x="21" y="0"/>
                    </a:lnTo>
                    <a:lnTo>
                      <a:pt x="18" y="1"/>
                    </a:lnTo>
                    <a:lnTo>
                      <a:pt x="18" y="5"/>
                    </a:lnTo>
                    <a:lnTo>
                      <a:pt x="16" y="13"/>
                    </a:lnTo>
                    <a:lnTo>
                      <a:pt x="9" y="13"/>
                    </a:lnTo>
                    <a:lnTo>
                      <a:pt x="8" y="15"/>
                    </a:lnTo>
                    <a:lnTo>
                      <a:pt x="8" y="19"/>
                    </a:lnTo>
                    <a:lnTo>
                      <a:pt x="9" y="22"/>
                    </a:lnTo>
                    <a:lnTo>
                      <a:pt x="9" y="26"/>
                    </a:lnTo>
                    <a:lnTo>
                      <a:pt x="13" y="27"/>
                    </a:lnTo>
                    <a:lnTo>
                      <a:pt x="11" y="30"/>
                    </a:lnTo>
                    <a:lnTo>
                      <a:pt x="9" y="30"/>
                    </a:lnTo>
                    <a:lnTo>
                      <a:pt x="10" y="42"/>
                    </a:lnTo>
                    <a:lnTo>
                      <a:pt x="3" y="45"/>
                    </a:lnTo>
                    <a:lnTo>
                      <a:pt x="0" y="51"/>
                    </a:lnTo>
                    <a:lnTo>
                      <a:pt x="4" y="55"/>
                    </a:lnTo>
                    <a:lnTo>
                      <a:pt x="4" y="55"/>
                    </a:lnTo>
                    <a:lnTo>
                      <a:pt x="7" y="49"/>
                    </a:lnTo>
                    <a:lnTo>
                      <a:pt x="12" y="46"/>
                    </a:lnTo>
                    <a:lnTo>
                      <a:pt x="13" y="39"/>
                    </a:lnTo>
                    <a:lnTo>
                      <a:pt x="21" y="34"/>
                    </a:lnTo>
                    <a:lnTo>
                      <a:pt x="29" y="36"/>
                    </a:lnTo>
                    <a:lnTo>
                      <a:pt x="32" y="28"/>
                    </a:lnTo>
                    <a:lnTo>
                      <a:pt x="22" y="23"/>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7" name="滋賀県"/>
              <p:cNvSpPr>
                <a:spLocks/>
              </p:cNvSpPr>
              <p:nvPr/>
            </p:nvSpPr>
            <p:spPr bwMode="auto">
              <a:xfrm rot="22938875">
                <a:off x="2852" y="3226"/>
                <a:ext cx="160" cy="247"/>
              </a:xfrm>
              <a:custGeom>
                <a:avLst/>
                <a:gdLst/>
                <a:ahLst/>
                <a:cxnLst>
                  <a:cxn ang="0">
                    <a:pos x="19" y="8"/>
                  </a:cxn>
                  <a:cxn ang="0">
                    <a:pos x="17" y="2"/>
                  </a:cxn>
                  <a:cxn ang="0">
                    <a:pos x="13" y="0"/>
                  </a:cxn>
                  <a:cxn ang="0">
                    <a:pos x="13" y="4"/>
                  </a:cxn>
                  <a:cxn ang="0">
                    <a:pos x="7" y="7"/>
                  </a:cxn>
                  <a:cxn ang="0">
                    <a:pos x="6" y="5"/>
                  </a:cxn>
                  <a:cxn ang="0">
                    <a:pos x="4" y="8"/>
                  </a:cxn>
                  <a:cxn ang="0">
                    <a:pos x="2" y="8"/>
                  </a:cxn>
                  <a:cxn ang="0">
                    <a:pos x="0" y="10"/>
                  </a:cxn>
                  <a:cxn ang="0">
                    <a:pos x="3" y="14"/>
                  </a:cxn>
                  <a:cxn ang="0">
                    <a:pos x="4" y="23"/>
                  </a:cxn>
                  <a:cxn ang="0">
                    <a:pos x="6" y="25"/>
                  </a:cxn>
                  <a:cxn ang="0">
                    <a:pos x="7" y="29"/>
                  </a:cxn>
                  <a:cxn ang="0">
                    <a:pos x="10" y="31"/>
                  </a:cxn>
                  <a:cxn ang="0">
                    <a:pos x="11" y="29"/>
                  </a:cxn>
                  <a:cxn ang="0">
                    <a:pos x="18" y="29"/>
                  </a:cxn>
                  <a:cxn ang="0">
                    <a:pos x="20" y="21"/>
                  </a:cxn>
                  <a:cxn ang="0">
                    <a:pos x="20" y="17"/>
                  </a:cxn>
                  <a:cxn ang="0">
                    <a:pos x="19" y="16"/>
                  </a:cxn>
                  <a:cxn ang="0">
                    <a:pos x="19" y="8"/>
                  </a:cxn>
                </a:cxnLst>
                <a:rect l="0" t="0" r="r" b="b"/>
                <a:pathLst>
                  <a:path w="20" h="31">
                    <a:moveTo>
                      <a:pt x="19" y="8"/>
                    </a:moveTo>
                    <a:lnTo>
                      <a:pt x="17" y="2"/>
                    </a:lnTo>
                    <a:lnTo>
                      <a:pt x="13" y="0"/>
                    </a:lnTo>
                    <a:lnTo>
                      <a:pt x="13" y="4"/>
                    </a:lnTo>
                    <a:lnTo>
                      <a:pt x="7" y="7"/>
                    </a:lnTo>
                    <a:lnTo>
                      <a:pt x="6" y="5"/>
                    </a:lnTo>
                    <a:lnTo>
                      <a:pt x="4" y="8"/>
                    </a:lnTo>
                    <a:lnTo>
                      <a:pt x="2" y="8"/>
                    </a:lnTo>
                    <a:lnTo>
                      <a:pt x="0" y="10"/>
                    </a:lnTo>
                    <a:lnTo>
                      <a:pt x="3" y="14"/>
                    </a:lnTo>
                    <a:lnTo>
                      <a:pt x="4" y="23"/>
                    </a:lnTo>
                    <a:lnTo>
                      <a:pt x="6" y="25"/>
                    </a:lnTo>
                    <a:lnTo>
                      <a:pt x="7" y="29"/>
                    </a:lnTo>
                    <a:lnTo>
                      <a:pt x="10" y="31"/>
                    </a:lnTo>
                    <a:lnTo>
                      <a:pt x="11" y="29"/>
                    </a:lnTo>
                    <a:lnTo>
                      <a:pt x="18" y="29"/>
                    </a:lnTo>
                    <a:lnTo>
                      <a:pt x="20" y="21"/>
                    </a:lnTo>
                    <a:lnTo>
                      <a:pt x="20" y="17"/>
                    </a:lnTo>
                    <a:lnTo>
                      <a:pt x="19" y="16"/>
                    </a:lnTo>
                    <a:lnTo>
                      <a:pt x="19" y="8"/>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8" name="京都府"/>
              <p:cNvSpPr>
                <a:spLocks/>
              </p:cNvSpPr>
              <p:nvPr/>
            </p:nvSpPr>
            <p:spPr bwMode="auto">
              <a:xfrm rot="22938875">
                <a:off x="2647" y="3120"/>
                <a:ext cx="296" cy="344"/>
              </a:xfrm>
              <a:custGeom>
                <a:avLst/>
                <a:gdLst/>
                <a:ahLst/>
                <a:cxnLst>
                  <a:cxn ang="0">
                    <a:pos x="5" y="9"/>
                  </a:cxn>
                  <a:cxn ang="0">
                    <a:pos x="5" y="13"/>
                  </a:cxn>
                  <a:cxn ang="0">
                    <a:pos x="2" y="13"/>
                  </a:cxn>
                  <a:cxn ang="0">
                    <a:pos x="2" y="17"/>
                  </a:cxn>
                  <a:cxn ang="0">
                    <a:pos x="8" y="20"/>
                  </a:cxn>
                  <a:cxn ang="0">
                    <a:pos x="9" y="23"/>
                  </a:cxn>
                  <a:cxn ang="0">
                    <a:pos x="14" y="24"/>
                  </a:cxn>
                  <a:cxn ang="0">
                    <a:pos x="13" y="28"/>
                  </a:cxn>
                  <a:cxn ang="0">
                    <a:pos x="18" y="31"/>
                  </a:cxn>
                  <a:cxn ang="0">
                    <a:pos x="19" y="34"/>
                  </a:cxn>
                  <a:cxn ang="0">
                    <a:pos x="21" y="33"/>
                  </a:cxn>
                  <a:cxn ang="0">
                    <a:pos x="25" y="39"/>
                  </a:cxn>
                  <a:cxn ang="0">
                    <a:pos x="24" y="40"/>
                  </a:cxn>
                  <a:cxn ang="0">
                    <a:pos x="25" y="42"/>
                  </a:cxn>
                  <a:cxn ang="0">
                    <a:pos x="31" y="43"/>
                  </a:cxn>
                  <a:cxn ang="0">
                    <a:pos x="32" y="41"/>
                  </a:cxn>
                  <a:cxn ang="0">
                    <a:pos x="37" y="41"/>
                  </a:cxn>
                  <a:cxn ang="0">
                    <a:pos x="37" y="37"/>
                  </a:cxn>
                  <a:cxn ang="0">
                    <a:pos x="34" y="35"/>
                  </a:cxn>
                  <a:cxn ang="0">
                    <a:pos x="33" y="31"/>
                  </a:cxn>
                  <a:cxn ang="0">
                    <a:pos x="31" y="29"/>
                  </a:cxn>
                  <a:cxn ang="0">
                    <a:pos x="30" y="20"/>
                  </a:cxn>
                  <a:cxn ang="0">
                    <a:pos x="27" y="16"/>
                  </a:cxn>
                  <a:cxn ang="0">
                    <a:pos x="20" y="16"/>
                  </a:cxn>
                  <a:cxn ang="0">
                    <a:pos x="18" y="12"/>
                  </a:cxn>
                  <a:cxn ang="0">
                    <a:pos x="19" y="10"/>
                  </a:cxn>
                  <a:cxn ang="0">
                    <a:pos x="18" y="7"/>
                  </a:cxn>
                  <a:cxn ang="0">
                    <a:pos x="14" y="11"/>
                  </a:cxn>
                  <a:cxn ang="0">
                    <a:pos x="12" y="8"/>
                  </a:cxn>
                  <a:cxn ang="0">
                    <a:pos x="14" y="4"/>
                  </a:cxn>
                  <a:cxn ang="0">
                    <a:pos x="10" y="0"/>
                  </a:cxn>
                  <a:cxn ang="0">
                    <a:pos x="0" y="5"/>
                  </a:cxn>
                  <a:cxn ang="0">
                    <a:pos x="2" y="10"/>
                  </a:cxn>
                  <a:cxn ang="0">
                    <a:pos x="5" y="9"/>
                  </a:cxn>
                </a:cxnLst>
                <a:rect l="0" t="0" r="r" b="b"/>
                <a:pathLst>
                  <a:path w="37" h="43">
                    <a:moveTo>
                      <a:pt x="5" y="9"/>
                    </a:moveTo>
                    <a:lnTo>
                      <a:pt x="5" y="13"/>
                    </a:lnTo>
                    <a:lnTo>
                      <a:pt x="2" y="13"/>
                    </a:lnTo>
                    <a:lnTo>
                      <a:pt x="2" y="17"/>
                    </a:lnTo>
                    <a:lnTo>
                      <a:pt x="8" y="20"/>
                    </a:lnTo>
                    <a:lnTo>
                      <a:pt x="9" y="23"/>
                    </a:lnTo>
                    <a:lnTo>
                      <a:pt x="14" y="24"/>
                    </a:lnTo>
                    <a:lnTo>
                      <a:pt x="13" y="28"/>
                    </a:lnTo>
                    <a:lnTo>
                      <a:pt x="18" y="31"/>
                    </a:lnTo>
                    <a:lnTo>
                      <a:pt x="19" y="34"/>
                    </a:lnTo>
                    <a:lnTo>
                      <a:pt x="21" y="33"/>
                    </a:lnTo>
                    <a:lnTo>
                      <a:pt x="25" y="39"/>
                    </a:lnTo>
                    <a:lnTo>
                      <a:pt x="24" y="40"/>
                    </a:lnTo>
                    <a:lnTo>
                      <a:pt x="25" y="42"/>
                    </a:lnTo>
                    <a:lnTo>
                      <a:pt x="31" y="43"/>
                    </a:lnTo>
                    <a:lnTo>
                      <a:pt x="32" y="41"/>
                    </a:lnTo>
                    <a:lnTo>
                      <a:pt x="37" y="41"/>
                    </a:lnTo>
                    <a:lnTo>
                      <a:pt x="37" y="37"/>
                    </a:lnTo>
                    <a:lnTo>
                      <a:pt x="34" y="35"/>
                    </a:lnTo>
                    <a:lnTo>
                      <a:pt x="33" y="31"/>
                    </a:lnTo>
                    <a:lnTo>
                      <a:pt x="31" y="29"/>
                    </a:lnTo>
                    <a:lnTo>
                      <a:pt x="30" y="20"/>
                    </a:lnTo>
                    <a:lnTo>
                      <a:pt x="27" y="16"/>
                    </a:lnTo>
                    <a:lnTo>
                      <a:pt x="20" y="16"/>
                    </a:lnTo>
                    <a:lnTo>
                      <a:pt x="18" y="12"/>
                    </a:lnTo>
                    <a:lnTo>
                      <a:pt x="19" y="10"/>
                    </a:lnTo>
                    <a:lnTo>
                      <a:pt x="18" y="7"/>
                    </a:lnTo>
                    <a:lnTo>
                      <a:pt x="14" y="11"/>
                    </a:lnTo>
                    <a:lnTo>
                      <a:pt x="12" y="8"/>
                    </a:lnTo>
                    <a:lnTo>
                      <a:pt x="14" y="4"/>
                    </a:lnTo>
                    <a:lnTo>
                      <a:pt x="10" y="0"/>
                    </a:lnTo>
                    <a:lnTo>
                      <a:pt x="0" y="5"/>
                    </a:lnTo>
                    <a:lnTo>
                      <a:pt x="2" y="10"/>
                    </a:lnTo>
                    <a:lnTo>
                      <a:pt x="5" y="9"/>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19" name="大阪府"/>
              <p:cNvSpPr>
                <a:spLocks/>
              </p:cNvSpPr>
              <p:nvPr/>
            </p:nvSpPr>
            <p:spPr bwMode="auto">
              <a:xfrm rot="22938875">
                <a:off x="2635" y="3323"/>
                <a:ext cx="152" cy="224"/>
              </a:xfrm>
              <a:custGeom>
                <a:avLst/>
                <a:gdLst/>
                <a:ahLst/>
                <a:cxnLst>
                  <a:cxn ang="0">
                    <a:pos x="9" y="26"/>
                  </a:cxn>
                  <a:cxn ang="0">
                    <a:pos x="16" y="24"/>
                  </a:cxn>
                  <a:cxn ang="0">
                    <a:pos x="16" y="18"/>
                  </a:cxn>
                  <a:cxn ang="0">
                    <a:pos x="18" y="12"/>
                  </a:cxn>
                  <a:cxn ang="0">
                    <a:pos x="19" y="11"/>
                  </a:cxn>
                  <a:cxn ang="0">
                    <a:pos x="15" y="5"/>
                  </a:cxn>
                  <a:cxn ang="0">
                    <a:pos x="13" y="6"/>
                  </a:cxn>
                  <a:cxn ang="0">
                    <a:pos x="12" y="3"/>
                  </a:cxn>
                  <a:cxn ang="0">
                    <a:pos x="7" y="0"/>
                  </a:cxn>
                  <a:cxn ang="0">
                    <a:pos x="7" y="1"/>
                  </a:cxn>
                  <a:cxn ang="0">
                    <a:pos x="7" y="4"/>
                  </a:cxn>
                  <a:cxn ang="0">
                    <a:pos x="10" y="6"/>
                  </a:cxn>
                  <a:cxn ang="0">
                    <a:pos x="8" y="13"/>
                  </a:cxn>
                  <a:cxn ang="0">
                    <a:pos x="9" y="17"/>
                  </a:cxn>
                  <a:cxn ang="0">
                    <a:pos x="6" y="23"/>
                  </a:cxn>
                  <a:cxn ang="0">
                    <a:pos x="0" y="27"/>
                  </a:cxn>
                  <a:cxn ang="0">
                    <a:pos x="1" y="28"/>
                  </a:cxn>
                  <a:cxn ang="0">
                    <a:pos x="9" y="26"/>
                  </a:cxn>
                </a:cxnLst>
                <a:rect l="0" t="0" r="r" b="b"/>
                <a:pathLst>
                  <a:path w="19" h="28">
                    <a:moveTo>
                      <a:pt x="9" y="26"/>
                    </a:moveTo>
                    <a:lnTo>
                      <a:pt x="16" y="24"/>
                    </a:lnTo>
                    <a:lnTo>
                      <a:pt x="16" y="18"/>
                    </a:lnTo>
                    <a:lnTo>
                      <a:pt x="18" y="12"/>
                    </a:lnTo>
                    <a:lnTo>
                      <a:pt x="19" y="11"/>
                    </a:lnTo>
                    <a:lnTo>
                      <a:pt x="15" y="5"/>
                    </a:lnTo>
                    <a:lnTo>
                      <a:pt x="13" y="6"/>
                    </a:lnTo>
                    <a:lnTo>
                      <a:pt x="12" y="3"/>
                    </a:lnTo>
                    <a:lnTo>
                      <a:pt x="7" y="0"/>
                    </a:lnTo>
                    <a:lnTo>
                      <a:pt x="7" y="1"/>
                    </a:lnTo>
                    <a:lnTo>
                      <a:pt x="7" y="4"/>
                    </a:lnTo>
                    <a:lnTo>
                      <a:pt x="10" y="6"/>
                    </a:lnTo>
                    <a:lnTo>
                      <a:pt x="8" y="13"/>
                    </a:lnTo>
                    <a:lnTo>
                      <a:pt x="9" y="17"/>
                    </a:lnTo>
                    <a:lnTo>
                      <a:pt x="6" y="23"/>
                    </a:lnTo>
                    <a:lnTo>
                      <a:pt x="0" y="27"/>
                    </a:lnTo>
                    <a:lnTo>
                      <a:pt x="1" y="28"/>
                    </a:lnTo>
                    <a:lnTo>
                      <a:pt x="9" y="2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0" name="兵庫県"/>
              <p:cNvSpPr>
                <a:spLocks/>
              </p:cNvSpPr>
              <p:nvPr/>
            </p:nvSpPr>
            <p:spPr bwMode="auto">
              <a:xfrm rot="22938875">
                <a:off x="2508" y="3092"/>
                <a:ext cx="272" cy="312"/>
              </a:xfrm>
              <a:custGeom>
                <a:avLst/>
                <a:gdLst/>
                <a:ahLst/>
                <a:cxnLst>
                  <a:cxn ang="0">
                    <a:pos x="31" y="28"/>
                  </a:cxn>
                  <a:cxn ang="0">
                    <a:pos x="31" y="25"/>
                  </a:cxn>
                  <a:cxn ang="0">
                    <a:pos x="31" y="24"/>
                  </a:cxn>
                  <a:cxn ang="0">
                    <a:pos x="32" y="20"/>
                  </a:cxn>
                  <a:cxn ang="0">
                    <a:pos x="27" y="19"/>
                  </a:cxn>
                  <a:cxn ang="0">
                    <a:pos x="26" y="16"/>
                  </a:cxn>
                  <a:cxn ang="0">
                    <a:pos x="20" y="13"/>
                  </a:cxn>
                  <a:cxn ang="0">
                    <a:pos x="20" y="9"/>
                  </a:cxn>
                  <a:cxn ang="0">
                    <a:pos x="23" y="9"/>
                  </a:cxn>
                  <a:cxn ang="0">
                    <a:pos x="23" y="5"/>
                  </a:cxn>
                  <a:cxn ang="0">
                    <a:pos x="20" y="6"/>
                  </a:cxn>
                  <a:cxn ang="0">
                    <a:pos x="18" y="1"/>
                  </a:cxn>
                  <a:cxn ang="0">
                    <a:pos x="9" y="0"/>
                  </a:cxn>
                  <a:cxn ang="0">
                    <a:pos x="4" y="2"/>
                  </a:cxn>
                  <a:cxn ang="0">
                    <a:pos x="6" y="4"/>
                  </a:cxn>
                  <a:cxn ang="0">
                    <a:pos x="7" y="17"/>
                  </a:cxn>
                  <a:cxn ang="0">
                    <a:pos x="4" y="18"/>
                  </a:cxn>
                  <a:cxn ang="0">
                    <a:pos x="4" y="21"/>
                  </a:cxn>
                  <a:cxn ang="0">
                    <a:pos x="2" y="22"/>
                  </a:cxn>
                  <a:cxn ang="0">
                    <a:pos x="0" y="32"/>
                  </a:cxn>
                  <a:cxn ang="0">
                    <a:pos x="2" y="35"/>
                  </a:cxn>
                  <a:cxn ang="0">
                    <a:pos x="12" y="34"/>
                  </a:cxn>
                  <a:cxn ang="0">
                    <a:pos x="22" y="39"/>
                  </a:cxn>
                  <a:cxn ang="0">
                    <a:pos x="32" y="37"/>
                  </a:cxn>
                  <a:cxn ang="0">
                    <a:pos x="34" y="30"/>
                  </a:cxn>
                  <a:cxn ang="0">
                    <a:pos x="31" y="28"/>
                  </a:cxn>
                </a:cxnLst>
                <a:rect l="0" t="0" r="r" b="b"/>
                <a:pathLst>
                  <a:path w="34" h="39">
                    <a:moveTo>
                      <a:pt x="31" y="28"/>
                    </a:moveTo>
                    <a:lnTo>
                      <a:pt x="31" y="25"/>
                    </a:lnTo>
                    <a:lnTo>
                      <a:pt x="31" y="24"/>
                    </a:lnTo>
                    <a:lnTo>
                      <a:pt x="32" y="20"/>
                    </a:lnTo>
                    <a:lnTo>
                      <a:pt x="27" y="19"/>
                    </a:lnTo>
                    <a:lnTo>
                      <a:pt x="26" y="16"/>
                    </a:lnTo>
                    <a:lnTo>
                      <a:pt x="20" y="13"/>
                    </a:lnTo>
                    <a:lnTo>
                      <a:pt x="20" y="9"/>
                    </a:lnTo>
                    <a:lnTo>
                      <a:pt x="23" y="9"/>
                    </a:lnTo>
                    <a:lnTo>
                      <a:pt x="23" y="5"/>
                    </a:lnTo>
                    <a:lnTo>
                      <a:pt x="20" y="6"/>
                    </a:lnTo>
                    <a:lnTo>
                      <a:pt x="18" y="1"/>
                    </a:lnTo>
                    <a:lnTo>
                      <a:pt x="9" y="0"/>
                    </a:lnTo>
                    <a:lnTo>
                      <a:pt x="4" y="2"/>
                    </a:lnTo>
                    <a:lnTo>
                      <a:pt x="6" y="4"/>
                    </a:lnTo>
                    <a:lnTo>
                      <a:pt x="7" y="17"/>
                    </a:lnTo>
                    <a:lnTo>
                      <a:pt x="4" y="18"/>
                    </a:lnTo>
                    <a:lnTo>
                      <a:pt x="4" y="21"/>
                    </a:lnTo>
                    <a:lnTo>
                      <a:pt x="2" y="22"/>
                    </a:lnTo>
                    <a:lnTo>
                      <a:pt x="0" y="32"/>
                    </a:lnTo>
                    <a:lnTo>
                      <a:pt x="2" y="35"/>
                    </a:lnTo>
                    <a:lnTo>
                      <a:pt x="12" y="34"/>
                    </a:lnTo>
                    <a:lnTo>
                      <a:pt x="22" y="39"/>
                    </a:lnTo>
                    <a:lnTo>
                      <a:pt x="32" y="37"/>
                    </a:lnTo>
                    <a:lnTo>
                      <a:pt x="34" y="30"/>
                    </a:lnTo>
                    <a:lnTo>
                      <a:pt x="31" y="28"/>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1" name="兵庫県001_"/>
              <p:cNvSpPr>
                <a:spLocks/>
              </p:cNvSpPr>
              <p:nvPr/>
            </p:nvSpPr>
            <p:spPr bwMode="auto">
              <a:xfrm rot="22938875">
                <a:off x="2495" y="3391"/>
                <a:ext cx="104" cy="128"/>
              </a:xfrm>
              <a:custGeom>
                <a:avLst/>
                <a:gdLst/>
                <a:ahLst/>
                <a:cxnLst>
                  <a:cxn ang="0">
                    <a:pos x="0" y="11"/>
                  </a:cxn>
                  <a:cxn ang="0">
                    <a:pos x="5" y="5"/>
                  </a:cxn>
                  <a:cxn ang="0">
                    <a:pos x="11" y="0"/>
                  </a:cxn>
                  <a:cxn ang="0">
                    <a:pos x="13" y="1"/>
                  </a:cxn>
                  <a:cxn ang="0">
                    <a:pos x="9" y="8"/>
                  </a:cxn>
                  <a:cxn ang="0">
                    <a:pos x="11" y="12"/>
                  </a:cxn>
                  <a:cxn ang="0">
                    <a:pos x="5" y="16"/>
                  </a:cxn>
                  <a:cxn ang="0">
                    <a:pos x="2" y="14"/>
                  </a:cxn>
                  <a:cxn ang="0">
                    <a:pos x="0" y="11"/>
                  </a:cxn>
                </a:cxnLst>
                <a:rect l="0" t="0" r="r" b="b"/>
                <a:pathLst>
                  <a:path w="13" h="16">
                    <a:moveTo>
                      <a:pt x="0" y="11"/>
                    </a:moveTo>
                    <a:lnTo>
                      <a:pt x="5" y="5"/>
                    </a:lnTo>
                    <a:lnTo>
                      <a:pt x="11" y="0"/>
                    </a:lnTo>
                    <a:lnTo>
                      <a:pt x="13" y="1"/>
                    </a:lnTo>
                    <a:lnTo>
                      <a:pt x="9" y="8"/>
                    </a:lnTo>
                    <a:lnTo>
                      <a:pt x="11" y="12"/>
                    </a:lnTo>
                    <a:lnTo>
                      <a:pt x="5" y="16"/>
                    </a:lnTo>
                    <a:lnTo>
                      <a:pt x="2" y="14"/>
                    </a:lnTo>
                    <a:lnTo>
                      <a:pt x="0" y="11"/>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2" name="奈良県"/>
              <p:cNvSpPr>
                <a:spLocks/>
              </p:cNvSpPr>
              <p:nvPr/>
            </p:nvSpPr>
            <p:spPr bwMode="auto">
              <a:xfrm rot="22938875">
                <a:off x="2693" y="3458"/>
                <a:ext cx="176" cy="263"/>
              </a:xfrm>
              <a:custGeom>
                <a:avLst/>
                <a:gdLst/>
                <a:ahLst/>
                <a:cxnLst>
                  <a:cxn ang="0">
                    <a:pos x="11" y="3"/>
                  </a:cxn>
                  <a:cxn ang="0">
                    <a:pos x="5" y="2"/>
                  </a:cxn>
                  <a:cxn ang="0">
                    <a:pos x="4" y="0"/>
                  </a:cxn>
                  <a:cxn ang="0">
                    <a:pos x="2" y="6"/>
                  </a:cxn>
                  <a:cxn ang="0">
                    <a:pos x="2" y="12"/>
                  </a:cxn>
                  <a:cxn ang="0">
                    <a:pos x="4" y="19"/>
                  </a:cxn>
                  <a:cxn ang="0">
                    <a:pos x="0" y="25"/>
                  </a:cxn>
                  <a:cxn ang="0">
                    <a:pos x="2" y="29"/>
                  </a:cxn>
                  <a:cxn ang="0">
                    <a:pos x="1" y="32"/>
                  </a:cxn>
                  <a:cxn ang="0">
                    <a:pos x="7" y="32"/>
                  </a:cxn>
                  <a:cxn ang="0">
                    <a:pos x="9" y="33"/>
                  </a:cxn>
                  <a:cxn ang="0">
                    <a:pos x="12" y="27"/>
                  </a:cxn>
                  <a:cxn ang="0">
                    <a:pos x="19" y="24"/>
                  </a:cxn>
                  <a:cxn ang="0">
                    <a:pos x="18" y="12"/>
                  </a:cxn>
                  <a:cxn ang="0">
                    <a:pos x="20" y="12"/>
                  </a:cxn>
                  <a:cxn ang="0">
                    <a:pos x="22" y="9"/>
                  </a:cxn>
                  <a:cxn ang="0">
                    <a:pos x="18" y="8"/>
                  </a:cxn>
                  <a:cxn ang="0">
                    <a:pos x="18" y="4"/>
                  </a:cxn>
                  <a:cxn ang="0">
                    <a:pos x="17" y="1"/>
                  </a:cxn>
                  <a:cxn ang="0">
                    <a:pos x="12" y="1"/>
                  </a:cxn>
                  <a:cxn ang="0">
                    <a:pos x="11" y="3"/>
                  </a:cxn>
                </a:cxnLst>
                <a:rect l="0" t="0" r="r" b="b"/>
                <a:pathLst>
                  <a:path w="22" h="33">
                    <a:moveTo>
                      <a:pt x="11" y="3"/>
                    </a:moveTo>
                    <a:lnTo>
                      <a:pt x="5" y="2"/>
                    </a:lnTo>
                    <a:lnTo>
                      <a:pt x="4" y="0"/>
                    </a:lnTo>
                    <a:lnTo>
                      <a:pt x="2" y="6"/>
                    </a:lnTo>
                    <a:lnTo>
                      <a:pt x="2" y="12"/>
                    </a:lnTo>
                    <a:lnTo>
                      <a:pt x="4" y="19"/>
                    </a:lnTo>
                    <a:lnTo>
                      <a:pt x="0" y="25"/>
                    </a:lnTo>
                    <a:lnTo>
                      <a:pt x="2" y="29"/>
                    </a:lnTo>
                    <a:lnTo>
                      <a:pt x="1" y="32"/>
                    </a:lnTo>
                    <a:lnTo>
                      <a:pt x="7" y="32"/>
                    </a:lnTo>
                    <a:lnTo>
                      <a:pt x="9" y="33"/>
                    </a:lnTo>
                    <a:lnTo>
                      <a:pt x="12" y="27"/>
                    </a:lnTo>
                    <a:lnTo>
                      <a:pt x="19" y="24"/>
                    </a:lnTo>
                    <a:lnTo>
                      <a:pt x="18" y="12"/>
                    </a:lnTo>
                    <a:lnTo>
                      <a:pt x="20" y="12"/>
                    </a:lnTo>
                    <a:lnTo>
                      <a:pt x="22" y="9"/>
                    </a:lnTo>
                    <a:lnTo>
                      <a:pt x="18" y="8"/>
                    </a:lnTo>
                    <a:lnTo>
                      <a:pt x="18" y="4"/>
                    </a:lnTo>
                    <a:lnTo>
                      <a:pt x="17" y="1"/>
                    </a:lnTo>
                    <a:lnTo>
                      <a:pt x="12" y="1"/>
                    </a:lnTo>
                    <a:lnTo>
                      <a:pt x="11" y="3"/>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3" name="和歌山県"/>
              <p:cNvSpPr>
                <a:spLocks/>
              </p:cNvSpPr>
              <p:nvPr/>
            </p:nvSpPr>
            <p:spPr bwMode="auto">
              <a:xfrm rot="22938875">
                <a:off x="2535" y="3508"/>
                <a:ext cx="232" cy="272"/>
              </a:xfrm>
              <a:custGeom>
                <a:avLst/>
                <a:gdLst/>
                <a:ahLst/>
                <a:cxnLst>
                  <a:cxn ang="0">
                    <a:pos x="23" y="20"/>
                  </a:cxn>
                  <a:cxn ang="0">
                    <a:pos x="17" y="20"/>
                  </a:cxn>
                  <a:cxn ang="0">
                    <a:pos x="18" y="17"/>
                  </a:cxn>
                  <a:cxn ang="0">
                    <a:pos x="16" y="13"/>
                  </a:cxn>
                  <a:cxn ang="0">
                    <a:pos x="20" y="7"/>
                  </a:cxn>
                  <a:cxn ang="0">
                    <a:pos x="18" y="0"/>
                  </a:cxn>
                  <a:cxn ang="0">
                    <a:pos x="11" y="2"/>
                  </a:cxn>
                  <a:cxn ang="0">
                    <a:pos x="3" y="4"/>
                  </a:cxn>
                  <a:cxn ang="0">
                    <a:pos x="2" y="3"/>
                  </a:cxn>
                  <a:cxn ang="0">
                    <a:pos x="1" y="4"/>
                  </a:cxn>
                  <a:cxn ang="0">
                    <a:pos x="4" y="8"/>
                  </a:cxn>
                  <a:cxn ang="0">
                    <a:pos x="1" y="10"/>
                  </a:cxn>
                  <a:cxn ang="0">
                    <a:pos x="2" y="14"/>
                  </a:cxn>
                  <a:cxn ang="0">
                    <a:pos x="0" y="18"/>
                  </a:cxn>
                  <a:cxn ang="0">
                    <a:pos x="9" y="24"/>
                  </a:cxn>
                  <a:cxn ang="0">
                    <a:pos x="10" y="30"/>
                  </a:cxn>
                  <a:cxn ang="0">
                    <a:pos x="22" y="34"/>
                  </a:cxn>
                  <a:cxn ang="0">
                    <a:pos x="29" y="25"/>
                  </a:cxn>
                  <a:cxn ang="0">
                    <a:pos x="25" y="21"/>
                  </a:cxn>
                  <a:cxn ang="0">
                    <a:pos x="23" y="20"/>
                  </a:cxn>
                </a:cxnLst>
                <a:rect l="0" t="0" r="r" b="b"/>
                <a:pathLst>
                  <a:path w="29" h="34">
                    <a:moveTo>
                      <a:pt x="23" y="20"/>
                    </a:moveTo>
                    <a:lnTo>
                      <a:pt x="17" y="20"/>
                    </a:lnTo>
                    <a:lnTo>
                      <a:pt x="18" y="17"/>
                    </a:lnTo>
                    <a:lnTo>
                      <a:pt x="16" y="13"/>
                    </a:lnTo>
                    <a:lnTo>
                      <a:pt x="20" y="7"/>
                    </a:lnTo>
                    <a:lnTo>
                      <a:pt x="18" y="0"/>
                    </a:lnTo>
                    <a:lnTo>
                      <a:pt x="11" y="2"/>
                    </a:lnTo>
                    <a:lnTo>
                      <a:pt x="3" y="4"/>
                    </a:lnTo>
                    <a:lnTo>
                      <a:pt x="2" y="3"/>
                    </a:lnTo>
                    <a:lnTo>
                      <a:pt x="1" y="4"/>
                    </a:lnTo>
                    <a:lnTo>
                      <a:pt x="4" y="8"/>
                    </a:lnTo>
                    <a:lnTo>
                      <a:pt x="1" y="10"/>
                    </a:lnTo>
                    <a:lnTo>
                      <a:pt x="2" y="14"/>
                    </a:lnTo>
                    <a:lnTo>
                      <a:pt x="0" y="18"/>
                    </a:lnTo>
                    <a:lnTo>
                      <a:pt x="9" y="24"/>
                    </a:lnTo>
                    <a:lnTo>
                      <a:pt x="10" y="30"/>
                    </a:lnTo>
                    <a:lnTo>
                      <a:pt x="22" y="34"/>
                    </a:lnTo>
                    <a:lnTo>
                      <a:pt x="29" y="25"/>
                    </a:lnTo>
                    <a:lnTo>
                      <a:pt x="25" y="21"/>
                    </a:lnTo>
                    <a:lnTo>
                      <a:pt x="23" y="2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4" name="鳥取県"/>
              <p:cNvSpPr>
                <a:spLocks/>
              </p:cNvSpPr>
              <p:nvPr/>
            </p:nvSpPr>
            <p:spPr bwMode="auto">
              <a:xfrm rot="22938875">
                <a:off x="2286" y="3022"/>
                <a:ext cx="320" cy="159"/>
              </a:xfrm>
              <a:custGeom>
                <a:avLst/>
                <a:gdLst/>
                <a:ahLst/>
                <a:cxnLst>
                  <a:cxn ang="0">
                    <a:pos x="5" y="6"/>
                  </a:cxn>
                  <a:cxn ang="0">
                    <a:pos x="4" y="10"/>
                  </a:cxn>
                  <a:cxn ang="0">
                    <a:pos x="1" y="13"/>
                  </a:cxn>
                  <a:cxn ang="0">
                    <a:pos x="0" y="19"/>
                  </a:cxn>
                  <a:cxn ang="0">
                    <a:pos x="3" y="20"/>
                  </a:cxn>
                  <a:cxn ang="0">
                    <a:pos x="7" y="17"/>
                  </a:cxn>
                  <a:cxn ang="0">
                    <a:pos x="7" y="15"/>
                  </a:cxn>
                  <a:cxn ang="0">
                    <a:pos x="11" y="15"/>
                  </a:cxn>
                  <a:cxn ang="0">
                    <a:pos x="14" y="11"/>
                  </a:cxn>
                  <a:cxn ang="0">
                    <a:pos x="20" y="13"/>
                  </a:cxn>
                  <a:cxn ang="0">
                    <a:pos x="26" y="10"/>
                  </a:cxn>
                  <a:cxn ang="0">
                    <a:pos x="30" y="12"/>
                  </a:cxn>
                  <a:cxn ang="0">
                    <a:pos x="31" y="16"/>
                  </a:cxn>
                  <a:cxn ang="0">
                    <a:pos x="37" y="16"/>
                  </a:cxn>
                  <a:cxn ang="0">
                    <a:pos x="40" y="15"/>
                  </a:cxn>
                  <a:cxn ang="0">
                    <a:pos x="39" y="2"/>
                  </a:cxn>
                  <a:cxn ang="0">
                    <a:pos x="37" y="0"/>
                  </a:cxn>
                  <a:cxn ang="0">
                    <a:pos x="27" y="3"/>
                  </a:cxn>
                  <a:cxn ang="0">
                    <a:pos x="19" y="3"/>
                  </a:cxn>
                  <a:cxn ang="0">
                    <a:pos x="13" y="2"/>
                  </a:cxn>
                  <a:cxn ang="0">
                    <a:pos x="9" y="4"/>
                  </a:cxn>
                  <a:cxn ang="0">
                    <a:pos x="4" y="3"/>
                  </a:cxn>
                  <a:cxn ang="0">
                    <a:pos x="6" y="1"/>
                  </a:cxn>
                  <a:cxn ang="0">
                    <a:pos x="2" y="2"/>
                  </a:cxn>
                  <a:cxn ang="0">
                    <a:pos x="5" y="6"/>
                  </a:cxn>
                </a:cxnLst>
                <a:rect l="0" t="0" r="r" b="b"/>
                <a:pathLst>
                  <a:path w="40" h="20">
                    <a:moveTo>
                      <a:pt x="5" y="6"/>
                    </a:moveTo>
                    <a:lnTo>
                      <a:pt x="4" y="10"/>
                    </a:lnTo>
                    <a:lnTo>
                      <a:pt x="1" y="13"/>
                    </a:lnTo>
                    <a:lnTo>
                      <a:pt x="0" y="19"/>
                    </a:lnTo>
                    <a:lnTo>
                      <a:pt x="3" y="20"/>
                    </a:lnTo>
                    <a:lnTo>
                      <a:pt x="7" y="17"/>
                    </a:lnTo>
                    <a:lnTo>
                      <a:pt x="7" y="15"/>
                    </a:lnTo>
                    <a:lnTo>
                      <a:pt x="11" y="15"/>
                    </a:lnTo>
                    <a:lnTo>
                      <a:pt x="14" y="11"/>
                    </a:lnTo>
                    <a:lnTo>
                      <a:pt x="20" y="13"/>
                    </a:lnTo>
                    <a:lnTo>
                      <a:pt x="26" y="10"/>
                    </a:lnTo>
                    <a:lnTo>
                      <a:pt x="30" y="12"/>
                    </a:lnTo>
                    <a:lnTo>
                      <a:pt x="31" y="16"/>
                    </a:lnTo>
                    <a:lnTo>
                      <a:pt x="37" y="16"/>
                    </a:lnTo>
                    <a:lnTo>
                      <a:pt x="40" y="15"/>
                    </a:lnTo>
                    <a:lnTo>
                      <a:pt x="39" y="2"/>
                    </a:lnTo>
                    <a:lnTo>
                      <a:pt x="37" y="0"/>
                    </a:lnTo>
                    <a:lnTo>
                      <a:pt x="27" y="3"/>
                    </a:lnTo>
                    <a:lnTo>
                      <a:pt x="19" y="3"/>
                    </a:lnTo>
                    <a:lnTo>
                      <a:pt x="13" y="2"/>
                    </a:lnTo>
                    <a:lnTo>
                      <a:pt x="9" y="4"/>
                    </a:lnTo>
                    <a:lnTo>
                      <a:pt x="4" y="3"/>
                    </a:lnTo>
                    <a:lnTo>
                      <a:pt x="6" y="1"/>
                    </a:lnTo>
                    <a:lnTo>
                      <a:pt x="2" y="2"/>
                    </a:lnTo>
                    <a:lnTo>
                      <a:pt x="5" y="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5" name="島根県"/>
              <p:cNvSpPr>
                <a:spLocks/>
              </p:cNvSpPr>
              <p:nvPr/>
            </p:nvSpPr>
            <p:spPr bwMode="auto">
              <a:xfrm rot="22938875">
                <a:off x="1914" y="2897"/>
                <a:ext cx="416" cy="343"/>
              </a:xfrm>
              <a:custGeom>
                <a:avLst/>
                <a:gdLst/>
                <a:ahLst/>
                <a:cxnLst>
                  <a:cxn ang="0">
                    <a:pos x="3" y="38"/>
                  </a:cxn>
                  <a:cxn ang="0">
                    <a:pos x="2" y="43"/>
                  </a:cxn>
                  <a:cxn ang="0">
                    <a:pos x="7" y="43"/>
                  </a:cxn>
                  <a:cxn ang="0">
                    <a:pos x="11" y="38"/>
                  </a:cxn>
                  <a:cxn ang="0">
                    <a:pos x="15" y="30"/>
                  </a:cxn>
                  <a:cxn ang="0">
                    <a:pos x="18" y="28"/>
                  </a:cxn>
                  <a:cxn ang="0">
                    <a:pos x="31" y="27"/>
                  </a:cxn>
                  <a:cxn ang="0">
                    <a:pos x="29" y="23"/>
                  </a:cxn>
                  <a:cxn ang="0">
                    <a:pos x="35" y="18"/>
                  </a:cxn>
                  <a:cxn ang="0">
                    <a:pos x="45" y="19"/>
                  </a:cxn>
                  <a:cxn ang="0">
                    <a:pos x="46" y="13"/>
                  </a:cxn>
                  <a:cxn ang="0">
                    <a:pos x="49" y="10"/>
                  </a:cxn>
                  <a:cxn ang="0">
                    <a:pos x="50" y="6"/>
                  </a:cxn>
                  <a:cxn ang="0">
                    <a:pos x="47" y="2"/>
                  </a:cxn>
                  <a:cxn ang="0">
                    <a:pos x="51" y="1"/>
                  </a:cxn>
                  <a:cxn ang="0">
                    <a:pos x="52" y="0"/>
                  </a:cxn>
                  <a:cxn ang="0">
                    <a:pos x="43" y="0"/>
                  </a:cxn>
                  <a:cxn ang="0">
                    <a:pos x="29" y="5"/>
                  </a:cxn>
                  <a:cxn ang="0">
                    <a:pos x="30" y="7"/>
                  </a:cxn>
                  <a:cxn ang="0">
                    <a:pos x="25" y="13"/>
                  </a:cxn>
                  <a:cxn ang="0">
                    <a:pos x="18" y="18"/>
                  </a:cxn>
                  <a:cxn ang="0">
                    <a:pos x="3" y="30"/>
                  </a:cxn>
                  <a:cxn ang="0">
                    <a:pos x="0" y="32"/>
                  </a:cxn>
                  <a:cxn ang="0">
                    <a:pos x="0" y="36"/>
                  </a:cxn>
                  <a:cxn ang="0">
                    <a:pos x="3" y="38"/>
                  </a:cxn>
                </a:cxnLst>
                <a:rect l="0" t="0" r="r" b="b"/>
                <a:pathLst>
                  <a:path w="52" h="43">
                    <a:moveTo>
                      <a:pt x="3" y="38"/>
                    </a:moveTo>
                    <a:lnTo>
                      <a:pt x="2" y="43"/>
                    </a:lnTo>
                    <a:lnTo>
                      <a:pt x="7" y="43"/>
                    </a:lnTo>
                    <a:lnTo>
                      <a:pt x="11" y="38"/>
                    </a:lnTo>
                    <a:lnTo>
                      <a:pt x="15" y="30"/>
                    </a:lnTo>
                    <a:lnTo>
                      <a:pt x="18" y="28"/>
                    </a:lnTo>
                    <a:lnTo>
                      <a:pt x="31" y="27"/>
                    </a:lnTo>
                    <a:lnTo>
                      <a:pt x="29" y="23"/>
                    </a:lnTo>
                    <a:lnTo>
                      <a:pt x="35" y="18"/>
                    </a:lnTo>
                    <a:lnTo>
                      <a:pt x="45" y="19"/>
                    </a:lnTo>
                    <a:lnTo>
                      <a:pt x="46" y="13"/>
                    </a:lnTo>
                    <a:lnTo>
                      <a:pt x="49" y="10"/>
                    </a:lnTo>
                    <a:lnTo>
                      <a:pt x="50" y="6"/>
                    </a:lnTo>
                    <a:lnTo>
                      <a:pt x="47" y="2"/>
                    </a:lnTo>
                    <a:lnTo>
                      <a:pt x="51" y="1"/>
                    </a:lnTo>
                    <a:lnTo>
                      <a:pt x="52" y="0"/>
                    </a:lnTo>
                    <a:lnTo>
                      <a:pt x="43" y="0"/>
                    </a:lnTo>
                    <a:lnTo>
                      <a:pt x="29" y="5"/>
                    </a:lnTo>
                    <a:lnTo>
                      <a:pt x="30" y="7"/>
                    </a:lnTo>
                    <a:lnTo>
                      <a:pt x="25" y="13"/>
                    </a:lnTo>
                    <a:lnTo>
                      <a:pt x="18" y="18"/>
                    </a:lnTo>
                    <a:lnTo>
                      <a:pt x="3" y="30"/>
                    </a:lnTo>
                    <a:lnTo>
                      <a:pt x="0" y="32"/>
                    </a:lnTo>
                    <a:lnTo>
                      <a:pt x="0" y="36"/>
                    </a:lnTo>
                    <a:lnTo>
                      <a:pt x="3" y="38"/>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6" name="岡山県"/>
              <p:cNvSpPr>
                <a:spLocks/>
              </p:cNvSpPr>
              <p:nvPr/>
            </p:nvSpPr>
            <p:spPr bwMode="auto">
              <a:xfrm rot="22938875">
                <a:off x="2261" y="3092"/>
                <a:ext cx="272" cy="256"/>
              </a:xfrm>
              <a:custGeom>
                <a:avLst/>
                <a:gdLst/>
                <a:ahLst/>
                <a:cxnLst>
                  <a:cxn ang="0">
                    <a:pos x="32" y="10"/>
                  </a:cxn>
                  <a:cxn ang="0">
                    <a:pos x="34" y="9"/>
                  </a:cxn>
                  <a:cxn ang="0">
                    <a:pos x="34" y="6"/>
                  </a:cxn>
                  <a:cxn ang="0">
                    <a:pos x="28" y="6"/>
                  </a:cxn>
                  <a:cxn ang="0">
                    <a:pos x="27" y="2"/>
                  </a:cxn>
                  <a:cxn ang="0">
                    <a:pos x="23" y="0"/>
                  </a:cxn>
                  <a:cxn ang="0">
                    <a:pos x="17" y="3"/>
                  </a:cxn>
                  <a:cxn ang="0">
                    <a:pos x="11" y="1"/>
                  </a:cxn>
                  <a:cxn ang="0">
                    <a:pos x="8" y="5"/>
                  </a:cxn>
                  <a:cxn ang="0">
                    <a:pos x="4" y="5"/>
                  </a:cxn>
                  <a:cxn ang="0">
                    <a:pos x="4" y="7"/>
                  </a:cxn>
                  <a:cxn ang="0">
                    <a:pos x="0" y="10"/>
                  </a:cxn>
                  <a:cxn ang="0">
                    <a:pos x="2" y="16"/>
                  </a:cxn>
                  <a:cxn ang="0">
                    <a:pos x="4" y="19"/>
                  </a:cxn>
                  <a:cxn ang="0">
                    <a:pos x="4" y="24"/>
                  </a:cxn>
                  <a:cxn ang="0">
                    <a:pos x="6" y="31"/>
                  </a:cxn>
                  <a:cxn ang="0">
                    <a:pos x="8" y="30"/>
                  </a:cxn>
                  <a:cxn ang="0">
                    <a:pos x="9" y="32"/>
                  </a:cxn>
                  <a:cxn ang="0">
                    <a:pos x="17" y="29"/>
                  </a:cxn>
                  <a:cxn ang="0">
                    <a:pos x="18" y="31"/>
                  </a:cxn>
                  <a:cxn ang="0">
                    <a:pos x="24" y="29"/>
                  </a:cxn>
                  <a:cxn ang="0">
                    <a:pos x="32" y="23"/>
                  </a:cxn>
                  <a:cxn ang="0">
                    <a:pos x="30" y="20"/>
                  </a:cxn>
                  <a:cxn ang="0">
                    <a:pos x="32" y="10"/>
                  </a:cxn>
                </a:cxnLst>
                <a:rect l="0" t="0" r="r" b="b"/>
                <a:pathLst>
                  <a:path w="34" h="32">
                    <a:moveTo>
                      <a:pt x="32" y="10"/>
                    </a:moveTo>
                    <a:lnTo>
                      <a:pt x="34" y="9"/>
                    </a:lnTo>
                    <a:lnTo>
                      <a:pt x="34" y="6"/>
                    </a:lnTo>
                    <a:lnTo>
                      <a:pt x="28" y="6"/>
                    </a:lnTo>
                    <a:lnTo>
                      <a:pt x="27" y="2"/>
                    </a:lnTo>
                    <a:lnTo>
                      <a:pt x="23" y="0"/>
                    </a:lnTo>
                    <a:lnTo>
                      <a:pt x="17" y="3"/>
                    </a:lnTo>
                    <a:lnTo>
                      <a:pt x="11" y="1"/>
                    </a:lnTo>
                    <a:lnTo>
                      <a:pt x="8" y="5"/>
                    </a:lnTo>
                    <a:lnTo>
                      <a:pt x="4" y="5"/>
                    </a:lnTo>
                    <a:lnTo>
                      <a:pt x="4" y="7"/>
                    </a:lnTo>
                    <a:lnTo>
                      <a:pt x="0" y="10"/>
                    </a:lnTo>
                    <a:lnTo>
                      <a:pt x="2" y="16"/>
                    </a:lnTo>
                    <a:lnTo>
                      <a:pt x="4" y="19"/>
                    </a:lnTo>
                    <a:lnTo>
                      <a:pt x="4" y="24"/>
                    </a:lnTo>
                    <a:lnTo>
                      <a:pt x="6" y="31"/>
                    </a:lnTo>
                    <a:lnTo>
                      <a:pt x="8" y="30"/>
                    </a:lnTo>
                    <a:lnTo>
                      <a:pt x="9" y="32"/>
                    </a:lnTo>
                    <a:lnTo>
                      <a:pt x="17" y="29"/>
                    </a:lnTo>
                    <a:lnTo>
                      <a:pt x="18" y="31"/>
                    </a:lnTo>
                    <a:lnTo>
                      <a:pt x="24" y="29"/>
                    </a:lnTo>
                    <a:lnTo>
                      <a:pt x="32" y="23"/>
                    </a:lnTo>
                    <a:lnTo>
                      <a:pt x="30" y="20"/>
                    </a:lnTo>
                    <a:lnTo>
                      <a:pt x="32" y="1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7" name="広島県"/>
              <p:cNvSpPr>
                <a:spLocks/>
              </p:cNvSpPr>
              <p:nvPr/>
            </p:nvSpPr>
            <p:spPr bwMode="auto">
              <a:xfrm rot="22938875">
                <a:off x="1960" y="3053"/>
                <a:ext cx="344" cy="256"/>
              </a:xfrm>
              <a:custGeom>
                <a:avLst/>
                <a:gdLst/>
                <a:ahLst/>
                <a:cxnLst>
                  <a:cxn ang="0">
                    <a:pos x="41" y="11"/>
                  </a:cxn>
                  <a:cxn ang="0">
                    <a:pos x="39" y="8"/>
                  </a:cxn>
                  <a:cxn ang="0">
                    <a:pos x="37" y="2"/>
                  </a:cxn>
                  <a:cxn ang="0">
                    <a:pos x="34" y="1"/>
                  </a:cxn>
                  <a:cxn ang="0">
                    <a:pos x="24" y="0"/>
                  </a:cxn>
                  <a:cxn ang="0">
                    <a:pos x="18" y="5"/>
                  </a:cxn>
                  <a:cxn ang="0">
                    <a:pos x="20" y="9"/>
                  </a:cxn>
                  <a:cxn ang="0">
                    <a:pos x="7" y="10"/>
                  </a:cxn>
                  <a:cxn ang="0">
                    <a:pos x="4" y="12"/>
                  </a:cxn>
                  <a:cxn ang="0">
                    <a:pos x="0" y="20"/>
                  </a:cxn>
                  <a:cxn ang="0">
                    <a:pos x="2" y="23"/>
                  </a:cxn>
                  <a:cxn ang="0">
                    <a:pos x="3" y="29"/>
                  </a:cxn>
                  <a:cxn ang="0">
                    <a:pos x="5" y="31"/>
                  </a:cxn>
                  <a:cxn ang="0">
                    <a:pos x="6" y="29"/>
                  </a:cxn>
                  <a:cxn ang="0">
                    <a:pos x="11" y="27"/>
                  </a:cxn>
                  <a:cxn ang="0">
                    <a:pos x="15" y="28"/>
                  </a:cxn>
                  <a:cxn ang="0">
                    <a:pos x="17" y="32"/>
                  </a:cxn>
                  <a:cxn ang="0">
                    <a:pos x="22" y="29"/>
                  </a:cxn>
                  <a:cxn ang="0">
                    <a:pos x="34" y="25"/>
                  </a:cxn>
                  <a:cxn ang="0">
                    <a:pos x="37" y="28"/>
                  </a:cxn>
                  <a:cxn ang="0">
                    <a:pos x="43" y="23"/>
                  </a:cxn>
                  <a:cxn ang="0">
                    <a:pos x="41" y="16"/>
                  </a:cxn>
                  <a:cxn ang="0">
                    <a:pos x="41" y="11"/>
                  </a:cxn>
                </a:cxnLst>
                <a:rect l="0" t="0" r="r" b="b"/>
                <a:pathLst>
                  <a:path w="43" h="32">
                    <a:moveTo>
                      <a:pt x="41" y="11"/>
                    </a:moveTo>
                    <a:lnTo>
                      <a:pt x="39" y="8"/>
                    </a:lnTo>
                    <a:lnTo>
                      <a:pt x="37" y="2"/>
                    </a:lnTo>
                    <a:lnTo>
                      <a:pt x="34" y="1"/>
                    </a:lnTo>
                    <a:lnTo>
                      <a:pt x="24" y="0"/>
                    </a:lnTo>
                    <a:lnTo>
                      <a:pt x="18" y="5"/>
                    </a:lnTo>
                    <a:lnTo>
                      <a:pt x="20" y="9"/>
                    </a:lnTo>
                    <a:lnTo>
                      <a:pt x="7" y="10"/>
                    </a:lnTo>
                    <a:lnTo>
                      <a:pt x="4" y="12"/>
                    </a:lnTo>
                    <a:lnTo>
                      <a:pt x="0" y="20"/>
                    </a:lnTo>
                    <a:lnTo>
                      <a:pt x="2" y="23"/>
                    </a:lnTo>
                    <a:lnTo>
                      <a:pt x="3" y="29"/>
                    </a:lnTo>
                    <a:lnTo>
                      <a:pt x="5" y="31"/>
                    </a:lnTo>
                    <a:lnTo>
                      <a:pt x="6" y="29"/>
                    </a:lnTo>
                    <a:lnTo>
                      <a:pt x="11" y="27"/>
                    </a:lnTo>
                    <a:lnTo>
                      <a:pt x="15" y="28"/>
                    </a:lnTo>
                    <a:lnTo>
                      <a:pt x="17" y="32"/>
                    </a:lnTo>
                    <a:lnTo>
                      <a:pt x="22" y="29"/>
                    </a:lnTo>
                    <a:lnTo>
                      <a:pt x="34" y="25"/>
                    </a:lnTo>
                    <a:lnTo>
                      <a:pt x="37" y="28"/>
                    </a:lnTo>
                    <a:lnTo>
                      <a:pt x="43" y="23"/>
                    </a:lnTo>
                    <a:lnTo>
                      <a:pt x="41" y="16"/>
                    </a:lnTo>
                    <a:lnTo>
                      <a:pt x="41" y="11"/>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8" name="山口県"/>
              <p:cNvSpPr>
                <a:spLocks/>
              </p:cNvSpPr>
              <p:nvPr/>
            </p:nvSpPr>
            <p:spPr bwMode="auto">
              <a:xfrm rot="22938875">
                <a:off x="1649" y="3043"/>
                <a:ext cx="336" cy="232"/>
              </a:xfrm>
              <a:custGeom>
                <a:avLst/>
                <a:gdLst/>
                <a:ahLst/>
                <a:cxnLst>
                  <a:cxn ang="0">
                    <a:pos x="39" y="9"/>
                  </a:cxn>
                  <a:cxn ang="0">
                    <a:pos x="37" y="6"/>
                  </a:cxn>
                  <a:cxn ang="0">
                    <a:pos x="33" y="11"/>
                  </a:cxn>
                  <a:cxn ang="0">
                    <a:pos x="28" y="11"/>
                  </a:cxn>
                  <a:cxn ang="0">
                    <a:pos x="29" y="6"/>
                  </a:cxn>
                  <a:cxn ang="0">
                    <a:pos x="26" y="4"/>
                  </a:cxn>
                  <a:cxn ang="0">
                    <a:pos x="26" y="0"/>
                  </a:cxn>
                  <a:cxn ang="0">
                    <a:pos x="22" y="1"/>
                  </a:cxn>
                  <a:cxn ang="0">
                    <a:pos x="15" y="6"/>
                  </a:cxn>
                  <a:cxn ang="0">
                    <a:pos x="2" y="6"/>
                  </a:cxn>
                  <a:cxn ang="0">
                    <a:pos x="2" y="14"/>
                  </a:cxn>
                  <a:cxn ang="0">
                    <a:pos x="0" y="17"/>
                  </a:cxn>
                  <a:cxn ang="0">
                    <a:pos x="3" y="22"/>
                  </a:cxn>
                  <a:cxn ang="0">
                    <a:pos x="7" y="20"/>
                  </a:cxn>
                  <a:cxn ang="0">
                    <a:pos x="11" y="24"/>
                  </a:cxn>
                  <a:cxn ang="0">
                    <a:pos x="17" y="22"/>
                  </a:cxn>
                  <a:cxn ang="0">
                    <a:pos x="28" y="23"/>
                  </a:cxn>
                  <a:cxn ang="0">
                    <a:pos x="37" y="29"/>
                  </a:cxn>
                  <a:cxn ang="0">
                    <a:pos x="41" y="25"/>
                  </a:cxn>
                  <a:cxn ang="0">
                    <a:pos x="42" y="17"/>
                  </a:cxn>
                  <a:cxn ang="0">
                    <a:pos x="40" y="15"/>
                  </a:cxn>
                  <a:cxn ang="0">
                    <a:pos x="39" y="9"/>
                  </a:cxn>
                </a:cxnLst>
                <a:rect l="0" t="0" r="r" b="b"/>
                <a:pathLst>
                  <a:path w="42" h="29">
                    <a:moveTo>
                      <a:pt x="39" y="9"/>
                    </a:moveTo>
                    <a:lnTo>
                      <a:pt x="37" y="6"/>
                    </a:lnTo>
                    <a:lnTo>
                      <a:pt x="33" y="11"/>
                    </a:lnTo>
                    <a:lnTo>
                      <a:pt x="28" y="11"/>
                    </a:lnTo>
                    <a:lnTo>
                      <a:pt x="29" y="6"/>
                    </a:lnTo>
                    <a:lnTo>
                      <a:pt x="26" y="4"/>
                    </a:lnTo>
                    <a:lnTo>
                      <a:pt x="26" y="0"/>
                    </a:lnTo>
                    <a:lnTo>
                      <a:pt x="22" y="1"/>
                    </a:lnTo>
                    <a:lnTo>
                      <a:pt x="15" y="6"/>
                    </a:lnTo>
                    <a:lnTo>
                      <a:pt x="2" y="6"/>
                    </a:lnTo>
                    <a:lnTo>
                      <a:pt x="2" y="14"/>
                    </a:lnTo>
                    <a:lnTo>
                      <a:pt x="0" y="17"/>
                    </a:lnTo>
                    <a:lnTo>
                      <a:pt x="3" y="22"/>
                    </a:lnTo>
                    <a:lnTo>
                      <a:pt x="7" y="20"/>
                    </a:lnTo>
                    <a:lnTo>
                      <a:pt x="11" y="24"/>
                    </a:lnTo>
                    <a:lnTo>
                      <a:pt x="17" y="22"/>
                    </a:lnTo>
                    <a:lnTo>
                      <a:pt x="28" y="23"/>
                    </a:lnTo>
                    <a:lnTo>
                      <a:pt x="37" y="29"/>
                    </a:lnTo>
                    <a:lnTo>
                      <a:pt x="41" y="25"/>
                    </a:lnTo>
                    <a:lnTo>
                      <a:pt x="42" y="17"/>
                    </a:lnTo>
                    <a:lnTo>
                      <a:pt x="40" y="15"/>
                    </a:lnTo>
                    <a:lnTo>
                      <a:pt x="39" y="9"/>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29" name="徳島県"/>
              <p:cNvSpPr>
                <a:spLocks/>
              </p:cNvSpPr>
              <p:nvPr/>
            </p:nvSpPr>
            <p:spPr bwMode="auto">
              <a:xfrm rot="22938875">
                <a:off x="2221" y="3420"/>
                <a:ext cx="272" cy="216"/>
              </a:xfrm>
              <a:custGeom>
                <a:avLst/>
                <a:gdLst/>
                <a:ahLst/>
                <a:cxnLst>
                  <a:cxn ang="0">
                    <a:pos x="31" y="14"/>
                  </a:cxn>
                  <a:cxn ang="0">
                    <a:pos x="32" y="12"/>
                  </a:cxn>
                  <a:cxn ang="0">
                    <a:pos x="28" y="9"/>
                  </a:cxn>
                  <a:cxn ang="0">
                    <a:pos x="30" y="5"/>
                  </a:cxn>
                  <a:cxn ang="0">
                    <a:pos x="28" y="1"/>
                  </a:cxn>
                  <a:cxn ang="0">
                    <a:pos x="24" y="0"/>
                  </a:cxn>
                  <a:cxn ang="0">
                    <a:pos x="24" y="3"/>
                  </a:cxn>
                  <a:cxn ang="0">
                    <a:pos x="15" y="4"/>
                  </a:cxn>
                  <a:cxn ang="0">
                    <a:pos x="9" y="6"/>
                  </a:cxn>
                  <a:cxn ang="0">
                    <a:pos x="6" y="5"/>
                  </a:cxn>
                  <a:cxn ang="0">
                    <a:pos x="0" y="7"/>
                  </a:cxn>
                  <a:cxn ang="0">
                    <a:pos x="0" y="13"/>
                  </a:cxn>
                  <a:cxn ang="0">
                    <a:pos x="6" y="16"/>
                  </a:cxn>
                  <a:cxn ang="0">
                    <a:pos x="9" y="15"/>
                  </a:cxn>
                  <a:cxn ang="0">
                    <a:pos x="12" y="20"/>
                  </a:cxn>
                  <a:cxn ang="0">
                    <a:pos x="14" y="22"/>
                  </a:cxn>
                  <a:cxn ang="0">
                    <a:pos x="14" y="24"/>
                  </a:cxn>
                  <a:cxn ang="0">
                    <a:pos x="19" y="27"/>
                  </a:cxn>
                  <a:cxn ang="0">
                    <a:pos x="23" y="22"/>
                  </a:cxn>
                  <a:cxn ang="0">
                    <a:pos x="34" y="15"/>
                  </a:cxn>
                  <a:cxn ang="0">
                    <a:pos x="31" y="14"/>
                  </a:cxn>
                </a:cxnLst>
                <a:rect l="0" t="0" r="r" b="b"/>
                <a:pathLst>
                  <a:path w="34" h="27">
                    <a:moveTo>
                      <a:pt x="31" y="14"/>
                    </a:moveTo>
                    <a:lnTo>
                      <a:pt x="32" y="12"/>
                    </a:lnTo>
                    <a:lnTo>
                      <a:pt x="28" y="9"/>
                    </a:lnTo>
                    <a:lnTo>
                      <a:pt x="30" y="5"/>
                    </a:lnTo>
                    <a:lnTo>
                      <a:pt x="28" y="1"/>
                    </a:lnTo>
                    <a:lnTo>
                      <a:pt x="24" y="0"/>
                    </a:lnTo>
                    <a:lnTo>
                      <a:pt x="24" y="3"/>
                    </a:lnTo>
                    <a:lnTo>
                      <a:pt x="15" y="4"/>
                    </a:lnTo>
                    <a:lnTo>
                      <a:pt x="9" y="6"/>
                    </a:lnTo>
                    <a:lnTo>
                      <a:pt x="6" y="5"/>
                    </a:lnTo>
                    <a:lnTo>
                      <a:pt x="0" y="7"/>
                    </a:lnTo>
                    <a:lnTo>
                      <a:pt x="0" y="13"/>
                    </a:lnTo>
                    <a:lnTo>
                      <a:pt x="6" y="16"/>
                    </a:lnTo>
                    <a:lnTo>
                      <a:pt x="9" y="15"/>
                    </a:lnTo>
                    <a:lnTo>
                      <a:pt x="12" y="20"/>
                    </a:lnTo>
                    <a:lnTo>
                      <a:pt x="14" y="22"/>
                    </a:lnTo>
                    <a:lnTo>
                      <a:pt x="14" y="24"/>
                    </a:lnTo>
                    <a:lnTo>
                      <a:pt x="19" y="27"/>
                    </a:lnTo>
                    <a:lnTo>
                      <a:pt x="23" y="22"/>
                    </a:lnTo>
                    <a:lnTo>
                      <a:pt x="34" y="15"/>
                    </a:lnTo>
                    <a:lnTo>
                      <a:pt x="31" y="14"/>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0" name="香川県"/>
              <p:cNvSpPr>
                <a:spLocks/>
              </p:cNvSpPr>
              <p:nvPr/>
            </p:nvSpPr>
            <p:spPr bwMode="auto">
              <a:xfrm rot="22938875">
                <a:off x="2246" y="3368"/>
                <a:ext cx="208" cy="96"/>
              </a:xfrm>
              <a:custGeom>
                <a:avLst/>
                <a:gdLst/>
                <a:ahLst/>
                <a:cxnLst>
                  <a:cxn ang="0">
                    <a:pos x="8" y="10"/>
                  </a:cxn>
                  <a:cxn ang="0">
                    <a:pos x="11" y="11"/>
                  </a:cxn>
                  <a:cxn ang="0">
                    <a:pos x="17" y="9"/>
                  </a:cxn>
                  <a:cxn ang="0">
                    <a:pos x="26" y="8"/>
                  </a:cxn>
                  <a:cxn ang="0">
                    <a:pos x="26" y="5"/>
                  </a:cxn>
                  <a:cxn ang="0">
                    <a:pos x="18" y="0"/>
                  </a:cxn>
                  <a:cxn ang="0">
                    <a:pos x="8" y="1"/>
                  </a:cxn>
                  <a:cxn ang="0">
                    <a:pos x="3" y="4"/>
                  </a:cxn>
                  <a:cxn ang="0">
                    <a:pos x="0" y="4"/>
                  </a:cxn>
                  <a:cxn ang="0">
                    <a:pos x="2" y="9"/>
                  </a:cxn>
                  <a:cxn ang="0">
                    <a:pos x="0" y="11"/>
                  </a:cxn>
                  <a:cxn ang="0">
                    <a:pos x="2" y="12"/>
                  </a:cxn>
                  <a:cxn ang="0">
                    <a:pos x="8" y="10"/>
                  </a:cxn>
                </a:cxnLst>
                <a:rect l="0" t="0" r="r" b="b"/>
                <a:pathLst>
                  <a:path w="26" h="12">
                    <a:moveTo>
                      <a:pt x="8" y="10"/>
                    </a:moveTo>
                    <a:lnTo>
                      <a:pt x="11" y="11"/>
                    </a:lnTo>
                    <a:lnTo>
                      <a:pt x="17" y="9"/>
                    </a:lnTo>
                    <a:lnTo>
                      <a:pt x="26" y="8"/>
                    </a:lnTo>
                    <a:lnTo>
                      <a:pt x="26" y="5"/>
                    </a:lnTo>
                    <a:lnTo>
                      <a:pt x="18" y="0"/>
                    </a:lnTo>
                    <a:lnTo>
                      <a:pt x="8" y="1"/>
                    </a:lnTo>
                    <a:lnTo>
                      <a:pt x="3" y="4"/>
                    </a:lnTo>
                    <a:lnTo>
                      <a:pt x="0" y="4"/>
                    </a:lnTo>
                    <a:lnTo>
                      <a:pt x="2" y="9"/>
                    </a:lnTo>
                    <a:lnTo>
                      <a:pt x="0" y="11"/>
                    </a:lnTo>
                    <a:lnTo>
                      <a:pt x="2" y="12"/>
                    </a:lnTo>
                    <a:lnTo>
                      <a:pt x="8" y="1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1" name="愛媛県"/>
              <p:cNvSpPr>
                <a:spLocks/>
              </p:cNvSpPr>
              <p:nvPr/>
            </p:nvSpPr>
            <p:spPr bwMode="auto">
              <a:xfrm rot="22938875">
                <a:off x="1812" y="3310"/>
                <a:ext cx="399" cy="351"/>
              </a:xfrm>
              <a:custGeom>
                <a:avLst/>
                <a:gdLst/>
                <a:ahLst/>
                <a:cxnLst>
                  <a:cxn ang="0">
                    <a:pos x="19" y="35"/>
                  </a:cxn>
                  <a:cxn ang="0">
                    <a:pos x="25" y="30"/>
                  </a:cxn>
                  <a:cxn ang="0">
                    <a:pos x="23" y="24"/>
                  </a:cxn>
                  <a:cxn ang="0">
                    <a:pos x="30" y="23"/>
                  </a:cxn>
                  <a:cxn ang="0">
                    <a:pos x="35" y="13"/>
                  </a:cxn>
                  <a:cxn ang="0">
                    <a:pos x="50" y="10"/>
                  </a:cxn>
                  <a:cxn ang="0">
                    <a:pos x="50" y="4"/>
                  </a:cxn>
                  <a:cxn ang="0">
                    <a:pos x="48" y="3"/>
                  </a:cxn>
                  <a:cxn ang="0">
                    <a:pos x="45" y="4"/>
                  </a:cxn>
                  <a:cxn ang="0">
                    <a:pos x="41" y="4"/>
                  </a:cxn>
                  <a:cxn ang="0">
                    <a:pos x="36" y="6"/>
                  </a:cxn>
                  <a:cxn ang="0">
                    <a:pos x="29" y="0"/>
                  </a:cxn>
                  <a:cxn ang="0">
                    <a:pos x="21" y="6"/>
                  </a:cxn>
                  <a:cxn ang="0">
                    <a:pos x="19" y="14"/>
                  </a:cxn>
                  <a:cxn ang="0">
                    <a:pos x="0" y="25"/>
                  </a:cxn>
                  <a:cxn ang="0">
                    <a:pos x="3" y="26"/>
                  </a:cxn>
                  <a:cxn ang="0">
                    <a:pos x="11" y="23"/>
                  </a:cxn>
                  <a:cxn ang="0">
                    <a:pos x="10" y="27"/>
                  </a:cxn>
                  <a:cxn ang="0">
                    <a:pos x="14" y="30"/>
                  </a:cxn>
                  <a:cxn ang="0">
                    <a:pos x="13" y="32"/>
                  </a:cxn>
                  <a:cxn ang="0">
                    <a:pos x="9" y="31"/>
                  </a:cxn>
                  <a:cxn ang="0">
                    <a:pos x="13" y="44"/>
                  </a:cxn>
                  <a:cxn ang="0">
                    <a:pos x="16" y="43"/>
                  </a:cxn>
                  <a:cxn ang="0">
                    <a:pos x="16" y="35"/>
                  </a:cxn>
                  <a:cxn ang="0">
                    <a:pos x="19" y="35"/>
                  </a:cxn>
                </a:cxnLst>
                <a:rect l="0" t="0" r="r" b="b"/>
                <a:pathLst>
                  <a:path w="50" h="44">
                    <a:moveTo>
                      <a:pt x="19" y="35"/>
                    </a:moveTo>
                    <a:lnTo>
                      <a:pt x="25" y="30"/>
                    </a:lnTo>
                    <a:lnTo>
                      <a:pt x="23" y="24"/>
                    </a:lnTo>
                    <a:lnTo>
                      <a:pt x="30" y="23"/>
                    </a:lnTo>
                    <a:lnTo>
                      <a:pt x="35" y="13"/>
                    </a:lnTo>
                    <a:lnTo>
                      <a:pt x="50" y="10"/>
                    </a:lnTo>
                    <a:lnTo>
                      <a:pt x="50" y="4"/>
                    </a:lnTo>
                    <a:lnTo>
                      <a:pt x="48" y="3"/>
                    </a:lnTo>
                    <a:lnTo>
                      <a:pt x="45" y="4"/>
                    </a:lnTo>
                    <a:lnTo>
                      <a:pt x="41" y="4"/>
                    </a:lnTo>
                    <a:lnTo>
                      <a:pt x="36" y="6"/>
                    </a:lnTo>
                    <a:lnTo>
                      <a:pt x="29" y="0"/>
                    </a:lnTo>
                    <a:lnTo>
                      <a:pt x="21" y="6"/>
                    </a:lnTo>
                    <a:lnTo>
                      <a:pt x="19" y="14"/>
                    </a:lnTo>
                    <a:lnTo>
                      <a:pt x="0" y="25"/>
                    </a:lnTo>
                    <a:lnTo>
                      <a:pt x="3" y="26"/>
                    </a:lnTo>
                    <a:lnTo>
                      <a:pt x="11" y="23"/>
                    </a:lnTo>
                    <a:lnTo>
                      <a:pt x="10" y="27"/>
                    </a:lnTo>
                    <a:lnTo>
                      <a:pt x="14" y="30"/>
                    </a:lnTo>
                    <a:lnTo>
                      <a:pt x="13" y="32"/>
                    </a:lnTo>
                    <a:lnTo>
                      <a:pt x="9" y="31"/>
                    </a:lnTo>
                    <a:lnTo>
                      <a:pt x="13" y="44"/>
                    </a:lnTo>
                    <a:lnTo>
                      <a:pt x="16" y="43"/>
                    </a:lnTo>
                    <a:lnTo>
                      <a:pt x="16" y="35"/>
                    </a:lnTo>
                    <a:lnTo>
                      <a:pt x="19" y="3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2" name="高知県"/>
              <p:cNvSpPr>
                <a:spLocks/>
              </p:cNvSpPr>
              <p:nvPr/>
            </p:nvSpPr>
            <p:spPr bwMode="auto">
              <a:xfrm rot="22938875">
                <a:off x="1903" y="3437"/>
                <a:ext cx="424" cy="328"/>
              </a:xfrm>
              <a:custGeom>
                <a:avLst/>
                <a:gdLst/>
                <a:ahLst/>
                <a:cxnLst>
                  <a:cxn ang="0">
                    <a:pos x="48" y="9"/>
                  </a:cxn>
                  <a:cxn ang="0">
                    <a:pos x="46" y="7"/>
                  </a:cxn>
                  <a:cxn ang="0">
                    <a:pos x="43" y="2"/>
                  </a:cxn>
                  <a:cxn ang="0">
                    <a:pos x="40" y="3"/>
                  </a:cxn>
                  <a:cxn ang="0">
                    <a:pos x="34" y="0"/>
                  </a:cxn>
                  <a:cxn ang="0">
                    <a:pos x="19" y="3"/>
                  </a:cxn>
                  <a:cxn ang="0">
                    <a:pos x="14" y="13"/>
                  </a:cxn>
                  <a:cxn ang="0">
                    <a:pos x="7" y="14"/>
                  </a:cxn>
                  <a:cxn ang="0">
                    <a:pos x="9" y="20"/>
                  </a:cxn>
                  <a:cxn ang="0">
                    <a:pos x="3" y="25"/>
                  </a:cxn>
                  <a:cxn ang="0">
                    <a:pos x="0" y="25"/>
                  </a:cxn>
                  <a:cxn ang="0">
                    <a:pos x="0" y="33"/>
                  </a:cxn>
                  <a:cxn ang="0">
                    <a:pos x="2" y="33"/>
                  </a:cxn>
                  <a:cxn ang="0">
                    <a:pos x="0" y="38"/>
                  </a:cxn>
                  <a:cxn ang="0">
                    <a:pos x="5" y="39"/>
                  </a:cxn>
                  <a:cxn ang="0">
                    <a:pos x="9" y="38"/>
                  </a:cxn>
                  <a:cxn ang="0">
                    <a:pos x="13" y="41"/>
                  </a:cxn>
                  <a:cxn ang="0">
                    <a:pos x="12" y="35"/>
                  </a:cxn>
                  <a:cxn ang="0">
                    <a:pos x="13" y="31"/>
                  </a:cxn>
                  <a:cxn ang="0">
                    <a:pos x="19" y="26"/>
                  </a:cxn>
                  <a:cxn ang="0">
                    <a:pos x="22" y="20"/>
                  </a:cxn>
                  <a:cxn ang="0">
                    <a:pos x="30" y="14"/>
                  </a:cxn>
                  <a:cxn ang="0">
                    <a:pos x="34" y="13"/>
                  </a:cxn>
                  <a:cxn ang="0">
                    <a:pos x="40" y="14"/>
                  </a:cxn>
                  <a:cxn ang="0">
                    <a:pos x="49" y="24"/>
                  </a:cxn>
                  <a:cxn ang="0">
                    <a:pos x="53" y="14"/>
                  </a:cxn>
                  <a:cxn ang="0">
                    <a:pos x="48" y="11"/>
                  </a:cxn>
                  <a:cxn ang="0">
                    <a:pos x="48" y="9"/>
                  </a:cxn>
                </a:cxnLst>
                <a:rect l="0" t="0" r="r" b="b"/>
                <a:pathLst>
                  <a:path w="53" h="41">
                    <a:moveTo>
                      <a:pt x="48" y="9"/>
                    </a:moveTo>
                    <a:lnTo>
                      <a:pt x="46" y="7"/>
                    </a:lnTo>
                    <a:lnTo>
                      <a:pt x="43" y="2"/>
                    </a:lnTo>
                    <a:lnTo>
                      <a:pt x="40" y="3"/>
                    </a:lnTo>
                    <a:lnTo>
                      <a:pt x="34" y="0"/>
                    </a:lnTo>
                    <a:lnTo>
                      <a:pt x="19" y="3"/>
                    </a:lnTo>
                    <a:lnTo>
                      <a:pt x="14" y="13"/>
                    </a:lnTo>
                    <a:lnTo>
                      <a:pt x="7" y="14"/>
                    </a:lnTo>
                    <a:lnTo>
                      <a:pt x="9" y="20"/>
                    </a:lnTo>
                    <a:lnTo>
                      <a:pt x="3" y="25"/>
                    </a:lnTo>
                    <a:lnTo>
                      <a:pt x="0" y="25"/>
                    </a:lnTo>
                    <a:lnTo>
                      <a:pt x="0" y="33"/>
                    </a:lnTo>
                    <a:lnTo>
                      <a:pt x="2" y="33"/>
                    </a:lnTo>
                    <a:lnTo>
                      <a:pt x="0" y="38"/>
                    </a:lnTo>
                    <a:lnTo>
                      <a:pt x="5" y="39"/>
                    </a:lnTo>
                    <a:lnTo>
                      <a:pt x="9" y="38"/>
                    </a:lnTo>
                    <a:lnTo>
                      <a:pt x="13" y="41"/>
                    </a:lnTo>
                    <a:lnTo>
                      <a:pt x="12" y="35"/>
                    </a:lnTo>
                    <a:lnTo>
                      <a:pt x="13" y="31"/>
                    </a:lnTo>
                    <a:lnTo>
                      <a:pt x="19" y="26"/>
                    </a:lnTo>
                    <a:lnTo>
                      <a:pt x="22" y="20"/>
                    </a:lnTo>
                    <a:lnTo>
                      <a:pt x="30" y="14"/>
                    </a:lnTo>
                    <a:lnTo>
                      <a:pt x="34" y="13"/>
                    </a:lnTo>
                    <a:lnTo>
                      <a:pt x="40" y="14"/>
                    </a:lnTo>
                    <a:lnTo>
                      <a:pt x="49" y="24"/>
                    </a:lnTo>
                    <a:lnTo>
                      <a:pt x="53" y="14"/>
                    </a:lnTo>
                    <a:lnTo>
                      <a:pt x="48" y="11"/>
                    </a:lnTo>
                    <a:lnTo>
                      <a:pt x="48" y="9"/>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3" name="福岡県"/>
              <p:cNvSpPr>
                <a:spLocks/>
              </p:cNvSpPr>
              <p:nvPr/>
            </p:nvSpPr>
            <p:spPr bwMode="auto">
              <a:xfrm rot="22938875">
                <a:off x="1390" y="3126"/>
                <a:ext cx="279" cy="263"/>
              </a:xfrm>
              <a:custGeom>
                <a:avLst/>
                <a:gdLst/>
                <a:ahLst/>
                <a:cxnLst>
                  <a:cxn ang="0">
                    <a:pos x="31" y="10"/>
                  </a:cxn>
                  <a:cxn ang="0">
                    <a:pos x="31" y="0"/>
                  </a:cxn>
                  <a:cxn ang="0">
                    <a:pos x="26" y="0"/>
                  </a:cxn>
                  <a:cxn ang="0">
                    <a:pos x="23" y="0"/>
                  </a:cxn>
                  <a:cxn ang="0">
                    <a:pos x="15" y="1"/>
                  </a:cxn>
                  <a:cxn ang="0">
                    <a:pos x="7" y="8"/>
                  </a:cxn>
                  <a:cxn ang="0">
                    <a:pos x="10" y="10"/>
                  </a:cxn>
                  <a:cxn ang="0">
                    <a:pos x="7" y="11"/>
                  </a:cxn>
                  <a:cxn ang="0">
                    <a:pos x="5" y="9"/>
                  </a:cxn>
                  <a:cxn ang="0">
                    <a:pos x="1" y="11"/>
                  </a:cxn>
                  <a:cxn ang="0">
                    <a:pos x="3" y="13"/>
                  </a:cxn>
                  <a:cxn ang="0">
                    <a:pos x="0" y="15"/>
                  </a:cxn>
                  <a:cxn ang="0">
                    <a:pos x="9" y="17"/>
                  </a:cxn>
                  <a:cxn ang="0">
                    <a:pos x="13" y="17"/>
                  </a:cxn>
                  <a:cxn ang="0">
                    <a:pos x="12" y="20"/>
                  </a:cxn>
                  <a:cxn ang="0">
                    <a:pos x="8" y="27"/>
                  </a:cxn>
                  <a:cxn ang="0">
                    <a:pos x="9" y="33"/>
                  </a:cxn>
                  <a:cxn ang="0">
                    <a:pos x="13" y="32"/>
                  </a:cxn>
                  <a:cxn ang="0">
                    <a:pos x="18" y="28"/>
                  </a:cxn>
                  <a:cxn ang="0">
                    <a:pos x="25" y="30"/>
                  </a:cxn>
                  <a:cxn ang="0">
                    <a:pos x="25" y="22"/>
                  </a:cxn>
                  <a:cxn ang="0">
                    <a:pos x="27" y="18"/>
                  </a:cxn>
                  <a:cxn ang="0">
                    <a:pos x="34" y="17"/>
                  </a:cxn>
                  <a:cxn ang="0">
                    <a:pos x="35" y="14"/>
                  </a:cxn>
                  <a:cxn ang="0">
                    <a:pos x="31" y="10"/>
                  </a:cxn>
                </a:cxnLst>
                <a:rect l="0" t="0" r="r" b="b"/>
                <a:pathLst>
                  <a:path w="35" h="33">
                    <a:moveTo>
                      <a:pt x="31" y="10"/>
                    </a:moveTo>
                    <a:lnTo>
                      <a:pt x="31" y="0"/>
                    </a:lnTo>
                    <a:lnTo>
                      <a:pt x="26" y="0"/>
                    </a:lnTo>
                    <a:lnTo>
                      <a:pt x="23" y="0"/>
                    </a:lnTo>
                    <a:lnTo>
                      <a:pt x="15" y="1"/>
                    </a:lnTo>
                    <a:lnTo>
                      <a:pt x="7" y="8"/>
                    </a:lnTo>
                    <a:lnTo>
                      <a:pt x="10" y="10"/>
                    </a:lnTo>
                    <a:lnTo>
                      <a:pt x="7" y="11"/>
                    </a:lnTo>
                    <a:lnTo>
                      <a:pt x="5" y="9"/>
                    </a:lnTo>
                    <a:lnTo>
                      <a:pt x="1" y="11"/>
                    </a:lnTo>
                    <a:lnTo>
                      <a:pt x="3" y="13"/>
                    </a:lnTo>
                    <a:lnTo>
                      <a:pt x="0" y="15"/>
                    </a:lnTo>
                    <a:lnTo>
                      <a:pt x="9" y="17"/>
                    </a:lnTo>
                    <a:lnTo>
                      <a:pt x="13" y="17"/>
                    </a:lnTo>
                    <a:lnTo>
                      <a:pt x="12" y="20"/>
                    </a:lnTo>
                    <a:lnTo>
                      <a:pt x="8" y="27"/>
                    </a:lnTo>
                    <a:lnTo>
                      <a:pt x="9" y="33"/>
                    </a:lnTo>
                    <a:lnTo>
                      <a:pt x="13" y="32"/>
                    </a:lnTo>
                    <a:lnTo>
                      <a:pt x="18" y="28"/>
                    </a:lnTo>
                    <a:lnTo>
                      <a:pt x="25" y="30"/>
                    </a:lnTo>
                    <a:lnTo>
                      <a:pt x="25" y="22"/>
                    </a:lnTo>
                    <a:lnTo>
                      <a:pt x="27" y="18"/>
                    </a:lnTo>
                    <a:lnTo>
                      <a:pt x="34" y="17"/>
                    </a:lnTo>
                    <a:lnTo>
                      <a:pt x="35" y="14"/>
                    </a:lnTo>
                    <a:lnTo>
                      <a:pt x="31" y="10"/>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4" name="佐賀県"/>
              <p:cNvSpPr>
                <a:spLocks/>
              </p:cNvSpPr>
              <p:nvPr/>
            </p:nvSpPr>
            <p:spPr bwMode="auto">
              <a:xfrm rot="1338875">
                <a:off x="1302" y="3162"/>
                <a:ext cx="184" cy="184"/>
              </a:xfrm>
              <a:custGeom>
                <a:avLst/>
                <a:gdLst/>
                <a:ahLst/>
                <a:cxnLst>
                  <a:cxn ang="0">
                    <a:pos x="23" y="6"/>
                  </a:cxn>
                  <a:cxn ang="0">
                    <a:pos x="19" y="6"/>
                  </a:cxn>
                  <a:cxn ang="0">
                    <a:pos x="10" y="4"/>
                  </a:cxn>
                  <a:cxn ang="0">
                    <a:pos x="9" y="4"/>
                  </a:cxn>
                  <a:cxn ang="0">
                    <a:pos x="5" y="0"/>
                  </a:cxn>
                  <a:cxn ang="0">
                    <a:pos x="0" y="3"/>
                  </a:cxn>
                  <a:cxn ang="0">
                    <a:pos x="4" y="6"/>
                  </a:cxn>
                  <a:cxn ang="0">
                    <a:pos x="4" y="9"/>
                  </a:cxn>
                  <a:cxn ang="0">
                    <a:pos x="1" y="8"/>
                  </a:cxn>
                  <a:cxn ang="0">
                    <a:pos x="7" y="18"/>
                  </a:cxn>
                  <a:cxn ang="0">
                    <a:pos x="13" y="23"/>
                  </a:cxn>
                  <a:cxn ang="0">
                    <a:pos x="14" y="21"/>
                  </a:cxn>
                  <a:cxn ang="0">
                    <a:pos x="12" y="17"/>
                  </a:cxn>
                  <a:cxn ang="0">
                    <a:pos x="18" y="16"/>
                  </a:cxn>
                  <a:cxn ang="0">
                    <a:pos x="22" y="9"/>
                  </a:cxn>
                  <a:cxn ang="0">
                    <a:pos x="23" y="6"/>
                  </a:cxn>
                </a:cxnLst>
                <a:rect l="0" t="0" r="r" b="b"/>
                <a:pathLst>
                  <a:path w="23" h="23">
                    <a:moveTo>
                      <a:pt x="23" y="6"/>
                    </a:moveTo>
                    <a:lnTo>
                      <a:pt x="19" y="6"/>
                    </a:lnTo>
                    <a:lnTo>
                      <a:pt x="10" y="4"/>
                    </a:lnTo>
                    <a:lnTo>
                      <a:pt x="9" y="4"/>
                    </a:lnTo>
                    <a:lnTo>
                      <a:pt x="5" y="0"/>
                    </a:lnTo>
                    <a:lnTo>
                      <a:pt x="0" y="3"/>
                    </a:lnTo>
                    <a:lnTo>
                      <a:pt x="4" y="6"/>
                    </a:lnTo>
                    <a:lnTo>
                      <a:pt x="4" y="9"/>
                    </a:lnTo>
                    <a:lnTo>
                      <a:pt x="1" y="8"/>
                    </a:lnTo>
                    <a:lnTo>
                      <a:pt x="7" y="18"/>
                    </a:lnTo>
                    <a:lnTo>
                      <a:pt x="13" y="23"/>
                    </a:lnTo>
                    <a:lnTo>
                      <a:pt x="14" y="21"/>
                    </a:lnTo>
                    <a:lnTo>
                      <a:pt x="12" y="17"/>
                    </a:lnTo>
                    <a:lnTo>
                      <a:pt x="18" y="16"/>
                    </a:lnTo>
                    <a:lnTo>
                      <a:pt x="22" y="9"/>
                    </a:lnTo>
                    <a:lnTo>
                      <a:pt x="23" y="6"/>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5" name="長崎県"/>
              <p:cNvSpPr>
                <a:spLocks/>
              </p:cNvSpPr>
              <p:nvPr/>
            </p:nvSpPr>
            <p:spPr bwMode="auto">
              <a:xfrm rot="22938875">
                <a:off x="1227" y="3187"/>
                <a:ext cx="192" cy="240"/>
              </a:xfrm>
              <a:custGeom>
                <a:avLst/>
                <a:gdLst/>
                <a:ahLst/>
                <a:cxnLst>
                  <a:cxn ang="0">
                    <a:pos x="7" y="2"/>
                  </a:cxn>
                  <a:cxn ang="0">
                    <a:pos x="1" y="0"/>
                  </a:cxn>
                  <a:cxn ang="0">
                    <a:pos x="1" y="7"/>
                  </a:cxn>
                  <a:cxn ang="0">
                    <a:pos x="8" y="13"/>
                  </a:cxn>
                  <a:cxn ang="0">
                    <a:pos x="11" y="19"/>
                  </a:cxn>
                  <a:cxn ang="0">
                    <a:pos x="7" y="20"/>
                  </a:cxn>
                  <a:cxn ang="0">
                    <a:pos x="7" y="15"/>
                  </a:cxn>
                  <a:cxn ang="0">
                    <a:pos x="1" y="12"/>
                  </a:cxn>
                  <a:cxn ang="0">
                    <a:pos x="0" y="16"/>
                  </a:cxn>
                  <a:cxn ang="0">
                    <a:pos x="7" y="23"/>
                  </a:cxn>
                  <a:cxn ang="0">
                    <a:pos x="5" y="30"/>
                  </a:cxn>
                  <a:cxn ang="0">
                    <a:pos x="12" y="25"/>
                  </a:cxn>
                  <a:cxn ang="0">
                    <a:pos x="18" y="23"/>
                  </a:cxn>
                  <a:cxn ang="0">
                    <a:pos x="16" y="30"/>
                  </a:cxn>
                  <a:cxn ang="0">
                    <a:pos x="20" y="30"/>
                  </a:cxn>
                  <a:cxn ang="0">
                    <a:pos x="24" y="23"/>
                  </a:cxn>
                  <a:cxn ang="0">
                    <a:pos x="22" y="20"/>
                  </a:cxn>
                  <a:cxn ang="0">
                    <a:pos x="17" y="20"/>
                  </a:cxn>
                  <a:cxn ang="0">
                    <a:pos x="19" y="17"/>
                  </a:cxn>
                  <a:cxn ang="0">
                    <a:pos x="13" y="12"/>
                  </a:cxn>
                  <a:cxn ang="0">
                    <a:pos x="7" y="2"/>
                  </a:cxn>
                </a:cxnLst>
                <a:rect l="0" t="0" r="r" b="b"/>
                <a:pathLst>
                  <a:path w="24" h="30">
                    <a:moveTo>
                      <a:pt x="7" y="2"/>
                    </a:moveTo>
                    <a:lnTo>
                      <a:pt x="1" y="0"/>
                    </a:lnTo>
                    <a:lnTo>
                      <a:pt x="1" y="7"/>
                    </a:lnTo>
                    <a:lnTo>
                      <a:pt x="8" y="13"/>
                    </a:lnTo>
                    <a:lnTo>
                      <a:pt x="11" y="19"/>
                    </a:lnTo>
                    <a:lnTo>
                      <a:pt x="7" y="20"/>
                    </a:lnTo>
                    <a:lnTo>
                      <a:pt x="7" y="15"/>
                    </a:lnTo>
                    <a:lnTo>
                      <a:pt x="1" y="12"/>
                    </a:lnTo>
                    <a:lnTo>
                      <a:pt x="0" y="16"/>
                    </a:lnTo>
                    <a:lnTo>
                      <a:pt x="7" y="23"/>
                    </a:lnTo>
                    <a:lnTo>
                      <a:pt x="5" y="30"/>
                    </a:lnTo>
                    <a:lnTo>
                      <a:pt x="12" y="25"/>
                    </a:lnTo>
                    <a:lnTo>
                      <a:pt x="18" y="23"/>
                    </a:lnTo>
                    <a:lnTo>
                      <a:pt x="16" y="30"/>
                    </a:lnTo>
                    <a:lnTo>
                      <a:pt x="20" y="30"/>
                    </a:lnTo>
                    <a:lnTo>
                      <a:pt x="24" y="23"/>
                    </a:lnTo>
                    <a:lnTo>
                      <a:pt x="22" y="20"/>
                    </a:lnTo>
                    <a:lnTo>
                      <a:pt x="17" y="20"/>
                    </a:lnTo>
                    <a:lnTo>
                      <a:pt x="19" y="17"/>
                    </a:lnTo>
                    <a:lnTo>
                      <a:pt x="13" y="12"/>
                    </a:lnTo>
                    <a:lnTo>
                      <a:pt x="7" y="2"/>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8" name="熊本県"/>
              <p:cNvSpPr>
                <a:spLocks/>
              </p:cNvSpPr>
              <p:nvPr/>
            </p:nvSpPr>
            <p:spPr bwMode="auto">
              <a:xfrm rot="22938875">
                <a:off x="1345" y="3345"/>
                <a:ext cx="256" cy="296"/>
              </a:xfrm>
              <a:custGeom>
                <a:avLst/>
                <a:gdLst/>
                <a:ahLst/>
                <a:cxnLst>
                  <a:cxn ang="0">
                    <a:pos x="7" y="35"/>
                  </a:cxn>
                  <a:cxn ang="0">
                    <a:pos x="12" y="37"/>
                  </a:cxn>
                  <a:cxn ang="0">
                    <a:pos x="18" y="37"/>
                  </a:cxn>
                  <a:cxn ang="0">
                    <a:pos x="24" y="36"/>
                  </a:cxn>
                  <a:cxn ang="0">
                    <a:pos x="22" y="32"/>
                  </a:cxn>
                  <a:cxn ang="0">
                    <a:pos x="24" y="28"/>
                  </a:cxn>
                  <a:cxn ang="0">
                    <a:pos x="22" y="25"/>
                  </a:cxn>
                  <a:cxn ang="0">
                    <a:pos x="22" y="21"/>
                  </a:cxn>
                  <a:cxn ang="0">
                    <a:pos x="25" y="21"/>
                  </a:cxn>
                  <a:cxn ang="0">
                    <a:pos x="29" y="14"/>
                  </a:cxn>
                  <a:cxn ang="0">
                    <a:pos x="32" y="11"/>
                  </a:cxn>
                  <a:cxn ang="0">
                    <a:pos x="25" y="0"/>
                  </a:cxn>
                  <a:cxn ang="0">
                    <a:pos x="23" y="0"/>
                  </a:cxn>
                  <a:cxn ang="0">
                    <a:pos x="22" y="4"/>
                  </a:cxn>
                  <a:cxn ang="0">
                    <a:pos x="19" y="2"/>
                  </a:cxn>
                  <a:cxn ang="0">
                    <a:pos x="12" y="0"/>
                  </a:cxn>
                  <a:cxn ang="0">
                    <a:pos x="7" y="4"/>
                  </a:cxn>
                  <a:cxn ang="0">
                    <a:pos x="3" y="5"/>
                  </a:cxn>
                  <a:cxn ang="0">
                    <a:pos x="8" y="15"/>
                  </a:cxn>
                  <a:cxn ang="0">
                    <a:pos x="2" y="20"/>
                  </a:cxn>
                  <a:cxn ang="0">
                    <a:pos x="7" y="20"/>
                  </a:cxn>
                  <a:cxn ang="0">
                    <a:pos x="5" y="24"/>
                  </a:cxn>
                  <a:cxn ang="0">
                    <a:pos x="4" y="29"/>
                  </a:cxn>
                  <a:cxn ang="0">
                    <a:pos x="0" y="35"/>
                  </a:cxn>
                  <a:cxn ang="0">
                    <a:pos x="3" y="37"/>
                  </a:cxn>
                  <a:cxn ang="0">
                    <a:pos x="7" y="35"/>
                  </a:cxn>
                </a:cxnLst>
                <a:rect l="0" t="0" r="r" b="b"/>
                <a:pathLst>
                  <a:path w="32" h="37">
                    <a:moveTo>
                      <a:pt x="7" y="35"/>
                    </a:moveTo>
                    <a:lnTo>
                      <a:pt x="12" y="37"/>
                    </a:lnTo>
                    <a:lnTo>
                      <a:pt x="18" y="37"/>
                    </a:lnTo>
                    <a:lnTo>
                      <a:pt x="24" y="36"/>
                    </a:lnTo>
                    <a:lnTo>
                      <a:pt x="22" y="32"/>
                    </a:lnTo>
                    <a:lnTo>
                      <a:pt x="24" y="28"/>
                    </a:lnTo>
                    <a:lnTo>
                      <a:pt x="22" y="25"/>
                    </a:lnTo>
                    <a:lnTo>
                      <a:pt x="22" y="21"/>
                    </a:lnTo>
                    <a:lnTo>
                      <a:pt x="25" y="21"/>
                    </a:lnTo>
                    <a:lnTo>
                      <a:pt x="29" y="14"/>
                    </a:lnTo>
                    <a:lnTo>
                      <a:pt x="32" y="11"/>
                    </a:lnTo>
                    <a:lnTo>
                      <a:pt x="25" y="0"/>
                    </a:lnTo>
                    <a:lnTo>
                      <a:pt x="23" y="0"/>
                    </a:lnTo>
                    <a:lnTo>
                      <a:pt x="22" y="4"/>
                    </a:lnTo>
                    <a:lnTo>
                      <a:pt x="19" y="2"/>
                    </a:lnTo>
                    <a:lnTo>
                      <a:pt x="12" y="0"/>
                    </a:lnTo>
                    <a:lnTo>
                      <a:pt x="7" y="4"/>
                    </a:lnTo>
                    <a:lnTo>
                      <a:pt x="3" y="5"/>
                    </a:lnTo>
                    <a:lnTo>
                      <a:pt x="8" y="15"/>
                    </a:lnTo>
                    <a:lnTo>
                      <a:pt x="2" y="20"/>
                    </a:lnTo>
                    <a:lnTo>
                      <a:pt x="7" y="20"/>
                    </a:lnTo>
                    <a:lnTo>
                      <a:pt x="5" y="24"/>
                    </a:lnTo>
                    <a:lnTo>
                      <a:pt x="4" y="29"/>
                    </a:lnTo>
                    <a:lnTo>
                      <a:pt x="0" y="35"/>
                    </a:lnTo>
                    <a:lnTo>
                      <a:pt x="3" y="37"/>
                    </a:lnTo>
                    <a:lnTo>
                      <a:pt x="7" y="35"/>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239" name="大分県"/>
              <p:cNvSpPr>
                <a:spLocks/>
              </p:cNvSpPr>
              <p:nvPr/>
            </p:nvSpPr>
            <p:spPr bwMode="auto">
              <a:xfrm rot="22938875">
                <a:off x="1543" y="3274"/>
                <a:ext cx="272" cy="272"/>
              </a:xfrm>
              <a:custGeom>
                <a:avLst/>
                <a:gdLst/>
                <a:ahLst/>
                <a:cxnLst>
                  <a:cxn ang="0">
                    <a:pos x="31" y="27"/>
                  </a:cxn>
                  <a:cxn ang="0">
                    <a:pos x="33" y="22"/>
                  </a:cxn>
                  <a:cxn ang="0">
                    <a:pos x="29" y="23"/>
                  </a:cxn>
                  <a:cxn ang="0">
                    <a:pos x="30" y="17"/>
                  </a:cxn>
                  <a:cxn ang="0">
                    <a:pos x="20" y="16"/>
                  </a:cxn>
                  <a:cxn ang="0">
                    <a:pos x="19" y="13"/>
                  </a:cxn>
                  <a:cxn ang="0">
                    <a:pos x="25" y="11"/>
                  </a:cxn>
                  <a:cxn ang="0">
                    <a:pos x="27" y="3"/>
                  </a:cxn>
                  <a:cxn ang="0">
                    <a:pos x="20" y="0"/>
                  </a:cxn>
                  <a:cxn ang="0">
                    <a:pos x="13" y="5"/>
                  </a:cxn>
                  <a:cxn ang="0">
                    <a:pos x="10" y="4"/>
                  </a:cxn>
                  <a:cxn ang="0">
                    <a:pos x="9" y="7"/>
                  </a:cxn>
                  <a:cxn ang="0">
                    <a:pos x="2" y="8"/>
                  </a:cxn>
                  <a:cxn ang="0">
                    <a:pos x="0" y="12"/>
                  </a:cxn>
                  <a:cxn ang="0">
                    <a:pos x="0" y="20"/>
                  </a:cxn>
                  <a:cxn ang="0">
                    <a:pos x="3" y="22"/>
                  </a:cxn>
                  <a:cxn ang="0">
                    <a:pos x="4" y="18"/>
                  </a:cxn>
                  <a:cxn ang="0">
                    <a:pos x="6" y="18"/>
                  </a:cxn>
                  <a:cxn ang="0">
                    <a:pos x="13" y="29"/>
                  </a:cxn>
                  <a:cxn ang="0">
                    <a:pos x="23" y="33"/>
                  </a:cxn>
                  <a:cxn ang="0">
                    <a:pos x="27" y="31"/>
                  </a:cxn>
                  <a:cxn ang="0">
                    <a:pos x="30" y="34"/>
                  </a:cxn>
                  <a:cxn ang="0">
                    <a:pos x="34" y="29"/>
                  </a:cxn>
                  <a:cxn ang="0">
                    <a:pos x="31" y="27"/>
                  </a:cxn>
                </a:cxnLst>
                <a:rect l="0" t="0" r="r" b="b"/>
                <a:pathLst>
                  <a:path w="34" h="34">
                    <a:moveTo>
                      <a:pt x="31" y="27"/>
                    </a:moveTo>
                    <a:lnTo>
                      <a:pt x="33" y="22"/>
                    </a:lnTo>
                    <a:lnTo>
                      <a:pt x="29" y="23"/>
                    </a:lnTo>
                    <a:lnTo>
                      <a:pt x="30" y="17"/>
                    </a:lnTo>
                    <a:lnTo>
                      <a:pt x="20" y="16"/>
                    </a:lnTo>
                    <a:lnTo>
                      <a:pt x="19" y="13"/>
                    </a:lnTo>
                    <a:lnTo>
                      <a:pt x="25" y="11"/>
                    </a:lnTo>
                    <a:lnTo>
                      <a:pt x="27" y="3"/>
                    </a:lnTo>
                    <a:lnTo>
                      <a:pt x="20" y="0"/>
                    </a:lnTo>
                    <a:lnTo>
                      <a:pt x="13" y="5"/>
                    </a:lnTo>
                    <a:lnTo>
                      <a:pt x="10" y="4"/>
                    </a:lnTo>
                    <a:lnTo>
                      <a:pt x="9" y="7"/>
                    </a:lnTo>
                    <a:lnTo>
                      <a:pt x="2" y="8"/>
                    </a:lnTo>
                    <a:lnTo>
                      <a:pt x="0" y="12"/>
                    </a:lnTo>
                    <a:lnTo>
                      <a:pt x="0" y="20"/>
                    </a:lnTo>
                    <a:lnTo>
                      <a:pt x="3" y="22"/>
                    </a:lnTo>
                    <a:lnTo>
                      <a:pt x="4" y="18"/>
                    </a:lnTo>
                    <a:lnTo>
                      <a:pt x="6" y="18"/>
                    </a:lnTo>
                    <a:lnTo>
                      <a:pt x="13" y="29"/>
                    </a:lnTo>
                    <a:lnTo>
                      <a:pt x="23" y="33"/>
                    </a:lnTo>
                    <a:lnTo>
                      <a:pt x="27" y="31"/>
                    </a:lnTo>
                    <a:lnTo>
                      <a:pt x="30" y="34"/>
                    </a:lnTo>
                    <a:lnTo>
                      <a:pt x="34" y="29"/>
                    </a:lnTo>
                    <a:lnTo>
                      <a:pt x="31" y="27"/>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19" name="宮崎県"/>
              <p:cNvSpPr>
                <a:spLocks/>
              </p:cNvSpPr>
              <p:nvPr/>
            </p:nvSpPr>
            <p:spPr bwMode="auto">
              <a:xfrm rot="22938875">
                <a:off x="1370" y="3465"/>
                <a:ext cx="296" cy="439"/>
              </a:xfrm>
              <a:custGeom>
                <a:avLst/>
                <a:gdLst/>
                <a:ahLst/>
                <a:cxnLst>
                  <a:cxn ang="0">
                    <a:pos x="30" y="4"/>
                  </a:cxn>
                  <a:cxn ang="0">
                    <a:pos x="20" y="0"/>
                  </a:cxn>
                  <a:cxn ang="0">
                    <a:pos x="17" y="3"/>
                  </a:cxn>
                  <a:cxn ang="0">
                    <a:pos x="13" y="10"/>
                  </a:cxn>
                  <a:cxn ang="0">
                    <a:pos x="10" y="10"/>
                  </a:cxn>
                  <a:cxn ang="0">
                    <a:pos x="10" y="14"/>
                  </a:cxn>
                  <a:cxn ang="0">
                    <a:pos x="12" y="17"/>
                  </a:cxn>
                  <a:cxn ang="0">
                    <a:pos x="10" y="21"/>
                  </a:cxn>
                  <a:cxn ang="0">
                    <a:pos x="12" y="25"/>
                  </a:cxn>
                  <a:cxn ang="0">
                    <a:pos x="6" y="26"/>
                  </a:cxn>
                  <a:cxn ang="0">
                    <a:pos x="0" y="26"/>
                  </a:cxn>
                  <a:cxn ang="0">
                    <a:pos x="1" y="31"/>
                  </a:cxn>
                  <a:cxn ang="0">
                    <a:pos x="8" y="36"/>
                  </a:cxn>
                  <a:cxn ang="0">
                    <a:pos x="8" y="41"/>
                  </a:cxn>
                  <a:cxn ang="0">
                    <a:pos x="13" y="45"/>
                  </a:cxn>
                  <a:cxn ang="0">
                    <a:pos x="11" y="52"/>
                  </a:cxn>
                  <a:cxn ang="0">
                    <a:pos x="15" y="55"/>
                  </a:cxn>
                  <a:cxn ang="0">
                    <a:pos x="18" y="51"/>
                  </a:cxn>
                  <a:cxn ang="0">
                    <a:pos x="21" y="41"/>
                  </a:cxn>
                  <a:cxn ang="0">
                    <a:pos x="22" y="30"/>
                  </a:cxn>
                  <a:cxn ang="0">
                    <a:pos x="27" y="21"/>
                  </a:cxn>
                  <a:cxn ang="0">
                    <a:pos x="30" y="17"/>
                  </a:cxn>
                  <a:cxn ang="0">
                    <a:pos x="31" y="13"/>
                  </a:cxn>
                  <a:cxn ang="0">
                    <a:pos x="37" y="5"/>
                  </a:cxn>
                  <a:cxn ang="0">
                    <a:pos x="34" y="2"/>
                  </a:cxn>
                  <a:cxn ang="0">
                    <a:pos x="30" y="4"/>
                  </a:cxn>
                </a:cxnLst>
                <a:rect l="0" t="0" r="r" b="b"/>
                <a:pathLst>
                  <a:path w="37" h="55">
                    <a:moveTo>
                      <a:pt x="30" y="4"/>
                    </a:moveTo>
                    <a:lnTo>
                      <a:pt x="20" y="0"/>
                    </a:lnTo>
                    <a:lnTo>
                      <a:pt x="17" y="3"/>
                    </a:lnTo>
                    <a:lnTo>
                      <a:pt x="13" y="10"/>
                    </a:lnTo>
                    <a:lnTo>
                      <a:pt x="10" y="10"/>
                    </a:lnTo>
                    <a:lnTo>
                      <a:pt x="10" y="14"/>
                    </a:lnTo>
                    <a:lnTo>
                      <a:pt x="12" y="17"/>
                    </a:lnTo>
                    <a:lnTo>
                      <a:pt x="10" y="21"/>
                    </a:lnTo>
                    <a:lnTo>
                      <a:pt x="12" y="25"/>
                    </a:lnTo>
                    <a:lnTo>
                      <a:pt x="6" y="26"/>
                    </a:lnTo>
                    <a:lnTo>
                      <a:pt x="0" y="26"/>
                    </a:lnTo>
                    <a:lnTo>
                      <a:pt x="1" y="31"/>
                    </a:lnTo>
                    <a:lnTo>
                      <a:pt x="8" y="36"/>
                    </a:lnTo>
                    <a:lnTo>
                      <a:pt x="8" y="41"/>
                    </a:lnTo>
                    <a:lnTo>
                      <a:pt x="13" y="45"/>
                    </a:lnTo>
                    <a:lnTo>
                      <a:pt x="11" y="52"/>
                    </a:lnTo>
                    <a:lnTo>
                      <a:pt x="15" y="55"/>
                    </a:lnTo>
                    <a:lnTo>
                      <a:pt x="18" y="51"/>
                    </a:lnTo>
                    <a:lnTo>
                      <a:pt x="21" y="41"/>
                    </a:lnTo>
                    <a:lnTo>
                      <a:pt x="22" y="30"/>
                    </a:lnTo>
                    <a:lnTo>
                      <a:pt x="27" y="21"/>
                    </a:lnTo>
                    <a:lnTo>
                      <a:pt x="30" y="17"/>
                    </a:lnTo>
                    <a:lnTo>
                      <a:pt x="31" y="13"/>
                    </a:lnTo>
                    <a:lnTo>
                      <a:pt x="37" y="5"/>
                    </a:lnTo>
                    <a:lnTo>
                      <a:pt x="34" y="2"/>
                    </a:lnTo>
                    <a:lnTo>
                      <a:pt x="30" y="4"/>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0" name="鹿児島県"/>
              <p:cNvSpPr>
                <a:spLocks/>
              </p:cNvSpPr>
              <p:nvPr/>
            </p:nvSpPr>
            <p:spPr bwMode="auto">
              <a:xfrm rot="22938875">
                <a:off x="1156" y="3576"/>
                <a:ext cx="280" cy="336"/>
              </a:xfrm>
              <a:custGeom>
                <a:avLst/>
                <a:gdLst/>
                <a:ahLst/>
                <a:cxnLst>
                  <a:cxn ang="0">
                    <a:pos x="30" y="17"/>
                  </a:cxn>
                  <a:cxn ang="0">
                    <a:pos x="30" y="12"/>
                  </a:cxn>
                  <a:cxn ang="0">
                    <a:pos x="23" y="7"/>
                  </a:cxn>
                  <a:cxn ang="0">
                    <a:pos x="22" y="2"/>
                  </a:cxn>
                  <a:cxn ang="0">
                    <a:pos x="17" y="0"/>
                  </a:cxn>
                  <a:cxn ang="0">
                    <a:pos x="13" y="2"/>
                  </a:cxn>
                  <a:cxn ang="0">
                    <a:pos x="10" y="0"/>
                  </a:cxn>
                  <a:cxn ang="0">
                    <a:pos x="7" y="3"/>
                  </a:cxn>
                  <a:cxn ang="0">
                    <a:pos x="4" y="3"/>
                  </a:cxn>
                  <a:cxn ang="0">
                    <a:pos x="3" y="14"/>
                  </a:cxn>
                  <a:cxn ang="0">
                    <a:pos x="7" y="18"/>
                  </a:cxn>
                  <a:cxn ang="0">
                    <a:pos x="5" y="26"/>
                  </a:cxn>
                  <a:cxn ang="0">
                    <a:pos x="0" y="26"/>
                  </a:cxn>
                  <a:cxn ang="0">
                    <a:pos x="3" y="33"/>
                  </a:cxn>
                  <a:cxn ang="0">
                    <a:pos x="8" y="33"/>
                  </a:cxn>
                  <a:cxn ang="0">
                    <a:pos x="13" y="37"/>
                  </a:cxn>
                  <a:cxn ang="0">
                    <a:pos x="17" y="34"/>
                  </a:cxn>
                  <a:cxn ang="0">
                    <a:pos x="13" y="27"/>
                  </a:cxn>
                  <a:cxn ang="0">
                    <a:pos x="15" y="22"/>
                  </a:cxn>
                  <a:cxn ang="0">
                    <a:pos x="18" y="17"/>
                  </a:cxn>
                  <a:cxn ang="0">
                    <a:pos x="22" y="19"/>
                  </a:cxn>
                  <a:cxn ang="0">
                    <a:pos x="21" y="23"/>
                  </a:cxn>
                  <a:cxn ang="0">
                    <a:pos x="17" y="21"/>
                  </a:cxn>
                  <a:cxn ang="0">
                    <a:pos x="16" y="24"/>
                  </a:cxn>
                  <a:cxn ang="0">
                    <a:pos x="19" y="25"/>
                  </a:cxn>
                  <a:cxn ang="0">
                    <a:pos x="20" y="34"/>
                  </a:cxn>
                  <a:cxn ang="0">
                    <a:pos x="16" y="42"/>
                  </a:cxn>
                  <a:cxn ang="0">
                    <a:pos x="24" y="39"/>
                  </a:cxn>
                  <a:cxn ang="0">
                    <a:pos x="32" y="34"/>
                  </a:cxn>
                  <a:cxn ang="0">
                    <a:pos x="28" y="29"/>
                  </a:cxn>
                  <a:cxn ang="0">
                    <a:pos x="32" y="27"/>
                  </a:cxn>
                  <a:cxn ang="0">
                    <a:pos x="33" y="28"/>
                  </a:cxn>
                  <a:cxn ang="0">
                    <a:pos x="35" y="21"/>
                  </a:cxn>
                  <a:cxn ang="0">
                    <a:pos x="30" y="17"/>
                  </a:cxn>
                </a:cxnLst>
                <a:rect l="0" t="0" r="r" b="b"/>
                <a:pathLst>
                  <a:path w="35" h="42">
                    <a:moveTo>
                      <a:pt x="30" y="17"/>
                    </a:moveTo>
                    <a:lnTo>
                      <a:pt x="30" y="12"/>
                    </a:lnTo>
                    <a:lnTo>
                      <a:pt x="23" y="7"/>
                    </a:lnTo>
                    <a:lnTo>
                      <a:pt x="22" y="2"/>
                    </a:lnTo>
                    <a:lnTo>
                      <a:pt x="17" y="0"/>
                    </a:lnTo>
                    <a:lnTo>
                      <a:pt x="13" y="2"/>
                    </a:lnTo>
                    <a:lnTo>
                      <a:pt x="10" y="0"/>
                    </a:lnTo>
                    <a:lnTo>
                      <a:pt x="7" y="3"/>
                    </a:lnTo>
                    <a:lnTo>
                      <a:pt x="4" y="3"/>
                    </a:lnTo>
                    <a:lnTo>
                      <a:pt x="3" y="14"/>
                    </a:lnTo>
                    <a:lnTo>
                      <a:pt x="7" y="18"/>
                    </a:lnTo>
                    <a:lnTo>
                      <a:pt x="5" y="26"/>
                    </a:lnTo>
                    <a:lnTo>
                      <a:pt x="0" y="26"/>
                    </a:lnTo>
                    <a:lnTo>
                      <a:pt x="3" y="33"/>
                    </a:lnTo>
                    <a:lnTo>
                      <a:pt x="8" y="33"/>
                    </a:lnTo>
                    <a:lnTo>
                      <a:pt x="13" y="37"/>
                    </a:lnTo>
                    <a:lnTo>
                      <a:pt x="17" y="34"/>
                    </a:lnTo>
                    <a:lnTo>
                      <a:pt x="13" y="27"/>
                    </a:lnTo>
                    <a:lnTo>
                      <a:pt x="15" y="22"/>
                    </a:lnTo>
                    <a:lnTo>
                      <a:pt x="18" y="17"/>
                    </a:lnTo>
                    <a:lnTo>
                      <a:pt x="22" y="19"/>
                    </a:lnTo>
                    <a:lnTo>
                      <a:pt x="21" y="23"/>
                    </a:lnTo>
                    <a:lnTo>
                      <a:pt x="17" y="21"/>
                    </a:lnTo>
                    <a:lnTo>
                      <a:pt x="16" y="24"/>
                    </a:lnTo>
                    <a:lnTo>
                      <a:pt x="19" y="25"/>
                    </a:lnTo>
                    <a:lnTo>
                      <a:pt x="20" y="34"/>
                    </a:lnTo>
                    <a:lnTo>
                      <a:pt x="16" y="42"/>
                    </a:lnTo>
                    <a:lnTo>
                      <a:pt x="24" y="39"/>
                    </a:lnTo>
                    <a:lnTo>
                      <a:pt x="32" y="34"/>
                    </a:lnTo>
                    <a:lnTo>
                      <a:pt x="28" y="29"/>
                    </a:lnTo>
                    <a:lnTo>
                      <a:pt x="32" y="27"/>
                    </a:lnTo>
                    <a:lnTo>
                      <a:pt x="33" y="28"/>
                    </a:lnTo>
                    <a:lnTo>
                      <a:pt x="35" y="21"/>
                    </a:lnTo>
                    <a:lnTo>
                      <a:pt x="30" y="17"/>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grpSp>
        <p:sp>
          <p:nvSpPr>
            <p:cNvPr id="191" name="沖縄県"/>
            <p:cNvSpPr>
              <a:spLocks/>
            </p:cNvSpPr>
            <p:nvPr/>
          </p:nvSpPr>
          <p:spPr bwMode="auto">
            <a:xfrm rot="1338875">
              <a:off x="628350" y="6456933"/>
              <a:ext cx="328612" cy="342900"/>
            </a:xfrm>
            <a:custGeom>
              <a:avLst/>
              <a:gdLst/>
              <a:ahLst/>
              <a:cxnLst>
                <a:cxn ang="0">
                  <a:pos x="0" y="27"/>
                </a:cxn>
                <a:cxn ang="0">
                  <a:pos x="0" y="23"/>
                </a:cxn>
                <a:cxn ang="0">
                  <a:pos x="4" y="19"/>
                </a:cxn>
                <a:cxn ang="0">
                  <a:pos x="5" y="15"/>
                </a:cxn>
                <a:cxn ang="0">
                  <a:pos x="14" y="10"/>
                </a:cxn>
                <a:cxn ang="0">
                  <a:pos x="12" y="7"/>
                </a:cxn>
                <a:cxn ang="0">
                  <a:pos x="13" y="4"/>
                </a:cxn>
                <a:cxn ang="0">
                  <a:pos x="18" y="9"/>
                </a:cxn>
                <a:cxn ang="0">
                  <a:pos x="26" y="0"/>
                </a:cxn>
                <a:cxn ang="0">
                  <a:pos x="28" y="5"/>
                </a:cxn>
                <a:cxn ang="0">
                  <a:pos x="20" y="11"/>
                </a:cxn>
                <a:cxn ang="0">
                  <a:pos x="18" y="11"/>
                </a:cxn>
                <a:cxn ang="0">
                  <a:pos x="9" y="16"/>
                </a:cxn>
                <a:cxn ang="0">
                  <a:pos x="13" y="20"/>
                </a:cxn>
                <a:cxn ang="0">
                  <a:pos x="12" y="21"/>
                </a:cxn>
                <a:cxn ang="0">
                  <a:pos x="9" y="20"/>
                </a:cxn>
                <a:cxn ang="0">
                  <a:pos x="0" y="27"/>
                </a:cxn>
              </a:cxnLst>
              <a:rect l="0" t="0" r="r" b="b"/>
              <a:pathLst>
                <a:path w="28" h="27">
                  <a:moveTo>
                    <a:pt x="0" y="27"/>
                  </a:moveTo>
                  <a:lnTo>
                    <a:pt x="0" y="23"/>
                  </a:lnTo>
                  <a:lnTo>
                    <a:pt x="4" y="19"/>
                  </a:lnTo>
                  <a:lnTo>
                    <a:pt x="5" y="15"/>
                  </a:lnTo>
                  <a:lnTo>
                    <a:pt x="14" y="10"/>
                  </a:lnTo>
                  <a:lnTo>
                    <a:pt x="12" y="7"/>
                  </a:lnTo>
                  <a:lnTo>
                    <a:pt x="13" y="4"/>
                  </a:lnTo>
                  <a:lnTo>
                    <a:pt x="18" y="9"/>
                  </a:lnTo>
                  <a:lnTo>
                    <a:pt x="26" y="0"/>
                  </a:lnTo>
                  <a:lnTo>
                    <a:pt x="28" y="5"/>
                  </a:lnTo>
                  <a:lnTo>
                    <a:pt x="20" y="11"/>
                  </a:lnTo>
                  <a:lnTo>
                    <a:pt x="18" y="11"/>
                  </a:lnTo>
                  <a:lnTo>
                    <a:pt x="9" y="16"/>
                  </a:lnTo>
                  <a:lnTo>
                    <a:pt x="13" y="20"/>
                  </a:lnTo>
                  <a:lnTo>
                    <a:pt x="12" y="21"/>
                  </a:lnTo>
                  <a:lnTo>
                    <a:pt x="9" y="20"/>
                  </a:lnTo>
                  <a:lnTo>
                    <a:pt x="0" y="27"/>
                  </a:lnTo>
                </a:path>
              </a:pathLst>
            </a:custGeom>
            <a:grpFill/>
            <a:ln w="6350" cap="flat" cmpd="sng">
              <a:solidFill>
                <a:schemeClr val="tx1">
                  <a:lumMod val="50000"/>
                  <a:lumOff val="50000"/>
                </a:schemeClr>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grpSp>
      <p:sp>
        <p:nvSpPr>
          <p:cNvPr id="421" name="フリーフォーム 420"/>
          <p:cNvSpPr/>
          <p:nvPr/>
        </p:nvSpPr>
        <p:spPr bwMode="auto">
          <a:xfrm>
            <a:off x="5869457" y="4313874"/>
            <a:ext cx="224868" cy="668315"/>
          </a:xfrm>
          <a:custGeom>
            <a:avLst/>
            <a:gdLst>
              <a:gd name="connsiteX0" fmla="*/ 201600 w 201600"/>
              <a:gd name="connsiteY0" fmla="*/ 0 h 572756"/>
              <a:gd name="connsiteX1" fmla="*/ 186528 w 201600"/>
              <a:gd name="connsiteY1" fmla="*/ 25120 h 572756"/>
              <a:gd name="connsiteX2" fmla="*/ 171455 w 201600"/>
              <a:gd name="connsiteY2" fmla="*/ 55265 h 572756"/>
              <a:gd name="connsiteX3" fmla="*/ 156383 w 201600"/>
              <a:gd name="connsiteY3" fmla="*/ 100483 h 572756"/>
              <a:gd name="connsiteX4" fmla="*/ 141310 w 201600"/>
              <a:gd name="connsiteY4" fmla="*/ 130628 h 572756"/>
              <a:gd name="connsiteX5" fmla="*/ 136286 w 201600"/>
              <a:gd name="connsiteY5" fmla="*/ 145701 h 572756"/>
              <a:gd name="connsiteX6" fmla="*/ 116189 w 201600"/>
              <a:gd name="connsiteY6" fmla="*/ 170822 h 572756"/>
              <a:gd name="connsiteX7" fmla="*/ 91068 w 201600"/>
              <a:gd name="connsiteY7" fmla="*/ 216039 h 572756"/>
              <a:gd name="connsiteX8" fmla="*/ 81020 w 201600"/>
              <a:gd name="connsiteY8" fmla="*/ 231112 h 572756"/>
              <a:gd name="connsiteX9" fmla="*/ 65948 w 201600"/>
              <a:gd name="connsiteY9" fmla="*/ 256233 h 572756"/>
              <a:gd name="connsiteX10" fmla="*/ 50875 w 201600"/>
              <a:gd name="connsiteY10" fmla="*/ 301450 h 572756"/>
              <a:gd name="connsiteX11" fmla="*/ 45851 w 201600"/>
              <a:gd name="connsiteY11" fmla="*/ 316523 h 572756"/>
              <a:gd name="connsiteX12" fmla="*/ 35802 w 201600"/>
              <a:gd name="connsiteY12" fmla="*/ 331595 h 572756"/>
              <a:gd name="connsiteX13" fmla="*/ 30778 w 201600"/>
              <a:gd name="connsiteY13" fmla="*/ 351692 h 572756"/>
              <a:gd name="connsiteX14" fmla="*/ 20730 w 201600"/>
              <a:gd name="connsiteY14" fmla="*/ 381837 h 572756"/>
              <a:gd name="connsiteX15" fmla="*/ 15706 w 201600"/>
              <a:gd name="connsiteY15" fmla="*/ 406958 h 572756"/>
              <a:gd name="connsiteX16" fmla="*/ 633 w 201600"/>
              <a:gd name="connsiteY16" fmla="*/ 457200 h 572756"/>
              <a:gd name="connsiteX17" fmla="*/ 633 w 201600"/>
              <a:gd name="connsiteY17" fmla="*/ 572756 h 57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600" h="572756">
                <a:moveTo>
                  <a:pt x="201600" y="0"/>
                </a:moveTo>
                <a:cubicBezTo>
                  <a:pt x="196576" y="8373"/>
                  <a:pt x="190895" y="16386"/>
                  <a:pt x="186528" y="25120"/>
                </a:cubicBezTo>
                <a:cubicBezTo>
                  <a:pt x="165731" y="66714"/>
                  <a:pt x="200248" y="12080"/>
                  <a:pt x="171455" y="55265"/>
                </a:cubicBezTo>
                <a:cubicBezTo>
                  <a:pt x="160445" y="110318"/>
                  <a:pt x="174212" y="52937"/>
                  <a:pt x="156383" y="100483"/>
                </a:cubicBezTo>
                <a:cubicBezTo>
                  <a:pt x="145272" y="130113"/>
                  <a:pt x="159629" y="112311"/>
                  <a:pt x="141310" y="130628"/>
                </a:cubicBezTo>
                <a:cubicBezTo>
                  <a:pt x="139635" y="135652"/>
                  <a:pt x="138654" y="140964"/>
                  <a:pt x="136286" y="145701"/>
                </a:cubicBezTo>
                <a:cubicBezTo>
                  <a:pt x="129949" y="158376"/>
                  <a:pt x="125535" y="161476"/>
                  <a:pt x="116189" y="170822"/>
                </a:cubicBezTo>
                <a:cubicBezTo>
                  <a:pt x="107346" y="197352"/>
                  <a:pt x="114103" y="181486"/>
                  <a:pt x="91068" y="216039"/>
                </a:cubicBezTo>
                <a:cubicBezTo>
                  <a:pt x="87719" y="221063"/>
                  <a:pt x="82930" y="225383"/>
                  <a:pt x="81020" y="231112"/>
                </a:cubicBezTo>
                <a:cubicBezTo>
                  <a:pt x="74498" y="250678"/>
                  <a:pt x="79740" y="242439"/>
                  <a:pt x="65948" y="256233"/>
                </a:cubicBezTo>
                <a:lnTo>
                  <a:pt x="50875" y="301450"/>
                </a:lnTo>
                <a:cubicBezTo>
                  <a:pt x="49200" y="306474"/>
                  <a:pt x="48789" y="312117"/>
                  <a:pt x="45851" y="316523"/>
                </a:cubicBezTo>
                <a:lnTo>
                  <a:pt x="35802" y="331595"/>
                </a:lnTo>
                <a:cubicBezTo>
                  <a:pt x="34127" y="338294"/>
                  <a:pt x="32762" y="345078"/>
                  <a:pt x="30778" y="351692"/>
                </a:cubicBezTo>
                <a:cubicBezTo>
                  <a:pt x="27735" y="361837"/>
                  <a:pt x="22807" y="371451"/>
                  <a:pt x="20730" y="381837"/>
                </a:cubicBezTo>
                <a:cubicBezTo>
                  <a:pt x="19055" y="390211"/>
                  <a:pt x="17953" y="398719"/>
                  <a:pt x="15706" y="406958"/>
                </a:cubicBezTo>
                <a:cubicBezTo>
                  <a:pt x="14604" y="410999"/>
                  <a:pt x="969" y="448116"/>
                  <a:pt x="633" y="457200"/>
                </a:cubicBezTo>
                <a:cubicBezTo>
                  <a:pt x="-793" y="495692"/>
                  <a:pt x="633" y="534237"/>
                  <a:pt x="633" y="572756"/>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2" name="フリーフォーム 421"/>
          <p:cNvSpPr/>
          <p:nvPr/>
        </p:nvSpPr>
        <p:spPr bwMode="auto">
          <a:xfrm>
            <a:off x="5786172" y="5004091"/>
            <a:ext cx="359038" cy="291299"/>
          </a:xfrm>
          <a:custGeom>
            <a:avLst/>
            <a:gdLst>
              <a:gd name="connsiteX0" fmla="*/ 256233 w 256233"/>
              <a:gd name="connsiteY0" fmla="*/ 0 h 246185"/>
              <a:gd name="connsiteX1" fmla="*/ 231112 w 256233"/>
              <a:gd name="connsiteY1" fmla="*/ 15073 h 246185"/>
              <a:gd name="connsiteX2" fmla="*/ 221064 w 256233"/>
              <a:gd name="connsiteY2" fmla="*/ 30145 h 246185"/>
              <a:gd name="connsiteX3" fmla="*/ 185894 w 256233"/>
              <a:gd name="connsiteY3" fmla="*/ 60290 h 246185"/>
              <a:gd name="connsiteX4" fmla="*/ 165798 w 256233"/>
              <a:gd name="connsiteY4" fmla="*/ 85411 h 246185"/>
              <a:gd name="connsiteX5" fmla="*/ 160774 w 256233"/>
              <a:gd name="connsiteY5" fmla="*/ 100484 h 246185"/>
              <a:gd name="connsiteX6" fmla="*/ 150725 w 256233"/>
              <a:gd name="connsiteY6" fmla="*/ 110532 h 246185"/>
              <a:gd name="connsiteX7" fmla="*/ 140677 w 256233"/>
              <a:gd name="connsiteY7" fmla="*/ 125604 h 246185"/>
              <a:gd name="connsiteX8" fmla="*/ 125604 w 256233"/>
              <a:gd name="connsiteY8" fmla="*/ 150725 h 246185"/>
              <a:gd name="connsiteX9" fmla="*/ 115556 w 256233"/>
              <a:gd name="connsiteY9" fmla="*/ 165798 h 246185"/>
              <a:gd name="connsiteX10" fmla="*/ 100483 w 256233"/>
              <a:gd name="connsiteY10" fmla="*/ 170822 h 246185"/>
              <a:gd name="connsiteX11" fmla="*/ 80387 w 256233"/>
              <a:gd name="connsiteY11" fmla="*/ 200967 h 246185"/>
              <a:gd name="connsiteX12" fmla="*/ 65314 w 256233"/>
              <a:gd name="connsiteY12" fmla="*/ 205991 h 246185"/>
              <a:gd name="connsiteX13" fmla="*/ 55266 w 256233"/>
              <a:gd name="connsiteY13" fmla="*/ 216040 h 246185"/>
              <a:gd name="connsiteX14" fmla="*/ 45218 w 256233"/>
              <a:gd name="connsiteY14" fmla="*/ 231112 h 246185"/>
              <a:gd name="connsiteX15" fmla="*/ 15072 w 256233"/>
              <a:gd name="connsiteY15" fmla="*/ 241160 h 246185"/>
              <a:gd name="connsiteX16" fmla="*/ 0 w 256233"/>
              <a:gd name="connsiteY16"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33" h="246185">
                <a:moveTo>
                  <a:pt x="256233" y="0"/>
                </a:moveTo>
                <a:cubicBezTo>
                  <a:pt x="247859" y="5024"/>
                  <a:pt x="238526" y="8718"/>
                  <a:pt x="231112" y="15073"/>
                </a:cubicBezTo>
                <a:cubicBezTo>
                  <a:pt x="226528" y="19003"/>
                  <a:pt x="224994" y="25561"/>
                  <a:pt x="221064" y="30145"/>
                </a:cubicBezTo>
                <a:cubicBezTo>
                  <a:pt x="204819" y="49098"/>
                  <a:pt x="203674" y="48438"/>
                  <a:pt x="185894" y="60290"/>
                </a:cubicBezTo>
                <a:cubicBezTo>
                  <a:pt x="173266" y="98177"/>
                  <a:pt x="191769" y="52945"/>
                  <a:pt x="165798" y="85411"/>
                </a:cubicBezTo>
                <a:cubicBezTo>
                  <a:pt x="162490" y="89547"/>
                  <a:pt x="163499" y="95943"/>
                  <a:pt x="160774" y="100484"/>
                </a:cubicBezTo>
                <a:cubicBezTo>
                  <a:pt x="158337" y="104546"/>
                  <a:pt x="153684" y="106833"/>
                  <a:pt x="150725" y="110532"/>
                </a:cubicBezTo>
                <a:cubicBezTo>
                  <a:pt x="146953" y="115247"/>
                  <a:pt x="144026" y="120580"/>
                  <a:pt x="140677" y="125604"/>
                </a:cubicBezTo>
                <a:cubicBezTo>
                  <a:pt x="131951" y="151782"/>
                  <a:pt x="141369" y="131019"/>
                  <a:pt x="125604" y="150725"/>
                </a:cubicBezTo>
                <a:cubicBezTo>
                  <a:pt x="121832" y="155440"/>
                  <a:pt x="120271" y="162026"/>
                  <a:pt x="115556" y="165798"/>
                </a:cubicBezTo>
                <a:cubicBezTo>
                  <a:pt x="111420" y="169106"/>
                  <a:pt x="105507" y="169147"/>
                  <a:pt x="100483" y="170822"/>
                </a:cubicBezTo>
                <a:cubicBezTo>
                  <a:pt x="95216" y="186624"/>
                  <a:pt x="96516" y="190215"/>
                  <a:pt x="80387" y="200967"/>
                </a:cubicBezTo>
                <a:cubicBezTo>
                  <a:pt x="75980" y="203905"/>
                  <a:pt x="70338" y="204316"/>
                  <a:pt x="65314" y="205991"/>
                </a:cubicBezTo>
                <a:cubicBezTo>
                  <a:pt x="61965" y="209341"/>
                  <a:pt x="58225" y="212341"/>
                  <a:pt x="55266" y="216040"/>
                </a:cubicBezTo>
                <a:cubicBezTo>
                  <a:pt x="51494" y="220755"/>
                  <a:pt x="50338" y="227912"/>
                  <a:pt x="45218" y="231112"/>
                </a:cubicBezTo>
                <a:cubicBezTo>
                  <a:pt x="36236" y="236726"/>
                  <a:pt x="25121" y="237810"/>
                  <a:pt x="15072" y="241160"/>
                </a:cubicBezTo>
                <a:lnTo>
                  <a:pt x="0" y="246185"/>
                </a:ln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3" name="フリーフォーム 422"/>
          <p:cNvSpPr/>
          <p:nvPr/>
        </p:nvSpPr>
        <p:spPr bwMode="auto">
          <a:xfrm>
            <a:off x="5509340" y="5316567"/>
            <a:ext cx="260524" cy="296433"/>
          </a:xfrm>
          <a:custGeom>
            <a:avLst/>
            <a:gdLst>
              <a:gd name="connsiteX0" fmla="*/ 200967 w 200967"/>
              <a:gd name="connsiteY0" fmla="*/ 0 h 236137"/>
              <a:gd name="connsiteX1" fmla="*/ 190918 w 200967"/>
              <a:gd name="connsiteY1" fmla="*/ 25121 h 236137"/>
              <a:gd name="connsiteX2" fmla="*/ 180870 w 200967"/>
              <a:gd name="connsiteY2" fmla="*/ 35170 h 236137"/>
              <a:gd name="connsiteX3" fmla="*/ 150725 w 200967"/>
              <a:gd name="connsiteY3" fmla="*/ 70339 h 236137"/>
              <a:gd name="connsiteX4" fmla="*/ 135653 w 200967"/>
              <a:gd name="connsiteY4" fmla="*/ 80387 h 236137"/>
              <a:gd name="connsiteX5" fmla="*/ 110532 w 200967"/>
              <a:gd name="connsiteY5" fmla="*/ 105508 h 236137"/>
              <a:gd name="connsiteX6" fmla="*/ 100483 w 200967"/>
              <a:gd name="connsiteY6" fmla="*/ 115556 h 236137"/>
              <a:gd name="connsiteX7" fmla="*/ 90435 w 200967"/>
              <a:gd name="connsiteY7" fmla="*/ 125605 h 236137"/>
              <a:gd name="connsiteX8" fmla="*/ 55266 w 200967"/>
              <a:gd name="connsiteY8" fmla="*/ 145701 h 236137"/>
              <a:gd name="connsiteX9" fmla="*/ 30145 w 200967"/>
              <a:gd name="connsiteY9" fmla="*/ 180871 h 236137"/>
              <a:gd name="connsiteX10" fmla="*/ 20096 w 200967"/>
              <a:gd name="connsiteY10" fmla="*/ 190919 h 236137"/>
              <a:gd name="connsiteX11" fmla="*/ 10048 w 200967"/>
              <a:gd name="connsiteY11" fmla="*/ 221064 h 236137"/>
              <a:gd name="connsiteX12" fmla="*/ 0 w 200967"/>
              <a:gd name="connsiteY12" fmla="*/ 236137 h 23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967" h="236137">
                <a:moveTo>
                  <a:pt x="200967" y="0"/>
                </a:moveTo>
                <a:cubicBezTo>
                  <a:pt x="197617" y="8374"/>
                  <a:pt x="195393" y="17290"/>
                  <a:pt x="190918" y="25121"/>
                </a:cubicBezTo>
                <a:cubicBezTo>
                  <a:pt x="188568" y="29234"/>
                  <a:pt x="183829" y="31471"/>
                  <a:pt x="180870" y="35170"/>
                </a:cubicBezTo>
                <a:cubicBezTo>
                  <a:pt x="167884" y="51403"/>
                  <a:pt x="171456" y="56518"/>
                  <a:pt x="150725" y="70339"/>
                </a:cubicBezTo>
                <a:cubicBezTo>
                  <a:pt x="145701" y="73688"/>
                  <a:pt x="140197" y="76411"/>
                  <a:pt x="135653" y="80387"/>
                </a:cubicBezTo>
                <a:cubicBezTo>
                  <a:pt x="126741" y="88185"/>
                  <a:pt x="118906" y="97134"/>
                  <a:pt x="110532" y="105508"/>
                </a:cubicBezTo>
                <a:lnTo>
                  <a:pt x="100483" y="115556"/>
                </a:lnTo>
                <a:cubicBezTo>
                  <a:pt x="97133" y="118906"/>
                  <a:pt x="94376" y="122978"/>
                  <a:pt x="90435" y="125605"/>
                </a:cubicBezTo>
                <a:cubicBezTo>
                  <a:pt x="69130" y="139807"/>
                  <a:pt x="80763" y="132953"/>
                  <a:pt x="55266" y="145701"/>
                </a:cubicBezTo>
                <a:cubicBezTo>
                  <a:pt x="47247" y="169761"/>
                  <a:pt x="53986" y="157030"/>
                  <a:pt x="30145" y="180871"/>
                </a:cubicBezTo>
                <a:lnTo>
                  <a:pt x="20096" y="190919"/>
                </a:lnTo>
                <a:cubicBezTo>
                  <a:pt x="16747" y="200967"/>
                  <a:pt x="15923" y="212251"/>
                  <a:pt x="10048" y="221064"/>
                </a:cubicBezTo>
                <a:lnTo>
                  <a:pt x="0" y="236137"/>
                </a:ln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4" name="フリーフォーム 423"/>
          <p:cNvSpPr/>
          <p:nvPr/>
        </p:nvSpPr>
        <p:spPr bwMode="auto">
          <a:xfrm>
            <a:off x="5275420" y="5564621"/>
            <a:ext cx="73819" cy="250743"/>
          </a:xfrm>
          <a:custGeom>
            <a:avLst/>
            <a:gdLst>
              <a:gd name="connsiteX0" fmla="*/ 47815 w 51322"/>
              <a:gd name="connsiteY0" fmla="*/ 200556 h 200556"/>
              <a:gd name="connsiteX1" fmla="*/ 47815 w 51322"/>
              <a:gd name="connsiteY1" fmla="*/ 74783 h 200556"/>
              <a:gd name="connsiteX2" fmla="*/ 27419 w 51322"/>
              <a:gd name="connsiteY2" fmla="*/ 37391 h 200556"/>
              <a:gd name="connsiteX3" fmla="*/ 17221 w 51322"/>
              <a:gd name="connsiteY3" fmla="*/ 23794 h 200556"/>
              <a:gd name="connsiteX4" fmla="*/ 225 w 51322"/>
              <a:gd name="connsiteY4" fmla="*/ 3399 h 200556"/>
              <a:gd name="connsiteX5" fmla="*/ 225 w 51322"/>
              <a:gd name="connsiteY5" fmla="*/ 0 h 20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22" h="200556">
                <a:moveTo>
                  <a:pt x="47815" y="200556"/>
                </a:moveTo>
                <a:cubicBezTo>
                  <a:pt x="48011" y="195254"/>
                  <a:pt x="55608" y="102838"/>
                  <a:pt x="47815" y="74783"/>
                </a:cubicBezTo>
                <a:cubicBezTo>
                  <a:pt x="45008" y="64679"/>
                  <a:pt x="34753" y="47659"/>
                  <a:pt x="27419" y="37391"/>
                </a:cubicBezTo>
                <a:cubicBezTo>
                  <a:pt x="24126" y="32781"/>
                  <a:pt x="20908" y="28096"/>
                  <a:pt x="17221" y="23794"/>
                </a:cubicBezTo>
                <a:cubicBezTo>
                  <a:pt x="8200" y="13269"/>
                  <a:pt x="6236" y="15420"/>
                  <a:pt x="225" y="3399"/>
                </a:cubicBezTo>
                <a:cubicBezTo>
                  <a:pt x="-282" y="2386"/>
                  <a:pt x="225" y="1133"/>
                  <a:pt x="225"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5" name="フリーフォーム 424"/>
          <p:cNvSpPr/>
          <p:nvPr/>
        </p:nvSpPr>
        <p:spPr bwMode="auto">
          <a:xfrm>
            <a:off x="5268969" y="4988558"/>
            <a:ext cx="172859" cy="564358"/>
          </a:xfrm>
          <a:custGeom>
            <a:avLst/>
            <a:gdLst>
              <a:gd name="connsiteX0" fmla="*/ 135970 w 135970"/>
              <a:gd name="connsiteY0" fmla="*/ 0 h 472496"/>
              <a:gd name="connsiteX1" fmla="*/ 132571 w 135970"/>
              <a:gd name="connsiteY1" fmla="*/ 16996 h 472496"/>
              <a:gd name="connsiteX2" fmla="*/ 125772 w 135970"/>
              <a:gd name="connsiteY2" fmla="*/ 37392 h 472496"/>
              <a:gd name="connsiteX3" fmla="*/ 122373 w 135970"/>
              <a:gd name="connsiteY3" fmla="*/ 47589 h 472496"/>
              <a:gd name="connsiteX4" fmla="*/ 118974 w 135970"/>
              <a:gd name="connsiteY4" fmla="*/ 57787 h 472496"/>
              <a:gd name="connsiteX5" fmla="*/ 115574 w 135970"/>
              <a:gd name="connsiteY5" fmla="*/ 71384 h 472496"/>
              <a:gd name="connsiteX6" fmla="*/ 112175 w 135970"/>
              <a:gd name="connsiteY6" fmla="*/ 81582 h 472496"/>
              <a:gd name="connsiteX7" fmla="*/ 108776 w 135970"/>
              <a:gd name="connsiteY7" fmla="*/ 98578 h 472496"/>
              <a:gd name="connsiteX8" fmla="*/ 101977 w 135970"/>
              <a:gd name="connsiteY8" fmla="*/ 118974 h 472496"/>
              <a:gd name="connsiteX9" fmla="*/ 98578 w 135970"/>
              <a:gd name="connsiteY9" fmla="*/ 129172 h 472496"/>
              <a:gd name="connsiteX10" fmla="*/ 95179 w 135970"/>
              <a:gd name="connsiteY10" fmla="*/ 142769 h 472496"/>
              <a:gd name="connsiteX11" fmla="*/ 88380 w 135970"/>
              <a:gd name="connsiteY11" fmla="*/ 166563 h 472496"/>
              <a:gd name="connsiteX12" fmla="*/ 84981 w 135970"/>
              <a:gd name="connsiteY12" fmla="*/ 186959 h 472496"/>
              <a:gd name="connsiteX13" fmla="*/ 81582 w 135970"/>
              <a:gd name="connsiteY13" fmla="*/ 282138 h 472496"/>
              <a:gd name="connsiteX14" fmla="*/ 74783 w 135970"/>
              <a:gd name="connsiteY14" fmla="*/ 302534 h 472496"/>
              <a:gd name="connsiteX15" fmla="*/ 67985 w 135970"/>
              <a:gd name="connsiteY15" fmla="*/ 322929 h 472496"/>
              <a:gd name="connsiteX16" fmla="*/ 54388 w 135970"/>
              <a:gd name="connsiteY16" fmla="*/ 363720 h 472496"/>
              <a:gd name="connsiteX17" fmla="*/ 50988 w 135970"/>
              <a:gd name="connsiteY17" fmla="*/ 373918 h 472496"/>
              <a:gd name="connsiteX18" fmla="*/ 47589 w 135970"/>
              <a:gd name="connsiteY18" fmla="*/ 384116 h 472496"/>
              <a:gd name="connsiteX19" fmla="*/ 40791 w 135970"/>
              <a:gd name="connsiteY19" fmla="*/ 397713 h 472496"/>
              <a:gd name="connsiteX20" fmla="*/ 27194 w 135970"/>
              <a:gd name="connsiteY20" fmla="*/ 428306 h 472496"/>
              <a:gd name="connsiteX21" fmla="*/ 23794 w 135970"/>
              <a:gd name="connsiteY21" fmla="*/ 441903 h 472496"/>
              <a:gd name="connsiteX22" fmla="*/ 13597 w 135970"/>
              <a:gd name="connsiteY22" fmla="*/ 462299 h 472496"/>
              <a:gd name="connsiteX23" fmla="*/ 3399 w 135970"/>
              <a:gd name="connsiteY23" fmla="*/ 469097 h 472496"/>
              <a:gd name="connsiteX24" fmla="*/ 0 w 135970"/>
              <a:gd name="connsiteY24" fmla="*/ 472496 h 4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970" h="472496">
                <a:moveTo>
                  <a:pt x="135970" y="0"/>
                </a:moveTo>
                <a:cubicBezTo>
                  <a:pt x="134837" y="5665"/>
                  <a:pt x="134091" y="11422"/>
                  <a:pt x="132571" y="16996"/>
                </a:cubicBezTo>
                <a:cubicBezTo>
                  <a:pt x="130685" y="23910"/>
                  <a:pt x="128038" y="30593"/>
                  <a:pt x="125772" y="37392"/>
                </a:cubicBezTo>
                <a:lnTo>
                  <a:pt x="122373" y="47589"/>
                </a:lnTo>
                <a:cubicBezTo>
                  <a:pt x="121240" y="50988"/>
                  <a:pt x="119843" y="54311"/>
                  <a:pt x="118974" y="57787"/>
                </a:cubicBezTo>
                <a:cubicBezTo>
                  <a:pt x="117841" y="62319"/>
                  <a:pt x="116858" y="66892"/>
                  <a:pt x="115574" y="71384"/>
                </a:cubicBezTo>
                <a:cubicBezTo>
                  <a:pt x="114590" y="74829"/>
                  <a:pt x="113044" y="78106"/>
                  <a:pt x="112175" y="81582"/>
                </a:cubicBezTo>
                <a:cubicBezTo>
                  <a:pt x="110774" y="87187"/>
                  <a:pt x="110296" y="93004"/>
                  <a:pt x="108776" y="98578"/>
                </a:cubicBezTo>
                <a:cubicBezTo>
                  <a:pt x="106890" y="105492"/>
                  <a:pt x="104243" y="112175"/>
                  <a:pt x="101977" y="118974"/>
                </a:cubicBezTo>
                <a:cubicBezTo>
                  <a:pt x="100844" y="122373"/>
                  <a:pt x="99447" y="125696"/>
                  <a:pt x="98578" y="129172"/>
                </a:cubicBezTo>
                <a:cubicBezTo>
                  <a:pt x="97445" y="133704"/>
                  <a:pt x="96462" y="138277"/>
                  <a:pt x="95179" y="142769"/>
                </a:cubicBezTo>
                <a:cubicBezTo>
                  <a:pt x="90861" y="157883"/>
                  <a:pt x="91921" y="148857"/>
                  <a:pt x="88380" y="166563"/>
                </a:cubicBezTo>
                <a:cubicBezTo>
                  <a:pt x="87028" y="173322"/>
                  <a:pt x="86114" y="180160"/>
                  <a:pt x="84981" y="186959"/>
                </a:cubicBezTo>
                <a:cubicBezTo>
                  <a:pt x="83848" y="218685"/>
                  <a:pt x="84372" y="250514"/>
                  <a:pt x="81582" y="282138"/>
                </a:cubicBezTo>
                <a:cubicBezTo>
                  <a:pt x="80952" y="289277"/>
                  <a:pt x="77049" y="295735"/>
                  <a:pt x="74783" y="302534"/>
                </a:cubicBezTo>
                <a:lnTo>
                  <a:pt x="67985" y="322929"/>
                </a:lnTo>
                <a:lnTo>
                  <a:pt x="54388" y="363720"/>
                </a:lnTo>
                <a:lnTo>
                  <a:pt x="50988" y="373918"/>
                </a:lnTo>
                <a:cubicBezTo>
                  <a:pt x="49855" y="377317"/>
                  <a:pt x="49191" y="380911"/>
                  <a:pt x="47589" y="384116"/>
                </a:cubicBezTo>
                <a:cubicBezTo>
                  <a:pt x="45323" y="388648"/>
                  <a:pt x="42673" y="393008"/>
                  <a:pt x="40791" y="397713"/>
                </a:cubicBezTo>
                <a:cubicBezTo>
                  <a:pt x="28656" y="428051"/>
                  <a:pt x="40272" y="408687"/>
                  <a:pt x="27194" y="428306"/>
                </a:cubicBezTo>
                <a:cubicBezTo>
                  <a:pt x="26061" y="432838"/>
                  <a:pt x="25078" y="437411"/>
                  <a:pt x="23794" y="441903"/>
                </a:cubicBezTo>
                <a:cubicBezTo>
                  <a:pt x="21582" y="449644"/>
                  <a:pt x="19556" y="456340"/>
                  <a:pt x="13597" y="462299"/>
                </a:cubicBezTo>
                <a:cubicBezTo>
                  <a:pt x="10708" y="465188"/>
                  <a:pt x="6667" y="466646"/>
                  <a:pt x="3399" y="469097"/>
                </a:cubicBezTo>
                <a:cubicBezTo>
                  <a:pt x="2117" y="470058"/>
                  <a:pt x="1133" y="471363"/>
                  <a:pt x="0" y="472496"/>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6" name="フリーフォーム 425"/>
          <p:cNvSpPr/>
          <p:nvPr/>
        </p:nvSpPr>
        <p:spPr bwMode="auto">
          <a:xfrm>
            <a:off x="4291250" y="5166479"/>
            <a:ext cx="185572" cy="117666"/>
          </a:xfrm>
          <a:custGeom>
            <a:avLst/>
            <a:gdLst>
              <a:gd name="connsiteX0" fmla="*/ 159765 w 159765"/>
              <a:gd name="connsiteY0" fmla="*/ 0 h 81583"/>
              <a:gd name="connsiteX1" fmla="*/ 142769 w 159765"/>
              <a:gd name="connsiteY1" fmla="*/ 16997 h 81583"/>
              <a:gd name="connsiteX2" fmla="*/ 88380 w 159765"/>
              <a:gd name="connsiteY2" fmla="*/ 33993 h 81583"/>
              <a:gd name="connsiteX3" fmla="*/ 67985 w 159765"/>
              <a:gd name="connsiteY3" fmla="*/ 40791 h 81583"/>
              <a:gd name="connsiteX4" fmla="*/ 47589 w 159765"/>
              <a:gd name="connsiteY4" fmla="*/ 54388 h 81583"/>
              <a:gd name="connsiteX5" fmla="*/ 37392 w 159765"/>
              <a:gd name="connsiteY5" fmla="*/ 61187 h 81583"/>
              <a:gd name="connsiteX6" fmla="*/ 16996 w 159765"/>
              <a:gd name="connsiteY6" fmla="*/ 67985 h 81583"/>
              <a:gd name="connsiteX7" fmla="*/ 6798 w 159765"/>
              <a:gd name="connsiteY7" fmla="*/ 71385 h 81583"/>
              <a:gd name="connsiteX8" fmla="*/ 0 w 159765"/>
              <a:gd name="connsiteY8" fmla="*/ 81583 h 8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65" h="81583">
                <a:moveTo>
                  <a:pt x="159765" y="0"/>
                </a:moveTo>
                <a:cubicBezTo>
                  <a:pt x="154100" y="5666"/>
                  <a:pt x="148799" y="11721"/>
                  <a:pt x="142769" y="16997"/>
                </a:cubicBezTo>
                <a:cubicBezTo>
                  <a:pt x="127564" y="30302"/>
                  <a:pt x="107202" y="31304"/>
                  <a:pt x="88380" y="33993"/>
                </a:cubicBezTo>
                <a:cubicBezTo>
                  <a:pt x="81582" y="36259"/>
                  <a:pt x="73948" y="36816"/>
                  <a:pt x="67985" y="40791"/>
                </a:cubicBezTo>
                <a:lnTo>
                  <a:pt x="47589" y="54388"/>
                </a:lnTo>
                <a:cubicBezTo>
                  <a:pt x="44190" y="56654"/>
                  <a:pt x="41268" y="59895"/>
                  <a:pt x="37392" y="61187"/>
                </a:cubicBezTo>
                <a:lnTo>
                  <a:pt x="16996" y="67985"/>
                </a:lnTo>
                <a:lnTo>
                  <a:pt x="6798" y="71385"/>
                </a:lnTo>
                <a:lnTo>
                  <a:pt x="0" y="81583"/>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7" name="フリーフォーム 426"/>
          <p:cNvSpPr/>
          <p:nvPr/>
        </p:nvSpPr>
        <p:spPr bwMode="auto">
          <a:xfrm>
            <a:off x="4735890" y="5003315"/>
            <a:ext cx="682525" cy="197157"/>
          </a:xfrm>
          <a:custGeom>
            <a:avLst/>
            <a:gdLst>
              <a:gd name="connsiteX0" fmla="*/ 0 w 632262"/>
              <a:gd name="connsiteY0" fmla="*/ 197157 h 197157"/>
              <a:gd name="connsiteX1" fmla="*/ 30593 w 632262"/>
              <a:gd name="connsiteY1" fmla="*/ 190358 h 197157"/>
              <a:gd name="connsiteX2" fmla="*/ 47590 w 632262"/>
              <a:gd name="connsiteY2" fmla="*/ 186959 h 197157"/>
              <a:gd name="connsiteX3" fmla="*/ 101978 w 632262"/>
              <a:gd name="connsiteY3" fmla="*/ 173362 h 197157"/>
              <a:gd name="connsiteX4" fmla="*/ 163164 w 632262"/>
              <a:gd name="connsiteY4" fmla="*/ 169963 h 197157"/>
              <a:gd name="connsiteX5" fmla="*/ 190359 w 632262"/>
              <a:gd name="connsiteY5" fmla="*/ 176761 h 197157"/>
              <a:gd name="connsiteX6" fmla="*/ 214153 w 632262"/>
              <a:gd name="connsiteY6" fmla="*/ 183560 h 197157"/>
              <a:gd name="connsiteX7" fmla="*/ 234549 w 632262"/>
              <a:gd name="connsiteY7" fmla="*/ 197157 h 197157"/>
              <a:gd name="connsiteX8" fmla="*/ 305933 w 632262"/>
              <a:gd name="connsiteY8" fmla="*/ 193758 h 197157"/>
              <a:gd name="connsiteX9" fmla="*/ 322930 w 632262"/>
              <a:gd name="connsiteY9" fmla="*/ 190358 h 197157"/>
              <a:gd name="connsiteX10" fmla="*/ 336527 w 632262"/>
              <a:gd name="connsiteY10" fmla="*/ 183560 h 197157"/>
              <a:gd name="connsiteX11" fmla="*/ 373918 w 632262"/>
              <a:gd name="connsiteY11" fmla="*/ 169963 h 197157"/>
              <a:gd name="connsiteX12" fmla="*/ 387515 w 632262"/>
              <a:gd name="connsiteY12" fmla="*/ 166564 h 197157"/>
              <a:gd name="connsiteX13" fmla="*/ 397713 w 632262"/>
              <a:gd name="connsiteY13" fmla="*/ 159765 h 197157"/>
              <a:gd name="connsiteX14" fmla="*/ 424907 w 632262"/>
              <a:gd name="connsiteY14" fmla="*/ 152967 h 197157"/>
              <a:gd name="connsiteX15" fmla="*/ 448702 w 632262"/>
              <a:gd name="connsiteY15" fmla="*/ 142769 h 197157"/>
              <a:gd name="connsiteX16" fmla="*/ 465698 w 632262"/>
              <a:gd name="connsiteY16" fmla="*/ 112176 h 197157"/>
              <a:gd name="connsiteX17" fmla="*/ 492892 w 632262"/>
              <a:gd name="connsiteY17" fmla="*/ 88381 h 197157"/>
              <a:gd name="connsiteX18" fmla="*/ 503090 w 632262"/>
              <a:gd name="connsiteY18" fmla="*/ 81582 h 197157"/>
              <a:gd name="connsiteX19" fmla="*/ 537083 w 632262"/>
              <a:gd name="connsiteY19" fmla="*/ 71384 h 197157"/>
              <a:gd name="connsiteX20" fmla="*/ 577874 w 632262"/>
              <a:gd name="connsiteY20" fmla="*/ 64586 h 197157"/>
              <a:gd name="connsiteX21" fmla="*/ 588072 w 632262"/>
              <a:gd name="connsiteY21" fmla="*/ 61187 h 197157"/>
              <a:gd name="connsiteX22" fmla="*/ 594870 w 632262"/>
              <a:gd name="connsiteY22" fmla="*/ 40791 h 197157"/>
              <a:gd name="connsiteX23" fmla="*/ 598269 w 632262"/>
              <a:gd name="connsiteY23" fmla="*/ 30593 h 197157"/>
              <a:gd name="connsiteX24" fmla="*/ 618665 w 632262"/>
              <a:gd name="connsiteY24" fmla="*/ 16996 h 197157"/>
              <a:gd name="connsiteX25" fmla="*/ 622064 w 632262"/>
              <a:gd name="connsiteY25" fmla="*/ 6799 h 197157"/>
              <a:gd name="connsiteX26" fmla="*/ 632262 w 632262"/>
              <a:gd name="connsiteY26" fmla="*/ 0 h 1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262" h="197157">
                <a:moveTo>
                  <a:pt x="0" y="197157"/>
                </a:moveTo>
                <a:cubicBezTo>
                  <a:pt x="56141" y="187801"/>
                  <a:pt x="-2887" y="198729"/>
                  <a:pt x="30593" y="190358"/>
                </a:cubicBezTo>
                <a:cubicBezTo>
                  <a:pt x="36198" y="188957"/>
                  <a:pt x="42016" y="188479"/>
                  <a:pt x="47590" y="186959"/>
                </a:cubicBezTo>
                <a:cubicBezTo>
                  <a:pt x="76159" y="179168"/>
                  <a:pt x="65455" y="177275"/>
                  <a:pt x="101978" y="173362"/>
                </a:cubicBezTo>
                <a:cubicBezTo>
                  <a:pt x="122289" y="171186"/>
                  <a:pt x="142769" y="171096"/>
                  <a:pt x="163164" y="169963"/>
                </a:cubicBezTo>
                <a:cubicBezTo>
                  <a:pt x="197699" y="176869"/>
                  <a:pt x="165982" y="169796"/>
                  <a:pt x="190359" y="176761"/>
                </a:cubicBezTo>
                <a:cubicBezTo>
                  <a:pt x="193979" y="177795"/>
                  <a:pt x="209841" y="181164"/>
                  <a:pt x="214153" y="183560"/>
                </a:cubicBezTo>
                <a:cubicBezTo>
                  <a:pt x="221296" y="187528"/>
                  <a:pt x="234549" y="197157"/>
                  <a:pt x="234549" y="197157"/>
                </a:cubicBezTo>
                <a:cubicBezTo>
                  <a:pt x="258344" y="196024"/>
                  <a:pt x="282182" y="195585"/>
                  <a:pt x="305933" y="193758"/>
                </a:cubicBezTo>
                <a:cubicBezTo>
                  <a:pt x="311694" y="193315"/>
                  <a:pt x="317449" y="192185"/>
                  <a:pt x="322930" y="190358"/>
                </a:cubicBezTo>
                <a:cubicBezTo>
                  <a:pt x="327737" y="188756"/>
                  <a:pt x="332127" y="186074"/>
                  <a:pt x="336527" y="183560"/>
                </a:cubicBezTo>
                <a:cubicBezTo>
                  <a:pt x="359827" y="170246"/>
                  <a:pt x="330573" y="180798"/>
                  <a:pt x="373918" y="169963"/>
                </a:cubicBezTo>
                <a:lnTo>
                  <a:pt x="387515" y="166564"/>
                </a:lnTo>
                <a:cubicBezTo>
                  <a:pt x="390914" y="164298"/>
                  <a:pt x="393888" y="161200"/>
                  <a:pt x="397713" y="159765"/>
                </a:cubicBezTo>
                <a:cubicBezTo>
                  <a:pt x="440268" y="143807"/>
                  <a:pt x="395556" y="165546"/>
                  <a:pt x="424907" y="152967"/>
                </a:cubicBezTo>
                <a:cubicBezTo>
                  <a:pt x="454311" y="140365"/>
                  <a:pt x="424786" y="150740"/>
                  <a:pt x="448702" y="142769"/>
                </a:cubicBezTo>
                <a:cubicBezTo>
                  <a:pt x="460815" y="106432"/>
                  <a:pt x="447889" y="135074"/>
                  <a:pt x="465698" y="112176"/>
                </a:cubicBezTo>
                <a:cubicBezTo>
                  <a:pt x="485236" y="87056"/>
                  <a:pt x="469453" y="94240"/>
                  <a:pt x="492892" y="88381"/>
                </a:cubicBezTo>
                <a:cubicBezTo>
                  <a:pt x="496291" y="86115"/>
                  <a:pt x="499357" y="83241"/>
                  <a:pt x="503090" y="81582"/>
                </a:cubicBezTo>
                <a:cubicBezTo>
                  <a:pt x="509505" y="78731"/>
                  <a:pt x="528538" y="72986"/>
                  <a:pt x="537083" y="71384"/>
                </a:cubicBezTo>
                <a:cubicBezTo>
                  <a:pt x="550631" y="68844"/>
                  <a:pt x="564797" y="68945"/>
                  <a:pt x="577874" y="64586"/>
                </a:cubicBezTo>
                <a:lnTo>
                  <a:pt x="588072" y="61187"/>
                </a:lnTo>
                <a:lnTo>
                  <a:pt x="594870" y="40791"/>
                </a:lnTo>
                <a:cubicBezTo>
                  <a:pt x="596003" y="37392"/>
                  <a:pt x="595288" y="32581"/>
                  <a:pt x="598269" y="30593"/>
                </a:cubicBezTo>
                <a:lnTo>
                  <a:pt x="618665" y="16996"/>
                </a:lnTo>
                <a:cubicBezTo>
                  <a:pt x="619798" y="13597"/>
                  <a:pt x="619826" y="9597"/>
                  <a:pt x="622064" y="6799"/>
                </a:cubicBezTo>
                <a:cubicBezTo>
                  <a:pt x="624616" y="3609"/>
                  <a:pt x="632262" y="0"/>
                  <a:pt x="632262"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8" name="フリーフォーム 427"/>
          <p:cNvSpPr/>
          <p:nvPr/>
        </p:nvSpPr>
        <p:spPr bwMode="auto">
          <a:xfrm>
            <a:off x="3980529" y="5662771"/>
            <a:ext cx="54388" cy="27194"/>
          </a:xfrm>
          <a:custGeom>
            <a:avLst/>
            <a:gdLst>
              <a:gd name="connsiteX0" fmla="*/ 54388 w 54388"/>
              <a:gd name="connsiteY0" fmla="*/ 27194 h 27194"/>
              <a:gd name="connsiteX1" fmla="*/ 27194 w 54388"/>
              <a:gd name="connsiteY1" fmla="*/ 3399 h 27194"/>
              <a:gd name="connsiteX2" fmla="*/ 0 w 54388"/>
              <a:gd name="connsiteY2" fmla="*/ 0 h 27194"/>
            </a:gdLst>
            <a:ahLst/>
            <a:cxnLst>
              <a:cxn ang="0">
                <a:pos x="connsiteX0" y="connsiteY0"/>
              </a:cxn>
              <a:cxn ang="0">
                <a:pos x="connsiteX1" y="connsiteY1"/>
              </a:cxn>
              <a:cxn ang="0">
                <a:pos x="connsiteX2" y="connsiteY2"/>
              </a:cxn>
            </a:cxnLst>
            <a:rect l="l" t="t" r="r" b="b"/>
            <a:pathLst>
              <a:path w="54388" h="27194">
                <a:moveTo>
                  <a:pt x="54388" y="27194"/>
                </a:moveTo>
                <a:cubicBezTo>
                  <a:pt x="46884" y="8434"/>
                  <a:pt x="51082" y="6385"/>
                  <a:pt x="27194" y="3399"/>
                </a:cubicBezTo>
                <a:lnTo>
                  <a:pt x="0" y="0"/>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29" name="フリーフォーム 428"/>
          <p:cNvSpPr/>
          <p:nvPr/>
        </p:nvSpPr>
        <p:spPr bwMode="auto">
          <a:xfrm>
            <a:off x="3167845" y="5071300"/>
            <a:ext cx="289200" cy="149567"/>
          </a:xfrm>
          <a:custGeom>
            <a:avLst/>
            <a:gdLst>
              <a:gd name="connsiteX0" fmla="*/ 268699 w 268699"/>
              <a:gd name="connsiteY0" fmla="*/ 163173 h 163173"/>
              <a:gd name="connsiteX1" fmla="*/ 251703 w 268699"/>
              <a:gd name="connsiteY1" fmla="*/ 159774 h 163173"/>
              <a:gd name="connsiteX2" fmla="*/ 241505 w 268699"/>
              <a:gd name="connsiteY2" fmla="*/ 152976 h 163173"/>
              <a:gd name="connsiteX3" fmla="*/ 227908 w 268699"/>
              <a:gd name="connsiteY3" fmla="*/ 149576 h 163173"/>
              <a:gd name="connsiteX4" fmla="*/ 193915 w 268699"/>
              <a:gd name="connsiteY4" fmla="*/ 132580 h 163173"/>
              <a:gd name="connsiteX5" fmla="*/ 183717 w 268699"/>
              <a:gd name="connsiteY5" fmla="*/ 125782 h 163173"/>
              <a:gd name="connsiteX6" fmla="*/ 173520 w 268699"/>
              <a:gd name="connsiteY6" fmla="*/ 122382 h 163173"/>
              <a:gd name="connsiteX7" fmla="*/ 153124 w 268699"/>
              <a:gd name="connsiteY7" fmla="*/ 108785 h 163173"/>
              <a:gd name="connsiteX8" fmla="*/ 139527 w 268699"/>
              <a:gd name="connsiteY8" fmla="*/ 98588 h 163173"/>
              <a:gd name="connsiteX9" fmla="*/ 129329 w 268699"/>
              <a:gd name="connsiteY9" fmla="*/ 95188 h 163173"/>
              <a:gd name="connsiteX10" fmla="*/ 108934 w 268699"/>
              <a:gd name="connsiteY10" fmla="*/ 81591 h 163173"/>
              <a:gd name="connsiteX11" fmla="*/ 105535 w 268699"/>
              <a:gd name="connsiteY11" fmla="*/ 50998 h 163173"/>
              <a:gd name="connsiteX12" fmla="*/ 91938 w 268699"/>
              <a:gd name="connsiteY12" fmla="*/ 47599 h 163173"/>
              <a:gd name="connsiteX13" fmla="*/ 57945 w 268699"/>
              <a:gd name="connsiteY13" fmla="*/ 44199 h 163173"/>
              <a:gd name="connsiteX14" fmla="*/ 37549 w 268699"/>
              <a:gd name="connsiteY14" fmla="*/ 34002 h 163173"/>
              <a:gd name="connsiteX15" fmla="*/ 20553 w 268699"/>
              <a:gd name="connsiteY15" fmla="*/ 10207 h 163173"/>
              <a:gd name="connsiteX16" fmla="*/ 10355 w 268699"/>
              <a:gd name="connsiteY16" fmla="*/ 3408 h 163173"/>
              <a:gd name="connsiteX17" fmla="*/ 3557 w 268699"/>
              <a:gd name="connsiteY17" fmla="*/ 9 h 1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699" h="163173">
                <a:moveTo>
                  <a:pt x="268699" y="163173"/>
                </a:moveTo>
                <a:cubicBezTo>
                  <a:pt x="263034" y="162040"/>
                  <a:pt x="257113" y="161802"/>
                  <a:pt x="251703" y="159774"/>
                </a:cubicBezTo>
                <a:cubicBezTo>
                  <a:pt x="247878" y="158340"/>
                  <a:pt x="245260" y="154585"/>
                  <a:pt x="241505" y="152976"/>
                </a:cubicBezTo>
                <a:cubicBezTo>
                  <a:pt x="237211" y="151136"/>
                  <a:pt x="232440" y="150709"/>
                  <a:pt x="227908" y="149576"/>
                </a:cubicBezTo>
                <a:cubicBezTo>
                  <a:pt x="203625" y="133388"/>
                  <a:pt x="215439" y="137961"/>
                  <a:pt x="193915" y="132580"/>
                </a:cubicBezTo>
                <a:cubicBezTo>
                  <a:pt x="190516" y="130314"/>
                  <a:pt x="187371" y="127609"/>
                  <a:pt x="183717" y="125782"/>
                </a:cubicBezTo>
                <a:cubicBezTo>
                  <a:pt x="180512" y="124180"/>
                  <a:pt x="176652" y="124122"/>
                  <a:pt x="173520" y="122382"/>
                </a:cubicBezTo>
                <a:cubicBezTo>
                  <a:pt x="166377" y="118414"/>
                  <a:pt x="159661" y="113687"/>
                  <a:pt x="153124" y="108785"/>
                </a:cubicBezTo>
                <a:cubicBezTo>
                  <a:pt x="148592" y="105386"/>
                  <a:pt x="144446" y="101399"/>
                  <a:pt x="139527" y="98588"/>
                </a:cubicBezTo>
                <a:cubicBezTo>
                  <a:pt x="136416" y="96810"/>
                  <a:pt x="132461" y="96928"/>
                  <a:pt x="129329" y="95188"/>
                </a:cubicBezTo>
                <a:cubicBezTo>
                  <a:pt x="122187" y="91220"/>
                  <a:pt x="108934" y="81591"/>
                  <a:pt x="108934" y="81591"/>
                </a:cubicBezTo>
                <a:cubicBezTo>
                  <a:pt x="107801" y="71393"/>
                  <a:pt x="110124" y="60175"/>
                  <a:pt x="105535" y="50998"/>
                </a:cubicBezTo>
                <a:cubicBezTo>
                  <a:pt x="103446" y="46819"/>
                  <a:pt x="96563" y="48260"/>
                  <a:pt x="91938" y="47599"/>
                </a:cubicBezTo>
                <a:cubicBezTo>
                  <a:pt x="80665" y="45988"/>
                  <a:pt x="69276" y="45332"/>
                  <a:pt x="57945" y="44199"/>
                </a:cubicBezTo>
                <a:cubicBezTo>
                  <a:pt x="50985" y="41879"/>
                  <a:pt x="42617" y="40084"/>
                  <a:pt x="37549" y="34002"/>
                </a:cubicBezTo>
                <a:cubicBezTo>
                  <a:pt x="15676" y="7755"/>
                  <a:pt x="46597" y="31910"/>
                  <a:pt x="20553" y="10207"/>
                </a:cubicBezTo>
                <a:cubicBezTo>
                  <a:pt x="17414" y="7591"/>
                  <a:pt x="14009" y="5235"/>
                  <a:pt x="10355" y="3408"/>
                </a:cubicBezTo>
                <a:cubicBezTo>
                  <a:pt x="2841" y="-349"/>
                  <a:pt x="-4613" y="9"/>
                  <a:pt x="3557" y="9"/>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0" name="フリーフォーム 429"/>
          <p:cNvSpPr/>
          <p:nvPr/>
        </p:nvSpPr>
        <p:spPr bwMode="auto">
          <a:xfrm>
            <a:off x="2844759" y="5434286"/>
            <a:ext cx="469332" cy="94332"/>
          </a:xfrm>
          <a:custGeom>
            <a:avLst/>
            <a:gdLst>
              <a:gd name="connsiteX0" fmla="*/ 0 w 384116"/>
              <a:gd name="connsiteY0" fmla="*/ 3399 h 54596"/>
              <a:gd name="connsiteX1" fmla="*/ 20396 w 384116"/>
              <a:gd name="connsiteY1" fmla="*/ 0 h 54596"/>
              <a:gd name="connsiteX2" fmla="*/ 74784 w 384116"/>
              <a:gd name="connsiteY2" fmla="*/ 6798 h 54596"/>
              <a:gd name="connsiteX3" fmla="*/ 112176 w 384116"/>
              <a:gd name="connsiteY3" fmla="*/ 10197 h 54596"/>
              <a:gd name="connsiteX4" fmla="*/ 132571 w 384116"/>
              <a:gd name="connsiteY4" fmla="*/ 16996 h 54596"/>
              <a:gd name="connsiteX5" fmla="*/ 163164 w 384116"/>
              <a:gd name="connsiteY5" fmla="*/ 33992 h 54596"/>
              <a:gd name="connsiteX6" fmla="*/ 207355 w 384116"/>
              <a:gd name="connsiteY6" fmla="*/ 30593 h 54596"/>
              <a:gd name="connsiteX7" fmla="*/ 227750 w 384116"/>
              <a:gd name="connsiteY7" fmla="*/ 23794 h 54596"/>
              <a:gd name="connsiteX8" fmla="*/ 237948 w 384116"/>
              <a:gd name="connsiteY8" fmla="*/ 20395 h 54596"/>
              <a:gd name="connsiteX9" fmla="*/ 278739 w 384116"/>
              <a:gd name="connsiteY9" fmla="*/ 23794 h 54596"/>
              <a:gd name="connsiteX10" fmla="*/ 299135 w 384116"/>
              <a:gd name="connsiteY10" fmla="*/ 30593 h 54596"/>
              <a:gd name="connsiteX11" fmla="*/ 309332 w 384116"/>
              <a:gd name="connsiteY11" fmla="*/ 40791 h 54596"/>
              <a:gd name="connsiteX12" fmla="*/ 329728 w 384116"/>
              <a:gd name="connsiteY12" fmla="*/ 47589 h 54596"/>
              <a:gd name="connsiteX13" fmla="*/ 367120 w 384116"/>
              <a:gd name="connsiteY13" fmla="*/ 54388 h 54596"/>
              <a:gd name="connsiteX14" fmla="*/ 384116 w 384116"/>
              <a:gd name="connsiteY14" fmla="*/ 54388 h 5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4116" h="54596">
                <a:moveTo>
                  <a:pt x="0" y="3399"/>
                </a:moveTo>
                <a:cubicBezTo>
                  <a:pt x="6799" y="2266"/>
                  <a:pt x="13504" y="0"/>
                  <a:pt x="20396" y="0"/>
                </a:cubicBezTo>
                <a:cubicBezTo>
                  <a:pt x="70198" y="0"/>
                  <a:pt x="42442" y="2756"/>
                  <a:pt x="74784" y="6798"/>
                </a:cubicBezTo>
                <a:cubicBezTo>
                  <a:pt x="87203" y="8350"/>
                  <a:pt x="99712" y="9064"/>
                  <a:pt x="112176" y="10197"/>
                </a:cubicBezTo>
                <a:cubicBezTo>
                  <a:pt x="118974" y="12463"/>
                  <a:pt x="126608" y="13021"/>
                  <a:pt x="132571" y="16996"/>
                </a:cubicBezTo>
                <a:cubicBezTo>
                  <a:pt x="155948" y="32580"/>
                  <a:pt x="145215" y="28009"/>
                  <a:pt x="163164" y="33992"/>
                </a:cubicBezTo>
                <a:cubicBezTo>
                  <a:pt x="177894" y="32859"/>
                  <a:pt x="192762" y="32897"/>
                  <a:pt x="207355" y="30593"/>
                </a:cubicBezTo>
                <a:cubicBezTo>
                  <a:pt x="214433" y="29475"/>
                  <a:pt x="220952" y="26060"/>
                  <a:pt x="227750" y="23794"/>
                </a:cubicBezTo>
                <a:lnTo>
                  <a:pt x="237948" y="20395"/>
                </a:lnTo>
                <a:cubicBezTo>
                  <a:pt x="251545" y="21528"/>
                  <a:pt x="265281" y="21551"/>
                  <a:pt x="278739" y="23794"/>
                </a:cubicBezTo>
                <a:cubicBezTo>
                  <a:pt x="285808" y="24972"/>
                  <a:pt x="299135" y="30593"/>
                  <a:pt x="299135" y="30593"/>
                </a:cubicBezTo>
                <a:cubicBezTo>
                  <a:pt x="302534" y="33992"/>
                  <a:pt x="305130" y="38456"/>
                  <a:pt x="309332" y="40791"/>
                </a:cubicBezTo>
                <a:cubicBezTo>
                  <a:pt x="315597" y="44271"/>
                  <a:pt x="322776" y="45851"/>
                  <a:pt x="329728" y="47589"/>
                </a:cubicBezTo>
                <a:cubicBezTo>
                  <a:pt x="345182" y="51453"/>
                  <a:pt x="348845" y="52865"/>
                  <a:pt x="367120" y="54388"/>
                </a:cubicBezTo>
                <a:cubicBezTo>
                  <a:pt x="372766" y="54858"/>
                  <a:pt x="378451" y="54388"/>
                  <a:pt x="384116" y="54388"/>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1" name="フリーフォーム 430"/>
          <p:cNvSpPr/>
          <p:nvPr/>
        </p:nvSpPr>
        <p:spPr bwMode="auto">
          <a:xfrm>
            <a:off x="3356920" y="5520002"/>
            <a:ext cx="361860" cy="183328"/>
          </a:xfrm>
          <a:custGeom>
            <a:avLst/>
            <a:gdLst>
              <a:gd name="connsiteX0" fmla="*/ 261742 w 261742"/>
              <a:gd name="connsiteY0" fmla="*/ 146168 h 146168"/>
              <a:gd name="connsiteX1" fmla="*/ 234548 w 261742"/>
              <a:gd name="connsiteY1" fmla="*/ 132571 h 146168"/>
              <a:gd name="connsiteX2" fmla="*/ 220951 w 261742"/>
              <a:gd name="connsiteY2" fmla="*/ 112175 h 146168"/>
              <a:gd name="connsiteX3" fmla="*/ 203955 w 261742"/>
              <a:gd name="connsiteY3" fmla="*/ 84981 h 146168"/>
              <a:gd name="connsiteX4" fmla="*/ 183560 w 261742"/>
              <a:gd name="connsiteY4" fmla="*/ 78183 h 146168"/>
              <a:gd name="connsiteX5" fmla="*/ 173362 w 261742"/>
              <a:gd name="connsiteY5" fmla="*/ 71384 h 146168"/>
              <a:gd name="connsiteX6" fmla="*/ 152966 w 261742"/>
              <a:gd name="connsiteY6" fmla="*/ 64586 h 146168"/>
              <a:gd name="connsiteX7" fmla="*/ 122373 w 261742"/>
              <a:gd name="connsiteY7" fmla="*/ 47590 h 146168"/>
              <a:gd name="connsiteX8" fmla="*/ 112175 w 261742"/>
              <a:gd name="connsiteY8" fmla="*/ 40791 h 146168"/>
              <a:gd name="connsiteX9" fmla="*/ 101977 w 261742"/>
              <a:gd name="connsiteY9" fmla="*/ 37392 h 146168"/>
              <a:gd name="connsiteX10" fmla="*/ 81582 w 261742"/>
              <a:gd name="connsiteY10" fmla="*/ 23795 h 146168"/>
              <a:gd name="connsiteX11" fmla="*/ 50989 w 261742"/>
              <a:gd name="connsiteY11" fmla="*/ 10198 h 146168"/>
              <a:gd name="connsiteX12" fmla="*/ 40791 w 261742"/>
              <a:gd name="connsiteY12" fmla="*/ 6799 h 146168"/>
              <a:gd name="connsiteX13" fmla="*/ 13597 w 261742"/>
              <a:gd name="connsiteY13" fmla="*/ 3399 h 146168"/>
              <a:gd name="connsiteX14" fmla="*/ 0 w 261742"/>
              <a:gd name="connsiteY14" fmla="*/ 0 h 1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742" h="146168">
                <a:moveTo>
                  <a:pt x="261742" y="146168"/>
                </a:moveTo>
                <a:cubicBezTo>
                  <a:pt x="244549" y="142730"/>
                  <a:pt x="245072" y="146103"/>
                  <a:pt x="234548" y="132571"/>
                </a:cubicBezTo>
                <a:cubicBezTo>
                  <a:pt x="229532" y="126121"/>
                  <a:pt x="220951" y="112175"/>
                  <a:pt x="220951" y="112175"/>
                </a:cubicBezTo>
                <a:cubicBezTo>
                  <a:pt x="215326" y="95299"/>
                  <a:pt x="218710" y="91539"/>
                  <a:pt x="203955" y="84981"/>
                </a:cubicBezTo>
                <a:cubicBezTo>
                  <a:pt x="197407" y="82071"/>
                  <a:pt x="183560" y="78183"/>
                  <a:pt x="183560" y="78183"/>
                </a:cubicBezTo>
                <a:cubicBezTo>
                  <a:pt x="180161" y="75917"/>
                  <a:pt x="177095" y="73043"/>
                  <a:pt x="173362" y="71384"/>
                </a:cubicBezTo>
                <a:cubicBezTo>
                  <a:pt x="166813" y="68474"/>
                  <a:pt x="152966" y="64586"/>
                  <a:pt x="152966" y="64586"/>
                </a:cubicBezTo>
                <a:cubicBezTo>
                  <a:pt x="129590" y="49001"/>
                  <a:pt x="140322" y="53573"/>
                  <a:pt x="122373" y="47590"/>
                </a:cubicBezTo>
                <a:cubicBezTo>
                  <a:pt x="118974" y="45324"/>
                  <a:pt x="115829" y="42618"/>
                  <a:pt x="112175" y="40791"/>
                </a:cubicBezTo>
                <a:cubicBezTo>
                  <a:pt x="108970" y="39189"/>
                  <a:pt x="104775" y="39630"/>
                  <a:pt x="101977" y="37392"/>
                </a:cubicBezTo>
                <a:cubicBezTo>
                  <a:pt x="80636" y="20319"/>
                  <a:pt x="112810" y="31601"/>
                  <a:pt x="81582" y="23795"/>
                </a:cubicBezTo>
                <a:cubicBezTo>
                  <a:pt x="65422" y="13021"/>
                  <a:pt x="75260" y="18288"/>
                  <a:pt x="50989" y="10198"/>
                </a:cubicBezTo>
                <a:cubicBezTo>
                  <a:pt x="47590" y="9065"/>
                  <a:pt x="44346" y="7244"/>
                  <a:pt x="40791" y="6799"/>
                </a:cubicBezTo>
                <a:cubicBezTo>
                  <a:pt x="31726" y="5666"/>
                  <a:pt x="22608" y="4901"/>
                  <a:pt x="13597" y="3399"/>
                </a:cubicBezTo>
                <a:cubicBezTo>
                  <a:pt x="8989" y="2631"/>
                  <a:pt x="0" y="0"/>
                  <a:pt x="0" y="0"/>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2" name="フリーフォーム 431"/>
          <p:cNvSpPr/>
          <p:nvPr/>
        </p:nvSpPr>
        <p:spPr bwMode="auto">
          <a:xfrm>
            <a:off x="2807804" y="5753262"/>
            <a:ext cx="176743" cy="184850"/>
          </a:xfrm>
          <a:custGeom>
            <a:avLst/>
            <a:gdLst>
              <a:gd name="connsiteX0" fmla="*/ 0 w 163164"/>
              <a:gd name="connsiteY0" fmla="*/ 0 h 152967"/>
              <a:gd name="connsiteX1" fmla="*/ 6798 w 163164"/>
              <a:gd name="connsiteY1" fmla="*/ 30593 h 152967"/>
              <a:gd name="connsiteX2" fmla="*/ 23795 w 163164"/>
              <a:gd name="connsiteY2" fmla="*/ 54388 h 152967"/>
              <a:gd name="connsiteX3" fmla="*/ 108776 w 163164"/>
              <a:gd name="connsiteY3" fmla="*/ 64586 h 152967"/>
              <a:gd name="connsiteX4" fmla="*/ 122373 w 163164"/>
              <a:gd name="connsiteY4" fmla="*/ 95179 h 152967"/>
              <a:gd name="connsiteX5" fmla="*/ 129172 w 163164"/>
              <a:gd name="connsiteY5" fmla="*/ 115575 h 152967"/>
              <a:gd name="connsiteX6" fmla="*/ 135970 w 163164"/>
              <a:gd name="connsiteY6" fmla="*/ 125773 h 152967"/>
              <a:gd name="connsiteX7" fmla="*/ 156366 w 163164"/>
              <a:gd name="connsiteY7" fmla="*/ 146168 h 152967"/>
              <a:gd name="connsiteX8" fmla="*/ 163164 w 163164"/>
              <a:gd name="connsiteY8" fmla="*/ 152967 h 1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64" h="152967">
                <a:moveTo>
                  <a:pt x="0" y="0"/>
                </a:moveTo>
                <a:cubicBezTo>
                  <a:pt x="923" y="4613"/>
                  <a:pt x="4741" y="25108"/>
                  <a:pt x="6798" y="30593"/>
                </a:cubicBezTo>
                <a:cubicBezTo>
                  <a:pt x="9862" y="38765"/>
                  <a:pt x="15597" y="49833"/>
                  <a:pt x="23795" y="54388"/>
                </a:cubicBezTo>
                <a:cubicBezTo>
                  <a:pt x="46595" y="67055"/>
                  <a:pt x="91326" y="63668"/>
                  <a:pt x="108776" y="64586"/>
                </a:cubicBezTo>
                <a:cubicBezTo>
                  <a:pt x="119550" y="80746"/>
                  <a:pt x="114283" y="70908"/>
                  <a:pt x="122373" y="95179"/>
                </a:cubicBezTo>
                <a:cubicBezTo>
                  <a:pt x="122375" y="95184"/>
                  <a:pt x="129169" y="115571"/>
                  <a:pt x="129172" y="115575"/>
                </a:cubicBezTo>
                <a:cubicBezTo>
                  <a:pt x="131438" y="118974"/>
                  <a:pt x="133256" y="122720"/>
                  <a:pt x="135970" y="125773"/>
                </a:cubicBezTo>
                <a:cubicBezTo>
                  <a:pt x="142358" y="132959"/>
                  <a:pt x="149568" y="139369"/>
                  <a:pt x="156366" y="146168"/>
                </a:cubicBezTo>
                <a:lnTo>
                  <a:pt x="163164" y="152967"/>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3" name="フリーフォーム 432"/>
          <p:cNvSpPr/>
          <p:nvPr/>
        </p:nvSpPr>
        <p:spPr bwMode="auto">
          <a:xfrm>
            <a:off x="2807804" y="5710304"/>
            <a:ext cx="492250" cy="45719"/>
          </a:xfrm>
          <a:custGeom>
            <a:avLst/>
            <a:gdLst>
              <a:gd name="connsiteX0" fmla="*/ 0 w 404511"/>
              <a:gd name="connsiteY0" fmla="*/ 20452 h 57844"/>
              <a:gd name="connsiteX1" fmla="*/ 30593 w 404511"/>
              <a:gd name="connsiteY1" fmla="*/ 13653 h 57844"/>
              <a:gd name="connsiteX2" fmla="*/ 40791 w 404511"/>
              <a:gd name="connsiteY2" fmla="*/ 10254 h 57844"/>
              <a:gd name="connsiteX3" fmla="*/ 88380 w 404511"/>
              <a:gd name="connsiteY3" fmla="*/ 17053 h 57844"/>
              <a:gd name="connsiteX4" fmla="*/ 98578 w 404511"/>
              <a:gd name="connsiteY4" fmla="*/ 20452 h 57844"/>
              <a:gd name="connsiteX5" fmla="*/ 108776 w 404511"/>
              <a:gd name="connsiteY5" fmla="*/ 27250 h 57844"/>
              <a:gd name="connsiteX6" fmla="*/ 118974 w 404511"/>
              <a:gd name="connsiteY6" fmla="*/ 30650 h 57844"/>
              <a:gd name="connsiteX7" fmla="*/ 129171 w 404511"/>
              <a:gd name="connsiteY7" fmla="*/ 37448 h 57844"/>
              <a:gd name="connsiteX8" fmla="*/ 149567 w 404511"/>
              <a:gd name="connsiteY8" fmla="*/ 44247 h 57844"/>
              <a:gd name="connsiteX9" fmla="*/ 169963 w 404511"/>
              <a:gd name="connsiteY9" fmla="*/ 51045 h 57844"/>
              <a:gd name="connsiteX10" fmla="*/ 180160 w 404511"/>
              <a:gd name="connsiteY10" fmla="*/ 54444 h 57844"/>
              <a:gd name="connsiteX11" fmla="*/ 190358 w 404511"/>
              <a:gd name="connsiteY11" fmla="*/ 57844 h 57844"/>
              <a:gd name="connsiteX12" fmla="*/ 254944 w 404511"/>
              <a:gd name="connsiteY12" fmla="*/ 51045 h 57844"/>
              <a:gd name="connsiteX13" fmla="*/ 275339 w 404511"/>
              <a:gd name="connsiteY13" fmla="*/ 44247 h 57844"/>
              <a:gd name="connsiteX14" fmla="*/ 305933 w 404511"/>
              <a:gd name="connsiteY14" fmla="*/ 37448 h 57844"/>
              <a:gd name="connsiteX15" fmla="*/ 326328 w 404511"/>
              <a:gd name="connsiteY15" fmla="*/ 30650 h 57844"/>
              <a:gd name="connsiteX16" fmla="*/ 336526 w 404511"/>
              <a:gd name="connsiteY16" fmla="*/ 23851 h 57844"/>
              <a:gd name="connsiteX17" fmla="*/ 356922 w 404511"/>
              <a:gd name="connsiteY17" fmla="*/ 17053 h 57844"/>
              <a:gd name="connsiteX18" fmla="*/ 367119 w 404511"/>
              <a:gd name="connsiteY18" fmla="*/ 13653 h 57844"/>
              <a:gd name="connsiteX19" fmla="*/ 377317 w 404511"/>
              <a:gd name="connsiteY19" fmla="*/ 10254 h 57844"/>
              <a:gd name="connsiteX20" fmla="*/ 387515 w 404511"/>
              <a:gd name="connsiteY20" fmla="*/ 6855 h 57844"/>
              <a:gd name="connsiteX21" fmla="*/ 404511 w 404511"/>
              <a:gd name="connsiteY21" fmla="*/ 6855 h 5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4511" h="57844">
                <a:moveTo>
                  <a:pt x="0" y="20452"/>
                </a:moveTo>
                <a:cubicBezTo>
                  <a:pt x="11697" y="18113"/>
                  <a:pt x="19381" y="16857"/>
                  <a:pt x="30593" y="13653"/>
                </a:cubicBezTo>
                <a:cubicBezTo>
                  <a:pt x="34038" y="12669"/>
                  <a:pt x="37392" y="11387"/>
                  <a:pt x="40791" y="10254"/>
                </a:cubicBezTo>
                <a:cubicBezTo>
                  <a:pt x="67894" y="12964"/>
                  <a:pt x="68470" y="11364"/>
                  <a:pt x="88380" y="17053"/>
                </a:cubicBezTo>
                <a:cubicBezTo>
                  <a:pt x="91825" y="18037"/>
                  <a:pt x="95373" y="18850"/>
                  <a:pt x="98578" y="20452"/>
                </a:cubicBezTo>
                <a:cubicBezTo>
                  <a:pt x="102232" y="22279"/>
                  <a:pt x="105122" y="25423"/>
                  <a:pt x="108776" y="27250"/>
                </a:cubicBezTo>
                <a:cubicBezTo>
                  <a:pt x="111981" y="28852"/>
                  <a:pt x="115769" y="29047"/>
                  <a:pt x="118974" y="30650"/>
                </a:cubicBezTo>
                <a:cubicBezTo>
                  <a:pt x="122628" y="32477"/>
                  <a:pt x="125438" y="35789"/>
                  <a:pt x="129171" y="37448"/>
                </a:cubicBezTo>
                <a:cubicBezTo>
                  <a:pt x="135720" y="40359"/>
                  <a:pt x="142768" y="41981"/>
                  <a:pt x="149567" y="44247"/>
                </a:cubicBezTo>
                <a:lnTo>
                  <a:pt x="169963" y="51045"/>
                </a:lnTo>
                <a:lnTo>
                  <a:pt x="180160" y="54444"/>
                </a:lnTo>
                <a:lnTo>
                  <a:pt x="190358" y="57844"/>
                </a:lnTo>
                <a:cubicBezTo>
                  <a:pt x="205325" y="56692"/>
                  <a:pt x="236815" y="55577"/>
                  <a:pt x="254944" y="51045"/>
                </a:cubicBezTo>
                <a:cubicBezTo>
                  <a:pt x="261896" y="49307"/>
                  <a:pt x="268312" y="45653"/>
                  <a:pt x="275339" y="44247"/>
                </a:cubicBezTo>
                <a:cubicBezTo>
                  <a:pt x="285036" y="42307"/>
                  <a:pt x="296337" y="40327"/>
                  <a:pt x="305933" y="37448"/>
                </a:cubicBezTo>
                <a:cubicBezTo>
                  <a:pt x="312797" y="35389"/>
                  <a:pt x="326328" y="30650"/>
                  <a:pt x="326328" y="30650"/>
                </a:cubicBezTo>
                <a:cubicBezTo>
                  <a:pt x="329727" y="28384"/>
                  <a:pt x="332793" y="25510"/>
                  <a:pt x="336526" y="23851"/>
                </a:cubicBezTo>
                <a:cubicBezTo>
                  <a:pt x="343075" y="20941"/>
                  <a:pt x="350123" y="19319"/>
                  <a:pt x="356922" y="17053"/>
                </a:cubicBezTo>
                <a:lnTo>
                  <a:pt x="367119" y="13653"/>
                </a:lnTo>
                <a:lnTo>
                  <a:pt x="377317" y="10254"/>
                </a:lnTo>
                <a:lnTo>
                  <a:pt x="387515" y="6855"/>
                </a:lnTo>
                <a:cubicBezTo>
                  <a:pt x="400380" y="-1722"/>
                  <a:pt x="394824" y="-2833"/>
                  <a:pt x="404511" y="685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4" name="フリーフォーム 433"/>
          <p:cNvSpPr/>
          <p:nvPr/>
        </p:nvSpPr>
        <p:spPr bwMode="auto">
          <a:xfrm>
            <a:off x="3331272" y="5771547"/>
            <a:ext cx="65180" cy="128020"/>
          </a:xfrm>
          <a:custGeom>
            <a:avLst/>
            <a:gdLst>
              <a:gd name="connsiteX0" fmla="*/ 0 w 71387"/>
              <a:gd name="connsiteY0" fmla="*/ 0 h 112175"/>
              <a:gd name="connsiteX1" fmla="*/ 10198 w 71387"/>
              <a:gd name="connsiteY1" fmla="*/ 16996 h 112175"/>
              <a:gd name="connsiteX2" fmla="*/ 16997 w 71387"/>
              <a:gd name="connsiteY2" fmla="*/ 27194 h 112175"/>
              <a:gd name="connsiteX3" fmla="*/ 20396 w 71387"/>
              <a:gd name="connsiteY3" fmla="*/ 37392 h 112175"/>
              <a:gd name="connsiteX4" fmla="*/ 23795 w 71387"/>
              <a:gd name="connsiteY4" fmla="*/ 61187 h 112175"/>
              <a:gd name="connsiteX5" fmla="*/ 44191 w 71387"/>
              <a:gd name="connsiteY5" fmla="*/ 71384 h 112175"/>
              <a:gd name="connsiteX6" fmla="*/ 64586 w 71387"/>
              <a:gd name="connsiteY6" fmla="*/ 88381 h 112175"/>
              <a:gd name="connsiteX7" fmla="*/ 71385 w 71387"/>
              <a:gd name="connsiteY7" fmla="*/ 112175 h 1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87" h="112175">
                <a:moveTo>
                  <a:pt x="0" y="0"/>
                </a:moveTo>
                <a:cubicBezTo>
                  <a:pt x="3399" y="5665"/>
                  <a:pt x="6696" y="11393"/>
                  <a:pt x="10198" y="16996"/>
                </a:cubicBezTo>
                <a:cubicBezTo>
                  <a:pt x="12363" y="20460"/>
                  <a:pt x="15170" y="23540"/>
                  <a:pt x="16997" y="27194"/>
                </a:cubicBezTo>
                <a:cubicBezTo>
                  <a:pt x="18599" y="30399"/>
                  <a:pt x="19263" y="33993"/>
                  <a:pt x="20396" y="37392"/>
                </a:cubicBezTo>
                <a:cubicBezTo>
                  <a:pt x="21529" y="45324"/>
                  <a:pt x="20541" y="53865"/>
                  <a:pt x="23795" y="61187"/>
                </a:cubicBezTo>
                <a:cubicBezTo>
                  <a:pt x="26087" y="66344"/>
                  <a:pt x="39667" y="69876"/>
                  <a:pt x="44191" y="71384"/>
                </a:cubicBezTo>
                <a:cubicBezTo>
                  <a:pt x="50537" y="75615"/>
                  <a:pt x="60737" y="81454"/>
                  <a:pt x="64586" y="88381"/>
                </a:cubicBezTo>
                <a:cubicBezTo>
                  <a:pt x="71743" y="101263"/>
                  <a:pt x="71385" y="102968"/>
                  <a:pt x="71385" y="11217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5" name="フリーフォーム 434"/>
          <p:cNvSpPr/>
          <p:nvPr/>
        </p:nvSpPr>
        <p:spPr bwMode="auto">
          <a:xfrm>
            <a:off x="2998588" y="5880374"/>
            <a:ext cx="394335" cy="70066"/>
          </a:xfrm>
          <a:custGeom>
            <a:avLst/>
            <a:gdLst>
              <a:gd name="connsiteX0" fmla="*/ 0 w 288936"/>
              <a:gd name="connsiteY0" fmla="*/ 33993 h 33993"/>
              <a:gd name="connsiteX1" fmla="*/ 33992 w 288936"/>
              <a:gd name="connsiteY1" fmla="*/ 10198 h 33993"/>
              <a:gd name="connsiteX2" fmla="*/ 57787 w 288936"/>
              <a:gd name="connsiteY2" fmla="*/ 3400 h 33993"/>
              <a:gd name="connsiteX3" fmla="*/ 67985 w 288936"/>
              <a:gd name="connsiteY3" fmla="*/ 0 h 33993"/>
              <a:gd name="connsiteX4" fmla="*/ 108776 w 288936"/>
              <a:gd name="connsiteY4" fmla="*/ 3400 h 33993"/>
              <a:gd name="connsiteX5" fmla="*/ 118974 w 288936"/>
              <a:gd name="connsiteY5" fmla="*/ 6799 h 33993"/>
              <a:gd name="connsiteX6" fmla="*/ 132571 w 288936"/>
              <a:gd name="connsiteY6" fmla="*/ 10198 h 33993"/>
              <a:gd name="connsiteX7" fmla="*/ 163164 w 288936"/>
              <a:gd name="connsiteY7" fmla="*/ 20396 h 33993"/>
              <a:gd name="connsiteX8" fmla="*/ 173362 w 288936"/>
              <a:gd name="connsiteY8" fmla="*/ 23795 h 33993"/>
              <a:gd name="connsiteX9" fmla="*/ 210754 w 288936"/>
              <a:gd name="connsiteY9" fmla="*/ 20396 h 33993"/>
              <a:gd name="connsiteX10" fmla="*/ 220951 w 288936"/>
              <a:gd name="connsiteY10" fmla="*/ 13597 h 33993"/>
              <a:gd name="connsiteX11" fmla="*/ 241347 w 288936"/>
              <a:gd name="connsiteY11" fmla="*/ 6799 h 33993"/>
              <a:gd name="connsiteX12" fmla="*/ 288936 w 288936"/>
              <a:gd name="connsiteY12" fmla="*/ 13597 h 3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936" h="33993">
                <a:moveTo>
                  <a:pt x="0" y="33993"/>
                </a:moveTo>
                <a:cubicBezTo>
                  <a:pt x="11331" y="26061"/>
                  <a:pt x="20871" y="14571"/>
                  <a:pt x="33992" y="10198"/>
                </a:cubicBezTo>
                <a:cubicBezTo>
                  <a:pt x="58464" y="2042"/>
                  <a:pt x="27882" y="11945"/>
                  <a:pt x="57787" y="3400"/>
                </a:cubicBezTo>
                <a:cubicBezTo>
                  <a:pt x="61232" y="2416"/>
                  <a:pt x="64586" y="1133"/>
                  <a:pt x="67985" y="0"/>
                </a:cubicBezTo>
                <a:cubicBezTo>
                  <a:pt x="81582" y="1133"/>
                  <a:pt x="95252" y="1597"/>
                  <a:pt x="108776" y="3400"/>
                </a:cubicBezTo>
                <a:cubicBezTo>
                  <a:pt x="112328" y="3874"/>
                  <a:pt x="115529" y="5815"/>
                  <a:pt x="118974" y="6799"/>
                </a:cubicBezTo>
                <a:cubicBezTo>
                  <a:pt x="123466" y="8082"/>
                  <a:pt x="128096" y="8856"/>
                  <a:pt x="132571" y="10198"/>
                </a:cubicBezTo>
                <a:cubicBezTo>
                  <a:pt x="142867" y="13287"/>
                  <a:pt x="152966" y="16997"/>
                  <a:pt x="163164" y="20396"/>
                </a:cubicBezTo>
                <a:lnTo>
                  <a:pt x="173362" y="23795"/>
                </a:lnTo>
                <a:cubicBezTo>
                  <a:pt x="185826" y="22662"/>
                  <a:pt x="198516" y="23018"/>
                  <a:pt x="210754" y="20396"/>
                </a:cubicBezTo>
                <a:cubicBezTo>
                  <a:pt x="214749" y="19540"/>
                  <a:pt x="217218" y="15256"/>
                  <a:pt x="220951" y="13597"/>
                </a:cubicBezTo>
                <a:cubicBezTo>
                  <a:pt x="227500" y="10686"/>
                  <a:pt x="241347" y="6799"/>
                  <a:pt x="241347" y="6799"/>
                </a:cubicBezTo>
                <a:cubicBezTo>
                  <a:pt x="284663" y="10408"/>
                  <a:pt x="269934" y="4096"/>
                  <a:pt x="288936" y="1359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6" name="フリーフォーム 435"/>
          <p:cNvSpPr/>
          <p:nvPr/>
        </p:nvSpPr>
        <p:spPr bwMode="auto">
          <a:xfrm>
            <a:off x="2019158" y="5728551"/>
            <a:ext cx="256611" cy="464504"/>
          </a:xfrm>
          <a:custGeom>
            <a:avLst/>
            <a:gdLst>
              <a:gd name="connsiteX0" fmla="*/ 224351 w 224351"/>
              <a:gd name="connsiteY0" fmla="*/ 0 h 421508"/>
              <a:gd name="connsiteX1" fmla="*/ 214154 w 224351"/>
              <a:gd name="connsiteY1" fmla="*/ 16996 h 421508"/>
              <a:gd name="connsiteX2" fmla="*/ 210754 w 224351"/>
              <a:gd name="connsiteY2" fmla="*/ 27194 h 421508"/>
              <a:gd name="connsiteX3" fmla="*/ 200556 w 224351"/>
              <a:gd name="connsiteY3" fmla="*/ 33993 h 421508"/>
              <a:gd name="connsiteX4" fmla="*/ 197157 w 224351"/>
              <a:gd name="connsiteY4" fmla="*/ 78183 h 421508"/>
              <a:gd name="connsiteX5" fmla="*/ 203956 w 224351"/>
              <a:gd name="connsiteY5" fmla="*/ 105377 h 421508"/>
              <a:gd name="connsiteX6" fmla="*/ 197157 w 224351"/>
              <a:gd name="connsiteY6" fmla="*/ 156366 h 421508"/>
              <a:gd name="connsiteX7" fmla="*/ 183560 w 224351"/>
              <a:gd name="connsiteY7" fmla="*/ 176761 h 421508"/>
              <a:gd name="connsiteX8" fmla="*/ 173362 w 224351"/>
              <a:gd name="connsiteY8" fmla="*/ 180161 h 421508"/>
              <a:gd name="connsiteX9" fmla="*/ 152967 w 224351"/>
              <a:gd name="connsiteY9" fmla="*/ 200556 h 421508"/>
              <a:gd name="connsiteX10" fmla="*/ 132571 w 224351"/>
              <a:gd name="connsiteY10" fmla="*/ 214153 h 421508"/>
              <a:gd name="connsiteX11" fmla="*/ 122374 w 224351"/>
              <a:gd name="connsiteY11" fmla="*/ 227750 h 421508"/>
              <a:gd name="connsiteX12" fmla="*/ 112176 w 224351"/>
              <a:gd name="connsiteY12" fmla="*/ 237948 h 421508"/>
              <a:gd name="connsiteX13" fmla="*/ 105377 w 224351"/>
              <a:gd name="connsiteY13" fmla="*/ 251545 h 421508"/>
              <a:gd name="connsiteX14" fmla="*/ 91780 w 224351"/>
              <a:gd name="connsiteY14" fmla="*/ 271941 h 421508"/>
              <a:gd name="connsiteX15" fmla="*/ 88381 w 224351"/>
              <a:gd name="connsiteY15" fmla="*/ 282138 h 421508"/>
              <a:gd name="connsiteX16" fmla="*/ 74784 w 224351"/>
              <a:gd name="connsiteY16" fmla="*/ 302534 h 421508"/>
              <a:gd name="connsiteX17" fmla="*/ 67985 w 224351"/>
              <a:gd name="connsiteY17" fmla="*/ 322929 h 421508"/>
              <a:gd name="connsiteX18" fmla="*/ 50989 w 224351"/>
              <a:gd name="connsiteY18" fmla="*/ 353523 h 421508"/>
              <a:gd name="connsiteX19" fmla="*/ 27194 w 224351"/>
              <a:gd name="connsiteY19" fmla="*/ 370519 h 421508"/>
              <a:gd name="connsiteX20" fmla="*/ 23795 w 224351"/>
              <a:gd name="connsiteY20" fmla="*/ 380717 h 421508"/>
              <a:gd name="connsiteX21" fmla="*/ 13597 w 224351"/>
              <a:gd name="connsiteY21" fmla="*/ 387515 h 421508"/>
              <a:gd name="connsiteX22" fmla="*/ 6799 w 224351"/>
              <a:gd name="connsiteY22" fmla="*/ 407911 h 421508"/>
              <a:gd name="connsiteX23" fmla="*/ 3400 w 224351"/>
              <a:gd name="connsiteY23" fmla="*/ 418109 h 421508"/>
              <a:gd name="connsiteX24" fmla="*/ 0 w 224351"/>
              <a:gd name="connsiteY24" fmla="*/ 421508 h 4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4351" h="421508">
                <a:moveTo>
                  <a:pt x="224351" y="0"/>
                </a:moveTo>
                <a:cubicBezTo>
                  <a:pt x="220952" y="5665"/>
                  <a:pt x="217109" y="11087"/>
                  <a:pt x="214154" y="16996"/>
                </a:cubicBezTo>
                <a:cubicBezTo>
                  <a:pt x="212552" y="20201"/>
                  <a:pt x="212992" y="24396"/>
                  <a:pt x="210754" y="27194"/>
                </a:cubicBezTo>
                <a:cubicBezTo>
                  <a:pt x="208202" y="30384"/>
                  <a:pt x="203955" y="31727"/>
                  <a:pt x="200556" y="33993"/>
                </a:cubicBezTo>
                <a:cubicBezTo>
                  <a:pt x="192211" y="59028"/>
                  <a:pt x="191641" y="50605"/>
                  <a:pt x="197157" y="78183"/>
                </a:cubicBezTo>
                <a:cubicBezTo>
                  <a:pt x="198989" y="87345"/>
                  <a:pt x="203956" y="105377"/>
                  <a:pt x="203956" y="105377"/>
                </a:cubicBezTo>
                <a:cubicBezTo>
                  <a:pt x="203715" y="108263"/>
                  <a:pt x="203962" y="144116"/>
                  <a:pt x="197157" y="156366"/>
                </a:cubicBezTo>
                <a:cubicBezTo>
                  <a:pt x="193189" y="163508"/>
                  <a:pt x="191311" y="174177"/>
                  <a:pt x="183560" y="176761"/>
                </a:cubicBezTo>
                <a:lnTo>
                  <a:pt x="173362" y="180161"/>
                </a:lnTo>
                <a:cubicBezTo>
                  <a:pt x="166564" y="186959"/>
                  <a:pt x="160967" y="195223"/>
                  <a:pt x="152967" y="200556"/>
                </a:cubicBezTo>
                <a:lnTo>
                  <a:pt x="132571" y="214153"/>
                </a:lnTo>
                <a:cubicBezTo>
                  <a:pt x="129172" y="218685"/>
                  <a:pt x="126061" y="223449"/>
                  <a:pt x="122374" y="227750"/>
                </a:cubicBezTo>
                <a:cubicBezTo>
                  <a:pt x="119245" y="231400"/>
                  <a:pt x="114970" y="234036"/>
                  <a:pt x="112176" y="237948"/>
                </a:cubicBezTo>
                <a:cubicBezTo>
                  <a:pt x="109231" y="242071"/>
                  <a:pt x="107984" y="247200"/>
                  <a:pt x="105377" y="251545"/>
                </a:cubicBezTo>
                <a:cubicBezTo>
                  <a:pt x="101173" y="258551"/>
                  <a:pt x="91780" y="271941"/>
                  <a:pt x="91780" y="271941"/>
                </a:cubicBezTo>
                <a:cubicBezTo>
                  <a:pt x="90647" y="275340"/>
                  <a:pt x="90121" y="279006"/>
                  <a:pt x="88381" y="282138"/>
                </a:cubicBezTo>
                <a:cubicBezTo>
                  <a:pt x="84413" y="289281"/>
                  <a:pt x="74784" y="302534"/>
                  <a:pt x="74784" y="302534"/>
                </a:cubicBezTo>
                <a:lnTo>
                  <a:pt x="67985" y="322929"/>
                </a:lnTo>
                <a:cubicBezTo>
                  <a:pt x="64280" y="334044"/>
                  <a:pt x="61380" y="345730"/>
                  <a:pt x="50989" y="353523"/>
                </a:cubicBezTo>
                <a:cubicBezTo>
                  <a:pt x="34123" y="366171"/>
                  <a:pt x="42106" y="360577"/>
                  <a:pt x="27194" y="370519"/>
                </a:cubicBezTo>
                <a:cubicBezTo>
                  <a:pt x="26061" y="373918"/>
                  <a:pt x="26033" y="377919"/>
                  <a:pt x="23795" y="380717"/>
                </a:cubicBezTo>
                <a:cubicBezTo>
                  <a:pt x="21243" y="383907"/>
                  <a:pt x="15762" y="384051"/>
                  <a:pt x="13597" y="387515"/>
                </a:cubicBezTo>
                <a:cubicBezTo>
                  <a:pt x="9799" y="393592"/>
                  <a:pt x="9065" y="401112"/>
                  <a:pt x="6799" y="407911"/>
                </a:cubicBezTo>
                <a:cubicBezTo>
                  <a:pt x="5666" y="411310"/>
                  <a:pt x="5934" y="415576"/>
                  <a:pt x="3400" y="418109"/>
                </a:cubicBezTo>
                <a:lnTo>
                  <a:pt x="0" y="421508"/>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7" name="フリーフォーム 436"/>
          <p:cNvSpPr/>
          <p:nvPr/>
        </p:nvSpPr>
        <p:spPr bwMode="auto">
          <a:xfrm>
            <a:off x="1964089" y="5419724"/>
            <a:ext cx="96433" cy="357172"/>
          </a:xfrm>
          <a:custGeom>
            <a:avLst/>
            <a:gdLst>
              <a:gd name="connsiteX0" fmla="*/ 47590 w 64784"/>
              <a:gd name="connsiteY0" fmla="*/ 0 h 261742"/>
              <a:gd name="connsiteX1" fmla="*/ 57787 w 64784"/>
              <a:gd name="connsiteY1" fmla="*/ 16996 h 261742"/>
              <a:gd name="connsiteX2" fmla="*/ 64586 w 64784"/>
              <a:gd name="connsiteY2" fmla="*/ 27194 h 261742"/>
              <a:gd name="connsiteX3" fmla="*/ 61187 w 64784"/>
              <a:gd name="connsiteY3" fmla="*/ 61186 h 261742"/>
              <a:gd name="connsiteX4" fmla="*/ 54388 w 64784"/>
              <a:gd name="connsiteY4" fmla="*/ 81582 h 261742"/>
              <a:gd name="connsiteX5" fmla="*/ 44190 w 64784"/>
              <a:gd name="connsiteY5" fmla="*/ 88380 h 261742"/>
              <a:gd name="connsiteX6" fmla="*/ 37392 w 64784"/>
              <a:gd name="connsiteY6" fmla="*/ 98578 h 261742"/>
              <a:gd name="connsiteX7" fmla="*/ 30593 w 64784"/>
              <a:gd name="connsiteY7" fmla="*/ 118974 h 261742"/>
              <a:gd name="connsiteX8" fmla="*/ 20396 w 64784"/>
              <a:gd name="connsiteY8" fmla="*/ 129171 h 261742"/>
              <a:gd name="connsiteX9" fmla="*/ 10198 w 64784"/>
              <a:gd name="connsiteY9" fmla="*/ 163164 h 261742"/>
              <a:gd name="connsiteX10" fmla="*/ 6799 w 64784"/>
              <a:gd name="connsiteY10" fmla="*/ 241347 h 261742"/>
              <a:gd name="connsiteX11" fmla="*/ 0 w 64784"/>
              <a:gd name="connsiteY11" fmla="*/ 261742 h 26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84" h="261742">
                <a:moveTo>
                  <a:pt x="47590" y="0"/>
                </a:moveTo>
                <a:cubicBezTo>
                  <a:pt x="50989" y="5665"/>
                  <a:pt x="54285" y="11393"/>
                  <a:pt x="57787" y="16996"/>
                </a:cubicBezTo>
                <a:cubicBezTo>
                  <a:pt x="59952" y="20461"/>
                  <a:pt x="64273" y="23120"/>
                  <a:pt x="64586" y="27194"/>
                </a:cubicBezTo>
                <a:cubicBezTo>
                  <a:pt x="65460" y="38548"/>
                  <a:pt x="63286" y="49994"/>
                  <a:pt x="61187" y="61186"/>
                </a:cubicBezTo>
                <a:cubicBezTo>
                  <a:pt x="59866" y="68230"/>
                  <a:pt x="60351" y="77607"/>
                  <a:pt x="54388" y="81582"/>
                </a:cubicBezTo>
                <a:lnTo>
                  <a:pt x="44190" y="88380"/>
                </a:lnTo>
                <a:cubicBezTo>
                  <a:pt x="41924" y="91779"/>
                  <a:pt x="39051" y="94845"/>
                  <a:pt x="37392" y="98578"/>
                </a:cubicBezTo>
                <a:cubicBezTo>
                  <a:pt x="34481" y="105127"/>
                  <a:pt x="35660" y="113907"/>
                  <a:pt x="30593" y="118974"/>
                </a:cubicBezTo>
                <a:lnTo>
                  <a:pt x="20396" y="129171"/>
                </a:lnTo>
                <a:cubicBezTo>
                  <a:pt x="12120" y="153999"/>
                  <a:pt x="15335" y="142614"/>
                  <a:pt x="10198" y="163164"/>
                </a:cubicBezTo>
                <a:cubicBezTo>
                  <a:pt x="9065" y="189225"/>
                  <a:pt x="9483" y="215400"/>
                  <a:pt x="6799" y="241347"/>
                </a:cubicBezTo>
                <a:cubicBezTo>
                  <a:pt x="6062" y="248475"/>
                  <a:pt x="0" y="261742"/>
                  <a:pt x="0" y="261742"/>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8" name="フリーフォーム 437"/>
          <p:cNvSpPr/>
          <p:nvPr/>
        </p:nvSpPr>
        <p:spPr bwMode="auto">
          <a:xfrm>
            <a:off x="1718361" y="5807233"/>
            <a:ext cx="223365" cy="386893"/>
          </a:xfrm>
          <a:custGeom>
            <a:avLst/>
            <a:gdLst>
              <a:gd name="connsiteX0" fmla="*/ 193757 w 193757"/>
              <a:gd name="connsiteY0" fmla="*/ 0 h 305934"/>
              <a:gd name="connsiteX1" fmla="*/ 190358 w 193757"/>
              <a:gd name="connsiteY1" fmla="*/ 37392 h 305934"/>
              <a:gd name="connsiteX2" fmla="*/ 186959 w 193757"/>
              <a:gd name="connsiteY2" fmla="*/ 47590 h 305934"/>
              <a:gd name="connsiteX3" fmla="*/ 176761 w 193757"/>
              <a:gd name="connsiteY3" fmla="*/ 54389 h 305934"/>
              <a:gd name="connsiteX4" fmla="*/ 159765 w 193757"/>
              <a:gd name="connsiteY4" fmla="*/ 67986 h 305934"/>
              <a:gd name="connsiteX5" fmla="*/ 152966 w 193757"/>
              <a:gd name="connsiteY5" fmla="*/ 78183 h 305934"/>
              <a:gd name="connsiteX6" fmla="*/ 132571 w 193757"/>
              <a:gd name="connsiteY6" fmla="*/ 84982 h 305934"/>
              <a:gd name="connsiteX7" fmla="*/ 122373 w 193757"/>
              <a:gd name="connsiteY7" fmla="*/ 91780 h 305934"/>
              <a:gd name="connsiteX8" fmla="*/ 108776 w 193757"/>
              <a:gd name="connsiteY8" fmla="*/ 101978 h 305934"/>
              <a:gd name="connsiteX9" fmla="*/ 98578 w 193757"/>
              <a:gd name="connsiteY9" fmla="*/ 105377 h 305934"/>
              <a:gd name="connsiteX10" fmla="*/ 88380 w 193757"/>
              <a:gd name="connsiteY10" fmla="*/ 118974 h 305934"/>
              <a:gd name="connsiteX11" fmla="*/ 81582 w 193757"/>
              <a:gd name="connsiteY11" fmla="*/ 129172 h 305934"/>
              <a:gd name="connsiteX12" fmla="*/ 71384 w 193757"/>
              <a:gd name="connsiteY12" fmla="*/ 135971 h 305934"/>
              <a:gd name="connsiteX13" fmla="*/ 61186 w 193757"/>
              <a:gd name="connsiteY13" fmla="*/ 156366 h 305934"/>
              <a:gd name="connsiteX14" fmla="*/ 50988 w 193757"/>
              <a:gd name="connsiteY14" fmla="*/ 176762 h 305934"/>
              <a:gd name="connsiteX15" fmla="*/ 40791 w 193757"/>
              <a:gd name="connsiteY15" fmla="*/ 220952 h 305934"/>
              <a:gd name="connsiteX16" fmla="*/ 37391 w 193757"/>
              <a:gd name="connsiteY16" fmla="*/ 231150 h 305934"/>
              <a:gd name="connsiteX17" fmla="*/ 33992 w 193757"/>
              <a:gd name="connsiteY17" fmla="*/ 241348 h 305934"/>
              <a:gd name="connsiteX18" fmla="*/ 20395 w 193757"/>
              <a:gd name="connsiteY18" fmla="*/ 261743 h 305934"/>
              <a:gd name="connsiteX19" fmla="*/ 16996 w 193757"/>
              <a:gd name="connsiteY19" fmla="*/ 271941 h 305934"/>
              <a:gd name="connsiteX20" fmla="*/ 10197 w 193757"/>
              <a:gd name="connsiteY20" fmla="*/ 282139 h 305934"/>
              <a:gd name="connsiteX21" fmla="*/ 0 w 193757"/>
              <a:gd name="connsiteY21" fmla="*/ 305934 h 3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57" h="305934">
                <a:moveTo>
                  <a:pt x="193757" y="0"/>
                </a:moveTo>
                <a:cubicBezTo>
                  <a:pt x="192624" y="12464"/>
                  <a:pt x="192128" y="25002"/>
                  <a:pt x="190358" y="37392"/>
                </a:cubicBezTo>
                <a:cubicBezTo>
                  <a:pt x="189851" y="40939"/>
                  <a:pt x="189197" y="44792"/>
                  <a:pt x="186959" y="47590"/>
                </a:cubicBezTo>
                <a:cubicBezTo>
                  <a:pt x="184407" y="50780"/>
                  <a:pt x="180160" y="52123"/>
                  <a:pt x="176761" y="54389"/>
                </a:cubicBezTo>
                <a:cubicBezTo>
                  <a:pt x="157276" y="83612"/>
                  <a:pt x="183221" y="49221"/>
                  <a:pt x="159765" y="67986"/>
                </a:cubicBezTo>
                <a:cubicBezTo>
                  <a:pt x="156575" y="70538"/>
                  <a:pt x="156430" y="76018"/>
                  <a:pt x="152966" y="78183"/>
                </a:cubicBezTo>
                <a:cubicBezTo>
                  <a:pt x="146889" y="81981"/>
                  <a:pt x="138534" y="81007"/>
                  <a:pt x="132571" y="84982"/>
                </a:cubicBezTo>
                <a:cubicBezTo>
                  <a:pt x="129172" y="87248"/>
                  <a:pt x="125697" y="89405"/>
                  <a:pt x="122373" y="91780"/>
                </a:cubicBezTo>
                <a:cubicBezTo>
                  <a:pt x="117763" y="95073"/>
                  <a:pt x="113695" y="99167"/>
                  <a:pt x="108776" y="101978"/>
                </a:cubicBezTo>
                <a:cubicBezTo>
                  <a:pt x="105665" y="103756"/>
                  <a:pt x="101977" y="104244"/>
                  <a:pt x="98578" y="105377"/>
                </a:cubicBezTo>
                <a:cubicBezTo>
                  <a:pt x="95179" y="109909"/>
                  <a:pt x="91673" y="114364"/>
                  <a:pt x="88380" y="118974"/>
                </a:cubicBezTo>
                <a:cubicBezTo>
                  <a:pt x="86005" y="122298"/>
                  <a:pt x="84471" y="126283"/>
                  <a:pt x="81582" y="129172"/>
                </a:cubicBezTo>
                <a:cubicBezTo>
                  <a:pt x="78693" y="132061"/>
                  <a:pt x="74783" y="133705"/>
                  <a:pt x="71384" y="135971"/>
                </a:cubicBezTo>
                <a:cubicBezTo>
                  <a:pt x="51909" y="165179"/>
                  <a:pt x="75251" y="128232"/>
                  <a:pt x="61186" y="156366"/>
                </a:cubicBezTo>
                <a:cubicBezTo>
                  <a:pt x="48004" y="182733"/>
                  <a:pt x="59536" y="151122"/>
                  <a:pt x="50988" y="176762"/>
                </a:cubicBezTo>
                <a:cubicBezTo>
                  <a:pt x="46576" y="207647"/>
                  <a:pt x="50122" y="192960"/>
                  <a:pt x="40791" y="220952"/>
                </a:cubicBezTo>
                <a:lnTo>
                  <a:pt x="37391" y="231150"/>
                </a:lnTo>
                <a:cubicBezTo>
                  <a:pt x="36258" y="234549"/>
                  <a:pt x="35980" y="238367"/>
                  <a:pt x="33992" y="241348"/>
                </a:cubicBezTo>
                <a:lnTo>
                  <a:pt x="20395" y="261743"/>
                </a:lnTo>
                <a:cubicBezTo>
                  <a:pt x="19262" y="265142"/>
                  <a:pt x="18598" y="268736"/>
                  <a:pt x="16996" y="271941"/>
                </a:cubicBezTo>
                <a:cubicBezTo>
                  <a:pt x="15169" y="275595"/>
                  <a:pt x="11856" y="278406"/>
                  <a:pt x="10197" y="282139"/>
                </a:cubicBezTo>
                <a:cubicBezTo>
                  <a:pt x="-1493" y="308441"/>
                  <a:pt x="9446" y="296485"/>
                  <a:pt x="0" y="305934"/>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39" name="フリーフォーム 438"/>
          <p:cNvSpPr/>
          <p:nvPr/>
        </p:nvSpPr>
        <p:spPr bwMode="auto">
          <a:xfrm rot="21225289">
            <a:off x="1718384" y="6199280"/>
            <a:ext cx="259345" cy="45719"/>
          </a:xfrm>
          <a:custGeom>
            <a:avLst/>
            <a:gdLst>
              <a:gd name="connsiteX0" fmla="*/ 0 w 207354"/>
              <a:gd name="connsiteY0" fmla="*/ 0 h 38587"/>
              <a:gd name="connsiteX1" fmla="*/ 27194 w 207354"/>
              <a:gd name="connsiteY1" fmla="*/ 3399 h 38587"/>
              <a:gd name="connsiteX2" fmla="*/ 47589 w 207354"/>
              <a:gd name="connsiteY2" fmla="*/ 10197 h 38587"/>
              <a:gd name="connsiteX3" fmla="*/ 57787 w 207354"/>
              <a:gd name="connsiteY3" fmla="*/ 16996 h 38587"/>
              <a:gd name="connsiteX4" fmla="*/ 135970 w 207354"/>
              <a:gd name="connsiteY4" fmla="*/ 27194 h 38587"/>
              <a:gd name="connsiteX5" fmla="*/ 156365 w 207354"/>
              <a:gd name="connsiteY5" fmla="*/ 33992 h 38587"/>
              <a:gd name="connsiteX6" fmla="*/ 207354 w 207354"/>
              <a:gd name="connsiteY6" fmla="*/ 37391 h 3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54" h="38587">
                <a:moveTo>
                  <a:pt x="0" y="0"/>
                </a:moveTo>
                <a:cubicBezTo>
                  <a:pt x="9065" y="1133"/>
                  <a:pt x="18262" y="1485"/>
                  <a:pt x="27194" y="3399"/>
                </a:cubicBezTo>
                <a:cubicBezTo>
                  <a:pt x="34201" y="4900"/>
                  <a:pt x="47589" y="10197"/>
                  <a:pt x="47589" y="10197"/>
                </a:cubicBezTo>
                <a:cubicBezTo>
                  <a:pt x="50988" y="12463"/>
                  <a:pt x="54054" y="15337"/>
                  <a:pt x="57787" y="16996"/>
                </a:cubicBezTo>
                <a:cubicBezTo>
                  <a:pt x="85334" y="29239"/>
                  <a:pt x="101062" y="25140"/>
                  <a:pt x="135970" y="27194"/>
                </a:cubicBezTo>
                <a:lnTo>
                  <a:pt x="156365" y="33992"/>
                </a:lnTo>
                <a:cubicBezTo>
                  <a:pt x="179462" y="41690"/>
                  <a:pt x="162983" y="37391"/>
                  <a:pt x="207354" y="3739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0" name="フリーフォーム 439"/>
          <p:cNvSpPr/>
          <p:nvPr/>
        </p:nvSpPr>
        <p:spPr bwMode="auto">
          <a:xfrm>
            <a:off x="3688193" y="5925986"/>
            <a:ext cx="231150" cy="54388"/>
          </a:xfrm>
          <a:custGeom>
            <a:avLst/>
            <a:gdLst>
              <a:gd name="connsiteX0" fmla="*/ 0 w 231150"/>
              <a:gd name="connsiteY0" fmla="*/ 50989 h 54388"/>
              <a:gd name="connsiteX1" fmla="*/ 30594 w 231150"/>
              <a:gd name="connsiteY1" fmla="*/ 44190 h 54388"/>
              <a:gd name="connsiteX2" fmla="*/ 47590 w 231150"/>
              <a:gd name="connsiteY2" fmla="*/ 40791 h 54388"/>
              <a:gd name="connsiteX3" fmla="*/ 67985 w 231150"/>
              <a:gd name="connsiteY3" fmla="*/ 44190 h 54388"/>
              <a:gd name="connsiteX4" fmla="*/ 78183 w 231150"/>
              <a:gd name="connsiteY4" fmla="*/ 47589 h 54388"/>
              <a:gd name="connsiteX5" fmla="*/ 101978 w 231150"/>
              <a:gd name="connsiteY5" fmla="*/ 50989 h 54388"/>
              <a:gd name="connsiteX6" fmla="*/ 112176 w 231150"/>
              <a:gd name="connsiteY6" fmla="*/ 54388 h 54388"/>
              <a:gd name="connsiteX7" fmla="*/ 166564 w 231150"/>
              <a:gd name="connsiteY7" fmla="*/ 47589 h 54388"/>
              <a:gd name="connsiteX8" fmla="*/ 186959 w 231150"/>
              <a:gd name="connsiteY8" fmla="*/ 40791 h 54388"/>
              <a:gd name="connsiteX9" fmla="*/ 207355 w 231150"/>
              <a:gd name="connsiteY9" fmla="*/ 27194 h 54388"/>
              <a:gd name="connsiteX10" fmla="*/ 217553 w 231150"/>
              <a:gd name="connsiteY10" fmla="*/ 6798 h 54388"/>
              <a:gd name="connsiteX11" fmla="*/ 227750 w 231150"/>
              <a:gd name="connsiteY11" fmla="*/ 3399 h 54388"/>
              <a:gd name="connsiteX12" fmla="*/ 231150 w 231150"/>
              <a:gd name="connsiteY12"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150" h="54388">
                <a:moveTo>
                  <a:pt x="0" y="50989"/>
                </a:moveTo>
                <a:cubicBezTo>
                  <a:pt x="51327" y="40722"/>
                  <a:pt x="-12662" y="53802"/>
                  <a:pt x="30594" y="44190"/>
                </a:cubicBezTo>
                <a:cubicBezTo>
                  <a:pt x="36234" y="42937"/>
                  <a:pt x="41925" y="41924"/>
                  <a:pt x="47590" y="40791"/>
                </a:cubicBezTo>
                <a:cubicBezTo>
                  <a:pt x="54388" y="41924"/>
                  <a:pt x="61257" y="42695"/>
                  <a:pt x="67985" y="44190"/>
                </a:cubicBezTo>
                <a:cubicBezTo>
                  <a:pt x="71483" y="44967"/>
                  <a:pt x="74669" y="46886"/>
                  <a:pt x="78183" y="47589"/>
                </a:cubicBezTo>
                <a:cubicBezTo>
                  <a:pt x="86040" y="49160"/>
                  <a:pt x="94046" y="49856"/>
                  <a:pt x="101978" y="50989"/>
                </a:cubicBezTo>
                <a:cubicBezTo>
                  <a:pt x="105377" y="52122"/>
                  <a:pt x="108593" y="54388"/>
                  <a:pt x="112176" y="54388"/>
                </a:cubicBezTo>
                <a:cubicBezTo>
                  <a:pt x="124044" y="54388"/>
                  <a:pt x="151735" y="51633"/>
                  <a:pt x="166564" y="47589"/>
                </a:cubicBezTo>
                <a:cubicBezTo>
                  <a:pt x="173478" y="45703"/>
                  <a:pt x="186959" y="40791"/>
                  <a:pt x="186959" y="40791"/>
                </a:cubicBezTo>
                <a:cubicBezTo>
                  <a:pt x="193758" y="36259"/>
                  <a:pt x="204771" y="34946"/>
                  <a:pt x="207355" y="27194"/>
                </a:cubicBezTo>
                <a:cubicBezTo>
                  <a:pt x="209594" y="20475"/>
                  <a:pt x="211561" y="11591"/>
                  <a:pt x="217553" y="6798"/>
                </a:cubicBezTo>
                <a:cubicBezTo>
                  <a:pt x="220351" y="4560"/>
                  <a:pt x="224545" y="5001"/>
                  <a:pt x="227750" y="3399"/>
                </a:cubicBezTo>
                <a:cubicBezTo>
                  <a:pt x="229183" y="2682"/>
                  <a:pt x="230017" y="1133"/>
                  <a:pt x="231150"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1" name="フリーフォーム 440"/>
          <p:cNvSpPr/>
          <p:nvPr/>
        </p:nvSpPr>
        <p:spPr bwMode="auto">
          <a:xfrm>
            <a:off x="2303748" y="5717257"/>
            <a:ext cx="468052" cy="78085"/>
          </a:xfrm>
          <a:custGeom>
            <a:avLst/>
            <a:gdLst>
              <a:gd name="connsiteX0" fmla="*/ 421535 w 421535"/>
              <a:gd name="connsiteY0" fmla="*/ 16996 h 54388"/>
              <a:gd name="connsiteX1" fmla="*/ 390942 w 421535"/>
              <a:gd name="connsiteY1" fmla="*/ 30593 h 54388"/>
              <a:gd name="connsiteX2" fmla="*/ 367147 w 421535"/>
              <a:gd name="connsiteY2" fmla="*/ 37392 h 54388"/>
              <a:gd name="connsiteX3" fmla="*/ 346752 w 421535"/>
              <a:gd name="connsiteY3" fmla="*/ 44190 h 54388"/>
              <a:gd name="connsiteX4" fmla="*/ 336554 w 421535"/>
              <a:gd name="connsiteY4" fmla="*/ 47589 h 54388"/>
              <a:gd name="connsiteX5" fmla="*/ 268569 w 421535"/>
              <a:gd name="connsiteY5" fmla="*/ 37392 h 54388"/>
              <a:gd name="connsiteX6" fmla="*/ 258371 w 421535"/>
              <a:gd name="connsiteY6" fmla="*/ 33992 h 54388"/>
              <a:gd name="connsiteX7" fmla="*/ 203983 w 421535"/>
              <a:gd name="connsiteY7" fmla="*/ 40791 h 54388"/>
              <a:gd name="connsiteX8" fmla="*/ 183587 w 421535"/>
              <a:gd name="connsiteY8" fmla="*/ 47589 h 54388"/>
              <a:gd name="connsiteX9" fmla="*/ 152994 w 421535"/>
              <a:gd name="connsiteY9" fmla="*/ 54388 h 54388"/>
              <a:gd name="connsiteX10" fmla="*/ 98606 w 421535"/>
              <a:gd name="connsiteY10" fmla="*/ 47589 h 54388"/>
              <a:gd name="connsiteX11" fmla="*/ 64613 w 421535"/>
              <a:gd name="connsiteY11" fmla="*/ 37392 h 54388"/>
              <a:gd name="connsiteX12" fmla="*/ 44218 w 421535"/>
              <a:gd name="connsiteY12" fmla="*/ 30593 h 54388"/>
              <a:gd name="connsiteX13" fmla="*/ 34020 w 421535"/>
              <a:gd name="connsiteY13" fmla="*/ 27194 h 54388"/>
              <a:gd name="connsiteX14" fmla="*/ 23822 w 421535"/>
              <a:gd name="connsiteY14" fmla="*/ 20395 h 54388"/>
              <a:gd name="connsiteX15" fmla="*/ 13624 w 421535"/>
              <a:gd name="connsiteY15" fmla="*/ 16996 h 54388"/>
              <a:gd name="connsiteX16" fmla="*/ 10225 w 421535"/>
              <a:gd name="connsiteY16" fmla="*/ 6798 h 54388"/>
              <a:gd name="connsiteX17" fmla="*/ 27 w 421535"/>
              <a:gd name="connsiteY17"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535" h="54388">
                <a:moveTo>
                  <a:pt x="421535" y="16996"/>
                </a:moveTo>
                <a:cubicBezTo>
                  <a:pt x="368916" y="34535"/>
                  <a:pt x="423264" y="14432"/>
                  <a:pt x="390942" y="30593"/>
                </a:cubicBezTo>
                <a:cubicBezTo>
                  <a:pt x="385236" y="33446"/>
                  <a:pt x="372585" y="35761"/>
                  <a:pt x="367147" y="37392"/>
                </a:cubicBezTo>
                <a:cubicBezTo>
                  <a:pt x="360283" y="39451"/>
                  <a:pt x="353550" y="41924"/>
                  <a:pt x="346752" y="44190"/>
                </a:cubicBezTo>
                <a:lnTo>
                  <a:pt x="336554" y="47589"/>
                </a:lnTo>
                <a:cubicBezTo>
                  <a:pt x="304774" y="43617"/>
                  <a:pt x="292925" y="44351"/>
                  <a:pt x="268569" y="37392"/>
                </a:cubicBezTo>
                <a:cubicBezTo>
                  <a:pt x="265124" y="36408"/>
                  <a:pt x="261770" y="35125"/>
                  <a:pt x="258371" y="33992"/>
                </a:cubicBezTo>
                <a:cubicBezTo>
                  <a:pt x="251768" y="34726"/>
                  <a:pt x="212984" y="38714"/>
                  <a:pt x="203983" y="40791"/>
                </a:cubicBezTo>
                <a:cubicBezTo>
                  <a:pt x="197000" y="42402"/>
                  <a:pt x="190539" y="45851"/>
                  <a:pt x="183587" y="47589"/>
                </a:cubicBezTo>
                <a:cubicBezTo>
                  <a:pt x="164385" y="52391"/>
                  <a:pt x="174571" y="50073"/>
                  <a:pt x="152994" y="54388"/>
                </a:cubicBezTo>
                <a:cubicBezTo>
                  <a:pt x="138378" y="52764"/>
                  <a:pt x="113864" y="50363"/>
                  <a:pt x="98606" y="47589"/>
                </a:cubicBezTo>
                <a:cubicBezTo>
                  <a:pt x="87304" y="45534"/>
                  <a:pt x="75255" y="40940"/>
                  <a:pt x="64613" y="37392"/>
                </a:cubicBezTo>
                <a:lnTo>
                  <a:pt x="44218" y="30593"/>
                </a:lnTo>
                <a:lnTo>
                  <a:pt x="34020" y="27194"/>
                </a:lnTo>
                <a:cubicBezTo>
                  <a:pt x="30621" y="24928"/>
                  <a:pt x="27476" y="22222"/>
                  <a:pt x="23822" y="20395"/>
                </a:cubicBezTo>
                <a:cubicBezTo>
                  <a:pt x="20617" y="18793"/>
                  <a:pt x="16158" y="19530"/>
                  <a:pt x="13624" y="16996"/>
                </a:cubicBezTo>
                <a:cubicBezTo>
                  <a:pt x="11090" y="14462"/>
                  <a:pt x="12759" y="9332"/>
                  <a:pt x="10225" y="6798"/>
                </a:cubicBezTo>
                <a:cubicBezTo>
                  <a:pt x="-1048" y="-4475"/>
                  <a:pt x="27" y="9359"/>
                  <a:pt x="27"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2" name="円/楕円 441"/>
          <p:cNvSpPr/>
          <p:nvPr/>
        </p:nvSpPr>
        <p:spPr bwMode="auto">
          <a:xfrm>
            <a:off x="5724129" y="5276589"/>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43" name="フリーフォーム 442"/>
          <p:cNvSpPr/>
          <p:nvPr/>
        </p:nvSpPr>
        <p:spPr bwMode="auto">
          <a:xfrm>
            <a:off x="1747024" y="5491537"/>
            <a:ext cx="133815" cy="141248"/>
          </a:xfrm>
          <a:custGeom>
            <a:avLst/>
            <a:gdLst>
              <a:gd name="connsiteX0" fmla="*/ 0 w 133815"/>
              <a:gd name="connsiteY0" fmla="*/ 141248 h 141248"/>
              <a:gd name="connsiteX1" fmla="*/ 14869 w 133815"/>
              <a:gd name="connsiteY1" fmla="*/ 81775 h 141248"/>
              <a:gd name="connsiteX2" fmla="*/ 37171 w 133815"/>
              <a:gd name="connsiteY2" fmla="*/ 59473 h 141248"/>
              <a:gd name="connsiteX3" fmla="*/ 59474 w 133815"/>
              <a:gd name="connsiteY3" fmla="*/ 52039 h 141248"/>
              <a:gd name="connsiteX4" fmla="*/ 96644 w 133815"/>
              <a:gd name="connsiteY4" fmla="*/ 29736 h 141248"/>
              <a:gd name="connsiteX5" fmla="*/ 111513 w 133815"/>
              <a:gd name="connsiteY5" fmla="*/ 14868 h 141248"/>
              <a:gd name="connsiteX6" fmla="*/ 133815 w 133815"/>
              <a:gd name="connsiteY6" fmla="*/ 0 h 1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15" h="141248">
                <a:moveTo>
                  <a:pt x="0" y="141248"/>
                </a:moveTo>
                <a:cubicBezTo>
                  <a:pt x="1072" y="135890"/>
                  <a:pt x="8339" y="91570"/>
                  <a:pt x="14869" y="81775"/>
                </a:cubicBezTo>
                <a:cubicBezTo>
                  <a:pt x="20701" y="73027"/>
                  <a:pt x="28423" y="65305"/>
                  <a:pt x="37171" y="59473"/>
                </a:cubicBezTo>
                <a:cubicBezTo>
                  <a:pt x="43691" y="55126"/>
                  <a:pt x="52040" y="54517"/>
                  <a:pt x="59474" y="52039"/>
                </a:cubicBezTo>
                <a:cubicBezTo>
                  <a:pt x="97142" y="14368"/>
                  <a:pt x="48397" y="58684"/>
                  <a:pt x="96644" y="29736"/>
                </a:cubicBezTo>
                <a:cubicBezTo>
                  <a:pt x="102654" y="26130"/>
                  <a:pt x="106040" y="19246"/>
                  <a:pt x="111513" y="14868"/>
                </a:cubicBezTo>
                <a:cubicBezTo>
                  <a:pt x="118490" y="9287"/>
                  <a:pt x="133815" y="0"/>
                  <a:pt x="133815"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4" name="フリーフォーム 443"/>
          <p:cNvSpPr/>
          <p:nvPr/>
        </p:nvSpPr>
        <p:spPr bwMode="auto">
          <a:xfrm>
            <a:off x="1902798" y="5390506"/>
            <a:ext cx="136954" cy="89472"/>
          </a:xfrm>
          <a:custGeom>
            <a:avLst/>
            <a:gdLst>
              <a:gd name="connsiteX0" fmla="*/ 0 w 105711"/>
              <a:gd name="connsiteY0" fmla="*/ 47600 h 47600"/>
              <a:gd name="connsiteX1" fmla="*/ 58141 w 105711"/>
              <a:gd name="connsiteY1" fmla="*/ 26458 h 47600"/>
              <a:gd name="connsiteX2" fmla="*/ 73997 w 105711"/>
              <a:gd name="connsiteY2" fmla="*/ 21173 h 47600"/>
              <a:gd name="connsiteX3" fmla="*/ 89854 w 105711"/>
              <a:gd name="connsiteY3" fmla="*/ 15887 h 47600"/>
              <a:gd name="connsiteX4" fmla="*/ 105711 w 105711"/>
              <a:gd name="connsiteY4" fmla="*/ 30 h 4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 h="47600">
                <a:moveTo>
                  <a:pt x="0" y="47600"/>
                </a:moveTo>
                <a:cubicBezTo>
                  <a:pt x="36771" y="32891"/>
                  <a:pt x="17428" y="40028"/>
                  <a:pt x="58141" y="26458"/>
                </a:cubicBezTo>
                <a:lnTo>
                  <a:pt x="73997" y="21173"/>
                </a:lnTo>
                <a:lnTo>
                  <a:pt x="89854" y="15887"/>
                </a:lnTo>
                <a:cubicBezTo>
                  <a:pt x="101402" y="-1436"/>
                  <a:pt x="94072" y="30"/>
                  <a:pt x="105711" y="3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5" name="フリーフォーム 444"/>
          <p:cNvSpPr/>
          <p:nvPr/>
        </p:nvSpPr>
        <p:spPr bwMode="auto">
          <a:xfrm>
            <a:off x="6119661" y="4309623"/>
            <a:ext cx="324547" cy="138874"/>
          </a:xfrm>
          <a:custGeom>
            <a:avLst/>
            <a:gdLst>
              <a:gd name="connsiteX0" fmla="*/ 0 w 262890"/>
              <a:gd name="connsiteY0" fmla="*/ 0 h 102870"/>
              <a:gd name="connsiteX1" fmla="*/ 57150 w 262890"/>
              <a:gd name="connsiteY1" fmla="*/ 7620 h 102870"/>
              <a:gd name="connsiteX2" fmla="*/ 68580 w 262890"/>
              <a:gd name="connsiteY2" fmla="*/ 15240 h 102870"/>
              <a:gd name="connsiteX3" fmla="*/ 83820 w 262890"/>
              <a:gd name="connsiteY3" fmla="*/ 30480 h 102870"/>
              <a:gd name="connsiteX4" fmla="*/ 95250 w 262890"/>
              <a:gd name="connsiteY4" fmla="*/ 38100 h 102870"/>
              <a:gd name="connsiteX5" fmla="*/ 167640 w 262890"/>
              <a:gd name="connsiteY5" fmla="*/ 49530 h 102870"/>
              <a:gd name="connsiteX6" fmla="*/ 179070 w 262890"/>
              <a:gd name="connsiteY6" fmla="*/ 53340 h 102870"/>
              <a:gd name="connsiteX7" fmla="*/ 213360 w 262890"/>
              <a:gd name="connsiteY7" fmla="*/ 80010 h 102870"/>
              <a:gd name="connsiteX8" fmla="*/ 236220 w 262890"/>
              <a:gd name="connsiteY8" fmla="*/ 87630 h 102870"/>
              <a:gd name="connsiteX9" fmla="*/ 247650 w 262890"/>
              <a:gd name="connsiteY9" fmla="*/ 91440 h 102870"/>
              <a:gd name="connsiteX10" fmla="*/ 262890 w 262890"/>
              <a:gd name="connsiteY10" fmla="*/ 10287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 h="102870">
                <a:moveTo>
                  <a:pt x="0" y="0"/>
                </a:moveTo>
                <a:cubicBezTo>
                  <a:pt x="10215" y="851"/>
                  <a:pt x="41587" y="-161"/>
                  <a:pt x="57150" y="7620"/>
                </a:cubicBezTo>
                <a:cubicBezTo>
                  <a:pt x="61246" y="9668"/>
                  <a:pt x="64770" y="12700"/>
                  <a:pt x="68580" y="15240"/>
                </a:cubicBezTo>
                <a:cubicBezTo>
                  <a:pt x="74676" y="33528"/>
                  <a:pt x="67564" y="22352"/>
                  <a:pt x="83820" y="30480"/>
                </a:cubicBezTo>
                <a:cubicBezTo>
                  <a:pt x="87916" y="32528"/>
                  <a:pt x="91066" y="36240"/>
                  <a:pt x="95250" y="38100"/>
                </a:cubicBezTo>
                <a:cubicBezTo>
                  <a:pt x="122159" y="50059"/>
                  <a:pt x="134140" y="46953"/>
                  <a:pt x="167640" y="49530"/>
                </a:cubicBezTo>
                <a:cubicBezTo>
                  <a:pt x="171450" y="50800"/>
                  <a:pt x="175728" y="51112"/>
                  <a:pt x="179070" y="53340"/>
                </a:cubicBezTo>
                <a:cubicBezTo>
                  <a:pt x="198794" y="66489"/>
                  <a:pt x="182926" y="69865"/>
                  <a:pt x="213360" y="80010"/>
                </a:cubicBezTo>
                <a:lnTo>
                  <a:pt x="236220" y="87630"/>
                </a:lnTo>
                <a:cubicBezTo>
                  <a:pt x="240030" y="88900"/>
                  <a:pt x="244308" y="89212"/>
                  <a:pt x="247650" y="91440"/>
                </a:cubicBezTo>
                <a:cubicBezTo>
                  <a:pt x="260574" y="100056"/>
                  <a:pt x="255842" y="95822"/>
                  <a:pt x="262890" y="10287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6" name="フリーフォーム 445"/>
          <p:cNvSpPr/>
          <p:nvPr/>
        </p:nvSpPr>
        <p:spPr bwMode="auto">
          <a:xfrm>
            <a:off x="5497830" y="5906455"/>
            <a:ext cx="79917" cy="133350"/>
          </a:xfrm>
          <a:custGeom>
            <a:avLst/>
            <a:gdLst>
              <a:gd name="connsiteX0" fmla="*/ 64770 w 79917"/>
              <a:gd name="connsiteY0" fmla="*/ 0 h 133350"/>
              <a:gd name="connsiteX1" fmla="*/ 72390 w 79917"/>
              <a:gd name="connsiteY1" fmla="*/ 72390 h 133350"/>
              <a:gd name="connsiteX2" fmla="*/ 60960 w 79917"/>
              <a:gd name="connsiteY2" fmla="*/ 80010 h 133350"/>
              <a:gd name="connsiteX3" fmla="*/ 45720 w 79917"/>
              <a:gd name="connsiteY3" fmla="*/ 99060 h 133350"/>
              <a:gd name="connsiteX4" fmla="*/ 26670 w 79917"/>
              <a:gd name="connsiteY4" fmla="*/ 118110 h 133350"/>
              <a:gd name="connsiteX5" fmla="*/ 0 w 79917"/>
              <a:gd name="connsiteY5"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17" h="133350">
                <a:moveTo>
                  <a:pt x="64770" y="0"/>
                </a:moveTo>
                <a:cubicBezTo>
                  <a:pt x="82191" y="29035"/>
                  <a:pt x="84382" y="24421"/>
                  <a:pt x="72390" y="72390"/>
                </a:cubicBezTo>
                <a:cubicBezTo>
                  <a:pt x="71279" y="76832"/>
                  <a:pt x="64770" y="77470"/>
                  <a:pt x="60960" y="80010"/>
                </a:cubicBezTo>
                <a:cubicBezTo>
                  <a:pt x="53543" y="102262"/>
                  <a:pt x="62954" y="81826"/>
                  <a:pt x="45720" y="99060"/>
                </a:cubicBezTo>
                <a:cubicBezTo>
                  <a:pt x="32512" y="112268"/>
                  <a:pt x="44958" y="109982"/>
                  <a:pt x="26670" y="118110"/>
                </a:cubicBezTo>
                <a:cubicBezTo>
                  <a:pt x="-709" y="130279"/>
                  <a:pt x="8047" y="117255"/>
                  <a:pt x="0" y="13335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7" name="フリーフォーム 446"/>
          <p:cNvSpPr/>
          <p:nvPr/>
        </p:nvSpPr>
        <p:spPr bwMode="auto">
          <a:xfrm>
            <a:off x="5368290" y="5826445"/>
            <a:ext cx="175290" cy="38100"/>
          </a:xfrm>
          <a:custGeom>
            <a:avLst/>
            <a:gdLst>
              <a:gd name="connsiteX0" fmla="*/ 0 w 175290"/>
              <a:gd name="connsiteY0" fmla="*/ 11430 h 38100"/>
              <a:gd name="connsiteX1" fmla="*/ 19050 w 175290"/>
              <a:gd name="connsiteY1" fmla="*/ 3810 h 38100"/>
              <a:gd name="connsiteX2" fmla="*/ 30480 w 175290"/>
              <a:gd name="connsiteY2" fmla="*/ 0 h 38100"/>
              <a:gd name="connsiteX3" fmla="*/ 60960 w 175290"/>
              <a:gd name="connsiteY3" fmla="*/ 3810 h 38100"/>
              <a:gd name="connsiteX4" fmla="*/ 95250 w 175290"/>
              <a:gd name="connsiteY4" fmla="*/ 22860 h 38100"/>
              <a:gd name="connsiteX5" fmla="*/ 114300 w 175290"/>
              <a:gd name="connsiteY5" fmla="*/ 19050 h 38100"/>
              <a:gd name="connsiteX6" fmla="*/ 163830 w 175290"/>
              <a:gd name="connsiteY6" fmla="*/ 30480 h 38100"/>
              <a:gd name="connsiteX7" fmla="*/ 175260 w 175290"/>
              <a:gd name="connsiteY7"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90" h="38100">
                <a:moveTo>
                  <a:pt x="0" y="11430"/>
                </a:moveTo>
                <a:cubicBezTo>
                  <a:pt x="6350" y="8890"/>
                  <a:pt x="12646" y="6211"/>
                  <a:pt x="19050" y="3810"/>
                </a:cubicBezTo>
                <a:cubicBezTo>
                  <a:pt x="22810" y="2400"/>
                  <a:pt x="26464" y="0"/>
                  <a:pt x="30480" y="0"/>
                </a:cubicBezTo>
                <a:cubicBezTo>
                  <a:pt x="40719" y="0"/>
                  <a:pt x="50800" y="2540"/>
                  <a:pt x="60960" y="3810"/>
                </a:cubicBezTo>
                <a:cubicBezTo>
                  <a:pt x="87162" y="21278"/>
                  <a:pt x="75132" y="16154"/>
                  <a:pt x="95250" y="22860"/>
                </a:cubicBezTo>
                <a:cubicBezTo>
                  <a:pt x="101600" y="21590"/>
                  <a:pt x="107824" y="19050"/>
                  <a:pt x="114300" y="19050"/>
                </a:cubicBezTo>
                <a:cubicBezTo>
                  <a:pt x="134084" y="19050"/>
                  <a:pt x="145722" y="24444"/>
                  <a:pt x="163830" y="30480"/>
                </a:cubicBezTo>
                <a:cubicBezTo>
                  <a:pt x="176465" y="34692"/>
                  <a:pt x="175260" y="30274"/>
                  <a:pt x="175260" y="3810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8" name="フリーフォーム 447"/>
          <p:cNvSpPr/>
          <p:nvPr/>
        </p:nvSpPr>
        <p:spPr bwMode="auto">
          <a:xfrm>
            <a:off x="5231130" y="5849305"/>
            <a:ext cx="76200" cy="72412"/>
          </a:xfrm>
          <a:custGeom>
            <a:avLst/>
            <a:gdLst>
              <a:gd name="connsiteX0" fmla="*/ 76200 w 76200"/>
              <a:gd name="connsiteY0" fmla="*/ 0 h 72412"/>
              <a:gd name="connsiteX1" fmla="*/ 57150 w 76200"/>
              <a:gd name="connsiteY1" fmla="*/ 15240 h 72412"/>
              <a:gd name="connsiteX2" fmla="*/ 45720 w 76200"/>
              <a:gd name="connsiteY2" fmla="*/ 19050 h 72412"/>
              <a:gd name="connsiteX3" fmla="*/ 30480 w 76200"/>
              <a:gd name="connsiteY3" fmla="*/ 41910 h 72412"/>
              <a:gd name="connsiteX4" fmla="*/ 22860 w 76200"/>
              <a:gd name="connsiteY4" fmla="*/ 53340 h 72412"/>
              <a:gd name="connsiteX5" fmla="*/ 11430 w 76200"/>
              <a:gd name="connsiteY5" fmla="*/ 60960 h 72412"/>
              <a:gd name="connsiteX6" fmla="*/ 0 w 76200"/>
              <a:gd name="connsiteY6" fmla="*/ 72390 h 7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2412">
                <a:moveTo>
                  <a:pt x="76200" y="0"/>
                </a:moveTo>
                <a:cubicBezTo>
                  <a:pt x="69850" y="5080"/>
                  <a:pt x="64046" y="10930"/>
                  <a:pt x="57150" y="15240"/>
                </a:cubicBezTo>
                <a:cubicBezTo>
                  <a:pt x="53744" y="17369"/>
                  <a:pt x="48560" y="16210"/>
                  <a:pt x="45720" y="19050"/>
                </a:cubicBezTo>
                <a:cubicBezTo>
                  <a:pt x="39244" y="25526"/>
                  <a:pt x="35560" y="34290"/>
                  <a:pt x="30480" y="41910"/>
                </a:cubicBezTo>
                <a:cubicBezTo>
                  <a:pt x="27940" y="45720"/>
                  <a:pt x="26670" y="50800"/>
                  <a:pt x="22860" y="53340"/>
                </a:cubicBezTo>
                <a:lnTo>
                  <a:pt x="11430" y="60960"/>
                </a:lnTo>
                <a:cubicBezTo>
                  <a:pt x="3106" y="73447"/>
                  <a:pt x="8389" y="72390"/>
                  <a:pt x="0" y="7239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49" name="フリーフォーム 448"/>
          <p:cNvSpPr/>
          <p:nvPr/>
        </p:nvSpPr>
        <p:spPr bwMode="auto">
          <a:xfrm>
            <a:off x="5343432" y="5872761"/>
            <a:ext cx="14892" cy="87000"/>
          </a:xfrm>
          <a:custGeom>
            <a:avLst/>
            <a:gdLst>
              <a:gd name="connsiteX0" fmla="*/ 0 w 14892"/>
              <a:gd name="connsiteY0" fmla="*/ 0 h 87000"/>
              <a:gd name="connsiteX1" fmla="*/ 11914 w 14892"/>
              <a:gd name="connsiteY1" fmla="*/ 23828 h 87000"/>
              <a:gd name="connsiteX2" fmla="*/ 5957 w 14892"/>
              <a:gd name="connsiteY2" fmla="*/ 41699 h 87000"/>
              <a:gd name="connsiteX3" fmla="*/ 2978 w 14892"/>
              <a:gd name="connsiteY3" fmla="*/ 50634 h 87000"/>
              <a:gd name="connsiteX4" fmla="*/ 5957 w 14892"/>
              <a:gd name="connsiteY4" fmla="*/ 77441 h 87000"/>
              <a:gd name="connsiteX5" fmla="*/ 8935 w 14892"/>
              <a:gd name="connsiteY5" fmla="*/ 86376 h 87000"/>
              <a:gd name="connsiteX6" fmla="*/ 14892 w 14892"/>
              <a:gd name="connsiteY6" fmla="*/ 86376 h 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2" h="87000">
                <a:moveTo>
                  <a:pt x="0" y="0"/>
                </a:moveTo>
                <a:cubicBezTo>
                  <a:pt x="575" y="958"/>
                  <a:pt x="12515" y="18418"/>
                  <a:pt x="11914" y="23828"/>
                </a:cubicBezTo>
                <a:cubicBezTo>
                  <a:pt x="11221" y="30069"/>
                  <a:pt x="7943" y="35742"/>
                  <a:pt x="5957" y="41699"/>
                </a:cubicBezTo>
                <a:lnTo>
                  <a:pt x="2978" y="50634"/>
                </a:lnTo>
                <a:cubicBezTo>
                  <a:pt x="3971" y="59570"/>
                  <a:pt x="4479" y="68573"/>
                  <a:pt x="5957" y="77441"/>
                </a:cubicBezTo>
                <a:cubicBezTo>
                  <a:pt x="6473" y="80538"/>
                  <a:pt x="6715" y="84156"/>
                  <a:pt x="8935" y="86376"/>
                </a:cubicBezTo>
                <a:cubicBezTo>
                  <a:pt x="10339" y="87780"/>
                  <a:pt x="12906" y="86376"/>
                  <a:pt x="14892" y="86376"/>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0" name="フリーフォーム 449"/>
          <p:cNvSpPr/>
          <p:nvPr/>
        </p:nvSpPr>
        <p:spPr bwMode="auto">
          <a:xfrm>
            <a:off x="5373217" y="5991901"/>
            <a:ext cx="101269" cy="38763"/>
          </a:xfrm>
          <a:custGeom>
            <a:avLst/>
            <a:gdLst>
              <a:gd name="connsiteX0" fmla="*/ 0 w 101269"/>
              <a:gd name="connsiteY0" fmla="*/ 2978 h 38763"/>
              <a:gd name="connsiteX1" fmla="*/ 14892 w 101269"/>
              <a:gd name="connsiteY1" fmla="*/ 0 h 38763"/>
              <a:gd name="connsiteX2" fmla="*/ 38720 w 101269"/>
              <a:gd name="connsiteY2" fmla="*/ 5957 h 38763"/>
              <a:gd name="connsiteX3" fmla="*/ 56591 w 101269"/>
              <a:gd name="connsiteY3" fmla="*/ 17871 h 38763"/>
              <a:gd name="connsiteX4" fmla="*/ 65527 w 101269"/>
              <a:gd name="connsiteY4" fmla="*/ 23828 h 38763"/>
              <a:gd name="connsiteX5" fmla="*/ 74462 w 101269"/>
              <a:gd name="connsiteY5" fmla="*/ 32763 h 38763"/>
              <a:gd name="connsiteX6" fmla="*/ 101269 w 101269"/>
              <a:gd name="connsiteY6" fmla="*/ 38720 h 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69" h="38763">
                <a:moveTo>
                  <a:pt x="0" y="2978"/>
                </a:moveTo>
                <a:cubicBezTo>
                  <a:pt x="4964" y="1985"/>
                  <a:pt x="9830" y="0"/>
                  <a:pt x="14892" y="0"/>
                </a:cubicBezTo>
                <a:cubicBezTo>
                  <a:pt x="17537" y="0"/>
                  <a:pt x="34487" y="3605"/>
                  <a:pt x="38720" y="5957"/>
                </a:cubicBezTo>
                <a:cubicBezTo>
                  <a:pt x="44978" y="9434"/>
                  <a:pt x="50634" y="13900"/>
                  <a:pt x="56591" y="17871"/>
                </a:cubicBezTo>
                <a:cubicBezTo>
                  <a:pt x="59570" y="19857"/>
                  <a:pt x="62996" y="21297"/>
                  <a:pt x="65527" y="23828"/>
                </a:cubicBezTo>
                <a:cubicBezTo>
                  <a:pt x="68505" y="26806"/>
                  <a:pt x="70780" y="30717"/>
                  <a:pt x="74462" y="32763"/>
                </a:cubicBezTo>
                <a:cubicBezTo>
                  <a:pt x="86880" y="39662"/>
                  <a:pt x="89981" y="38720"/>
                  <a:pt x="101269" y="3872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1" name="フリーフォーム 450"/>
          <p:cNvSpPr/>
          <p:nvPr/>
        </p:nvSpPr>
        <p:spPr bwMode="auto">
          <a:xfrm>
            <a:off x="5283862" y="6000836"/>
            <a:ext cx="56591" cy="47659"/>
          </a:xfrm>
          <a:custGeom>
            <a:avLst/>
            <a:gdLst>
              <a:gd name="connsiteX0" fmla="*/ 56591 w 56591"/>
              <a:gd name="connsiteY0" fmla="*/ 0 h 47659"/>
              <a:gd name="connsiteX1" fmla="*/ 38720 w 56591"/>
              <a:gd name="connsiteY1" fmla="*/ 11914 h 47659"/>
              <a:gd name="connsiteX2" fmla="*/ 23828 w 56591"/>
              <a:gd name="connsiteY2" fmla="*/ 26807 h 47659"/>
              <a:gd name="connsiteX3" fmla="*/ 20849 w 56591"/>
              <a:gd name="connsiteY3" fmla="*/ 35742 h 47659"/>
              <a:gd name="connsiteX4" fmla="*/ 0 w 56591"/>
              <a:gd name="connsiteY4" fmla="*/ 47656 h 4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1" h="47659">
                <a:moveTo>
                  <a:pt x="56591" y="0"/>
                </a:moveTo>
                <a:cubicBezTo>
                  <a:pt x="50634" y="3971"/>
                  <a:pt x="44108" y="7199"/>
                  <a:pt x="38720" y="11914"/>
                </a:cubicBezTo>
                <a:cubicBezTo>
                  <a:pt x="6946" y="39717"/>
                  <a:pt x="59572" y="2977"/>
                  <a:pt x="23828" y="26807"/>
                </a:cubicBezTo>
                <a:cubicBezTo>
                  <a:pt x="22835" y="29785"/>
                  <a:pt x="23069" y="33522"/>
                  <a:pt x="20849" y="35742"/>
                </a:cubicBezTo>
                <a:cubicBezTo>
                  <a:pt x="8384" y="48207"/>
                  <a:pt x="9273" y="47656"/>
                  <a:pt x="0" y="47656"/>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2" name="フリーフォーム 451"/>
          <p:cNvSpPr/>
          <p:nvPr/>
        </p:nvSpPr>
        <p:spPr bwMode="auto">
          <a:xfrm>
            <a:off x="4837087" y="6036578"/>
            <a:ext cx="414011" cy="26807"/>
          </a:xfrm>
          <a:custGeom>
            <a:avLst/>
            <a:gdLst>
              <a:gd name="connsiteX0" fmla="*/ 0 w 414011"/>
              <a:gd name="connsiteY0" fmla="*/ 26807 h 26807"/>
              <a:gd name="connsiteX1" fmla="*/ 14892 w 414011"/>
              <a:gd name="connsiteY1" fmla="*/ 17871 h 26807"/>
              <a:gd name="connsiteX2" fmla="*/ 32763 w 414011"/>
              <a:gd name="connsiteY2" fmla="*/ 11914 h 26807"/>
              <a:gd name="connsiteX3" fmla="*/ 41699 w 414011"/>
              <a:gd name="connsiteY3" fmla="*/ 5957 h 26807"/>
              <a:gd name="connsiteX4" fmla="*/ 53613 w 414011"/>
              <a:gd name="connsiteY4" fmla="*/ 2979 h 26807"/>
              <a:gd name="connsiteX5" fmla="*/ 62548 w 414011"/>
              <a:gd name="connsiteY5" fmla="*/ 0 h 26807"/>
              <a:gd name="connsiteX6" fmla="*/ 154882 w 414011"/>
              <a:gd name="connsiteY6" fmla="*/ 2979 h 26807"/>
              <a:gd name="connsiteX7" fmla="*/ 172753 w 414011"/>
              <a:gd name="connsiteY7" fmla="*/ 8936 h 26807"/>
              <a:gd name="connsiteX8" fmla="*/ 181688 w 414011"/>
              <a:gd name="connsiteY8" fmla="*/ 11914 h 26807"/>
              <a:gd name="connsiteX9" fmla="*/ 190624 w 414011"/>
              <a:gd name="connsiteY9" fmla="*/ 17871 h 26807"/>
              <a:gd name="connsiteX10" fmla="*/ 220409 w 414011"/>
              <a:gd name="connsiteY10" fmla="*/ 26807 h 26807"/>
              <a:gd name="connsiteX11" fmla="*/ 268065 w 414011"/>
              <a:gd name="connsiteY11" fmla="*/ 20850 h 26807"/>
              <a:gd name="connsiteX12" fmla="*/ 285936 w 414011"/>
              <a:gd name="connsiteY12" fmla="*/ 14893 h 26807"/>
              <a:gd name="connsiteX13" fmla="*/ 315721 w 414011"/>
              <a:gd name="connsiteY13" fmla="*/ 0 h 26807"/>
              <a:gd name="connsiteX14" fmla="*/ 381248 w 414011"/>
              <a:gd name="connsiteY14" fmla="*/ 2979 h 26807"/>
              <a:gd name="connsiteX15" fmla="*/ 408054 w 414011"/>
              <a:gd name="connsiteY15" fmla="*/ 14893 h 26807"/>
              <a:gd name="connsiteX16" fmla="*/ 414011 w 414011"/>
              <a:gd name="connsiteY16" fmla="*/ 17871 h 2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011" h="26807">
                <a:moveTo>
                  <a:pt x="0" y="26807"/>
                </a:moveTo>
                <a:cubicBezTo>
                  <a:pt x="4964" y="23828"/>
                  <a:pt x="9622" y="20267"/>
                  <a:pt x="14892" y="17871"/>
                </a:cubicBezTo>
                <a:cubicBezTo>
                  <a:pt x="20608" y="15273"/>
                  <a:pt x="27538" y="15397"/>
                  <a:pt x="32763" y="11914"/>
                </a:cubicBezTo>
                <a:cubicBezTo>
                  <a:pt x="35742" y="9928"/>
                  <a:pt x="38409" y="7367"/>
                  <a:pt x="41699" y="5957"/>
                </a:cubicBezTo>
                <a:cubicBezTo>
                  <a:pt x="45462" y="4345"/>
                  <a:pt x="49677" y="4104"/>
                  <a:pt x="53613" y="2979"/>
                </a:cubicBezTo>
                <a:cubicBezTo>
                  <a:pt x="56632" y="2116"/>
                  <a:pt x="59570" y="993"/>
                  <a:pt x="62548" y="0"/>
                </a:cubicBezTo>
                <a:cubicBezTo>
                  <a:pt x="93326" y="993"/>
                  <a:pt x="124189" y="490"/>
                  <a:pt x="154882" y="2979"/>
                </a:cubicBezTo>
                <a:cubicBezTo>
                  <a:pt x="161141" y="3486"/>
                  <a:pt x="166796" y="6950"/>
                  <a:pt x="172753" y="8936"/>
                </a:cubicBezTo>
                <a:lnTo>
                  <a:pt x="181688" y="11914"/>
                </a:lnTo>
                <a:cubicBezTo>
                  <a:pt x="184667" y="13900"/>
                  <a:pt x="187353" y="16417"/>
                  <a:pt x="190624" y="17871"/>
                </a:cubicBezTo>
                <a:cubicBezTo>
                  <a:pt x="199945" y="22014"/>
                  <a:pt x="210509" y="24332"/>
                  <a:pt x="220409" y="26807"/>
                </a:cubicBezTo>
                <a:cubicBezTo>
                  <a:pt x="244373" y="24810"/>
                  <a:pt x="249982" y="26275"/>
                  <a:pt x="268065" y="20850"/>
                </a:cubicBezTo>
                <a:cubicBezTo>
                  <a:pt x="274079" y="19046"/>
                  <a:pt x="285936" y="14893"/>
                  <a:pt x="285936" y="14893"/>
                </a:cubicBezTo>
                <a:cubicBezTo>
                  <a:pt x="307213" y="708"/>
                  <a:pt x="296861" y="4716"/>
                  <a:pt x="315721" y="0"/>
                </a:cubicBezTo>
                <a:cubicBezTo>
                  <a:pt x="337563" y="993"/>
                  <a:pt x="359508" y="650"/>
                  <a:pt x="381248" y="2979"/>
                </a:cubicBezTo>
                <a:cubicBezTo>
                  <a:pt x="396117" y="4572"/>
                  <a:pt x="397542" y="8586"/>
                  <a:pt x="408054" y="14893"/>
                </a:cubicBezTo>
                <a:cubicBezTo>
                  <a:pt x="409958" y="16035"/>
                  <a:pt x="412025" y="16878"/>
                  <a:pt x="414011" y="1787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3" name="フリーフォーム 452"/>
          <p:cNvSpPr/>
          <p:nvPr/>
        </p:nvSpPr>
        <p:spPr bwMode="auto">
          <a:xfrm>
            <a:off x="5248120" y="5956159"/>
            <a:ext cx="17871" cy="89360"/>
          </a:xfrm>
          <a:custGeom>
            <a:avLst/>
            <a:gdLst>
              <a:gd name="connsiteX0" fmla="*/ 0 w 17871"/>
              <a:gd name="connsiteY0" fmla="*/ 0 h 89360"/>
              <a:gd name="connsiteX1" fmla="*/ 2978 w 17871"/>
              <a:gd name="connsiteY1" fmla="*/ 14892 h 89360"/>
              <a:gd name="connsiteX2" fmla="*/ 5957 w 17871"/>
              <a:gd name="connsiteY2" fmla="*/ 56591 h 89360"/>
              <a:gd name="connsiteX3" fmla="*/ 8935 w 17871"/>
              <a:gd name="connsiteY3" fmla="*/ 65527 h 89360"/>
              <a:gd name="connsiteX4" fmla="*/ 17871 w 17871"/>
              <a:gd name="connsiteY4" fmla="*/ 89355 h 8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1" h="89360">
                <a:moveTo>
                  <a:pt x="0" y="0"/>
                </a:moveTo>
                <a:cubicBezTo>
                  <a:pt x="993" y="4964"/>
                  <a:pt x="2448" y="9858"/>
                  <a:pt x="2978" y="14892"/>
                </a:cubicBezTo>
                <a:cubicBezTo>
                  <a:pt x="4437" y="28751"/>
                  <a:pt x="4329" y="42751"/>
                  <a:pt x="5957" y="56591"/>
                </a:cubicBezTo>
                <a:cubicBezTo>
                  <a:pt x="6324" y="59709"/>
                  <a:pt x="8109" y="62498"/>
                  <a:pt x="8935" y="65527"/>
                </a:cubicBezTo>
                <a:cubicBezTo>
                  <a:pt x="15696" y="90318"/>
                  <a:pt x="6637" y="89355"/>
                  <a:pt x="17871" y="8935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4" name="フリーフォーム 453"/>
          <p:cNvSpPr/>
          <p:nvPr/>
        </p:nvSpPr>
        <p:spPr bwMode="auto">
          <a:xfrm>
            <a:off x="5268969" y="5953180"/>
            <a:ext cx="71484" cy="20850"/>
          </a:xfrm>
          <a:custGeom>
            <a:avLst/>
            <a:gdLst>
              <a:gd name="connsiteX0" fmla="*/ 0 w 71484"/>
              <a:gd name="connsiteY0" fmla="*/ 0 h 20850"/>
              <a:gd name="connsiteX1" fmla="*/ 17871 w 71484"/>
              <a:gd name="connsiteY1" fmla="*/ 2979 h 20850"/>
              <a:gd name="connsiteX2" fmla="*/ 35742 w 71484"/>
              <a:gd name="connsiteY2" fmla="*/ 8936 h 20850"/>
              <a:gd name="connsiteX3" fmla="*/ 44678 w 71484"/>
              <a:gd name="connsiteY3" fmla="*/ 11914 h 20850"/>
              <a:gd name="connsiteX4" fmla="*/ 62549 w 71484"/>
              <a:gd name="connsiteY4" fmla="*/ 14893 h 20850"/>
              <a:gd name="connsiteX5" fmla="*/ 71484 w 71484"/>
              <a:gd name="connsiteY5" fmla="*/ 20850 h 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4" h="20850">
                <a:moveTo>
                  <a:pt x="0" y="0"/>
                </a:moveTo>
                <a:cubicBezTo>
                  <a:pt x="5957" y="993"/>
                  <a:pt x="12012" y="1514"/>
                  <a:pt x="17871" y="2979"/>
                </a:cubicBezTo>
                <a:cubicBezTo>
                  <a:pt x="23963" y="4502"/>
                  <a:pt x="29785" y="6950"/>
                  <a:pt x="35742" y="8936"/>
                </a:cubicBezTo>
                <a:cubicBezTo>
                  <a:pt x="38721" y="9929"/>
                  <a:pt x="41581" y="11398"/>
                  <a:pt x="44678" y="11914"/>
                </a:cubicBezTo>
                <a:lnTo>
                  <a:pt x="62549" y="14893"/>
                </a:lnTo>
                <a:lnTo>
                  <a:pt x="71484" y="20850"/>
                </a:ln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5" name="フリーフォーム 454"/>
          <p:cNvSpPr/>
          <p:nvPr/>
        </p:nvSpPr>
        <p:spPr bwMode="auto">
          <a:xfrm>
            <a:off x="4997833" y="5834065"/>
            <a:ext cx="223480" cy="83435"/>
          </a:xfrm>
          <a:custGeom>
            <a:avLst/>
            <a:gdLst>
              <a:gd name="connsiteX0" fmla="*/ 0 w 178710"/>
              <a:gd name="connsiteY0" fmla="*/ 0 h 71546"/>
              <a:gd name="connsiteX1" fmla="*/ 44678 w 178710"/>
              <a:gd name="connsiteY1" fmla="*/ 5957 h 71546"/>
              <a:gd name="connsiteX2" fmla="*/ 53613 w 178710"/>
              <a:gd name="connsiteY2" fmla="*/ 11914 h 71546"/>
              <a:gd name="connsiteX3" fmla="*/ 59570 w 178710"/>
              <a:gd name="connsiteY3" fmla="*/ 20850 h 71546"/>
              <a:gd name="connsiteX4" fmla="*/ 77441 w 178710"/>
              <a:gd name="connsiteY4" fmla="*/ 32764 h 71546"/>
              <a:gd name="connsiteX5" fmla="*/ 95312 w 178710"/>
              <a:gd name="connsiteY5" fmla="*/ 41699 h 71546"/>
              <a:gd name="connsiteX6" fmla="*/ 113183 w 178710"/>
              <a:gd name="connsiteY6" fmla="*/ 44678 h 71546"/>
              <a:gd name="connsiteX7" fmla="*/ 128076 w 178710"/>
              <a:gd name="connsiteY7" fmla="*/ 47656 h 71546"/>
              <a:gd name="connsiteX8" fmla="*/ 145947 w 178710"/>
              <a:gd name="connsiteY8" fmla="*/ 53613 h 71546"/>
              <a:gd name="connsiteX9" fmla="*/ 163818 w 178710"/>
              <a:gd name="connsiteY9" fmla="*/ 65527 h 71546"/>
              <a:gd name="connsiteX10" fmla="*/ 178710 w 178710"/>
              <a:gd name="connsiteY10" fmla="*/ 71484 h 7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710" h="71546">
                <a:moveTo>
                  <a:pt x="0" y="0"/>
                </a:moveTo>
                <a:cubicBezTo>
                  <a:pt x="7974" y="665"/>
                  <a:pt x="32514" y="-125"/>
                  <a:pt x="44678" y="5957"/>
                </a:cubicBezTo>
                <a:cubicBezTo>
                  <a:pt x="47880" y="7558"/>
                  <a:pt x="50635" y="9928"/>
                  <a:pt x="53613" y="11914"/>
                </a:cubicBezTo>
                <a:cubicBezTo>
                  <a:pt x="55599" y="14893"/>
                  <a:pt x="56876" y="18493"/>
                  <a:pt x="59570" y="20850"/>
                </a:cubicBezTo>
                <a:cubicBezTo>
                  <a:pt x="64958" y="25565"/>
                  <a:pt x="71484" y="28793"/>
                  <a:pt x="77441" y="32764"/>
                </a:cubicBezTo>
                <a:cubicBezTo>
                  <a:pt x="85474" y="38120"/>
                  <a:pt x="86063" y="39644"/>
                  <a:pt x="95312" y="41699"/>
                </a:cubicBezTo>
                <a:cubicBezTo>
                  <a:pt x="101207" y="43009"/>
                  <a:pt x="107241" y="43598"/>
                  <a:pt x="113183" y="44678"/>
                </a:cubicBezTo>
                <a:cubicBezTo>
                  <a:pt x="118164" y="45584"/>
                  <a:pt x="123192" y="46324"/>
                  <a:pt x="128076" y="47656"/>
                </a:cubicBezTo>
                <a:cubicBezTo>
                  <a:pt x="134134" y="49308"/>
                  <a:pt x="145947" y="53613"/>
                  <a:pt x="145947" y="53613"/>
                </a:cubicBezTo>
                <a:lnTo>
                  <a:pt x="163818" y="65527"/>
                </a:lnTo>
                <a:cubicBezTo>
                  <a:pt x="174406" y="72585"/>
                  <a:pt x="169173" y="71484"/>
                  <a:pt x="178710" y="71484"/>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6" name="円/楕円 455"/>
          <p:cNvSpPr/>
          <p:nvPr/>
        </p:nvSpPr>
        <p:spPr bwMode="auto">
          <a:xfrm>
            <a:off x="5450720" y="6004668"/>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57" name="フリーフォーム 456"/>
          <p:cNvSpPr/>
          <p:nvPr/>
        </p:nvSpPr>
        <p:spPr bwMode="auto">
          <a:xfrm>
            <a:off x="4509491" y="5139280"/>
            <a:ext cx="215785" cy="74358"/>
          </a:xfrm>
          <a:custGeom>
            <a:avLst/>
            <a:gdLst>
              <a:gd name="connsiteX0" fmla="*/ 0 w 148926"/>
              <a:gd name="connsiteY0" fmla="*/ 2978 h 32763"/>
              <a:gd name="connsiteX1" fmla="*/ 14893 w 148926"/>
              <a:gd name="connsiteY1" fmla="*/ 0 h 32763"/>
              <a:gd name="connsiteX2" fmla="*/ 47657 w 148926"/>
              <a:gd name="connsiteY2" fmla="*/ 5957 h 32763"/>
              <a:gd name="connsiteX3" fmla="*/ 65528 w 148926"/>
              <a:gd name="connsiteY3" fmla="*/ 14892 h 32763"/>
              <a:gd name="connsiteX4" fmla="*/ 113184 w 148926"/>
              <a:gd name="connsiteY4" fmla="*/ 17871 h 32763"/>
              <a:gd name="connsiteX5" fmla="*/ 131055 w 148926"/>
              <a:gd name="connsiteY5" fmla="*/ 23828 h 32763"/>
              <a:gd name="connsiteX6" fmla="*/ 139990 w 148926"/>
              <a:gd name="connsiteY6" fmla="*/ 26806 h 32763"/>
              <a:gd name="connsiteX7" fmla="*/ 148926 w 148926"/>
              <a:gd name="connsiteY7" fmla="*/ 32763 h 3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26" h="32763">
                <a:moveTo>
                  <a:pt x="0" y="2978"/>
                </a:moveTo>
                <a:cubicBezTo>
                  <a:pt x="4964" y="1985"/>
                  <a:pt x="9830" y="0"/>
                  <a:pt x="14893" y="0"/>
                </a:cubicBezTo>
                <a:cubicBezTo>
                  <a:pt x="21057" y="0"/>
                  <a:pt x="39278" y="1767"/>
                  <a:pt x="47657" y="5957"/>
                </a:cubicBezTo>
                <a:cubicBezTo>
                  <a:pt x="55960" y="10109"/>
                  <a:pt x="56042" y="13893"/>
                  <a:pt x="65528" y="14892"/>
                </a:cubicBezTo>
                <a:cubicBezTo>
                  <a:pt x="81357" y="16558"/>
                  <a:pt x="97299" y="16878"/>
                  <a:pt x="113184" y="17871"/>
                </a:cubicBezTo>
                <a:lnTo>
                  <a:pt x="131055" y="23828"/>
                </a:lnTo>
                <a:lnTo>
                  <a:pt x="139990" y="26806"/>
                </a:lnTo>
                <a:lnTo>
                  <a:pt x="148926" y="32763"/>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8" name="フリーフォーム 457"/>
          <p:cNvSpPr/>
          <p:nvPr/>
        </p:nvSpPr>
        <p:spPr bwMode="auto">
          <a:xfrm>
            <a:off x="5891476" y="4982189"/>
            <a:ext cx="235302" cy="18289"/>
          </a:xfrm>
          <a:custGeom>
            <a:avLst/>
            <a:gdLst>
              <a:gd name="connsiteX0" fmla="*/ 0 w 235302"/>
              <a:gd name="connsiteY0" fmla="*/ 8935 h 18289"/>
              <a:gd name="connsiteX1" fmla="*/ 17871 w 235302"/>
              <a:gd name="connsiteY1" fmla="*/ 5957 h 18289"/>
              <a:gd name="connsiteX2" fmla="*/ 86377 w 235302"/>
              <a:gd name="connsiteY2" fmla="*/ 11914 h 18289"/>
              <a:gd name="connsiteX3" fmla="*/ 116162 w 235302"/>
              <a:gd name="connsiteY3" fmla="*/ 8935 h 18289"/>
              <a:gd name="connsiteX4" fmla="*/ 137011 w 235302"/>
              <a:gd name="connsiteY4" fmla="*/ 2978 h 18289"/>
              <a:gd name="connsiteX5" fmla="*/ 157861 w 235302"/>
              <a:gd name="connsiteY5" fmla="*/ 0 h 18289"/>
              <a:gd name="connsiteX6" fmla="*/ 181689 w 235302"/>
              <a:gd name="connsiteY6" fmla="*/ 2978 h 18289"/>
              <a:gd name="connsiteX7" fmla="*/ 190624 w 235302"/>
              <a:gd name="connsiteY7" fmla="*/ 5957 h 18289"/>
              <a:gd name="connsiteX8" fmla="*/ 208495 w 235302"/>
              <a:gd name="connsiteY8" fmla="*/ 8935 h 18289"/>
              <a:gd name="connsiteX9" fmla="*/ 217431 w 235302"/>
              <a:gd name="connsiteY9" fmla="*/ 11914 h 18289"/>
              <a:gd name="connsiteX10" fmla="*/ 226366 w 235302"/>
              <a:gd name="connsiteY10" fmla="*/ 17871 h 18289"/>
              <a:gd name="connsiteX11" fmla="*/ 235302 w 235302"/>
              <a:gd name="connsiteY11" fmla="*/ 17871 h 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302" h="18289">
                <a:moveTo>
                  <a:pt x="0" y="8935"/>
                </a:moveTo>
                <a:cubicBezTo>
                  <a:pt x="5957" y="7942"/>
                  <a:pt x="11832" y="5957"/>
                  <a:pt x="17871" y="5957"/>
                </a:cubicBezTo>
                <a:cubicBezTo>
                  <a:pt x="71174" y="5957"/>
                  <a:pt x="60065" y="3142"/>
                  <a:pt x="86377" y="11914"/>
                </a:cubicBezTo>
                <a:cubicBezTo>
                  <a:pt x="96305" y="10921"/>
                  <a:pt x="106284" y="10346"/>
                  <a:pt x="116162" y="8935"/>
                </a:cubicBezTo>
                <a:cubicBezTo>
                  <a:pt x="142103" y="5229"/>
                  <a:pt x="115771" y="7226"/>
                  <a:pt x="137011" y="2978"/>
                </a:cubicBezTo>
                <a:cubicBezTo>
                  <a:pt x="143895" y="1601"/>
                  <a:pt x="150911" y="993"/>
                  <a:pt x="157861" y="0"/>
                </a:cubicBezTo>
                <a:cubicBezTo>
                  <a:pt x="165804" y="993"/>
                  <a:pt x="173814" y="1546"/>
                  <a:pt x="181689" y="2978"/>
                </a:cubicBezTo>
                <a:cubicBezTo>
                  <a:pt x="184778" y="3540"/>
                  <a:pt x="187559" y="5276"/>
                  <a:pt x="190624" y="5957"/>
                </a:cubicBezTo>
                <a:cubicBezTo>
                  <a:pt x="196519" y="7267"/>
                  <a:pt x="202538" y="7942"/>
                  <a:pt x="208495" y="8935"/>
                </a:cubicBezTo>
                <a:cubicBezTo>
                  <a:pt x="211474" y="9928"/>
                  <a:pt x="214623" y="10510"/>
                  <a:pt x="217431" y="11914"/>
                </a:cubicBezTo>
                <a:cubicBezTo>
                  <a:pt x="220633" y="13515"/>
                  <a:pt x="222970" y="16739"/>
                  <a:pt x="226366" y="17871"/>
                </a:cubicBezTo>
                <a:cubicBezTo>
                  <a:pt x="229192" y="18813"/>
                  <a:pt x="232323" y="17871"/>
                  <a:pt x="235302" y="1787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59" name="円/楕円 458"/>
          <p:cNvSpPr/>
          <p:nvPr/>
        </p:nvSpPr>
        <p:spPr bwMode="auto">
          <a:xfrm>
            <a:off x="4459966" y="511373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60" name="フリーフォーム 459"/>
          <p:cNvSpPr/>
          <p:nvPr/>
        </p:nvSpPr>
        <p:spPr bwMode="auto">
          <a:xfrm>
            <a:off x="4363505" y="5676180"/>
            <a:ext cx="23828" cy="142968"/>
          </a:xfrm>
          <a:custGeom>
            <a:avLst/>
            <a:gdLst>
              <a:gd name="connsiteX0" fmla="*/ 14892 w 23828"/>
              <a:gd name="connsiteY0" fmla="*/ 0 h 142968"/>
              <a:gd name="connsiteX1" fmla="*/ 23828 w 23828"/>
              <a:gd name="connsiteY1" fmla="*/ 26806 h 142968"/>
              <a:gd name="connsiteX2" fmla="*/ 20849 w 23828"/>
              <a:gd name="connsiteY2" fmla="*/ 59570 h 142968"/>
              <a:gd name="connsiteX3" fmla="*/ 14892 w 23828"/>
              <a:gd name="connsiteY3" fmla="*/ 77441 h 142968"/>
              <a:gd name="connsiteX4" fmla="*/ 11914 w 23828"/>
              <a:gd name="connsiteY4" fmla="*/ 86376 h 142968"/>
              <a:gd name="connsiteX5" fmla="*/ 8935 w 23828"/>
              <a:gd name="connsiteY5" fmla="*/ 95312 h 142968"/>
              <a:gd name="connsiteX6" fmla="*/ 2978 w 23828"/>
              <a:gd name="connsiteY6" fmla="*/ 116161 h 142968"/>
              <a:gd name="connsiteX7" fmla="*/ 0 w 23828"/>
              <a:gd name="connsiteY7" fmla="*/ 142968 h 14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8" h="142968">
                <a:moveTo>
                  <a:pt x="14892" y="0"/>
                </a:moveTo>
                <a:cubicBezTo>
                  <a:pt x="16785" y="4732"/>
                  <a:pt x="23828" y="20395"/>
                  <a:pt x="23828" y="26806"/>
                </a:cubicBezTo>
                <a:cubicBezTo>
                  <a:pt x="23828" y="37772"/>
                  <a:pt x="22755" y="48771"/>
                  <a:pt x="20849" y="59570"/>
                </a:cubicBezTo>
                <a:cubicBezTo>
                  <a:pt x="19758" y="65754"/>
                  <a:pt x="16878" y="71484"/>
                  <a:pt x="14892" y="77441"/>
                </a:cubicBezTo>
                <a:lnTo>
                  <a:pt x="11914" y="86376"/>
                </a:lnTo>
                <a:cubicBezTo>
                  <a:pt x="10921" y="89355"/>
                  <a:pt x="9696" y="92266"/>
                  <a:pt x="8935" y="95312"/>
                </a:cubicBezTo>
                <a:cubicBezTo>
                  <a:pt x="5196" y="110272"/>
                  <a:pt x="7252" y="103343"/>
                  <a:pt x="2978" y="116161"/>
                </a:cubicBezTo>
                <a:lnTo>
                  <a:pt x="0" y="142968"/>
                </a:ln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1" name="フリーフォーム 460"/>
          <p:cNvSpPr/>
          <p:nvPr/>
        </p:nvSpPr>
        <p:spPr bwMode="auto">
          <a:xfrm>
            <a:off x="3943536" y="5899567"/>
            <a:ext cx="190624" cy="20850"/>
          </a:xfrm>
          <a:custGeom>
            <a:avLst/>
            <a:gdLst>
              <a:gd name="connsiteX0" fmla="*/ 190624 w 190624"/>
              <a:gd name="connsiteY0" fmla="*/ 0 h 20850"/>
              <a:gd name="connsiteX1" fmla="*/ 125097 w 190624"/>
              <a:gd name="connsiteY1" fmla="*/ 2979 h 20850"/>
              <a:gd name="connsiteX2" fmla="*/ 110205 w 190624"/>
              <a:gd name="connsiteY2" fmla="*/ 5957 h 20850"/>
              <a:gd name="connsiteX3" fmla="*/ 77441 w 190624"/>
              <a:gd name="connsiteY3" fmla="*/ 14893 h 20850"/>
              <a:gd name="connsiteX4" fmla="*/ 56592 w 190624"/>
              <a:gd name="connsiteY4" fmla="*/ 20850 h 20850"/>
              <a:gd name="connsiteX5" fmla="*/ 17871 w 190624"/>
              <a:gd name="connsiteY5" fmla="*/ 17871 h 20850"/>
              <a:gd name="connsiteX6" fmla="*/ 0 w 190624"/>
              <a:gd name="connsiteY6" fmla="*/ 14893 h 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24" h="20850">
                <a:moveTo>
                  <a:pt x="190624" y="0"/>
                </a:moveTo>
                <a:cubicBezTo>
                  <a:pt x="168782" y="993"/>
                  <a:pt x="146902" y="1364"/>
                  <a:pt x="125097" y="2979"/>
                </a:cubicBezTo>
                <a:cubicBezTo>
                  <a:pt x="120049" y="3353"/>
                  <a:pt x="115138" y="4819"/>
                  <a:pt x="110205" y="5957"/>
                </a:cubicBezTo>
                <a:cubicBezTo>
                  <a:pt x="54962" y="18705"/>
                  <a:pt x="105023" y="7012"/>
                  <a:pt x="77441" y="14893"/>
                </a:cubicBezTo>
                <a:cubicBezTo>
                  <a:pt x="51269" y="22370"/>
                  <a:pt x="78009" y="13709"/>
                  <a:pt x="56592" y="20850"/>
                </a:cubicBezTo>
                <a:cubicBezTo>
                  <a:pt x="43685" y="19857"/>
                  <a:pt x="30745" y="19226"/>
                  <a:pt x="17871" y="17871"/>
                </a:cubicBezTo>
                <a:cubicBezTo>
                  <a:pt x="11865" y="17239"/>
                  <a:pt x="0" y="14893"/>
                  <a:pt x="0" y="14893"/>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2" name="フリーフォーム 461"/>
          <p:cNvSpPr/>
          <p:nvPr/>
        </p:nvSpPr>
        <p:spPr bwMode="auto">
          <a:xfrm>
            <a:off x="4169902" y="5809433"/>
            <a:ext cx="163818" cy="81199"/>
          </a:xfrm>
          <a:custGeom>
            <a:avLst/>
            <a:gdLst>
              <a:gd name="connsiteX0" fmla="*/ 0 w 163818"/>
              <a:gd name="connsiteY0" fmla="*/ 81199 h 81199"/>
              <a:gd name="connsiteX1" fmla="*/ 14893 w 163818"/>
              <a:gd name="connsiteY1" fmla="*/ 72263 h 81199"/>
              <a:gd name="connsiteX2" fmla="*/ 32764 w 163818"/>
              <a:gd name="connsiteY2" fmla="*/ 60349 h 81199"/>
              <a:gd name="connsiteX3" fmla="*/ 38721 w 163818"/>
              <a:gd name="connsiteY3" fmla="*/ 42478 h 81199"/>
              <a:gd name="connsiteX4" fmla="*/ 50635 w 163818"/>
              <a:gd name="connsiteY4" fmla="*/ 24607 h 81199"/>
              <a:gd name="connsiteX5" fmla="*/ 77441 w 163818"/>
              <a:gd name="connsiteY5" fmla="*/ 9715 h 81199"/>
              <a:gd name="connsiteX6" fmla="*/ 86377 w 163818"/>
              <a:gd name="connsiteY6" fmla="*/ 3758 h 81199"/>
              <a:gd name="connsiteX7" fmla="*/ 137011 w 163818"/>
              <a:gd name="connsiteY7" fmla="*/ 3758 h 81199"/>
              <a:gd name="connsiteX8" fmla="*/ 154882 w 163818"/>
              <a:gd name="connsiteY8" fmla="*/ 12693 h 81199"/>
              <a:gd name="connsiteX9" fmla="*/ 160839 w 163818"/>
              <a:gd name="connsiteY9" fmla="*/ 21629 h 81199"/>
              <a:gd name="connsiteX10" fmla="*/ 163818 w 163818"/>
              <a:gd name="connsiteY10" fmla="*/ 24607 h 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18" h="81199">
                <a:moveTo>
                  <a:pt x="0" y="81199"/>
                </a:moveTo>
                <a:cubicBezTo>
                  <a:pt x="4964" y="78220"/>
                  <a:pt x="10009" y="75371"/>
                  <a:pt x="14893" y="72263"/>
                </a:cubicBezTo>
                <a:cubicBezTo>
                  <a:pt x="20933" y="68419"/>
                  <a:pt x="32764" y="60349"/>
                  <a:pt x="32764" y="60349"/>
                </a:cubicBezTo>
                <a:cubicBezTo>
                  <a:pt x="34750" y="54392"/>
                  <a:pt x="35238" y="47703"/>
                  <a:pt x="38721" y="42478"/>
                </a:cubicBezTo>
                <a:cubicBezTo>
                  <a:pt x="42692" y="36521"/>
                  <a:pt x="44678" y="28578"/>
                  <a:pt x="50635" y="24607"/>
                </a:cubicBezTo>
                <a:cubicBezTo>
                  <a:pt x="71118" y="10952"/>
                  <a:pt x="61714" y="14957"/>
                  <a:pt x="77441" y="9715"/>
                </a:cubicBezTo>
                <a:cubicBezTo>
                  <a:pt x="80420" y="7729"/>
                  <a:pt x="83175" y="5359"/>
                  <a:pt x="86377" y="3758"/>
                </a:cubicBezTo>
                <a:cubicBezTo>
                  <a:pt x="102072" y="-4090"/>
                  <a:pt x="120852" y="2604"/>
                  <a:pt x="137011" y="3758"/>
                </a:cubicBezTo>
                <a:cubicBezTo>
                  <a:pt x="144279" y="6180"/>
                  <a:pt x="149108" y="6918"/>
                  <a:pt x="154882" y="12693"/>
                </a:cubicBezTo>
                <a:cubicBezTo>
                  <a:pt x="157413" y="15224"/>
                  <a:pt x="158691" y="18765"/>
                  <a:pt x="160839" y="21629"/>
                </a:cubicBezTo>
                <a:cubicBezTo>
                  <a:pt x="161681" y="22752"/>
                  <a:pt x="162825" y="23614"/>
                  <a:pt x="163818" y="2460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3" name="フリーフォーム 462"/>
          <p:cNvSpPr/>
          <p:nvPr/>
        </p:nvSpPr>
        <p:spPr bwMode="auto">
          <a:xfrm>
            <a:off x="3675471" y="5822126"/>
            <a:ext cx="128076" cy="125097"/>
          </a:xfrm>
          <a:custGeom>
            <a:avLst/>
            <a:gdLst>
              <a:gd name="connsiteX0" fmla="*/ 128076 w 128076"/>
              <a:gd name="connsiteY0" fmla="*/ 0 h 125097"/>
              <a:gd name="connsiteX1" fmla="*/ 107226 w 128076"/>
              <a:gd name="connsiteY1" fmla="*/ 20850 h 125097"/>
              <a:gd name="connsiteX2" fmla="*/ 104248 w 128076"/>
              <a:gd name="connsiteY2" fmla="*/ 32764 h 125097"/>
              <a:gd name="connsiteX3" fmla="*/ 101269 w 128076"/>
              <a:gd name="connsiteY3" fmla="*/ 41699 h 125097"/>
              <a:gd name="connsiteX4" fmla="*/ 83398 w 128076"/>
              <a:gd name="connsiteY4" fmla="*/ 47656 h 125097"/>
              <a:gd name="connsiteX5" fmla="*/ 77441 w 128076"/>
              <a:gd name="connsiteY5" fmla="*/ 56592 h 125097"/>
              <a:gd name="connsiteX6" fmla="*/ 68506 w 128076"/>
              <a:gd name="connsiteY6" fmla="*/ 62549 h 125097"/>
              <a:gd name="connsiteX7" fmla="*/ 65527 w 128076"/>
              <a:gd name="connsiteY7" fmla="*/ 71484 h 125097"/>
              <a:gd name="connsiteX8" fmla="*/ 50635 w 128076"/>
              <a:gd name="connsiteY8" fmla="*/ 89355 h 125097"/>
              <a:gd name="connsiteX9" fmla="*/ 41699 w 128076"/>
              <a:gd name="connsiteY9" fmla="*/ 92334 h 125097"/>
              <a:gd name="connsiteX10" fmla="*/ 23828 w 128076"/>
              <a:gd name="connsiteY10" fmla="*/ 104248 h 125097"/>
              <a:gd name="connsiteX11" fmla="*/ 14893 w 128076"/>
              <a:gd name="connsiteY11" fmla="*/ 110205 h 125097"/>
              <a:gd name="connsiteX12" fmla="*/ 0 w 128076"/>
              <a:gd name="connsiteY12" fmla="*/ 125097 h 12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76" h="125097">
                <a:moveTo>
                  <a:pt x="128076" y="0"/>
                </a:moveTo>
                <a:cubicBezTo>
                  <a:pt x="119540" y="6828"/>
                  <a:pt x="111555" y="10747"/>
                  <a:pt x="107226" y="20850"/>
                </a:cubicBezTo>
                <a:cubicBezTo>
                  <a:pt x="105614" y="24613"/>
                  <a:pt x="105373" y="28828"/>
                  <a:pt x="104248" y="32764"/>
                </a:cubicBezTo>
                <a:cubicBezTo>
                  <a:pt x="103385" y="35783"/>
                  <a:pt x="103824" y="39874"/>
                  <a:pt x="101269" y="41699"/>
                </a:cubicBezTo>
                <a:cubicBezTo>
                  <a:pt x="96159" y="45349"/>
                  <a:pt x="83398" y="47656"/>
                  <a:pt x="83398" y="47656"/>
                </a:cubicBezTo>
                <a:cubicBezTo>
                  <a:pt x="81412" y="50635"/>
                  <a:pt x="79972" y="54061"/>
                  <a:pt x="77441" y="56592"/>
                </a:cubicBezTo>
                <a:cubicBezTo>
                  <a:pt x="74910" y="59123"/>
                  <a:pt x="70742" y="59754"/>
                  <a:pt x="68506" y="62549"/>
                </a:cubicBezTo>
                <a:cubicBezTo>
                  <a:pt x="66545" y="65001"/>
                  <a:pt x="66931" y="68676"/>
                  <a:pt x="65527" y="71484"/>
                </a:cubicBezTo>
                <a:cubicBezTo>
                  <a:pt x="62779" y="76979"/>
                  <a:pt x="55576" y="86061"/>
                  <a:pt x="50635" y="89355"/>
                </a:cubicBezTo>
                <a:cubicBezTo>
                  <a:pt x="48023" y="91097"/>
                  <a:pt x="44444" y="90809"/>
                  <a:pt x="41699" y="92334"/>
                </a:cubicBezTo>
                <a:cubicBezTo>
                  <a:pt x="35441" y="95811"/>
                  <a:pt x="29785" y="100277"/>
                  <a:pt x="23828" y="104248"/>
                </a:cubicBezTo>
                <a:cubicBezTo>
                  <a:pt x="20850" y="106234"/>
                  <a:pt x="17424" y="107674"/>
                  <a:pt x="14893" y="110205"/>
                </a:cubicBezTo>
                <a:lnTo>
                  <a:pt x="0" y="125097"/>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4" name="フリーフォーム 463"/>
          <p:cNvSpPr/>
          <p:nvPr/>
        </p:nvSpPr>
        <p:spPr bwMode="auto">
          <a:xfrm>
            <a:off x="3825287" y="5816169"/>
            <a:ext cx="91444" cy="86377"/>
          </a:xfrm>
          <a:custGeom>
            <a:avLst/>
            <a:gdLst>
              <a:gd name="connsiteX0" fmla="*/ 0 w 74463"/>
              <a:gd name="connsiteY0" fmla="*/ 0 h 86377"/>
              <a:gd name="connsiteX1" fmla="*/ 14893 w 74463"/>
              <a:gd name="connsiteY1" fmla="*/ 11914 h 86377"/>
              <a:gd name="connsiteX2" fmla="*/ 17871 w 74463"/>
              <a:gd name="connsiteY2" fmla="*/ 20850 h 86377"/>
              <a:gd name="connsiteX3" fmla="*/ 20850 w 74463"/>
              <a:gd name="connsiteY3" fmla="*/ 47656 h 86377"/>
              <a:gd name="connsiteX4" fmla="*/ 29785 w 74463"/>
              <a:gd name="connsiteY4" fmla="*/ 53613 h 86377"/>
              <a:gd name="connsiteX5" fmla="*/ 47656 w 74463"/>
              <a:gd name="connsiteY5" fmla="*/ 59570 h 86377"/>
              <a:gd name="connsiteX6" fmla="*/ 56592 w 74463"/>
              <a:gd name="connsiteY6" fmla="*/ 62549 h 86377"/>
              <a:gd name="connsiteX7" fmla="*/ 62549 w 74463"/>
              <a:gd name="connsiteY7" fmla="*/ 71484 h 86377"/>
              <a:gd name="connsiteX8" fmla="*/ 74463 w 74463"/>
              <a:gd name="connsiteY8" fmla="*/ 86377 h 8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63" h="86377">
                <a:moveTo>
                  <a:pt x="0" y="0"/>
                </a:moveTo>
                <a:cubicBezTo>
                  <a:pt x="4964" y="3971"/>
                  <a:pt x="10756" y="7087"/>
                  <a:pt x="14893" y="11914"/>
                </a:cubicBezTo>
                <a:cubicBezTo>
                  <a:pt x="16936" y="14298"/>
                  <a:pt x="17355" y="17753"/>
                  <a:pt x="17871" y="20850"/>
                </a:cubicBezTo>
                <a:cubicBezTo>
                  <a:pt x="19349" y="29718"/>
                  <a:pt x="17778" y="39207"/>
                  <a:pt x="20850" y="47656"/>
                </a:cubicBezTo>
                <a:cubicBezTo>
                  <a:pt x="22073" y="51020"/>
                  <a:pt x="26514" y="52159"/>
                  <a:pt x="29785" y="53613"/>
                </a:cubicBezTo>
                <a:cubicBezTo>
                  <a:pt x="35523" y="56163"/>
                  <a:pt x="41699" y="57584"/>
                  <a:pt x="47656" y="59570"/>
                </a:cubicBezTo>
                <a:lnTo>
                  <a:pt x="56592" y="62549"/>
                </a:lnTo>
                <a:cubicBezTo>
                  <a:pt x="58578" y="65527"/>
                  <a:pt x="60257" y="68734"/>
                  <a:pt x="62549" y="71484"/>
                </a:cubicBezTo>
                <a:cubicBezTo>
                  <a:pt x="75680" y="87242"/>
                  <a:pt x="68216" y="73884"/>
                  <a:pt x="74463" y="8637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5" name="円/楕円 464"/>
          <p:cNvSpPr/>
          <p:nvPr/>
        </p:nvSpPr>
        <p:spPr bwMode="auto">
          <a:xfrm>
            <a:off x="4096085" y="584649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66" name="フリーフォーム 465"/>
          <p:cNvSpPr/>
          <p:nvPr/>
        </p:nvSpPr>
        <p:spPr bwMode="auto">
          <a:xfrm>
            <a:off x="3815358" y="5691072"/>
            <a:ext cx="110307" cy="110205"/>
          </a:xfrm>
          <a:custGeom>
            <a:avLst/>
            <a:gdLst>
              <a:gd name="connsiteX0" fmla="*/ 110307 w 110307"/>
              <a:gd name="connsiteY0" fmla="*/ 0 h 110205"/>
              <a:gd name="connsiteX1" fmla="*/ 86479 w 110307"/>
              <a:gd name="connsiteY1" fmla="*/ 5957 h 110205"/>
              <a:gd name="connsiteX2" fmla="*/ 80522 w 110307"/>
              <a:gd name="connsiteY2" fmla="*/ 14893 h 110205"/>
              <a:gd name="connsiteX3" fmla="*/ 71587 w 110307"/>
              <a:gd name="connsiteY3" fmla="*/ 23828 h 110205"/>
              <a:gd name="connsiteX4" fmla="*/ 53716 w 110307"/>
              <a:gd name="connsiteY4" fmla="*/ 32764 h 110205"/>
              <a:gd name="connsiteX5" fmla="*/ 35845 w 110307"/>
              <a:gd name="connsiteY5" fmla="*/ 44678 h 110205"/>
              <a:gd name="connsiteX6" fmla="*/ 26909 w 110307"/>
              <a:gd name="connsiteY6" fmla="*/ 50635 h 110205"/>
              <a:gd name="connsiteX7" fmla="*/ 9038 w 110307"/>
              <a:gd name="connsiteY7" fmla="*/ 77441 h 110205"/>
              <a:gd name="connsiteX8" fmla="*/ 3081 w 110307"/>
              <a:gd name="connsiteY8" fmla="*/ 86377 h 110205"/>
              <a:gd name="connsiteX9" fmla="*/ 103 w 110307"/>
              <a:gd name="connsiteY9" fmla="*/ 110205 h 1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07" h="110205">
                <a:moveTo>
                  <a:pt x="110307" y="0"/>
                </a:moveTo>
                <a:cubicBezTo>
                  <a:pt x="109569" y="148"/>
                  <a:pt x="89530" y="3516"/>
                  <a:pt x="86479" y="5957"/>
                </a:cubicBezTo>
                <a:cubicBezTo>
                  <a:pt x="83684" y="8193"/>
                  <a:pt x="82814" y="12143"/>
                  <a:pt x="80522" y="14893"/>
                </a:cubicBezTo>
                <a:cubicBezTo>
                  <a:pt x="77826" y="18129"/>
                  <a:pt x="74823" y="21132"/>
                  <a:pt x="71587" y="23828"/>
                </a:cubicBezTo>
                <a:cubicBezTo>
                  <a:pt x="55721" y="37049"/>
                  <a:pt x="69834" y="23809"/>
                  <a:pt x="53716" y="32764"/>
                </a:cubicBezTo>
                <a:cubicBezTo>
                  <a:pt x="47458" y="36241"/>
                  <a:pt x="41802" y="40707"/>
                  <a:pt x="35845" y="44678"/>
                </a:cubicBezTo>
                <a:lnTo>
                  <a:pt x="26909" y="50635"/>
                </a:lnTo>
                <a:lnTo>
                  <a:pt x="9038" y="77441"/>
                </a:lnTo>
                <a:lnTo>
                  <a:pt x="3081" y="86377"/>
                </a:lnTo>
                <a:cubicBezTo>
                  <a:pt x="-860" y="102144"/>
                  <a:pt x="103" y="94197"/>
                  <a:pt x="103" y="11020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7" name="フリーフォーム 466"/>
          <p:cNvSpPr/>
          <p:nvPr/>
        </p:nvSpPr>
        <p:spPr bwMode="auto">
          <a:xfrm>
            <a:off x="3740998" y="5717879"/>
            <a:ext cx="56592" cy="80443"/>
          </a:xfrm>
          <a:custGeom>
            <a:avLst/>
            <a:gdLst>
              <a:gd name="connsiteX0" fmla="*/ 0 w 56592"/>
              <a:gd name="connsiteY0" fmla="*/ 0 h 80443"/>
              <a:gd name="connsiteX1" fmla="*/ 14893 w 56592"/>
              <a:gd name="connsiteY1" fmla="*/ 8935 h 80443"/>
              <a:gd name="connsiteX2" fmla="*/ 17871 w 56592"/>
              <a:gd name="connsiteY2" fmla="*/ 17871 h 80443"/>
              <a:gd name="connsiteX3" fmla="*/ 29785 w 56592"/>
              <a:gd name="connsiteY3" fmla="*/ 35742 h 80443"/>
              <a:gd name="connsiteX4" fmla="*/ 32764 w 56592"/>
              <a:gd name="connsiteY4" fmla="*/ 44677 h 80443"/>
              <a:gd name="connsiteX5" fmla="*/ 44678 w 56592"/>
              <a:gd name="connsiteY5" fmla="*/ 62548 h 80443"/>
              <a:gd name="connsiteX6" fmla="*/ 50635 w 56592"/>
              <a:gd name="connsiteY6" fmla="*/ 71484 h 80443"/>
              <a:gd name="connsiteX7" fmla="*/ 56592 w 56592"/>
              <a:gd name="connsiteY7" fmla="*/ 80419 h 8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2" h="80443">
                <a:moveTo>
                  <a:pt x="0" y="0"/>
                </a:moveTo>
                <a:cubicBezTo>
                  <a:pt x="4964" y="2978"/>
                  <a:pt x="10799" y="4841"/>
                  <a:pt x="14893" y="8935"/>
                </a:cubicBezTo>
                <a:cubicBezTo>
                  <a:pt x="17113" y="11155"/>
                  <a:pt x="16346" y="15126"/>
                  <a:pt x="17871" y="17871"/>
                </a:cubicBezTo>
                <a:cubicBezTo>
                  <a:pt x="21348" y="24130"/>
                  <a:pt x="27521" y="28950"/>
                  <a:pt x="29785" y="35742"/>
                </a:cubicBezTo>
                <a:cubicBezTo>
                  <a:pt x="30778" y="38720"/>
                  <a:pt x="31239" y="41933"/>
                  <a:pt x="32764" y="44677"/>
                </a:cubicBezTo>
                <a:cubicBezTo>
                  <a:pt x="36241" y="50935"/>
                  <a:pt x="40707" y="56591"/>
                  <a:pt x="44678" y="62548"/>
                </a:cubicBezTo>
                <a:lnTo>
                  <a:pt x="50635" y="71484"/>
                </a:lnTo>
                <a:cubicBezTo>
                  <a:pt x="53927" y="81361"/>
                  <a:pt x="50474" y="80419"/>
                  <a:pt x="56592" y="80419"/>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68" name="円/楕円 467"/>
          <p:cNvSpPr/>
          <p:nvPr/>
        </p:nvSpPr>
        <p:spPr bwMode="auto">
          <a:xfrm>
            <a:off x="3646780" y="5620300"/>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69" name="円/楕円 468"/>
          <p:cNvSpPr/>
          <p:nvPr/>
        </p:nvSpPr>
        <p:spPr bwMode="auto">
          <a:xfrm>
            <a:off x="3283224" y="547092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0" name="フリーフォーム 469"/>
          <p:cNvSpPr/>
          <p:nvPr/>
        </p:nvSpPr>
        <p:spPr bwMode="auto">
          <a:xfrm>
            <a:off x="2793779" y="5429225"/>
            <a:ext cx="50980" cy="285675"/>
          </a:xfrm>
          <a:custGeom>
            <a:avLst/>
            <a:gdLst>
              <a:gd name="connsiteX0" fmla="*/ 41755 w 50980"/>
              <a:gd name="connsiteY0" fmla="*/ 0 h 244237"/>
              <a:gd name="connsiteX1" fmla="*/ 50690 w 50980"/>
              <a:gd name="connsiteY1" fmla="*/ 14892 h 244237"/>
              <a:gd name="connsiteX2" fmla="*/ 44733 w 50980"/>
              <a:gd name="connsiteY2" fmla="*/ 77441 h 244237"/>
              <a:gd name="connsiteX3" fmla="*/ 38776 w 50980"/>
              <a:gd name="connsiteY3" fmla="*/ 86377 h 244237"/>
              <a:gd name="connsiteX4" fmla="*/ 26862 w 50980"/>
              <a:gd name="connsiteY4" fmla="*/ 104248 h 244237"/>
              <a:gd name="connsiteX5" fmla="*/ 23884 w 50980"/>
              <a:gd name="connsiteY5" fmla="*/ 113183 h 244237"/>
              <a:gd name="connsiteX6" fmla="*/ 17927 w 50980"/>
              <a:gd name="connsiteY6" fmla="*/ 122119 h 244237"/>
              <a:gd name="connsiteX7" fmla="*/ 11970 w 50980"/>
              <a:gd name="connsiteY7" fmla="*/ 142968 h 244237"/>
              <a:gd name="connsiteX8" fmla="*/ 6013 w 50980"/>
              <a:gd name="connsiteY8" fmla="*/ 190624 h 244237"/>
              <a:gd name="connsiteX9" fmla="*/ 3034 w 50980"/>
              <a:gd name="connsiteY9" fmla="*/ 223388 h 244237"/>
              <a:gd name="connsiteX10" fmla="*/ 56 w 50980"/>
              <a:gd name="connsiteY10" fmla="*/ 244237 h 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80" h="244237">
                <a:moveTo>
                  <a:pt x="41755" y="0"/>
                </a:moveTo>
                <a:cubicBezTo>
                  <a:pt x="44733" y="4964"/>
                  <a:pt x="50189" y="9125"/>
                  <a:pt x="50690" y="14892"/>
                </a:cubicBezTo>
                <a:cubicBezTo>
                  <a:pt x="50780" y="15925"/>
                  <a:pt x="52805" y="61299"/>
                  <a:pt x="44733" y="77441"/>
                </a:cubicBezTo>
                <a:cubicBezTo>
                  <a:pt x="43132" y="80643"/>
                  <a:pt x="40762" y="83398"/>
                  <a:pt x="38776" y="86377"/>
                </a:cubicBezTo>
                <a:cubicBezTo>
                  <a:pt x="31695" y="107622"/>
                  <a:pt x="41736" y="81937"/>
                  <a:pt x="26862" y="104248"/>
                </a:cubicBezTo>
                <a:cubicBezTo>
                  <a:pt x="25121" y="106860"/>
                  <a:pt x="25288" y="110375"/>
                  <a:pt x="23884" y="113183"/>
                </a:cubicBezTo>
                <a:cubicBezTo>
                  <a:pt x="22283" y="116385"/>
                  <a:pt x="19528" y="118917"/>
                  <a:pt x="17927" y="122119"/>
                </a:cubicBezTo>
                <a:cubicBezTo>
                  <a:pt x="16102" y="125769"/>
                  <a:pt x="12516" y="139963"/>
                  <a:pt x="11970" y="142968"/>
                </a:cubicBezTo>
                <a:cubicBezTo>
                  <a:pt x="9786" y="154982"/>
                  <a:pt x="7120" y="179553"/>
                  <a:pt x="6013" y="190624"/>
                </a:cubicBezTo>
                <a:cubicBezTo>
                  <a:pt x="4922" y="201536"/>
                  <a:pt x="4483" y="212518"/>
                  <a:pt x="3034" y="223388"/>
                </a:cubicBezTo>
                <a:cubicBezTo>
                  <a:pt x="-666" y="251140"/>
                  <a:pt x="56" y="221787"/>
                  <a:pt x="56" y="24423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71" name="円/楕円 470"/>
          <p:cNvSpPr/>
          <p:nvPr/>
        </p:nvSpPr>
        <p:spPr bwMode="auto">
          <a:xfrm>
            <a:off x="3256317" y="568307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2" name="円/楕円 471"/>
          <p:cNvSpPr/>
          <p:nvPr/>
        </p:nvSpPr>
        <p:spPr bwMode="auto">
          <a:xfrm>
            <a:off x="2931713" y="587756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3" name="円/楕円 472"/>
          <p:cNvSpPr/>
          <p:nvPr/>
        </p:nvSpPr>
        <p:spPr bwMode="auto">
          <a:xfrm>
            <a:off x="2745374" y="567571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4" name="フリーフォーム 473"/>
          <p:cNvSpPr/>
          <p:nvPr/>
        </p:nvSpPr>
        <p:spPr bwMode="auto">
          <a:xfrm>
            <a:off x="2046231" y="5369394"/>
            <a:ext cx="151903" cy="14892"/>
          </a:xfrm>
          <a:custGeom>
            <a:avLst/>
            <a:gdLst>
              <a:gd name="connsiteX0" fmla="*/ 151903 w 151903"/>
              <a:gd name="connsiteY0" fmla="*/ 0 h 14892"/>
              <a:gd name="connsiteX1" fmla="*/ 128075 w 151903"/>
              <a:gd name="connsiteY1" fmla="*/ 2978 h 14892"/>
              <a:gd name="connsiteX2" fmla="*/ 110204 w 151903"/>
              <a:gd name="connsiteY2" fmla="*/ 8935 h 14892"/>
              <a:gd name="connsiteX3" fmla="*/ 47656 w 151903"/>
              <a:gd name="connsiteY3" fmla="*/ 5957 h 14892"/>
              <a:gd name="connsiteX4" fmla="*/ 38720 w 151903"/>
              <a:gd name="connsiteY4" fmla="*/ 2978 h 14892"/>
              <a:gd name="connsiteX5" fmla="*/ 20849 w 151903"/>
              <a:gd name="connsiteY5" fmla="*/ 5957 h 14892"/>
              <a:gd name="connsiteX6" fmla="*/ 0 w 151903"/>
              <a:gd name="connsiteY6" fmla="*/ 14892 h 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03" h="14892">
                <a:moveTo>
                  <a:pt x="151903" y="0"/>
                </a:moveTo>
                <a:cubicBezTo>
                  <a:pt x="143960" y="993"/>
                  <a:pt x="135902" y="1301"/>
                  <a:pt x="128075" y="2978"/>
                </a:cubicBezTo>
                <a:cubicBezTo>
                  <a:pt x="121935" y="4294"/>
                  <a:pt x="110204" y="8935"/>
                  <a:pt x="110204" y="8935"/>
                </a:cubicBezTo>
                <a:cubicBezTo>
                  <a:pt x="89355" y="7942"/>
                  <a:pt x="68457" y="7690"/>
                  <a:pt x="47656" y="5957"/>
                </a:cubicBezTo>
                <a:cubicBezTo>
                  <a:pt x="44527" y="5696"/>
                  <a:pt x="41860" y="2978"/>
                  <a:pt x="38720" y="2978"/>
                </a:cubicBezTo>
                <a:cubicBezTo>
                  <a:pt x="32681" y="2978"/>
                  <a:pt x="26708" y="4492"/>
                  <a:pt x="20849" y="5957"/>
                </a:cubicBezTo>
                <a:cubicBezTo>
                  <a:pt x="3780" y="10225"/>
                  <a:pt x="6941" y="7951"/>
                  <a:pt x="0" y="14892"/>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75" name="フリーフォーム 474"/>
          <p:cNvSpPr/>
          <p:nvPr/>
        </p:nvSpPr>
        <p:spPr bwMode="auto">
          <a:xfrm>
            <a:off x="1962833" y="5717728"/>
            <a:ext cx="303807" cy="83549"/>
          </a:xfrm>
          <a:custGeom>
            <a:avLst/>
            <a:gdLst>
              <a:gd name="connsiteX0" fmla="*/ 0 w 303807"/>
              <a:gd name="connsiteY0" fmla="*/ 83549 h 83549"/>
              <a:gd name="connsiteX1" fmla="*/ 32763 w 303807"/>
              <a:gd name="connsiteY1" fmla="*/ 71635 h 83549"/>
              <a:gd name="connsiteX2" fmla="*/ 41699 w 303807"/>
              <a:gd name="connsiteY2" fmla="*/ 68656 h 83549"/>
              <a:gd name="connsiteX3" fmla="*/ 59570 w 303807"/>
              <a:gd name="connsiteY3" fmla="*/ 59721 h 83549"/>
              <a:gd name="connsiteX4" fmla="*/ 80419 w 303807"/>
              <a:gd name="connsiteY4" fmla="*/ 44828 h 83549"/>
              <a:gd name="connsiteX5" fmla="*/ 92333 w 303807"/>
              <a:gd name="connsiteY5" fmla="*/ 38871 h 83549"/>
              <a:gd name="connsiteX6" fmla="*/ 119140 w 303807"/>
              <a:gd name="connsiteY6" fmla="*/ 26957 h 83549"/>
              <a:gd name="connsiteX7" fmla="*/ 217430 w 303807"/>
              <a:gd name="connsiteY7" fmla="*/ 18022 h 83549"/>
              <a:gd name="connsiteX8" fmla="*/ 268065 w 303807"/>
              <a:gd name="connsiteY8" fmla="*/ 12065 h 83549"/>
              <a:gd name="connsiteX9" fmla="*/ 285936 w 303807"/>
              <a:gd name="connsiteY9" fmla="*/ 6108 h 83549"/>
              <a:gd name="connsiteX10" fmla="*/ 303807 w 303807"/>
              <a:gd name="connsiteY10" fmla="*/ 151 h 8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07" h="83549">
                <a:moveTo>
                  <a:pt x="0" y="83549"/>
                </a:moveTo>
                <a:cubicBezTo>
                  <a:pt x="20726" y="75258"/>
                  <a:pt x="9816" y="79284"/>
                  <a:pt x="32763" y="71635"/>
                </a:cubicBezTo>
                <a:cubicBezTo>
                  <a:pt x="35742" y="70642"/>
                  <a:pt x="39087" y="70398"/>
                  <a:pt x="41699" y="68656"/>
                </a:cubicBezTo>
                <a:cubicBezTo>
                  <a:pt x="53246" y="60957"/>
                  <a:pt x="47238" y="63831"/>
                  <a:pt x="59570" y="59721"/>
                </a:cubicBezTo>
                <a:cubicBezTo>
                  <a:pt x="64683" y="55886"/>
                  <a:pt x="74322" y="48312"/>
                  <a:pt x="80419" y="44828"/>
                </a:cubicBezTo>
                <a:cubicBezTo>
                  <a:pt x="84274" y="42625"/>
                  <a:pt x="88478" y="41074"/>
                  <a:pt x="92333" y="38871"/>
                </a:cubicBezTo>
                <a:cubicBezTo>
                  <a:pt x="102987" y="32783"/>
                  <a:pt x="104024" y="28166"/>
                  <a:pt x="119140" y="26957"/>
                </a:cubicBezTo>
                <a:cubicBezTo>
                  <a:pt x="201581" y="20362"/>
                  <a:pt x="168894" y="24088"/>
                  <a:pt x="217430" y="18022"/>
                </a:cubicBezTo>
                <a:cubicBezTo>
                  <a:pt x="243914" y="9193"/>
                  <a:pt x="204025" y="21670"/>
                  <a:pt x="268065" y="12065"/>
                </a:cubicBezTo>
                <a:cubicBezTo>
                  <a:pt x="274275" y="11134"/>
                  <a:pt x="285936" y="6108"/>
                  <a:pt x="285936" y="6108"/>
                </a:cubicBezTo>
                <a:cubicBezTo>
                  <a:pt x="297349" y="-1501"/>
                  <a:pt x="291291" y="151"/>
                  <a:pt x="303807" y="15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76" name="フリーフォーム 475"/>
          <p:cNvSpPr/>
          <p:nvPr/>
        </p:nvSpPr>
        <p:spPr bwMode="auto">
          <a:xfrm>
            <a:off x="4367174" y="5842453"/>
            <a:ext cx="413309" cy="234538"/>
          </a:xfrm>
          <a:custGeom>
            <a:avLst/>
            <a:gdLst>
              <a:gd name="connsiteX0" fmla="*/ 413309 w 413309"/>
              <a:gd name="connsiteY0" fmla="*/ 227222 h 234538"/>
              <a:gd name="connsiteX1" fmla="*/ 365760 w 413309"/>
              <a:gd name="connsiteY1" fmla="*/ 230880 h 234538"/>
              <a:gd name="connsiteX2" fmla="*/ 354788 w 413309"/>
              <a:gd name="connsiteY2" fmla="*/ 234538 h 234538"/>
              <a:gd name="connsiteX3" fmla="*/ 274320 w 413309"/>
              <a:gd name="connsiteY3" fmla="*/ 227222 h 234538"/>
              <a:gd name="connsiteX4" fmla="*/ 201168 w 413309"/>
              <a:gd name="connsiteY4" fmla="*/ 223565 h 234538"/>
              <a:gd name="connsiteX5" fmla="*/ 171908 w 413309"/>
              <a:gd name="connsiteY5" fmla="*/ 216250 h 234538"/>
              <a:gd name="connsiteX6" fmla="*/ 149962 w 413309"/>
              <a:gd name="connsiteY6" fmla="*/ 208934 h 234538"/>
              <a:gd name="connsiteX7" fmla="*/ 128016 w 413309"/>
              <a:gd name="connsiteY7" fmla="*/ 194304 h 234538"/>
              <a:gd name="connsiteX8" fmla="*/ 117044 w 413309"/>
              <a:gd name="connsiteY8" fmla="*/ 186989 h 234538"/>
              <a:gd name="connsiteX9" fmla="*/ 102413 w 413309"/>
              <a:gd name="connsiteY9" fmla="*/ 172358 h 234538"/>
              <a:gd name="connsiteX10" fmla="*/ 80468 w 413309"/>
              <a:gd name="connsiteY10" fmla="*/ 165043 h 234538"/>
              <a:gd name="connsiteX11" fmla="*/ 76810 w 413309"/>
              <a:gd name="connsiteY11" fmla="*/ 154070 h 234538"/>
              <a:gd name="connsiteX12" fmla="*/ 65837 w 413309"/>
              <a:gd name="connsiteY12" fmla="*/ 150413 h 234538"/>
              <a:gd name="connsiteX13" fmla="*/ 51207 w 413309"/>
              <a:gd name="connsiteY13" fmla="*/ 128467 h 234538"/>
              <a:gd name="connsiteX14" fmla="*/ 51207 w 413309"/>
              <a:gd name="connsiteY14" fmla="*/ 128467 h 234538"/>
              <a:gd name="connsiteX15" fmla="*/ 43892 w 413309"/>
              <a:gd name="connsiteY15" fmla="*/ 106522 h 234538"/>
              <a:gd name="connsiteX16" fmla="*/ 40234 w 413309"/>
              <a:gd name="connsiteY16" fmla="*/ 95549 h 234538"/>
              <a:gd name="connsiteX17" fmla="*/ 36576 w 413309"/>
              <a:gd name="connsiteY17" fmla="*/ 77261 h 234538"/>
              <a:gd name="connsiteX18" fmla="*/ 21946 w 413309"/>
              <a:gd name="connsiteY18" fmla="*/ 55315 h 234538"/>
              <a:gd name="connsiteX19" fmla="*/ 14631 w 413309"/>
              <a:gd name="connsiteY19" fmla="*/ 44342 h 234538"/>
              <a:gd name="connsiteX20" fmla="*/ 10973 w 413309"/>
              <a:gd name="connsiteY20" fmla="*/ 33370 h 234538"/>
              <a:gd name="connsiteX21" fmla="*/ 3658 w 413309"/>
              <a:gd name="connsiteY21" fmla="*/ 451 h 234538"/>
              <a:gd name="connsiteX22" fmla="*/ 0 w 413309"/>
              <a:gd name="connsiteY22" fmla="*/ 451 h 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09" h="234538">
                <a:moveTo>
                  <a:pt x="413309" y="227222"/>
                </a:moveTo>
                <a:cubicBezTo>
                  <a:pt x="397459" y="228441"/>
                  <a:pt x="381534" y="228908"/>
                  <a:pt x="365760" y="230880"/>
                </a:cubicBezTo>
                <a:cubicBezTo>
                  <a:pt x="361935" y="231358"/>
                  <a:pt x="358643" y="234538"/>
                  <a:pt x="354788" y="234538"/>
                </a:cubicBezTo>
                <a:cubicBezTo>
                  <a:pt x="294400" y="234538"/>
                  <a:pt x="320203" y="230499"/>
                  <a:pt x="274320" y="227222"/>
                </a:cubicBezTo>
                <a:cubicBezTo>
                  <a:pt x="249968" y="225483"/>
                  <a:pt x="225552" y="224784"/>
                  <a:pt x="201168" y="223565"/>
                </a:cubicBezTo>
                <a:cubicBezTo>
                  <a:pt x="167884" y="212468"/>
                  <a:pt x="220446" y="229488"/>
                  <a:pt x="171908" y="216250"/>
                </a:cubicBezTo>
                <a:cubicBezTo>
                  <a:pt x="164469" y="214221"/>
                  <a:pt x="156378" y="213211"/>
                  <a:pt x="149962" y="208934"/>
                </a:cubicBezTo>
                <a:lnTo>
                  <a:pt x="128016" y="194304"/>
                </a:lnTo>
                <a:cubicBezTo>
                  <a:pt x="124359" y="191866"/>
                  <a:pt x="120152" y="190097"/>
                  <a:pt x="117044" y="186989"/>
                </a:cubicBezTo>
                <a:cubicBezTo>
                  <a:pt x="112167" y="182112"/>
                  <a:pt x="108956" y="174539"/>
                  <a:pt x="102413" y="172358"/>
                </a:cubicBezTo>
                <a:lnTo>
                  <a:pt x="80468" y="165043"/>
                </a:lnTo>
                <a:cubicBezTo>
                  <a:pt x="79249" y="161385"/>
                  <a:pt x="79536" y="156796"/>
                  <a:pt x="76810" y="154070"/>
                </a:cubicBezTo>
                <a:cubicBezTo>
                  <a:pt x="74084" y="151344"/>
                  <a:pt x="68563" y="153139"/>
                  <a:pt x="65837" y="150413"/>
                </a:cubicBezTo>
                <a:cubicBezTo>
                  <a:pt x="59620" y="144196"/>
                  <a:pt x="56084" y="135782"/>
                  <a:pt x="51207" y="128467"/>
                </a:cubicBezTo>
                <a:lnTo>
                  <a:pt x="51207" y="128467"/>
                </a:lnTo>
                <a:lnTo>
                  <a:pt x="43892" y="106522"/>
                </a:lnTo>
                <a:cubicBezTo>
                  <a:pt x="42673" y="102864"/>
                  <a:pt x="40990" y="99330"/>
                  <a:pt x="40234" y="95549"/>
                </a:cubicBezTo>
                <a:cubicBezTo>
                  <a:pt x="39015" y="89453"/>
                  <a:pt x="39148" y="82921"/>
                  <a:pt x="36576" y="77261"/>
                </a:cubicBezTo>
                <a:cubicBezTo>
                  <a:pt x="32938" y="69257"/>
                  <a:pt x="26823" y="62630"/>
                  <a:pt x="21946" y="55315"/>
                </a:cubicBezTo>
                <a:cubicBezTo>
                  <a:pt x="19508" y="51657"/>
                  <a:pt x="16021" y="48512"/>
                  <a:pt x="14631" y="44342"/>
                </a:cubicBezTo>
                <a:lnTo>
                  <a:pt x="10973" y="33370"/>
                </a:lnTo>
                <a:cubicBezTo>
                  <a:pt x="10530" y="30712"/>
                  <a:pt x="7661" y="6455"/>
                  <a:pt x="3658" y="451"/>
                </a:cubicBezTo>
                <a:cubicBezTo>
                  <a:pt x="2982" y="-564"/>
                  <a:pt x="1219" y="451"/>
                  <a:pt x="0" y="45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77" name="円/楕円 476"/>
          <p:cNvSpPr/>
          <p:nvPr/>
        </p:nvSpPr>
        <p:spPr bwMode="auto">
          <a:xfrm>
            <a:off x="4768544" y="6006579"/>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8" name="円/楕円 477"/>
          <p:cNvSpPr/>
          <p:nvPr/>
        </p:nvSpPr>
        <p:spPr bwMode="auto">
          <a:xfrm>
            <a:off x="1844263" y="5433671"/>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79" name="フリーフォーム 478"/>
          <p:cNvSpPr/>
          <p:nvPr/>
        </p:nvSpPr>
        <p:spPr bwMode="auto">
          <a:xfrm>
            <a:off x="2470121" y="5360623"/>
            <a:ext cx="364091" cy="71442"/>
          </a:xfrm>
          <a:custGeom>
            <a:avLst/>
            <a:gdLst>
              <a:gd name="connsiteX0" fmla="*/ 0 w 351693"/>
              <a:gd name="connsiteY0" fmla="*/ 5106 h 96143"/>
              <a:gd name="connsiteX1" fmla="*/ 70339 w 351693"/>
              <a:gd name="connsiteY1" fmla="*/ 5106 h 96143"/>
              <a:gd name="connsiteX2" fmla="*/ 95164 w 351693"/>
              <a:gd name="connsiteY2" fmla="*/ 13381 h 96143"/>
              <a:gd name="connsiteX3" fmla="*/ 107577 w 351693"/>
              <a:gd name="connsiteY3" fmla="*/ 21656 h 96143"/>
              <a:gd name="connsiteX4" fmla="*/ 157227 w 351693"/>
              <a:gd name="connsiteY4" fmla="*/ 34069 h 96143"/>
              <a:gd name="connsiteX5" fmla="*/ 194465 w 351693"/>
              <a:gd name="connsiteY5" fmla="*/ 46482 h 96143"/>
              <a:gd name="connsiteX6" fmla="*/ 206878 w 351693"/>
              <a:gd name="connsiteY6" fmla="*/ 50619 h 96143"/>
              <a:gd name="connsiteX7" fmla="*/ 231703 w 351693"/>
              <a:gd name="connsiteY7" fmla="*/ 67169 h 96143"/>
              <a:gd name="connsiteX8" fmla="*/ 277217 w 351693"/>
              <a:gd name="connsiteY8" fmla="*/ 75445 h 96143"/>
              <a:gd name="connsiteX9" fmla="*/ 310317 w 351693"/>
              <a:gd name="connsiteY9" fmla="*/ 83720 h 96143"/>
              <a:gd name="connsiteX10" fmla="*/ 335142 w 351693"/>
              <a:gd name="connsiteY10" fmla="*/ 91995 h 96143"/>
              <a:gd name="connsiteX11" fmla="*/ 351693 w 351693"/>
              <a:gd name="connsiteY11" fmla="*/ 96132 h 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693" h="96143">
                <a:moveTo>
                  <a:pt x="0" y="5106"/>
                </a:moveTo>
                <a:cubicBezTo>
                  <a:pt x="31520" y="-1197"/>
                  <a:pt x="26559" y="-2190"/>
                  <a:pt x="70339" y="5106"/>
                </a:cubicBezTo>
                <a:cubicBezTo>
                  <a:pt x="78943" y="6540"/>
                  <a:pt x="95164" y="13381"/>
                  <a:pt x="95164" y="13381"/>
                </a:cubicBezTo>
                <a:cubicBezTo>
                  <a:pt x="99302" y="16139"/>
                  <a:pt x="103033" y="19636"/>
                  <a:pt x="107577" y="21656"/>
                </a:cubicBezTo>
                <a:cubicBezTo>
                  <a:pt x="136521" y="34520"/>
                  <a:pt x="127491" y="26635"/>
                  <a:pt x="157227" y="34069"/>
                </a:cubicBezTo>
                <a:cubicBezTo>
                  <a:pt x="157258" y="34077"/>
                  <a:pt x="188243" y="44408"/>
                  <a:pt x="194465" y="46482"/>
                </a:cubicBezTo>
                <a:lnTo>
                  <a:pt x="206878" y="50619"/>
                </a:lnTo>
                <a:cubicBezTo>
                  <a:pt x="215153" y="56136"/>
                  <a:pt x="222268" y="64024"/>
                  <a:pt x="231703" y="67169"/>
                </a:cubicBezTo>
                <a:cubicBezTo>
                  <a:pt x="260955" y="76920"/>
                  <a:pt x="223751" y="65420"/>
                  <a:pt x="277217" y="75445"/>
                </a:cubicBezTo>
                <a:cubicBezTo>
                  <a:pt x="288395" y="77541"/>
                  <a:pt x="299528" y="80124"/>
                  <a:pt x="310317" y="83720"/>
                </a:cubicBezTo>
                <a:lnTo>
                  <a:pt x="335142" y="91995"/>
                </a:lnTo>
                <a:cubicBezTo>
                  <a:pt x="348862" y="96568"/>
                  <a:pt x="343194" y="96132"/>
                  <a:pt x="351693" y="96132"/>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80" name="円/楕円 479"/>
          <p:cNvSpPr/>
          <p:nvPr/>
        </p:nvSpPr>
        <p:spPr bwMode="auto">
          <a:xfrm>
            <a:off x="2791469" y="5376391"/>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81" name="フリーフォーム 480"/>
          <p:cNvSpPr/>
          <p:nvPr/>
        </p:nvSpPr>
        <p:spPr bwMode="auto">
          <a:xfrm>
            <a:off x="5368290" y="5895335"/>
            <a:ext cx="171898" cy="77795"/>
          </a:xfrm>
          <a:custGeom>
            <a:avLst/>
            <a:gdLst>
              <a:gd name="connsiteX0" fmla="*/ 165502 w 165502"/>
              <a:gd name="connsiteY0" fmla="*/ 0 h 91038"/>
              <a:gd name="connsiteX1" fmla="*/ 132402 w 165502"/>
              <a:gd name="connsiteY1" fmla="*/ 12413 h 91038"/>
              <a:gd name="connsiteX2" fmla="*/ 115852 w 165502"/>
              <a:gd name="connsiteY2" fmla="*/ 16551 h 91038"/>
              <a:gd name="connsiteX3" fmla="*/ 107576 w 165502"/>
              <a:gd name="connsiteY3" fmla="*/ 24826 h 91038"/>
              <a:gd name="connsiteX4" fmla="*/ 99301 w 165502"/>
              <a:gd name="connsiteY4" fmla="*/ 37238 h 91038"/>
              <a:gd name="connsiteX5" fmla="*/ 74476 w 165502"/>
              <a:gd name="connsiteY5" fmla="*/ 49651 h 91038"/>
              <a:gd name="connsiteX6" fmla="*/ 49651 w 165502"/>
              <a:gd name="connsiteY6" fmla="*/ 62064 h 91038"/>
              <a:gd name="connsiteX7" fmla="*/ 41376 w 165502"/>
              <a:gd name="connsiteY7" fmla="*/ 74476 h 91038"/>
              <a:gd name="connsiteX8" fmla="*/ 28963 w 165502"/>
              <a:gd name="connsiteY8" fmla="*/ 78614 h 91038"/>
              <a:gd name="connsiteX9" fmla="*/ 16550 w 165502"/>
              <a:gd name="connsiteY9" fmla="*/ 86889 h 91038"/>
              <a:gd name="connsiteX10" fmla="*/ 0 w 165502"/>
              <a:gd name="connsiteY10" fmla="*/ 91027 h 9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2" h="91038">
                <a:moveTo>
                  <a:pt x="165502" y="0"/>
                </a:moveTo>
                <a:cubicBezTo>
                  <a:pt x="154582" y="4368"/>
                  <a:pt x="143747" y="9171"/>
                  <a:pt x="132402" y="12413"/>
                </a:cubicBezTo>
                <a:cubicBezTo>
                  <a:pt x="126934" y="13975"/>
                  <a:pt x="121369" y="15172"/>
                  <a:pt x="115852" y="16551"/>
                </a:cubicBezTo>
                <a:cubicBezTo>
                  <a:pt x="113093" y="19309"/>
                  <a:pt x="110013" y="21780"/>
                  <a:pt x="107576" y="24826"/>
                </a:cubicBezTo>
                <a:cubicBezTo>
                  <a:pt x="104470" y="28709"/>
                  <a:pt x="102817" y="33722"/>
                  <a:pt x="99301" y="37238"/>
                </a:cubicBezTo>
                <a:cubicBezTo>
                  <a:pt x="87444" y="49095"/>
                  <a:pt x="87936" y="42921"/>
                  <a:pt x="74476" y="49651"/>
                </a:cubicBezTo>
                <a:cubicBezTo>
                  <a:pt x="42390" y="65694"/>
                  <a:pt x="80852" y="51662"/>
                  <a:pt x="49651" y="62064"/>
                </a:cubicBezTo>
                <a:cubicBezTo>
                  <a:pt x="46893" y="66201"/>
                  <a:pt x="45259" y="71370"/>
                  <a:pt x="41376" y="74476"/>
                </a:cubicBezTo>
                <a:cubicBezTo>
                  <a:pt x="37970" y="77201"/>
                  <a:pt x="32864" y="76663"/>
                  <a:pt x="28963" y="78614"/>
                </a:cubicBezTo>
                <a:cubicBezTo>
                  <a:pt x="24515" y="80838"/>
                  <a:pt x="20998" y="84665"/>
                  <a:pt x="16550" y="86889"/>
                </a:cubicBezTo>
                <a:cubicBezTo>
                  <a:pt x="7402" y="91463"/>
                  <a:pt x="7053" y="91027"/>
                  <a:pt x="0" y="9102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82" name="フリーフォーム 481"/>
          <p:cNvSpPr/>
          <p:nvPr/>
        </p:nvSpPr>
        <p:spPr bwMode="auto">
          <a:xfrm flipH="1">
            <a:off x="5502950" y="5663633"/>
            <a:ext cx="67358" cy="192134"/>
          </a:xfrm>
          <a:custGeom>
            <a:avLst/>
            <a:gdLst>
              <a:gd name="connsiteX0" fmla="*/ 128604 w 128604"/>
              <a:gd name="connsiteY0" fmla="*/ 0 h 289629"/>
              <a:gd name="connsiteX1" fmla="*/ 124467 w 128604"/>
              <a:gd name="connsiteY1" fmla="*/ 20688 h 289629"/>
              <a:gd name="connsiteX2" fmla="*/ 116192 w 128604"/>
              <a:gd name="connsiteY2" fmla="*/ 78614 h 289629"/>
              <a:gd name="connsiteX3" fmla="*/ 112054 w 128604"/>
              <a:gd name="connsiteY3" fmla="*/ 99302 h 289629"/>
              <a:gd name="connsiteX4" fmla="*/ 107916 w 128604"/>
              <a:gd name="connsiteY4" fmla="*/ 115852 h 289629"/>
              <a:gd name="connsiteX5" fmla="*/ 91366 w 128604"/>
              <a:gd name="connsiteY5" fmla="*/ 153090 h 289629"/>
              <a:gd name="connsiteX6" fmla="*/ 83091 w 128604"/>
              <a:gd name="connsiteY6" fmla="*/ 165502 h 289629"/>
              <a:gd name="connsiteX7" fmla="*/ 78954 w 128604"/>
              <a:gd name="connsiteY7" fmla="*/ 182053 h 289629"/>
              <a:gd name="connsiteX8" fmla="*/ 66541 w 128604"/>
              <a:gd name="connsiteY8" fmla="*/ 219291 h 289629"/>
              <a:gd name="connsiteX9" fmla="*/ 54128 w 128604"/>
              <a:gd name="connsiteY9" fmla="*/ 244116 h 289629"/>
              <a:gd name="connsiteX10" fmla="*/ 33440 w 128604"/>
              <a:gd name="connsiteY10" fmla="*/ 264804 h 289629"/>
              <a:gd name="connsiteX11" fmla="*/ 21028 w 128604"/>
              <a:gd name="connsiteY11" fmla="*/ 268941 h 289629"/>
              <a:gd name="connsiteX12" fmla="*/ 340 w 128604"/>
              <a:gd name="connsiteY12" fmla="*/ 285492 h 289629"/>
              <a:gd name="connsiteX13" fmla="*/ 340 w 128604"/>
              <a:gd name="connsiteY13" fmla="*/ 289629 h 28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604" h="289629">
                <a:moveTo>
                  <a:pt x="128604" y="0"/>
                </a:moveTo>
                <a:cubicBezTo>
                  <a:pt x="127225" y="6896"/>
                  <a:pt x="125564" y="13742"/>
                  <a:pt x="124467" y="20688"/>
                </a:cubicBezTo>
                <a:cubicBezTo>
                  <a:pt x="121425" y="39954"/>
                  <a:pt x="120018" y="59488"/>
                  <a:pt x="116192" y="78614"/>
                </a:cubicBezTo>
                <a:cubicBezTo>
                  <a:pt x="114813" y="85510"/>
                  <a:pt x="113580" y="92437"/>
                  <a:pt x="112054" y="99302"/>
                </a:cubicBezTo>
                <a:cubicBezTo>
                  <a:pt x="110820" y="104853"/>
                  <a:pt x="108933" y="110257"/>
                  <a:pt x="107916" y="115852"/>
                </a:cubicBezTo>
                <a:cubicBezTo>
                  <a:pt x="101573" y="150740"/>
                  <a:pt x="112660" y="138895"/>
                  <a:pt x="91366" y="153090"/>
                </a:cubicBezTo>
                <a:cubicBezTo>
                  <a:pt x="88608" y="157227"/>
                  <a:pt x="85050" y="160931"/>
                  <a:pt x="83091" y="165502"/>
                </a:cubicBezTo>
                <a:cubicBezTo>
                  <a:pt x="80851" y="170729"/>
                  <a:pt x="80588" y="176606"/>
                  <a:pt x="78954" y="182053"/>
                </a:cubicBezTo>
                <a:cubicBezTo>
                  <a:pt x="75194" y="194585"/>
                  <a:pt x="70679" y="206878"/>
                  <a:pt x="66541" y="219291"/>
                </a:cubicBezTo>
                <a:cubicBezTo>
                  <a:pt x="62636" y="231007"/>
                  <a:pt x="62764" y="234247"/>
                  <a:pt x="54128" y="244116"/>
                </a:cubicBezTo>
                <a:cubicBezTo>
                  <a:pt x="47706" y="251455"/>
                  <a:pt x="42692" y="261720"/>
                  <a:pt x="33440" y="264804"/>
                </a:cubicBezTo>
                <a:lnTo>
                  <a:pt x="21028" y="268941"/>
                </a:lnTo>
                <a:cubicBezTo>
                  <a:pt x="14385" y="273369"/>
                  <a:pt x="5058" y="278415"/>
                  <a:pt x="340" y="285492"/>
                </a:cubicBezTo>
                <a:cubicBezTo>
                  <a:pt x="-425" y="286639"/>
                  <a:pt x="340" y="288250"/>
                  <a:pt x="340" y="289629"/>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83" name="フリーフォーム 482"/>
          <p:cNvSpPr/>
          <p:nvPr/>
        </p:nvSpPr>
        <p:spPr bwMode="auto">
          <a:xfrm>
            <a:off x="5453063" y="4977768"/>
            <a:ext cx="376237" cy="57276"/>
          </a:xfrm>
          <a:custGeom>
            <a:avLst/>
            <a:gdLst>
              <a:gd name="connsiteX0" fmla="*/ 376237 w 376237"/>
              <a:gd name="connsiteY0" fmla="*/ 28575 h 57276"/>
              <a:gd name="connsiteX1" fmla="*/ 323850 w 376237"/>
              <a:gd name="connsiteY1" fmla="*/ 33337 h 57276"/>
              <a:gd name="connsiteX2" fmla="*/ 295275 w 376237"/>
              <a:gd name="connsiteY2" fmla="*/ 42862 h 57276"/>
              <a:gd name="connsiteX3" fmla="*/ 280987 w 376237"/>
              <a:gd name="connsiteY3" fmla="*/ 52387 h 57276"/>
              <a:gd name="connsiteX4" fmla="*/ 185737 w 376237"/>
              <a:gd name="connsiteY4" fmla="*/ 52387 h 57276"/>
              <a:gd name="connsiteX5" fmla="*/ 161925 w 376237"/>
              <a:gd name="connsiteY5" fmla="*/ 47625 h 57276"/>
              <a:gd name="connsiteX6" fmla="*/ 142875 w 376237"/>
              <a:gd name="connsiteY6" fmla="*/ 42862 h 57276"/>
              <a:gd name="connsiteX7" fmla="*/ 90487 w 376237"/>
              <a:gd name="connsiteY7" fmla="*/ 38100 h 57276"/>
              <a:gd name="connsiteX8" fmla="*/ 61912 w 376237"/>
              <a:gd name="connsiteY8" fmla="*/ 28575 h 57276"/>
              <a:gd name="connsiteX9" fmla="*/ 47625 w 376237"/>
              <a:gd name="connsiteY9" fmla="*/ 23812 h 57276"/>
              <a:gd name="connsiteX10" fmla="*/ 33337 w 376237"/>
              <a:gd name="connsiteY10" fmla="*/ 14287 h 57276"/>
              <a:gd name="connsiteX11" fmla="*/ 0 w 376237"/>
              <a:gd name="connsiteY11" fmla="*/ 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237" h="57276">
                <a:moveTo>
                  <a:pt x="376237" y="28575"/>
                </a:moveTo>
                <a:cubicBezTo>
                  <a:pt x="358775" y="30162"/>
                  <a:pt x="341118" y="30290"/>
                  <a:pt x="323850" y="33337"/>
                </a:cubicBezTo>
                <a:cubicBezTo>
                  <a:pt x="313963" y="35082"/>
                  <a:pt x="295275" y="42862"/>
                  <a:pt x="295275" y="42862"/>
                </a:cubicBezTo>
                <a:cubicBezTo>
                  <a:pt x="290512" y="46037"/>
                  <a:pt x="286417" y="50577"/>
                  <a:pt x="280987" y="52387"/>
                </a:cubicBezTo>
                <a:cubicBezTo>
                  <a:pt x="251248" y="62300"/>
                  <a:pt x="214016" y="54407"/>
                  <a:pt x="185737" y="52387"/>
                </a:cubicBezTo>
                <a:cubicBezTo>
                  <a:pt x="177800" y="50800"/>
                  <a:pt x="169827" y="49381"/>
                  <a:pt x="161925" y="47625"/>
                </a:cubicBezTo>
                <a:cubicBezTo>
                  <a:pt x="155535" y="46205"/>
                  <a:pt x="149363" y="43727"/>
                  <a:pt x="142875" y="42862"/>
                </a:cubicBezTo>
                <a:cubicBezTo>
                  <a:pt x="125494" y="40545"/>
                  <a:pt x="107950" y="39687"/>
                  <a:pt x="90487" y="38100"/>
                </a:cubicBezTo>
                <a:lnTo>
                  <a:pt x="61912" y="28575"/>
                </a:lnTo>
                <a:cubicBezTo>
                  <a:pt x="57150" y="26987"/>
                  <a:pt x="51802" y="26597"/>
                  <a:pt x="47625" y="23812"/>
                </a:cubicBezTo>
                <a:cubicBezTo>
                  <a:pt x="42862" y="20637"/>
                  <a:pt x="38568" y="16612"/>
                  <a:pt x="33337" y="14287"/>
                </a:cubicBezTo>
                <a:cubicBezTo>
                  <a:pt x="-3508" y="-2088"/>
                  <a:pt x="13234" y="13234"/>
                  <a:pt x="0" y="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84" name="円/楕円 483"/>
          <p:cNvSpPr/>
          <p:nvPr/>
        </p:nvSpPr>
        <p:spPr bwMode="auto">
          <a:xfrm>
            <a:off x="5400093" y="495255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85" name="円/楕円 484"/>
          <p:cNvSpPr/>
          <p:nvPr/>
        </p:nvSpPr>
        <p:spPr bwMode="auto">
          <a:xfrm>
            <a:off x="5806553" y="4944691"/>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86" name="円/楕円 485"/>
          <p:cNvSpPr/>
          <p:nvPr/>
        </p:nvSpPr>
        <p:spPr bwMode="auto">
          <a:xfrm>
            <a:off x="5529144" y="583840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87" name="フリーフォーム 486"/>
          <p:cNvSpPr/>
          <p:nvPr/>
        </p:nvSpPr>
        <p:spPr bwMode="auto">
          <a:xfrm>
            <a:off x="3411415" y="5898291"/>
            <a:ext cx="256233" cy="65314"/>
          </a:xfrm>
          <a:custGeom>
            <a:avLst/>
            <a:gdLst>
              <a:gd name="connsiteX0" fmla="*/ 0 w 256233"/>
              <a:gd name="connsiteY0" fmla="*/ 0 h 65314"/>
              <a:gd name="connsiteX1" fmla="*/ 65315 w 256233"/>
              <a:gd name="connsiteY1" fmla="*/ 5024 h 65314"/>
              <a:gd name="connsiteX2" fmla="*/ 90436 w 256233"/>
              <a:gd name="connsiteY2" fmla="*/ 25121 h 65314"/>
              <a:gd name="connsiteX3" fmla="*/ 105508 w 256233"/>
              <a:gd name="connsiteY3" fmla="*/ 30145 h 65314"/>
              <a:gd name="connsiteX4" fmla="*/ 140677 w 256233"/>
              <a:gd name="connsiteY4" fmla="*/ 25121 h 65314"/>
              <a:gd name="connsiteX5" fmla="*/ 155750 w 256233"/>
              <a:gd name="connsiteY5" fmla="*/ 20096 h 65314"/>
              <a:gd name="connsiteX6" fmla="*/ 175847 w 256233"/>
              <a:gd name="connsiteY6" fmla="*/ 25121 h 65314"/>
              <a:gd name="connsiteX7" fmla="*/ 205992 w 256233"/>
              <a:gd name="connsiteY7" fmla="*/ 45217 h 65314"/>
              <a:gd name="connsiteX8" fmla="*/ 236137 w 256233"/>
              <a:gd name="connsiteY8" fmla="*/ 55266 h 65314"/>
              <a:gd name="connsiteX9" fmla="*/ 256233 w 256233"/>
              <a:gd name="connsiteY9" fmla="*/ 65314 h 6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233" h="65314">
                <a:moveTo>
                  <a:pt x="0" y="0"/>
                </a:moveTo>
                <a:cubicBezTo>
                  <a:pt x="21772" y="1675"/>
                  <a:pt x="43853" y="1000"/>
                  <a:pt x="65315" y="5024"/>
                </a:cubicBezTo>
                <a:cubicBezTo>
                  <a:pt x="79939" y="7766"/>
                  <a:pt x="79561" y="18596"/>
                  <a:pt x="90436" y="25121"/>
                </a:cubicBezTo>
                <a:cubicBezTo>
                  <a:pt x="94977" y="27846"/>
                  <a:pt x="100484" y="28470"/>
                  <a:pt x="105508" y="30145"/>
                </a:cubicBezTo>
                <a:cubicBezTo>
                  <a:pt x="117231" y="28470"/>
                  <a:pt x="129065" y="27444"/>
                  <a:pt x="140677" y="25121"/>
                </a:cubicBezTo>
                <a:cubicBezTo>
                  <a:pt x="145870" y="24082"/>
                  <a:pt x="150454" y="20096"/>
                  <a:pt x="155750" y="20096"/>
                </a:cubicBezTo>
                <a:cubicBezTo>
                  <a:pt x="162655" y="20096"/>
                  <a:pt x="169148" y="23446"/>
                  <a:pt x="175847" y="25121"/>
                </a:cubicBezTo>
                <a:cubicBezTo>
                  <a:pt x="185895" y="31820"/>
                  <a:pt x="194535" y="41398"/>
                  <a:pt x="205992" y="45217"/>
                </a:cubicBezTo>
                <a:lnTo>
                  <a:pt x="236137" y="55266"/>
                </a:lnTo>
                <a:cubicBezTo>
                  <a:pt x="253456" y="61039"/>
                  <a:pt x="247464" y="56545"/>
                  <a:pt x="256233" y="65314"/>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88" name="円/楕円 487"/>
          <p:cNvSpPr/>
          <p:nvPr/>
        </p:nvSpPr>
        <p:spPr bwMode="auto">
          <a:xfrm>
            <a:off x="3618605" y="5907258"/>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89" name="円/楕円 488"/>
          <p:cNvSpPr/>
          <p:nvPr/>
        </p:nvSpPr>
        <p:spPr bwMode="auto">
          <a:xfrm>
            <a:off x="3340090" y="5841434"/>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90" name="フリーフォーム 489"/>
          <p:cNvSpPr/>
          <p:nvPr/>
        </p:nvSpPr>
        <p:spPr bwMode="auto">
          <a:xfrm>
            <a:off x="4099727" y="5661682"/>
            <a:ext cx="261258" cy="30618"/>
          </a:xfrm>
          <a:custGeom>
            <a:avLst/>
            <a:gdLst>
              <a:gd name="connsiteX0" fmla="*/ 0 w 261258"/>
              <a:gd name="connsiteY0" fmla="*/ 30618 h 30618"/>
              <a:gd name="connsiteX1" fmla="*/ 40194 w 261258"/>
              <a:gd name="connsiteY1" fmla="*/ 20569 h 30618"/>
              <a:gd name="connsiteX2" fmla="*/ 70339 w 261258"/>
              <a:gd name="connsiteY2" fmla="*/ 5497 h 30618"/>
              <a:gd name="connsiteX3" fmla="*/ 135653 w 261258"/>
              <a:gd name="connsiteY3" fmla="*/ 10521 h 30618"/>
              <a:gd name="connsiteX4" fmla="*/ 150726 w 261258"/>
              <a:gd name="connsiteY4" fmla="*/ 15545 h 30618"/>
              <a:gd name="connsiteX5" fmla="*/ 190919 w 261258"/>
              <a:gd name="connsiteY5" fmla="*/ 10521 h 30618"/>
              <a:gd name="connsiteX6" fmla="*/ 226088 w 261258"/>
              <a:gd name="connsiteY6" fmla="*/ 472 h 30618"/>
              <a:gd name="connsiteX7" fmla="*/ 261258 w 261258"/>
              <a:gd name="connsiteY7" fmla="*/ 472 h 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258" h="30618">
                <a:moveTo>
                  <a:pt x="0" y="30618"/>
                </a:moveTo>
                <a:cubicBezTo>
                  <a:pt x="9551" y="28708"/>
                  <a:pt x="29897" y="25717"/>
                  <a:pt x="40194" y="20569"/>
                </a:cubicBezTo>
                <a:cubicBezTo>
                  <a:pt x="79152" y="1090"/>
                  <a:pt x="32452" y="18125"/>
                  <a:pt x="70339" y="5497"/>
                </a:cubicBezTo>
                <a:cubicBezTo>
                  <a:pt x="92110" y="7172"/>
                  <a:pt x="113986" y="7813"/>
                  <a:pt x="135653" y="10521"/>
                </a:cubicBezTo>
                <a:cubicBezTo>
                  <a:pt x="140908" y="11178"/>
                  <a:pt x="145430" y="15545"/>
                  <a:pt x="150726" y="15545"/>
                </a:cubicBezTo>
                <a:cubicBezTo>
                  <a:pt x="164228" y="15545"/>
                  <a:pt x="177521" y="12196"/>
                  <a:pt x="190919" y="10521"/>
                </a:cubicBezTo>
                <a:cubicBezTo>
                  <a:pt x="199837" y="7549"/>
                  <a:pt x="217420" y="1260"/>
                  <a:pt x="226088" y="472"/>
                </a:cubicBezTo>
                <a:cubicBezTo>
                  <a:pt x="237763" y="-590"/>
                  <a:pt x="249535" y="472"/>
                  <a:pt x="261258" y="472"/>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91" name="円/楕円 490"/>
          <p:cNvSpPr/>
          <p:nvPr/>
        </p:nvSpPr>
        <p:spPr bwMode="auto">
          <a:xfrm>
            <a:off x="4303488" y="578376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92" name="フリーフォーム 491"/>
          <p:cNvSpPr/>
          <p:nvPr/>
        </p:nvSpPr>
        <p:spPr bwMode="auto">
          <a:xfrm>
            <a:off x="5369391" y="5679751"/>
            <a:ext cx="121343" cy="286021"/>
          </a:xfrm>
          <a:custGeom>
            <a:avLst/>
            <a:gdLst>
              <a:gd name="connsiteX0" fmla="*/ 121343 w 121343"/>
              <a:gd name="connsiteY0" fmla="*/ 0 h 286021"/>
              <a:gd name="connsiteX1" fmla="*/ 108342 w 121343"/>
              <a:gd name="connsiteY1" fmla="*/ 21668 h 286021"/>
              <a:gd name="connsiteX2" fmla="*/ 99674 w 121343"/>
              <a:gd name="connsiteY2" fmla="*/ 30336 h 286021"/>
              <a:gd name="connsiteX3" fmla="*/ 91007 w 121343"/>
              <a:gd name="connsiteY3" fmla="*/ 43336 h 286021"/>
              <a:gd name="connsiteX4" fmla="*/ 86673 w 121343"/>
              <a:gd name="connsiteY4" fmla="*/ 104008 h 286021"/>
              <a:gd name="connsiteX5" fmla="*/ 82340 w 121343"/>
              <a:gd name="connsiteY5" fmla="*/ 117009 h 286021"/>
              <a:gd name="connsiteX6" fmla="*/ 69339 w 121343"/>
              <a:gd name="connsiteY6" fmla="*/ 125676 h 286021"/>
              <a:gd name="connsiteX7" fmla="*/ 60672 w 121343"/>
              <a:gd name="connsiteY7" fmla="*/ 138677 h 286021"/>
              <a:gd name="connsiteX8" fmla="*/ 47671 w 121343"/>
              <a:gd name="connsiteY8" fmla="*/ 164679 h 286021"/>
              <a:gd name="connsiteX9" fmla="*/ 39003 w 121343"/>
              <a:gd name="connsiteY9" fmla="*/ 212349 h 286021"/>
              <a:gd name="connsiteX10" fmla="*/ 17335 w 121343"/>
              <a:gd name="connsiteY10" fmla="*/ 238351 h 286021"/>
              <a:gd name="connsiteX11" fmla="*/ 8668 w 121343"/>
              <a:gd name="connsiteY11" fmla="*/ 268686 h 286021"/>
              <a:gd name="connsiteX12" fmla="*/ 4334 w 121343"/>
              <a:gd name="connsiteY12" fmla="*/ 281687 h 286021"/>
              <a:gd name="connsiteX13" fmla="*/ 0 w 121343"/>
              <a:gd name="connsiteY13" fmla="*/ 286021 h 2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3" h="286021">
                <a:moveTo>
                  <a:pt x="121343" y="0"/>
                </a:moveTo>
                <a:cubicBezTo>
                  <a:pt x="117009" y="7223"/>
                  <a:pt x="113238" y="14814"/>
                  <a:pt x="108342" y="21668"/>
                </a:cubicBezTo>
                <a:cubicBezTo>
                  <a:pt x="105967" y="24993"/>
                  <a:pt x="102227" y="27145"/>
                  <a:pt x="99674" y="30336"/>
                </a:cubicBezTo>
                <a:cubicBezTo>
                  <a:pt x="96420" y="34403"/>
                  <a:pt x="93896" y="39003"/>
                  <a:pt x="91007" y="43336"/>
                </a:cubicBezTo>
                <a:cubicBezTo>
                  <a:pt x="89562" y="63560"/>
                  <a:pt x="89042" y="83871"/>
                  <a:pt x="86673" y="104008"/>
                </a:cubicBezTo>
                <a:cubicBezTo>
                  <a:pt x="86139" y="108545"/>
                  <a:pt x="85194" y="113442"/>
                  <a:pt x="82340" y="117009"/>
                </a:cubicBezTo>
                <a:cubicBezTo>
                  <a:pt x="79086" y="121076"/>
                  <a:pt x="73673" y="122787"/>
                  <a:pt x="69339" y="125676"/>
                </a:cubicBezTo>
                <a:cubicBezTo>
                  <a:pt x="66450" y="130010"/>
                  <a:pt x="63001" y="134019"/>
                  <a:pt x="60672" y="138677"/>
                </a:cubicBezTo>
                <a:cubicBezTo>
                  <a:pt x="42730" y="174561"/>
                  <a:pt x="72509" y="127420"/>
                  <a:pt x="47671" y="164679"/>
                </a:cubicBezTo>
                <a:cubicBezTo>
                  <a:pt x="47487" y="166151"/>
                  <a:pt x="45170" y="203099"/>
                  <a:pt x="39003" y="212349"/>
                </a:cubicBezTo>
                <a:cubicBezTo>
                  <a:pt x="19834" y="241103"/>
                  <a:pt x="31514" y="209993"/>
                  <a:pt x="17335" y="238351"/>
                </a:cubicBezTo>
                <a:cubicBezTo>
                  <a:pt x="13869" y="245282"/>
                  <a:pt x="10521" y="262200"/>
                  <a:pt x="8668" y="268686"/>
                </a:cubicBezTo>
                <a:cubicBezTo>
                  <a:pt x="7413" y="273078"/>
                  <a:pt x="6377" y="277601"/>
                  <a:pt x="4334" y="281687"/>
                </a:cubicBezTo>
                <a:cubicBezTo>
                  <a:pt x="3420" y="283514"/>
                  <a:pt x="1445" y="284576"/>
                  <a:pt x="0" y="286021"/>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93" name="円/楕円 492"/>
          <p:cNvSpPr/>
          <p:nvPr/>
        </p:nvSpPr>
        <p:spPr bwMode="auto">
          <a:xfrm>
            <a:off x="5439500" y="5589170"/>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94" name="フリーフォーム 493"/>
          <p:cNvSpPr/>
          <p:nvPr/>
        </p:nvSpPr>
        <p:spPr bwMode="auto">
          <a:xfrm>
            <a:off x="6164030" y="4469352"/>
            <a:ext cx="273020" cy="494036"/>
          </a:xfrm>
          <a:custGeom>
            <a:avLst/>
            <a:gdLst>
              <a:gd name="connsiteX0" fmla="*/ 273020 w 273020"/>
              <a:gd name="connsiteY0" fmla="*/ 0 h 494036"/>
              <a:gd name="connsiteX1" fmla="*/ 264353 w 273020"/>
              <a:gd name="connsiteY1" fmla="*/ 21668 h 494036"/>
              <a:gd name="connsiteX2" fmla="*/ 260019 w 273020"/>
              <a:gd name="connsiteY2" fmla="*/ 39003 h 494036"/>
              <a:gd name="connsiteX3" fmla="*/ 247018 w 273020"/>
              <a:gd name="connsiteY3" fmla="*/ 47670 h 494036"/>
              <a:gd name="connsiteX4" fmla="*/ 238351 w 273020"/>
              <a:gd name="connsiteY4" fmla="*/ 56338 h 494036"/>
              <a:gd name="connsiteX5" fmla="*/ 234017 w 273020"/>
              <a:gd name="connsiteY5" fmla="*/ 69339 h 494036"/>
              <a:gd name="connsiteX6" fmla="*/ 225350 w 273020"/>
              <a:gd name="connsiteY6" fmla="*/ 82339 h 494036"/>
              <a:gd name="connsiteX7" fmla="*/ 208015 w 273020"/>
              <a:gd name="connsiteY7" fmla="*/ 117009 h 494036"/>
              <a:gd name="connsiteX8" fmla="*/ 195015 w 273020"/>
              <a:gd name="connsiteY8" fmla="*/ 143011 h 494036"/>
              <a:gd name="connsiteX9" fmla="*/ 182014 w 273020"/>
              <a:gd name="connsiteY9" fmla="*/ 164679 h 494036"/>
              <a:gd name="connsiteX10" fmla="*/ 164679 w 273020"/>
              <a:gd name="connsiteY10" fmla="*/ 186347 h 494036"/>
              <a:gd name="connsiteX11" fmla="*/ 160345 w 273020"/>
              <a:gd name="connsiteY11" fmla="*/ 199348 h 494036"/>
              <a:gd name="connsiteX12" fmla="*/ 151678 w 273020"/>
              <a:gd name="connsiteY12" fmla="*/ 212349 h 494036"/>
              <a:gd name="connsiteX13" fmla="*/ 143011 w 273020"/>
              <a:gd name="connsiteY13" fmla="*/ 238351 h 494036"/>
              <a:gd name="connsiteX14" fmla="*/ 138677 w 273020"/>
              <a:gd name="connsiteY14" fmla="*/ 251352 h 494036"/>
              <a:gd name="connsiteX15" fmla="*/ 125676 w 273020"/>
              <a:gd name="connsiteY15" fmla="*/ 260019 h 494036"/>
              <a:gd name="connsiteX16" fmla="*/ 112675 w 273020"/>
              <a:gd name="connsiteY16" fmla="*/ 286021 h 494036"/>
              <a:gd name="connsiteX17" fmla="*/ 104008 w 273020"/>
              <a:gd name="connsiteY17" fmla="*/ 299022 h 494036"/>
              <a:gd name="connsiteX18" fmla="*/ 86673 w 273020"/>
              <a:gd name="connsiteY18" fmla="*/ 338025 h 494036"/>
              <a:gd name="connsiteX19" fmla="*/ 73672 w 273020"/>
              <a:gd name="connsiteY19" fmla="*/ 346692 h 494036"/>
              <a:gd name="connsiteX20" fmla="*/ 65005 w 273020"/>
              <a:gd name="connsiteY20" fmla="*/ 359693 h 494036"/>
              <a:gd name="connsiteX21" fmla="*/ 56338 w 273020"/>
              <a:gd name="connsiteY21" fmla="*/ 385695 h 494036"/>
              <a:gd name="connsiteX22" fmla="*/ 47670 w 273020"/>
              <a:gd name="connsiteY22" fmla="*/ 398696 h 494036"/>
              <a:gd name="connsiteX23" fmla="*/ 39003 w 273020"/>
              <a:gd name="connsiteY23" fmla="*/ 424698 h 494036"/>
              <a:gd name="connsiteX24" fmla="*/ 30336 w 273020"/>
              <a:gd name="connsiteY24" fmla="*/ 437699 h 494036"/>
              <a:gd name="connsiteX25" fmla="*/ 13001 w 273020"/>
              <a:gd name="connsiteY25" fmla="*/ 476702 h 494036"/>
              <a:gd name="connsiteX26" fmla="*/ 0 w 273020"/>
              <a:gd name="connsiteY26" fmla="*/ 494036 h 4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020" h="494036">
                <a:moveTo>
                  <a:pt x="273020" y="0"/>
                </a:moveTo>
                <a:cubicBezTo>
                  <a:pt x="270131" y="7223"/>
                  <a:pt x="266813" y="14288"/>
                  <a:pt x="264353" y="21668"/>
                </a:cubicBezTo>
                <a:cubicBezTo>
                  <a:pt x="262469" y="27319"/>
                  <a:pt x="263323" y="34047"/>
                  <a:pt x="260019" y="39003"/>
                </a:cubicBezTo>
                <a:cubicBezTo>
                  <a:pt x="257130" y="43337"/>
                  <a:pt x="251085" y="44416"/>
                  <a:pt x="247018" y="47670"/>
                </a:cubicBezTo>
                <a:cubicBezTo>
                  <a:pt x="243827" y="50222"/>
                  <a:pt x="241240" y="53449"/>
                  <a:pt x="238351" y="56338"/>
                </a:cubicBezTo>
                <a:cubicBezTo>
                  <a:pt x="236906" y="60672"/>
                  <a:pt x="236060" y="65253"/>
                  <a:pt x="234017" y="69339"/>
                </a:cubicBezTo>
                <a:cubicBezTo>
                  <a:pt x="231688" y="73997"/>
                  <a:pt x="227465" y="77580"/>
                  <a:pt x="225350" y="82339"/>
                </a:cubicBezTo>
                <a:cubicBezTo>
                  <a:pt x="209415" y="118193"/>
                  <a:pt x="225816" y="99208"/>
                  <a:pt x="208015" y="117009"/>
                </a:cubicBezTo>
                <a:cubicBezTo>
                  <a:pt x="197127" y="149677"/>
                  <a:pt x="211812" y="109419"/>
                  <a:pt x="195015" y="143011"/>
                </a:cubicBezTo>
                <a:cubicBezTo>
                  <a:pt x="183764" y="165513"/>
                  <a:pt x="198942" y="147749"/>
                  <a:pt x="182014" y="164679"/>
                </a:cubicBezTo>
                <a:cubicBezTo>
                  <a:pt x="171120" y="197358"/>
                  <a:pt x="187082" y="158344"/>
                  <a:pt x="164679" y="186347"/>
                </a:cubicBezTo>
                <a:cubicBezTo>
                  <a:pt x="161825" y="189914"/>
                  <a:pt x="162388" y="195262"/>
                  <a:pt x="160345" y="199348"/>
                </a:cubicBezTo>
                <a:cubicBezTo>
                  <a:pt x="158016" y="204006"/>
                  <a:pt x="153793" y="207590"/>
                  <a:pt x="151678" y="212349"/>
                </a:cubicBezTo>
                <a:cubicBezTo>
                  <a:pt x="147968" y="220698"/>
                  <a:pt x="145900" y="229684"/>
                  <a:pt x="143011" y="238351"/>
                </a:cubicBezTo>
                <a:cubicBezTo>
                  <a:pt x="141566" y="242685"/>
                  <a:pt x="142478" y="248818"/>
                  <a:pt x="138677" y="251352"/>
                </a:cubicBezTo>
                <a:lnTo>
                  <a:pt x="125676" y="260019"/>
                </a:lnTo>
                <a:cubicBezTo>
                  <a:pt x="100838" y="297278"/>
                  <a:pt x="130617" y="250137"/>
                  <a:pt x="112675" y="286021"/>
                </a:cubicBezTo>
                <a:cubicBezTo>
                  <a:pt x="110346" y="290679"/>
                  <a:pt x="106123" y="294263"/>
                  <a:pt x="104008" y="299022"/>
                </a:cubicBezTo>
                <a:cubicBezTo>
                  <a:pt x="97141" y="314473"/>
                  <a:pt x="98444" y="326255"/>
                  <a:pt x="86673" y="338025"/>
                </a:cubicBezTo>
                <a:cubicBezTo>
                  <a:pt x="82990" y="341708"/>
                  <a:pt x="78006" y="343803"/>
                  <a:pt x="73672" y="346692"/>
                </a:cubicBezTo>
                <a:cubicBezTo>
                  <a:pt x="70783" y="351026"/>
                  <a:pt x="67120" y="354934"/>
                  <a:pt x="65005" y="359693"/>
                </a:cubicBezTo>
                <a:cubicBezTo>
                  <a:pt x="61295" y="368042"/>
                  <a:pt x="61406" y="378093"/>
                  <a:pt x="56338" y="385695"/>
                </a:cubicBezTo>
                <a:lnTo>
                  <a:pt x="47670" y="398696"/>
                </a:lnTo>
                <a:cubicBezTo>
                  <a:pt x="44781" y="407363"/>
                  <a:pt x="44071" y="417096"/>
                  <a:pt x="39003" y="424698"/>
                </a:cubicBezTo>
                <a:cubicBezTo>
                  <a:pt x="36114" y="429032"/>
                  <a:pt x="32451" y="432940"/>
                  <a:pt x="30336" y="437699"/>
                </a:cubicBezTo>
                <a:cubicBezTo>
                  <a:pt x="9710" y="484109"/>
                  <a:pt x="32616" y="447282"/>
                  <a:pt x="13001" y="476702"/>
                </a:cubicBezTo>
                <a:cubicBezTo>
                  <a:pt x="7647" y="492767"/>
                  <a:pt x="12753" y="487659"/>
                  <a:pt x="0" y="494036"/>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95" name="円/楕円 494"/>
          <p:cNvSpPr/>
          <p:nvPr/>
        </p:nvSpPr>
        <p:spPr bwMode="auto">
          <a:xfrm>
            <a:off x="6084932" y="4940361"/>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96" name="フリーフォーム 495"/>
          <p:cNvSpPr/>
          <p:nvPr/>
        </p:nvSpPr>
        <p:spPr bwMode="auto">
          <a:xfrm>
            <a:off x="2231829" y="5320058"/>
            <a:ext cx="190681" cy="43337"/>
          </a:xfrm>
          <a:custGeom>
            <a:avLst/>
            <a:gdLst>
              <a:gd name="connsiteX0" fmla="*/ 0 w 190681"/>
              <a:gd name="connsiteY0" fmla="*/ 43337 h 43337"/>
              <a:gd name="connsiteX1" fmla="*/ 34670 w 190681"/>
              <a:gd name="connsiteY1" fmla="*/ 17335 h 43337"/>
              <a:gd name="connsiteX2" fmla="*/ 60671 w 190681"/>
              <a:gd name="connsiteY2" fmla="*/ 8667 h 43337"/>
              <a:gd name="connsiteX3" fmla="*/ 73672 w 190681"/>
              <a:gd name="connsiteY3" fmla="*/ 4334 h 43337"/>
              <a:gd name="connsiteX4" fmla="*/ 86673 w 190681"/>
              <a:gd name="connsiteY4" fmla="*/ 0 h 43337"/>
              <a:gd name="connsiteX5" fmla="*/ 108342 w 190681"/>
              <a:gd name="connsiteY5" fmla="*/ 4334 h 43337"/>
              <a:gd name="connsiteX6" fmla="*/ 134344 w 190681"/>
              <a:gd name="connsiteY6" fmla="*/ 13001 h 43337"/>
              <a:gd name="connsiteX7" fmla="*/ 160345 w 190681"/>
              <a:gd name="connsiteY7" fmla="*/ 21668 h 43337"/>
              <a:gd name="connsiteX8" fmla="*/ 173346 w 190681"/>
              <a:gd name="connsiteY8" fmla="*/ 26002 h 43337"/>
              <a:gd name="connsiteX9" fmla="*/ 190681 w 190681"/>
              <a:gd name="connsiteY9" fmla="*/ 30336 h 4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81" h="43337">
                <a:moveTo>
                  <a:pt x="0" y="43337"/>
                </a:moveTo>
                <a:cubicBezTo>
                  <a:pt x="2765" y="41125"/>
                  <a:pt x="26907" y="20785"/>
                  <a:pt x="34670" y="17335"/>
                </a:cubicBezTo>
                <a:cubicBezTo>
                  <a:pt x="43018" y="13624"/>
                  <a:pt x="52004" y="11556"/>
                  <a:pt x="60671" y="8667"/>
                </a:cubicBezTo>
                <a:lnTo>
                  <a:pt x="73672" y="4334"/>
                </a:lnTo>
                <a:lnTo>
                  <a:pt x="86673" y="0"/>
                </a:lnTo>
                <a:cubicBezTo>
                  <a:pt x="93896" y="1445"/>
                  <a:pt x="101235" y="2396"/>
                  <a:pt x="108342" y="4334"/>
                </a:cubicBezTo>
                <a:cubicBezTo>
                  <a:pt x="117156" y="6738"/>
                  <a:pt x="125677" y="10112"/>
                  <a:pt x="134344" y="13001"/>
                </a:cubicBezTo>
                <a:lnTo>
                  <a:pt x="160345" y="21668"/>
                </a:lnTo>
                <a:lnTo>
                  <a:pt x="173346" y="26002"/>
                </a:lnTo>
                <a:cubicBezTo>
                  <a:pt x="187718" y="30793"/>
                  <a:pt x="181779" y="30336"/>
                  <a:pt x="190681" y="30336"/>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97" name="円/楕円 496"/>
          <p:cNvSpPr/>
          <p:nvPr/>
        </p:nvSpPr>
        <p:spPr bwMode="auto">
          <a:xfrm>
            <a:off x="2167318" y="5319539"/>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498" name="フリーフォーム 497"/>
          <p:cNvSpPr/>
          <p:nvPr/>
        </p:nvSpPr>
        <p:spPr bwMode="auto">
          <a:xfrm>
            <a:off x="6973001" y="2812306"/>
            <a:ext cx="740496" cy="186511"/>
          </a:xfrm>
          <a:custGeom>
            <a:avLst/>
            <a:gdLst>
              <a:gd name="connsiteX0" fmla="*/ 0 w 740496"/>
              <a:gd name="connsiteY0" fmla="*/ 186511 h 186511"/>
              <a:gd name="connsiteX1" fmla="*/ 28049 w 740496"/>
              <a:gd name="connsiteY1" fmla="*/ 164072 h 186511"/>
              <a:gd name="connsiteX2" fmla="*/ 39269 w 740496"/>
              <a:gd name="connsiteY2" fmla="*/ 130413 h 186511"/>
              <a:gd name="connsiteX3" fmla="*/ 89757 w 740496"/>
              <a:gd name="connsiteY3" fmla="*/ 102364 h 186511"/>
              <a:gd name="connsiteX4" fmla="*/ 106587 w 740496"/>
              <a:gd name="connsiteY4" fmla="*/ 85535 h 186511"/>
              <a:gd name="connsiteX5" fmla="*/ 140246 w 740496"/>
              <a:gd name="connsiteY5" fmla="*/ 68705 h 186511"/>
              <a:gd name="connsiteX6" fmla="*/ 157075 w 740496"/>
              <a:gd name="connsiteY6" fmla="*/ 57486 h 186511"/>
              <a:gd name="connsiteX7" fmla="*/ 207563 w 740496"/>
              <a:gd name="connsiteY7" fmla="*/ 46266 h 186511"/>
              <a:gd name="connsiteX8" fmla="*/ 241222 w 740496"/>
              <a:gd name="connsiteY8" fmla="*/ 35046 h 186511"/>
              <a:gd name="connsiteX9" fmla="*/ 258052 w 740496"/>
              <a:gd name="connsiteY9" fmla="*/ 29436 h 186511"/>
              <a:gd name="connsiteX10" fmla="*/ 308540 w 740496"/>
              <a:gd name="connsiteY10" fmla="*/ 18217 h 186511"/>
              <a:gd name="connsiteX11" fmla="*/ 426346 w 740496"/>
              <a:gd name="connsiteY11" fmla="*/ 12607 h 186511"/>
              <a:gd name="connsiteX12" fmla="*/ 460005 w 740496"/>
              <a:gd name="connsiteY12" fmla="*/ 23827 h 186511"/>
              <a:gd name="connsiteX13" fmla="*/ 482444 w 740496"/>
              <a:gd name="connsiteY13" fmla="*/ 29436 h 186511"/>
              <a:gd name="connsiteX14" fmla="*/ 516103 w 740496"/>
              <a:gd name="connsiteY14" fmla="*/ 40656 h 186511"/>
              <a:gd name="connsiteX15" fmla="*/ 572201 w 740496"/>
              <a:gd name="connsiteY15" fmla="*/ 46266 h 186511"/>
              <a:gd name="connsiteX16" fmla="*/ 678788 w 740496"/>
              <a:gd name="connsiteY16" fmla="*/ 74315 h 186511"/>
              <a:gd name="connsiteX17" fmla="*/ 712447 w 740496"/>
              <a:gd name="connsiteY17" fmla="*/ 91144 h 186511"/>
              <a:gd name="connsiteX18" fmla="*/ 740496 w 740496"/>
              <a:gd name="connsiteY18" fmla="*/ 107974 h 18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0496" h="186511">
                <a:moveTo>
                  <a:pt x="0" y="186511"/>
                </a:moveTo>
                <a:cubicBezTo>
                  <a:pt x="9350" y="179031"/>
                  <a:pt x="21183" y="173881"/>
                  <a:pt x="28049" y="164072"/>
                </a:cubicBezTo>
                <a:cubicBezTo>
                  <a:pt x="34831" y="154383"/>
                  <a:pt x="28049" y="134153"/>
                  <a:pt x="39269" y="130413"/>
                </a:cubicBezTo>
                <a:cubicBezTo>
                  <a:pt x="60432" y="123358"/>
                  <a:pt x="70467" y="121653"/>
                  <a:pt x="89757" y="102364"/>
                </a:cubicBezTo>
                <a:cubicBezTo>
                  <a:pt x="95367" y="96754"/>
                  <a:pt x="100492" y="90614"/>
                  <a:pt x="106587" y="85535"/>
                </a:cubicBezTo>
                <a:cubicBezTo>
                  <a:pt x="130704" y="65438"/>
                  <a:pt x="114943" y="81356"/>
                  <a:pt x="140246" y="68705"/>
                </a:cubicBezTo>
                <a:cubicBezTo>
                  <a:pt x="146276" y="65690"/>
                  <a:pt x="150878" y="60142"/>
                  <a:pt x="157075" y="57486"/>
                </a:cubicBezTo>
                <a:cubicBezTo>
                  <a:pt x="165892" y="53707"/>
                  <a:pt x="200240" y="48263"/>
                  <a:pt x="207563" y="46266"/>
                </a:cubicBezTo>
                <a:cubicBezTo>
                  <a:pt x="218973" y="43154"/>
                  <a:pt x="230002" y="38786"/>
                  <a:pt x="241222" y="35046"/>
                </a:cubicBezTo>
                <a:cubicBezTo>
                  <a:pt x="246832" y="33176"/>
                  <a:pt x="252253" y="30596"/>
                  <a:pt x="258052" y="29436"/>
                </a:cubicBezTo>
                <a:cubicBezTo>
                  <a:pt x="293661" y="22315"/>
                  <a:pt x="276851" y="26140"/>
                  <a:pt x="308540" y="18217"/>
                </a:cubicBezTo>
                <a:cubicBezTo>
                  <a:pt x="351529" y="-10442"/>
                  <a:pt x="328086" y="324"/>
                  <a:pt x="426346" y="12607"/>
                </a:cubicBezTo>
                <a:cubicBezTo>
                  <a:pt x="438081" y="14074"/>
                  <a:pt x="448531" y="20959"/>
                  <a:pt x="460005" y="23827"/>
                </a:cubicBezTo>
                <a:cubicBezTo>
                  <a:pt x="467485" y="25697"/>
                  <a:pt x="475059" y="27221"/>
                  <a:pt x="482444" y="29436"/>
                </a:cubicBezTo>
                <a:cubicBezTo>
                  <a:pt x="493772" y="32834"/>
                  <a:pt x="504335" y="39479"/>
                  <a:pt x="516103" y="40656"/>
                </a:cubicBezTo>
                <a:lnTo>
                  <a:pt x="572201" y="46266"/>
                </a:lnTo>
                <a:cubicBezTo>
                  <a:pt x="626146" y="82229"/>
                  <a:pt x="592415" y="67671"/>
                  <a:pt x="678788" y="74315"/>
                </a:cubicBezTo>
                <a:cubicBezTo>
                  <a:pt x="721088" y="88416"/>
                  <a:pt x="668948" y="69395"/>
                  <a:pt x="712447" y="91144"/>
                </a:cubicBezTo>
                <a:cubicBezTo>
                  <a:pt x="741574" y="105707"/>
                  <a:pt x="718583" y="86061"/>
                  <a:pt x="740496" y="107974"/>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499" name="フリーフォーム 498"/>
          <p:cNvSpPr/>
          <p:nvPr/>
        </p:nvSpPr>
        <p:spPr bwMode="auto">
          <a:xfrm>
            <a:off x="6961268" y="2970768"/>
            <a:ext cx="780278" cy="252442"/>
          </a:xfrm>
          <a:custGeom>
            <a:avLst/>
            <a:gdLst>
              <a:gd name="connsiteX0" fmla="*/ 780278 w 780278"/>
              <a:gd name="connsiteY0" fmla="*/ 0 h 252442"/>
              <a:gd name="connsiteX1" fmla="*/ 769058 w 780278"/>
              <a:gd name="connsiteY1" fmla="*/ 28049 h 252442"/>
              <a:gd name="connsiteX2" fmla="*/ 746619 w 780278"/>
              <a:gd name="connsiteY2" fmla="*/ 61708 h 252442"/>
              <a:gd name="connsiteX3" fmla="*/ 729790 w 780278"/>
              <a:gd name="connsiteY3" fmla="*/ 95367 h 252442"/>
              <a:gd name="connsiteX4" fmla="*/ 707350 w 780278"/>
              <a:gd name="connsiteY4" fmla="*/ 100977 h 252442"/>
              <a:gd name="connsiteX5" fmla="*/ 656862 w 780278"/>
              <a:gd name="connsiteY5" fmla="*/ 123416 h 252442"/>
              <a:gd name="connsiteX6" fmla="*/ 645642 w 780278"/>
              <a:gd name="connsiteY6" fmla="*/ 140246 h 252442"/>
              <a:gd name="connsiteX7" fmla="*/ 628813 w 780278"/>
              <a:gd name="connsiteY7" fmla="*/ 151465 h 252442"/>
              <a:gd name="connsiteX8" fmla="*/ 623203 w 780278"/>
              <a:gd name="connsiteY8" fmla="*/ 168295 h 252442"/>
              <a:gd name="connsiteX9" fmla="*/ 611984 w 780278"/>
              <a:gd name="connsiteY9" fmla="*/ 185124 h 252442"/>
              <a:gd name="connsiteX10" fmla="*/ 606374 w 780278"/>
              <a:gd name="connsiteY10" fmla="*/ 201954 h 252442"/>
              <a:gd name="connsiteX11" fmla="*/ 572715 w 780278"/>
              <a:gd name="connsiteY11" fmla="*/ 224393 h 252442"/>
              <a:gd name="connsiteX12" fmla="*/ 555885 w 780278"/>
              <a:gd name="connsiteY12" fmla="*/ 235612 h 252442"/>
              <a:gd name="connsiteX13" fmla="*/ 539056 w 780278"/>
              <a:gd name="connsiteY13" fmla="*/ 246832 h 252442"/>
              <a:gd name="connsiteX14" fmla="*/ 522226 w 780278"/>
              <a:gd name="connsiteY14" fmla="*/ 252442 h 252442"/>
              <a:gd name="connsiteX15" fmla="*/ 438079 w 780278"/>
              <a:gd name="connsiteY15" fmla="*/ 241222 h 252442"/>
              <a:gd name="connsiteX16" fmla="*/ 404420 w 780278"/>
              <a:gd name="connsiteY16" fmla="*/ 230003 h 252442"/>
              <a:gd name="connsiteX17" fmla="*/ 381981 w 780278"/>
              <a:gd name="connsiteY17" fmla="*/ 224393 h 252442"/>
              <a:gd name="connsiteX18" fmla="*/ 348322 w 780278"/>
              <a:gd name="connsiteY18" fmla="*/ 213173 h 252442"/>
              <a:gd name="connsiteX19" fmla="*/ 191247 w 780278"/>
              <a:gd name="connsiteY19" fmla="*/ 207563 h 252442"/>
              <a:gd name="connsiteX20" fmla="*/ 140759 w 780278"/>
              <a:gd name="connsiteY20" fmla="*/ 196344 h 252442"/>
              <a:gd name="connsiteX21" fmla="*/ 107100 w 780278"/>
              <a:gd name="connsiteY21" fmla="*/ 185124 h 252442"/>
              <a:gd name="connsiteX22" fmla="*/ 90271 w 780278"/>
              <a:gd name="connsiteY22" fmla="*/ 179514 h 252442"/>
              <a:gd name="connsiteX23" fmla="*/ 79051 w 780278"/>
              <a:gd name="connsiteY23" fmla="*/ 162685 h 252442"/>
              <a:gd name="connsiteX24" fmla="*/ 62222 w 780278"/>
              <a:gd name="connsiteY24" fmla="*/ 151465 h 252442"/>
              <a:gd name="connsiteX25" fmla="*/ 51002 w 780278"/>
              <a:gd name="connsiteY25" fmla="*/ 117806 h 252442"/>
              <a:gd name="connsiteX26" fmla="*/ 45392 w 780278"/>
              <a:gd name="connsiteY26" fmla="*/ 100977 h 252442"/>
              <a:gd name="connsiteX27" fmla="*/ 28563 w 780278"/>
              <a:gd name="connsiteY27" fmla="*/ 89757 h 252442"/>
              <a:gd name="connsiteX28" fmla="*/ 17343 w 780278"/>
              <a:gd name="connsiteY28" fmla="*/ 72928 h 252442"/>
              <a:gd name="connsiteX29" fmla="*/ 514 w 780278"/>
              <a:gd name="connsiteY29" fmla="*/ 61708 h 252442"/>
              <a:gd name="connsiteX30" fmla="*/ 6123 w 780278"/>
              <a:gd name="connsiteY30" fmla="*/ 3365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0278" h="252442">
                <a:moveTo>
                  <a:pt x="780278" y="0"/>
                </a:moveTo>
                <a:cubicBezTo>
                  <a:pt x="776538" y="9350"/>
                  <a:pt x="773880" y="19209"/>
                  <a:pt x="769058" y="28049"/>
                </a:cubicBezTo>
                <a:cubicBezTo>
                  <a:pt x="762601" y="39887"/>
                  <a:pt x="746619" y="61708"/>
                  <a:pt x="746619" y="61708"/>
                </a:cubicBezTo>
                <a:cubicBezTo>
                  <a:pt x="743419" y="71307"/>
                  <a:pt x="739111" y="89153"/>
                  <a:pt x="729790" y="95367"/>
                </a:cubicBezTo>
                <a:cubicBezTo>
                  <a:pt x="723375" y="99644"/>
                  <a:pt x="714735" y="98761"/>
                  <a:pt x="707350" y="100977"/>
                </a:cubicBezTo>
                <a:cubicBezTo>
                  <a:pt x="670939" y="111901"/>
                  <a:pt x="681455" y="107022"/>
                  <a:pt x="656862" y="123416"/>
                </a:cubicBezTo>
                <a:cubicBezTo>
                  <a:pt x="653122" y="129026"/>
                  <a:pt x="650410" y="135478"/>
                  <a:pt x="645642" y="140246"/>
                </a:cubicBezTo>
                <a:cubicBezTo>
                  <a:pt x="640875" y="145013"/>
                  <a:pt x="633025" y="146200"/>
                  <a:pt x="628813" y="151465"/>
                </a:cubicBezTo>
                <a:cubicBezTo>
                  <a:pt x="625119" y="156083"/>
                  <a:pt x="625848" y="163006"/>
                  <a:pt x="623203" y="168295"/>
                </a:cubicBezTo>
                <a:cubicBezTo>
                  <a:pt x="620188" y="174325"/>
                  <a:pt x="614999" y="179094"/>
                  <a:pt x="611984" y="185124"/>
                </a:cubicBezTo>
                <a:cubicBezTo>
                  <a:pt x="609339" y="190413"/>
                  <a:pt x="610555" y="197773"/>
                  <a:pt x="606374" y="201954"/>
                </a:cubicBezTo>
                <a:cubicBezTo>
                  <a:pt x="596839" y="211489"/>
                  <a:pt x="583935" y="216913"/>
                  <a:pt x="572715" y="224393"/>
                </a:cubicBezTo>
                <a:lnTo>
                  <a:pt x="555885" y="235612"/>
                </a:lnTo>
                <a:cubicBezTo>
                  <a:pt x="550275" y="239352"/>
                  <a:pt x="545452" y="244700"/>
                  <a:pt x="539056" y="246832"/>
                </a:cubicBezTo>
                <a:lnTo>
                  <a:pt x="522226" y="252442"/>
                </a:lnTo>
                <a:cubicBezTo>
                  <a:pt x="495205" y="249740"/>
                  <a:pt x="464989" y="248561"/>
                  <a:pt x="438079" y="241222"/>
                </a:cubicBezTo>
                <a:cubicBezTo>
                  <a:pt x="426669" y="238110"/>
                  <a:pt x="415893" y="232871"/>
                  <a:pt x="404420" y="230003"/>
                </a:cubicBezTo>
                <a:cubicBezTo>
                  <a:pt x="396940" y="228133"/>
                  <a:pt x="389366" y="226608"/>
                  <a:pt x="381981" y="224393"/>
                </a:cubicBezTo>
                <a:cubicBezTo>
                  <a:pt x="370653" y="220995"/>
                  <a:pt x="360141" y="213595"/>
                  <a:pt x="348322" y="213173"/>
                </a:cubicBezTo>
                <a:lnTo>
                  <a:pt x="191247" y="207563"/>
                </a:lnTo>
                <a:cubicBezTo>
                  <a:pt x="175225" y="204359"/>
                  <a:pt x="156610" y="201099"/>
                  <a:pt x="140759" y="196344"/>
                </a:cubicBezTo>
                <a:cubicBezTo>
                  <a:pt x="129431" y="192946"/>
                  <a:pt x="118320" y="188864"/>
                  <a:pt x="107100" y="185124"/>
                </a:cubicBezTo>
                <a:lnTo>
                  <a:pt x="90271" y="179514"/>
                </a:lnTo>
                <a:cubicBezTo>
                  <a:pt x="86531" y="173904"/>
                  <a:pt x="83818" y="167452"/>
                  <a:pt x="79051" y="162685"/>
                </a:cubicBezTo>
                <a:cubicBezTo>
                  <a:pt x="74284" y="157918"/>
                  <a:pt x="65795" y="157182"/>
                  <a:pt x="62222" y="151465"/>
                </a:cubicBezTo>
                <a:cubicBezTo>
                  <a:pt x="55954" y="141436"/>
                  <a:pt x="54742" y="129026"/>
                  <a:pt x="51002" y="117806"/>
                </a:cubicBezTo>
                <a:cubicBezTo>
                  <a:pt x="49132" y="112196"/>
                  <a:pt x="50312" y="104257"/>
                  <a:pt x="45392" y="100977"/>
                </a:cubicBezTo>
                <a:lnTo>
                  <a:pt x="28563" y="89757"/>
                </a:lnTo>
                <a:cubicBezTo>
                  <a:pt x="24823" y="84147"/>
                  <a:pt x="22110" y="77695"/>
                  <a:pt x="17343" y="72928"/>
                </a:cubicBezTo>
                <a:cubicBezTo>
                  <a:pt x="12576" y="68161"/>
                  <a:pt x="2366" y="68191"/>
                  <a:pt x="514" y="61708"/>
                </a:cubicBezTo>
                <a:cubicBezTo>
                  <a:pt x="-2105" y="52540"/>
                  <a:pt x="6123" y="33659"/>
                  <a:pt x="6123" y="33659"/>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0" name="円/楕円 499"/>
          <p:cNvSpPr/>
          <p:nvPr/>
        </p:nvSpPr>
        <p:spPr bwMode="auto">
          <a:xfrm>
            <a:off x="7704349" y="290548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01" name="フリーフォーム 500"/>
          <p:cNvSpPr/>
          <p:nvPr/>
        </p:nvSpPr>
        <p:spPr bwMode="auto">
          <a:xfrm>
            <a:off x="6389580" y="3026866"/>
            <a:ext cx="544153" cy="880741"/>
          </a:xfrm>
          <a:custGeom>
            <a:avLst/>
            <a:gdLst>
              <a:gd name="connsiteX0" fmla="*/ 544153 w 544153"/>
              <a:gd name="connsiteY0" fmla="*/ 0 h 880741"/>
              <a:gd name="connsiteX1" fmla="*/ 493664 w 544153"/>
              <a:gd name="connsiteY1" fmla="*/ 16830 h 880741"/>
              <a:gd name="connsiteX2" fmla="*/ 476835 w 544153"/>
              <a:gd name="connsiteY2" fmla="*/ 22440 h 880741"/>
              <a:gd name="connsiteX3" fmla="*/ 443176 w 544153"/>
              <a:gd name="connsiteY3" fmla="*/ 39269 h 880741"/>
              <a:gd name="connsiteX4" fmla="*/ 330980 w 544153"/>
              <a:gd name="connsiteY4" fmla="*/ 44879 h 880741"/>
              <a:gd name="connsiteX5" fmla="*/ 297321 w 544153"/>
              <a:gd name="connsiteY5" fmla="*/ 56099 h 880741"/>
              <a:gd name="connsiteX6" fmla="*/ 280491 w 544153"/>
              <a:gd name="connsiteY6" fmla="*/ 61708 h 880741"/>
              <a:gd name="connsiteX7" fmla="*/ 241222 w 544153"/>
              <a:gd name="connsiteY7" fmla="*/ 67318 h 880741"/>
              <a:gd name="connsiteX8" fmla="*/ 207564 w 544153"/>
              <a:gd name="connsiteY8" fmla="*/ 78538 h 880741"/>
              <a:gd name="connsiteX9" fmla="*/ 157075 w 544153"/>
              <a:gd name="connsiteY9" fmla="*/ 100977 h 880741"/>
              <a:gd name="connsiteX10" fmla="*/ 112197 w 544153"/>
              <a:gd name="connsiteY10" fmla="*/ 112197 h 880741"/>
              <a:gd name="connsiteX11" fmla="*/ 95367 w 544153"/>
              <a:gd name="connsiteY11" fmla="*/ 123416 h 880741"/>
              <a:gd name="connsiteX12" fmla="*/ 89757 w 544153"/>
              <a:gd name="connsiteY12" fmla="*/ 140246 h 880741"/>
              <a:gd name="connsiteX13" fmla="*/ 78538 w 544153"/>
              <a:gd name="connsiteY13" fmla="*/ 157075 h 880741"/>
              <a:gd name="connsiteX14" fmla="*/ 67318 w 544153"/>
              <a:gd name="connsiteY14" fmla="*/ 196344 h 880741"/>
              <a:gd name="connsiteX15" fmla="*/ 50489 w 544153"/>
              <a:gd name="connsiteY15" fmla="*/ 230003 h 880741"/>
              <a:gd name="connsiteX16" fmla="*/ 39269 w 544153"/>
              <a:gd name="connsiteY16" fmla="*/ 336589 h 880741"/>
              <a:gd name="connsiteX17" fmla="*/ 33659 w 544153"/>
              <a:gd name="connsiteY17" fmla="*/ 359029 h 880741"/>
              <a:gd name="connsiteX18" fmla="*/ 22440 w 544153"/>
              <a:gd name="connsiteY18" fmla="*/ 392687 h 880741"/>
              <a:gd name="connsiteX19" fmla="*/ 28049 w 544153"/>
              <a:gd name="connsiteY19" fmla="*/ 426346 h 880741"/>
              <a:gd name="connsiteX20" fmla="*/ 33659 w 544153"/>
              <a:gd name="connsiteY20" fmla="*/ 443176 h 880741"/>
              <a:gd name="connsiteX21" fmla="*/ 16830 w 544153"/>
              <a:gd name="connsiteY21" fmla="*/ 516103 h 880741"/>
              <a:gd name="connsiteX22" fmla="*/ 0 w 544153"/>
              <a:gd name="connsiteY22" fmla="*/ 549762 h 880741"/>
              <a:gd name="connsiteX23" fmla="*/ 11220 w 544153"/>
              <a:gd name="connsiteY23" fmla="*/ 589031 h 880741"/>
              <a:gd name="connsiteX24" fmla="*/ 16830 w 544153"/>
              <a:gd name="connsiteY24" fmla="*/ 611470 h 880741"/>
              <a:gd name="connsiteX25" fmla="*/ 28049 w 544153"/>
              <a:gd name="connsiteY25" fmla="*/ 645129 h 880741"/>
              <a:gd name="connsiteX26" fmla="*/ 33659 w 544153"/>
              <a:gd name="connsiteY26" fmla="*/ 751716 h 880741"/>
              <a:gd name="connsiteX27" fmla="*/ 39269 w 544153"/>
              <a:gd name="connsiteY27" fmla="*/ 841473 h 880741"/>
              <a:gd name="connsiteX28" fmla="*/ 44879 w 544153"/>
              <a:gd name="connsiteY28" fmla="*/ 869522 h 880741"/>
              <a:gd name="connsiteX29" fmla="*/ 56099 w 544153"/>
              <a:gd name="connsiteY29" fmla="*/ 880741 h 8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4153" h="880741">
                <a:moveTo>
                  <a:pt x="544153" y="0"/>
                </a:moveTo>
                <a:lnTo>
                  <a:pt x="493664" y="16830"/>
                </a:lnTo>
                <a:cubicBezTo>
                  <a:pt x="488054" y="18700"/>
                  <a:pt x="481755" y="19160"/>
                  <a:pt x="476835" y="22440"/>
                </a:cubicBezTo>
                <a:cubicBezTo>
                  <a:pt x="466341" y="29435"/>
                  <a:pt x="456529" y="38108"/>
                  <a:pt x="443176" y="39269"/>
                </a:cubicBezTo>
                <a:cubicBezTo>
                  <a:pt x="405871" y="42513"/>
                  <a:pt x="368379" y="43009"/>
                  <a:pt x="330980" y="44879"/>
                </a:cubicBezTo>
                <a:lnTo>
                  <a:pt x="297321" y="56099"/>
                </a:lnTo>
                <a:cubicBezTo>
                  <a:pt x="291711" y="57969"/>
                  <a:pt x="286345" y="60872"/>
                  <a:pt x="280491" y="61708"/>
                </a:cubicBezTo>
                <a:lnTo>
                  <a:pt x="241222" y="67318"/>
                </a:lnTo>
                <a:cubicBezTo>
                  <a:pt x="230003" y="71058"/>
                  <a:pt x="217404" y="71978"/>
                  <a:pt x="207564" y="78538"/>
                </a:cubicBezTo>
                <a:cubicBezTo>
                  <a:pt x="187419" y="91967"/>
                  <a:pt x="185684" y="95255"/>
                  <a:pt x="157075" y="100977"/>
                </a:cubicBezTo>
                <a:cubicBezTo>
                  <a:pt x="146404" y="103111"/>
                  <a:pt x="123699" y="106446"/>
                  <a:pt x="112197" y="112197"/>
                </a:cubicBezTo>
                <a:cubicBezTo>
                  <a:pt x="106167" y="115212"/>
                  <a:pt x="100977" y="119676"/>
                  <a:pt x="95367" y="123416"/>
                </a:cubicBezTo>
                <a:cubicBezTo>
                  <a:pt x="93497" y="129026"/>
                  <a:pt x="92402" y="134957"/>
                  <a:pt x="89757" y="140246"/>
                </a:cubicBezTo>
                <a:cubicBezTo>
                  <a:pt x="86742" y="146276"/>
                  <a:pt x="81194" y="150878"/>
                  <a:pt x="78538" y="157075"/>
                </a:cubicBezTo>
                <a:cubicBezTo>
                  <a:pt x="67753" y="182240"/>
                  <a:pt x="78235" y="174509"/>
                  <a:pt x="67318" y="196344"/>
                </a:cubicBezTo>
                <a:cubicBezTo>
                  <a:pt x="45569" y="239844"/>
                  <a:pt x="64590" y="187699"/>
                  <a:pt x="50489" y="230003"/>
                </a:cubicBezTo>
                <a:cubicBezTo>
                  <a:pt x="46749" y="265532"/>
                  <a:pt x="43890" y="301164"/>
                  <a:pt x="39269" y="336589"/>
                </a:cubicBezTo>
                <a:cubicBezTo>
                  <a:pt x="38272" y="344234"/>
                  <a:pt x="35874" y="351644"/>
                  <a:pt x="33659" y="359029"/>
                </a:cubicBezTo>
                <a:cubicBezTo>
                  <a:pt x="30261" y="370356"/>
                  <a:pt x="22440" y="392687"/>
                  <a:pt x="22440" y="392687"/>
                </a:cubicBezTo>
                <a:cubicBezTo>
                  <a:pt x="24310" y="403907"/>
                  <a:pt x="25582" y="415242"/>
                  <a:pt x="28049" y="426346"/>
                </a:cubicBezTo>
                <a:cubicBezTo>
                  <a:pt x="29332" y="432119"/>
                  <a:pt x="33659" y="437263"/>
                  <a:pt x="33659" y="443176"/>
                </a:cubicBezTo>
                <a:cubicBezTo>
                  <a:pt x="33659" y="457399"/>
                  <a:pt x="25717" y="502773"/>
                  <a:pt x="16830" y="516103"/>
                </a:cubicBezTo>
                <a:cubicBezTo>
                  <a:pt x="2330" y="537853"/>
                  <a:pt x="7742" y="526537"/>
                  <a:pt x="0" y="549762"/>
                </a:cubicBezTo>
                <a:cubicBezTo>
                  <a:pt x="17535" y="619901"/>
                  <a:pt x="-4874" y="532706"/>
                  <a:pt x="11220" y="589031"/>
                </a:cubicBezTo>
                <a:cubicBezTo>
                  <a:pt x="13338" y="596444"/>
                  <a:pt x="14615" y="604085"/>
                  <a:pt x="16830" y="611470"/>
                </a:cubicBezTo>
                <a:cubicBezTo>
                  <a:pt x="20228" y="622798"/>
                  <a:pt x="28049" y="645129"/>
                  <a:pt x="28049" y="645129"/>
                </a:cubicBezTo>
                <a:cubicBezTo>
                  <a:pt x="29919" y="680658"/>
                  <a:pt x="31629" y="716196"/>
                  <a:pt x="33659" y="751716"/>
                </a:cubicBezTo>
                <a:cubicBezTo>
                  <a:pt x="35369" y="781645"/>
                  <a:pt x="36427" y="811631"/>
                  <a:pt x="39269" y="841473"/>
                </a:cubicBezTo>
                <a:cubicBezTo>
                  <a:pt x="40173" y="850965"/>
                  <a:pt x="41123" y="860758"/>
                  <a:pt x="44879" y="869522"/>
                </a:cubicBezTo>
                <a:cubicBezTo>
                  <a:pt x="46962" y="874383"/>
                  <a:pt x="52359" y="877001"/>
                  <a:pt x="56099" y="88074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2" name="フリーフォーム 501"/>
          <p:cNvSpPr/>
          <p:nvPr/>
        </p:nvSpPr>
        <p:spPr bwMode="auto">
          <a:xfrm>
            <a:off x="6108157" y="3935657"/>
            <a:ext cx="320692" cy="371035"/>
          </a:xfrm>
          <a:custGeom>
            <a:avLst/>
            <a:gdLst>
              <a:gd name="connsiteX0" fmla="*/ 320692 w 320692"/>
              <a:gd name="connsiteY0" fmla="*/ 0 h 371035"/>
              <a:gd name="connsiteX1" fmla="*/ 264594 w 320692"/>
              <a:gd name="connsiteY1" fmla="*/ 11219 h 371035"/>
              <a:gd name="connsiteX2" fmla="*/ 230935 w 320692"/>
              <a:gd name="connsiteY2" fmla="*/ 22439 h 371035"/>
              <a:gd name="connsiteX3" fmla="*/ 208496 w 320692"/>
              <a:gd name="connsiteY3" fmla="*/ 56098 h 371035"/>
              <a:gd name="connsiteX4" fmla="*/ 202886 w 320692"/>
              <a:gd name="connsiteY4" fmla="*/ 72927 h 371035"/>
              <a:gd name="connsiteX5" fmla="*/ 191666 w 320692"/>
              <a:gd name="connsiteY5" fmla="*/ 89757 h 371035"/>
              <a:gd name="connsiteX6" fmla="*/ 169227 w 320692"/>
              <a:gd name="connsiteY6" fmla="*/ 95366 h 371035"/>
              <a:gd name="connsiteX7" fmla="*/ 152398 w 320692"/>
              <a:gd name="connsiteY7" fmla="*/ 106586 h 371035"/>
              <a:gd name="connsiteX8" fmla="*/ 135568 w 320692"/>
              <a:gd name="connsiteY8" fmla="*/ 112196 h 371035"/>
              <a:gd name="connsiteX9" fmla="*/ 124349 w 320692"/>
              <a:gd name="connsiteY9" fmla="*/ 129025 h 371035"/>
              <a:gd name="connsiteX10" fmla="*/ 107519 w 320692"/>
              <a:gd name="connsiteY10" fmla="*/ 140245 h 371035"/>
              <a:gd name="connsiteX11" fmla="*/ 96299 w 320692"/>
              <a:gd name="connsiteY11" fmla="*/ 157074 h 371035"/>
              <a:gd name="connsiteX12" fmla="*/ 79470 w 320692"/>
              <a:gd name="connsiteY12" fmla="*/ 190733 h 371035"/>
              <a:gd name="connsiteX13" fmla="*/ 45811 w 320692"/>
              <a:gd name="connsiteY13" fmla="*/ 213173 h 371035"/>
              <a:gd name="connsiteX14" fmla="*/ 28982 w 320692"/>
              <a:gd name="connsiteY14" fmla="*/ 246831 h 371035"/>
              <a:gd name="connsiteX15" fmla="*/ 17762 w 320692"/>
              <a:gd name="connsiteY15" fmla="*/ 302930 h 371035"/>
              <a:gd name="connsiteX16" fmla="*/ 6542 w 320692"/>
              <a:gd name="connsiteY16" fmla="*/ 319759 h 371035"/>
              <a:gd name="connsiteX17" fmla="*/ 6542 w 320692"/>
              <a:gd name="connsiteY17" fmla="*/ 370247 h 371035"/>
              <a:gd name="connsiteX18" fmla="*/ 12152 w 320692"/>
              <a:gd name="connsiteY18" fmla="*/ 370247 h 3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692" h="371035">
                <a:moveTo>
                  <a:pt x="320692" y="0"/>
                </a:moveTo>
                <a:cubicBezTo>
                  <a:pt x="301993" y="3740"/>
                  <a:pt x="282685" y="5188"/>
                  <a:pt x="264594" y="11219"/>
                </a:cubicBezTo>
                <a:lnTo>
                  <a:pt x="230935" y="22439"/>
                </a:lnTo>
                <a:cubicBezTo>
                  <a:pt x="223455" y="33659"/>
                  <a:pt x="212760" y="43306"/>
                  <a:pt x="208496" y="56098"/>
                </a:cubicBezTo>
                <a:cubicBezTo>
                  <a:pt x="206626" y="61708"/>
                  <a:pt x="205531" y="67638"/>
                  <a:pt x="202886" y="72927"/>
                </a:cubicBezTo>
                <a:cubicBezTo>
                  <a:pt x="199871" y="78958"/>
                  <a:pt x="197276" y="86017"/>
                  <a:pt x="191666" y="89757"/>
                </a:cubicBezTo>
                <a:cubicBezTo>
                  <a:pt x="185251" y="94034"/>
                  <a:pt x="176707" y="93496"/>
                  <a:pt x="169227" y="95366"/>
                </a:cubicBezTo>
                <a:cubicBezTo>
                  <a:pt x="163617" y="99106"/>
                  <a:pt x="158428" y="103571"/>
                  <a:pt x="152398" y="106586"/>
                </a:cubicBezTo>
                <a:cubicBezTo>
                  <a:pt x="147109" y="109231"/>
                  <a:pt x="140186" y="108502"/>
                  <a:pt x="135568" y="112196"/>
                </a:cubicBezTo>
                <a:cubicBezTo>
                  <a:pt x="130303" y="116408"/>
                  <a:pt x="129116" y="124258"/>
                  <a:pt x="124349" y="129025"/>
                </a:cubicBezTo>
                <a:cubicBezTo>
                  <a:pt x="119581" y="133793"/>
                  <a:pt x="113129" y="136505"/>
                  <a:pt x="107519" y="140245"/>
                </a:cubicBezTo>
                <a:cubicBezTo>
                  <a:pt x="103779" y="145855"/>
                  <a:pt x="99314" y="151044"/>
                  <a:pt x="96299" y="157074"/>
                </a:cubicBezTo>
                <a:cubicBezTo>
                  <a:pt x="88739" y="172195"/>
                  <a:pt x="93764" y="178225"/>
                  <a:pt x="79470" y="190733"/>
                </a:cubicBezTo>
                <a:cubicBezTo>
                  <a:pt x="69322" y="199613"/>
                  <a:pt x="45811" y="213173"/>
                  <a:pt x="45811" y="213173"/>
                </a:cubicBezTo>
                <a:cubicBezTo>
                  <a:pt x="36354" y="227358"/>
                  <a:pt x="32300" y="230239"/>
                  <a:pt x="28982" y="246831"/>
                </a:cubicBezTo>
                <a:cubicBezTo>
                  <a:pt x="25537" y="264057"/>
                  <a:pt x="26211" y="286032"/>
                  <a:pt x="17762" y="302930"/>
                </a:cubicBezTo>
                <a:cubicBezTo>
                  <a:pt x="14747" y="308960"/>
                  <a:pt x="10282" y="314149"/>
                  <a:pt x="6542" y="319759"/>
                </a:cubicBezTo>
                <a:cubicBezTo>
                  <a:pt x="-953" y="342246"/>
                  <a:pt x="-3330" y="340629"/>
                  <a:pt x="6542" y="370247"/>
                </a:cubicBezTo>
                <a:cubicBezTo>
                  <a:pt x="7133" y="372021"/>
                  <a:pt x="10282" y="370247"/>
                  <a:pt x="12152" y="37024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3" name="フリーフォーム 502"/>
          <p:cNvSpPr/>
          <p:nvPr/>
        </p:nvSpPr>
        <p:spPr bwMode="auto">
          <a:xfrm>
            <a:off x="6445679" y="3941266"/>
            <a:ext cx="72927" cy="504884"/>
          </a:xfrm>
          <a:custGeom>
            <a:avLst/>
            <a:gdLst>
              <a:gd name="connsiteX0" fmla="*/ 5609 w 72927"/>
              <a:gd name="connsiteY0" fmla="*/ 0 h 504884"/>
              <a:gd name="connsiteX1" fmla="*/ 39268 w 72927"/>
              <a:gd name="connsiteY1" fmla="*/ 5610 h 504884"/>
              <a:gd name="connsiteX2" fmla="*/ 67317 w 72927"/>
              <a:gd name="connsiteY2" fmla="*/ 33659 h 504884"/>
              <a:gd name="connsiteX3" fmla="*/ 72927 w 72927"/>
              <a:gd name="connsiteY3" fmla="*/ 50489 h 504884"/>
              <a:gd name="connsiteX4" fmla="*/ 67317 w 72927"/>
              <a:gd name="connsiteY4" fmla="*/ 106587 h 504884"/>
              <a:gd name="connsiteX5" fmla="*/ 56098 w 72927"/>
              <a:gd name="connsiteY5" fmla="*/ 145856 h 504884"/>
              <a:gd name="connsiteX6" fmla="*/ 44878 w 72927"/>
              <a:gd name="connsiteY6" fmla="*/ 246832 h 504884"/>
              <a:gd name="connsiteX7" fmla="*/ 33658 w 72927"/>
              <a:gd name="connsiteY7" fmla="*/ 263662 h 504884"/>
              <a:gd name="connsiteX8" fmla="*/ 22439 w 72927"/>
              <a:gd name="connsiteY8" fmla="*/ 297321 h 504884"/>
              <a:gd name="connsiteX9" fmla="*/ 16829 w 72927"/>
              <a:gd name="connsiteY9" fmla="*/ 314150 h 504884"/>
              <a:gd name="connsiteX10" fmla="*/ 11219 w 72927"/>
              <a:gd name="connsiteY10" fmla="*/ 387078 h 504884"/>
              <a:gd name="connsiteX11" fmla="*/ 5609 w 72927"/>
              <a:gd name="connsiteY11" fmla="*/ 415127 h 504884"/>
              <a:gd name="connsiteX12" fmla="*/ 0 w 72927"/>
              <a:gd name="connsiteY12" fmla="*/ 465615 h 504884"/>
              <a:gd name="connsiteX13" fmla="*/ 5609 w 72927"/>
              <a:gd name="connsiteY13" fmla="*/ 504884 h 50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27" h="504884">
                <a:moveTo>
                  <a:pt x="5609" y="0"/>
                </a:moveTo>
                <a:cubicBezTo>
                  <a:pt x="16829" y="1870"/>
                  <a:pt x="28477" y="2013"/>
                  <a:pt x="39268" y="5610"/>
                </a:cubicBezTo>
                <a:cubicBezTo>
                  <a:pt x="52732" y="10098"/>
                  <a:pt x="61333" y="21691"/>
                  <a:pt x="67317" y="33659"/>
                </a:cubicBezTo>
                <a:cubicBezTo>
                  <a:pt x="69962" y="38948"/>
                  <a:pt x="71057" y="44879"/>
                  <a:pt x="72927" y="50489"/>
                </a:cubicBezTo>
                <a:cubicBezTo>
                  <a:pt x="71057" y="69188"/>
                  <a:pt x="69975" y="87983"/>
                  <a:pt x="67317" y="106587"/>
                </a:cubicBezTo>
                <a:cubicBezTo>
                  <a:pt x="65555" y="118918"/>
                  <a:pt x="60095" y="133865"/>
                  <a:pt x="56098" y="145856"/>
                </a:cubicBezTo>
                <a:cubicBezTo>
                  <a:pt x="55397" y="156374"/>
                  <a:pt x="58263" y="220063"/>
                  <a:pt x="44878" y="246832"/>
                </a:cubicBezTo>
                <a:cubicBezTo>
                  <a:pt x="41863" y="252863"/>
                  <a:pt x="37398" y="258052"/>
                  <a:pt x="33658" y="263662"/>
                </a:cubicBezTo>
                <a:lnTo>
                  <a:pt x="22439" y="297321"/>
                </a:lnTo>
                <a:lnTo>
                  <a:pt x="16829" y="314150"/>
                </a:lnTo>
                <a:cubicBezTo>
                  <a:pt x="14959" y="338459"/>
                  <a:pt x="13912" y="362846"/>
                  <a:pt x="11219" y="387078"/>
                </a:cubicBezTo>
                <a:cubicBezTo>
                  <a:pt x="10166" y="396555"/>
                  <a:pt x="6957" y="405688"/>
                  <a:pt x="5609" y="415127"/>
                </a:cubicBezTo>
                <a:cubicBezTo>
                  <a:pt x="3214" y="431890"/>
                  <a:pt x="1870" y="448786"/>
                  <a:pt x="0" y="465615"/>
                </a:cubicBezTo>
                <a:lnTo>
                  <a:pt x="5609" y="504884"/>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4" name="円/楕円 503"/>
          <p:cNvSpPr/>
          <p:nvPr/>
        </p:nvSpPr>
        <p:spPr bwMode="auto">
          <a:xfrm>
            <a:off x="6376349" y="387377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05" name="円/楕円 504"/>
          <p:cNvSpPr/>
          <p:nvPr/>
        </p:nvSpPr>
        <p:spPr bwMode="auto">
          <a:xfrm>
            <a:off x="6053361" y="426085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06" name="フリーフォーム 505"/>
          <p:cNvSpPr/>
          <p:nvPr/>
        </p:nvSpPr>
        <p:spPr bwMode="auto">
          <a:xfrm>
            <a:off x="4398096" y="5248353"/>
            <a:ext cx="286100" cy="420737"/>
          </a:xfrm>
          <a:custGeom>
            <a:avLst/>
            <a:gdLst>
              <a:gd name="connsiteX0" fmla="*/ 286100 w 286100"/>
              <a:gd name="connsiteY0" fmla="*/ 0 h 420737"/>
              <a:gd name="connsiteX1" fmla="*/ 263661 w 286100"/>
              <a:gd name="connsiteY1" fmla="*/ 39269 h 420737"/>
              <a:gd name="connsiteX2" fmla="*/ 241222 w 286100"/>
              <a:gd name="connsiteY2" fmla="*/ 72928 h 420737"/>
              <a:gd name="connsiteX3" fmla="*/ 235612 w 286100"/>
              <a:gd name="connsiteY3" fmla="*/ 117807 h 420737"/>
              <a:gd name="connsiteX4" fmla="*/ 230002 w 286100"/>
              <a:gd name="connsiteY4" fmla="*/ 134636 h 420737"/>
              <a:gd name="connsiteX5" fmla="*/ 213173 w 286100"/>
              <a:gd name="connsiteY5" fmla="*/ 140246 h 420737"/>
              <a:gd name="connsiteX6" fmla="*/ 185124 w 286100"/>
              <a:gd name="connsiteY6" fmla="*/ 168295 h 420737"/>
              <a:gd name="connsiteX7" fmla="*/ 173904 w 286100"/>
              <a:gd name="connsiteY7" fmla="*/ 185124 h 420737"/>
              <a:gd name="connsiteX8" fmla="*/ 151465 w 286100"/>
              <a:gd name="connsiteY8" fmla="*/ 235613 h 420737"/>
              <a:gd name="connsiteX9" fmla="*/ 134635 w 286100"/>
              <a:gd name="connsiteY9" fmla="*/ 246832 h 420737"/>
              <a:gd name="connsiteX10" fmla="*/ 112196 w 286100"/>
              <a:gd name="connsiteY10" fmla="*/ 252442 h 420737"/>
              <a:gd name="connsiteX11" fmla="*/ 95367 w 286100"/>
              <a:gd name="connsiteY11" fmla="*/ 258052 h 420737"/>
              <a:gd name="connsiteX12" fmla="*/ 67317 w 286100"/>
              <a:gd name="connsiteY12" fmla="*/ 308540 h 420737"/>
              <a:gd name="connsiteX13" fmla="*/ 56098 w 286100"/>
              <a:gd name="connsiteY13" fmla="*/ 325370 h 420737"/>
              <a:gd name="connsiteX14" fmla="*/ 39268 w 286100"/>
              <a:gd name="connsiteY14" fmla="*/ 336589 h 420737"/>
              <a:gd name="connsiteX15" fmla="*/ 22439 w 286100"/>
              <a:gd name="connsiteY15" fmla="*/ 370248 h 420737"/>
              <a:gd name="connsiteX16" fmla="*/ 5610 w 286100"/>
              <a:gd name="connsiteY16" fmla="*/ 381468 h 420737"/>
              <a:gd name="connsiteX17" fmla="*/ 0 w 286100"/>
              <a:gd name="connsiteY17" fmla="*/ 398297 h 420737"/>
              <a:gd name="connsiteX18" fmla="*/ 5610 w 286100"/>
              <a:gd name="connsiteY18" fmla="*/ 420737 h 4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100" h="420737">
                <a:moveTo>
                  <a:pt x="286100" y="0"/>
                </a:moveTo>
                <a:cubicBezTo>
                  <a:pt x="274846" y="56280"/>
                  <a:pt x="291482" y="7475"/>
                  <a:pt x="263661" y="39269"/>
                </a:cubicBezTo>
                <a:cubicBezTo>
                  <a:pt x="254781" y="49417"/>
                  <a:pt x="241222" y="72928"/>
                  <a:pt x="241222" y="72928"/>
                </a:cubicBezTo>
                <a:cubicBezTo>
                  <a:pt x="239352" y="87888"/>
                  <a:pt x="238309" y="102974"/>
                  <a:pt x="235612" y="117807"/>
                </a:cubicBezTo>
                <a:cubicBezTo>
                  <a:pt x="234554" y="123625"/>
                  <a:pt x="234183" y="130455"/>
                  <a:pt x="230002" y="134636"/>
                </a:cubicBezTo>
                <a:cubicBezTo>
                  <a:pt x="225821" y="138817"/>
                  <a:pt x="218783" y="138376"/>
                  <a:pt x="213173" y="140246"/>
                </a:cubicBezTo>
                <a:cubicBezTo>
                  <a:pt x="183253" y="185123"/>
                  <a:pt x="222523" y="130896"/>
                  <a:pt x="185124" y="168295"/>
                </a:cubicBezTo>
                <a:cubicBezTo>
                  <a:pt x="180357" y="173062"/>
                  <a:pt x="177644" y="179514"/>
                  <a:pt x="173904" y="185124"/>
                </a:cubicBezTo>
                <a:cubicBezTo>
                  <a:pt x="168351" y="201783"/>
                  <a:pt x="164798" y="222280"/>
                  <a:pt x="151465" y="235613"/>
                </a:cubicBezTo>
                <a:cubicBezTo>
                  <a:pt x="146698" y="240380"/>
                  <a:pt x="140832" y="244176"/>
                  <a:pt x="134635" y="246832"/>
                </a:cubicBezTo>
                <a:cubicBezTo>
                  <a:pt x="127548" y="249869"/>
                  <a:pt x="119609" y="250324"/>
                  <a:pt x="112196" y="252442"/>
                </a:cubicBezTo>
                <a:cubicBezTo>
                  <a:pt x="106510" y="254067"/>
                  <a:pt x="100977" y="256182"/>
                  <a:pt x="95367" y="258052"/>
                </a:cubicBezTo>
                <a:cubicBezTo>
                  <a:pt x="85492" y="287675"/>
                  <a:pt x="93038" y="269958"/>
                  <a:pt x="67317" y="308540"/>
                </a:cubicBezTo>
                <a:cubicBezTo>
                  <a:pt x="63577" y="314150"/>
                  <a:pt x="61708" y="321630"/>
                  <a:pt x="56098" y="325370"/>
                </a:cubicBezTo>
                <a:lnTo>
                  <a:pt x="39268" y="336589"/>
                </a:lnTo>
                <a:cubicBezTo>
                  <a:pt x="34705" y="350279"/>
                  <a:pt x="33316" y="359371"/>
                  <a:pt x="22439" y="370248"/>
                </a:cubicBezTo>
                <a:cubicBezTo>
                  <a:pt x="17672" y="375015"/>
                  <a:pt x="11220" y="377728"/>
                  <a:pt x="5610" y="381468"/>
                </a:cubicBezTo>
                <a:cubicBezTo>
                  <a:pt x="3740" y="387078"/>
                  <a:pt x="0" y="392384"/>
                  <a:pt x="0" y="398297"/>
                </a:cubicBezTo>
                <a:cubicBezTo>
                  <a:pt x="0" y="406007"/>
                  <a:pt x="5610" y="420737"/>
                  <a:pt x="5610" y="42073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7" name="フリーフォーム 506"/>
          <p:cNvSpPr/>
          <p:nvPr/>
        </p:nvSpPr>
        <p:spPr bwMode="auto">
          <a:xfrm>
            <a:off x="3825287" y="5719578"/>
            <a:ext cx="236220" cy="107879"/>
          </a:xfrm>
          <a:custGeom>
            <a:avLst/>
            <a:gdLst>
              <a:gd name="connsiteX0" fmla="*/ 123416 w 123416"/>
              <a:gd name="connsiteY0" fmla="*/ 0 h 190734"/>
              <a:gd name="connsiteX1" fmla="*/ 117806 w 123416"/>
              <a:gd name="connsiteY1" fmla="*/ 28049 h 190734"/>
              <a:gd name="connsiteX2" fmla="*/ 100976 w 123416"/>
              <a:gd name="connsiteY2" fmla="*/ 33659 h 190734"/>
              <a:gd name="connsiteX3" fmla="*/ 67318 w 123416"/>
              <a:gd name="connsiteY3" fmla="*/ 56098 h 190734"/>
              <a:gd name="connsiteX4" fmla="*/ 56098 w 123416"/>
              <a:gd name="connsiteY4" fmla="*/ 72928 h 190734"/>
              <a:gd name="connsiteX5" fmla="*/ 50488 w 123416"/>
              <a:gd name="connsiteY5" fmla="*/ 117806 h 190734"/>
              <a:gd name="connsiteX6" fmla="*/ 33659 w 123416"/>
              <a:gd name="connsiteY6" fmla="*/ 129026 h 190734"/>
              <a:gd name="connsiteX7" fmla="*/ 11219 w 123416"/>
              <a:gd name="connsiteY7" fmla="*/ 162685 h 190734"/>
              <a:gd name="connsiteX8" fmla="*/ 0 w 123416"/>
              <a:gd name="connsiteY8" fmla="*/ 190734 h 1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16" h="190734">
                <a:moveTo>
                  <a:pt x="123416" y="0"/>
                </a:moveTo>
                <a:cubicBezTo>
                  <a:pt x="121546" y="9350"/>
                  <a:pt x="123095" y="20116"/>
                  <a:pt x="117806" y="28049"/>
                </a:cubicBezTo>
                <a:cubicBezTo>
                  <a:pt x="114526" y="32969"/>
                  <a:pt x="105896" y="30379"/>
                  <a:pt x="100976" y="33659"/>
                </a:cubicBezTo>
                <a:cubicBezTo>
                  <a:pt x="58953" y="61674"/>
                  <a:pt x="107335" y="42758"/>
                  <a:pt x="67318" y="56098"/>
                </a:cubicBezTo>
                <a:cubicBezTo>
                  <a:pt x="63578" y="61708"/>
                  <a:pt x="57872" y="66423"/>
                  <a:pt x="56098" y="72928"/>
                </a:cubicBezTo>
                <a:cubicBezTo>
                  <a:pt x="52131" y="87473"/>
                  <a:pt x="56087" y="103808"/>
                  <a:pt x="50488" y="117806"/>
                </a:cubicBezTo>
                <a:cubicBezTo>
                  <a:pt x="47984" y="124066"/>
                  <a:pt x="39269" y="125286"/>
                  <a:pt x="33659" y="129026"/>
                </a:cubicBezTo>
                <a:cubicBezTo>
                  <a:pt x="26179" y="140246"/>
                  <a:pt x="15483" y="149892"/>
                  <a:pt x="11219" y="162685"/>
                </a:cubicBezTo>
                <a:cubicBezTo>
                  <a:pt x="4288" y="183481"/>
                  <a:pt x="8254" y="174225"/>
                  <a:pt x="0" y="190734"/>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08" name="円/楕円 507"/>
          <p:cNvSpPr/>
          <p:nvPr/>
        </p:nvSpPr>
        <p:spPr bwMode="auto">
          <a:xfrm>
            <a:off x="3871536" y="587522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09" name="フリーフォーム 508"/>
          <p:cNvSpPr/>
          <p:nvPr/>
        </p:nvSpPr>
        <p:spPr bwMode="auto">
          <a:xfrm>
            <a:off x="3491880" y="5235732"/>
            <a:ext cx="443206" cy="409517"/>
          </a:xfrm>
          <a:custGeom>
            <a:avLst/>
            <a:gdLst>
              <a:gd name="connsiteX0" fmla="*/ 0 w 443206"/>
              <a:gd name="connsiteY0" fmla="*/ 0 h 409517"/>
              <a:gd name="connsiteX1" fmla="*/ 95367 w 443206"/>
              <a:gd name="connsiteY1" fmla="*/ 5610 h 409517"/>
              <a:gd name="connsiteX2" fmla="*/ 129026 w 443206"/>
              <a:gd name="connsiteY2" fmla="*/ 22440 h 409517"/>
              <a:gd name="connsiteX3" fmla="*/ 145856 w 443206"/>
              <a:gd name="connsiteY3" fmla="*/ 28049 h 409517"/>
              <a:gd name="connsiteX4" fmla="*/ 179515 w 443206"/>
              <a:gd name="connsiteY4" fmla="*/ 78538 h 409517"/>
              <a:gd name="connsiteX5" fmla="*/ 190734 w 443206"/>
              <a:gd name="connsiteY5" fmla="*/ 95367 h 409517"/>
              <a:gd name="connsiteX6" fmla="*/ 246832 w 443206"/>
              <a:gd name="connsiteY6" fmla="*/ 112197 h 409517"/>
              <a:gd name="connsiteX7" fmla="*/ 263662 w 443206"/>
              <a:gd name="connsiteY7" fmla="*/ 117806 h 409517"/>
              <a:gd name="connsiteX8" fmla="*/ 280491 w 443206"/>
              <a:gd name="connsiteY8" fmla="*/ 129026 h 409517"/>
              <a:gd name="connsiteX9" fmla="*/ 291711 w 443206"/>
              <a:gd name="connsiteY9" fmla="*/ 145855 h 409517"/>
              <a:gd name="connsiteX10" fmla="*/ 308540 w 443206"/>
              <a:gd name="connsiteY10" fmla="*/ 162685 h 409517"/>
              <a:gd name="connsiteX11" fmla="*/ 319760 w 443206"/>
              <a:gd name="connsiteY11" fmla="*/ 196344 h 409517"/>
              <a:gd name="connsiteX12" fmla="*/ 325370 w 443206"/>
              <a:gd name="connsiteY12" fmla="*/ 213173 h 409517"/>
              <a:gd name="connsiteX13" fmla="*/ 347809 w 443206"/>
              <a:gd name="connsiteY13" fmla="*/ 246832 h 409517"/>
              <a:gd name="connsiteX14" fmla="*/ 359029 w 443206"/>
              <a:gd name="connsiteY14" fmla="*/ 263662 h 409517"/>
              <a:gd name="connsiteX15" fmla="*/ 392688 w 443206"/>
              <a:gd name="connsiteY15" fmla="*/ 291711 h 409517"/>
              <a:gd name="connsiteX16" fmla="*/ 420737 w 443206"/>
              <a:gd name="connsiteY16" fmla="*/ 319760 h 409517"/>
              <a:gd name="connsiteX17" fmla="*/ 431956 w 443206"/>
              <a:gd name="connsiteY17" fmla="*/ 364638 h 409517"/>
              <a:gd name="connsiteX18" fmla="*/ 443176 w 443206"/>
              <a:gd name="connsiteY18" fmla="*/ 409517 h 4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206" h="409517">
                <a:moveTo>
                  <a:pt x="0" y="0"/>
                </a:moveTo>
                <a:cubicBezTo>
                  <a:pt x="31789" y="1870"/>
                  <a:pt x="63681" y="2441"/>
                  <a:pt x="95367" y="5610"/>
                </a:cubicBezTo>
                <a:cubicBezTo>
                  <a:pt x="112995" y="7373"/>
                  <a:pt x="113659" y="14757"/>
                  <a:pt x="129026" y="22440"/>
                </a:cubicBezTo>
                <a:cubicBezTo>
                  <a:pt x="134315" y="25084"/>
                  <a:pt x="140246" y="26179"/>
                  <a:pt x="145856" y="28049"/>
                </a:cubicBezTo>
                <a:lnTo>
                  <a:pt x="179515" y="78538"/>
                </a:lnTo>
                <a:cubicBezTo>
                  <a:pt x="183255" y="84148"/>
                  <a:pt x="184193" y="93732"/>
                  <a:pt x="190734" y="95367"/>
                </a:cubicBezTo>
                <a:cubicBezTo>
                  <a:pt x="224654" y="103847"/>
                  <a:pt x="205847" y="98536"/>
                  <a:pt x="246832" y="112197"/>
                </a:cubicBezTo>
                <a:lnTo>
                  <a:pt x="263662" y="117806"/>
                </a:lnTo>
                <a:cubicBezTo>
                  <a:pt x="269272" y="121546"/>
                  <a:pt x="275724" y="124259"/>
                  <a:pt x="280491" y="129026"/>
                </a:cubicBezTo>
                <a:cubicBezTo>
                  <a:pt x="285258" y="133793"/>
                  <a:pt x="287395" y="140676"/>
                  <a:pt x="291711" y="145855"/>
                </a:cubicBezTo>
                <a:cubicBezTo>
                  <a:pt x="296790" y="151950"/>
                  <a:pt x="302930" y="157075"/>
                  <a:pt x="308540" y="162685"/>
                </a:cubicBezTo>
                <a:lnTo>
                  <a:pt x="319760" y="196344"/>
                </a:lnTo>
                <a:cubicBezTo>
                  <a:pt x="321630" y="201954"/>
                  <a:pt x="322090" y="208253"/>
                  <a:pt x="325370" y="213173"/>
                </a:cubicBezTo>
                <a:lnTo>
                  <a:pt x="347809" y="246832"/>
                </a:lnTo>
                <a:cubicBezTo>
                  <a:pt x="351549" y="252442"/>
                  <a:pt x="353419" y="259922"/>
                  <a:pt x="359029" y="263662"/>
                </a:cubicBezTo>
                <a:cubicBezTo>
                  <a:pt x="375577" y="274694"/>
                  <a:pt x="379190" y="275513"/>
                  <a:pt x="392688" y="291711"/>
                </a:cubicBezTo>
                <a:cubicBezTo>
                  <a:pt x="416062" y="319760"/>
                  <a:pt x="389881" y="299190"/>
                  <a:pt x="420737" y="319760"/>
                </a:cubicBezTo>
                <a:cubicBezTo>
                  <a:pt x="424477" y="334719"/>
                  <a:pt x="427080" y="350010"/>
                  <a:pt x="431956" y="364638"/>
                </a:cubicBezTo>
                <a:cubicBezTo>
                  <a:pt x="444359" y="401845"/>
                  <a:pt x="443176" y="386470"/>
                  <a:pt x="443176" y="409517"/>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0" name="円/楕円 509"/>
          <p:cNvSpPr/>
          <p:nvPr/>
        </p:nvSpPr>
        <p:spPr bwMode="auto">
          <a:xfrm>
            <a:off x="3440214" y="518368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11" name="フリーフォーム 510"/>
          <p:cNvSpPr/>
          <p:nvPr/>
        </p:nvSpPr>
        <p:spPr bwMode="auto">
          <a:xfrm>
            <a:off x="2468319" y="5096233"/>
            <a:ext cx="661958" cy="247487"/>
          </a:xfrm>
          <a:custGeom>
            <a:avLst/>
            <a:gdLst>
              <a:gd name="connsiteX0" fmla="*/ 0 w 661958"/>
              <a:gd name="connsiteY0" fmla="*/ 247487 h 247487"/>
              <a:gd name="connsiteX1" fmla="*/ 11220 w 661958"/>
              <a:gd name="connsiteY1" fmla="*/ 219438 h 247487"/>
              <a:gd name="connsiteX2" fmla="*/ 50488 w 661958"/>
              <a:gd name="connsiteY2" fmla="*/ 174560 h 247487"/>
              <a:gd name="connsiteX3" fmla="*/ 95367 w 661958"/>
              <a:gd name="connsiteY3" fmla="*/ 168950 h 247487"/>
              <a:gd name="connsiteX4" fmla="*/ 129026 w 661958"/>
              <a:gd name="connsiteY4" fmla="*/ 140901 h 247487"/>
              <a:gd name="connsiteX5" fmla="*/ 162685 w 661958"/>
              <a:gd name="connsiteY5" fmla="*/ 129681 h 247487"/>
              <a:gd name="connsiteX6" fmla="*/ 280491 w 661958"/>
              <a:gd name="connsiteY6" fmla="*/ 129681 h 247487"/>
              <a:gd name="connsiteX7" fmla="*/ 297320 w 661958"/>
              <a:gd name="connsiteY7" fmla="*/ 118462 h 247487"/>
              <a:gd name="connsiteX8" fmla="*/ 319760 w 661958"/>
              <a:gd name="connsiteY8" fmla="*/ 112852 h 247487"/>
              <a:gd name="connsiteX9" fmla="*/ 353418 w 661958"/>
              <a:gd name="connsiteY9" fmla="*/ 101632 h 247487"/>
              <a:gd name="connsiteX10" fmla="*/ 403907 w 661958"/>
              <a:gd name="connsiteY10" fmla="*/ 90412 h 247487"/>
              <a:gd name="connsiteX11" fmla="*/ 465615 w 661958"/>
              <a:gd name="connsiteY11" fmla="*/ 67973 h 247487"/>
              <a:gd name="connsiteX12" fmla="*/ 499274 w 661958"/>
              <a:gd name="connsiteY12" fmla="*/ 51144 h 247487"/>
              <a:gd name="connsiteX13" fmla="*/ 521713 w 661958"/>
              <a:gd name="connsiteY13" fmla="*/ 45534 h 247487"/>
              <a:gd name="connsiteX14" fmla="*/ 538542 w 661958"/>
              <a:gd name="connsiteY14" fmla="*/ 39924 h 247487"/>
              <a:gd name="connsiteX15" fmla="*/ 555372 w 661958"/>
              <a:gd name="connsiteY15" fmla="*/ 6265 h 247487"/>
              <a:gd name="connsiteX16" fmla="*/ 577811 w 661958"/>
              <a:gd name="connsiteY16" fmla="*/ 655 h 247487"/>
              <a:gd name="connsiteX17" fmla="*/ 661958 w 661958"/>
              <a:gd name="connsiteY17" fmla="*/ 655 h 2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958" h="247487">
                <a:moveTo>
                  <a:pt x="0" y="247487"/>
                </a:moveTo>
                <a:cubicBezTo>
                  <a:pt x="3740" y="238137"/>
                  <a:pt x="6398" y="228278"/>
                  <a:pt x="11220" y="219438"/>
                </a:cubicBezTo>
                <a:cubicBezTo>
                  <a:pt x="17647" y="207655"/>
                  <a:pt x="32315" y="179516"/>
                  <a:pt x="50488" y="174560"/>
                </a:cubicBezTo>
                <a:cubicBezTo>
                  <a:pt x="65033" y="170593"/>
                  <a:pt x="80407" y="170820"/>
                  <a:pt x="95367" y="168950"/>
                </a:cubicBezTo>
                <a:cubicBezTo>
                  <a:pt x="105939" y="158378"/>
                  <a:pt x="114964" y="147151"/>
                  <a:pt x="129026" y="140901"/>
                </a:cubicBezTo>
                <a:cubicBezTo>
                  <a:pt x="139833" y="136098"/>
                  <a:pt x="162685" y="129681"/>
                  <a:pt x="162685" y="129681"/>
                </a:cubicBezTo>
                <a:cubicBezTo>
                  <a:pt x="210330" y="141593"/>
                  <a:pt x="200918" y="141617"/>
                  <a:pt x="280491" y="129681"/>
                </a:cubicBezTo>
                <a:cubicBezTo>
                  <a:pt x="287158" y="128681"/>
                  <a:pt x="291123" y="121118"/>
                  <a:pt x="297320" y="118462"/>
                </a:cubicBezTo>
                <a:cubicBezTo>
                  <a:pt x="304407" y="115425"/>
                  <a:pt x="312375" y="115068"/>
                  <a:pt x="319760" y="112852"/>
                </a:cubicBezTo>
                <a:cubicBezTo>
                  <a:pt x="331087" y="109454"/>
                  <a:pt x="341753" y="103576"/>
                  <a:pt x="353418" y="101632"/>
                </a:cubicBezTo>
                <a:cubicBezTo>
                  <a:pt x="392910" y="95050"/>
                  <a:pt x="376286" y="99619"/>
                  <a:pt x="403907" y="90412"/>
                </a:cubicBezTo>
                <a:cubicBezTo>
                  <a:pt x="425467" y="58070"/>
                  <a:pt x="406042" y="77902"/>
                  <a:pt x="465615" y="67973"/>
                </a:cubicBezTo>
                <a:cubicBezTo>
                  <a:pt x="491398" y="63676"/>
                  <a:pt x="474608" y="61715"/>
                  <a:pt x="499274" y="51144"/>
                </a:cubicBezTo>
                <a:cubicBezTo>
                  <a:pt x="506361" y="48107"/>
                  <a:pt x="514300" y="47652"/>
                  <a:pt x="521713" y="45534"/>
                </a:cubicBezTo>
                <a:cubicBezTo>
                  <a:pt x="527399" y="43909"/>
                  <a:pt x="532932" y="41794"/>
                  <a:pt x="538542" y="39924"/>
                </a:cubicBezTo>
                <a:cubicBezTo>
                  <a:pt x="541742" y="30324"/>
                  <a:pt x="546051" y="12479"/>
                  <a:pt x="555372" y="6265"/>
                </a:cubicBezTo>
                <a:cubicBezTo>
                  <a:pt x="561787" y="1988"/>
                  <a:pt x="570112" y="1060"/>
                  <a:pt x="577811" y="655"/>
                </a:cubicBezTo>
                <a:cubicBezTo>
                  <a:pt x="605821" y="-819"/>
                  <a:pt x="633909" y="655"/>
                  <a:pt x="661958" y="65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2" name="円/楕円 511"/>
          <p:cNvSpPr/>
          <p:nvPr/>
        </p:nvSpPr>
        <p:spPr bwMode="auto">
          <a:xfrm>
            <a:off x="3099507" y="502853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13" name="円/楕円 512"/>
          <p:cNvSpPr/>
          <p:nvPr/>
        </p:nvSpPr>
        <p:spPr bwMode="auto">
          <a:xfrm>
            <a:off x="2393312" y="5301667"/>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14" name="円/楕円 513"/>
          <p:cNvSpPr/>
          <p:nvPr/>
        </p:nvSpPr>
        <p:spPr bwMode="auto">
          <a:xfrm>
            <a:off x="3854534" y="561295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15" name="フリーフォーム 514"/>
          <p:cNvSpPr/>
          <p:nvPr/>
        </p:nvSpPr>
        <p:spPr bwMode="auto">
          <a:xfrm>
            <a:off x="4989893" y="5365728"/>
            <a:ext cx="252391" cy="190457"/>
          </a:xfrm>
          <a:custGeom>
            <a:avLst/>
            <a:gdLst>
              <a:gd name="connsiteX0" fmla="*/ 0 w 252391"/>
              <a:gd name="connsiteY0" fmla="*/ 0 h 190457"/>
              <a:gd name="connsiteX1" fmla="*/ 20688 w 252391"/>
              <a:gd name="connsiteY1" fmla="*/ 8275 h 190457"/>
              <a:gd name="connsiteX2" fmla="*/ 57926 w 252391"/>
              <a:gd name="connsiteY2" fmla="*/ 28963 h 190457"/>
              <a:gd name="connsiteX3" fmla="*/ 62064 w 252391"/>
              <a:gd name="connsiteY3" fmla="*/ 41376 h 190457"/>
              <a:gd name="connsiteX4" fmla="*/ 70339 w 252391"/>
              <a:gd name="connsiteY4" fmla="*/ 74476 h 190457"/>
              <a:gd name="connsiteX5" fmla="*/ 78614 w 252391"/>
              <a:gd name="connsiteY5" fmla="*/ 86889 h 190457"/>
              <a:gd name="connsiteX6" fmla="*/ 103439 w 252391"/>
              <a:gd name="connsiteY6" fmla="*/ 95164 h 190457"/>
              <a:gd name="connsiteX7" fmla="*/ 148952 w 252391"/>
              <a:gd name="connsiteY7" fmla="*/ 103439 h 190457"/>
              <a:gd name="connsiteX8" fmla="*/ 169640 w 252391"/>
              <a:gd name="connsiteY8" fmla="*/ 136539 h 190457"/>
              <a:gd name="connsiteX9" fmla="*/ 173778 w 252391"/>
              <a:gd name="connsiteY9" fmla="*/ 148952 h 190457"/>
              <a:gd name="connsiteX10" fmla="*/ 198603 w 252391"/>
              <a:gd name="connsiteY10" fmla="*/ 161365 h 190457"/>
              <a:gd name="connsiteX11" fmla="*/ 211016 w 252391"/>
              <a:gd name="connsiteY11" fmla="*/ 169640 h 190457"/>
              <a:gd name="connsiteX12" fmla="*/ 235841 w 252391"/>
              <a:gd name="connsiteY12" fmla="*/ 177915 h 190457"/>
              <a:gd name="connsiteX13" fmla="*/ 252391 w 252391"/>
              <a:gd name="connsiteY13" fmla="*/ 190328 h 19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391" h="190457">
                <a:moveTo>
                  <a:pt x="0" y="0"/>
                </a:moveTo>
                <a:cubicBezTo>
                  <a:pt x="6896" y="2758"/>
                  <a:pt x="14168" y="4719"/>
                  <a:pt x="20688" y="8275"/>
                </a:cubicBezTo>
                <a:cubicBezTo>
                  <a:pt x="65405" y="32666"/>
                  <a:pt x="28946" y="19302"/>
                  <a:pt x="57926" y="28963"/>
                </a:cubicBezTo>
                <a:cubicBezTo>
                  <a:pt x="59305" y="33101"/>
                  <a:pt x="60916" y="37168"/>
                  <a:pt x="62064" y="41376"/>
                </a:cubicBezTo>
                <a:cubicBezTo>
                  <a:pt x="65056" y="52348"/>
                  <a:pt x="64031" y="65013"/>
                  <a:pt x="70339" y="74476"/>
                </a:cubicBezTo>
                <a:cubicBezTo>
                  <a:pt x="73097" y="78614"/>
                  <a:pt x="74397" y="84253"/>
                  <a:pt x="78614" y="86889"/>
                </a:cubicBezTo>
                <a:cubicBezTo>
                  <a:pt x="86011" y="91512"/>
                  <a:pt x="95164" y="92406"/>
                  <a:pt x="103439" y="95164"/>
                </a:cubicBezTo>
                <a:cubicBezTo>
                  <a:pt x="126397" y="102816"/>
                  <a:pt x="111534" y="98761"/>
                  <a:pt x="148952" y="103439"/>
                </a:cubicBezTo>
                <a:cubicBezTo>
                  <a:pt x="168623" y="116552"/>
                  <a:pt x="159792" y="106996"/>
                  <a:pt x="169640" y="136539"/>
                </a:cubicBezTo>
                <a:cubicBezTo>
                  <a:pt x="171019" y="140677"/>
                  <a:pt x="170149" y="146533"/>
                  <a:pt x="173778" y="148952"/>
                </a:cubicBezTo>
                <a:cubicBezTo>
                  <a:pt x="209343" y="172663"/>
                  <a:pt x="164348" y="144237"/>
                  <a:pt x="198603" y="161365"/>
                </a:cubicBezTo>
                <a:cubicBezTo>
                  <a:pt x="203051" y="163589"/>
                  <a:pt x="206472" y="167620"/>
                  <a:pt x="211016" y="169640"/>
                </a:cubicBezTo>
                <a:cubicBezTo>
                  <a:pt x="218987" y="173183"/>
                  <a:pt x="235841" y="177915"/>
                  <a:pt x="235841" y="177915"/>
                </a:cubicBezTo>
                <a:cubicBezTo>
                  <a:pt x="245646" y="192623"/>
                  <a:pt x="239143" y="190328"/>
                  <a:pt x="252391" y="190328"/>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6" name="フリーフォーム 515"/>
          <p:cNvSpPr/>
          <p:nvPr/>
        </p:nvSpPr>
        <p:spPr bwMode="auto">
          <a:xfrm>
            <a:off x="4733365" y="5200226"/>
            <a:ext cx="248253" cy="148952"/>
          </a:xfrm>
          <a:custGeom>
            <a:avLst/>
            <a:gdLst>
              <a:gd name="connsiteX0" fmla="*/ 248253 w 248253"/>
              <a:gd name="connsiteY0" fmla="*/ 148952 h 148952"/>
              <a:gd name="connsiteX1" fmla="*/ 239978 w 248253"/>
              <a:gd name="connsiteY1" fmla="*/ 91026 h 148952"/>
              <a:gd name="connsiteX2" fmla="*/ 227565 w 248253"/>
              <a:gd name="connsiteY2" fmla="*/ 82751 h 148952"/>
              <a:gd name="connsiteX3" fmla="*/ 202740 w 248253"/>
              <a:gd name="connsiteY3" fmla="*/ 74476 h 148952"/>
              <a:gd name="connsiteX4" fmla="*/ 194465 w 248253"/>
              <a:gd name="connsiteY4" fmla="*/ 62063 h 148952"/>
              <a:gd name="connsiteX5" fmla="*/ 169640 w 248253"/>
              <a:gd name="connsiteY5" fmla="*/ 53788 h 148952"/>
              <a:gd name="connsiteX6" fmla="*/ 157227 w 248253"/>
              <a:gd name="connsiteY6" fmla="*/ 28963 h 148952"/>
              <a:gd name="connsiteX7" fmla="*/ 132402 w 248253"/>
              <a:gd name="connsiteY7" fmla="*/ 24825 h 148952"/>
              <a:gd name="connsiteX8" fmla="*/ 37238 w 248253"/>
              <a:gd name="connsiteY8" fmla="*/ 20688 h 148952"/>
              <a:gd name="connsiteX9" fmla="*/ 12412 w 248253"/>
              <a:gd name="connsiteY9" fmla="*/ 12412 h 148952"/>
              <a:gd name="connsiteX10" fmla="*/ 0 w 248253"/>
              <a:gd name="connsiteY10" fmla="*/ 8275 h 148952"/>
              <a:gd name="connsiteX11" fmla="*/ 0 w 248253"/>
              <a:gd name="connsiteY11" fmla="*/ 0 h 14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253" h="148952">
                <a:moveTo>
                  <a:pt x="248253" y="148952"/>
                </a:moveTo>
                <a:cubicBezTo>
                  <a:pt x="245495" y="129643"/>
                  <a:pt x="245796" y="109643"/>
                  <a:pt x="239978" y="91026"/>
                </a:cubicBezTo>
                <a:cubicBezTo>
                  <a:pt x="238495" y="86280"/>
                  <a:pt x="232109" y="84771"/>
                  <a:pt x="227565" y="82751"/>
                </a:cubicBezTo>
                <a:cubicBezTo>
                  <a:pt x="219594" y="79208"/>
                  <a:pt x="202740" y="74476"/>
                  <a:pt x="202740" y="74476"/>
                </a:cubicBezTo>
                <a:cubicBezTo>
                  <a:pt x="199982" y="70338"/>
                  <a:pt x="198682" y="64699"/>
                  <a:pt x="194465" y="62063"/>
                </a:cubicBezTo>
                <a:cubicBezTo>
                  <a:pt x="187068" y="57440"/>
                  <a:pt x="169640" y="53788"/>
                  <a:pt x="169640" y="53788"/>
                </a:cubicBezTo>
                <a:cubicBezTo>
                  <a:pt x="167682" y="47914"/>
                  <a:pt x="163643" y="32171"/>
                  <a:pt x="157227" y="28963"/>
                </a:cubicBezTo>
                <a:cubicBezTo>
                  <a:pt x="149723" y="25211"/>
                  <a:pt x="140771" y="25402"/>
                  <a:pt x="132402" y="24825"/>
                </a:cubicBezTo>
                <a:cubicBezTo>
                  <a:pt x="100726" y="22640"/>
                  <a:pt x="68959" y="22067"/>
                  <a:pt x="37238" y="20688"/>
                </a:cubicBezTo>
                <a:lnTo>
                  <a:pt x="12412" y="12412"/>
                </a:lnTo>
                <a:cubicBezTo>
                  <a:pt x="8275" y="11033"/>
                  <a:pt x="0" y="12636"/>
                  <a:pt x="0" y="8275"/>
                </a:cubicBezTo>
                <a:lnTo>
                  <a:pt x="0" y="0"/>
                </a:ln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7" name="フリーフォーム 516"/>
          <p:cNvSpPr/>
          <p:nvPr/>
        </p:nvSpPr>
        <p:spPr bwMode="auto">
          <a:xfrm>
            <a:off x="4883701" y="5402966"/>
            <a:ext cx="114467" cy="434467"/>
          </a:xfrm>
          <a:custGeom>
            <a:avLst/>
            <a:gdLst>
              <a:gd name="connsiteX0" fmla="*/ 93780 w 114467"/>
              <a:gd name="connsiteY0" fmla="*/ 0 h 434467"/>
              <a:gd name="connsiteX1" fmla="*/ 89642 w 114467"/>
              <a:gd name="connsiteY1" fmla="*/ 20688 h 434467"/>
              <a:gd name="connsiteX2" fmla="*/ 64817 w 114467"/>
              <a:gd name="connsiteY2" fmla="*/ 70339 h 434467"/>
              <a:gd name="connsiteX3" fmla="*/ 52404 w 114467"/>
              <a:gd name="connsiteY3" fmla="*/ 78614 h 434467"/>
              <a:gd name="connsiteX4" fmla="*/ 23441 w 114467"/>
              <a:gd name="connsiteY4" fmla="*/ 111714 h 434467"/>
              <a:gd name="connsiteX5" fmla="*/ 15166 w 114467"/>
              <a:gd name="connsiteY5" fmla="*/ 124127 h 434467"/>
              <a:gd name="connsiteX6" fmla="*/ 2753 w 114467"/>
              <a:gd name="connsiteY6" fmla="*/ 132402 h 434467"/>
              <a:gd name="connsiteX7" fmla="*/ 15166 w 114467"/>
              <a:gd name="connsiteY7" fmla="*/ 182053 h 434467"/>
              <a:gd name="connsiteX8" fmla="*/ 23441 w 114467"/>
              <a:gd name="connsiteY8" fmla="*/ 206878 h 434467"/>
              <a:gd name="connsiteX9" fmla="*/ 27579 w 114467"/>
              <a:gd name="connsiteY9" fmla="*/ 219291 h 434467"/>
              <a:gd name="connsiteX10" fmla="*/ 35854 w 114467"/>
              <a:gd name="connsiteY10" fmla="*/ 260666 h 434467"/>
              <a:gd name="connsiteX11" fmla="*/ 39991 w 114467"/>
              <a:gd name="connsiteY11" fmla="*/ 273079 h 434467"/>
              <a:gd name="connsiteX12" fmla="*/ 52404 w 114467"/>
              <a:gd name="connsiteY12" fmla="*/ 285491 h 434467"/>
              <a:gd name="connsiteX13" fmla="*/ 60679 w 114467"/>
              <a:gd name="connsiteY13" fmla="*/ 310317 h 434467"/>
              <a:gd name="connsiteX14" fmla="*/ 73092 w 114467"/>
              <a:gd name="connsiteY14" fmla="*/ 351692 h 434467"/>
              <a:gd name="connsiteX15" fmla="*/ 81367 w 114467"/>
              <a:gd name="connsiteY15" fmla="*/ 359968 h 434467"/>
              <a:gd name="connsiteX16" fmla="*/ 85504 w 114467"/>
              <a:gd name="connsiteY16" fmla="*/ 372380 h 434467"/>
              <a:gd name="connsiteX17" fmla="*/ 93780 w 114467"/>
              <a:gd name="connsiteY17" fmla="*/ 405481 h 434467"/>
              <a:gd name="connsiteX18" fmla="*/ 102055 w 114467"/>
              <a:gd name="connsiteY18" fmla="*/ 417893 h 434467"/>
              <a:gd name="connsiteX19" fmla="*/ 114467 w 114467"/>
              <a:gd name="connsiteY19" fmla="*/ 430306 h 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467" h="434467">
                <a:moveTo>
                  <a:pt x="93780" y="0"/>
                </a:moveTo>
                <a:cubicBezTo>
                  <a:pt x="92401" y="6896"/>
                  <a:pt x="91492" y="13903"/>
                  <a:pt x="89642" y="20688"/>
                </a:cubicBezTo>
                <a:cubicBezTo>
                  <a:pt x="85971" y="34149"/>
                  <a:pt x="77370" y="61971"/>
                  <a:pt x="64817" y="70339"/>
                </a:cubicBezTo>
                <a:lnTo>
                  <a:pt x="52404" y="78614"/>
                </a:lnTo>
                <a:cubicBezTo>
                  <a:pt x="33096" y="107577"/>
                  <a:pt x="44129" y="97922"/>
                  <a:pt x="23441" y="111714"/>
                </a:cubicBezTo>
                <a:cubicBezTo>
                  <a:pt x="20683" y="115852"/>
                  <a:pt x="18682" y="120611"/>
                  <a:pt x="15166" y="124127"/>
                </a:cubicBezTo>
                <a:cubicBezTo>
                  <a:pt x="11650" y="127643"/>
                  <a:pt x="3571" y="127497"/>
                  <a:pt x="2753" y="132402"/>
                </a:cubicBezTo>
                <a:cubicBezTo>
                  <a:pt x="-3065" y="167313"/>
                  <a:pt x="2" y="166887"/>
                  <a:pt x="15166" y="182053"/>
                </a:cubicBezTo>
                <a:lnTo>
                  <a:pt x="23441" y="206878"/>
                </a:lnTo>
                <a:cubicBezTo>
                  <a:pt x="24820" y="211016"/>
                  <a:pt x="26724" y="215014"/>
                  <a:pt x="27579" y="219291"/>
                </a:cubicBezTo>
                <a:cubicBezTo>
                  <a:pt x="30337" y="233083"/>
                  <a:pt x="31407" y="247323"/>
                  <a:pt x="35854" y="260666"/>
                </a:cubicBezTo>
                <a:cubicBezTo>
                  <a:pt x="37233" y="264804"/>
                  <a:pt x="37572" y="269450"/>
                  <a:pt x="39991" y="273079"/>
                </a:cubicBezTo>
                <a:cubicBezTo>
                  <a:pt x="43237" y="277948"/>
                  <a:pt x="48266" y="281354"/>
                  <a:pt x="52404" y="285491"/>
                </a:cubicBezTo>
                <a:cubicBezTo>
                  <a:pt x="55162" y="293766"/>
                  <a:pt x="58563" y="301855"/>
                  <a:pt x="60679" y="310317"/>
                </a:cubicBezTo>
                <a:cubicBezTo>
                  <a:pt x="62554" y="317817"/>
                  <a:pt x="69735" y="348335"/>
                  <a:pt x="73092" y="351692"/>
                </a:cubicBezTo>
                <a:lnTo>
                  <a:pt x="81367" y="359968"/>
                </a:lnTo>
                <a:cubicBezTo>
                  <a:pt x="82746" y="364105"/>
                  <a:pt x="84446" y="368149"/>
                  <a:pt x="85504" y="372380"/>
                </a:cubicBezTo>
                <a:cubicBezTo>
                  <a:pt x="87865" y="381823"/>
                  <a:pt x="89051" y="396023"/>
                  <a:pt x="93780" y="405481"/>
                </a:cubicBezTo>
                <a:cubicBezTo>
                  <a:pt x="96004" y="409929"/>
                  <a:pt x="99297" y="413756"/>
                  <a:pt x="102055" y="417893"/>
                </a:cubicBezTo>
                <a:cubicBezTo>
                  <a:pt x="106940" y="437436"/>
                  <a:pt x="101106" y="436987"/>
                  <a:pt x="114467" y="430306"/>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8" name="フリーフォーム 517"/>
          <p:cNvSpPr/>
          <p:nvPr/>
        </p:nvSpPr>
        <p:spPr bwMode="auto">
          <a:xfrm>
            <a:off x="4418910" y="5651219"/>
            <a:ext cx="575121" cy="190328"/>
          </a:xfrm>
          <a:custGeom>
            <a:avLst/>
            <a:gdLst>
              <a:gd name="connsiteX0" fmla="*/ 0 w 575121"/>
              <a:gd name="connsiteY0" fmla="*/ 12413 h 190328"/>
              <a:gd name="connsiteX1" fmla="*/ 20688 w 575121"/>
              <a:gd name="connsiteY1" fmla="*/ 8276 h 190328"/>
              <a:gd name="connsiteX2" fmla="*/ 33101 w 575121"/>
              <a:gd name="connsiteY2" fmla="*/ 4138 h 190328"/>
              <a:gd name="connsiteX3" fmla="*/ 57926 w 575121"/>
              <a:gd name="connsiteY3" fmla="*/ 0 h 190328"/>
              <a:gd name="connsiteX4" fmla="*/ 103439 w 575121"/>
              <a:gd name="connsiteY4" fmla="*/ 4138 h 190328"/>
              <a:gd name="connsiteX5" fmla="*/ 128265 w 575121"/>
              <a:gd name="connsiteY5" fmla="*/ 12413 h 190328"/>
              <a:gd name="connsiteX6" fmla="*/ 140677 w 575121"/>
              <a:gd name="connsiteY6" fmla="*/ 16551 h 190328"/>
              <a:gd name="connsiteX7" fmla="*/ 177915 w 575121"/>
              <a:gd name="connsiteY7" fmla="*/ 12413 h 190328"/>
              <a:gd name="connsiteX8" fmla="*/ 248254 w 575121"/>
              <a:gd name="connsiteY8" fmla="*/ 0 h 190328"/>
              <a:gd name="connsiteX9" fmla="*/ 314455 w 575121"/>
              <a:gd name="connsiteY9" fmla="*/ 12413 h 190328"/>
              <a:gd name="connsiteX10" fmla="*/ 326867 w 575121"/>
              <a:gd name="connsiteY10" fmla="*/ 16551 h 190328"/>
              <a:gd name="connsiteX11" fmla="*/ 339280 w 575121"/>
              <a:gd name="connsiteY11" fmla="*/ 20688 h 190328"/>
              <a:gd name="connsiteX12" fmla="*/ 351693 w 575121"/>
              <a:gd name="connsiteY12" fmla="*/ 28963 h 190328"/>
              <a:gd name="connsiteX13" fmla="*/ 376518 w 575121"/>
              <a:gd name="connsiteY13" fmla="*/ 37238 h 190328"/>
              <a:gd name="connsiteX14" fmla="*/ 388931 w 575121"/>
              <a:gd name="connsiteY14" fmla="*/ 41376 h 190328"/>
              <a:gd name="connsiteX15" fmla="*/ 405481 w 575121"/>
              <a:gd name="connsiteY15" fmla="*/ 45514 h 190328"/>
              <a:gd name="connsiteX16" fmla="*/ 430306 w 575121"/>
              <a:gd name="connsiteY16" fmla="*/ 53789 h 190328"/>
              <a:gd name="connsiteX17" fmla="*/ 442719 w 575121"/>
              <a:gd name="connsiteY17" fmla="*/ 57926 h 190328"/>
              <a:gd name="connsiteX18" fmla="*/ 455132 w 575121"/>
              <a:gd name="connsiteY18" fmla="*/ 70339 h 190328"/>
              <a:gd name="connsiteX19" fmla="*/ 467544 w 575121"/>
              <a:gd name="connsiteY19" fmla="*/ 78614 h 190328"/>
              <a:gd name="connsiteX20" fmla="*/ 475819 w 575121"/>
              <a:gd name="connsiteY20" fmla="*/ 91027 h 190328"/>
              <a:gd name="connsiteX21" fmla="*/ 488232 w 575121"/>
              <a:gd name="connsiteY21" fmla="*/ 103439 h 190328"/>
              <a:gd name="connsiteX22" fmla="*/ 492370 w 575121"/>
              <a:gd name="connsiteY22" fmla="*/ 115852 h 190328"/>
              <a:gd name="connsiteX23" fmla="*/ 504782 w 575121"/>
              <a:gd name="connsiteY23" fmla="*/ 119990 h 190328"/>
              <a:gd name="connsiteX24" fmla="*/ 517195 w 575121"/>
              <a:gd name="connsiteY24" fmla="*/ 128265 h 190328"/>
              <a:gd name="connsiteX25" fmla="*/ 542020 w 575121"/>
              <a:gd name="connsiteY25" fmla="*/ 148953 h 190328"/>
              <a:gd name="connsiteX26" fmla="*/ 550295 w 575121"/>
              <a:gd name="connsiteY26" fmla="*/ 161365 h 190328"/>
              <a:gd name="connsiteX27" fmla="*/ 558571 w 575121"/>
              <a:gd name="connsiteY27" fmla="*/ 169640 h 190328"/>
              <a:gd name="connsiteX28" fmla="*/ 562708 w 575121"/>
              <a:gd name="connsiteY28" fmla="*/ 182053 h 190328"/>
              <a:gd name="connsiteX29" fmla="*/ 575121 w 575121"/>
              <a:gd name="connsiteY29" fmla="*/ 190328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5121" h="190328">
                <a:moveTo>
                  <a:pt x="0" y="12413"/>
                </a:moveTo>
                <a:cubicBezTo>
                  <a:pt x="6896" y="11034"/>
                  <a:pt x="13865" y="9982"/>
                  <a:pt x="20688" y="8276"/>
                </a:cubicBezTo>
                <a:cubicBezTo>
                  <a:pt x="24919" y="7218"/>
                  <a:pt x="28843" y="5084"/>
                  <a:pt x="33101" y="4138"/>
                </a:cubicBezTo>
                <a:cubicBezTo>
                  <a:pt x="41290" y="2318"/>
                  <a:pt x="49651" y="1379"/>
                  <a:pt x="57926" y="0"/>
                </a:cubicBezTo>
                <a:cubicBezTo>
                  <a:pt x="73097" y="1379"/>
                  <a:pt x="88437" y="1491"/>
                  <a:pt x="103439" y="4138"/>
                </a:cubicBezTo>
                <a:cubicBezTo>
                  <a:pt x="112029" y="5654"/>
                  <a:pt x="119990" y="9654"/>
                  <a:pt x="128265" y="12413"/>
                </a:cubicBezTo>
                <a:lnTo>
                  <a:pt x="140677" y="16551"/>
                </a:lnTo>
                <a:cubicBezTo>
                  <a:pt x="153090" y="15172"/>
                  <a:pt x="165616" y="14583"/>
                  <a:pt x="177915" y="12413"/>
                </a:cubicBezTo>
                <a:cubicBezTo>
                  <a:pt x="274001" y="-4544"/>
                  <a:pt x="143853" y="11601"/>
                  <a:pt x="248254" y="0"/>
                </a:cubicBezTo>
                <a:cubicBezTo>
                  <a:pt x="298303" y="5005"/>
                  <a:pt x="276483" y="-245"/>
                  <a:pt x="314455" y="12413"/>
                </a:cubicBezTo>
                <a:lnTo>
                  <a:pt x="326867" y="16551"/>
                </a:lnTo>
                <a:lnTo>
                  <a:pt x="339280" y="20688"/>
                </a:lnTo>
                <a:cubicBezTo>
                  <a:pt x="343418" y="23446"/>
                  <a:pt x="347149" y="26943"/>
                  <a:pt x="351693" y="28963"/>
                </a:cubicBezTo>
                <a:cubicBezTo>
                  <a:pt x="359664" y="32506"/>
                  <a:pt x="368243" y="34480"/>
                  <a:pt x="376518" y="37238"/>
                </a:cubicBezTo>
                <a:cubicBezTo>
                  <a:pt x="380656" y="38617"/>
                  <a:pt x="384700" y="40318"/>
                  <a:pt x="388931" y="41376"/>
                </a:cubicBezTo>
                <a:cubicBezTo>
                  <a:pt x="394448" y="42755"/>
                  <a:pt x="400034" y="43880"/>
                  <a:pt x="405481" y="45514"/>
                </a:cubicBezTo>
                <a:cubicBezTo>
                  <a:pt x="413836" y="48021"/>
                  <a:pt x="422031" y="51031"/>
                  <a:pt x="430306" y="53789"/>
                </a:cubicBezTo>
                <a:lnTo>
                  <a:pt x="442719" y="57926"/>
                </a:lnTo>
                <a:cubicBezTo>
                  <a:pt x="446857" y="62064"/>
                  <a:pt x="450637" y="66593"/>
                  <a:pt x="455132" y="70339"/>
                </a:cubicBezTo>
                <a:cubicBezTo>
                  <a:pt x="458952" y="73522"/>
                  <a:pt x="464028" y="75098"/>
                  <a:pt x="467544" y="78614"/>
                </a:cubicBezTo>
                <a:cubicBezTo>
                  <a:pt x="471060" y="82130"/>
                  <a:pt x="472635" y="87207"/>
                  <a:pt x="475819" y="91027"/>
                </a:cubicBezTo>
                <a:cubicBezTo>
                  <a:pt x="479565" y="95522"/>
                  <a:pt x="484094" y="99302"/>
                  <a:pt x="488232" y="103439"/>
                </a:cubicBezTo>
                <a:cubicBezTo>
                  <a:pt x="489611" y="107577"/>
                  <a:pt x="489286" y="112768"/>
                  <a:pt x="492370" y="115852"/>
                </a:cubicBezTo>
                <a:cubicBezTo>
                  <a:pt x="495454" y="118936"/>
                  <a:pt x="500881" y="118040"/>
                  <a:pt x="504782" y="119990"/>
                </a:cubicBezTo>
                <a:cubicBezTo>
                  <a:pt x="509230" y="122214"/>
                  <a:pt x="513375" y="125082"/>
                  <a:pt x="517195" y="128265"/>
                </a:cubicBezTo>
                <a:cubicBezTo>
                  <a:pt x="549067" y="154823"/>
                  <a:pt x="511191" y="128397"/>
                  <a:pt x="542020" y="148953"/>
                </a:cubicBezTo>
                <a:cubicBezTo>
                  <a:pt x="544778" y="153090"/>
                  <a:pt x="547189" y="157482"/>
                  <a:pt x="550295" y="161365"/>
                </a:cubicBezTo>
                <a:cubicBezTo>
                  <a:pt x="552732" y="164411"/>
                  <a:pt x="556564" y="166295"/>
                  <a:pt x="558571" y="169640"/>
                </a:cubicBezTo>
                <a:cubicBezTo>
                  <a:pt x="560815" y="173380"/>
                  <a:pt x="559983" y="178647"/>
                  <a:pt x="562708" y="182053"/>
                </a:cubicBezTo>
                <a:cubicBezTo>
                  <a:pt x="565814" y="185936"/>
                  <a:pt x="575121" y="190328"/>
                  <a:pt x="575121" y="190328"/>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19" name="円/楕円 518"/>
          <p:cNvSpPr/>
          <p:nvPr/>
        </p:nvSpPr>
        <p:spPr bwMode="auto">
          <a:xfrm>
            <a:off x="4934019" y="534172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0" name="円/楕円 519"/>
          <p:cNvSpPr/>
          <p:nvPr/>
        </p:nvSpPr>
        <p:spPr bwMode="auto">
          <a:xfrm>
            <a:off x="4940934" y="5782552"/>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1" name="円/楕円 520"/>
          <p:cNvSpPr/>
          <p:nvPr/>
        </p:nvSpPr>
        <p:spPr bwMode="auto">
          <a:xfrm>
            <a:off x="4680013" y="516857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2" name="円/楕円 521"/>
          <p:cNvSpPr/>
          <p:nvPr/>
        </p:nvSpPr>
        <p:spPr bwMode="auto">
          <a:xfrm>
            <a:off x="4339492" y="560459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3" name="円/楕円 522"/>
          <p:cNvSpPr/>
          <p:nvPr/>
        </p:nvSpPr>
        <p:spPr bwMode="auto">
          <a:xfrm>
            <a:off x="5220073" y="5528617"/>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4" name="円/楕円 523"/>
          <p:cNvSpPr/>
          <p:nvPr/>
        </p:nvSpPr>
        <p:spPr bwMode="auto">
          <a:xfrm>
            <a:off x="1953471" y="6177297"/>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5" name="フリーフォーム 524"/>
          <p:cNvSpPr/>
          <p:nvPr/>
        </p:nvSpPr>
        <p:spPr bwMode="auto">
          <a:xfrm>
            <a:off x="4076700" y="5331145"/>
            <a:ext cx="175260" cy="365760"/>
          </a:xfrm>
          <a:custGeom>
            <a:avLst/>
            <a:gdLst>
              <a:gd name="connsiteX0" fmla="*/ 175260 w 175260"/>
              <a:gd name="connsiteY0" fmla="*/ 0 h 365760"/>
              <a:gd name="connsiteX1" fmla="*/ 167640 w 175260"/>
              <a:gd name="connsiteY1" fmla="*/ 68580 h 365760"/>
              <a:gd name="connsiteX2" fmla="*/ 152400 w 175260"/>
              <a:gd name="connsiteY2" fmla="*/ 91440 h 365760"/>
              <a:gd name="connsiteX3" fmla="*/ 144780 w 175260"/>
              <a:gd name="connsiteY3" fmla="*/ 114300 h 365760"/>
              <a:gd name="connsiteX4" fmla="*/ 137160 w 175260"/>
              <a:gd name="connsiteY4" fmla="*/ 175260 h 365760"/>
              <a:gd name="connsiteX5" fmla="*/ 114300 w 175260"/>
              <a:gd name="connsiteY5" fmla="*/ 182880 h 365760"/>
              <a:gd name="connsiteX6" fmla="*/ 68580 w 175260"/>
              <a:gd name="connsiteY6" fmla="*/ 205740 h 365760"/>
              <a:gd name="connsiteX7" fmla="*/ 60960 w 175260"/>
              <a:gd name="connsiteY7" fmla="*/ 228600 h 365760"/>
              <a:gd name="connsiteX8" fmla="*/ 38100 w 175260"/>
              <a:gd name="connsiteY8" fmla="*/ 274320 h 365760"/>
              <a:gd name="connsiteX9" fmla="*/ 30480 w 175260"/>
              <a:gd name="connsiteY9" fmla="*/ 335280 h 365760"/>
              <a:gd name="connsiteX10" fmla="*/ 7620 w 175260"/>
              <a:gd name="connsiteY10" fmla="*/ 350520 h 365760"/>
              <a:gd name="connsiteX11" fmla="*/ 0 w 175260"/>
              <a:gd name="connsiteY11" fmla="*/ 3657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 h="365760">
                <a:moveTo>
                  <a:pt x="175260" y="0"/>
                </a:moveTo>
                <a:cubicBezTo>
                  <a:pt x="172720" y="22860"/>
                  <a:pt x="173218" y="46266"/>
                  <a:pt x="167640" y="68580"/>
                </a:cubicBezTo>
                <a:cubicBezTo>
                  <a:pt x="165419" y="77465"/>
                  <a:pt x="156496" y="83249"/>
                  <a:pt x="152400" y="91440"/>
                </a:cubicBezTo>
                <a:cubicBezTo>
                  <a:pt x="148808" y="98624"/>
                  <a:pt x="147320" y="106680"/>
                  <a:pt x="144780" y="114300"/>
                </a:cubicBezTo>
                <a:cubicBezTo>
                  <a:pt x="142240" y="134620"/>
                  <a:pt x="145477" y="156547"/>
                  <a:pt x="137160" y="175260"/>
                </a:cubicBezTo>
                <a:cubicBezTo>
                  <a:pt x="133898" y="182600"/>
                  <a:pt x="121484" y="179288"/>
                  <a:pt x="114300" y="182880"/>
                </a:cubicBezTo>
                <a:cubicBezTo>
                  <a:pt x="55214" y="212423"/>
                  <a:pt x="126039" y="186587"/>
                  <a:pt x="68580" y="205740"/>
                </a:cubicBezTo>
                <a:cubicBezTo>
                  <a:pt x="66040" y="213360"/>
                  <a:pt x="64552" y="221416"/>
                  <a:pt x="60960" y="228600"/>
                </a:cubicBezTo>
                <a:cubicBezTo>
                  <a:pt x="31417" y="287686"/>
                  <a:pt x="57253" y="216861"/>
                  <a:pt x="38100" y="274320"/>
                </a:cubicBezTo>
                <a:cubicBezTo>
                  <a:pt x="35560" y="294640"/>
                  <a:pt x="38085" y="316267"/>
                  <a:pt x="30480" y="335280"/>
                </a:cubicBezTo>
                <a:cubicBezTo>
                  <a:pt x="27079" y="343783"/>
                  <a:pt x="14096" y="344044"/>
                  <a:pt x="7620" y="350520"/>
                </a:cubicBezTo>
                <a:cubicBezTo>
                  <a:pt x="3604" y="354536"/>
                  <a:pt x="2540" y="360680"/>
                  <a:pt x="0" y="365760"/>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26" name="円/楕円 525"/>
          <p:cNvSpPr/>
          <p:nvPr/>
        </p:nvSpPr>
        <p:spPr bwMode="auto">
          <a:xfrm>
            <a:off x="4219241" y="5258509"/>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7" name="円/楕円 526"/>
          <p:cNvSpPr/>
          <p:nvPr/>
        </p:nvSpPr>
        <p:spPr bwMode="auto">
          <a:xfrm>
            <a:off x="4026734" y="562188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28" name="フリーフォーム 527"/>
          <p:cNvSpPr/>
          <p:nvPr/>
        </p:nvSpPr>
        <p:spPr bwMode="auto">
          <a:xfrm>
            <a:off x="2071935" y="5411265"/>
            <a:ext cx="200851" cy="290705"/>
          </a:xfrm>
          <a:custGeom>
            <a:avLst/>
            <a:gdLst>
              <a:gd name="connsiteX0" fmla="*/ 0 w 200851"/>
              <a:gd name="connsiteY0" fmla="*/ 0 h 290705"/>
              <a:gd name="connsiteX1" fmla="*/ 36999 w 200851"/>
              <a:gd name="connsiteY1" fmla="*/ 5286 h 290705"/>
              <a:gd name="connsiteX2" fmla="*/ 47570 w 200851"/>
              <a:gd name="connsiteY2" fmla="*/ 21142 h 290705"/>
              <a:gd name="connsiteX3" fmla="*/ 52856 w 200851"/>
              <a:gd name="connsiteY3" fmla="*/ 36999 h 290705"/>
              <a:gd name="connsiteX4" fmla="*/ 58141 w 200851"/>
              <a:gd name="connsiteY4" fmla="*/ 58141 h 290705"/>
              <a:gd name="connsiteX5" fmla="*/ 89855 w 200851"/>
              <a:gd name="connsiteY5" fmla="*/ 100426 h 290705"/>
              <a:gd name="connsiteX6" fmla="*/ 100426 w 200851"/>
              <a:gd name="connsiteY6" fmla="*/ 116282 h 290705"/>
              <a:gd name="connsiteX7" fmla="*/ 110997 w 200851"/>
              <a:gd name="connsiteY7" fmla="*/ 153281 h 290705"/>
              <a:gd name="connsiteX8" fmla="*/ 121568 w 200851"/>
              <a:gd name="connsiteY8" fmla="*/ 184994 h 290705"/>
              <a:gd name="connsiteX9" fmla="*/ 137425 w 200851"/>
              <a:gd name="connsiteY9" fmla="*/ 190280 h 290705"/>
              <a:gd name="connsiteX10" fmla="*/ 169138 w 200851"/>
              <a:gd name="connsiteY10" fmla="*/ 211422 h 290705"/>
              <a:gd name="connsiteX11" fmla="*/ 179709 w 200851"/>
              <a:gd name="connsiteY11" fmla="*/ 243135 h 290705"/>
              <a:gd name="connsiteX12" fmla="*/ 190280 w 200851"/>
              <a:gd name="connsiteY12" fmla="*/ 280134 h 290705"/>
              <a:gd name="connsiteX13" fmla="*/ 200851 w 200851"/>
              <a:gd name="connsiteY13" fmla="*/ 290705 h 2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851" h="290705">
                <a:moveTo>
                  <a:pt x="0" y="0"/>
                </a:moveTo>
                <a:cubicBezTo>
                  <a:pt x="12333" y="1762"/>
                  <a:pt x="25615" y="226"/>
                  <a:pt x="36999" y="5286"/>
                </a:cubicBezTo>
                <a:cubicBezTo>
                  <a:pt x="42804" y="7866"/>
                  <a:pt x="44729" y="15460"/>
                  <a:pt x="47570" y="21142"/>
                </a:cubicBezTo>
                <a:cubicBezTo>
                  <a:pt x="50062" y="26125"/>
                  <a:pt x="51325" y="31642"/>
                  <a:pt x="52856" y="36999"/>
                </a:cubicBezTo>
                <a:cubicBezTo>
                  <a:pt x="54852" y="43984"/>
                  <a:pt x="54892" y="51644"/>
                  <a:pt x="58141" y="58141"/>
                </a:cubicBezTo>
                <a:cubicBezTo>
                  <a:pt x="82724" y="107307"/>
                  <a:pt x="70034" y="75651"/>
                  <a:pt x="89855" y="100426"/>
                </a:cubicBezTo>
                <a:cubicBezTo>
                  <a:pt x="93823" y="105386"/>
                  <a:pt x="96902" y="110997"/>
                  <a:pt x="100426" y="116282"/>
                </a:cubicBezTo>
                <a:cubicBezTo>
                  <a:pt x="118200" y="169611"/>
                  <a:pt x="91071" y="86863"/>
                  <a:pt x="110997" y="153281"/>
                </a:cubicBezTo>
                <a:cubicBezTo>
                  <a:pt x="114199" y="163954"/>
                  <a:pt x="110997" y="181470"/>
                  <a:pt x="121568" y="184994"/>
                </a:cubicBezTo>
                <a:cubicBezTo>
                  <a:pt x="126854" y="186756"/>
                  <a:pt x="132555" y="187574"/>
                  <a:pt x="137425" y="190280"/>
                </a:cubicBezTo>
                <a:cubicBezTo>
                  <a:pt x="148531" y="196450"/>
                  <a:pt x="169138" y="211422"/>
                  <a:pt x="169138" y="211422"/>
                </a:cubicBezTo>
                <a:cubicBezTo>
                  <a:pt x="172662" y="221993"/>
                  <a:pt x="177007" y="232325"/>
                  <a:pt x="179709" y="243135"/>
                </a:cubicBezTo>
                <a:cubicBezTo>
                  <a:pt x="180697" y="247089"/>
                  <a:pt x="187028" y="274714"/>
                  <a:pt x="190280" y="280134"/>
                </a:cubicBezTo>
                <a:cubicBezTo>
                  <a:pt x="192844" y="284407"/>
                  <a:pt x="197327" y="287181"/>
                  <a:pt x="200851" y="290705"/>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29" name="円/楕円 528"/>
          <p:cNvSpPr/>
          <p:nvPr/>
        </p:nvSpPr>
        <p:spPr bwMode="auto">
          <a:xfrm>
            <a:off x="2229054" y="5662699"/>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0" name="円/楕円 529"/>
          <p:cNvSpPr/>
          <p:nvPr/>
        </p:nvSpPr>
        <p:spPr bwMode="auto">
          <a:xfrm>
            <a:off x="1986918" y="5349959"/>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1" name="フリーフォーム 530"/>
          <p:cNvSpPr/>
          <p:nvPr/>
        </p:nvSpPr>
        <p:spPr bwMode="auto">
          <a:xfrm>
            <a:off x="1738946" y="5664971"/>
            <a:ext cx="190279" cy="105711"/>
          </a:xfrm>
          <a:custGeom>
            <a:avLst/>
            <a:gdLst>
              <a:gd name="connsiteX0" fmla="*/ 0 w 190279"/>
              <a:gd name="connsiteY0" fmla="*/ 0 h 105711"/>
              <a:gd name="connsiteX1" fmla="*/ 47570 w 190279"/>
              <a:gd name="connsiteY1" fmla="*/ 10572 h 105711"/>
              <a:gd name="connsiteX2" fmla="*/ 63426 w 190279"/>
              <a:gd name="connsiteY2" fmla="*/ 21143 h 105711"/>
              <a:gd name="connsiteX3" fmla="*/ 89854 w 190279"/>
              <a:gd name="connsiteY3" fmla="*/ 47570 h 105711"/>
              <a:gd name="connsiteX4" fmla="*/ 100425 w 190279"/>
              <a:gd name="connsiteY4" fmla="*/ 58142 h 105711"/>
              <a:gd name="connsiteX5" fmla="*/ 174423 w 190279"/>
              <a:gd name="connsiteY5" fmla="*/ 63427 h 105711"/>
              <a:gd name="connsiteX6" fmla="*/ 190279 w 190279"/>
              <a:gd name="connsiteY6" fmla="*/ 105711 h 1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79" h="105711">
                <a:moveTo>
                  <a:pt x="0" y="0"/>
                </a:moveTo>
                <a:cubicBezTo>
                  <a:pt x="12182" y="2030"/>
                  <a:pt x="34558" y="4066"/>
                  <a:pt x="47570" y="10572"/>
                </a:cubicBezTo>
                <a:cubicBezTo>
                  <a:pt x="53252" y="13413"/>
                  <a:pt x="58141" y="17619"/>
                  <a:pt x="63426" y="21143"/>
                </a:cubicBezTo>
                <a:cubicBezTo>
                  <a:pt x="81549" y="48327"/>
                  <a:pt x="64683" y="27432"/>
                  <a:pt x="89854" y="47570"/>
                </a:cubicBezTo>
                <a:cubicBezTo>
                  <a:pt x="93745" y="50683"/>
                  <a:pt x="95527" y="57224"/>
                  <a:pt x="100425" y="58142"/>
                </a:cubicBezTo>
                <a:cubicBezTo>
                  <a:pt x="124730" y="62699"/>
                  <a:pt x="149757" y="61665"/>
                  <a:pt x="174423" y="63427"/>
                </a:cubicBezTo>
                <a:cubicBezTo>
                  <a:pt x="186240" y="98877"/>
                  <a:pt x="180011" y="85173"/>
                  <a:pt x="190279" y="105711"/>
                </a:cubicBezTo>
              </a:path>
            </a:pathLst>
          </a:custGeom>
          <a:noFill/>
          <a:ln w="57150" cap="rnd">
            <a:solidFill>
              <a:srgbClr val="00B05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32" name="円/楕円 531"/>
          <p:cNvSpPr/>
          <p:nvPr/>
        </p:nvSpPr>
        <p:spPr bwMode="auto">
          <a:xfrm>
            <a:off x="1888892" y="5738845"/>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3" name="円/楕円 532"/>
          <p:cNvSpPr/>
          <p:nvPr/>
        </p:nvSpPr>
        <p:spPr bwMode="auto">
          <a:xfrm>
            <a:off x="1663608" y="5589021"/>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4" name="円/楕円 533"/>
          <p:cNvSpPr/>
          <p:nvPr/>
        </p:nvSpPr>
        <p:spPr bwMode="auto">
          <a:xfrm>
            <a:off x="3759858" y="576006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5" name="円/楕円 534"/>
          <p:cNvSpPr/>
          <p:nvPr/>
        </p:nvSpPr>
        <p:spPr bwMode="auto">
          <a:xfrm>
            <a:off x="5265105" y="5747664"/>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6" name="円/楕円 535"/>
          <p:cNvSpPr/>
          <p:nvPr/>
        </p:nvSpPr>
        <p:spPr bwMode="auto">
          <a:xfrm>
            <a:off x="5196453" y="5872829"/>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cxnSp>
        <p:nvCxnSpPr>
          <p:cNvPr id="537" name="直線コネクタ 536"/>
          <p:cNvCxnSpPr>
            <a:stCxn id="539" idx="3"/>
            <a:endCxn id="540" idx="6"/>
          </p:cNvCxnSpPr>
          <p:nvPr/>
        </p:nvCxnSpPr>
        <p:spPr bwMode="auto">
          <a:xfrm flipH="1">
            <a:off x="734162" y="6247033"/>
            <a:ext cx="930939" cy="429889"/>
          </a:xfrm>
          <a:prstGeom prst="line">
            <a:avLst/>
          </a:prstGeom>
          <a:solidFill>
            <a:srgbClr val="BBE0E3"/>
          </a:solidFill>
          <a:ln w="57150" cap="rnd" cmpd="sng" algn="ctr">
            <a:solidFill>
              <a:srgbClr val="00B050"/>
            </a:solidFill>
            <a:prstDash val="solid"/>
            <a:round/>
            <a:headEnd type="none" w="med" len="med"/>
            <a:tailEnd type="none" w="med" len="med"/>
          </a:ln>
          <a:effectLst/>
        </p:spPr>
      </p:cxnSp>
      <p:sp>
        <p:nvSpPr>
          <p:cNvPr id="538" name="円/楕円 537"/>
          <p:cNvSpPr/>
          <p:nvPr/>
        </p:nvSpPr>
        <p:spPr bwMode="auto">
          <a:xfrm>
            <a:off x="5340231" y="5888658"/>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39" name="円/楕円 538"/>
          <p:cNvSpPr/>
          <p:nvPr/>
        </p:nvSpPr>
        <p:spPr bwMode="auto">
          <a:xfrm>
            <a:off x="1649285" y="6154849"/>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40" name="円/楕円 539"/>
          <p:cNvSpPr/>
          <p:nvPr/>
        </p:nvSpPr>
        <p:spPr bwMode="auto">
          <a:xfrm>
            <a:off x="626162" y="6622922"/>
            <a:ext cx="108000" cy="108000"/>
          </a:xfrm>
          <a:prstGeom prst="ellipse">
            <a:avLst/>
          </a:prstGeom>
          <a:solidFill>
            <a:srgbClr val="BBE0E3">
              <a:lumMod val="75000"/>
            </a:srgbClr>
          </a:solidFill>
          <a:ln w="9525" cap="rnd">
            <a:solidFill>
              <a:srgbClr val="000000"/>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41" name="フリーフォーム 540"/>
          <p:cNvSpPr/>
          <p:nvPr/>
        </p:nvSpPr>
        <p:spPr bwMode="auto">
          <a:xfrm>
            <a:off x="6448349" y="3044840"/>
            <a:ext cx="493776" cy="1400861"/>
          </a:xfrm>
          <a:custGeom>
            <a:avLst/>
            <a:gdLst>
              <a:gd name="connsiteX0" fmla="*/ 493776 w 493776"/>
              <a:gd name="connsiteY0" fmla="*/ 0 h 1400861"/>
              <a:gd name="connsiteX1" fmla="*/ 490118 w 493776"/>
              <a:gd name="connsiteY1" fmla="*/ 21946 h 1400861"/>
              <a:gd name="connsiteX2" fmla="*/ 482803 w 493776"/>
              <a:gd name="connsiteY2" fmla="*/ 43891 h 1400861"/>
              <a:gd name="connsiteX3" fmla="*/ 475488 w 493776"/>
              <a:gd name="connsiteY3" fmla="*/ 65837 h 1400861"/>
              <a:gd name="connsiteX4" fmla="*/ 471830 w 493776"/>
              <a:gd name="connsiteY4" fmla="*/ 76810 h 1400861"/>
              <a:gd name="connsiteX5" fmla="*/ 460857 w 493776"/>
              <a:gd name="connsiteY5" fmla="*/ 98755 h 1400861"/>
              <a:gd name="connsiteX6" fmla="*/ 438912 w 493776"/>
              <a:gd name="connsiteY6" fmla="*/ 113386 h 1400861"/>
              <a:gd name="connsiteX7" fmla="*/ 416966 w 493776"/>
              <a:gd name="connsiteY7" fmla="*/ 128016 h 1400861"/>
              <a:gd name="connsiteX8" fmla="*/ 405993 w 493776"/>
              <a:gd name="connsiteY8" fmla="*/ 135331 h 1400861"/>
              <a:gd name="connsiteX9" fmla="*/ 391363 w 493776"/>
              <a:gd name="connsiteY9" fmla="*/ 138989 h 1400861"/>
              <a:gd name="connsiteX10" fmla="*/ 369417 w 493776"/>
              <a:gd name="connsiteY10" fmla="*/ 153619 h 1400861"/>
              <a:gd name="connsiteX11" fmla="*/ 351129 w 493776"/>
              <a:gd name="connsiteY11" fmla="*/ 164592 h 1400861"/>
              <a:gd name="connsiteX12" fmla="*/ 340157 w 493776"/>
              <a:gd name="connsiteY12" fmla="*/ 171907 h 1400861"/>
              <a:gd name="connsiteX13" fmla="*/ 332841 w 493776"/>
              <a:gd name="connsiteY13" fmla="*/ 179223 h 1400861"/>
              <a:gd name="connsiteX14" fmla="*/ 321869 w 493776"/>
              <a:gd name="connsiteY14" fmla="*/ 182880 h 1400861"/>
              <a:gd name="connsiteX15" fmla="*/ 314553 w 493776"/>
              <a:gd name="connsiteY15" fmla="*/ 190195 h 1400861"/>
              <a:gd name="connsiteX16" fmla="*/ 303581 w 493776"/>
              <a:gd name="connsiteY16" fmla="*/ 193853 h 1400861"/>
              <a:gd name="connsiteX17" fmla="*/ 299923 w 493776"/>
              <a:gd name="connsiteY17" fmla="*/ 204826 h 1400861"/>
              <a:gd name="connsiteX18" fmla="*/ 292608 w 493776"/>
              <a:gd name="connsiteY18" fmla="*/ 215799 h 1400861"/>
              <a:gd name="connsiteX19" fmla="*/ 281635 w 493776"/>
              <a:gd name="connsiteY19" fmla="*/ 234087 h 1400861"/>
              <a:gd name="connsiteX20" fmla="*/ 277977 w 493776"/>
              <a:gd name="connsiteY20" fmla="*/ 245059 h 1400861"/>
              <a:gd name="connsiteX21" fmla="*/ 270662 w 493776"/>
              <a:gd name="connsiteY21" fmla="*/ 256032 h 1400861"/>
              <a:gd name="connsiteX22" fmla="*/ 267005 w 493776"/>
              <a:gd name="connsiteY22" fmla="*/ 270663 h 1400861"/>
              <a:gd name="connsiteX23" fmla="*/ 270662 w 493776"/>
              <a:gd name="connsiteY23" fmla="*/ 380391 h 1400861"/>
              <a:gd name="connsiteX24" fmla="*/ 277977 w 493776"/>
              <a:gd name="connsiteY24" fmla="*/ 402336 h 1400861"/>
              <a:gd name="connsiteX25" fmla="*/ 285293 w 493776"/>
              <a:gd name="connsiteY25" fmla="*/ 413309 h 1400861"/>
              <a:gd name="connsiteX26" fmla="*/ 288950 w 493776"/>
              <a:gd name="connsiteY26" fmla="*/ 424282 h 1400861"/>
              <a:gd name="connsiteX27" fmla="*/ 296265 w 493776"/>
              <a:gd name="connsiteY27" fmla="*/ 435255 h 1400861"/>
              <a:gd name="connsiteX28" fmla="*/ 310896 w 493776"/>
              <a:gd name="connsiteY28" fmla="*/ 468173 h 1400861"/>
              <a:gd name="connsiteX29" fmla="*/ 310896 w 493776"/>
              <a:gd name="connsiteY29" fmla="*/ 530352 h 1400861"/>
              <a:gd name="connsiteX30" fmla="*/ 296265 w 493776"/>
              <a:gd name="connsiteY30" fmla="*/ 559613 h 1400861"/>
              <a:gd name="connsiteX31" fmla="*/ 288950 w 493776"/>
              <a:gd name="connsiteY31" fmla="*/ 581559 h 1400861"/>
              <a:gd name="connsiteX32" fmla="*/ 281635 w 493776"/>
              <a:gd name="connsiteY32" fmla="*/ 592531 h 1400861"/>
              <a:gd name="connsiteX33" fmla="*/ 277977 w 493776"/>
              <a:gd name="connsiteY33" fmla="*/ 603504 h 1400861"/>
              <a:gd name="connsiteX34" fmla="*/ 270662 w 493776"/>
              <a:gd name="connsiteY34" fmla="*/ 618135 h 1400861"/>
              <a:gd name="connsiteX35" fmla="*/ 267005 w 493776"/>
              <a:gd name="connsiteY35" fmla="*/ 629107 h 1400861"/>
              <a:gd name="connsiteX36" fmla="*/ 259689 w 493776"/>
              <a:gd name="connsiteY36" fmla="*/ 636423 h 1400861"/>
              <a:gd name="connsiteX37" fmla="*/ 252374 w 493776"/>
              <a:gd name="connsiteY37" fmla="*/ 647395 h 1400861"/>
              <a:gd name="connsiteX38" fmla="*/ 245059 w 493776"/>
              <a:gd name="connsiteY38" fmla="*/ 680314 h 1400861"/>
              <a:gd name="connsiteX39" fmla="*/ 237744 w 493776"/>
              <a:gd name="connsiteY39" fmla="*/ 702259 h 1400861"/>
              <a:gd name="connsiteX40" fmla="*/ 230429 w 493776"/>
              <a:gd name="connsiteY40" fmla="*/ 724205 h 1400861"/>
              <a:gd name="connsiteX41" fmla="*/ 226771 w 493776"/>
              <a:gd name="connsiteY41" fmla="*/ 735178 h 1400861"/>
              <a:gd name="connsiteX42" fmla="*/ 204825 w 493776"/>
              <a:gd name="connsiteY42" fmla="*/ 764439 h 1400861"/>
              <a:gd name="connsiteX43" fmla="*/ 190195 w 493776"/>
              <a:gd name="connsiteY43" fmla="*/ 808330 h 1400861"/>
              <a:gd name="connsiteX44" fmla="*/ 186537 w 493776"/>
              <a:gd name="connsiteY44" fmla="*/ 819303 h 1400861"/>
              <a:gd name="connsiteX45" fmla="*/ 179222 w 493776"/>
              <a:gd name="connsiteY45" fmla="*/ 830275 h 1400861"/>
              <a:gd name="connsiteX46" fmla="*/ 175565 w 493776"/>
              <a:gd name="connsiteY46" fmla="*/ 841248 h 1400861"/>
              <a:gd name="connsiteX47" fmla="*/ 160934 w 493776"/>
              <a:gd name="connsiteY47" fmla="*/ 855879 h 1400861"/>
              <a:gd name="connsiteX48" fmla="*/ 149961 w 493776"/>
              <a:gd name="connsiteY48" fmla="*/ 888797 h 1400861"/>
              <a:gd name="connsiteX49" fmla="*/ 146304 w 493776"/>
              <a:gd name="connsiteY49" fmla="*/ 899770 h 1400861"/>
              <a:gd name="connsiteX50" fmla="*/ 138989 w 493776"/>
              <a:gd name="connsiteY50" fmla="*/ 910743 h 1400861"/>
              <a:gd name="connsiteX51" fmla="*/ 124358 w 493776"/>
              <a:gd name="connsiteY51" fmla="*/ 943661 h 1400861"/>
              <a:gd name="connsiteX52" fmla="*/ 120701 w 493776"/>
              <a:gd name="connsiteY52" fmla="*/ 954634 h 1400861"/>
              <a:gd name="connsiteX53" fmla="*/ 113385 w 493776"/>
              <a:gd name="connsiteY53" fmla="*/ 1002183 h 1400861"/>
              <a:gd name="connsiteX54" fmla="*/ 109728 w 493776"/>
              <a:gd name="connsiteY54" fmla="*/ 1016813 h 1400861"/>
              <a:gd name="connsiteX55" fmla="*/ 102413 w 493776"/>
              <a:gd name="connsiteY55" fmla="*/ 1038759 h 1400861"/>
              <a:gd name="connsiteX56" fmla="*/ 98755 w 493776"/>
              <a:gd name="connsiteY56" fmla="*/ 1049731 h 1400861"/>
              <a:gd name="connsiteX57" fmla="*/ 91440 w 493776"/>
              <a:gd name="connsiteY57" fmla="*/ 1104595 h 1400861"/>
              <a:gd name="connsiteX58" fmla="*/ 84125 w 493776"/>
              <a:gd name="connsiteY58" fmla="*/ 1119226 h 1400861"/>
              <a:gd name="connsiteX59" fmla="*/ 76809 w 493776"/>
              <a:gd name="connsiteY59" fmla="*/ 1141171 h 1400861"/>
              <a:gd name="connsiteX60" fmla="*/ 69494 w 493776"/>
              <a:gd name="connsiteY60" fmla="*/ 1163117 h 1400861"/>
              <a:gd name="connsiteX61" fmla="*/ 65837 w 493776"/>
              <a:gd name="connsiteY61" fmla="*/ 1174090 h 1400861"/>
              <a:gd name="connsiteX62" fmla="*/ 62179 w 493776"/>
              <a:gd name="connsiteY62" fmla="*/ 1221639 h 1400861"/>
              <a:gd name="connsiteX63" fmla="*/ 54864 w 493776"/>
              <a:gd name="connsiteY63" fmla="*/ 1243584 h 1400861"/>
              <a:gd name="connsiteX64" fmla="*/ 51206 w 493776"/>
              <a:gd name="connsiteY64" fmla="*/ 1254557 h 1400861"/>
              <a:gd name="connsiteX65" fmla="*/ 43891 w 493776"/>
              <a:gd name="connsiteY65" fmla="*/ 1265530 h 1400861"/>
              <a:gd name="connsiteX66" fmla="*/ 36576 w 493776"/>
              <a:gd name="connsiteY66" fmla="*/ 1287475 h 1400861"/>
              <a:gd name="connsiteX67" fmla="*/ 25603 w 493776"/>
              <a:gd name="connsiteY67" fmla="*/ 1320394 h 1400861"/>
              <a:gd name="connsiteX68" fmla="*/ 18288 w 493776"/>
              <a:gd name="connsiteY68" fmla="*/ 1345997 h 1400861"/>
              <a:gd name="connsiteX69" fmla="*/ 10973 w 493776"/>
              <a:gd name="connsiteY69" fmla="*/ 1367943 h 1400861"/>
              <a:gd name="connsiteX70" fmla="*/ 3657 w 493776"/>
              <a:gd name="connsiteY70" fmla="*/ 1393546 h 1400861"/>
              <a:gd name="connsiteX71" fmla="*/ 0 w 493776"/>
              <a:gd name="connsiteY71" fmla="*/ 1400861 h 140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3776" h="1400861">
                <a:moveTo>
                  <a:pt x="493776" y="0"/>
                </a:moveTo>
                <a:cubicBezTo>
                  <a:pt x="492557" y="7315"/>
                  <a:pt x="491917" y="14751"/>
                  <a:pt x="490118" y="21946"/>
                </a:cubicBezTo>
                <a:cubicBezTo>
                  <a:pt x="488248" y="29426"/>
                  <a:pt x="485241" y="36576"/>
                  <a:pt x="482803" y="43891"/>
                </a:cubicBezTo>
                <a:lnTo>
                  <a:pt x="475488" y="65837"/>
                </a:lnTo>
                <a:lnTo>
                  <a:pt x="471830" y="76810"/>
                </a:lnTo>
                <a:cubicBezTo>
                  <a:pt x="469220" y="84640"/>
                  <a:pt x="467534" y="92913"/>
                  <a:pt x="460857" y="98755"/>
                </a:cubicBezTo>
                <a:cubicBezTo>
                  <a:pt x="454241" y="104544"/>
                  <a:pt x="445129" y="107169"/>
                  <a:pt x="438912" y="113386"/>
                </a:cubicBezTo>
                <a:cubicBezTo>
                  <a:pt x="425213" y="127085"/>
                  <a:pt x="432846" y="122724"/>
                  <a:pt x="416966" y="128016"/>
                </a:cubicBezTo>
                <a:cubicBezTo>
                  <a:pt x="413308" y="130454"/>
                  <a:pt x="410033" y="133599"/>
                  <a:pt x="405993" y="135331"/>
                </a:cubicBezTo>
                <a:cubicBezTo>
                  <a:pt x="401373" y="137311"/>
                  <a:pt x="395727" y="136495"/>
                  <a:pt x="391363" y="138989"/>
                </a:cubicBezTo>
                <a:cubicBezTo>
                  <a:pt x="353016" y="160903"/>
                  <a:pt x="403668" y="142204"/>
                  <a:pt x="369417" y="153619"/>
                </a:cubicBezTo>
                <a:cubicBezTo>
                  <a:pt x="355129" y="167909"/>
                  <a:pt x="370121" y="155096"/>
                  <a:pt x="351129" y="164592"/>
                </a:cubicBezTo>
                <a:cubicBezTo>
                  <a:pt x="347197" y="166558"/>
                  <a:pt x="343589" y="169161"/>
                  <a:pt x="340157" y="171907"/>
                </a:cubicBezTo>
                <a:cubicBezTo>
                  <a:pt x="337464" y="174061"/>
                  <a:pt x="335798" y="177449"/>
                  <a:pt x="332841" y="179223"/>
                </a:cubicBezTo>
                <a:cubicBezTo>
                  <a:pt x="329535" y="181206"/>
                  <a:pt x="325526" y="181661"/>
                  <a:pt x="321869" y="182880"/>
                </a:cubicBezTo>
                <a:cubicBezTo>
                  <a:pt x="319430" y="185318"/>
                  <a:pt x="317510" y="188421"/>
                  <a:pt x="314553" y="190195"/>
                </a:cubicBezTo>
                <a:cubicBezTo>
                  <a:pt x="311247" y="192179"/>
                  <a:pt x="306307" y="191127"/>
                  <a:pt x="303581" y="193853"/>
                </a:cubicBezTo>
                <a:cubicBezTo>
                  <a:pt x="300855" y="196579"/>
                  <a:pt x="301647" y="201377"/>
                  <a:pt x="299923" y="204826"/>
                </a:cubicBezTo>
                <a:cubicBezTo>
                  <a:pt x="297957" y="208758"/>
                  <a:pt x="294574" y="211867"/>
                  <a:pt x="292608" y="215799"/>
                </a:cubicBezTo>
                <a:cubicBezTo>
                  <a:pt x="283112" y="234791"/>
                  <a:pt x="295923" y="219797"/>
                  <a:pt x="281635" y="234087"/>
                </a:cubicBezTo>
                <a:cubicBezTo>
                  <a:pt x="280416" y="237744"/>
                  <a:pt x="279701" y="241611"/>
                  <a:pt x="277977" y="245059"/>
                </a:cubicBezTo>
                <a:cubicBezTo>
                  <a:pt x="276011" y="248991"/>
                  <a:pt x="272393" y="251991"/>
                  <a:pt x="270662" y="256032"/>
                </a:cubicBezTo>
                <a:cubicBezTo>
                  <a:pt x="268682" y="260653"/>
                  <a:pt x="268224" y="265786"/>
                  <a:pt x="267005" y="270663"/>
                </a:cubicBezTo>
                <a:cubicBezTo>
                  <a:pt x="268224" y="307239"/>
                  <a:pt x="267623" y="343921"/>
                  <a:pt x="270662" y="380391"/>
                </a:cubicBezTo>
                <a:cubicBezTo>
                  <a:pt x="271302" y="388075"/>
                  <a:pt x="273700" y="395921"/>
                  <a:pt x="277977" y="402336"/>
                </a:cubicBezTo>
                <a:lnTo>
                  <a:pt x="285293" y="413309"/>
                </a:lnTo>
                <a:cubicBezTo>
                  <a:pt x="286512" y="416967"/>
                  <a:pt x="287226" y="420834"/>
                  <a:pt x="288950" y="424282"/>
                </a:cubicBezTo>
                <a:cubicBezTo>
                  <a:pt x="290916" y="428214"/>
                  <a:pt x="294480" y="431238"/>
                  <a:pt x="296265" y="435255"/>
                </a:cubicBezTo>
                <a:cubicBezTo>
                  <a:pt x="313676" y="474428"/>
                  <a:pt x="294341" y="443340"/>
                  <a:pt x="310896" y="468173"/>
                </a:cubicBezTo>
                <a:cubicBezTo>
                  <a:pt x="319291" y="493364"/>
                  <a:pt x="317811" y="484251"/>
                  <a:pt x="310896" y="530352"/>
                </a:cubicBezTo>
                <a:cubicBezTo>
                  <a:pt x="307929" y="550132"/>
                  <a:pt x="306602" y="549278"/>
                  <a:pt x="296265" y="559613"/>
                </a:cubicBezTo>
                <a:cubicBezTo>
                  <a:pt x="293827" y="566928"/>
                  <a:pt x="293227" y="575143"/>
                  <a:pt x="288950" y="581559"/>
                </a:cubicBezTo>
                <a:cubicBezTo>
                  <a:pt x="286512" y="585216"/>
                  <a:pt x="283601" y="588599"/>
                  <a:pt x="281635" y="592531"/>
                </a:cubicBezTo>
                <a:cubicBezTo>
                  <a:pt x="279911" y="595979"/>
                  <a:pt x="279496" y="599960"/>
                  <a:pt x="277977" y="603504"/>
                </a:cubicBezTo>
                <a:cubicBezTo>
                  <a:pt x="275829" y="608516"/>
                  <a:pt x="272810" y="613123"/>
                  <a:pt x="270662" y="618135"/>
                </a:cubicBezTo>
                <a:cubicBezTo>
                  <a:pt x="269143" y="621678"/>
                  <a:pt x="268988" y="625801"/>
                  <a:pt x="267005" y="629107"/>
                </a:cubicBezTo>
                <a:cubicBezTo>
                  <a:pt x="265231" y="632064"/>
                  <a:pt x="261843" y="633730"/>
                  <a:pt x="259689" y="636423"/>
                </a:cubicBezTo>
                <a:cubicBezTo>
                  <a:pt x="256943" y="639855"/>
                  <a:pt x="254812" y="643738"/>
                  <a:pt x="252374" y="647395"/>
                </a:cubicBezTo>
                <a:cubicBezTo>
                  <a:pt x="241908" y="678799"/>
                  <a:pt x="257938" y="628798"/>
                  <a:pt x="245059" y="680314"/>
                </a:cubicBezTo>
                <a:cubicBezTo>
                  <a:pt x="243189" y="687794"/>
                  <a:pt x="240182" y="694944"/>
                  <a:pt x="237744" y="702259"/>
                </a:cubicBezTo>
                <a:lnTo>
                  <a:pt x="230429" y="724205"/>
                </a:lnTo>
                <a:cubicBezTo>
                  <a:pt x="229210" y="727863"/>
                  <a:pt x="228910" y="731970"/>
                  <a:pt x="226771" y="735178"/>
                </a:cubicBezTo>
                <a:cubicBezTo>
                  <a:pt x="210228" y="759993"/>
                  <a:pt x="218358" y="750906"/>
                  <a:pt x="204825" y="764439"/>
                </a:cubicBezTo>
                <a:lnTo>
                  <a:pt x="190195" y="808330"/>
                </a:lnTo>
                <a:cubicBezTo>
                  <a:pt x="188976" y="811988"/>
                  <a:pt x="188676" y="816095"/>
                  <a:pt x="186537" y="819303"/>
                </a:cubicBezTo>
                <a:lnTo>
                  <a:pt x="179222" y="830275"/>
                </a:lnTo>
                <a:cubicBezTo>
                  <a:pt x="178003" y="833933"/>
                  <a:pt x="177806" y="838111"/>
                  <a:pt x="175565" y="841248"/>
                </a:cubicBezTo>
                <a:cubicBezTo>
                  <a:pt x="171556" y="846860"/>
                  <a:pt x="160934" y="855879"/>
                  <a:pt x="160934" y="855879"/>
                </a:cubicBezTo>
                <a:lnTo>
                  <a:pt x="149961" y="888797"/>
                </a:lnTo>
                <a:cubicBezTo>
                  <a:pt x="148742" y="892455"/>
                  <a:pt x="148443" y="896562"/>
                  <a:pt x="146304" y="899770"/>
                </a:cubicBezTo>
                <a:cubicBezTo>
                  <a:pt x="143866" y="903428"/>
                  <a:pt x="140774" y="906726"/>
                  <a:pt x="138989" y="910743"/>
                </a:cubicBezTo>
                <a:cubicBezTo>
                  <a:pt x="121578" y="949916"/>
                  <a:pt x="140913" y="918828"/>
                  <a:pt x="124358" y="943661"/>
                </a:cubicBezTo>
                <a:cubicBezTo>
                  <a:pt x="123139" y="947319"/>
                  <a:pt x="121537" y="950870"/>
                  <a:pt x="120701" y="954634"/>
                </a:cubicBezTo>
                <a:cubicBezTo>
                  <a:pt x="117164" y="970551"/>
                  <a:pt x="116303" y="986132"/>
                  <a:pt x="113385" y="1002183"/>
                </a:cubicBezTo>
                <a:cubicBezTo>
                  <a:pt x="112486" y="1007129"/>
                  <a:pt x="111172" y="1011998"/>
                  <a:pt x="109728" y="1016813"/>
                </a:cubicBezTo>
                <a:cubicBezTo>
                  <a:pt x="107512" y="1024199"/>
                  <a:pt x="104852" y="1031444"/>
                  <a:pt x="102413" y="1038759"/>
                </a:cubicBezTo>
                <a:lnTo>
                  <a:pt x="98755" y="1049731"/>
                </a:lnTo>
                <a:cubicBezTo>
                  <a:pt x="98456" y="1052120"/>
                  <a:pt x="92603" y="1100331"/>
                  <a:pt x="91440" y="1104595"/>
                </a:cubicBezTo>
                <a:cubicBezTo>
                  <a:pt x="90005" y="1109855"/>
                  <a:pt x="86150" y="1114163"/>
                  <a:pt x="84125" y="1119226"/>
                </a:cubicBezTo>
                <a:cubicBezTo>
                  <a:pt x="81261" y="1126385"/>
                  <a:pt x="79247" y="1133856"/>
                  <a:pt x="76809" y="1141171"/>
                </a:cubicBezTo>
                <a:lnTo>
                  <a:pt x="69494" y="1163117"/>
                </a:lnTo>
                <a:lnTo>
                  <a:pt x="65837" y="1174090"/>
                </a:lnTo>
                <a:cubicBezTo>
                  <a:pt x="64618" y="1189940"/>
                  <a:pt x="64658" y="1205937"/>
                  <a:pt x="62179" y="1221639"/>
                </a:cubicBezTo>
                <a:cubicBezTo>
                  <a:pt x="60976" y="1229255"/>
                  <a:pt x="57302" y="1236269"/>
                  <a:pt x="54864" y="1243584"/>
                </a:cubicBezTo>
                <a:cubicBezTo>
                  <a:pt x="53645" y="1247242"/>
                  <a:pt x="53345" y="1251349"/>
                  <a:pt x="51206" y="1254557"/>
                </a:cubicBezTo>
                <a:cubicBezTo>
                  <a:pt x="48768" y="1258215"/>
                  <a:pt x="45676" y="1261513"/>
                  <a:pt x="43891" y="1265530"/>
                </a:cubicBezTo>
                <a:cubicBezTo>
                  <a:pt x="40759" y="1272576"/>
                  <a:pt x="39014" y="1280160"/>
                  <a:pt x="36576" y="1287475"/>
                </a:cubicBezTo>
                <a:lnTo>
                  <a:pt x="25603" y="1320394"/>
                </a:lnTo>
                <a:cubicBezTo>
                  <a:pt x="13319" y="1357243"/>
                  <a:pt x="32054" y="1300107"/>
                  <a:pt x="18288" y="1345997"/>
                </a:cubicBezTo>
                <a:cubicBezTo>
                  <a:pt x="16072" y="1353383"/>
                  <a:pt x="12843" y="1360462"/>
                  <a:pt x="10973" y="1367943"/>
                </a:cubicBezTo>
                <a:cubicBezTo>
                  <a:pt x="8660" y="1377195"/>
                  <a:pt x="7156" y="1384798"/>
                  <a:pt x="3657" y="1393546"/>
                </a:cubicBezTo>
                <a:cubicBezTo>
                  <a:pt x="2645" y="1396077"/>
                  <a:pt x="1219" y="1398423"/>
                  <a:pt x="0" y="1400861"/>
                </a:cubicBezTo>
              </a:path>
            </a:pathLst>
          </a:custGeom>
          <a:noFill/>
          <a:ln w="127000" cap="rnd">
            <a:solidFill>
              <a:srgbClr val="C00000"/>
            </a:solid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
        <p:nvSpPr>
          <p:cNvPr id="542" name="円/楕円 541"/>
          <p:cNvSpPr/>
          <p:nvPr/>
        </p:nvSpPr>
        <p:spPr bwMode="auto">
          <a:xfrm>
            <a:off x="6914838" y="2969315"/>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43" name="円/楕円 542"/>
          <p:cNvSpPr/>
          <p:nvPr/>
        </p:nvSpPr>
        <p:spPr bwMode="auto">
          <a:xfrm>
            <a:off x="6385345" y="4389633"/>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47" name="フリーフォーム 546"/>
          <p:cNvSpPr/>
          <p:nvPr/>
        </p:nvSpPr>
        <p:spPr bwMode="auto">
          <a:xfrm>
            <a:off x="3632748" y="6085494"/>
            <a:ext cx="1688646" cy="597543"/>
          </a:xfrm>
          <a:custGeom>
            <a:avLst/>
            <a:gdLst>
              <a:gd name="connsiteX0" fmla="*/ 628650 w 666750"/>
              <a:gd name="connsiteY0" fmla="*/ 0 h 533400"/>
              <a:gd name="connsiteX1" fmla="*/ 561975 w 666750"/>
              <a:gd name="connsiteY1" fmla="*/ 323850 h 533400"/>
              <a:gd name="connsiteX2" fmla="*/ 0 w 666750"/>
              <a:gd name="connsiteY2" fmla="*/ 533400 h 533400"/>
              <a:gd name="connsiteX0" fmla="*/ 628650 w 647700"/>
              <a:gd name="connsiteY0" fmla="*/ 0 h 533400"/>
              <a:gd name="connsiteX1" fmla="*/ 440618 w 647700"/>
              <a:gd name="connsiteY1" fmla="*/ 354099 h 533400"/>
              <a:gd name="connsiteX2" fmla="*/ 0 w 647700"/>
              <a:gd name="connsiteY2" fmla="*/ 533400 h 533400"/>
              <a:gd name="connsiteX0" fmla="*/ 628650 w 647700"/>
              <a:gd name="connsiteY0" fmla="*/ 0 h 533400"/>
              <a:gd name="connsiteX1" fmla="*/ 404614 w 647700"/>
              <a:gd name="connsiteY1" fmla="*/ 354099 h 533400"/>
              <a:gd name="connsiteX2" fmla="*/ 0 w 64770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628650 w 628650"/>
              <a:gd name="connsiteY0" fmla="*/ 0 h 533400"/>
              <a:gd name="connsiteX1" fmla="*/ 404614 w 628650"/>
              <a:gd name="connsiteY1" fmla="*/ 354099 h 533400"/>
              <a:gd name="connsiteX2" fmla="*/ 0 w 628650"/>
              <a:gd name="connsiteY2" fmla="*/ 533400 h 533400"/>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 name="connsiteX0" fmla="*/ 728092 w 728092"/>
              <a:gd name="connsiteY0" fmla="*/ 0 h 462111"/>
              <a:gd name="connsiteX1" fmla="*/ 504056 w 728092"/>
              <a:gd name="connsiteY1" fmla="*/ 354099 h 462111"/>
              <a:gd name="connsiteX2" fmla="*/ 0 w 728092"/>
              <a:gd name="connsiteY2" fmla="*/ 462111 h 462111"/>
            </a:gdLst>
            <a:ahLst/>
            <a:cxnLst>
              <a:cxn ang="0">
                <a:pos x="connsiteX0" y="connsiteY0"/>
              </a:cxn>
              <a:cxn ang="0">
                <a:pos x="connsiteX1" y="connsiteY1"/>
              </a:cxn>
              <a:cxn ang="0">
                <a:pos x="connsiteX2" y="connsiteY2"/>
              </a:cxn>
            </a:cxnLst>
            <a:rect l="l" t="t" r="r" b="b"/>
            <a:pathLst>
              <a:path w="728092" h="462111">
                <a:moveTo>
                  <a:pt x="728092" y="0"/>
                </a:moveTo>
                <a:cubicBezTo>
                  <a:pt x="675628" y="136210"/>
                  <a:pt x="625405" y="277081"/>
                  <a:pt x="504056" y="354099"/>
                </a:cubicBezTo>
                <a:cubicBezTo>
                  <a:pt x="382707" y="431117"/>
                  <a:pt x="243895" y="448325"/>
                  <a:pt x="0" y="462111"/>
                </a:cubicBezTo>
              </a:path>
            </a:pathLst>
          </a:custGeom>
          <a:noFill/>
          <a:ln w="19050" cap="sq" cmpd="sng" algn="ctr">
            <a:solidFill>
              <a:srgbClr val="00B050"/>
            </a:solidFill>
            <a:prstDash val="solid"/>
            <a:miter lim="800000"/>
            <a:headEnd type="none" w="med" len="med"/>
            <a:tailEnd type="none" w="med" len="med"/>
          </a:ln>
          <a:effectLst/>
        </p:spPr>
        <p:txBody>
          <a:bodyPr rtlCol="0" anchor="ctr"/>
          <a:lstStyle/>
          <a:p>
            <a:pPr algn="ctr"/>
            <a:endParaRPr lang="ja-JP" altLang="en-US" dirty="0">
              <a:solidFill>
                <a:prstClr val="black"/>
              </a:solidFill>
              <a:latin typeface="Calibri" panose="020F0502020204030204" pitchFamily="34" charset="0"/>
              <a:ea typeface="+mn-ea"/>
            </a:endParaRPr>
          </a:p>
        </p:txBody>
      </p:sp>
      <p:sp>
        <p:nvSpPr>
          <p:cNvPr id="548" name="フリーフォーム 547"/>
          <p:cNvSpPr/>
          <p:nvPr/>
        </p:nvSpPr>
        <p:spPr bwMode="auto">
          <a:xfrm>
            <a:off x="5339030" y="6085494"/>
            <a:ext cx="1428661" cy="64355"/>
          </a:xfrm>
          <a:custGeom>
            <a:avLst/>
            <a:gdLst>
              <a:gd name="connsiteX0" fmla="*/ 0 w 1092631"/>
              <a:gd name="connsiteY0" fmla="*/ 0 h 85286"/>
              <a:gd name="connsiteX1" fmla="*/ 224726 w 1092631"/>
              <a:gd name="connsiteY1" fmla="*/ 46495 h 85286"/>
              <a:gd name="connsiteX2" fmla="*/ 433953 w 1092631"/>
              <a:gd name="connsiteY2" fmla="*/ 85240 h 85286"/>
              <a:gd name="connsiteX3" fmla="*/ 1092631 w 1092631"/>
              <a:gd name="connsiteY3" fmla="*/ 38745 h 85286"/>
              <a:gd name="connsiteX0" fmla="*/ 0 w 1092631"/>
              <a:gd name="connsiteY0" fmla="*/ 0 h 68005"/>
              <a:gd name="connsiteX1" fmla="*/ 224726 w 1092631"/>
              <a:gd name="connsiteY1" fmla="*/ 46495 h 68005"/>
              <a:gd name="connsiteX2" fmla="*/ 615966 w 1092631"/>
              <a:gd name="connsiteY2" fmla="*/ 67905 h 68005"/>
              <a:gd name="connsiteX3" fmla="*/ 1092631 w 1092631"/>
              <a:gd name="connsiteY3" fmla="*/ 38745 h 68005"/>
              <a:gd name="connsiteX0" fmla="*/ 0 w 1159554"/>
              <a:gd name="connsiteY0" fmla="*/ 0 h 68005"/>
              <a:gd name="connsiteX1" fmla="*/ 224726 w 1159554"/>
              <a:gd name="connsiteY1" fmla="*/ 46495 h 68005"/>
              <a:gd name="connsiteX2" fmla="*/ 615966 w 1159554"/>
              <a:gd name="connsiteY2" fmla="*/ 67905 h 68005"/>
              <a:gd name="connsiteX3" fmla="*/ 1159554 w 1159554"/>
              <a:gd name="connsiteY3" fmla="*/ 38745 h 68005"/>
              <a:gd name="connsiteX0" fmla="*/ 0 w 1159554"/>
              <a:gd name="connsiteY0" fmla="*/ 0 h 126051"/>
              <a:gd name="connsiteX1" fmla="*/ 224726 w 1159554"/>
              <a:gd name="connsiteY1" fmla="*/ 46495 h 126051"/>
              <a:gd name="connsiteX2" fmla="*/ 644647 w 1159554"/>
              <a:gd name="connsiteY2" fmla="*/ 126031 h 126051"/>
              <a:gd name="connsiteX3" fmla="*/ 1159554 w 1159554"/>
              <a:gd name="connsiteY3" fmla="*/ 38745 h 126051"/>
              <a:gd name="connsiteX0" fmla="*/ 0 w 1159554"/>
              <a:gd name="connsiteY0" fmla="*/ 0 h 126116"/>
              <a:gd name="connsiteX1" fmla="*/ 272528 w 1159554"/>
              <a:gd name="connsiteY1" fmla="*/ 92994 h 126116"/>
              <a:gd name="connsiteX2" fmla="*/ 644647 w 1159554"/>
              <a:gd name="connsiteY2" fmla="*/ 126031 h 126116"/>
              <a:gd name="connsiteX3" fmla="*/ 1159554 w 1159554"/>
              <a:gd name="connsiteY3" fmla="*/ 38745 h 126116"/>
              <a:gd name="connsiteX0" fmla="*/ 0 w 1159554"/>
              <a:gd name="connsiteY0" fmla="*/ 0 h 126117"/>
              <a:gd name="connsiteX1" fmla="*/ 272528 w 1159554"/>
              <a:gd name="connsiteY1" fmla="*/ 92994 h 126117"/>
              <a:gd name="connsiteX2" fmla="*/ 644647 w 1159554"/>
              <a:gd name="connsiteY2" fmla="*/ 126031 h 126117"/>
              <a:gd name="connsiteX3" fmla="*/ 1159554 w 1159554"/>
              <a:gd name="connsiteY3" fmla="*/ 38745 h 126117"/>
            </a:gdLst>
            <a:ahLst/>
            <a:cxnLst>
              <a:cxn ang="0">
                <a:pos x="connsiteX0" y="connsiteY0"/>
              </a:cxn>
              <a:cxn ang="0">
                <a:pos x="connsiteX1" y="connsiteY1"/>
              </a:cxn>
              <a:cxn ang="0">
                <a:pos x="connsiteX2" y="connsiteY2"/>
              </a:cxn>
              <a:cxn ang="0">
                <a:pos x="connsiteX3" y="connsiteY3"/>
              </a:cxn>
            </a:cxnLst>
            <a:rect l="l" t="t" r="r" b="b"/>
            <a:pathLst>
              <a:path w="1159554" h="126117">
                <a:moveTo>
                  <a:pt x="0" y="0"/>
                </a:moveTo>
                <a:cubicBezTo>
                  <a:pt x="74909" y="15498"/>
                  <a:pt x="165087" y="71989"/>
                  <a:pt x="272528" y="92994"/>
                </a:cubicBezTo>
                <a:cubicBezTo>
                  <a:pt x="379969" y="113999"/>
                  <a:pt x="499996" y="127323"/>
                  <a:pt x="644647" y="126031"/>
                </a:cubicBezTo>
                <a:cubicBezTo>
                  <a:pt x="789298" y="124739"/>
                  <a:pt x="873859" y="119472"/>
                  <a:pt x="1159554" y="38745"/>
                </a:cubicBezTo>
              </a:path>
            </a:pathLst>
          </a:custGeom>
          <a:noFill/>
          <a:ln w="57150">
            <a:solidFill>
              <a:srgbClr val="00B050"/>
            </a:solidFill>
            <a:prstDash val="solid"/>
            <a:miter lim="800000"/>
            <a:headEnd/>
            <a:tailEnd/>
          </a:ln>
        </p:spPr>
        <p:txBody>
          <a:bodyPr rtlCol="0" anchor="ctr"/>
          <a:lstStyle/>
          <a:p>
            <a:pPr algn="ctr"/>
            <a:endParaRPr lang="ja-JP" altLang="en-US" dirty="0">
              <a:solidFill>
                <a:prstClr val="black"/>
              </a:solidFill>
              <a:latin typeface="Calibri" panose="020F0502020204030204" pitchFamily="34" charset="0"/>
              <a:ea typeface="+mn-ea"/>
            </a:endParaRPr>
          </a:p>
        </p:txBody>
      </p:sp>
      <p:sp>
        <p:nvSpPr>
          <p:cNvPr id="549" name="フリーフォーム 548"/>
          <p:cNvSpPr/>
          <p:nvPr/>
        </p:nvSpPr>
        <p:spPr>
          <a:xfrm rot="191522">
            <a:off x="4973871" y="4219593"/>
            <a:ext cx="492387" cy="1838163"/>
          </a:xfrm>
          <a:custGeom>
            <a:avLst/>
            <a:gdLst>
              <a:gd name="connsiteX0" fmla="*/ 0 w 146709"/>
              <a:gd name="connsiteY0" fmla="*/ 1331959 h 1331959"/>
              <a:gd name="connsiteX1" fmla="*/ 132138 w 146709"/>
              <a:gd name="connsiteY1" fmla="*/ 692407 h 1331959"/>
              <a:gd name="connsiteX2" fmla="*/ 137424 w 146709"/>
              <a:gd name="connsiteY2" fmla="*/ 0 h 1331959"/>
              <a:gd name="connsiteX0" fmla="*/ 17751 w 152079"/>
              <a:gd name="connsiteY0" fmla="*/ 1901552 h 1901552"/>
              <a:gd name="connsiteX1" fmla="*/ 149889 w 152079"/>
              <a:gd name="connsiteY1" fmla="*/ 1262000 h 1901552"/>
              <a:gd name="connsiteX2" fmla="*/ 0 w 152079"/>
              <a:gd name="connsiteY2" fmla="*/ 0 h 1901552"/>
              <a:gd name="connsiteX0" fmla="*/ 17751 w 152497"/>
              <a:gd name="connsiteY0" fmla="*/ 1901552 h 1901552"/>
              <a:gd name="connsiteX1" fmla="*/ 149889 w 152497"/>
              <a:gd name="connsiteY1" fmla="*/ 1262000 h 1901552"/>
              <a:gd name="connsiteX2" fmla="*/ 0 w 152497"/>
              <a:gd name="connsiteY2" fmla="*/ 0 h 1901552"/>
              <a:gd name="connsiteX0" fmla="*/ 17751 w 145241"/>
              <a:gd name="connsiteY0" fmla="*/ 1901552 h 1901552"/>
              <a:gd name="connsiteX1" fmla="*/ 142500 w 145241"/>
              <a:gd name="connsiteY1" fmla="*/ 987375 h 1901552"/>
              <a:gd name="connsiteX2" fmla="*/ 0 w 145241"/>
              <a:gd name="connsiteY2" fmla="*/ 0 h 1901552"/>
              <a:gd name="connsiteX0" fmla="*/ 17751 w 142500"/>
              <a:gd name="connsiteY0" fmla="*/ 1901552 h 1901552"/>
              <a:gd name="connsiteX1" fmla="*/ 142500 w 142500"/>
              <a:gd name="connsiteY1" fmla="*/ 987375 h 1901552"/>
              <a:gd name="connsiteX2" fmla="*/ 0 w 142500"/>
              <a:gd name="connsiteY2" fmla="*/ 0 h 1901552"/>
              <a:gd name="connsiteX0" fmla="*/ 17751 w 144055"/>
              <a:gd name="connsiteY0" fmla="*/ 1901552 h 1901552"/>
              <a:gd name="connsiteX1" fmla="*/ 142500 w 144055"/>
              <a:gd name="connsiteY1" fmla="*/ 987375 h 1901552"/>
              <a:gd name="connsiteX2" fmla="*/ 0 w 144055"/>
              <a:gd name="connsiteY2" fmla="*/ 0 h 1901552"/>
              <a:gd name="connsiteX0" fmla="*/ 17751 w 122347"/>
              <a:gd name="connsiteY0" fmla="*/ 1901552 h 1901552"/>
              <a:gd name="connsiteX1" fmla="*/ 120332 w 122347"/>
              <a:gd name="connsiteY1" fmla="*/ 1007718 h 1901552"/>
              <a:gd name="connsiteX2" fmla="*/ 0 w 122347"/>
              <a:gd name="connsiteY2" fmla="*/ 0 h 1901552"/>
              <a:gd name="connsiteX0" fmla="*/ 128591 w 233187"/>
              <a:gd name="connsiteY0" fmla="*/ 1871037 h 1871037"/>
              <a:gd name="connsiteX1" fmla="*/ 231172 w 233187"/>
              <a:gd name="connsiteY1" fmla="*/ 977203 h 1871037"/>
              <a:gd name="connsiteX2" fmla="*/ 0 w 233187"/>
              <a:gd name="connsiteY2" fmla="*/ 0 h 1871037"/>
              <a:gd name="connsiteX0" fmla="*/ 128591 w 233187"/>
              <a:gd name="connsiteY0" fmla="*/ 1871037 h 1871037"/>
              <a:gd name="connsiteX1" fmla="*/ 231172 w 233187"/>
              <a:gd name="connsiteY1" fmla="*/ 977203 h 1871037"/>
              <a:gd name="connsiteX2" fmla="*/ 0 w 233187"/>
              <a:gd name="connsiteY2" fmla="*/ 0 h 1871037"/>
              <a:gd name="connsiteX0" fmla="*/ 128591 w 226015"/>
              <a:gd name="connsiteY0" fmla="*/ 1871037 h 1871037"/>
              <a:gd name="connsiteX1" fmla="*/ 223782 w 226015"/>
              <a:gd name="connsiteY1" fmla="*/ 1129773 h 1871037"/>
              <a:gd name="connsiteX2" fmla="*/ 0 w 226015"/>
              <a:gd name="connsiteY2" fmla="*/ 0 h 1871037"/>
              <a:gd name="connsiteX0" fmla="*/ 128591 w 206137"/>
              <a:gd name="connsiteY0" fmla="*/ 1871037 h 1871037"/>
              <a:gd name="connsiteX1" fmla="*/ 202954 w 206137"/>
              <a:gd name="connsiteY1" fmla="*/ 899849 h 1871037"/>
              <a:gd name="connsiteX2" fmla="*/ 0 w 206137"/>
              <a:gd name="connsiteY2" fmla="*/ 0 h 1871037"/>
              <a:gd name="connsiteX0" fmla="*/ 159793 w 210167"/>
              <a:gd name="connsiteY0" fmla="*/ 1797276 h 1797276"/>
              <a:gd name="connsiteX1" fmla="*/ 202954 w 210167"/>
              <a:gd name="connsiteY1" fmla="*/ 899849 h 1797276"/>
              <a:gd name="connsiteX2" fmla="*/ 0 w 210167"/>
              <a:gd name="connsiteY2" fmla="*/ 0 h 1797276"/>
            </a:gdLst>
            <a:ahLst/>
            <a:cxnLst>
              <a:cxn ang="0">
                <a:pos x="connsiteX0" y="connsiteY0"/>
              </a:cxn>
              <a:cxn ang="0">
                <a:pos x="connsiteX1" y="connsiteY1"/>
              </a:cxn>
              <a:cxn ang="0">
                <a:pos x="connsiteX2" y="connsiteY2"/>
              </a:cxn>
            </a:cxnLst>
            <a:rect l="l" t="t" r="r" b="b"/>
            <a:pathLst>
              <a:path w="210167" h="1797276">
                <a:moveTo>
                  <a:pt x="159793" y="1797276"/>
                </a:moveTo>
                <a:cubicBezTo>
                  <a:pt x="214410" y="1588496"/>
                  <a:pt x="216996" y="1132013"/>
                  <a:pt x="202954" y="899849"/>
                </a:cubicBezTo>
                <a:cubicBezTo>
                  <a:pt x="188912" y="677857"/>
                  <a:pt x="82702" y="245380"/>
                  <a:pt x="0" y="0"/>
                </a:cubicBezTo>
              </a:path>
            </a:pathLst>
          </a:custGeom>
          <a:noFill/>
          <a:ln w="19050" cap="sq">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panose="020F0502020204030204" pitchFamily="34" charset="0"/>
            </a:endParaRPr>
          </a:p>
        </p:txBody>
      </p:sp>
      <p:sp>
        <p:nvSpPr>
          <p:cNvPr id="550" name="フリーフォーム 549"/>
          <p:cNvSpPr/>
          <p:nvPr/>
        </p:nvSpPr>
        <p:spPr>
          <a:xfrm rot="191522">
            <a:off x="4934496" y="4230659"/>
            <a:ext cx="492387" cy="1838163"/>
          </a:xfrm>
          <a:custGeom>
            <a:avLst/>
            <a:gdLst>
              <a:gd name="connsiteX0" fmla="*/ 0 w 146709"/>
              <a:gd name="connsiteY0" fmla="*/ 1331959 h 1331959"/>
              <a:gd name="connsiteX1" fmla="*/ 132138 w 146709"/>
              <a:gd name="connsiteY1" fmla="*/ 692407 h 1331959"/>
              <a:gd name="connsiteX2" fmla="*/ 137424 w 146709"/>
              <a:gd name="connsiteY2" fmla="*/ 0 h 1331959"/>
              <a:gd name="connsiteX0" fmla="*/ 17751 w 152079"/>
              <a:gd name="connsiteY0" fmla="*/ 1901552 h 1901552"/>
              <a:gd name="connsiteX1" fmla="*/ 149889 w 152079"/>
              <a:gd name="connsiteY1" fmla="*/ 1262000 h 1901552"/>
              <a:gd name="connsiteX2" fmla="*/ 0 w 152079"/>
              <a:gd name="connsiteY2" fmla="*/ 0 h 1901552"/>
              <a:gd name="connsiteX0" fmla="*/ 17751 w 152497"/>
              <a:gd name="connsiteY0" fmla="*/ 1901552 h 1901552"/>
              <a:gd name="connsiteX1" fmla="*/ 149889 w 152497"/>
              <a:gd name="connsiteY1" fmla="*/ 1262000 h 1901552"/>
              <a:gd name="connsiteX2" fmla="*/ 0 w 152497"/>
              <a:gd name="connsiteY2" fmla="*/ 0 h 1901552"/>
              <a:gd name="connsiteX0" fmla="*/ 17751 w 145241"/>
              <a:gd name="connsiteY0" fmla="*/ 1901552 h 1901552"/>
              <a:gd name="connsiteX1" fmla="*/ 142500 w 145241"/>
              <a:gd name="connsiteY1" fmla="*/ 987375 h 1901552"/>
              <a:gd name="connsiteX2" fmla="*/ 0 w 145241"/>
              <a:gd name="connsiteY2" fmla="*/ 0 h 1901552"/>
              <a:gd name="connsiteX0" fmla="*/ 17751 w 142500"/>
              <a:gd name="connsiteY0" fmla="*/ 1901552 h 1901552"/>
              <a:gd name="connsiteX1" fmla="*/ 142500 w 142500"/>
              <a:gd name="connsiteY1" fmla="*/ 987375 h 1901552"/>
              <a:gd name="connsiteX2" fmla="*/ 0 w 142500"/>
              <a:gd name="connsiteY2" fmla="*/ 0 h 1901552"/>
              <a:gd name="connsiteX0" fmla="*/ 17751 w 144055"/>
              <a:gd name="connsiteY0" fmla="*/ 1901552 h 1901552"/>
              <a:gd name="connsiteX1" fmla="*/ 142500 w 144055"/>
              <a:gd name="connsiteY1" fmla="*/ 987375 h 1901552"/>
              <a:gd name="connsiteX2" fmla="*/ 0 w 144055"/>
              <a:gd name="connsiteY2" fmla="*/ 0 h 1901552"/>
              <a:gd name="connsiteX0" fmla="*/ 17751 w 122347"/>
              <a:gd name="connsiteY0" fmla="*/ 1901552 h 1901552"/>
              <a:gd name="connsiteX1" fmla="*/ 120332 w 122347"/>
              <a:gd name="connsiteY1" fmla="*/ 1007718 h 1901552"/>
              <a:gd name="connsiteX2" fmla="*/ 0 w 122347"/>
              <a:gd name="connsiteY2" fmla="*/ 0 h 1901552"/>
              <a:gd name="connsiteX0" fmla="*/ 128591 w 233187"/>
              <a:gd name="connsiteY0" fmla="*/ 1871037 h 1871037"/>
              <a:gd name="connsiteX1" fmla="*/ 231172 w 233187"/>
              <a:gd name="connsiteY1" fmla="*/ 977203 h 1871037"/>
              <a:gd name="connsiteX2" fmla="*/ 0 w 233187"/>
              <a:gd name="connsiteY2" fmla="*/ 0 h 1871037"/>
              <a:gd name="connsiteX0" fmla="*/ 128591 w 233187"/>
              <a:gd name="connsiteY0" fmla="*/ 1871037 h 1871037"/>
              <a:gd name="connsiteX1" fmla="*/ 231172 w 233187"/>
              <a:gd name="connsiteY1" fmla="*/ 977203 h 1871037"/>
              <a:gd name="connsiteX2" fmla="*/ 0 w 233187"/>
              <a:gd name="connsiteY2" fmla="*/ 0 h 1871037"/>
              <a:gd name="connsiteX0" fmla="*/ 128591 w 226015"/>
              <a:gd name="connsiteY0" fmla="*/ 1871037 h 1871037"/>
              <a:gd name="connsiteX1" fmla="*/ 223782 w 226015"/>
              <a:gd name="connsiteY1" fmla="*/ 1129773 h 1871037"/>
              <a:gd name="connsiteX2" fmla="*/ 0 w 226015"/>
              <a:gd name="connsiteY2" fmla="*/ 0 h 1871037"/>
              <a:gd name="connsiteX0" fmla="*/ 128591 w 206137"/>
              <a:gd name="connsiteY0" fmla="*/ 1871037 h 1871037"/>
              <a:gd name="connsiteX1" fmla="*/ 202954 w 206137"/>
              <a:gd name="connsiteY1" fmla="*/ 899849 h 1871037"/>
              <a:gd name="connsiteX2" fmla="*/ 0 w 206137"/>
              <a:gd name="connsiteY2" fmla="*/ 0 h 1871037"/>
              <a:gd name="connsiteX0" fmla="*/ 159793 w 210167"/>
              <a:gd name="connsiteY0" fmla="*/ 1797276 h 1797276"/>
              <a:gd name="connsiteX1" fmla="*/ 202954 w 210167"/>
              <a:gd name="connsiteY1" fmla="*/ 899849 h 1797276"/>
              <a:gd name="connsiteX2" fmla="*/ 0 w 210167"/>
              <a:gd name="connsiteY2" fmla="*/ 0 h 1797276"/>
            </a:gdLst>
            <a:ahLst/>
            <a:cxnLst>
              <a:cxn ang="0">
                <a:pos x="connsiteX0" y="connsiteY0"/>
              </a:cxn>
              <a:cxn ang="0">
                <a:pos x="connsiteX1" y="connsiteY1"/>
              </a:cxn>
              <a:cxn ang="0">
                <a:pos x="connsiteX2" y="connsiteY2"/>
              </a:cxn>
            </a:cxnLst>
            <a:rect l="l" t="t" r="r" b="b"/>
            <a:pathLst>
              <a:path w="210167" h="1797276">
                <a:moveTo>
                  <a:pt x="159793" y="1797276"/>
                </a:moveTo>
                <a:cubicBezTo>
                  <a:pt x="214410" y="1588496"/>
                  <a:pt x="216996" y="1132013"/>
                  <a:pt x="202954" y="899849"/>
                </a:cubicBezTo>
                <a:cubicBezTo>
                  <a:pt x="188912" y="677857"/>
                  <a:pt x="82702" y="245380"/>
                  <a:pt x="0" y="0"/>
                </a:cubicBezTo>
              </a:path>
            </a:pathLst>
          </a:custGeom>
          <a:noFill/>
          <a:ln w="19050" cap="sq">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panose="020F0502020204030204" pitchFamily="34" charset="0"/>
            </a:endParaRPr>
          </a:p>
        </p:txBody>
      </p:sp>
      <p:cxnSp>
        <p:nvCxnSpPr>
          <p:cNvPr id="556" name="直線コネクタ 555"/>
          <p:cNvCxnSpPr/>
          <p:nvPr/>
        </p:nvCxnSpPr>
        <p:spPr bwMode="auto">
          <a:xfrm>
            <a:off x="1429458" y="2901222"/>
            <a:ext cx="674490" cy="0"/>
          </a:xfrm>
          <a:prstGeom prst="line">
            <a:avLst/>
          </a:prstGeom>
          <a:solidFill>
            <a:schemeClr val="accent1"/>
          </a:solidFill>
          <a:ln w="19050" cap="flat" cmpd="sng" algn="ctr">
            <a:solidFill>
              <a:srgbClr val="00B050"/>
            </a:solidFill>
            <a:prstDash val="solid"/>
            <a:miter lim="800000"/>
            <a:headEnd type="none" w="med" len="med"/>
            <a:tailEnd type="none" w="med" len="med"/>
          </a:ln>
          <a:effectLst/>
        </p:spPr>
      </p:cxnSp>
      <p:sp>
        <p:nvSpPr>
          <p:cNvPr id="558" name="フリーフォーム 557"/>
          <p:cNvSpPr/>
          <p:nvPr/>
        </p:nvSpPr>
        <p:spPr bwMode="auto">
          <a:xfrm>
            <a:off x="5309661" y="6098411"/>
            <a:ext cx="1450475" cy="254642"/>
          </a:xfrm>
          <a:custGeom>
            <a:avLst/>
            <a:gdLst>
              <a:gd name="connsiteX0" fmla="*/ 0 w 1092631"/>
              <a:gd name="connsiteY0" fmla="*/ 0 h 85286"/>
              <a:gd name="connsiteX1" fmla="*/ 224726 w 1092631"/>
              <a:gd name="connsiteY1" fmla="*/ 46495 h 85286"/>
              <a:gd name="connsiteX2" fmla="*/ 433953 w 1092631"/>
              <a:gd name="connsiteY2" fmla="*/ 85240 h 85286"/>
              <a:gd name="connsiteX3" fmla="*/ 1092631 w 1092631"/>
              <a:gd name="connsiteY3" fmla="*/ 38745 h 85286"/>
              <a:gd name="connsiteX0" fmla="*/ 0 w 1092631"/>
              <a:gd name="connsiteY0" fmla="*/ 0 h 68005"/>
              <a:gd name="connsiteX1" fmla="*/ 224726 w 1092631"/>
              <a:gd name="connsiteY1" fmla="*/ 46495 h 68005"/>
              <a:gd name="connsiteX2" fmla="*/ 615966 w 1092631"/>
              <a:gd name="connsiteY2" fmla="*/ 67905 h 68005"/>
              <a:gd name="connsiteX3" fmla="*/ 1092631 w 1092631"/>
              <a:gd name="connsiteY3" fmla="*/ 38745 h 68005"/>
              <a:gd name="connsiteX0" fmla="*/ 0 w 1159554"/>
              <a:gd name="connsiteY0" fmla="*/ 0 h 68005"/>
              <a:gd name="connsiteX1" fmla="*/ 224726 w 1159554"/>
              <a:gd name="connsiteY1" fmla="*/ 46495 h 68005"/>
              <a:gd name="connsiteX2" fmla="*/ 615966 w 1159554"/>
              <a:gd name="connsiteY2" fmla="*/ 67905 h 68005"/>
              <a:gd name="connsiteX3" fmla="*/ 1159554 w 1159554"/>
              <a:gd name="connsiteY3" fmla="*/ 38745 h 68005"/>
              <a:gd name="connsiteX0" fmla="*/ 0 w 1159554"/>
              <a:gd name="connsiteY0" fmla="*/ 0 h 126051"/>
              <a:gd name="connsiteX1" fmla="*/ 224726 w 1159554"/>
              <a:gd name="connsiteY1" fmla="*/ 46495 h 126051"/>
              <a:gd name="connsiteX2" fmla="*/ 644647 w 1159554"/>
              <a:gd name="connsiteY2" fmla="*/ 126031 h 126051"/>
              <a:gd name="connsiteX3" fmla="*/ 1159554 w 1159554"/>
              <a:gd name="connsiteY3" fmla="*/ 38745 h 126051"/>
              <a:gd name="connsiteX0" fmla="*/ 0 w 1159554"/>
              <a:gd name="connsiteY0" fmla="*/ 0 h 126116"/>
              <a:gd name="connsiteX1" fmla="*/ 272528 w 1159554"/>
              <a:gd name="connsiteY1" fmla="*/ 92994 h 126116"/>
              <a:gd name="connsiteX2" fmla="*/ 644647 w 1159554"/>
              <a:gd name="connsiteY2" fmla="*/ 126031 h 126116"/>
              <a:gd name="connsiteX3" fmla="*/ 1159554 w 1159554"/>
              <a:gd name="connsiteY3" fmla="*/ 38745 h 126116"/>
              <a:gd name="connsiteX0" fmla="*/ 0 w 1159554"/>
              <a:gd name="connsiteY0" fmla="*/ 0 h 126117"/>
              <a:gd name="connsiteX1" fmla="*/ 272528 w 1159554"/>
              <a:gd name="connsiteY1" fmla="*/ 92994 h 126117"/>
              <a:gd name="connsiteX2" fmla="*/ 644647 w 1159554"/>
              <a:gd name="connsiteY2" fmla="*/ 126031 h 126117"/>
              <a:gd name="connsiteX3" fmla="*/ 1159554 w 1159554"/>
              <a:gd name="connsiteY3" fmla="*/ 38745 h 126117"/>
              <a:gd name="connsiteX0" fmla="*/ 0 w 1209031"/>
              <a:gd name="connsiteY0" fmla="*/ 0 h 451107"/>
              <a:gd name="connsiteX1" fmla="*/ 322005 w 1209031"/>
              <a:gd name="connsiteY1" fmla="*/ 406586 h 451107"/>
              <a:gd name="connsiteX2" fmla="*/ 694124 w 1209031"/>
              <a:gd name="connsiteY2" fmla="*/ 439623 h 451107"/>
              <a:gd name="connsiteX3" fmla="*/ 1209031 w 1209031"/>
              <a:gd name="connsiteY3" fmla="*/ 352337 h 451107"/>
              <a:gd name="connsiteX0" fmla="*/ 0 w 1209031"/>
              <a:gd name="connsiteY0" fmla="*/ 0 h 439641"/>
              <a:gd name="connsiteX1" fmla="*/ 297266 w 1209031"/>
              <a:gd name="connsiteY1" fmla="*/ 302056 h 439641"/>
              <a:gd name="connsiteX2" fmla="*/ 694124 w 1209031"/>
              <a:gd name="connsiteY2" fmla="*/ 439623 h 439641"/>
              <a:gd name="connsiteX3" fmla="*/ 1209031 w 1209031"/>
              <a:gd name="connsiteY3" fmla="*/ 352337 h 439641"/>
              <a:gd name="connsiteX0" fmla="*/ 0 w 1209031"/>
              <a:gd name="connsiteY0" fmla="*/ 0 h 424714"/>
              <a:gd name="connsiteX1" fmla="*/ 297266 w 1209031"/>
              <a:gd name="connsiteY1" fmla="*/ 302056 h 424714"/>
              <a:gd name="connsiteX2" fmla="*/ 650831 w 1209031"/>
              <a:gd name="connsiteY2" fmla="*/ 424690 h 424714"/>
              <a:gd name="connsiteX3" fmla="*/ 1209031 w 1209031"/>
              <a:gd name="connsiteY3" fmla="*/ 352337 h 424714"/>
              <a:gd name="connsiteX0" fmla="*/ 0 w 1171923"/>
              <a:gd name="connsiteY0" fmla="*/ 0 h 427242"/>
              <a:gd name="connsiteX1" fmla="*/ 297266 w 1171923"/>
              <a:gd name="connsiteY1" fmla="*/ 302056 h 427242"/>
              <a:gd name="connsiteX2" fmla="*/ 650831 w 1171923"/>
              <a:gd name="connsiteY2" fmla="*/ 424690 h 427242"/>
              <a:gd name="connsiteX3" fmla="*/ 1171923 w 1171923"/>
              <a:gd name="connsiteY3" fmla="*/ 367269 h 427242"/>
              <a:gd name="connsiteX0" fmla="*/ 0 w 1184292"/>
              <a:gd name="connsiteY0" fmla="*/ 0 h 462011"/>
              <a:gd name="connsiteX1" fmla="*/ 297266 w 1184292"/>
              <a:gd name="connsiteY1" fmla="*/ 302056 h 462011"/>
              <a:gd name="connsiteX2" fmla="*/ 650831 w 1184292"/>
              <a:gd name="connsiteY2" fmla="*/ 424690 h 462011"/>
              <a:gd name="connsiteX3" fmla="*/ 1184292 w 1184292"/>
              <a:gd name="connsiteY3" fmla="*/ 427001 h 462011"/>
              <a:gd name="connsiteX0" fmla="*/ 0 w 1184292"/>
              <a:gd name="connsiteY0" fmla="*/ 0 h 435516"/>
              <a:gd name="connsiteX1" fmla="*/ 297266 w 1184292"/>
              <a:gd name="connsiteY1" fmla="*/ 302056 h 435516"/>
              <a:gd name="connsiteX2" fmla="*/ 650831 w 1184292"/>
              <a:gd name="connsiteY2" fmla="*/ 424690 h 435516"/>
              <a:gd name="connsiteX3" fmla="*/ 1184292 w 1184292"/>
              <a:gd name="connsiteY3" fmla="*/ 427001 h 435516"/>
              <a:gd name="connsiteX0" fmla="*/ 0 w 1184292"/>
              <a:gd name="connsiteY0" fmla="*/ 0 h 435516"/>
              <a:gd name="connsiteX1" fmla="*/ 297266 w 1184292"/>
              <a:gd name="connsiteY1" fmla="*/ 302056 h 435516"/>
              <a:gd name="connsiteX2" fmla="*/ 650831 w 1184292"/>
              <a:gd name="connsiteY2" fmla="*/ 424690 h 435516"/>
              <a:gd name="connsiteX3" fmla="*/ 1184292 w 1184292"/>
              <a:gd name="connsiteY3" fmla="*/ 427001 h 435516"/>
              <a:gd name="connsiteX0" fmla="*/ 0 w 1184292"/>
              <a:gd name="connsiteY0" fmla="*/ 0 h 469503"/>
              <a:gd name="connsiteX1" fmla="*/ 297266 w 1184292"/>
              <a:gd name="connsiteY1" fmla="*/ 302056 h 469503"/>
              <a:gd name="connsiteX2" fmla="*/ 657016 w 1184292"/>
              <a:gd name="connsiteY2" fmla="*/ 469490 h 469503"/>
              <a:gd name="connsiteX3" fmla="*/ 1184292 w 1184292"/>
              <a:gd name="connsiteY3" fmla="*/ 427001 h 469503"/>
              <a:gd name="connsiteX0" fmla="*/ 0 w 1184292"/>
              <a:gd name="connsiteY0" fmla="*/ 0 h 469489"/>
              <a:gd name="connsiteX1" fmla="*/ 297266 w 1184292"/>
              <a:gd name="connsiteY1" fmla="*/ 302056 h 469489"/>
              <a:gd name="connsiteX2" fmla="*/ 657016 w 1184292"/>
              <a:gd name="connsiteY2" fmla="*/ 469490 h 469489"/>
              <a:gd name="connsiteX3" fmla="*/ 1184292 w 1184292"/>
              <a:gd name="connsiteY3" fmla="*/ 427001 h 469489"/>
              <a:gd name="connsiteX0" fmla="*/ 0 w 1184292"/>
              <a:gd name="connsiteY0" fmla="*/ 0 h 469491"/>
              <a:gd name="connsiteX1" fmla="*/ 260158 w 1184292"/>
              <a:gd name="connsiteY1" fmla="*/ 302056 h 469491"/>
              <a:gd name="connsiteX2" fmla="*/ 657016 w 1184292"/>
              <a:gd name="connsiteY2" fmla="*/ 469490 h 469491"/>
              <a:gd name="connsiteX3" fmla="*/ 1184292 w 1184292"/>
              <a:gd name="connsiteY3" fmla="*/ 427001 h 469491"/>
              <a:gd name="connsiteX0" fmla="*/ 0 w 1184292"/>
              <a:gd name="connsiteY0" fmla="*/ 0 h 469489"/>
              <a:gd name="connsiteX1" fmla="*/ 260158 w 1184292"/>
              <a:gd name="connsiteY1" fmla="*/ 302056 h 469489"/>
              <a:gd name="connsiteX2" fmla="*/ 657016 w 1184292"/>
              <a:gd name="connsiteY2" fmla="*/ 469490 h 469489"/>
              <a:gd name="connsiteX3" fmla="*/ 1184292 w 1184292"/>
              <a:gd name="connsiteY3" fmla="*/ 427001 h 469489"/>
              <a:gd name="connsiteX0" fmla="*/ 0 w 1184292"/>
              <a:gd name="connsiteY0" fmla="*/ 0 h 469491"/>
              <a:gd name="connsiteX1" fmla="*/ 260158 w 1184292"/>
              <a:gd name="connsiteY1" fmla="*/ 302056 h 469491"/>
              <a:gd name="connsiteX2" fmla="*/ 657016 w 1184292"/>
              <a:gd name="connsiteY2" fmla="*/ 469490 h 469491"/>
              <a:gd name="connsiteX3" fmla="*/ 1184292 w 1184292"/>
              <a:gd name="connsiteY3" fmla="*/ 427001 h 469491"/>
              <a:gd name="connsiteX0" fmla="*/ 0 w 1184292"/>
              <a:gd name="connsiteY0" fmla="*/ 0 h 478400"/>
              <a:gd name="connsiteX1" fmla="*/ 260158 w 1184292"/>
              <a:gd name="connsiteY1" fmla="*/ 302056 h 478400"/>
              <a:gd name="connsiteX2" fmla="*/ 657016 w 1184292"/>
              <a:gd name="connsiteY2" fmla="*/ 469490 h 478400"/>
              <a:gd name="connsiteX3" fmla="*/ 1184292 w 1184292"/>
              <a:gd name="connsiteY3" fmla="*/ 427001 h 478400"/>
              <a:gd name="connsiteX0" fmla="*/ 0 w 1184292"/>
              <a:gd name="connsiteY0" fmla="*/ 0 h 478398"/>
              <a:gd name="connsiteX1" fmla="*/ 260158 w 1184292"/>
              <a:gd name="connsiteY1" fmla="*/ 302056 h 478398"/>
              <a:gd name="connsiteX2" fmla="*/ 657016 w 1184292"/>
              <a:gd name="connsiteY2" fmla="*/ 469490 h 478398"/>
              <a:gd name="connsiteX3" fmla="*/ 1184292 w 1184292"/>
              <a:gd name="connsiteY3" fmla="*/ 427001 h 478398"/>
              <a:gd name="connsiteX0" fmla="*/ 0 w 1184292"/>
              <a:gd name="connsiteY0" fmla="*/ 0 h 482039"/>
              <a:gd name="connsiteX1" fmla="*/ 260158 w 1184292"/>
              <a:gd name="connsiteY1" fmla="*/ 302056 h 482039"/>
              <a:gd name="connsiteX2" fmla="*/ 657016 w 1184292"/>
              <a:gd name="connsiteY2" fmla="*/ 469490 h 482039"/>
              <a:gd name="connsiteX3" fmla="*/ 1184292 w 1184292"/>
              <a:gd name="connsiteY3" fmla="*/ 427001 h 482039"/>
              <a:gd name="connsiteX0" fmla="*/ 0 w 1184292"/>
              <a:gd name="connsiteY0" fmla="*/ 0 h 482039"/>
              <a:gd name="connsiteX1" fmla="*/ 260158 w 1184292"/>
              <a:gd name="connsiteY1" fmla="*/ 302056 h 482039"/>
              <a:gd name="connsiteX2" fmla="*/ 657016 w 1184292"/>
              <a:gd name="connsiteY2" fmla="*/ 469490 h 482039"/>
              <a:gd name="connsiteX3" fmla="*/ 1184292 w 1184292"/>
              <a:gd name="connsiteY3" fmla="*/ 427001 h 482039"/>
              <a:gd name="connsiteX0" fmla="*/ 0 w 1177258"/>
              <a:gd name="connsiteY0" fmla="*/ 0 h 499024"/>
              <a:gd name="connsiteX1" fmla="*/ 253124 w 1177258"/>
              <a:gd name="connsiteY1" fmla="*/ 319041 h 499024"/>
              <a:gd name="connsiteX2" fmla="*/ 649982 w 1177258"/>
              <a:gd name="connsiteY2" fmla="*/ 486475 h 499024"/>
              <a:gd name="connsiteX3" fmla="*/ 1177258 w 1177258"/>
              <a:gd name="connsiteY3" fmla="*/ 443986 h 499024"/>
            </a:gdLst>
            <a:ahLst/>
            <a:cxnLst>
              <a:cxn ang="0">
                <a:pos x="connsiteX0" y="connsiteY0"/>
              </a:cxn>
              <a:cxn ang="0">
                <a:pos x="connsiteX1" y="connsiteY1"/>
              </a:cxn>
              <a:cxn ang="0">
                <a:pos x="connsiteX2" y="connsiteY2"/>
              </a:cxn>
              <a:cxn ang="0">
                <a:pos x="connsiteX3" y="connsiteY3"/>
              </a:cxn>
            </a:cxnLst>
            <a:rect l="l" t="t" r="r" b="b"/>
            <a:pathLst>
              <a:path w="1177258" h="499024">
                <a:moveTo>
                  <a:pt x="0" y="0"/>
                </a:moveTo>
                <a:cubicBezTo>
                  <a:pt x="81094" y="134961"/>
                  <a:pt x="144794" y="237962"/>
                  <a:pt x="253124" y="319041"/>
                </a:cubicBezTo>
                <a:cubicBezTo>
                  <a:pt x="361454" y="400120"/>
                  <a:pt x="513099" y="474886"/>
                  <a:pt x="649982" y="486475"/>
                </a:cubicBezTo>
                <a:cubicBezTo>
                  <a:pt x="780564" y="519154"/>
                  <a:pt x="1013820" y="481965"/>
                  <a:pt x="1177258" y="443986"/>
                </a:cubicBezTo>
              </a:path>
            </a:pathLst>
          </a:custGeom>
          <a:noFill/>
          <a:ln w="19050">
            <a:solidFill>
              <a:srgbClr val="00B050"/>
            </a:solidFill>
            <a:prstDash val="solid"/>
            <a:miter lim="800000"/>
            <a:headEnd/>
            <a:tailEnd/>
          </a:ln>
        </p:spPr>
        <p:txBody>
          <a:bodyPr rtlCol="0" anchor="ctr"/>
          <a:lstStyle/>
          <a:p>
            <a:pPr algn="ctr"/>
            <a:endParaRPr lang="ja-JP" altLang="en-US" dirty="0">
              <a:solidFill>
                <a:prstClr val="black"/>
              </a:solidFill>
              <a:latin typeface="Calibri" panose="020F0502020204030204" pitchFamily="34" charset="0"/>
              <a:ea typeface="+mn-ea"/>
            </a:endParaRPr>
          </a:p>
        </p:txBody>
      </p:sp>
      <p:sp>
        <p:nvSpPr>
          <p:cNvPr id="559" name="円/楕円 558"/>
          <p:cNvSpPr/>
          <p:nvPr/>
        </p:nvSpPr>
        <p:spPr bwMode="auto">
          <a:xfrm>
            <a:off x="5242284" y="6012246"/>
            <a:ext cx="108000" cy="108000"/>
          </a:xfrm>
          <a:prstGeom prst="ellipse">
            <a:avLst/>
          </a:prstGeom>
          <a:solidFill>
            <a:srgbClr val="BBE0E3">
              <a:lumMod val="75000"/>
            </a:srgbClr>
          </a:solidFill>
          <a:ln w="9525" cap="rnd">
            <a:solidFill>
              <a:srgbClr val="2F5E8D"/>
            </a:solidFill>
            <a:round/>
            <a:headEnd/>
            <a:tailEnd/>
          </a:ln>
        </p:spPr>
        <p:txBody>
          <a:bodyPr wrap="none" rtlCol="0" anchor="ctr"/>
          <a:lstStyle/>
          <a:p>
            <a:pPr fontAlgn="auto">
              <a:spcBef>
                <a:spcPts val="0"/>
              </a:spcBef>
              <a:spcAft>
                <a:spcPts val="0"/>
              </a:spcAft>
              <a:defRPr/>
            </a:pPr>
            <a:endParaRPr kumimoji="0" lang="ja-JP" altLang="en-US" sz="1800" kern="0" dirty="0" smtClean="0">
              <a:solidFill>
                <a:srgbClr val="333333"/>
              </a:solidFill>
              <a:latin typeface="Calibri" panose="020F0502020204030204" pitchFamily="34" charset="0"/>
              <a:ea typeface="HGPｺﾞｼｯｸE"/>
            </a:endParaRPr>
          </a:p>
        </p:txBody>
      </p:sp>
      <p:sp>
        <p:nvSpPr>
          <p:cNvPr id="560" name="テキスト ボックス 559"/>
          <p:cNvSpPr txBox="1"/>
          <p:nvPr/>
        </p:nvSpPr>
        <p:spPr bwMode="auto">
          <a:xfrm>
            <a:off x="6862253" y="5957022"/>
            <a:ext cx="484684"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USA</a:t>
            </a:r>
            <a:endParaRPr kumimoji="1" lang="ja-JP" altLang="en-US" dirty="0" smtClean="0">
              <a:latin typeface="Calibri" panose="020F0502020204030204" pitchFamily="34" charset="0"/>
              <a:ea typeface="+mn-ea"/>
              <a:cs typeface="Arial" panose="020B0604020202020204" pitchFamily="34" charset="0"/>
            </a:endParaRPr>
          </a:p>
        </p:txBody>
      </p:sp>
      <p:sp>
        <p:nvSpPr>
          <p:cNvPr id="561" name="テキスト ボックス 560"/>
          <p:cNvSpPr txBox="1"/>
          <p:nvPr/>
        </p:nvSpPr>
        <p:spPr bwMode="auto">
          <a:xfrm>
            <a:off x="4457836" y="3895880"/>
            <a:ext cx="705962"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Europe</a:t>
            </a:r>
            <a:endParaRPr kumimoji="1" lang="ja-JP" altLang="en-US" dirty="0" smtClean="0">
              <a:latin typeface="Calibri" panose="020F0502020204030204" pitchFamily="34" charset="0"/>
              <a:ea typeface="+mn-ea"/>
              <a:cs typeface="Arial" panose="020B0604020202020204" pitchFamily="34" charset="0"/>
            </a:endParaRPr>
          </a:p>
        </p:txBody>
      </p:sp>
      <p:sp>
        <p:nvSpPr>
          <p:cNvPr id="562" name="テキスト ボックス 561"/>
          <p:cNvSpPr txBox="1"/>
          <p:nvPr/>
        </p:nvSpPr>
        <p:spPr bwMode="auto">
          <a:xfrm>
            <a:off x="2995788" y="6469033"/>
            <a:ext cx="487634" cy="307777"/>
          </a:xfrm>
          <a:prstGeom prst="rect">
            <a:avLst/>
          </a:prstGeom>
          <a:noFill/>
          <a:ln w="9525">
            <a:noFill/>
            <a:miter lim="800000"/>
            <a:headEnd/>
            <a:tailEnd/>
          </a:ln>
        </p:spPr>
        <p:txBody>
          <a:bodyPr wrap="none" rtlCol="0">
            <a:spAutoFit/>
          </a:bodyPr>
          <a:lstStyle/>
          <a:p>
            <a:r>
              <a:rPr kumimoji="1" lang="en-US" altLang="ja-JP" dirty="0" smtClean="0">
                <a:latin typeface="Calibri" panose="020F0502020204030204" pitchFamily="34" charset="0"/>
                <a:ea typeface="+mn-ea"/>
                <a:cs typeface="Arial" panose="020B0604020202020204" pitchFamily="34" charset="0"/>
              </a:rPr>
              <a:t>Asia</a:t>
            </a:r>
            <a:endParaRPr kumimoji="1" lang="ja-JP" altLang="en-US" dirty="0" smtClean="0">
              <a:latin typeface="Calibri" panose="020F0502020204030204" pitchFamily="34" charset="0"/>
              <a:ea typeface="+mn-ea"/>
              <a:cs typeface="Arial" panose="020B0604020202020204" pitchFamily="34" charset="0"/>
            </a:endParaRPr>
          </a:p>
        </p:txBody>
      </p:sp>
      <p:sp>
        <p:nvSpPr>
          <p:cNvPr id="563" name="テキスト ボックス 562"/>
          <p:cNvSpPr txBox="1"/>
          <p:nvPr/>
        </p:nvSpPr>
        <p:spPr bwMode="auto">
          <a:xfrm>
            <a:off x="2065622" y="2749119"/>
            <a:ext cx="965905" cy="338554"/>
          </a:xfrm>
          <a:prstGeom prst="rect">
            <a:avLst/>
          </a:prstGeom>
          <a:noFill/>
          <a:ln w="9525">
            <a:noFill/>
            <a:miter lim="800000"/>
            <a:headEnd/>
            <a:tailEnd/>
          </a:ln>
        </p:spPr>
        <p:txBody>
          <a:bodyPr wrap="none" rtlCol="0">
            <a:spAutoFit/>
          </a:bodyPr>
          <a:lstStyle/>
          <a:p>
            <a:r>
              <a:rPr kumimoji="1" lang="ja-JP" altLang="en-US" sz="1600" dirty="0" smtClean="0">
                <a:latin typeface="Calibri" panose="020F0502020204030204" pitchFamily="34" charset="0"/>
                <a:ea typeface="+mn-ea"/>
                <a:cs typeface="Arial" panose="020B0604020202020204" pitchFamily="34" charset="0"/>
              </a:rPr>
              <a:t>：</a:t>
            </a:r>
            <a:r>
              <a:rPr kumimoji="1" lang="en-US" altLang="ja-JP" sz="1600" dirty="0" smtClean="0">
                <a:latin typeface="Calibri" panose="020F0502020204030204" pitchFamily="34" charset="0"/>
                <a:ea typeface="+mn-ea"/>
                <a:cs typeface="Arial" panose="020B0604020202020204" pitchFamily="34" charset="0"/>
              </a:rPr>
              <a:t>10 </a:t>
            </a:r>
            <a:r>
              <a:rPr kumimoji="1" lang="en-US" altLang="ja-JP" sz="1600" dirty="0" err="1" smtClean="0">
                <a:latin typeface="Calibri" panose="020F0502020204030204" pitchFamily="34" charset="0"/>
                <a:ea typeface="+mn-ea"/>
                <a:cs typeface="Arial" panose="020B0604020202020204" pitchFamily="34" charset="0"/>
              </a:rPr>
              <a:t>Gbps</a:t>
            </a:r>
            <a:endParaRPr kumimoji="1" lang="ja-JP" altLang="en-US" sz="1600" dirty="0" smtClean="0">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7029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3064" y="3888571"/>
            <a:ext cx="4497775" cy="275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latin typeface="Calibri" panose="020F0502020204030204" pitchFamily="34" charset="0"/>
              </a:rPr>
              <a:t>Minimized Latency and Enhanced Reliability</a:t>
            </a:r>
            <a:endParaRPr kumimoji="1" lang="ja-JP" altLang="en-US" dirty="0">
              <a:latin typeface="Calibri" panose="020F0502020204030204" pitchFamily="34" charset="0"/>
            </a:endParaRPr>
          </a:p>
        </p:txBody>
      </p:sp>
      <p:sp>
        <p:nvSpPr>
          <p:cNvPr id="3" name="コンテンツ プレースホルダー 2"/>
          <p:cNvSpPr>
            <a:spLocks noGrp="1"/>
          </p:cNvSpPr>
          <p:nvPr>
            <p:ph idx="1"/>
          </p:nvPr>
        </p:nvSpPr>
        <p:spPr>
          <a:xfrm>
            <a:off x="68593" y="872716"/>
            <a:ext cx="9039911" cy="972108"/>
          </a:xfrm>
        </p:spPr>
        <p:txBody>
          <a:bodyPr rIns="72000"/>
          <a:lstStyle/>
          <a:p>
            <a:r>
              <a:rPr lang="en-US" altLang="ja-JP" sz="1700" dirty="0" smtClean="0">
                <a:latin typeface="Calibri" panose="020F0502020204030204" pitchFamily="34" charset="0"/>
              </a:rPr>
              <a:t>SINET5</a:t>
            </a:r>
            <a:r>
              <a:rPr lang="en-US" altLang="ja-JP" sz="1700" dirty="0">
                <a:latin typeface="Calibri" panose="020F0502020204030204" pitchFamily="34" charset="0"/>
              </a:rPr>
              <a:t> </a:t>
            </a:r>
            <a:r>
              <a:rPr lang="en-US" altLang="ja-JP" sz="1700" dirty="0" smtClean="0">
                <a:latin typeface="Calibri" panose="020F0502020204030204" pitchFamily="34" charset="0"/>
              </a:rPr>
              <a:t>connects all the SINET nodes in a fully-meshed topology and minimizes the latency between every pair of the nodes. </a:t>
            </a:r>
          </a:p>
          <a:p>
            <a:r>
              <a:rPr lang="en-US" altLang="ja-JP" sz="1700" dirty="0" smtClean="0">
                <a:latin typeface="Calibri" panose="020F0502020204030204" pitchFamily="34" charset="0"/>
              </a:rPr>
              <a:t>MPLS-TP devices connect a pair of the nodes by primary and secondary MPLS-TP paths.</a:t>
            </a:r>
          </a:p>
        </p:txBody>
      </p:sp>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3" y="3888571"/>
            <a:ext cx="4494239" cy="275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bwMode="auto">
          <a:xfrm>
            <a:off x="359533" y="2384884"/>
            <a:ext cx="3348372" cy="738664"/>
          </a:xfrm>
          <a:prstGeom prst="rect">
            <a:avLst/>
          </a:prstGeom>
          <a:solidFill>
            <a:srgbClr val="DAEDEF"/>
          </a:solidFill>
          <a:ln w="9525">
            <a:solidFill>
              <a:schemeClr val="bg1">
                <a:lumMod val="50000"/>
              </a:schemeClr>
            </a:solidFill>
            <a:miter lim="800000"/>
            <a:headEnd/>
            <a:tailEnd/>
          </a:ln>
        </p:spPr>
        <p:txBody>
          <a:bodyPr wrap="square" rIns="36000" rtlCol="0">
            <a:spAutoFit/>
          </a:bodyPr>
          <a:lstStyle/>
          <a:p>
            <a:pPr marL="92075" indent="-92075">
              <a:buFont typeface="Arial" panose="020B0604020202020204" pitchFamily="34" charset="0"/>
              <a:buChar char="•"/>
            </a:pPr>
            <a:r>
              <a:rPr lang="en-US" altLang="ja-JP" dirty="0" smtClean="0">
                <a:latin typeface="Calibri" panose="020F0502020204030204" pitchFamily="34" charset="0"/>
                <a:cs typeface="Arial" panose="020B0604020202020204" pitchFamily="34" charset="0"/>
              </a:rPr>
              <a:t>Connects nodes in </a:t>
            </a:r>
            <a:r>
              <a:rPr lang="en-US" altLang="ja-JP" dirty="0">
                <a:latin typeface="Calibri" panose="020F0502020204030204" pitchFamily="34" charset="0"/>
                <a:cs typeface="Arial" panose="020B0604020202020204" pitchFamily="34" charset="0"/>
              </a:rPr>
              <a:t>a star-like </a:t>
            </a:r>
            <a:r>
              <a:rPr lang="en-US" altLang="ja-JP" dirty="0" smtClean="0">
                <a:latin typeface="Calibri" panose="020F0502020204030204" pitchFamily="34" charset="0"/>
                <a:cs typeface="Arial" panose="020B0604020202020204" pitchFamily="34" charset="0"/>
              </a:rPr>
              <a:t>topology</a:t>
            </a:r>
          </a:p>
          <a:p>
            <a:pPr marL="92075" indent="-92075">
              <a:buFont typeface="Arial" panose="020B0604020202020204" pitchFamily="34" charset="0"/>
              <a:buChar char="•"/>
            </a:pPr>
            <a:r>
              <a:rPr lang="en-US" altLang="ja-JP" dirty="0" smtClean="0">
                <a:latin typeface="Calibri" panose="020F0502020204030204" pitchFamily="34" charset="0"/>
                <a:cs typeface="Arial" panose="020B0604020202020204" pitchFamily="34" charset="0"/>
              </a:rPr>
              <a:t>Secondary </a:t>
            </a:r>
            <a:r>
              <a:rPr lang="en-US" altLang="ja-JP" dirty="0">
                <a:latin typeface="Calibri" panose="020F0502020204030204" pitchFamily="34" charset="0"/>
                <a:cs typeface="Arial" panose="020B0604020202020204" pitchFamily="34" charset="0"/>
              </a:rPr>
              <a:t>circuits of leased </a:t>
            </a:r>
            <a:r>
              <a:rPr lang="en-US" altLang="ja-JP" dirty="0" smtClean="0">
                <a:latin typeface="Calibri" panose="020F0502020204030204" pitchFamily="34" charset="0"/>
                <a:cs typeface="Arial" panose="020B0604020202020204" pitchFamily="34" charset="0"/>
              </a:rPr>
              <a:t>lines need dedicated resources</a:t>
            </a:r>
            <a:endParaRPr lang="ja-JP" altLang="en-US" dirty="0">
              <a:latin typeface="Calibri" panose="020F0502020204030204" pitchFamily="34" charset="0"/>
              <a:cs typeface="Arial" panose="020B0604020202020204" pitchFamily="34" charset="0"/>
            </a:endParaRPr>
          </a:p>
        </p:txBody>
      </p:sp>
      <p:sp>
        <p:nvSpPr>
          <p:cNvPr id="39" name="右矢印 38"/>
          <p:cNvSpPr/>
          <p:nvPr/>
        </p:nvSpPr>
        <p:spPr bwMode="auto">
          <a:xfrm>
            <a:off x="4350211" y="4617299"/>
            <a:ext cx="431056" cy="1038227"/>
          </a:xfrm>
          <a:prstGeom prst="rightArrow">
            <a:avLst>
              <a:gd name="adj1" fmla="val 57341"/>
              <a:gd name="adj2" fmla="val 50000"/>
            </a:avLst>
          </a:prstGeom>
          <a:solidFill>
            <a:srgbClr val="FFC000"/>
          </a:solidFill>
          <a:ln w="9525">
            <a:solidFill>
              <a:srgbClr val="996633"/>
            </a:solidFill>
            <a:miter lim="800000"/>
            <a:headEnd/>
            <a:tailEnd/>
          </a:ln>
        </p:spPr>
        <p:txBody>
          <a:bodyPr wrap="none" rtlCol="0" anchor="ctr"/>
          <a:lstStyle/>
          <a:p>
            <a:pPr algn="l">
              <a:spcBef>
                <a:spcPct val="0"/>
              </a:spcBef>
            </a:pPr>
            <a:endParaRPr kumimoji="1" lang="ja-JP" altLang="en-US" sz="1800" b="0">
              <a:solidFill>
                <a:srgbClr val="333333"/>
              </a:solidFill>
              <a:latin typeface="Calibri" panose="020F0502020204030204" pitchFamily="34" charset="0"/>
              <a:ea typeface="+mn-ea"/>
              <a:cs typeface="Arial" panose="020B0604020202020204" pitchFamily="34" charset="0"/>
            </a:endParaRPr>
          </a:p>
        </p:txBody>
      </p:sp>
      <p:sp>
        <p:nvSpPr>
          <p:cNvPr id="40" name="テキスト ボックス 39"/>
          <p:cNvSpPr txBox="1"/>
          <p:nvPr/>
        </p:nvSpPr>
        <p:spPr bwMode="auto">
          <a:xfrm>
            <a:off x="1271282" y="1952836"/>
            <a:ext cx="1952708" cy="349702"/>
          </a:xfrm>
          <a:prstGeom prst="rect">
            <a:avLst/>
          </a:prstGeom>
          <a:solidFill>
            <a:schemeClr val="accent5"/>
          </a:solidFill>
          <a:ln w="9525">
            <a:solidFill>
              <a:schemeClr val="tx1"/>
            </a:solidFill>
            <a:miter lim="800000"/>
            <a:headEnd/>
            <a:tailEnd/>
          </a:ln>
        </p:spPr>
        <p:txBody>
          <a:bodyPr wrap="square" tIns="36000" bIns="36000" rtlCol="0" anchor="ctr">
            <a:spAutoFit/>
          </a:bodyPr>
          <a:lstStyle/>
          <a:p>
            <a:pPr algn="ctr"/>
            <a:r>
              <a:rPr kumimoji="1" lang="en-US" altLang="ja-JP" sz="1800" dirty="0" smtClean="0">
                <a:latin typeface="Calibri" panose="020F0502020204030204" pitchFamily="34" charset="0"/>
                <a:ea typeface="+mn-ea"/>
                <a:cs typeface="Arial" panose="020B0604020202020204" pitchFamily="34" charset="0"/>
              </a:rPr>
              <a:t>SINET4</a:t>
            </a:r>
            <a:endParaRPr kumimoji="1" lang="ja-JP" altLang="en-US" sz="1800" dirty="0" smtClean="0">
              <a:latin typeface="Calibri" panose="020F0502020204030204" pitchFamily="34" charset="0"/>
              <a:ea typeface="+mn-ea"/>
              <a:cs typeface="Arial" panose="020B0604020202020204" pitchFamily="34" charset="0"/>
            </a:endParaRPr>
          </a:p>
        </p:txBody>
      </p:sp>
      <p:sp>
        <p:nvSpPr>
          <p:cNvPr id="41" name="テキスト ボックス 40"/>
          <p:cNvSpPr txBox="1"/>
          <p:nvPr/>
        </p:nvSpPr>
        <p:spPr bwMode="auto">
          <a:xfrm>
            <a:off x="5864679" y="1952836"/>
            <a:ext cx="1961746" cy="349702"/>
          </a:xfrm>
          <a:prstGeom prst="rect">
            <a:avLst/>
          </a:prstGeom>
          <a:solidFill>
            <a:srgbClr val="FFE9FF"/>
          </a:solidFill>
          <a:ln w="9525">
            <a:solidFill>
              <a:schemeClr val="tx1"/>
            </a:solidFill>
            <a:miter lim="800000"/>
            <a:headEnd/>
            <a:tailEnd/>
          </a:ln>
        </p:spPr>
        <p:txBody>
          <a:bodyPr wrap="square" tIns="36000" bIns="36000" rtlCol="0" anchor="ctr">
            <a:spAutoFit/>
          </a:bodyPr>
          <a:lstStyle/>
          <a:p>
            <a:pPr algn="ctr"/>
            <a:r>
              <a:rPr kumimoji="1" lang="en-US" altLang="ja-JP" sz="1800" dirty="0" smtClean="0">
                <a:latin typeface="Calibri" panose="020F0502020204030204" pitchFamily="34" charset="0"/>
                <a:ea typeface="+mn-ea"/>
                <a:cs typeface="Arial" panose="020B0604020202020204" pitchFamily="34" charset="0"/>
              </a:rPr>
              <a:t>SINET5</a:t>
            </a:r>
            <a:endParaRPr kumimoji="1" lang="ja-JP" altLang="en-US" sz="1800" dirty="0" smtClean="0">
              <a:latin typeface="Calibri" panose="020F0502020204030204" pitchFamily="34" charset="0"/>
              <a:ea typeface="+mn-ea"/>
              <a:cs typeface="Arial" panose="020B0604020202020204" pitchFamily="34" charset="0"/>
            </a:endParaRPr>
          </a:p>
        </p:txBody>
      </p:sp>
      <p:sp>
        <p:nvSpPr>
          <p:cNvPr id="42" name="テキスト ボックス 41"/>
          <p:cNvSpPr txBox="1"/>
          <p:nvPr/>
        </p:nvSpPr>
        <p:spPr bwMode="auto">
          <a:xfrm>
            <a:off x="4932041" y="2384884"/>
            <a:ext cx="3744415" cy="738664"/>
          </a:xfrm>
          <a:prstGeom prst="rect">
            <a:avLst/>
          </a:prstGeom>
          <a:solidFill>
            <a:srgbClr val="FFE9FF"/>
          </a:solidFill>
          <a:ln w="9525">
            <a:solidFill>
              <a:schemeClr val="bg1">
                <a:lumMod val="50000"/>
              </a:schemeClr>
            </a:solidFill>
            <a:miter lim="800000"/>
            <a:headEnd/>
            <a:tailEnd/>
          </a:ln>
        </p:spPr>
        <p:txBody>
          <a:bodyPr wrap="square" rtlCol="0">
            <a:spAutoFit/>
          </a:bodyPr>
          <a:lstStyle/>
          <a:p>
            <a:pPr marL="92075" indent="-92075">
              <a:buFont typeface="Arial" panose="020B0604020202020204" pitchFamily="34" charset="0"/>
              <a:buChar char="•"/>
            </a:pPr>
            <a:r>
              <a:rPr lang="en-US" altLang="ja-JP" dirty="0">
                <a:latin typeface="Calibri" panose="020F0502020204030204" pitchFamily="34" charset="0"/>
                <a:cs typeface="Arial" panose="020B0604020202020204" pitchFamily="34" charset="0"/>
              </a:rPr>
              <a:t>C</a:t>
            </a:r>
            <a:r>
              <a:rPr lang="en-US" altLang="ja-JP" dirty="0" smtClean="0">
                <a:latin typeface="Calibri" panose="020F0502020204030204" pitchFamily="34" charset="0"/>
                <a:cs typeface="Arial" panose="020B0604020202020204" pitchFamily="34" charset="0"/>
              </a:rPr>
              <a:t>onnects </a:t>
            </a:r>
            <a:r>
              <a:rPr lang="en-US" altLang="ja-JP" dirty="0">
                <a:latin typeface="Calibri" panose="020F0502020204030204" pitchFamily="34" charset="0"/>
                <a:cs typeface="Arial" panose="020B0604020202020204" pitchFamily="34" charset="0"/>
              </a:rPr>
              <a:t>all the nodes in a fully-meshed </a:t>
            </a:r>
            <a:r>
              <a:rPr lang="en-US" altLang="ja-JP" dirty="0" smtClean="0">
                <a:latin typeface="Calibri" panose="020F0502020204030204" pitchFamily="34" charset="0"/>
                <a:cs typeface="Arial" panose="020B0604020202020204" pitchFamily="34" charset="0"/>
              </a:rPr>
              <a:t>topology with redundant paths</a:t>
            </a:r>
          </a:p>
          <a:p>
            <a:pPr marL="92075" indent="-92075">
              <a:buFont typeface="Arial" panose="020B0604020202020204" pitchFamily="34" charset="0"/>
              <a:buChar char="•"/>
            </a:pPr>
            <a:r>
              <a:rPr lang="en-US" altLang="ja-JP" dirty="0" smtClean="0">
                <a:latin typeface="Calibri" panose="020F0502020204030204" pitchFamily="34" charset="0"/>
                <a:cs typeface="Arial" panose="020B0604020202020204" pitchFamily="34" charset="0"/>
              </a:rPr>
              <a:t>Secondary paths do </a:t>
            </a:r>
            <a:r>
              <a:rPr lang="en-US" altLang="ja-JP" dirty="0">
                <a:latin typeface="Calibri" panose="020F0502020204030204" pitchFamily="34" charset="0"/>
                <a:cs typeface="Arial" panose="020B0604020202020204" pitchFamily="34" charset="0"/>
              </a:rPr>
              <a:t>not consume </a:t>
            </a:r>
            <a:r>
              <a:rPr lang="en-US" altLang="ja-JP" dirty="0" smtClean="0">
                <a:latin typeface="Calibri" panose="020F0502020204030204" pitchFamily="34" charset="0"/>
                <a:cs typeface="Arial" panose="020B0604020202020204" pitchFamily="34" charset="0"/>
              </a:rPr>
              <a:t>resources</a:t>
            </a:r>
            <a:endParaRPr kumimoji="1" lang="ja-JP" altLang="en-US" dirty="0" smtClean="0">
              <a:latin typeface="Calibri" panose="020F0502020204030204" pitchFamily="34" charset="0"/>
              <a:ea typeface="+mn-ea"/>
              <a:cs typeface="Arial" panose="020B0604020202020204" pitchFamily="34" charset="0"/>
            </a:endParaRPr>
          </a:p>
        </p:txBody>
      </p:sp>
      <p:sp>
        <p:nvSpPr>
          <p:cNvPr id="37" name="スライド番号プレースホルダ 3"/>
          <p:cNvSpPr>
            <a:spLocks noGrp="1"/>
          </p:cNvSpPr>
          <p:nvPr>
            <p:ph type="sldNum" sz="quarter" idx="10"/>
          </p:nvPr>
        </p:nvSpPr>
        <p:spPr>
          <a:xfrm>
            <a:off x="8593646" y="6597650"/>
            <a:ext cx="550862" cy="252413"/>
          </a:xfrm>
        </p:spPr>
        <p:txBody>
          <a:bodyPr/>
          <a:lstStyle/>
          <a:p>
            <a:pPr>
              <a:defRPr/>
            </a:pPr>
            <a:fld id="{CA734E5C-D2E7-4C5B-8640-B2632EC27B41}" type="slidenum">
              <a:rPr lang="en-US" altLang="ja-JP" smtClean="0">
                <a:latin typeface="Calibri" panose="020F0502020204030204" pitchFamily="34" charset="0"/>
              </a:rPr>
              <a:pPr>
                <a:defRPr/>
              </a:pPr>
              <a:t>23</a:t>
            </a:fld>
            <a:endParaRPr lang="en-US" altLang="ja-JP">
              <a:latin typeface="Calibri" panose="020F0502020204030204" pitchFamily="34" charset="0"/>
            </a:endParaRPr>
          </a:p>
        </p:txBody>
      </p:sp>
      <p:cxnSp>
        <p:nvCxnSpPr>
          <p:cNvPr id="150" name="直線コネクタ 149"/>
          <p:cNvCxnSpPr>
            <a:stCxn id="206" idx="0"/>
            <a:endCxn id="212" idx="4"/>
          </p:cNvCxnSpPr>
          <p:nvPr/>
        </p:nvCxnSpPr>
        <p:spPr bwMode="auto">
          <a:xfrm flipV="1">
            <a:off x="5822094" y="3914748"/>
            <a:ext cx="317587" cy="1227843"/>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1" name="直線コネクタ 150"/>
          <p:cNvCxnSpPr>
            <a:stCxn id="203" idx="5"/>
            <a:endCxn id="206" idx="0"/>
          </p:cNvCxnSpPr>
          <p:nvPr/>
        </p:nvCxnSpPr>
        <p:spPr bwMode="auto">
          <a:xfrm>
            <a:off x="5373189" y="4195476"/>
            <a:ext cx="448905" cy="94711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2" name="直線コネクタ 151"/>
          <p:cNvCxnSpPr>
            <a:stCxn id="213" idx="4"/>
            <a:endCxn id="205" idx="7"/>
          </p:cNvCxnSpPr>
          <p:nvPr/>
        </p:nvCxnSpPr>
        <p:spPr bwMode="auto">
          <a:xfrm flipH="1">
            <a:off x="5373189" y="4022275"/>
            <a:ext cx="278535" cy="91468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3" name="直線コネクタ 152"/>
          <p:cNvCxnSpPr>
            <a:stCxn id="203" idx="5"/>
            <a:endCxn id="207" idx="0"/>
          </p:cNvCxnSpPr>
          <p:nvPr/>
        </p:nvCxnSpPr>
        <p:spPr bwMode="auto">
          <a:xfrm>
            <a:off x="5373189" y="4195476"/>
            <a:ext cx="882683" cy="102300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4" name="直線コネクタ 153"/>
          <p:cNvCxnSpPr>
            <a:stCxn id="203" idx="5"/>
            <a:endCxn id="208" idx="0"/>
          </p:cNvCxnSpPr>
          <p:nvPr/>
        </p:nvCxnSpPr>
        <p:spPr bwMode="auto">
          <a:xfrm>
            <a:off x="5373189" y="4195476"/>
            <a:ext cx="1370420" cy="94711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5" name="直線コネクタ 154"/>
          <p:cNvCxnSpPr>
            <a:stCxn id="203" idx="5"/>
            <a:endCxn id="209" idx="1"/>
          </p:cNvCxnSpPr>
          <p:nvPr/>
        </p:nvCxnSpPr>
        <p:spPr bwMode="auto">
          <a:xfrm>
            <a:off x="5373189" y="4195476"/>
            <a:ext cx="1805560" cy="74148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6" name="直線コネクタ 155"/>
          <p:cNvCxnSpPr>
            <a:stCxn id="213" idx="4"/>
            <a:endCxn id="206" idx="0"/>
          </p:cNvCxnSpPr>
          <p:nvPr/>
        </p:nvCxnSpPr>
        <p:spPr bwMode="auto">
          <a:xfrm>
            <a:off x="5651724" y="4022275"/>
            <a:ext cx="170370" cy="11203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7" name="直線コネクタ 156"/>
          <p:cNvCxnSpPr>
            <a:stCxn id="213" idx="4"/>
            <a:endCxn id="207" idx="0"/>
          </p:cNvCxnSpPr>
          <p:nvPr/>
        </p:nvCxnSpPr>
        <p:spPr bwMode="auto">
          <a:xfrm>
            <a:off x="5651724" y="4022275"/>
            <a:ext cx="604149" cy="119620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8" name="直線コネクタ 157"/>
          <p:cNvCxnSpPr>
            <a:stCxn id="213" idx="4"/>
            <a:endCxn id="208" idx="0"/>
          </p:cNvCxnSpPr>
          <p:nvPr/>
        </p:nvCxnSpPr>
        <p:spPr bwMode="auto">
          <a:xfrm>
            <a:off x="5651724" y="4022275"/>
            <a:ext cx="1091885" cy="11203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59" name="直線コネクタ 158"/>
          <p:cNvCxnSpPr>
            <a:stCxn id="213" idx="4"/>
            <a:endCxn id="209" idx="1"/>
          </p:cNvCxnSpPr>
          <p:nvPr/>
        </p:nvCxnSpPr>
        <p:spPr bwMode="auto">
          <a:xfrm>
            <a:off x="5651724" y="4022275"/>
            <a:ext cx="1527026" cy="91468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0" name="直線コネクタ 159"/>
          <p:cNvCxnSpPr>
            <a:stCxn id="212" idx="4"/>
            <a:endCxn id="205" idx="7"/>
          </p:cNvCxnSpPr>
          <p:nvPr/>
        </p:nvCxnSpPr>
        <p:spPr bwMode="auto">
          <a:xfrm flipH="1">
            <a:off x="5373189" y="3914748"/>
            <a:ext cx="766492" cy="10222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1" name="直線コネクタ 160"/>
          <p:cNvCxnSpPr>
            <a:stCxn id="212" idx="4"/>
            <a:endCxn id="207" idx="0"/>
          </p:cNvCxnSpPr>
          <p:nvPr/>
        </p:nvCxnSpPr>
        <p:spPr bwMode="auto">
          <a:xfrm>
            <a:off x="6139681" y="3914748"/>
            <a:ext cx="116191" cy="130373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2" name="直線コネクタ 161"/>
          <p:cNvCxnSpPr>
            <a:stCxn id="212" idx="4"/>
            <a:endCxn id="208" idx="0"/>
          </p:cNvCxnSpPr>
          <p:nvPr/>
        </p:nvCxnSpPr>
        <p:spPr bwMode="auto">
          <a:xfrm>
            <a:off x="6139681" y="3914748"/>
            <a:ext cx="603928" cy="1227843"/>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3" name="直線コネクタ 162"/>
          <p:cNvCxnSpPr>
            <a:stCxn id="212" idx="4"/>
            <a:endCxn id="209" idx="1"/>
          </p:cNvCxnSpPr>
          <p:nvPr/>
        </p:nvCxnSpPr>
        <p:spPr bwMode="auto">
          <a:xfrm>
            <a:off x="6139681" y="3914748"/>
            <a:ext cx="1039068" cy="10222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4" name="直線コネクタ 163"/>
          <p:cNvCxnSpPr>
            <a:stCxn id="211" idx="4"/>
            <a:endCxn id="205" idx="7"/>
          </p:cNvCxnSpPr>
          <p:nvPr/>
        </p:nvCxnSpPr>
        <p:spPr bwMode="auto">
          <a:xfrm flipH="1">
            <a:off x="5373189" y="3914748"/>
            <a:ext cx="1034466" cy="10222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5" name="直線コネクタ 164"/>
          <p:cNvCxnSpPr>
            <a:stCxn id="211" idx="4"/>
            <a:endCxn id="206" idx="0"/>
          </p:cNvCxnSpPr>
          <p:nvPr/>
        </p:nvCxnSpPr>
        <p:spPr bwMode="auto">
          <a:xfrm flipH="1">
            <a:off x="5822094" y="3914748"/>
            <a:ext cx="585561" cy="1227843"/>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6" name="直線コネクタ 165"/>
          <p:cNvCxnSpPr>
            <a:stCxn id="211" idx="4"/>
            <a:endCxn id="207" idx="0"/>
          </p:cNvCxnSpPr>
          <p:nvPr/>
        </p:nvCxnSpPr>
        <p:spPr bwMode="auto">
          <a:xfrm flipH="1">
            <a:off x="6255873" y="3914748"/>
            <a:ext cx="151783" cy="130373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7" name="直線コネクタ 166"/>
          <p:cNvCxnSpPr>
            <a:stCxn id="211" idx="4"/>
            <a:endCxn id="208" idx="0"/>
          </p:cNvCxnSpPr>
          <p:nvPr/>
        </p:nvCxnSpPr>
        <p:spPr bwMode="auto">
          <a:xfrm>
            <a:off x="6407655" y="3914748"/>
            <a:ext cx="335954" cy="1227843"/>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8" name="直線コネクタ 167"/>
          <p:cNvCxnSpPr>
            <a:stCxn id="210" idx="4"/>
            <a:endCxn id="207" idx="0"/>
          </p:cNvCxnSpPr>
          <p:nvPr/>
        </p:nvCxnSpPr>
        <p:spPr bwMode="auto">
          <a:xfrm flipH="1">
            <a:off x="6255873" y="4022275"/>
            <a:ext cx="568328" cy="119620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69" name="直線コネクタ 168"/>
          <p:cNvCxnSpPr>
            <a:stCxn id="211" idx="4"/>
            <a:endCxn id="209" idx="1"/>
          </p:cNvCxnSpPr>
          <p:nvPr/>
        </p:nvCxnSpPr>
        <p:spPr bwMode="auto">
          <a:xfrm>
            <a:off x="6407655" y="3914748"/>
            <a:ext cx="771094" cy="10222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0" name="直線コネクタ 169"/>
          <p:cNvCxnSpPr>
            <a:stCxn id="210" idx="4"/>
            <a:endCxn id="205" idx="7"/>
          </p:cNvCxnSpPr>
          <p:nvPr/>
        </p:nvCxnSpPr>
        <p:spPr bwMode="auto">
          <a:xfrm flipH="1">
            <a:off x="5373189" y="4022275"/>
            <a:ext cx="1451011" cy="91468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1" name="直線コネクタ 170"/>
          <p:cNvCxnSpPr>
            <a:stCxn id="210" idx="4"/>
            <a:endCxn id="206" idx="0"/>
          </p:cNvCxnSpPr>
          <p:nvPr/>
        </p:nvCxnSpPr>
        <p:spPr bwMode="auto">
          <a:xfrm flipH="1">
            <a:off x="5822094" y="4022275"/>
            <a:ext cx="1002107" cy="11203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2" name="直線コネクタ 171"/>
          <p:cNvCxnSpPr>
            <a:stCxn id="210" idx="4"/>
            <a:endCxn id="208" idx="0"/>
          </p:cNvCxnSpPr>
          <p:nvPr/>
        </p:nvCxnSpPr>
        <p:spPr bwMode="auto">
          <a:xfrm flipH="1">
            <a:off x="6743609" y="4022275"/>
            <a:ext cx="80592" cy="112031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3" name="直線コネクタ 172"/>
          <p:cNvCxnSpPr>
            <a:stCxn id="210" idx="4"/>
            <a:endCxn id="209" idx="1"/>
          </p:cNvCxnSpPr>
          <p:nvPr/>
        </p:nvCxnSpPr>
        <p:spPr bwMode="auto">
          <a:xfrm>
            <a:off x="6824201" y="4022275"/>
            <a:ext cx="354549" cy="91468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4" name="直線コネクタ 173"/>
          <p:cNvCxnSpPr>
            <a:stCxn id="204" idx="3"/>
            <a:endCxn id="209" idx="1"/>
          </p:cNvCxnSpPr>
          <p:nvPr/>
        </p:nvCxnSpPr>
        <p:spPr bwMode="auto">
          <a:xfrm>
            <a:off x="7178750" y="4195476"/>
            <a:ext cx="0" cy="74148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5" name="直線コネクタ 174"/>
          <p:cNvCxnSpPr>
            <a:stCxn id="204" idx="3"/>
            <a:endCxn id="208" idx="0"/>
          </p:cNvCxnSpPr>
          <p:nvPr/>
        </p:nvCxnSpPr>
        <p:spPr bwMode="auto">
          <a:xfrm flipH="1">
            <a:off x="6743609" y="4195476"/>
            <a:ext cx="435141" cy="94711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6" name="直線コネクタ 175"/>
          <p:cNvCxnSpPr>
            <a:stCxn id="204" idx="3"/>
            <a:endCxn id="207" idx="0"/>
          </p:cNvCxnSpPr>
          <p:nvPr/>
        </p:nvCxnSpPr>
        <p:spPr bwMode="auto">
          <a:xfrm flipH="1">
            <a:off x="6255873" y="4195476"/>
            <a:ext cx="922877" cy="1023006"/>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7" name="直線コネクタ 176"/>
          <p:cNvCxnSpPr>
            <a:stCxn id="204" idx="3"/>
            <a:endCxn id="206" idx="0"/>
          </p:cNvCxnSpPr>
          <p:nvPr/>
        </p:nvCxnSpPr>
        <p:spPr bwMode="auto">
          <a:xfrm flipH="1">
            <a:off x="5822094" y="4195476"/>
            <a:ext cx="1356655" cy="947115"/>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8" name="直線コネクタ 177"/>
          <p:cNvCxnSpPr>
            <a:stCxn id="204" idx="3"/>
            <a:endCxn id="205" idx="7"/>
          </p:cNvCxnSpPr>
          <p:nvPr/>
        </p:nvCxnSpPr>
        <p:spPr bwMode="auto">
          <a:xfrm flipH="1">
            <a:off x="5373189" y="4195476"/>
            <a:ext cx="1805560" cy="74148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79" name="直線コネクタ 178"/>
          <p:cNvCxnSpPr>
            <a:stCxn id="205" idx="7"/>
            <a:endCxn id="206" idx="0"/>
          </p:cNvCxnSpPr>
          <p:nvPr/>
        </p:nvCxnSpPr>
        <p:spPr bwMode="auto">
          <a:xfrm>
            <a:off x="5373189" y="4936963"/>
            <a:ext cx="448905" cy="2056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0" name="直線コネクタ 179"/>
          <p:cNvCxnSpPr>
            <a:stCxn id="205" idx="7"/>
            <a:endCxn id="207" idx="0"/>
          </p:cNvCxnSpPr>
          <p:nvPr/>
        </p:nvCxnSpPr>
        <p:spPr bwMode="auto">
          <a:xfrm>
            <a:off x="5373189" y="4936963"/>
            <a:ext cx="882683" cy="28151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1" name="直線コネクタ 180"/>
          <p:cNvCxnSpPr>
            <a:stCxn id="205" idx="7"/>
            <a:endCxn id="208" idx="0"/>
          </p:cNvCxnSpPr>
          <p:nvPr/>
        </p:nvCxnSpPr>
        <p:spPr bwMode="auto">
          <a:xfrm>
            <a:off x="5373189" y="4936963"/>
            <a:ext cx="1370420" cy="2056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2" name="直線コネクタ 181"/>
          <p:cNvCxnSpPr>
            <a:stCxn id="205" idx="7"/>
            <a:endCxn id="209" idx="1"/>
          </p:cNvCxnSpPr>
          <p:nvPr/>
        </p:nvCxnSpPr>
        <p:spPr bwMode="auto">
          <a:xfrm>
            <a:off x="5373189" y="4936963"/>
            <a:ext cx="1805560" cy="0"/>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3" name="直線コネクタ 182"/>
          <p:cNvCxnSpPr>
            <a:stCxn id="206" idx="0"/>
            <a:endCxn id="207" idx="0"/>
          </p:cNvCxnSpPr>
          <p:nvPr/>
        </p:nvCxnSpPr>
        <p:spPr bwMode="auto">
          <a:xfrm>
            <a:off x="5822094" y="5142591"/>
            <a:ext cx="433778" cy="7589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4" name="直線コネクタ 183"/>
          <p:cNvCxnSpPr>
            <a:stCxn id="208" idx="0"/>
            <a:endCxn id="207" idx="0"/>
          </p:cNvCxnSpPr>
          <p:nvPr/>
        </p:nvCxnSpPr>
        <p:spPr bwMode="auto">
          <a:xfrm flipH="1">
            <a:off x="6255873" y="5142591"/>
            <a:ext cx="487736" cy="7589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5" name="直線コネクタ 184"/>
          <p:cNvCxnSpPr>
            <a:stCxn id="206" idx="0"/>
            <a:endCxn id="208" idx="0"/>
          </p:cNvCxnSpPr>
          <p:nvPr/>
        </p:nvCxnSpPr>
        <p:spPr bwMode="auto">
          <a:xfrm>
            <a:off x="5822094" y="5142591"/>
            <a:ext cx="921515" cy="0"/>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6" name="直線コネクタ 185"/>
          <p:cNvCxnSpPr>
            <a:stCxn id="206" idx="0"/>
            <a:endCxn id="209" idx="1"/>
          </p:cNvCxnSpPr>
          <p:nvPr/>
        </p:nvCxnSpPr>
        <p:spPr bwMode="auto">
          <a:xfrm flipV="1">
            <a:off x="5822094" y="4936963"/>
            <a:ext cx="1356655" cy="2056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7" name="直線コネクタ 186"/>
          <p:cNvCxnSpPr>
            <a:stCxn id="209" idx="1"/>
            <a:endCxn id="208" idx="0"/>
          </p:cNvCxnSpPr>
          <p:nvPr/>
        </p:nvCxnSpPr>
        <p:spPr bwMode="auto">
          <a:xfrm flipH="1">
            <a:off x="6743609" y="4936963"/>
            <a:ext cx="435141" cy="2056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8" name="直線コネクタ 187"/>
          <p:cNvCxnSpPr>
            <a:stCxn id="203" idx="5"/>
            <a:endCxn id="213" idx="4"/>
          </p:cNvCxnSpPr>
          <p:nvPr/>
        </p:nvCxnSpPr>
        <p:spPr bwMode="auto">
          <a:xfrm flipV="1">
            <a:off x="5373189" y="4022275"/>
            <a:ext cx="278535" cy="17320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89" name="直線コネクタ 188"/>
          <p:cNvCxnSpPr>
            <a:stCxn id="213" idx="4"/>
            <a:endCxn id="212" idx="4"/>
          </p:cNvCxnSpPr>
          <p:nvPr/>
        </p:nvCxnSpPr>
        <p:spPr bwMode="auto">
          <a:xfrm flipV="1">
            <a:off x="5651724" y="3914748"/>
            <a:ext cx="487957" cy="1075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0" name="直線コネクタ 189"/>
          <p:cNvCxnSpPr>
            <a:stCxn id="212" idx="4"/>
            <a:endCxn id="211" idx="4"/>
          </p:cNvCxnSpPr>
          <p:nvPr/>
        </p:nvCxnSpPr>
        <p:spPr bwMode="auto">
          <a:xfrm>
            <a:off x="6139681" y="3914748"/>
            <a:ext cx="267974" cy="0"/>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1" name="直線コネクタ 190"/>
          <p:cNvCxnSpPr>
            <a:stCxn id="210" idx="4"/>
            <a:endCxn id="211" idx="4"/>
          </p:cNvCxnSpPr>
          <p:nvPr/>
        </p:nvCxnSpPr>
        <p:spPr bwMode="auto">
          <a:xfrm flipH="1" flipV="1">
            <a:off x="6407655" y="3914748"/>
            <a:ext cx="416546" cy="1075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2" name="直線コネクタ 191"/>
          <p:cNvCxnSpPr>
            <a:stCxn id="204" idx="3"/>
            <a:endCxn id="210" idx="4"/>
          </p:cNvCxnSpPr>
          <p:nvPr/>
        </p:nvCxnSpPr>
        <p:spPr bwMode="auto">
          <a:xfrm flipH="1" flipV="1">
            <a:off x="6824201" y="4022275"/>
            <a:ext cx="354549" cy="17320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3" name="直線コネクタ 192"/>
          <p:cNvCxnSpPr>
            <a:stCxn id="203" idx="5"/>
            <a:endCxn id="212" idx="4"/>
          </p:cNvCxnSpPr>
          <p:nvPr/>
        </p:nvCxnSpPr>
        <p:spPr bwMode="auto">
          <a:xfrm flipV="1">
            <a:off x="5373189" y="3914748"/>
            <a:ext cx="766492" cy="28072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4" name="直線コネクタ 193"/>
          <p:cNvCxnSpPr>
            <a:stCxn id="203" idx="5"/>
            <a:endCxn id="211" idx="4"/>
          </p:cNvCxnSpPr>
          <p:nvPr/>
        </p:nvCxnSpPr>
        <p:spPr bwMode="auto">
          <a:xfrm flipV="1">
            <a:off x="5373189" y="3914748"/>
            <a:ext cx="1034466" cy="28072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5" name="直線コネクタ 194"/>
          <p:cNvCxnSpPr>
            <a:stCxn id="203" idx="5"/>
            <a:endCxn id="210" idx="4"/>
          </p:cNvCxnSpPr>
          <p:nvPr/>
        </p:nvCxnSpPr>
        <p:spPr bwMode="auto">
          <a:xfrm flipV="1">
            <a:off x="5373189" y="4022275"/>
            <a:ext cx="1451011" cy="17320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6" name="直線コネクタ 195"/>
          <p:cNvCxnSpPr>
            <a:stCxn id="203" idx="5"/>
            <a:endCxn id="204" idx="3"/>
          </p:cNvCxnSpPr>
          <p:nvPr/>
        </p:nvCxnSpPr>
        <p:spPr bwMode="auto">
          <a:xfrm>
            <a:off x="5373189" y="4195476"/>
            <a:ext cx="1805560" cy="0"/>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7" name="直線コネクタ 196"/>
          <p:cNvCxnSpPr>
            <a:stCxn id="213" idx="4"/>
            <a:endCxn id="211" idx="4"/>
          </p:cNvCxnSpPr>
          <p:nvPr/>
        </p:nvCxnSpPr>
        <p:spPr bwMode="auto">
          <a:xfrm flipV="1">
            <a:off x="5651724" y="3914748"/>
            <a:ext cx="755931" cy="1075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8" name="直線コネクタ 197"/>
          <p:cNvCxnSpPr>
            <a:stCxn id="213" idx="4"/>
            <a:endCxn id="210" idx="4"/>
          </p:cNvCxnSpPr>
          <p:nvPr/>
        </p:nvCxnSpPr>
        <p:spPr bwMode="auto">
          <a:xfrm>
            <a:off x="5651724" y="4022275"/>
            <a:ext cx="1172477" cy="0"/>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199" name="直線コネクタ 198"/>
          <p:cNvCxnSpPr>
            <a:stCxn id="213" idx="4"/>
            <a:endCxn id="204" idx="3"/>
          </p:cNvCxnSpPr>
          <p:nvPr/>
        </p:nvCxnSpPr>
        <p:spPr bwMode="auto">
          <a:xfrm>
            <a:off x="5651724" y="4022275"/>
            <a:ext cx="1527026" cy="173201"/>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200" name="直線コネクタ 199"/>
          <p:cNvCxnSpPr>
            <a:stCxn id="212" idx="4"/>
            <a:endCxn id="210" idx="4"/>
          </p:cNvCxnSpPr>
          <p:nvPr/>
        </p:nvCxnSpPr>
        <p:spPr bwMode="auto">
          <a:xfrm>
            <a:off x="6139681" y="3914748"/>
            <a:ext cx="684520" cy="107528"/>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201" name="直線コネクタ 200"/>
          <p:cNvCxnSpPr>
            <a:stCxn id="212" idx="4"/>
            <a:endCxn id="204" idx="3"/>
          </p:cNvCxnSpPr>
          <p:nvPr/>
        </p:nvCxnSpPr>
        <p:spPr bwMode="auto">
          <a:xfrm>
            <a:off x="6139681" y="3914748"/>
            <a:ext cx="1039068" cy="28072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202" name="直線コネクタ 201"/>
          <p:cNvCxnSpPr>
            <a:stCxn id="211" idx="4"/>
            <a:endCxn id="204" idx="3"/>
          </p:cNvCxnSpPr>
          <p:nvPr/>
        </p:nvCxnSpPr>
        <p:spPr bwMode="auto">
          <a:xfrm>
            <a:off x="6407655" y="3914748"/>
            <a:ext cx="771094" cy="28072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sp>
        <p:nvSpPr>
          <p:cNvPr id="203" name="円/楕円 202"/>
          <p:cNvSpPr>
            <a:spLocks noChangeAspect="1"/>
          </p:cNvSpPr>
          <p:nvPr/>
        </p:nvSpPr>
        <p:spPr bwMode="auto">
          <a:xfrm>
            <a:off x="5243635" y="4065922"/>
            <a:ext cx="151783" cy="151783"/>
          </a:xfrm>
          <a:prstGeom prst="ellipse">
            <a:avLst/>
          </a:prstGeom>
          <a:solidFill>
            <a:srgbClr val="72BFC5"/>
          </a:solidFill>
          <a:ln w="9525">
            <a:solidFill>
              <a:srgbClr val="006600"/>
            </a:solidFill>
            <a:miter lim="800000"/>
            <a:headEnd/>
            <a:tailEnd/>
          </a:ln>
        </p:spPr>
        <p:txBody>
          <a:bodyPr wrap="none" rtlCol="0" anchor="ctr"/>
          <a:lstStyle/>
          <a:p>
            <a:pPr algn="ctr">
              <a:spcBef>
                <a:spcPct val="0"/>
              </a:spcBef>
            </a:pPr>
            <a:r>
              <a:rPr kumimoji="1" lang="en-US" altLang="ja-JP" sz="500" b="0" dirty="0" smtClean="0">
                <a:solidFill>
                  <a:srgbClr val="333333"/>
                </a:solidFill>
                <a:latin typeface="Calibri" panose="020F0502020204030204" pitchFamily="34" charset="0"/>
                <a:ea typeface="+mn-ea"/>
                <a:cs typeface="Arial" panose="020B0604020202020204" pitchFamily="34" charset="0"/>
              </a:rPr>
              <a:t>Node</a:t>
            </a:r>
            <a:endParaRPr kumimoji="1" lang="ja-JP" altLang="en-US" sz="500" b="0" dirty="0">
              <a:solidFill>
                <a:srgbClr val="333333"/>
              </a:solidFill>
              <a:latin typeface="Calibri" panose="020F0502020204030204" pitchFamily="34" charset="0"/>
              <a:ea typeface="+mn-ea"/>
              <a:cs typeface="Arial" panose="020B0604020202020204" pitchFamily="34" charset="0"/>
            </a:endParaRPr>
          </a:p>
        </p:txBody>
      </p:sp>
      <p:sp>
        <p:nvSpPr>
          <p:cNvPr id="204" name="円/楕円 203"/>
          <p:cNvSpPr>
            <a:spLocks noChangeAspect="1"/>
          </p:cNvSpPr>
          <p:nvPr/>
        </p:nvSpPr>
        <p:spPr bwMode="auto">
          <a:xfrm>
            <a:off x="7156521" y="4065922"/>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05" name="円/楕円 204"/>
          <p:cNvSpPr>
            <a:spLocks noChangeAspect="1"/>
          </p:cNvSpPr>
          <p:nvPr/>
        </p:nvSpPr>
        <p:spPr bwMode="auto">
          <a:xfrm>
            <a:off x="5243635" y="4914735"/>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06" name="円/楕円 205"/>
          <p:cNvSpPr>
            <a:spLocks noChangeAspect="1"/>
          </p:cNvSpPr>
          <p:nvPr/>
        </p:nvSpPr>
        <p:spPr bwMode="auto">
          <a:xfrm>
            <a:off x="5746203" y="5142591"/>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07" name="円/楕円 206"/>
          <p:cNvSpPr>
            <a:spLocks noChangeAspect="1"/>
          </p:cNvSpPr>
          <p:nvPr/>
        </p:nvSpPr>
        <p:spPr bwMode="auto">
          <a:xfrm>
            <a:off x="6179981" y="5218482"/>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08" name="円/楕円 207"/>
          <p:cNvSpPr>
            <a:spLocks noChangeAspect="1"/>
          </p:cNvSpPr>
          <p:nvPr/>
        </p:nvSpPr>
        <p:spPr bwMode="auto">
          <a:xfrm>
            <a:off x="6667718" y="5142591"/>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09" name="円/楕円 208"/>
          <p:cNvSpPr>
            <a:spLocks noChangeAspect="1"/>
          </p:cNvSpPr>
          <p:nvPr/>
        </p:nvSpPr>
        <p:spPr bwMode="auto">
          <a:xfrm>
            <a:off x="7156521" y="4914735"/>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10" name="円/楕円 209"/>
          <p:cNvSpPr>
            <a:spLocks noChangeAspect="1"/>
          </p:cNvSpPr>
          <p:nvPr/>
        </p:nvSpPr>
        <p:spPr bwMode="auto">
          <a:xfrm>
            <a:off x="6748310" y="3870492"/>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11" name="円/楕円 210"/>
          <p:cNvSpPr>
            <a:spLocks noChangeAspect="1"/>
          </p:cNvSpPr>
          <p:nvPr/>
        </p:nvSpPr>
        <p:spPr bwMode="auto">
          <a:xfrm>
            <a:off x="6331764" y="3762965"/>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GW</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12" name="円/楕円 211"/>
          <p:cNvSpPr>
            <a:spLocks noChangeAspect="1"/>
          </p:cNvSpPr>
          <p:nvPr/>
        </p:nvSpPr>
        <p:spPr bwMode="auto">
          <a:xfrm>
            <a:off x="6063790" y="3762965"/>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13" name="円/楕円 212"/>
          <p:cNvSpPr>
            <a:spLocks noChangeAspect="1"/>
          </p:cNvSpPr>
          <p:nvPr/>
        </p:nvSpPr>
        <p:spPr bwMode="auto">
          <a:xfrm>
            <a:off x="5575833" y="3870492"/>
            <a:ext cx="151783" cy="151783"/>
          </a:xfrm>
          <a:prstGeom prst="ellipse">
            <a:avLst/>
          </a:prstGeom>
          <a:solidFill>
            <a:srgbClr val="72BFC5"/>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Node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cxnSp>
        <p:nvCxnSpPr>
          <p:cNvPr id="214" name="直線コネクタ 213"/>
          <p:cNvCxnSpPr>
            <a:stCxn id="203" idx="5"/>
            <a:endCxn id="205" idx="7"/>
          </p:cNvCxnSpPr>
          <p:nvPr/>
        </p:nvCxnSpPr>
        <p:spPr bwMode="auto">
          <a:xfrm>
            <a:off x="5373189" y="4195476"/>
            <a:ext cx="0" cy="741487"/>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cxnSp>
        <p:nvCxnSpPr>
          <p:cNvPr id="215" name="直線コネクタ 214"/>
          <p:cNvCxnSpPr>
            <a:stCxn id="207" idx="0"/>
            <a:endCxn id="209" idx="1"/>
          </p:cNvCxnSpPr>
          <p:nvPr/>
        </p:nvCxnSpPr>
        <p:spPr bwMode="auto">
          <a:xfrm flipV="1">
            <a:off x="6255873" y="4936963"/>
            <a:ext cx="922877" cy="281519"/>
          </a:xfrm>
          <a:prstGeom prst="line">
            <a:avLst/>
          </a:prstGeom>
          <a:solidFill>
            <a:schemeClr val="accent1"/>
          </a:solidFill>
          <a:ln w="9525" cap="flat" cmpd="sng" algn="ctr">
            <a:solidFill>
              <a:srgbClr val="00682F"/>
            </a:solidFill>
            <a:prstDash val="solid"/>
            <a:miter lim="800000"/>
            <a:headEnd type="none" w="med" len="med"/>
            <a:tailEnd type="none" w="med" len="med"/>
          </a:ln>
          <a:effectLst/>
        </p:spPr>
      </p:cxnSp>
      <p:sp>
        <p:nvSpPr>
          <p:cNvPr id="216" name="フリーフォーム 215"/>
          <p:cNvSpPr/>
          <p:nvPr/>
        </p:nvSpPr>
        <p:spPr bwMode="auto">
          <a:xfrm>
            <a:off x="5312073" y="4205697"/>
            <a:ext cx="62816" cy="734913"/>
          </a:xfrm>
          <a:custGeom>
            <a:avLst/>
            <a:gdLst>
              <a:gd name="connsiteX0" fmla="*/ 130674 w 138294"/>
              <a:gd name="connsiteY0" fmla="*/ 0 h 1394460"/>
              <a:gd name="connsiteX1" fmla="*/ 8754 w 138294"/>
              <a:gd name="connsiteY1" fmla="*/ 213360 h 1394460"/>
              <a:gd name="connsiteX2" fmla="*/ 23994 w 138294"/>
              <a:gd name="connsiteY2" fmla="*/ 1150620 h 1394460"/>
              <a:gd name="connsiteX3" fmla="*/ 138294 w 138294"/>
              <a:gd name="connsiteY3" fmla="*/ 1394460 h 1394460"/>
              <a:gd name="connsiteX0" fmla="*/ 127380 w 135000"/>
              <a:gd name="connsiteY0" fmla="*/ 0 h 1394460"/>
              <a:gd name="connsiteX1" fmla="*/ 5460 w 135000"/>
              <a:gd name="connsiteY1" fmla="*/ 213360 h 1394460"/>
              <a:gd name="connsiteX2" fmla="*/ 32627 w 135000"/>
              <a:gd name="connsiteY2" fmla="*/ 1098937 h 1394460"/>
              <a:gd name="connsiteX3" fmla="*/ 135000 w 135000"/>
              <a:gd name="connsiteY3" fmla="*/ 1394460 h 1394460"/>
              <a:gd name="connsiteX0" fmla="*/ 111571 w 119191"/>
              <a:gd name="connsiteY0" fmla="*/ 0 h 1394460"/>
              <a:gd name="connsiteX1" fmla="*/ 9529 w 119191"/>
              <a:gd name="connsiteY1" fmla="*/ 296848 h 1394460"/>
              <a:gd name="connsiteX2" fmla="*/ 16818 w 119191"/>
              <a:gd name="connsiteY2" fmla="*/ 1098937 h 1394460"/>
              <a:gd name="connsiteX3" fmla="*/ 119191 w 119191"/>
              <a:gd name="connsiteY3" fmla="*/ 1394460 h 1394460"/>
              <a:gd name="connsiteX0" fmla="*/ 111571 w 119191"/>
              <a:gd name="connsiteY0" fmla="*/ 0 h 1394460"/>
              <a:gd name="connsiteX1" fmla="*/ 9529 w 119191"/>
              <a:gd name="connsiteY1" fmla="*/ 296848 h 1394460"/>
              <a:gd name="connsiteX2" fmla="*/ 16818 w 119191"/>
              <a:gd name="connsiteY2" fmla="*/ 1098937 h 1394460"/>
              <a:gd name="connsiteX3" fmla="*/ 119191 w 119191"/>
              <a:gd name="connsiteY3" fmla="*/ 1394460 h 1394460"/>
              <a:gd name="connsiteX0" fmla="*/ 111571 w 119191"/>
              <a:gd name="connsiteY0" fmla="*/ 0 h 1394460"/>
              <a:gd name="connsiteX1" fmla="*/ 9529 w 119191"/>
              <a:gd name="connsiteY1" fmla="*/ 296848 h 1394460"/>
              <a:gd name="connsiteX2" fmla="*/ 16818 w 119191"/>
              <a:gd name="connsiteY2" fmla="*/ 1098937 h 1394460"/>
              <a:gd name="connsiteX3" fmla="*/ 119191 w 119191"/>
              <a:gd name="connsiteY3" fmla="*/ 1394460 h 1394460"/>
              <a:gd name="connsiteX0" fmla="*/ 111571 w 119191"/>
              <a:gd name="connsiteY0" fmla="*/ 0 h 1394460"/>
              <a:gd name="connsiteX1" fmla="*/ 9529 w 119191"/>
              <a:gd name="connsiteY1" fmla="*/ 296848 h 1394460"/>
              <a:gd name="connsiteX2" fmla="*/ 16818 w 119191"/>
              <a:gd name="connsiteY2" fmla="*/ 1098937 h 1394460"/>
              <a:gd name="connsiteX3" fmla="*/ 119191 w 119191"/>
              <a:gd name="connsiteY3" fmla="*/ 1394460 h 1394460"/>
            </a:gdLst>
            <a:ahLst/>
            <a:cxnLst>
              <a:cxn ang="0">
                <a:pos x="connsiteX0" y="connsiteY0"/>
              </a:cxn>
              <a:cxn ang="0">
                <a:pos x="connsiteX1" y="connsiteY1"/>
              </a:cxn>
              <a:cxn ang="0">
                <a:pos x="connsiteX2" y="connsiteY2"/>
              </a:cxn>
              <a:cxn ang="0">
                <a:pos x="connsiteX3" y="connsiteY3"/>
              </a:cxn>
            </a:cxnLst>
            <a:rect l="l" t="t" r="r" b="b"/>
            <a:pathLst>
              <a:path w="119191" h="1394460">
                <a:moveTo>
                  <a:pt x="111571" y="0"/>
                </a:moveTo>
                <a:cubicBezTo>
                  <a:pt x="11793" y="149943"/>
                  <a:pt x="25321" y="113692"/>
                  <a:pt x="9529" y="296848"/>
                </a:cubicBezTo>
                <a:cubicBezTo>
                  <a:pt x="-6263" y="480004"/>
                  <a:pt x="-1459" y="916002"/>
                  <a:pt x="16818" y="1098937"/>
                </a:cubicBezTo>
                <a:cubicBezTo>
                  <a:pt x="35095" y="1281872"/>
                  <a:pt x="9225" y="1211939"/>
                  <a:pt x="119191" y="1394460"/>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17" name="フリーフォーム 216"/>
          <p:cNvSpPr/>
          <p:nvPr/>
        </p:nvSpPr>
        <p:spPr bwMode="auto">
          <a:xfrm>
            <a:off x="5372095" y="4027251"/>
            <a:ext cx="286178" cy="171288"/>
          </a:xfrm>
          <a:custGeom>
            <a:avLst/>
            <a:gdLst>
              <a:gd name="connsiteX0" fmla="*/ 0 w 495300"/>
              <a:gd name="connsiteY0" fmla="*/ 303376 h 303376"/>
              <a:gd name="connsiteX1" fmla="*/ 76200 w 495300"/>
              <a:gd name="connsiteY1" fmla="*/ 128116 h 303376"/>
              <a:gd name="connsiteX2" fmla="*/ 274320 w 495300"/>
              <a:gd name="connsiteY2" fmla="*/ 13816 h 303376"/>
              <a:gd name="connsiteX3" fmla="*/ 495300 w 495300"/>
              <a:gd name="connsiteY3" fmla="*/ 6196 h 303376"/>
              <a:gd name="connsiteX0" fmla="*/ 0 w 531081"/>
              <a:gd name="connsiteY0" fmla="*/ 343133 h 343133"/>
              <a:gd name="connsiteX1" fmla="*/ 111981 w 531081"/>
              <a:gd name="connsiteY1" fmla="*/ 128116 h 343133"/>
              <a:gd name="connsiteX2" fmla="*/ 310101 w 531081"/>
              <a:gd name="connsiteY2" fmla="*/ 13816 h 343133"/>
              <a:gd name="connsiteX3" fmla="*/ 531081 w 531081"/>
              <a:gd name="connsiteY3" fmla="*/ 6196 h 343133"/>
              <a:gd name="connsiteX0" fmla="*/ 0 w 543008"/>
              <a:gd name="connsiteY0" fmla="*/ 337761 h 337761"/>
              <a:gd name="connsiteX1" fmla="*/ 111981 w 543008"/>
              <a:gd name="connsiteY1" fmla="*/ 122744 h 337761"/>
              <a:gd name="connsiteX2" fmla="*/ 310101 w 543008"/>
              <a:gd name="connsiteY2" fmla="*/ 8444 h 337761"/>
              <a:gd name="connsiteX3" fmla="*/ 543008 w 543008"/>
              <a:gd name="connsiteY3" fmla="*/ 12751 h 337761"/>
              <a:gd name="connsiteX0" fmla="*/ 0 w 543008"/>
              <a:gd name="connsiteY0" fmla="*/ 326458 h 326458"/>
              <a:gd name="connsiteX1" fmla="*/ 111981 w 543008"/>
              <a:gd name="connsiteY1" fmla="*/ 111441 h 326458"/>
              <a:gd name="connsiteX2" fmla="*/ 329979 w 543008"/>
              <a:gd name="connsiteY2" fmla="*/ 28947 h 326458"/>
              <a:gd name="connsiteX3" fmla="*/ 543008 w 543008"/>
              <a:gd name="connsiteY3" fmla="*/ 1448 h 326458"/>
              <a:gd name="connsiteX0" fmla="*/ 0 w 543008"/>
              <a:gd name="connsiteY0" fmla="*/ 326688 h 326688"/>
              <a:gd name="connsiteX1" fmla="*/ 135835 w 543008"/>
              <a:gd name="connsiteY1" fmla="*/ 131549 h 326688"/>
              <a:gd name="connsiteX2" fmla="*/ 329979 w 543008"/>
              <a:gd name="connsiteY2" fmla="*/ 29177 h 326688"/>
              <a:gd name="connsiteX3" fmla="*/ 543008 w 543008"/>
              <a:gd name="connsiteY3" fmla="*/ 1678 h 326688"/>
              <a:gd name="connsiteX0" fmla="*/ 0 w 543008"/>
              <a:gd name="connsiteY0" fmla="*/ 326688 h 326688"/>
              <a:gd name="connsiteX1" fmla="*/ 135835 w 543008"/>
              <a:gd name="connsiteY1" fmla="*/ 131549 h 326688"/>
              <a:gd name="connsiteX2" fmla="*/ 329979 w 543008"/>
              <a:gd name="connsiteY2" fmla="*/ 29177 h 326688"/>
              <a:gd name="connsiteX3" fmla="*/ 543008 w 543008"/>
              <a:gd name="connsiteY3" fmla="*/ 1678 h 326688"/>
              <a:gd name="connsiteX0" fmla="*/ 0 w 543008"/>
              <a:gd name="connsiteY0" fmla="*/ 326688 h 326688"/>
              <a:gd name="connsiteX1" fmla="*/ 135835 w 543008"/>
              <a:gd name="connsiteY1" fmla="*/ 131549 h 326688"/>
              <a:gd name="connsiteX2" fmla="*/ 329979 w 543008"/>
              <a:gd name="connsiteY2" fmla="*/ 29177 h 326688"/>
              <a:gd name="connsiteX3" fmla="*/ 543008 w 543008"/>
              <a:gd name="connsiteY3" fmla="*/ 1678 h 326688"/>
              <a:gd name="connsiteX0" fmla="*/ 0 w 543008"/>
              <a:gd name="connsiteY0" fmla="*/ 325010 h 325010"/>
              <a:gd name="connsiteX1" fmla="*/ 135835 w 543008"/>
              <a:gd name="connsiteY1" fmla="*/ 129871 h 325010"/>
              <a:gd name="connsiteX2" fmla="*/ 329979 w 543008"/>
              <a:gd name="connsiteY2" fmla="*/ 27499 h 325010"/>
              <a:gd name="connsiteX3" fmla="*/ 543008 w 543008"/>
              <a:gd name="connsiteY3" fmla="*/ 0 h 325010"/>
            </a:gdLst>
            <a:ahLst/>
            <a:cxnLst>
              <a:cxn ang="0">
                <a:pos x="connsiteX0" y="connsiteY0"/>
              </a:cxn>
              <a:cxn ang="0">
                <a:pos x="connsiteX1" y="connsiteY1"/>
              </a:cxn>
              <a:cxn ang="0">
                <a:pos x="connsiteX2" y="connsiteY2"/>
              </a:cxn>
              <a:cxn ang="0">
                <a:pos x="connsiteX3" y="connsiteY3"/>
              </a:cxn>
            </a:cxnLst>
            <a:rect l="l" t="t" r="r" b="b"/>
            <a:pathLst>
              <a:path w="543008" h="325010">
                <a:moveTo>
                  <a:pt x="0" y="325010"/>
                </a:moveTo>
                <a:cubicBezTo>
                  <a:pt x="74875" y="205851"/>
                  <a:pt x="88790" y="179456"/>
                  <a:pt x="135835" y="129871"/>
                </a:cubicBezTo>
                <a:cubicBezTo>
                  <a:pt x="182880" y="80286"/>
                  <a:pt x="262117" y="49144"/>
                  <a:pt x="329979" y="27499"/>
                </a:cubicBezTo>
                <a:cubicBezTo>
                  <a:pt x="397841" y="5854"/>
                  <a:pt x="403832" y="13528"/>
                  <a:pt x="543008" y="0"/>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18" name="フリーフォーム 217"/>
          <p:cNvSpPr/>
          <p:nvPr/>
        </p:nvSpPr>
        <p:spPr bwMode="auto">
          <a:xfrm>
            <a:off x="5651463" y="3899425"/>
            <a:ext cx="485228" cy="126254"/>
          </a:xfrm>
          <a:custGeom>
            <a:avLst/>
            <a:gdLst>
              <a:gd name="connsiteX0" fmla="*/ 0 w 861060"/>
              <a:gd name="connsiteY0" fmla="*/ 223849 h 223849"/>
              <a:gd name="connsiteX1" fmla="*/ 213360 w 861060"/>
              <a:gd name="connsiteY1" fmla="*/ 109549 h 223849"/>
              <a:gd name="connsiteX2" fmla="*/ 624840 w 861060"/>
              <a:gd name="connsiteY2" fmla="*/ 2869 h 223849"/>
              <a:gd name="connsiteX3" fmla="*/ 861060 w 861060"/>
              <a:gd name="connsiteY3" fmla="*/ 40969 h 223849"/>
              <a:gd name="connsiteX0" fmla="*/ 0 w 865035"/>
              <a:gd name="connsiteY0" fmla="*/ 255654 h 255654"/>
              <a:gd name="connsiteX1" fmla="*/ 217335 w 865035"/>
              <a:gd name="connsiteY1" fmla="*/ 109549 h 255654"/>
              <a:gd name="connsiteX2" fmla="*/ 628815 w 865035"/>
              <a:gd name="connsiteY2" fmla="*/ 2869 h 255654"/>
              <a:gd name="connsiteX3" fmla="*/ 865035 w 865035"/>
              <a:gd name="connsiteY3" fmla="*/ 40969 h 255654"/>
              <a:gd name="connsiteX0" fmla="*/ 0 w 884914"/>
              <a:gd name="connsiteY0" fmla="*/ 255654 h 255654"/>
              <a:gd name="connsiteX1" fmla="*/ 237214 w 884914"/>
              <a:gd name="connsiteY1" fmla="*/ 109549 h 255654"/>
              <a:gd name="connsiteX2" fmla="*/ 648694 w 884914"/>
              <a:gd name="connsiteY2" fmla="*/ 2869 h 255654"/>
              <a:gd name="connsiteX3" fmla="*/ 884914 w 884914"/>
              <a:gd name="connsiteY3" fmla="*/ 40969 h 255654"/>
              <a:gd name="connsiteX0" fmla="*/ 0 w 884914"/>
              <a:gd name="connsiteY0" fmla="*/ 255654 h 255654"/>
              <a:gd name="connsiteX1" fmla="*/ 237214 w 884914"/>
              <a:gd name="connsiteY1" fmla="*/ 109549 h 255654"/>
              <a:gd name="connsiteX2" fmla="*/ 648694 w 884914"/>
              <a:gd name="connsiteY2" fmla="*/ 2869 h 255654"/>
              <a:gd name="connsiteX3" fmla="*/ 884914 w 884914"/>
              <a:gd name="connsiteY3" fmla="*/ 40969 h 255654"/>
              <a:gd name="connsiteX0" fmla="*/ 0 w 884914"/>
              <a:gd name="connsiteY0" fmla="*/ 254119 h 254119"/>
              <a:gd name="connsiteX1" fmla="*/ 308776 w 884914"/>
              <a:gd name="connsiteY1" fmla="*/ 80184 h 254119"/>
              <a:gd name="connsiteX2" fmla="*/ 648694 w 884914"/>
              <a:gd name="connsiteY2" fmla="*/ 1334 h 254119"/>
              <a:gd name="connsiteX3" fmla="*/ 884914 w 884914"/>
              <a:gd name="connsiteY3" fmla="*/ 39434 h 254119"/>
              <a:gd name="connsiteX0" fmla="*/ 0 w 884914"/>
              <a:gd name="connsiteY0" fmla="*/ 236707 h 236707"/>
              <a:gd name="connsiteX1" fmla="*/ 308776 w 884914"/>
              <a:gd name="connsiteY1" fmla="*/ 62772 h 236707"/>
              <a:gd name="connsiteX2" fmla="*/ 593035 w 884914"/>
              <a:gd name="connsiteY2" fmla="*/ 3800 h 236707"/>
              <a:gd name="connsiteX3" fmla="*/ 884914 w 884914"/>
              <a:gd name="connsiteY3" fmla="*/ 22022 h 236707"/>
              <a:gd name="connsiteX0" fmla="*/ 0 w 920695"/>
              <a:gd name="connsiteY0" fmla="*/ 235526 h 235526"/>
              <a:gd name="connsiteX1" fmla="*/ 308776 w 920695"/>
              <a:gd name="connsiteY1" fmla="*/ 61591 h 235526"/>
              <a:gd name="connsiteX2" fmla="*/ 593035 w 920695"/>
              <a:gd name="connsiteY2" fmla="*/ 2619 h 235526"/>
              <a:gd name="connsiteX3" fmla="*/ 920695 w 920695"/>
              <a:gd name="connsiteY3" fmla="*/ 24817 h 235526"/>
              <a:gd name="connsiteX0" fmla="*/ 0 w 920695"/>
              <a:gd name="connsiteY0" fmla="*/ 239561 h 239561"/>
              <a:gd name="connsiteX1" fmla="*/ 308776 w 920695"/>
              <a:gd name="connsiteY1" fmla="*/ 65626 h 239561"/>
              <a:gd name="connsiteX2" fmla="*/ 593035 w 920695"/>
              <a:gd name="connsiteY2" fmla="*/ 6654 h 239561"/>
              <a:gd name="connsiteX3" fmla="*/ 920695 w 920695"/>
              <a:gd name="connsiteY3" fmla="*/ 28852 h 239561"/>
            </a:gdLst>
            <a:ahLst/>
            <a:cxnLst>
              <a:cxn ang="0">
                <a:pos x="connsiteX0" y="connsiteY0"/>
              </a:cxn>
              <a:cxn ang="0">
                <a:pos x="connsiteX1" y="connsiteY1"/>
              </a:cxn>
              <a:cxn ang="0">
                <a:pos x="connsiteX2" y="connsiteY2"/>
              </a:cxn>
              <a:cxn ang="0">
                <a:pos x="connsiteX3" y="connsiteY3"/>
              </a:cxn>
            </a:cxnLst>
            <a:rect l="l" t="t" r="r" b="b"/>
            <a:pathLst>
              <a:path w="920695" h="239561">
                <a:moveTo>
                  <a:pt x="0" y="239561"/>
                </a:moveTo>
                <a:cubicBezTo>
                  <a:pt x="157977" y="129264"/>
                  <a:pt x="209937" y="104444"/>
                  <a:pt x="308776" y="65626"/>
                </a:cubicBezTo>
                <a:cubicBezTo>
                  <a:pt x="407615" y="26808"/>
                  <a:pt x="491049" y="12783"/>
                  <a:pt x="593035" y="6654"/>
                </a:cubicBezTo>
                <a:cubicBezTo>
                  <a:pt x="695021" y="525"/>
                  <a:pt x="713437" y="-11816"/>
                  <a:pt x="920695" y="28852"/>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19" name="フリーフォーム 218"/>
          <p:cNvSpPr/>
          <p:nvPr/>
        </p:nvSpPr>
        <p:spPr bwMode="auto">
          <a:xfrm>
            <a:off x="6402265" y="3904367"/>
            <a:ext cx="418180" cy="122533"/>
          </a:xfrm>
          <a:custGeom>
            <a:avLst/>
            <a:gdLst>
              <a:gd name="connsiteX0" fmla="*/ 0 w 769620"/>
              <a:gd name="connsiteY0" fmla="*/ 46373 h 259733"/>
              <a:gd name="connsiteX1" fmla="*/ 251460 w 769620"/>
              <a:gd name="connsiteY1" fmla="*/ 653 h 259733"/>
              <a:gd name="connsiteX2" fmla="*/ 518160 w 769620"/>
              <a:gd name="connsiteY2" fmla="*/ 76853 h 259733"/>
              <a:gd name="connsiteX3" fmla="*/ 769620 w 769620"/>
              <a:gd name="connsiteY3" fmla="*/ 259733 h 259733"/>
              <a:gd name="connsiteX0" fmla="*/ 0 w 801425"/>
              <a:gd name="connsiteY0" fmla="*/ 42662 h 259997"/>
              <a:gd name="connsiteX1" fmla="*/ 283265 w 801425"/>
              <a:gd name="connsiteY1" fmla="*/ 917 h 259997"/>
              <a:gd name="connsiteX2" fmla="*/ 549965 w 801425"/>
              <a:gd name="connsiteY2" fmla="*/ 77117 h 259997"/>
              <a:gd name="connsiteX3" fmla="*/ 801425 w 801425"/>
              <a:gd name="connsiteY3" fmla="*/ 259997 h 259997"/>
              <a:gd name="connsiteX0" fmla="*/ 0 w 769620"/>
              <a:gd name="connsiteY0" fmla="*/ 42662 h 256021"/>
              <a:gd name="connsiteX1" fmla="*/ 283265 w 769620"/>
              <a:gd name="connsiteY1" fmla="*/ 917 h 256021"/>
              <a:gd name="connsiteX2" fmla="*/ 549965 w 769620"/>
              <a:gd name="connsiteY2" fmla="*/ 77117 h 256021"/>
              <a:gd name="connsiteX3" fmla="*/ 769620 w 769620"/>
              <a:gd name="connsiteY3" fmla="*/ 256021 h 256021"/>
              <a:gd name="connsiteX0" fmla="*/ 0 w 801426"/>
              <a:gd name="connsiteY0" fmla="*/ 42662 h 252045"/>
              <a:gd name="connsiteX1" fmla="*/ 283265 w 801426"/>
              <a:gd name="connsiteY1" fmla="*/ 917 h 252045"/>
              <a:gd name="connsiteX2" fmla="*/ 549965 w 801426"/>
              <a:gd name="connsiteY2" fmla="*/ 77117 h 252045"/>
              <a:gd name="connsiteX3" fmla="*/ 801426 w 801426"/>
              <a:gd name="connsiteY3" fmla="*/ 252045 h 252045"/>
              <a:gd name="connsiteX0" fmla="*/ 0 w 801426"/>
              <a:gd name="connsiteY0" fmla="*/ 43617 h 253000"/>
              <a:gd name="connsiteX1" fmla="*/ 283265 w 801426"/>
              <a:gd name="connsiteY1" fmla="*/ 1872 h 253000"/>
              <a:gd name="connsiteX2" fmla="*/ 545990 w 801426"/>
              <a:gd name="connsiteY2" fmla="*/ 97951 h 253000"/>
              <a:gd name="connsiteX3" fmla="*/ 801426 w 801426"/>
              <a:gd name="connsiteY3" fmla="*/ 253000 h 253000"/>
              <a:gd name="connsiteX0" fmla="*/ 0 w 801426"/>
              <a:gd name="connsiteY0" fmla="*/ 20251 h 229634"/>
              <a:gd name="connsiteX1" fmla="*/ 279289 w 801426"/>
              <a:gd name="connsiteY1" fmla="*/ 6336 h 229634"/>
              <a:gd name="connsiteX2" fmla="*/ 545990 w 801426"/>
              <a:gd name="connsiteY2" fmla="*/ 74585 h 229634"/>
              <a:gd name="connsiteX3" fmla="*/ 801426 w 801426"/>
              <a:gd name="connsiteY3" fmla="*/ 229634 h 229634"/>
              <a:gd name="connsiteX0" fmla="*/ 0 w 801426"/>
              <a:gd name="connsiteY0" fmla="*/ 19143 h 228526"/>
              <a:gd name="connsiteX1" fmla="*/ 279289 w 801426"/>
              <a:gd name="connsiteY1" fmla="*/ 5228 h 228526"/>
              <a:gd name="connsiteX2" fmla="*/ 545990 w 801426"/>
              <a:gd name="connsiteY2" fmla="*/ 73477 h 228526"/>
              <a:gd name="connsiteX3" fmla="*/ 801426 w 801426"/>
              <a:gd name="connsiteY3" fmla="*/ 228526 h 228526"/>
              <a:gd name="connsiteX0" fmla="*/ 0 w 765645"/>
              <a:gd name="connsiteY0" fmla="*/ 19143 h 220574"/>
              <a:gd name="connsiteX1" fmla="*/ 279289 w 765645"/>
              <a:gd name="connsiteY1" fmla="*/ 5228 h 220574"/>
              <a:gd name="connsiteX2" fmla="*/ 545990 w 765645"/>
              <a:gd name="connsiteY2" fmla="*/ 73477 h 220574"/>
              <a:gd name="connsiteX3" fmla="*/ 765645 w 765645"/>
              <a:gd name="connsiteY3" fmla="*/ 220574 h 220574"/>
              <a:gd name="connsiteX0" fmla="*/ 0 w 793475"/>
              <a:gd name="connsiteY0" fmla="*/ 19143 h 232501"/>
              <a:gd name="connsiteX1" fmla="*/ 279289 w 793475"/>
              <a:gd name="connsiteY1" fmla="*/ 5228 h 232501"/>
              <a:gd name="connsiteX2" fmla="*/ 545990 w 793475"/>
              <a:gd name="connsiteY2" fmla="*/ 73477 h 232501"/>
              <a:gd name="connsiteX3" fmla="*/ 793475 w 793475"/>
              <a:gd name="connsiteY3" fmla="*/ 232501 h 232501"/>
            </a:gdLst>
            <a:ahLst/>
            <a:cxnLst>
              <a:cxn ang="0">
                <a:pos x="connsiteX0" y="connsiteY0"/>
              </a:cxn>
              <a:cxn ang="0">
                <a:pos x="connsiteX1" y="connsiteY1"/>
              </a:cxn>
              <a:cxn ang="0">
                <a:pos x="connsiteX2" y="connsiteY2"/>
              </a:cxn>
              <a:cxn ang="0">
                <a:pos x="connsiteX3" y="connsiteY3"/>
              </a:cxn>
            </a:cxnLst>
            <a:rect l="l" t="t" r="r" b="b"/>
            <a:pathLst>
              <a:path w="793475" h="232501">
                <a:moveTo>
                  <a:pt x="0" y="19143"/>
                </a:moveTo>
                <a:cubicBezTo>
                  <a:pt x="162063" y="-2281"/>
                  <a:pt x="188291" y="-3828"/>
                  <a:pt x="279289" y="5228"/>
                </a:cubicBezTo>
                <a:cubicBezTo>
                  <a:pt x="370287" y="14284"/>
                  <a:pt x="460292" y="35598"/>
                  <a:pt x="545990" y="73477"/>
                </a:cubicBezTo>
                <a:cubicBezTo>
                  <a:pt x="631688" y="111356"/>
                  <a:pt x="793475" y="232501"/>
                  <a:pt x="793475" y="232501"/>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0" name="フリーフォーム 219"/>
          <p:cNvSpPr/>
          <p:nvPr/>
        </p:nvSpPr>
        <p:spPr bwMode="auto">
          <a:xfrm>
            <a:off x="6832668" y="4024980"/>
            <a:ext cx="342925" cy="166050"/>
          </a:xfrm>
          <a:custGeom>
            <a:avLst/>
            <a:gdLst>
              <a:gd name="connsiteX0" fmla="*/ 0 w 670560"/>
              <a:gd name="connsiteY0" fmla="*/ 25687 h 368587"/>
              <a:gd name="connsiteX1" fmla="*/ 243840 w 670560"/>
              <a:gd name="connsiteY1" fmla="*/ 10447 h 368587"/>
              <a:gd name="connsiteX2" fmla="*/ 510540 w 670560"/>
              <a:gd name="connsiteY2" fmla="*/ 162847 h 368587"/>
              <a:gd name="connsiteX3" fmla="*/ 670560 w 670560"/>
              <a:gd name="connsiteY3" fmla="*/ 368587 h 368587"/>
              <a:gd name="connsiteX0" fmla="*/ 0 w 670560"/>
              <a:gd name="connsiteY0" fmla="*/ 8287 h 351187"/>
              <a:gd name="connsiteX1" fmla="*/ 243840 w 670560"/>
              <a:gd name="connsiteY1" fmla="*/ 28828 h 351187"/>
              <a:gd name="connsiteX2" fmla="*/ 510540 w 670560"/>
              <a:gd name="connsiteY2" fmla="*/ 145447 h 351187"/>
              <a:gd name="connsiteX3" fmla="*/ 670560 w 670560"/>
              <a:gd name="connsiteY3" fmla="*/ 351187 h 351187"/>
              <a:gd name="connsiteX0" fmla="*/ 0 w 670560"/>
              <a:gd name="connsiteY0" fmla="*/ 8962 h 351862"/>
              <a:gd name="connsiteX1" fmla="*/ 243840 w 670560"/>
              <a:gd name="connsiteY1" fmla="*/ 29503 h 351862"/>
              <a:gd name="connsiteX2" fmla="*/ 502589 w 670560"/>
              <a:gd name="connsiteY2" fmla="*/ 166000 h 351862"/>
              <a:gd name="connsiteX3" fmla="*/ 670560 w 670560"/>
              <a:gd name="connsiteY3" fmla="*/ 351862 h 351862"/>
              <a:gd name="connsiteX0" fmla="*/ 0 w 650682"/>
              <a:gd name="connsiteY0" fmla="*/ 8962 h 324033"/>
              <a:gd name="connsiteX1" fmla="*/ 243840 w 650682"/>
              <a:gd name="connsiteY1" fmla="*/ 29503 h 324033"/>
              <a:gd name="connsiteX2" fmla="*/ 502589 w 650682"/>
              <a:gd name="connsiteY2" fmla="*/ 166000 h 324033"/>
              <a:gd name="connsiteX3" fmla="*/ 650682 w 650682"/>
              <a:gd name="connsiteY3" fmla="*/ 324033 h 324033"/>
              <a:gd name="connsiteX0" fmla="*/ 0 w 650682"/>
              <a:gd name="connsiteY0" fmla="*/ 5629 h 320700"/>
              <a:gd name="connsiteX1" fmla="*/ 247815 w 650682"/>
              <a:gd name="connsiteY1" fmla="*/ 46048 h 320700"/>
              <a:gd name="connsiteX2" fmla="*/ 502589 w 650682"/>
              <a:gd name="connsiteY2" fmla="*/ 162667 h 320700"/>
              <a:gd name="connsiteX3" fmla="*/ 650682 w 650682"/>
              <a:gd name="connsiteY3" fmla="*/ 320700 h 320700"/>
              <a:gd name="connsiteX0" fmla="*/ 0 w 650682"/>
              <a:gd name="connsiteY0" fmla="*/ 5835 h 320906"/>
              <a:gd name="connsiteX1" fmla="*/ 247815 w 650682"/>
              <a:gd name="connsiteY1" fmla="*/ 46254 h 320906"/>
              <a:gd name="connsiteX2" fmla="*/ 490662 w 650682"/>
              <a:gd name="connsiteY2" fmla="*/ 174800 h 320906"/>
              <a:gd name="connsiteX3" fmla="*/ 650682 w 650682"/>
              <a:gd name="connsiteY3" fmla="*/ 320906 h 320906"/>
              <a:gd name="connsiteX0" fmla="*/ 0 w 650682"/>
              <a:gd name="connsiteY0" fmla="*/ 5835 h 320906"/>
              <a:gd name="connsiteX1" fmla="*/ 247815 w 650682"/>
              <a:gd name="connsiteY1" fmla="*/ 46254 h 320906"/>
              <a:gd name="connsiteX2" fmla="*/ 490662 w 650682"/>
              <a:gd name="connsiteY2" fmla="*/ 174800 h 320906"/>
              <a:gd name="connsiteX3" fmla="*/ 650682 w 650682"/>
              <a:gd name="connsiteY3" fmla="*/ 320906 h 320906"/>
              <a:gd name="connsiteX0" fmla="*/ 0 w 650682"/>
              <a:gd name="connsiteY0" fmla="*/ 0 h 315071"/>
              <a:gd name="connsiteX1" fmla="*/ 247815 w 650682"/>
              <a:gd name="connsiteY1" fmla="*/ 40419 h 315071"/>
              <a:gd name="connsiteX2" fmla="*/ 490662 w 650682"/>
              <a:gd name="connsiteY2" fmla="*/ 168965 h 315071"/>
              <a:gd name="connsiteX3" fmla="*/ 650682 w 650682"/>
              <a:gd name="connsiteY3" fmla="*/ 315071 h 315071"/>
            </a:gdLst>
            <a:ahLst/>
            <a:cxnLst>
              <a:cxn ang="0">
                <a:pos x="connsiteX0" y="connsiteY0"/>
              </a:cxn>
              <a:cxn ang="0">
                <a:pos x="connsiteX1" y="connsiteY1"/>
              </a:cxn>
              <a:cxn ang="0">
                <a:pos x="connsiteX2" y="connsiteY2"/>
              </a:cxn>
              <a:cxn ang="0">
                <a:pos x="connsiteX3" y="connsiteY3"/>
              </a:cxn>
            </a:cxnLst>
            <a:rect l="l" t="t" r="r" b="b"/>
            <a:pathLst>
              <a:path w="650682" h="315071">
                <a:moveTo>
                  <a:pt x="0" y="0"/>
                </a:moveTo>
                <a:cubicBezTo>
                  <a:pt x="131058" y="828"/>
                  <a:pt x="166038" y="12258"/>
                  <a:pt x="247815" y="40419"/>
                </a:cubicBezTo>
                <a:cubicBezTo>
                  <a:pt x="329592" y="68580"/>
                  <a:pt x="423518" y="123190"/>
                  <a:pt x="490662" y="168965"/>
                </a:cubicBezTo>
                <a:cubicBezTo>
                  <a:pt x="557806" y="214740"/>
                  <a:pt x="562500" y="206265"/>
                  <a:pt x="650682" y="315071"/>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1" name="フリーフォーム 220"/>
          <p:cNvSpPr/>
          <p:nvPr/>
        </p:nvSpPr>
        <p:spPr bwMode="auto">
          <a:xfrm>
            <a:off x="7173148" y="4197141"/>
            <a:ext cx="63492" cy="732993"/>
          </a:xfrm>
          <a:custGeom>
            <a:avLst/>
            <a:gdLst>
              <a:gd name="connsiteX0" fmla="*/ 22860 w 110059"/>
              <a:gd name="connsiteY0" fmla="*/ 0 h 1386840"/>
              <a:gd name="connsiteX1" fmla="*/ 99060 w 110059"/>
              <a:gd name="connsiteY1" fmla="*/ 297180 h 1386840"/>
              <a:gd name="connsiteX2" fmla="*/ 99060 w 110059"/>
              <a:gd name="connsiteY2" fmla="*/ 1097280 h 1386840"/>
              <a:gd name="connsiteX3" fmla="*/ 0 w 110059"/>
              <a:gd name="connsiteY3" fmla="*/ 1386840 h 1386840"/>
              <a:gd name="connsiteX0" fmla="*/ 0 w 129415"/>
              <a:gd name="connsiteY0" fmla="*/ 0 h 1410694"/>
              <a:gd name="connsiteX1" fmla="*/ 115956 w 129415"/>
              <a:gd name="connsiteY1" fmla="*/ 321034 h 1410694"/>
              <a:gd name="connsiteX2" fmla="*/ 115956 w 129415"/>
              <a:gd name="connsiteY2" fmla="*/ 1121134 h 1410694"/>
              <a:gd name="connsiteX3" fmla="*/ 16896 w 129415"/>
              <a:gd name="connsiteY3" fmla="*/ 1410694 h 1410694"/>
              <a:gd name="connsiteX0" fmla="*/ 0 w 125295"/>
              <a:gd name="connsiteY0" fmla="*/ 0 h 1410694"/>
              <a:gd name="connsiteX1" fmla="*/ 108005 w 125295"/>
              <a:gd name="connsiteY1" fmla="*/ 380669 h 1410694"/>
              <a:gd name="connsiteX2" fmla="*/ 115956 w 125295"/>
              <a:gd name="connsiteY2" fmla="*/ 1121134 h 1410694"/>
              <a:gd name="connsiteX3" fmla="*/ 16896 w 125295"/>
              <a:gd name="connsiteY3" fmla="*/ 1410694 h 1410694"/>
              <a:gd name="connsiteX0" fmla="*/ 0 w 120472"/>
              <a:gd name="connsiteY0" fmla="*/ 0 h 1410694"/>
              <a:gd name="connsiteX1" fmla="*/ 108005 w 120472"/>
              <a:gd name="connsiteY1" fmla="*/ 380669 h 1410694"/>
              <a:gd name="connsiteX2" fmla="*/ 108005 w 120472"/>
              <a:gd name="connsiteY2" fmla="*/ 1033670 h 1410694"/>
              <a:gd name="connsiteX3" fmla="*/ 16896 w 120472"/>
              <a:gd name="connsiteY3" fmla="*/ 1410694 h 1410694"/>
              <a:gd name="connsiteX0" fmla="*/ 0 w 120472"/>
              <a:gd name="connsiteY0" fmla="*/ 0 h 1390816"/>
              <a:gd name="connsiteX1" fmla="*/ 108005 w 120472"/>
              <a:gd name="connsiteY1" fmla="*/ 380669 h 1390816"/>
              <a:gd name="connsiteX2" fmla="*/ 108005 w 120472"/>
              <a:gd name="connsiteY2" fmla="*/ 1033670 h 1390816"/>
              <a:gd name="connsiteX3" fmla="*/ 16896 w 120472"/>
              <a:gd name="connsiteY3" fmla="*/ 1390816 h 1390816"/>
              <a:gd name="connsiteX0" fmla="*/ 0 w 120472"/>
              <a:gd name="connsiteY0" fmla="*/ 0 h 1390816"/>
              <a:gd name="connsiteX1" fmla="*/ 108005 w 120472"/>
              <a:gd name="connsiteY1" fmla="*/ 380669 h 1390816"/>
              <a:gd name="connsiteX2" fmla="*/ 108005 w 120472"/>
              <a:gd name="connsiteY2" fmla="*/ 1033670 h 1390816"/>
              <a:gd name="connsiteX3" fmla="*/ 16896 w 120472"/>
              <a:gd name="connsiteY3" fmla="*/ 1390816 h 1390816"/>
              <a:gd name="connsiteX0" fmla="*/ 0 w 120472"/>
              <a:gd name="connsiteY0" fmla="*/ 0 h 1390816"/>
              <a:gd name="connsiteX1" fmla="*/ 108005 w 120472"/>
              <a:gd name="connsiteY1" fmla="*/ 380669 h 1390816"/>
              <a:gd name="connsiteX2" fmla="*/ 108005 w 120472"/>
              <a:gd name="connsiteY2" fmla="*/ 1033670 h 1390816"/>
              <a:gd name="connsiteX3" fmla="*/ 16896 w 120472"/>
              <a:gd name="connsiteY3" fmla="*/ 1390816 h 1390816"/>
            </a:gdLst>
            <a:ahLst/>
            <a:cxnLst>
              <a:cxn ang="0">
                <a:pos x="connsiteX0" y="connsiteY0"/>
              </a:cxn>
              <a:cxn ang="0">
                <a:pos x="connsiteX1" y="connsiteY1"/>
              </a:cxn>
              <a:cxn ang="0">
                <a:pos x="connsiteX2" y="connsiteY2"/>
              </a:cxn>
              <a:cxn ang="0">
                <a:pos x="connsiteX3" y="connsiteY3"/>
              </a:cxn>
            </a:cxnLst>
            <a:rect l="l" t="t" r="r" b="b"/>
            <a:pathLst>
              <a:path w="120472" h="1390816">
                <a:moveTo>
                  <a:pt x="0" y="0"/>
                </a:moveTo>
                <a:cubicBezTo>
                  <a:pt x="67531" y="140638"/>
                  <a:pt x="90004" y="208391"/>
                  <a:pt x="108005" y="380669"/>
                </a:cubicBezTo>
                <a:cubicBezTo>
                  <a:pt x="126006" y="552947"/>
                  <a:pt x="123190" y="865312"/>
                  <a:pt x="108005" y="1033670"/>
                </a:cubicBezTo>
                <a:cubicBezTo>
                  <a:pt x="92820" y="1202028"/>
                  <a:pt x="82025" y="1241426"/>
                  <a:pt x="16896" y="1390816"/>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2" name="フリーフォーム 221"/>
          <p:cNvSpPr/>
          <p:nvPr/>
        </p:nvSpPr>
        <p:spPr bwMode="auto">
          <a:xfrm>
            <a:off x="6745365" y="4939736"/>
            <a:ext cx="435291" cy="200209"/>
          </a:xfrm>
          <a:custGeom>
            <a:avLst/>
            <a:gdLst>
              <a:gd name="connsiteX0" fmla="*/ 754380 w 754380"/>
              <a:gd name="connsiteY0" fmla="*/ 0 h 351235"/>
              <a:gd name="connsiteX1" fmla="*/ 541020 w 754380"/>
              <a:gd name="connsiteY1" fmla="*/ 198120 h 351235"/>
              <a:gd name="connsiteX2" fmla="*/ 274320 w 754380"/>
              <a:gd name="connsiteY2" fmla="*/ 335280 h 351235"/>
              <a:gd name="connsiteX3" fmla="*/ 0 w 754380"/>
              <a:gd name="connsiteY3" fmla="*/ 342900 h 351235"/>
              <a:gd name="connsiteX0" fmla="*/ 774258 w 774258"/>
              <a:gd name="connsiteY0" fmla="*/ 0 h 406894"/>
              <a:gd name="connsiteX1" fmla="*/ 541020 w 774258"/>
              <a:gd name="connsiteY1" fmla="*/ 253779 h 406894"/>
              <a:gd name="connsiteX2" fmla="*/ 274320 w 774258"/>
              <a:gd name="connsiteY2" fmla="*/ 390939 h 406894"/>
              <a:gd name="connsiteX3" fmla="*/ 0 w 774258"/>
              <a:gd name="connsiteY3" fmla="*/ 398559 h 406894"/>
              <a:gd name="connsiteX0" fmla="*/ 774258 w 774258"/>
              <a:gd name="connsiteY0" fmla="*/ 0 h 409232"/>
              <a:gd name="connsiteX1" fmla="*/ 588728 w 774258"/>
              <a:gd name="connsiteY1" fmla="*/ 217998 h 409232"/>
              <a:gd name="connsiteX2" fmla="*/ 274320 w 774258"/>
              <a:gd name="connsiteY2" fmla="*/ 390939 h 409232"/>
              <a:gd name="connsiteX3" fmla="*/ 0 w 774258"/>
              <a:gd name="connsiteY3" fmla="*/ 398559 h 409232"/>
              <a:gd name="connsiteX0" fmla="*/ 774258 w 774258"/>
              <a:gd name="connsiteY0" fmla="*/ 0 h 400933"/>
              <a:gd name="connsiteX1" fmla="*/ 588728 w 774258"/>
              <a:gd name="connsiteY1" fmla="*/ 217998 h 400933"/>
              <a:gd name="connsiteX2" fmla="*/ 266368 w 774258"/>
              <a:gd name="connsiteY2" fmla="*/ 363110 h 400933"/>
              <a:gd name="connsiteX3" fmla="*/ 0 w 774258"/>
              <a:gd name="connsiteY3" fmla="*/ 398559 h 400933"/>
              <a:gd name="connsiteX0" fmla="*/ 817990 w 817990"/>
              <a:gd name="connsiteY0" fmla="*/ 0 h 397331"/>
              <a:gd name="connsiteX1" fmla="*/ 632460 w 817990"/>
              <a:gd name="connsiteY1" fmla="*/ 217998 h 397331"/>
              <a:gd name="connsiteX2" fmla="*/ 310100 w 817990"/>
              <a:gd name="connsiteY2" fmla="*/ 363110 h 397331"/>
              <a:gd name="connsiteX3" fmla="*/ 0 w 817990"/>
              <a:gd name="connsiteY3" fmla="*/ 394583 h 397331"/>
              <a:gd name="connsiteX0" fmla="*/ 825942 w 825942"/>
              <a:gd name="connsiteY0" fmla="*/ 0 h 381428"/>
              <a:gd name="connsiteX1" fmla="*/ 632460 w 825942"/>
              <a:gd name="connsiteY1" fmla="*/ 202095 h 381428"/>
              <a:gd name="connsiteX2" fmla="*/ 310100 w 825942"/>
              <a:gd name="connsiteY2" fmla="*/ 347207 h 381428"/>
              <a:gd name="connsiteX3" fmla="*/ 0 w 825942"/>
              <a:gd name="connsiteY3" fmla="*/ 378680 h 381428"/>
              <a:gd name="connsiteX0" fmla="*/ 825942 w 825942"/>
              <a:gd name="connsiteY0" fmla="*/ 0 h 381428"/>
              <a:gd name="connsiteX1" fmla="*/ 632460 w 825942"/>
              <a:gd name="connsiteY1" fmla="*/ 202095 h 381428"/>
              <a:gd name="connsiteX2" fmla="*/ 310100 w 825942"/>
              <a:gd name="connsiteY2" fmla="*/ 347207 h 381428"/>
              <a:gd name="connsiteX3" fmla="*/ 0 w 825942"/>
              <a:gd name="connsiteY3" fmla="*/ 378680 h 381428"/>
              <a:gd name="connsiteX0" fmla="*/ 825942 w 825942"/>
              <a:gd name="connsiteY0" fmla="*/ 0 h 379887"/>
              <a:gd name="connsiteX1" fmla="*/ 632460 w 825942"/>
              <a:gd name="connsiteY1" fmla="*/ 202095 h 379887"/>
              <a:gd name="connsiteX2" fmla="*/ 310100 w 825942"/>
              <a:gd name="connsiteY2" fmla="*/ 347207 h 379887"/>
              <a:gd name="connsiteX3" fmla="*/ 0 w 825942"/>
              <a:gd name="connsiteY3" fmla="*/ 378680 h 379887"/>
            </a:gdLst>
            <a:ahLst/>
            <a:cxnLst>
              <a:cxn ang="0">
                <a:pos x="connsiteX0" y="connsiteY0"/>
              </a:cxn>
              <a:cxn ang="0">
                <a:pos x="connsiteX1" y="connsiteY1"/>
              </a:cxn>
              <a:cxn ang="0">
                <a:pos x="connsiteX2" y="connsiteY2"/>
              </a:cxn>
              <a:cxn ang="0">
                <a:pos x="connsiteX3" y="connsiteY3"/>
              </a:cxn>
            </a:cxnLst>
            <a:rect l="l" t="t" r="r" b="b"/>
            <a:pathLst>
              <a:path w="825942" h="379887">
                <a:moveTo>
                  <a:pt x="825942" y="0"/>
                </a:moveTo>
                <a:cubicBezTo>
                  <a:pt x="731438" y="106901"/>
                  <a:pt x="718434" y="144227"/>
                  <a:pt x="632460" y="202095"/>
                </a:cubicBezTo>
                <a:cubicBezTo>
                  <a:pt x="546486" y="259963"/>
                  <a:pt x="415510" y="317776"/>
                  <a:pt x="310100" y="347207"/>
                </a:cubicBezTo>
                <a:cubicBezTo>
                  <a:pt x="204690" y="376638"/>
                  <a:pt x="155685" y="382959"/>
                  <a:pt x="0" y="378680"/>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3" name="フリーフォーム 222"/>
          <p:cNvSpPr/>
          <p:nvPr/>
        </p:nvSpPr>
        <p:spPr bwMode="auto">
          <a:xfrm>
            <a:off x="6256121" y="5143152"/>
            <a:ext cx="475974" cy="99717"/>
          </a:xfrm>
          <a:custGeom>
            <a:avLst/>
            <a:gdLst>
              <a:gd name="connsiteX0" fmla="*/ 899160 w 899160"/>
              <a:gd name="connsiteY0" fmla="*/ 0 h 221147"/>
              <a:gd name="connsiteX1" fmla="*/ 662940 w 899160"/>
              <a:gd name="connsiteY1" fmla="*/ 160020 h 221147"/>
              <a:gd name="connsiteX2" fmla="*/ 259080 w 899160"/>
              <a:gd name="connsiteY2" fmla="*/ 220980 h 221147"/>
              <a:gd name="connsiteX3" fmla="*/ 0 w 899160"/>
              <a:gd name="connsiteY3" fmla="*/ 144780 h 221147"/>
              <a:gd name="connsiteX0" fmla="*/ 899160 w 899160"/>
              <a:gd name="connsiteY0" fmla="*/ 0 h 221247"/>
              <a:gd name="connsiteX1" fmla="*/ 639086 w 899160"/>
              <a:gd name="connsiteY1" fmla="*/ 120264 h 221247"/>
              <a:gd name="connsiteX2" fmla="*/ 259080 w 899160"/>
              <a:gd name="connsiteY2" fmla="*/ 220980 h 221247"/>
              <a:gd name="connsiteX3" fmla="*/ 0 w 899160"/>
              <a:gd name="connsiteY3" fmla="*/ 144780 h 221247"/>
              <a:gd name="connsiteX0" fmla="*/ 899160 w 899160"/>
              <a:gd name="connsiteY0" fmla="*/ 0 h 179078"/>
              <a:gd name="connsiteX1" fmla="*/ 639086 w 899160"/>
              <a:gd name="connsiteY1" fmla="*/ 120264 h 179078"/>
              <a:gd name="connsiteX2" fmla="*/ 263055 w 899160"/>
              <a:gd name="connsiteY2" fmla="*/ 177248 h 179078"/>
              <a:gd name="connsiteX3" fmla="*/ 0 w 899160"/>
              <a:gd name="connsiteY3" fmla="*/ 144780 h 179078"/>
              <a:gd name="connsiteX0" fmla="*/ 891209 w 891209"/>
              <a:gd name="connsiteY0" fmla="*/ 0 h 191005"/>
              <a:gd name="connsiteX1" fmla="*/ 639086 w 891209"/>
              <a:gd name="connsiteY1" fmla="*/ 132191 h 191005"/>
              <a:gd name="connsiteX2" fmla="*/ 263055 w 891209"/>
              <a:gd name="connsiteY2" fmla="*/ 189175 h 191005"/>
              <a:gd name="connsiteX3" fmla="*/ 0 w 891209"/>
              <a:gd name="connsiteY3" fmla="*/ 156707 h 191005"/>
              <a:gd name="connsiteX0" fmla="*/ 891209 w 891209"/>
              <a:gd name="connsiteY0" fmla="*/ 0 h 191005"/>
              <a:gd name="connsiteX1" fmla="*/ 599329 w 891209"/>
              <a:gd name="connsiteY1" fmla="*/ 132191 h 191005"/>
              <a:gd name="connsiteX2" fmla="*/ 263055 w 891209"/>
              <a:gd name="connsiteY2" fmla="*/ 189175 h 191005"/>
              <a:gd name="connsiteX3" fmla="*/ 0 w 891209"/>
              <a:gd name="connsiteY3" fmla="*/ 156707 h 191005"/>
              <a:gd name="connsiteX0" fmla="*/ 903136 w 903136"/>
              <a:gd name="connsiteY0" fmla="*/ 0 h 189201"/>
              <a:gd name="connsiteX1" fmla="*/ 611256 w 903136"/>
              <a:gd name="connsiteY1" fmla="*/ 132191 h 189201"/>
              <a:gd name="connsiteX2" fmla="*/ 274982 w 903136"/>
              <a:gd name="connsiteY2" fmla="*/ 189175 h 189201"/>
              <a:gd name="connsiteX3" fmla="*/ 0 w 903136"/>
              <a:gd name="connsiteY3" fmla="*/ 136829 h 189201"/>
              <a:gd name="connsiteX0" fmla="*/ 903136 w 903136"/>
              <a:gd name="connsiteY0" fmla="*/ 0 h 189208"/>
              <a:gd name="connsiteX1" fmla="*/ 611256 w 903136"/>
              <a:gd name="connsiteY1" fmla="*/ 132191 h 189208"/>
              <a:gd name="connsiteX2" fmla="*/ 274982 w 903136"/>
              <a:gd name="connsiteY2" fmla="*/ 189175 h 189208"/>
              <a:gd name="connsiteX3" fmla="*/ 0 w 903136"/>
              <a:gd name="connsiteY3" fmla="*/ 136829 h 189208"/>
            </a:gdLst>
            <a:ahLst/>
            <a:cxnLst>
              <a:cxn ang="0">
                <a:pos x="connsiteX0" y="connsiteY0"/>
              </a:cxn>
              <a:cxn ang="0">
                <a:pos x="connsiteX1" y="connsiteY1"/>
              </a:cxn>
              <a:cxn ang="0">
                <a:pos x="connsiteX2" y="connsiteY2"/>
              </a:cxn>
              <a:cxn ang="0">
                <a:pos x="connsiteX3" y="connsiteY3"/>
              </a:cxn>
            </a:cxnLst>
            <a:rect l="l" t="t" r="r" b="b"/>
            <a:pathLst>
              <a:path w="903136" h="189208">
                <a:moveTo>
                  <a:pt x="903136" y="0"/>
                </a:moveTo>
                <a:cubicBezTo>
                  <a:pt x="838366" y="61595"/>
                  <a:pt x="715948" y="100662"/>
                  <a:pt x="611256" y="132191"/>
                </a:cubicBezTo>
                <a:cubicBezTo>
                  <a:pt x="506564" y="163720"/>
                  <a:pt x="376858" y="188402"/>
                  <a:pt x="274982" y="189175"/>
                </a:cubicBezTo>
                <a:cubicBezTo>
                  <a:pt x="173106" y="189948"/>
                  <a:pt x="137905" y="177635"/>
                  <a:pt x="0" y="136829"/>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4" name="フリーフォーム 223"/>
          <p:cNvSpPr/>
          <p:nvPr/>
        </p:nvSpPr>
        <p:spPr bwMode="auto">
          <a:xfrm>
            <a:off x="5826418" y="5142977"/>
            <a:ext cx="432148" cy="98303"/>
          </a:xfrm>
          <a:custGeom>
            <a:avLst/>
            <a:gdLst>
              <a:gd name="connsiteX0" fmla="*/ 800100 w 800100"/>
              <a:gd name="connsiteY0" fmla="*/ 129540 h 190755"/>
              <a:gd name="connsiteX1" fmla="*/ 556260 w 800100"/>
              <a:gd name="connsiteY1" fmla="*/ 190500 h 190755"/>
              <a:gd name="connsiteX2" fmla="*/ 220980 w 800100"/>
              <a:gd name="connsiteY2" fmla="*/ 144780 h 190755"/>
              <a:gd name="connsiteX3" fmla="*/ 0 w 800100"/>
              <a:gd name="connsiteY3" fmla="*/ 0 h 190755"/>
              <a:gd name="connsiteX0" fmla="*/ 808051 w 808051"/>
              <a:gd name="connsiteY0" fmla="*/ 121589 h 191021"/>
              <a:gd name="connsiteX1" fmla="*/ 556260 w 808051"/>
              <a:gd name="connsiteY1" fmla="*/ 190500 h 191021"/>
              <a:gd name="connsiteX2" fmla="*/ 220980 w 808051"/>
              <a:gd name="connsiteY2" fmla="*/ 144780 h 191021"/>
              <a:gd name="connsiteX3" fmla="*/ 0 w 808051"/>
              <a:gd name="connsiteY3" fmla="*/ 0 h 191021"/>
              <a:gd name="connsiteX0" fmla="*/ 819978 w 819978"/>
              <a:gd name="connsiteY0" fmla="*/ 141467 h 210984"/>
              <a:gd name="connsiteX1" fmla="*/ 568187 w 819978"/>
              <a:gd name="connsiteY1" fmla="*/ 210378 h 210984"/>
              <a:gd name="connsiteX2" fmla="*/ 232907 w 819978"/>
              <a:gd name="connsiteY2" fmla="*/ 164658 h 210984"/>
              <a:gd name="connsiteX3" fmla="*/ 0 w 819978"/>
              <a:gd name="connsiteY3" fmla="*/ 0 h 210984"/>
              <a:gd name="connsiteX0" fmla="*/ 819978 w 819978"/>
              <a:gd name="connsiteY0" fmla="*/ 141467 h 210388"/>
              <a:gd name="connsiteX1" fmla="*/ 568187 w 819978"/>
              <a:gd name="connsiteY1" fmla="*/ 210378 h 210388"/>
              <a:gd name="connsiteX2" fmla="*/ 232907 w 819978"/>
              <a:gd name="connsiteY2" fmla="*/ 136829 h 210388"/>
              <a:gd name="connsiteX3" fmla="*/ 0 w 819978"/>
              <a:gd name="connsiteY3" fmla="*/ 0 h 210388"/>
              <a:gd name="connsiteX0" fmla="*/ 819978 w 819978"/>
              <a:gd name="connsiteY0" fmla="*/ 141467 h 186549"/>
              <a:gd name="connsiteX1" fmla="*/ 552285 w 819978"/>
              <a:gd name="connsiteY1" fmla="*/ 186524 h 186549"/>
              <a:gd name="connsiteX2" fmla="*/ 232907 w 819978"/>
              <a:gd name="connsiteY2" fmla="*/ 136829 h 186549"/>
              <a:gd name="connsiteX3" fmla="*/ 0 w 819978"/>
              <a:gd name="connsiteY3" fmla="*/ 0 h 186549"/>
              <a:gd name="connsiteX0" fmla="*/ 819978 w 819978"/>
              <a:gd name="connsiteY0" fmla="*/ 141467 h 186570"/>
              <a:gd name="connsiteX1" fmla="*/ 552285 w 819978"/>
              <a:gd name="connsiteY1" fmla="*/ 186524 h 186570"/>
              <a:gd name="connsiteX2" fmla="*/ 232907 w 819978"/>
              <a:gd name="connsiteY2" fmla="*/ 136829 h 186570"/>
              <a:gd name="connsiteX3" fmla="*/ 0 w 819978"/>
              <a:gd name="connsiteY3" fmla="*/ 0 h 186570"/>
              <a:gd name="connsiteX0" fmla="*/ 819978 w 819978"/>
              <a:gd name="connsiteY0" fmla="*/ 141467 h 186570"/>
              <a:gd name="connsiteX1" fmla="*/ 552285 w 819978"/>
              <a:gd name="connsiteY1" fmla="*/ 186524 h 186570"/>
              <a:gd name="connsiteX2" fmla="*/ 232907 w 819978"/>
              <a:gd name="connsiteY2" fmla="*/ 136829 h 186570"/>
              <a:gd name="connsiteX3" fmla="*/ 0 w 819978"/>
              <a:gd name="connsiteY3" fmla="*/ 0 h 186570"/>
              <a:gd name="connsiteX0" fmla="*/ 819978 w 819978"/>
              <a:gd name="connsiteY0" fmla="*/ 141467 h 186525"/>
              <a:gd name="connsiteX1" fmla="*/ 552285 w 819978"/>
              <a:gd name="connsiteY1" fmla="*/ 186524 h 186525"/>
              <a:gd name="connsiteX2" fmla="*/ 268688 w 819978"/>
              <a:gd name="connsiteY2" fmla="*/ 140805 h 186525"/>
              <a:gd name="connsiteX3" fmla="*/ 0 w 819978"/>
              <a:gd name="connsiteY3" fmla="*/ 0 h 186525"/>
            </a:gdLst>
            <a:ahLst/>
            <a:cxnLst>
              <a:cxn ang="0">
                <a:pos x="connsiteX0" y="connsiteY0"/>
              </a:cxn>
              <a:cxn ang="0">
                <a:pos x="connsiteX1" y="connsiteY1"/>
              </a:cxn>
              <a:cxn ang="0">
                <a:pos x="connsiteX2" y="connsiteY2"/>
              </a:cxn>
              <a:cxn ang="0">
                <a:pos x="connsiteX3" y="connsiteY3"/>
              </a:cxn>
            </a:cxnLst>
            <a:rect l="l" t="t" r="r" b="b"/>
            <a:pathLst>
              <a:path w="819978" h="186525">
                <a:moveTo>
                  <a:pt x="819978" y="141467"/>
                </a:moveTo>
                <a:cubicBezTo>
                  <a:pt x="658853" y="178628"/>
                  <a:pt x="644167" y="186634"/>
                  <a:pt x="552285" y="186524"/>
                </a:cubicBezTo>
                <a:cubicBezTo>
                  <a:pt x="460403" y="186414"/>
                  <a:pt x="360735" y="171892"/>
                  <a:pt x="268688" y="140805"/>
                </a:cubicBezTo>
                <a:cubicBezTo>
                  <a:pt x="176641" y="109718"/>
                  <a:pt x="159551" y="100248"/>
                  <a:pt x="0" y="0"/>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5" name="フリーフォーム 224"/>
          <p:cNvSpPr/>
          <p:nvPr/>
        </p:nvSpPr>
        <p:spPr bwMode="auto">
          <a:xfrm>
            <a:off x="5376461" y="4934323"/>
            <a:ext cx="450307" cy="206920"/>
          </a:xfrm>
          <a:custGeom>
            <a:avLst/>
            <a:gdLst>
              <a:gd name="connsiteX0" fmla="*/ 830580 w 830580"/>
              <a:gd name="connsiteY0" fmla="*/ 396240 h 414570"/>
              <a:gd name="connsiteX1" fmla="*/ 533400 w 830580"/>
              <a:gd name="connsiteY1" fmla="*/ 396240 h 414570"/>
              <a:gd name="connsiteX2" fmla="*/ 91440 w 830580"/>
              <a:gd name="connsiteY2" fmla="*/ 205740 h 414570"/>
              <a:gd name="connsiteX3" fmla="*/ 0 w 830580"/>
              <a:gd name="connsiteY3" fmla="*/ 0 h 414570"/>
              <a:gd name="connsiteX0" fmla="*/ 834556 w 834556"/>
              <a:gd name="connsiteY0" fmla="*/ 380337 h 408645"/>
              <a:gd name="connsiteX1" fmla="*/ 533400 w 834556"/>
              <a:gd name="connsiteY1" fmla="*/ 396240 h 408645"/>
              <a:gd name="connsiteX2" fmla="*/ 91440 w 834556"/>
              <a:gd name="connsiteY2" fmla="*/ 205740 h 408645"/>
              <a:gd name="connsiteX3" fmla="*/ 0 w 834556"/>
              <a:gd name="connsiteY3" fmla="*/ 0 h 408645"/>
              <a:gd name="connsiteX0" fmla="*/ 834556 w 834556"/>
              <a:gd name="connsiteY0" fmla="*/ 380337 h 387700"/>
              <a:gd name="connsiteX1" fmla="*/ 529424 w 834556"/>
              <a:gd name="connsiteY1" fmla="*/ 356484 h 387700"/>
              <a:gd name="connsiteX2" fmla="*/ 91440 w 834556"/>
              <a:gd name="connsiteY2" fmla="*/ 205740 h 387700"/>
              <a:gd name="connsiteX3" fmla="*/ 0 w 834556"/>
              <a:gd name="connsiteY3" fmla="*/ 0 h 387700"/>
              <a:gd name="connsiteX0" fmla="*/ 834556 w 834556"/>
              <a:gd name="connsiteY0" fmla="*/ 380337 h 388264"/>
              <a:gd name="connsiteX1" fmla="*/ 529424 w 834556"/>
              <a:gd name="connsiteY1" fmla="*/ 356484 h 388264"/>
              <a:gd name="connsiteX2" fmla="*/ 163002 w 834556"/>
              <a:gd name="connsiteY2" fmla="*/ 189838 h 388264"/>
              <a:gd name="connsiteX3" fmla="*/ 0 w 834556"/>
              <a:gd name="connsiteY3" fmla="*/ 0 h 388264"/>
              <a:gd name="connsiteX0" fmla="*/ 854434 w 854434"/>
              <a:gd name="connsiteY0" fmla="*/ 392264 h 400191"/>
              <a:gd name="connsiteX1" fmla="*/ 549302 w 854434"/>
              <a:gd name="connsiteY1" fmla="*/ 368411 h 400191"/>
              <a:gd name="connsiteX2" fmla="*/ 182880 w 854434"/>
              <a:gd name="connsiteY2" fmla="*/ 201765 h 400191"/>
              <a:gd name="connsiteX3" fmla="*/ 0 w 854434"/>
              <a:gd name="connsiteY3" fmla="*/ 0 h 400191"/>
              <a:gd name="connsiteX0" fmla="*/ 854434 w 854434"/>
              <a:gd name="connsiteY0" fmla="*/ 392264 h 400191"/>
              <a:gd name="connsiteX1" fmla="*/ 549302 w 854434"/>
              <a:gd name="connsiteY1" fmla="*/ 368411 h 400191"/>
              <a:gd name="connsiteX2" fmla="*/ 182880 w 854434"/>
              <a:gd name="connsiteY2" fmla="*/ 201765 h 400191"/>
              <a:gd name="connsiteX3" fmla="*/ 0 w 854434"/>
              <a:gd name="connsiteY3" fmla="*/ 0 h 400191"/>
              <a:gd name="connsiteX0" fmla="*/ 854434 w 854434"/>
              <a:gd name="connsiteY0" fmla="*/ 392264 h 393123"/>
              <a:gd name="connsiteX1" fmla="*/ 549302 w 854434"/>
              <a:gd name="connsiteY1" fmla="*/ 368411 h 393123"/>
              <a:gd name="connsiteX2" fmla="*/ 182880 w 854434"/>
              <a:gd name="connsiteY2" fmla="*/ 201765 h 393123"/>
              <a:gd name="connsiteX3" fmla="*/ 0 w 854434"/>
              <a:gd name="connsiteY3" fmla="*/ 0 h 393123"/>
              <a:gd name="connsiteX0" fmla="*/ 854434 w 854434"/>
              <a:gd name="connsiteY0" fmla="*/ 392264 h 393123"/>
              <a:gd name="connsiteX1" fmla="*/ 549302 w 854434"/>
              <a:gd name="connsiteY1" fmla="*/ 368411 h 393123"/>
              <a:gd name="connsiteX2" fmla="*/ 182880 w 854434"/>
              <a:gd name="connsiteY2" fmla="*/ 201765 h 393123"/>
              <a:gd name="connsiteX3" fmla="*/ 0 w 854434"/>
              <a:gd name="connsiteY3" fmla="*/ 0 h 393123"/>
              <a:gd name="connsiteX0" fmla="*/ 854434 w 854434"/>
              <a:gd name="connsiteY0" fmla="*/ 392264 h 392620"/>
              <a:gd name="connsiteX1" fmla="*/ 549302 w 854434"/>
              <a:gd name="connsiteY1" fmla="*/ 368411 h 392620"/>
              <a:gd name="connsiteX2" fmla="*/ 206734 w 854434"/>
              <a:gd name="connsiteY2" fmla="*/ 217667 h 392620"/>
              <a:gd name="connsiteX3" fmla="*/ 0 w 854434"/>
              <a:gd name="connsiteY3" fmla="*/ 0 h 392620"/>
            </a:gdLst>
            <a:ahLst/>
            <a:cxnLst>
              <a:cxn ang="0">
                <a:pos x="connsiteX0" y="connsiteY0"/>
              </a:cxn>
              <a:cxn ang="0">
                <a:pos x="connsiteX1" y="connsiteY1"/>
              </a:cxn>
              <a:cxn ang="0">
                <a:pos x="connsiteX2" y="connsiteY2"/>
              </a:cxn>
              <a:cxn ang="0">
                <a:pos x="connsiteX3" y="connsiteY3"/>
              </a:cxn>
            </a:cxnLst>
            <a:rect l="l" t="t" r="r" b="b"/>
            <a:pathLst>
              <a:path w="854434" h="392620">
                <a:moveTo>
                  <a:pt x="854434" y="392264"/>
                </a:moveTo>
                <a:cubicBezTo>
                  <a:pt x="675999" y="392236"/>
                  <a:pt x="657252" y="397510"/>
                  <a:pt x="549302" y="368411"/>
                </a:cubicBezTo>
                <a:cubicBezTo>
                  <a:pt x="441352" y="339312"/>
                  <a:pt x="298284" y="279069"/>
                  <a:pt x="206734" y="217667"/>
                </a:cubicBezTo>
                <a:cubicBezTo>
                  <a:pt x="115184" y="156265"/>
                  <a:pt x="96686" y="141411"/>
                  <a:pt x="0" y="0"/>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sp>
        <p:nvSpPr>
          <p:cNvPr id="226" name="フリーフォーム 225"/>
          <p:cNvSpPr/>
          <p:nvPr/>
        </p:nvSpPr>
        <p:spPr bwMode="auto">
          <a:xfrm>
            <a:off x="6141930" y="3879485"/>
            <a:ext cx="260511" cy="41081"/>
          </a:xfrm>
          <a:custGeom>
            <a:avLst/>
            <a:gdLst>
              <a:gd name="connsiteX0" fmla="*/ 0 w 518160"/>
              <a:gd name="connsiteY0" fmla="*/ 94778 h 102398"/>
              <a:gd name="connsiteX1" fmla="*/ 167640 w 518160"/>
              <a:gd name="connsiteY1" fmla="*/ 10958 h 102398"/>
              <a:gd name="connsiteX2" fmla="*/ 320040 w 518160"/>
              <a:gd name="connsiteY2" fmla="*/ 10958 h 102398"/>
              <a:gd name="connsiteX3" fmla="*/ 518160 w 518160"/>
              <a:gd name="connsiteY3" fmla="*/ 102398 h 102398"/>
              <a:gd name="connsiteX0" fmla="*/ 0 w 518160"/>
              <a:gd name="connsiteY0" fmla="*/ 94778 h 102398"/>
              <a:gd name="connsiteX1" fmla="*/ 167640 w 518160"/>
              <a:gd name="connsiteY1" fmla="*/ 10958 h 102398"/>
              <a:gd name="connsiteX2" fmla="*/ 320040 w 518160"/>
              <a:gd name="connsiteY2" fmla="*/ 10958 h 102398"/>
              <a:gd name="connsiteX3" fmla="*/ 518160 w 518160"/>
              <a:gd name="connsiteY3" fmla="*/ 102398 h 102398"/>
              <a:gd name="connsiteX0" fmla="*/ 0 w 518160"/>
              <a:gd name="connsiteY0" fmla="*/ 87736 h 95356"/>
              <a:gd name="connsiteX1" fmla="*/ 167640 w 518160"/>
              <a:gd name="connsiteY1" fmla="*/ 23794 h 95356"/>
              <a:gd name="connsiteX2" fmla="*/ 320040 w 518160"/>
              <a:gd name="connsiteY2" fmla="*/ 3916 h 95356"/>
              <a:gd name="connsiteX3" fmla="*/ 518160 w 518160"/>
              <a:gd name="connsiteY3" fmla="*/ 95356 h 95356"/>
              <a:gd name="connsiteX0" fmla="*/ 0 w 518160"/>
              <a:gd name="connsiteY0" fmla="*/ 70329 h 77949"/>
              <a:gd name="connsiteX1" fmla="*/ 167640 w 518160"/>
              <a:gd name="connsiteY1" fmla="*/ 6387 h 77949"/>
              <a:gd name="connsiteX2" fmla="*/ 320040 w 518160"/>
              <a:gd name="connsiteY2" fmla="*/ 10363 h 77949"/>
              <a:gd name="connsiteX3" fmla="*/ 518160 w 518160"/>
              <a:gd name="connsiteY3" fmla="*/ 77949 h 77949"/>
              <a:gd name="connsiteX0" fmla="*/ 0 w 518160"/>
              <a:gd name="connsiteY0" fmla="*/ 70329 h 77949"/>
              <a:gd name="connsiteX1" fmla="*/ 167640 w 518160"/>
              <a:gd name="connsiteY1" fmla="*/ 6387 h 77949"/>
              <a:gd name="connsiteX2" fmla="*/ 320040 w 518160"/>
              <a:gd name="connsiteY2" fmla="*/ 10363 h 77949"/>
              <a:gd name="connsiteX3" fmla="*/ 518160 w 518160"/>
              <a:gd name="connsiteY3" fmla="*/ 77949 h 77949"/>
              <a:gd name="connsiteX0" fmla="*/ 0 w 494306"/>
              <a:gd name="connsiteY0" fmla="*/ 70329 h 77949"/>
              <a:gd name="connsiteX1" fmla="*/ 167640 w 494306"/>
              <a:gd name="connsiteY1" fmla="*/ 6387 h 77949"/>
              <a:gd name="connsiteX2" fmla="*/ 320040 w 494306"/>
              <a:gd name="connsiteY2" fmla="*/ 10363 h 77949"/>
              <a:gd name="connsiteX3" fmla="*/ 494306 w 494306"/>
              <a:gd name="connsiteY3" fmla="*/ 77949 h 77949"/>
            </a:gdLst>
            <a:ahLst/>
            <a:cxnLst>
              <a:cxn ang="0">
                <a:pos x="connsiteX0" y="connsiteY0"/>
              </a:cxn>
              <a:cxn ang="0">
                <a:pos x="connsiteX1" y="connsiteY1"/>
              </a:cxn>
              <a:cxn ang="0">
                <a:pos x="connsiteX2" y="connsiteY2"/>
              </a:cxn>
              <a:cxn ang="0">
                <a:pos x="connsiteX3" y="connsiteY3"/>
              </a:cxn>
            </a:cxnLst>
            <a:rect l="l" t="t" r="r" b="b"/>
            <a:pathLst>
              <a:path w="494306" h="77949">
                <a:moveTo>
                  <a:pt x="0" y="70329"/>
                </a:moveTo>
                <a:cubicBezTo>
                  <a:pt x="108834" y="15525"/>
                  <a:pt x="114300" y="16381"/>
                  <a:pt x="167640" y="6387"/>
                </a:cubicBezTo>
                <a:cubicBezTo>
                  <a:pt x="220980" y="-3607"/>
                  <a:pt x="265596" y="-1564"/>
                  <a:pt x="320040" y="10363"/>
                </a:cubicBezTo>
                <a:cubicBezTo>
                  <a:pt x="374484" y="22290"/>
                  <a:pt x="356870" y="19971"/>
                  <a:pt x="494306" y="77949"/>
                </a:cubicBezTo>
              </a:path>
            </a:pathLst>
          </a:custGeom>
          <a:noFill/>
          <a:ln w="9525">
            <a:solidFill>
              <a:srgbClr val="006600"/>
            </a:solidFill>
            <a:prstDash val="dash"/>
            <a:miter lim="800000"/>
            <a:headEnd/>
            <a:tailEnd/>
          </a:ln>
        </p:spPr>
        <p:txBody>
          <a:bodyPr rtlCol="0" anchor="ctr"/>
          <a:lstStyle/>
          <a:p>
            <a:pPr algn="ctr"/>
            <a:endParaRPr kumimoji="1" lang="ja-JP" altLang="en-US" sz="1050">
              <a:latin typeface="Calibri" panose="020F0502020204030204" pitchFamily="34" charset="0"/>
              <a:cs typeface="Arial" panose="020B0604020202020204" pitchFamily="34" charset="0"/>
            </a:endParaRPr>
          </a:p>
        </p:txBody>
      </p:sp>
      <p:cxnSp>
        <p:nvCxnSpPr>
          <p:cNvPr id="227" name="直線コネクタ 226"/>
          <p:cNvCxnSpPr/>
          <p:nvPr/>
        </p:nvCxnSpPr>
        <p:spPr bwMode="auto">
          <a:xfrm>
            <a:off x="5362642" y="3358924"/>
            <a:ext cx="267974" cy="0"/>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28" name="直線コネクタ 227"/>
          <p:cNvCxnSpPr/>
          <p:nvPr/>
        </p:nvCxnSpPr>
        <p:spPr bwMode="auto">
          <a:xfrm>
            <a:off x="5362642" y="3537894"/>
            <a:ext cx="267974" cy="0"/>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sp>
        <p:nvSpPr>
          <p:cNvPr id="229" name="テキスト ボックス 228"/>
          <p:cNvSpPr txBox="1"/>
          <p:nvPr/>
        </p:nvSpPr>
        <p:spPr bwMode="auto">
          <a:xfrm>
            <a:off x="5572312" y="3236565"/>
            <a:ext cx="1221809" cy="215444"/>
          </a:xfrm>
          <a:prstGeom prst="rect">
            <a:avLst/>
          </a:prstGeom>
          <a:noFill/>
          <a:ln w="9525">
            <a:noFill/>
            <a:miter lim="800000"/>
            <a:headEnd/>
            <a:tailEnd/>
          </a:ln>
        </p:spPr>
        <p:txBody>
          <a:bodyPr wrap="none" rtlCol="0">
            <a:spAutoFit/>
          </a:bodyPr>
          <a:lstStyle/>
          <a:p>
            <a:r>
              <a:rPr kumimoji="1" lang="en-US" altLang="ja-JP" sz="800" dirty="0" smtClean="0">
                <a:latin typeface="Calibri" panose="020F0502020204030204" pitchFamily="34" charset="0"/>
                <a:ea typeface="+mn-ea"/>
                <a:cs typeface="Arial" panose="020B0604020202020204" pitchFamily="34" charset="0"/>
              </a:rPr>
              <a:t>: MPLS-TP Path (Primary)</a:t>
            </a:r>
            <a:endParaRPr kumimoji="1" lang="ja-JP" altLang="en-US" sz="800" dirty="0" smtClean="0">
              <a:latin typeface="Calibri" panose="020F0502020204030204" pitchFamily="34" charset="0"/>
              <a:ea typeface="+mn-ea"/>
              <a:cs typeface="Arial" panose="020B0604020202020204" pitchFamily="34" charset="0"/>
            </a:endParaRPr>
          </a:p>
        </p:txBody>
      </p:sp>
      <p:sp>
        <p:nvSpPr>
          <p:cNvPr id="230" name="テキスト ボックス 229"/>
          <p:cNvSpPr txBox="1"/>
          <p:nvPr/>
        </p:nvSpPr>
        <p:spPr bwMode="auto">
          <a:xfrm>
            <a:off x="5572312" y="3424369"/>
            <a:ext cx="1332416" cy="215444"/>
          </a:xfrm>
          <a:prstGeom prst="rect">
            <a:avLst/>
          </a:prstGeom>
          <a:noFill/>
          <a:ln w="9525">
            <a:noFill/>
            <a:miter lim="800000"/>
            <a:headEnd/>
            <a:tailEnd/>
          </a:ln>
        </p:spPr>
        <p:txBody>
          <a:bodyPr wrap="none" rtlCol="0">
            <a:spAutoFit/>
          </a:bodyPr>
          <a:lstStyle/>
          <a:p>
            <a:r>
              <a:rPr lang="en-US" altLang="ja-JP" sz="800" dirty="0" smtClean="0">
                <a:latin typeface="Calibri" panose="020F0502020204030204" pitchFamily="34" charset="0"/>
                <a:ea typeface="+mn-ea"/>
                <a:cs typeface="Arial" panose="020B0604020202020204" pitchFamily="34" charset="0"/>
              </a:rPr>
              <a:t>: MPLS-TP Path (Secondary)</a:t>
            </a:r>
            <a:endParaRPr kumimoji="1" lang="ja-JP" altLang="en-US" sz="800" dirty="0" smtClean="0">
              <a:latin typeface="Calibri" panose="020F0502020204030204" pitchFamily="34" charset="0"/>
              <a:ea typeface="+mn-ea"/>
              <a:cs typeface="Arial" panose="020B0604020202020204" pitchFamily="34" charset="0"/>
            </a:endParaRPr>
          </a:p>
        </p:txBody>
      </p:sp>
      <p:cxnSp>
        <p:nvCxnSpPr>
          <p:cNvPr id="231" name="直線コネクタ 230"/>
          <p:cNvCxnSpPr>
            <a:stCxn id="245" idx="5"/>
            <a:endCxn id="251" idx="0"/>
          </p:cNvCxnSpPr>
          <p:nvPr/>
        </p:nvCxnSpPr>
        <p:spPr bwMode="auto">
          <a:xfrm>
            <a:off x="1267033" y="4492343"/>
            <a:ext cx="250819" cy="646792"/>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2" name="直線コネクタ 231"/>
          <p:cNvCxnSpPr>
            <a:stCxn id="248" idx="4"/>
            <a:endCxn id="245" idx="1"/>
          </p:cNvCxnSpPr>
          <p:nvPr/>
        </p:nvCxnSpPr>
        <p:spPr bwMode="auto">
          <a:xfrm>
            <a:off x="1005984" y="4197134"/>
            <a:ext cx="151737" cy="185897"/>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cxnSp>
        <p:nvCxnSpPr>
          <p:cNvPr id="233" name="直線コネクタ 232"/>
          <p:cNvCxnSpPr>
            <a:stCxn id="246" idx="3"/>
            <a:endCxn id="252" idx="0"/>
          </p:cNvCxnSpPr>
          <p:nvPr/>
        </p:nvCxnSpPr>
        <p:spPr bwMode="auto">
          <a:xfrm flipH="1">
            <a:off x="1959656" y="4492343"/>
            <a:ext cx="730133" cy="724088"/>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4" name="直線コネクタ 233"/>
          <p:cNvCxnSpPr>
            <a:stCxn id="257" idx="4"/>
            <a:endCxn id="247" idx="1"/>
          </p:cNvCxnSpPr>
          <p:nvPr/>
        </p:nvCxnSpPr>
        <p:spPr bwMode="auto">
          <a:xfrm>
            <a:off x="1841315" y="3888571"/>
            <a:ext cx="72635" cy="165899"/>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5" name="直線コネクタ 234"/>
          <p:cNvCxnSpPr>
            <a:stCxn id="256" idx="4"/>
            <a:endCxn id="247" idx="7"/>
          </p:cNvCxnSpPr>
          <p:nvPr/>
        </p:nvCxnSpPr>
        <p:spPr bwMode="auto">
          <a:xfrm flipH="1">
            <a:off x="2023263" y="3888571"/>
            <a:ext cx="90985" cy="165899"/>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6" name="直線コネクタ 235"/>
          <p:cNvCxnSpPr>
            <a:stCxn id="255" idx="2"/>
            <a:endCxn id="247" idx="6"/>
          </p:cNvCxnSpPr>
          <p:nvPr/>
        </p:nvCxnSpPr>
        <p:spPr bwMode="auto">
          <a:xfrm flipH="1">
            <a:off x="2045902" y="3920793"/>
            <a:ext cx="415303" cy="188334"/>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7" name="直線コネクタ 236"/>
          <p:cNvCxnSpPr>
            <a:stCxn id="246" idx="5"/>
            <a:endCxn id="254" idx="0"/>
          </p:cNvCxnSpPr>
          <p:nvPr/>
        </p:nvCxnSpPr>
        <p:spPr bwMode="auto">
          <a:xfrm>
            <a:off x="2799102" y="4492343"/>
            <a:ext cx="142578" cy="414720"/>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8" name="直線コネクタ 237"/>
          <p:cNvCxnSpPr>
            <a:stCxn id="246" idx="4"/>
            <a:endCxn id="253" idx="0"/>
          </p:cNvCxnSpPr>
          <p:nvPr/>
        </p:nvCxnSpPr>
        <p:spPr bwMode="auto">
          <a:xfrm flipH="1">
            <a:off x="2456418" y="4514983"/>
            <a:ext cx="288028" cy="624152"/>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39" name="直線コネクタ 238"/>
          <p:cNvCxnSpPr>
            <a:stCxn id="249" idx="4"/>
            <a:endCxn id="246" idx="7"/>
          </p:cNvCxnSpPr>
          <p:nvPr/>
        </p:nvCxnSpPr>
        <p:spPr bwMode="auto">
          <a:xfrm flipH="1">
            <a:off x="2799102" y="4197134"/>
            <a:ext cx="142578" cy="185897"/>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40" name="直線コネクタ 239"/>
          <p:cNvCxnSpPr>
            <a:stCxn id="246" idx="2"/>
            <a:endCxn id="245" idx="6"/>
          </p:cNvCxnSpPr>
          <p:nvPr/>
        </p:nvCxnSpPr>
        <p:spPr bwMode="auto">
          <a:xfrm flipH="1">
            <a:off x="1289672" y="4437687"/>
            <a:ext cx="1377478" cy="0"/>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cxnSp>
        <p:nvCxnSpPr>
          <p:cNvPr id="241" name="直線コネクタ 240"/>
          <p:cNvCxnSpPr>
            <a:stCxn id="245" idx="3"/>
            <a:endCxn id="250" idx="0"/>
          </p:cNvCxnSpPr>
          <p:nvPr/>
        </p:nvCxnSpPr>
        <p:spPr bwMode="auto">
          <a:xfrm flipH="1">
            <a:off x="1005984" y="4492343"/>
            <a:ext cx="151737" cy="414720"/>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42" name="直線コネクタ 241"/>
          <p:cNvCxnSpPr>
            <a:stCxn id="247" idx="2"/>
            <a:endCxn id="258" idx="6"/>
          </p:cNvCxnSpPr>
          <p:nvPr/>
        </p:nvCxnSpPr>
        <p:spPr bwMode="auto">
          <a:xfrm flipH="1" flipV="1">
            <a:off x="1421624" y="3920793"/>
            <a:ext cx="469687" cy="188334"/>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43" name="直線コネクタ 242"/>
          <p:cNvCxnSpPr>
            <a:stCxn id="245" idx="7"/>
            <a:endCxn id="247" idx="3"/>
          </p:cNvCxnSpPr>
          <p:nvPr/>
        </p:nvCxnSpPr>
        <p:spPr bwMode="auto">
          <a:xfrm flipV="1">
            <a:off x="1267033" y="4163783"/>
            <a:ext cx="646918" cy="219248"/>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cxnSp>
        <p:nvCxnSpPr>
          <p:cNvPr id="244" name="直線コネクタ 243"/>
          <p:cNvCxnSpPr>
            <a:stCxn id="247" idx="5"/>
            <a:endCxn id="246" idx="1"/>
          </p:cNvCxnSpPr>
          <p:nvPr/>
        </p:nvCxnSpPr>
        <p:spPr bwMode="auto">
          <a:xfrm>
            <a:off x="2023263" y="4163783"/>
            <a:ext cx="666527" cy="219248"/>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
        <p:nvSpPr>
          <p:cNvPr id="245" name="Oval 604"/>
          <p:cNvSpPr>
            <a:spLocks noChangeAspect="1" noChangeArrowheads="1"/>
          </p:cNvSpPr>
          <p:nvPr/>
        </p:nvSpPr>
        <p:spPr bwMode="auto">
          <a:xfrm>
            <a:off x="1135081" y="4360391"/>
            <a:ext cx="154591" cy="154591"/>
          </a:xfrm>
          <a:prstGeom prst="ellipse">
            <a:avLst/>
          </a:prstGeom>
          <a:solidFill>
            <a:schemeClr val="accent1">
              <a:lumMod val="75000"/>
            </a:schemeClr>
          </a:solidFill>
          <a:ln w="9525">
            <a:solidFill>
              <a:srgbClr val="2F5E8D"/>
            </a:solidFill>
            <a:miter lim="800000"/>
            <a:headEnd/>
            <a:tailEnd/>
          </a:ln>
          <a:effectLst/>
        </p:spPr>
        <p:txBody>
          <a:bodyPr wrap="none" anchor="ctr"/>
          <a:lstStyle/>
          <a:p>
            <a:pPr algn="ctr"/>
            <a:r>
              <a:rPr lang="en-US" altLang="ja-JP" sz="500" dirty="0" smtClean="0">
                <a:latin typeface="Calibri" panose="020F0502020204030204" pitchFamily="34" charset="0"/>
                <a:ea typeface="+mn-ea"/>
                <a:cs typeface="Arial" panose="020B0604020202020204" pitchFamily="34" charset="0"/>
              </a:rPr>
              <a:t>Core</a:t>
            </a:r>
            <a:endParaRPr lang="ja-JP" altLang="en-US" sz="500" dirty="0">
              <a:latin typeface="Calibri" panose="020F0502020204030204" pitchFamily="34" charset="0"/>
              <a:ea typeface="+mn-ea"/>
              <a:cs typeface="Arial" panose="020B0604020202020204" pitchFamily="34" charset="0"/>
            </a:endParaRPr>
          </a:p>
        </p:txBody>
      </p:sp>
      <p:sp>
        <p:nvSpPr>
          <p:cNvPr id="246" name="Oval 604"/>
          <p:cNvSpPr>
            <a:spLocks noChangeAspect="1" noChangeArrowheads="1"/>
          </p:cNvSpPr>
          <p:nvPr/>
        </p:nvSpPr>
        <p:spPr bwMode="auto">
          <a:xfrm>
            <a:off x="2667150" y="4360391"/>
            <a:ext cx="154591" cy="154591"/>
          </a:xfrm>
          <a:prstGeom prst="ellipse">
            <a:avLst/>
          </a:prstGeom>
          <a:solidFill>
            <a:srgbClr val="72BFC5"/>
          </a:solidFill>
          <a:ln w="9525">
            <a:solidFill>
              <a:srgbClr val="2F5E8D"/>
            </a:solidFill>
            <a:miter lim="800000"/>
            <a:headEnd/>
            <a:tailEnd/>
          </a:ln>
          <a:effectLst/>
        </p:spPr>
        <p:txBody>
          <a:bodyPr wrap="none" anchor="ctr"/>
          <a:lstStyle/>
          <a:p>
            <a:pPr algn="ctr"/>
            <a:r>
              <a:rPr lang="en-US" altLang="ja-JP" sz="500" dirty="0" smtClean="0">
                <a:latin typeface="Calibri" panose="020F0502020204030204" pitchFamily="34" charset="0"/>
                <a:ea typeface="+mn-ea"/>
                <a:cs typeface="Arial" panose="020B0604020202020204" pitchFamily="34" charset="0"/>
              </a:rPr>
              <a:t>Core</a:t>
            </a:r>
            <a:endParaRPr lang="ja-JP" altLang="en-US" sz="500" dirty="0">
              <a:latin typeface="Calibri" panose="020F0502020204030204" pitchFamily="34" charset="0"/>
              <a:ea typeface="+mn-ea"/>
              <a:cs typeface="Arial" panose="020B0604020202020204" pitchFamily="34" charset="0"/>
            </a:endParaRPr>
          </a:p>
        </p:txBody>
      </p:sp>
      <p:sp>
        <p:nvSpPr>
          <p:cNvPr id="247" name="Oval 604"/>
          <p:cNvSpPr>
            <a:spLocks noChangeAspect="1" noChangeArrowheads="1"/>
          </p:cNvSpPr>
          <p:nvPr/>
        </p:nvSpPr>
        <p:spPr bwMode="auto">
          <a:xfrm>
            <a:off x="1891311" y="4031831"/>
            <a:ext cx="154591" cy="154591"/>
          </a:xfrm>
          <a:prstGeom prst="ellipse">
            <a:avLst/>
          </a:prstGeom>
          <a:solidFill>
            <a:schemeClr val="accent1">
              <a:lumMod val="75000"/>
            </a:schemeClr>
          </a:solidFill>
          <a:ln w="9525">
            <a:solidFill>
              <a:srgbClr val="2F5E8D"/>
            </a:solidFill>
            <a:miter lim="800000"/>
            <a:headEnd/>
            <a:tailEnd/>
          </a:ln>
          <a:effectLst/>
        </p:spPr>
        <p:txBody>
          <a:bodyPr wrap="none" anchor="ctr"/>
          <a:lstStyle/>
          <a:p>
            <a:pPr algn="ctr"/>
            <a:r>
              <a:rPr lang="en-US" altLang="ja-JP" sz="500" dirty="0" smtClean="0">
                <a:latin typeface="Calibri" panose="020F0502020204030204" pitchFamily="34" charset="0"/>
                <a:ea typeface="+mn-ea"/>
                <a:cs typeface="Arial" panose="020B0604020202020204" pitchFamily="34" charset="0"/>
              </a:rPr>
              <a:t>Core</a:t>
            </a:r>
            <a:endParaRPr lang="ja-JP" altLang="en-US" sz="500" dirty="0">
              <a:latin typeface="Calibri" panose="020F0502020204030204" pitchFamily="34" charset="0"/>
              <a:ea typeface="+mn-ea"/>
              <a:cs typeface="Arial" panose="020B0604020202020204" pitchFamily="34" charset="0"/>
            </a:endParaRPr>
          </a:p>
        </p:txBody>
      </p:sp>
      <p:sp>
        <p:nvSpPr>
          <p:cNvPr id="248" name="円/楕円 247"/>
          <p:cNvSpPr>
            <a:spLocks noChangeAspect="1"/>
          </p:cNvSpPr>
          <p:nvPr/>
        </p:nvSpPr>
        <p:spPr bwMode="auto">
          <a:xfrm>
            <a:off x="928688" y="4042543"/>
            <a:ext cx="154591" cy="154591"/>
          </a:xfrm>
          <a:prstGeom prst="ellipse">
            <a:avLst/>
          </a:prstGeom>
          <a:solidFill>
            <a:srgbClr val="CCFFCC"/>
          </a:solidFill>
          <a:ln w="9525">
            <a:solidFill>
              <a:srgbClr val="006600"/>
            </a:solidFill>
            <a:miter lim="800000"/>
            <a:headEnd/>
            <a:tailEnd/>
          </a:ln>
        </p:spPr>
        <p:txBody>
          <a:bodyPr wrap="none" rtlCol="0" anchor="ctr"/>
          <a:lstStyle/>
          <a:p>
            <a:pPr algn="ctr">
              <a:spcBef>
                <a:spcPct val="0"/>
              </a:spcBef>
            </a:pPr>
            <a:r>
              <a:rPr kumimoji="1" lang="en-US" altLang="ja-JP" sz="500" b="0" dirty="0" smtClean="0">
                <a:solidFill>
                  <a:srgbClr val="333333"/>
                </a:solidFill>
                <a:latin typeface="Calibri" panose="020F0502020204030204" pitchFamily="34" charset="0"/>
                <a:ea typeface="+mn-ea"/>
                <a:cs typeface="Arial" panose="020B0604020202020204" pitchFamily="34" charset="0"/>
              </a:rPr>
              <a:t>Edge</a:t>
            </a:r>
            <a:endParaRPr kumimoji="1" lang="ja-JP" altLang="en-US" sz="500" b="0" dirty="0">
              <a:solidFill>
                <a:srgbClr val="333333"/>
              </a:solidFill>
              <a:latin typeface="Calibri" panose="020F0502020204030204" pitchFamily="34" charset="0"/>
              <a:ea typeface="+mn-ea"/>
              <a:cs typeface="Arial" panose="020B0604020202020204" pitchFamily="34" charset="0"/>
            </a:endParaRPr>
          </a:p>
        </p:txBody>
      </p:sp>
      <p:sp>
        <p:nvSpPr>
          <p:cNvPr id="249" name="円/楕円 248"/>
          <p:cNvSpPr>
            <a:spLocks noChangeAspect="1"/>
          </p:cNvSpPr>
          <p:nvPr/>
        </p:nvSpPr>
        <p:spPr bwMode="auto">
          <a:xfrm>
            <a:off x="2864385" y="4042543"/>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0" name="円/楕円 249"/>
          <p:cNvSpPr>
            <a:spLocks noChangeAspect="1"/>
          </p:cNvSpPr>
          <p:nvPr/>
        </p:nvSpPr>
        <p:spPr bwMode="auto">
          <a:xfrm>
            <a:off x="928688" y="4907063"/>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1" name="円/楕円 250"/>
          <p:cNvSpPr>
            <a:spLocks noChangeAspect="1"/>
          </p:cNvSpPr>
          <p:nvPr/>
        </p:nvSpPr>
        <p:spPr bwMode="auto">
          <a:xfrm>
            <a:off x="1440556" y="5139135"/>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2" name="円/楕円 251"/>
          <p:cNvSpPr>
            <a:spLocks noChangeAspect="1"/>
          </p:cNvSpPr>
          <p:nvPr/>
        </p:nvSpPr>
        <p:spPr bwMode="auto">
          <a:xfrm>
            <a:off x="1882361" y="5216431"/>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3" name="円/楕円 252"/>
          <p:cNvSpPr>
            <a:spLocks noChangeAspect="1"/>
          </p:cNvSpPr>
          <p:nvPr/>
        </p:nvSpPr>
        <p:spPr bwMode="auto">
          <a:xfrm>
            <a:off x="2379122" y="5139135"/>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4" name="円/楕円 253"/>
          <p:cNvSpPr>
            <a:spLocks noChangeAspect="1"/>
          </p:cNvSpPr>
          <p:nvPr/>
        </p:nvSpPr>
        <p:spPr bwMode="auto">
          <a:xfrm>
            <a:off x="2864385" y="4907063"/>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5" name="円/楕円 254"/>
          <p:cNvSpPr>
            <a:spLocks noChangeAspect="1"/>
          </p:cNvSpPr>
          <p:nvPr/>
        </p:nvSpPr>
        <p:spPr bwMode="auto">
          <a:xfrm>
            <a:off x="2461205" y="3843497"/>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6" name="円/楕円 255"/>
          <p:cNvSpPr>
            <a:spLocks noChangeAspect="1"/>
          </p:cNvSpPr>
          <p:nvPr/>
        </p:nvSpPr>
        <p:spPr bwMode="auto">
          <a:xfrm>
            <a:off x="2036952" y="3733980"/>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GW</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7" name="円/楕円 256"/>
          <p:cNvSpPr>
            <a:spLocks noChangeAspect="1"/>
          </p:cNvSpPr>
          <p:nvPr/>
        </p:nvSpPr>
        <p:spPr bwMode="auto">
          <a:xfrm>
            <a:off x="1764019" y="3733980"/>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8" name="円/楕円 257"/>
          <p:cNvSpPr>
            <a:spLocks noChangeAspect="1"/>
          </p:cNvSpPr>
          <p:nvPr/>
        </p:nvSpPr>
        <p:spPr bwMode="auto">
          <a:xfrm>
            <a:off x="1267033" y="3843497"/>
            <a:ext cx="154591" cy="154591"/>
          </a:xfrm>
          <a:prstGeom prst="ellipse">
            <a:avLst/>
          </a:prstGeom>
          <a:solidFill>
            <a:srgbClr val="CCFFCC"/>
          </a:solidFill>
          <a:ln w="9525">
            <a:solidFill>
              <a:srgbClr val="006600"/>
            </a:solidFill>
            <a:miter lim="800000"/>
            <a:headEnd/>
            <a:tailEnd/>
          </a:ln>
        </p:spPr>
        <p:txBody>
          <a:bodyPr wrap="none" rtlCol="0" anchor="ctr"/>
          <a:lstStyle/>
          <a:p>
            <a:pPr algn="ctr"/>
            <a:r>
              <a:rPr lang="en-US" altLang="ja-JP" sz="500" dirty="0" smtClean="0">
                <a:solidFill>
                  <a:srgbClr val="333333"/>
                </a:solidFill>
                <a:latin typeface="Calibri" panose="020F0502020204030204" pitchFamily="34" charset="0"/>
                <a:ea typeface="+mn-ea"/>
                <a:cs typeface="Arial" panose="020B0604020202020204" pitchFamily="34" charset="0"/>
              </a:rPr>
              <a:t>Edge</a:t>
            </a:r>
            <a:endParaRPr lang="ja-JP" altLang="en-US" sz="500" dirty="0">
              <a:solidFill>
                <a:srgbClr val="333333"/>
              </a:solidFill>
              <a:latin typeface="Calibri" panose="020F0502020204030204" pitchFamily="34" charset="0"/>
              <a:ea typeface="+mn-ea"/>
              <a:cs typeface="Arial" panose="020B0604020202020204" pitchFamily="34" charset="0"/>
            </a:endParaRPr>
          </a:p>
        </p:txBody>
      </p:sp>
      <p:sp>
        <p:nvSpPr>
          <p:cNvPr id="259" name="フリーフォーム 258"/>
          <p:cNvSpPr/>
          <p:nvPr/>
        </p:nvSpPr>
        <p:spPr bwMode="auto">
          <a:xfrm>
            <a:off x="1299057" y="4438498"/>
            <a:ext cx="1370227" cy="81805"/>
          </a:xfrm>
          <a:custGeom>
            <a:avLst/>
            <a:gdLst>
              <a:gd name="connsiteX0" fmla="*/ 0 w 2552700"/>
              <a:gd name="connsiteY0" fmla="*/ 0 h 293555"/>
              <a:gd name="connsiteX1" fmla="*/ 647700 w 2552700"/>
              <a:gd name="connsiteY1" fmla="*/ 243840 h 293555"/>
              <a:gd name="connsiteX2" fmla="*/ 1615440 w 2552700"/>
              <a:gd name="connsiteY2" fmla="*/ 274320 h 293555"/>
              <a:gd name="connsiteX3" fmla="*/ 2552700 w 2552700"/>
              <a:gd name="connsiteY3" fmla="*/ 15240 h 293555"/>
              <a:gd name="connsiteX0" fmla="*/ 0 w 2552700"/>
              <a:gd name="connsiteY0" fmla="*/ 0 h 257949"/>
              <a:gd name="connsiteX1" fmla="*/ 647700 w 2552700"/>
              <a:gd name="connsiteY1" fmla="*/ 243840 h 257949"/>
              <a:gd name="connsiteX2" fmla="*/ 1630680 w 2552700"/>
              <a:gd name="connsiteY2" fmla="*/ 205740 h 257949"/>
              <a:gd name="connsiteX3" fmla="*/ 2552700 w 2552700"/>
              <a:gd name="connsiteY3" fmla="*/ 15240 h 257949"/>
              <a:gd name="connsiteX0" fmla="*/ 0 w 2552700"/>
              <a:gd name="connsiteY0" fmla="*/ 0 h 222870"/>
              <a:gd name="connsiteX1" fmla="*/ 662940 w 2552700"/>
              <a:gd name="connsiteY1" fmla="*/ 190500 h 222870"/>
              <a:gd name="connsiteX2" fmla="*/ 1630680 w 2552700"/>
              <a:gd name="connsiteY2" fmla="*/ 205740 h 222870"/>
              <a:gd name="connsiteX3" fmla="*/ 2552700 w 2552700"/>
              <a:gd name="connsiteY3" fmla="*/ 15240 h 222870"/>
            </a:gdLst>
            <a:ahLst/>
            <a:cxnLst>
              <a:cxn ang="0">
                <a:pos x="connsiteX0" y="connsiteY0"/>
              </a:cxn>
              <a:cxn ang="0">
                <a:pos x="connsiteX1" y="connsiteY1"/>
              </a:cxn>
              <a:cxn ang="0">
                <a:pos x="connsiteX2" y="connsiteY2"/>
              </a:cxn>
              <a:cxn ang="0">
                <a:pos x="connsiteX3" y="connsiteY3"/>
              </a:cxn>
            </a:cxnLst>
            <a:rect l="l" t="t" r="r" b="b"/>
            <a:pathLst>
              <a:path w="2552700" h="222870">
                <a:moveTo>
                  <a:pt x="0" y="0"/>
                </a:moveTo>
                <a:cubicBezTo>
                  <a:pt x="189230" y="99060"/>
                  <a:pt x="391160" y="156210"/>
                  <a:pt x="662940" y="190500"/>
                </a:cubicBezTo>
                <a:cubicBezTo>
                  <a:pt x="934720" y="224790"/>
                  <a:pt x="1315720" y="234950"/>
                  <a:pt x="1630680" y="205740"/>
                </a:cubicBezTo>
                <a:cubicBezTo>
                  <a:pt x="1945640" y="176530"/>
                  <a:pt x="2242820" y="125730"/>
                  <a:pt x="2552700" y="15240"/>
                </a:cubicBezTo>
              </a:path>
            </a:pathLst>
          </a:custGeom>
          <a:noFill/>
          <a:ln w="9525">
            <a:solidFill>
              <a:srgbClr val="0070C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0" name="フリーフォーム 259"/>
          <p:cNvSpPr/>
          <p:nvPr/>
        </p:nvSpPr>
        <p:spPr bwMode="auto">
          <a:xfrm>
            <a:off x="984257" y="4487581"/>
            <a:ext cx="163461" cy="425384"/>
          </a:xfrm>
          <a:custGeom>
            <a:avLst/>
            <a:gdLst>
              <a:gd name="connsiteX0" fmla="*/ 329589 w 329589"/>
              <a:gd name="connsiteY0" fmla="*/ 0 h 792480"/>
              <a:gd name="connsiteX1" fmla="*/ 116229 w 329589"/>
              <a:gd name="connsiteY1" fmla="*/ 137160 h 792480"/>
              <a:gd name="connsiteX2" fmla="*/ 1929 w 329589"/>
              <a:gd name="connsiteY2" fmla="*/ 495300 h 792480"/>
              <a:gd name="connsiteX3" fmla="*/ 55269 w 329589"/>
              <a:gd name="connsiteY3" fmla="*/ 792480 h 792480"/>
              <a:gd name="connsiteX0" fmla="*/ 330784 w 330784"/>
              <a:gd name="connsiteY0" fmla="*/ 0 h 792480"/>
              <a:gd name="connsiteX1" fmla="*/ 140284 w 330784"/>
              <a:gd name="connsiteY1" fmla="*/ 175260 h 792480"/>
              <a:gd name="connsiteX2" fmla="*/ 3124 w 330784"/>
              <a:gd name="connsiteY2" fmla="*/ 495300 h 792480"/>
              <a:gd name="connsiteX3" fmla="*/ 56464 w 330784"/>
              <a:gd name="connsiteY3" fmla="*/ 792480 h 792480"/>
              <a:gd name="connsiteX0" fmla="*/ 304524 w 304524"/>
              <a:gd name="connsiteY0" fmla="*/ 0 h 792480"/>
              <a:gd name="connsiteX1" fmla="*/ 114024 w 304524"/>
              <a:gd name="connsiteY1" fmla="*/ 175260 h 792480"/>
              <a:gd name="connsiteX2" fmla="*/ 7344 w 304524"/>
              <a:gd name="connsiteY2" fmla="*/ 502920 h 792480"/>
              <a:gd name="connsiteX3" fmla="*/ 30204 w 304524"/>
              <a:gd name="connsiteY3" fmla="*/ 792480 h 792480"/>
            </a:gdLst>
            <a:ahLst/>
            <a:cxnLst>
              <a:cxn ang="0">
                <a:pos x="connsiteX0" y="connsiteY0"/>
              </a:cxn>
              <a:cxn ang="0">
                <a:pos x="connsiteX1" y="connsiteY1"/>
              </a:cxn>
              <a:cxn ang="0">
                <a:pos x="connsiteX2" y="connsiteY2"/>
              </a:cxn>
              <a:cxn ang="0">
                <a:pos x="connsiteX3" y="connsiteY3"/>
              </a:cxn>
            </a:cxnLst>
            <a:rect l="l" t="t" r="r" b="b"/>
            <a:pathLst>
              <a:path w="304524" h="792480">
                <a:moveTo>
                  <a:pt x="304524" y="0"/>
                </a:moveTo>
                <a:cubicBezTo>
                  <a:pt x="225149" y="27305"/>
                  <a:pt x="163554" y="91440"/>
                  <a:pt x="114024" y="175260"/>
                </a:cubicBezTo>
                <a:cubicBezTo>
                  <a:pt x="64494" y="259080"/>
                  <a:pt x="21314" y="400050"/>
                  <a:pt x="7344" y="502920"/>
                </a:cubicBezTo>
                <a:cubicBezTo>
                  <a:pt x="-6626" y="605790"/>
                  <a:pt x="-1546" y="698500"/>
                  <a:pt x="30204" y="79248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1" name="フリーフォーム 260"/>
          <p:cNvSpPr/>
          <p:nvPr/>
        </p:nvSpPr>
        <p:spPr bwMode="auto">
          <a:xfrm>
            <a:off x="1253396" y="4508032"/>
            <a:ext cx="262443" cy="625805"/>
          </a:xfrm>
          <a:custGeom>
            <a:avLst/>
            <a:gdLst>
              <a:gd name="connsiteX0" fmla="*/ 66262 w 531082"/>
              <a:gd name="connsiteY0" fmla="*/ 0 h 1165860"/>
              <a:gd name="connsiteX1" fmla="*/ 12922 w 531082"/>
              <a:gd name="connsiteY1" fmla="*/ 274320 h 1165860"/>
              <a:gd name="connsiteX2" fmla="*/ 279622 w 531082"/>
              <a:gd name="connsiteY2" fmla="*/ 990600 h 1165860"/>
              <a:gd name="connsiteX3" fmla="*/ 531082 w 531082"/>
              <a:gd name="connsiteY3" fmla="*/ 1165860 h 1165860"/>
              <a:gd name="connsiteX0" fmla="*/ 48287 w 513107"/>
              <a:gd name="connsiteY0" fmla="*/ 0 h 1165860"/>
              <a:gd name="connsiteX1" fmla="*/ 17807 w 513107"/>
              <a:gd name="connsiteY1" fmla="*/ 358140 h 1165860"/>
              <a:gd name="connsiteX2" fmla="*/ 261647 w 513107"/>
              <a:gd name="connsiteY2" fmla="*/ 990600 h 1165860"/>
              <a:gd name="connsiteX3" fmla="*/ 513107 w 513107"/>
              <a:gd name="connsiteY3" fmla="*/ 1165860 h 1165860"/>
              <a:gd name="connsiteX0" fmla="*/ 46596 w 511416"/>
              <a:gd name="connsiteY0" fmla="*/ 0 h 1165860"/>
              <a:gd name="connsiteX1" fmla="*/ 16116 w 511416"/>
              <a:gd name="connsiteY1" fmla="*/ 358140 h 1165860"/>
              <a:gd name="connsiteX2" fmla="*/ 237096 w 511416"/>
              <a:gd name="connsiteY2" fmla="*/ 922020 h 1165860"/>
              <a:gd name="connsiteX3" fmla="*/ 511416 w 511416"/>
              <a:gd name="connsiteY3" fmla="*/ 1165860 h 1165860"/>
              <a:gd name="connsiteX0" fmla="*/ 23084 w 487904"/>
              <a:gd name="connsiteY0" fmla="*/ 0 h 1165860"/>
              <a:gd name="connsiteX1" fmla="*/ 38324 w 487904"/>
              <a:gd name="connsiteY1" fmla="*/ 358140 h 1165860"/>
              <a:gd name="connsiteX2" fmla="*/ 213584 w 487904"/>
              <a:gd name="connsiteY2" fmla="*/ 922020 h 1165860"/>
              <a:gd name="connsiteX3" fmla="*/ 487904 w 487904"/>
              <a:gd name="connsiteY3" fmla="*/ 1165860 h 1165860"/>
              <a:gd name="connsiteX0" fmla="*/ 24105 w 488925"/>
              <a:gd name="connsiteY0" fmla="*/ 0 h 1165860"/>
              <a:gd name="connsiteX1" fmla="*/ 39345 w 488925"/>
              <a:gd name="connsiteY1" fmla="*/ 358140 h 1165860"/>
              <a:gd name="connsiteX2" fmla="*/ 237465 w 488925"/>
              <a:gd name="connsiteY2" fmla="*/ 891540 h 1165860"/>
              <a:gd name="connsiteX3" fmla="*/ 488925 w 488925"/>
              <a:gd name="connsiteY3" fmla="*/ 1165860 h 1165860"/>
            </a:gdLst>
            <a:ahLst/>
            <a:cxnLst>
              <a:cxn ang="0">
                <a:pos x="connsiteX0" y="connsiteY0"/>
              </a:cxn>
              <a:cxn ang="0">
                <a:pos x="connsiteX1" y="connsiteY1"/>
              </a:cxn>
              <a:cxn ang="0">
                <a:pos x="connsiteX2" y="connsiteY2"/>
              </a:cxn>
              <a:cxn ang="0">
                <a:pos x="connsiteX3" y="connsiteY3"/>
              </a:cxn>
            </a:cxnLst>
            <a:rect l="l" t="t" r="r" b="b"/>
            <a:pathLst>
              <a:path w="488925" h="1165860">
                <a:moveTo>
                  <a:pt x="24105" y="0"/>
                </a:moveTo>
                <a:cubicBezTo>
                  <a:pt x="-20345" y="54610"/>
                  <a:pt x="3785" y="209550"/>
                  <a:pt x="39345" y="358140"/>
                </a:cubicBezTo>
                <a:cubicBezTo>
                  <a:pt x="74905" y="506730"/>
                  <a:pt x="162535" y="756920"/>
                  <a:pt x="237465" y="891540"/>
                </a:cubicBezTo>
                <a:cubicBezTo>
                  <a:pt x="312395" y="1026160"/>
                  <a:pt x="406375" y="1152525"/>
                  <a:pt x="488925" y="116586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2" name="フリーフォーム 261"/>
          <p:cNvSpPr/>
          <p:nvPr/>
        </p:nvSpPr>
        <p:spPr bwMode="auto">
          <a:xfrm>
            <a:off x="1007599" y="4209446"/>
            <a:ext cx="152389" cy="180164"/>
          </a:xfrm>
          <a:custGeom>
            <a:avLst/>
            <a:gdLst>
              <a:gd name="connsiteX0" fmla="*/ 6906 w 265986"/>
              <a:gd name="connsiteY0" fmla="*/ 0 h 350881"/>
              <a:gd name="connsiteX1" fmla="*/ 14526 w 265986"/>
              <a:gd name="connsiteY1" fmla="*/ 182880 h 350881"/>
              <a:gd name="connsiteX2" fmla="*/ 136446 w 265986"/>
              <a:gd name="connsiteY2" fmla="*/ 327660 h 350881"/>
              <a:gd name="connsiteX3" fmla="*/ 265986 w 265986"/>
              <a:gd name="connsiteY3" fmla="*/ 350520 h 350881"/>
              <a:gd name="connsiteX0" fmla="*/ 1957 w 283897"/>
              <a:gd name="connsiteY0" fmla="*/ 0 h 335641"/>
              <a:gd name="connsiteX1" fmla="*/ 32437 w 283897"/>
              <a:gd name="connsiteY1" fmla="*/ 167640 h 335641"/>
              <a:gd name="connsiteX2" fmla="*/ 154357 w 283897"/>
              <a:gd name="connsiteY2" fmla="*/ 312420 h 335641"/>
              <a:gd name="connsiteX3" fmla="*/ 283897 w 283897"/>
              <a:gd name="connsiteY3" fmla="*/ 335280 h 335641"/>
            </a:gdLst>
            <a:ahLst/>
            <a:cxnLst>
              <a:cxn ang="0">
                <a:pos x="connsiteX0" y="connsiteY0"/>
              </a:cxn>
              <a:cxn ang="0">
                <a:pos x="connsiteX1" y="connsiteY1"/>
              </a:cxn>
              <a:cxn ang="0">
                <a:pos x="connsiteX2" y="connsiteY2"/>
              </a:cxn>
              <a:cxn ang="0">
                <a:pos x="connsiteX3" y="connsiteY3"/>
              </a:cxn>
            </a:cxnLst>
            <a:rect l="l" t="t" r="r" b="b"/>
            <a:pathLst>
              <a:path w="283897" h="335641">
                <a:moveTo>
                  <a:pt x="1957" y="0"/>
                </a:moveTo>
                <a:cubicBezTo>
                  <a:pt x="-5028" y="64135"/>
                  <a:pt x="7037" y="115570"/>
                  <a:pt x="32437" y="167640"/>
                </a:cubicBezTo>
                <a:cubicBezTo>
                  <a:pt x="57837" y="219710"/>
                  <a:pt x="112447" y="284480"/>
                  <a:pt x="154357" y="312420"/>
                </a:cubicBezTo>
                <a:cubicBezTo>
                  <a:pt x="196267" y="340360"/>
                  <a:pt x="283897" y="335280"/>
                  <a:pt x="283897" y="335280"/>
                </a:cubicBezTo>
              </a:path>
            </a:pathLst>
          </a:custGeom>
          <a:noFill/>
          <a:ln w="9525">
            <a:solidFill>
              <a:srgbClr val="006600"/>
            </a:solidFill>
            <a:prstDash val="sysDot"/>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3" name="フリーフォーム 262"/>
          <p:cNvSpPr/>
          <p:nvPr/>
        </p:nvSpPr>
        <p:spPr bwMode="auto">
          <a:xfrm>
            <a:off x="2800171" y="4209446"/>
            <a:ext cx="153303" cy="180267"/>
          </a:xfrm>
          <a:custGeom>
            <a:avLst/>
            <a:gdLst>
              <a:gd name="connsiteX0" fmla="*/ 304800 w 304800"/>
              <a:gd name="connsiteY0" fmla="*/ 0 h 351074"/>
              <a:gd name="connsiteX1" fmla="*/ 274320 w 304800"/>
              <a:gd name="connsiteY1" fmla="*/ 198120 h 351074"/>
              <a:gd name="connsiteX2" fmla="*/ 152400 w 304800"/>
              <a:gd name="connsiteY2" fmla="*/ 327660 h 351074"/>
              <a:gd name="connsiteX3" fmla="*/ 0 w 304800"/>
              <a:gd name="connsiteY3" fmla="*/ 350520 h 351074"/>
              <a:gd name="connsiteX0" fmla="*/ 281940 w 285600"/>
              <a:gd name="connsiteY0" fmla="*/ 0 h 335834"/>
              <a:gd name="connsiteX1" fmla="*/ 274320 w 285600"/>
              <a:gd name="connsiteY1" fmla="*/ 182880 h 335834"/>
              <a:gd name="connsiteX2" fmla="*/ 152400 w 285600"/>
              <a:gd name="connsiteY2" fmla="*/ 312420 h 335834"/>
              <a:gd name="connsiteX3" fmla="*/ 0 w 285600"/>
              <a:gd name="connsiteY3" fmla="*/ 335280 h 335834"/>
            </a:gdLst>
            <a:ahLst/>
            <a:cxnLst>
              <a:cxn ang="0">
                <a:pos x="connsiteX0" y="connsiteY0"/>
              </a:cxn>
              <a:cxn ang="0">
                <a:pos x="connsiteX1" y="connsiteY1"/>
              </a:cxn>
              <a:cxn ang="0">
                <a:pos x="connsiteX2" y="connsiteY2"/>
              </a:cxn>
              <a:cxn ang="0">
                <a:pos x="connsiteX3" y="connsiteY3"/>
              </a:cxn>
            </a:cxnLst>
            <a:rect l="l" t="t" r="r" b="b"/>
            <a:pathLst>
              <a:path w="285600" h="335834">
                <a:moveTo>
                  <a:pt x="281940" y="0"/>
                </a:moveTo>
                <a:cubicBezTo>
                  <a:pt x="279400" y="71755"/>
                  <a:pt x="295910" y="130810"/>
                  <a:pt x="274320" y="182880"/>
                </a:cubicBezTo>
                <a:cubicBezTo>
                  <a:pt x="252730" y="234950"/>
                  <a:pt x="198120" y="287020"/>
                  <a:pt x="152400" y="312420"/>
                </a:cubicBezTo>
                <a:cubicBezTo>
                  <a:pt x="106680" y="337820"/>
                  <a:pt x="53340" y="336550"/>
                  <a:pt x="0" y="33528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4" name="フリーフォーム 263"/>
          <p:cNvSpPr/>
          <p:nvPr/>
        </p:nvSpPr>
        <p:spPr bwMode="auto">
          <a:xfrm>
            <a:off x="2820623" y="4499852"/>
            <a:ext cx="138006" cy="413113"/>
          </a:xfrm>
          <a:custGeom>
            <a:avLst/>
            <a:gdLst>
              <a:gd name="connsiteX0" fmla="*/ 0 w 234242"/>
              <a:gd name="connsiteY0" fmla="*/ 0 h 769620"/>
              <a:gd name="connsiteX1" fmla="*/ 129540 w 234242"/>
              <a:gd name="connsiteY1" fmla="*/ 129540 h 769620"/>
              <a:gd name="connsiteX2" fmla="*/ 228600 w 234242"/>
              <a:gd name="connsiteY2" fmla="*/ 434340 h 769620"/>
              <a:gd name="connsiteX3" fmla="*/ 213360 w 234242"/>
              <a:gd name="connsiteY3" fmla="*/ 769620 h 769620"/>
              <a:gd name="connsiteX0" fmla="*/ 0 w 232584"/>
              <a:gd name="connsiteY0" fmla="*/ 0 h 769620"/>
              <a:gd name="connsiteX1" fmla="*/ 152400 w 232584"/>
              <a:gd name="connsiteY1" fmla="*/ 182880 h 769620"/>
              <a:gd name="connsiteX2" fmla="*/ 228600 w 232584"/>
              <a:gd name="connsiteY2" fmla="*/ 434340 h 769620"/>
              <a:gd name="connsiteX3" fmla="*/ 213360 w 232584"/>
              <a:gd name="connsiteY3" fmla="*/ 769620 h 769620"/>
              <a:gd name="connsiteX0" fmla="*/ 0 w 253339"/>
              <a:gd name="connsiteY0" fmla="*/ 0 h 769620"/>
              <a:gd name="connsiteX1" fmla="*/ 152400 w 253339"/>
              <a:gd name="connsiteY1" fmla="*/ 182880 h 769620"/>
              <a:gd name="connsiteX2" fmla="*/ 251460 w 253339"/>
              <a:gd name="connsiteY2" fmla="*/ 502920 h 769620"/>
              <a:gd name="connsiteX3" fmla="*/ 213360 w 253339"/>
              <a:gd name="connsiteY3" fmla="*/ 769620 h 769620"/>
              <a:gd name="connsiteX0" fmla="*/ 0 w 257102"/>
              <a:gd name="connsiteY0" fmla="*/ 0 h 769620"/>
              <a:gd name="connsiteX1" fmla="*/ 152400 w 257102"/>
              <a:gd name="connsiteY1" fmla="*/ 182880 h 769620"/>
              <a:gd name="connsiteX2" fmla="*/ 251460 w 257102"/>
              <a:gd name="connsiteY2" fmla="*/ 502920 h 769620"/>
              <a:gd name="connsiteX3" fmla="*/ 236220 w 257102"/>
              <a:gd name="connsiteY3" fmla="*/ 769620 h 769620"/>
            </a:gdLst>
            <a:ahLst/>
            <a:cxnLst>
              <a:cxn ang="0">
                <a:pos x="connsiteX0" y="connsiteY0"/>
              </a:cxn>
              <a:cxn ang="0">
                <a:pos x="connsiteX1" y="connsiteY1"/>
              </a:cxn>
              <a:cxn ang="0">
                <a:pos x="connsiteX2" y="connsiteY2"/>
              </a:cxn>
              <a:cxn ang="0">
                <a:pos x="connsiteX3" y="connsiteY3"/>
              </a:cxn>
            </a:cxnLst>
            <a:rect l="l" t="t" r="r" b="b"/>
            <a:pathLst>
              <a:path w="257102" h="769620">
                <a:moveTo>
                  <a:pt x="0" y="0"/>
                </a:moveTo>
                <a:cubicBezTo>
                  <a:pt x="45720" y="28575"/>
                  <a:pt x="110490" y="99060"/>
                  <a:pt x="152400" y="182880"/>
                </a:cubicBezTo>
                <a:cubicBezTo>
                  <a:pt x="194310" y="266700"/>
                  <a:pt x="237490" y="405130"/>
                  <a:pt x="251460" y="502920"/>
                </a:cubicBezTo>
                <a:cubicBezTo>
                  <a:pt x="265430" y="600710"/>
                  <a:pt x="250825" y="655320"/>
                  <a:pt x="236220" y="76962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5" name="フリーフォーム 264"/>
          <p:cNvSpPr/>
          <p:nvPr/>
        </p:nvSpPr>
        <p:spPr bwMode="auto">
          <a:xfrm>
            <a:off x="2464772" y="4520303"/>
            <a:ext cx="285304" cy="613534"/>
          </a:xfrm>
          <a:custGeom>
            <a:avLst/>
            <a:gdLst>
              <a:gd name="connsiteX0" fmla="*/ 525780 w 546504"/>
              <a:gd name="connsiteY0" fmla="*/ 0 h 1143000"/>
              <a:gd name="connsiteX1" fmla="*/ 533400 w 546504"/>
              <a:gd name="connsiteY1" fmla="*/ 289560 h 1143000"/>
              <a:gd name="connsiteX2" fmla="*/ 373380 w 546504"/>
              <a:gd name="connsiteY2" fmla="*/ 784860 h 1143000"/>
              <a:gd name="connsiteX3" fmla="*/ 0 w 546504"/>
              <a:gd name="connsiteY3" fmla="*/ 1143000 h 1143000"/>
              <a:gd name="connsiteX0" fmla="*/ 525780 w 550426"/>
              <a:gd name="connsiteY0" fmla="*/ 0 h 1143000"/>
              <a:gd name="connsiteX1" fmla="*/ 533400 w 550426"/>
              <a:gd name="connsiteY1" fmla="*/ 289560 h 1143000"/>
              <a:gd name="connsiteX2" fmla="*/ 320040 w 550426"/>
              <a:gd name="connsiteY2" fmla="*/ 868680 h 1143000"/>
              <a:gd name="connsiteX3" fmla="*/ 0 w 550426"/>
              <a:gd name="connsiteY3" fmla="*/ 1143000 h 1143000"/>
              <a:gd name="connsiteX0" fmla="*/ 525780 w 545381"/>
              <a:gd name="connsiteY0" fmla="*/ 0 h 1143000"/>
              <a:gd name="connsiteX1" fmla="*/ 525780 w 545381"/>
              <a:gd name="connsiteY1" fmla="*/ 381000 h 1143000"/>
              <a:gd name="connsiteX2" fmla="*/ 320040 w 545381"/>
              <a:gd name="connsiteY2" fmla="*/ 868680 h 1143000"/>
              <a:gd name="connsiteX3" fmla="*/ 0 w 545381"/>
              <a:gd name="connsiteY3" fmla="*/ 1143000 h 1143000"/>
              <a:gd name="connsiteX0" fmla="*/ 525780 w 530658"/>
              <a:gd name="connsiteY0" fmla="*/ 0 h 1143000"/>
              <a:gd name="connsiteX1" fmla="*/ 480060 w 530658"/>
              <a:gd name="connsiteY1" fmla="*/ 396240 h 1143000"/>
              <a:gd name="connsiteX2" fmla="*/ 320040 w 530658"/>
              <a:gd name="connsiteY2" fmla="*/ 868680 h 1143000"/>
              <a:gd name="connsiteX3" fmla="*/ 0 w 530658"/>
              <a:gd name="connsiteY3" fmla="*/ 1143000 h 1143000"/>
              <a:gd name="connsiteX0" fmla="*/ 525780 w 531515"/>
              <a:gd name="connsiteY0" fmla="*/ 0 h 1143000"/>
              <a:gd name="connsiteX1" fmla="*/ 480060 w 531515"/>
              <a:gd name="connsiteY1" fmla="*/ 396240 h 1143000"/>
              <a:gd name="connsiteX2" fmla="*/ 274320 w 531515"/>
              <a:gd name="connsiteY2" fmla="*/ 876300 h 1143000"/>
              <a:gd name="connsiteX3" fmla="*/ 0 w 531515"/>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31515" h="1143000">
                <a:moveTo>
                  <a:pt x="525780" y="0"/>
                </a:moveTo>
                <a:cubicBezTo>
                  <a:pt x="542290" y="79375"/>
                  <a:pt x="521970" y="250190"/>
                  <a:pt x="480060" y="396240"/>
                </a:cubicBezTo>
                <a:cubicBezTo>
                  <a:pt x="438150" y="542290"/>
                  <a:pt x="354330" y="751840"/>
                  <a:pt x="274320" y="876300"/>
                </a:cubicBezTo>
                <a:cubicBezTo>
                  <a:pt x="194310" y="1000760"/>
                  <a:pt x="142240" y="1035050"/>
                  <a:pt x="0" y="114300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6" name="フリーフォーム 265"/>
          <p:cNvSpPr/>
          <p:nvPr/>
        </p:nvSpPr>
        <p:spPr bwMode="auto">
          <a:xfrm>
            <a:off x="1978035" y="4503942"/>
            <a:ext cx="707610" cy="715790"/>
          </a:xfrm>
          <a:custGeom>
            <a:avLst/>
            <a:gdLst>
              <a:gd name="connsiteX0" fmla="*/ 1318260 w 1318260"/>
              <a:gd name="connsiteY0" fmla="*/ 0 h 1359004"/>
              <a:gd name="connsiteX1" fmla="*/ 1127760 w 1318260"/>
              <a:gd name="connsiteY1" fmla="*/ 381000 h 1359004"/>
              <a:gd name="connsiteX2" fmla="*/ 190500 w 1318260"/>
              <a:gd name="connsiteY2" fmla="*/ 1264920 h 1359004"/>
              <a:gd name="connsiteX3" fmla="*/ 0 w 1318260"/>
              <a:gd name="connsiteY3" fmla="*/ 1333500 h 1359004"/>
              <a:gd name="connsiteX0" fmla="*/ 1318260 w 1318260"/>
              <a:gd name="connsiteY0" fmla="*/ 0 h 1353052"/>
              <a:gd name="connsiteX1" fmla="*/ 1059180 w 1318260"/>
              <a:gd name="connsiteY1" fmla="*/ 472440 h 1353052"/>
              <a:gd name="connsiteX2" fmla="*/ 190500 w 1318260"/>
              <a:gd name="connsiteY2" fmla="*/ 1264920 h 1353052"/>
              <a:gd name="connsiteX3" fmla="*/ 0 w 1318260"/>
              <a:gd name="connsiteY3" fmla="*/ 1333500 h 1353052"/>
              <a:gd name="connsiteX0" fmla="*/ 1318260 w 1318260"/>
              <a:gd name="connsiteY0" fmla="*/ 0 h 1333500"/>
              <a:gd name="connsiteX1" fmla="*/ 1059180 w 1318260"/>
              <a:gd name="connsiteY1" fmla="*/ 472440 h 1333500"/>
              <a:gd name="connsiteX2" fmla="*/ 419100 w 1318260"/>
              <a:gd name="connsiteY2" fmla="*/ 1097280 h 1333500"/>
              <a:gd name="connsiteX3" fmla="*/ 0 w 1318260"/>
              <a:gd name="connsiteY3" fmla="*/ 1333500 h 1333500"/>
              <a:gd name="connsiteX0" fmla="*/ 1318260 w 1318260"/>
              <a:gd name="connsiteY0" fmla="*/ 0 h 1333500"/>
              <a:gd name="connsiteX1" fmla="*/ 1028700 w 1318260"/>
              <a:gd name="connsiteY1" fmla="*/ 487680 h 1333500"/>
              <a:gd name="connsiteX2" fmla="*/ 419100 w 1318260"/>
              <a:gd name="connsiteY2" fmla="*/ 1097280 h 1333500"/>
              <a:gd name="connsiteX3" fmla="*/ 0 w 1318260"/>
              <a:gd name="connsiteY3" fmla="*/ 1333500 h 1333500"/>
              <a:gd name="connsiteX0" fmla="*/ 1318260 w 1318260"/>
              <a:gd name="connsiteY0" fmla="*/ 0 h 1333500"/>
              <a:gd name="connsiteX1" fmla="*/ 1028700 w 1318260"/>
              <a:gd name="connsiteY1" fmla="*/ 487680 h 1333500"/>
              <a:gd name="connsiteX2" fmla="*/ 396240 w 1318260"/>
              <a:gd name="connsiteY2" fmla="*/ 1082040 h 1333500"/>
              <a:gd name="connsiteX3" fmla="*/ 0 w 1318260"/>
              <a:gd name="connsiteY3" fmla="*/ 1333500 h 1333500"/>
            </a:gdLst>
            <a:ahLst/>
            <a:cxnLst>
              <a:cxn ang="0">
                <a:pos x="connsiteX0" y="connsiteY0"/>
              </a:cxn>
              <a:cxn ang="0">
                <a:pos x="connsiteX1" y="connsiteY1"/>
              </a:cxn>
              <a:cxn ang="0">
                <a:pos x="connsiteX2" y="connsiteY2"/>
              </a:cxn>
              <a:cxn ang="0">
                <a:pos x="connsiteX3" y="connsiteY3"/>
              </a:cxn>
            </a:cxnLst>
            <a:rect l="l" t="t" r="r" b="b"/>
            <a:pathLst>
              <a:path w="1318260" h="1333500">
                <a:moveTo>
                  <a:pt x="1318260" y="0"/>
                </a:moveTo>
                <a:cubicBezTo>
                  <a:pt x="1316990" y="85090"/>
                  <a:pt x="1182370" y="307340"/>
                  <a:pt x="1028700" y="487680"/>
                </a:cubicBezTo>
                <a:cubicBezTo>
                  <a:pt x="875030" y="668020"/>
                  <a:pt x="567690" y="941070"/>
                  <a:pt x="396240" y="1082040"/>
                </a:cubicBezTo>
                <a:cubicBezTo>
                  <a:pt x="224790" y="1223010"/>
                  <a:pt x="0" y="1333500"/>
                  <a:pt x="0" y="133350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7" name="フリーフォーム 266"/>
          <p:cNvSpPr/>
          <p:nvPr/>
        </p:nvSpPr>
        <p:spPr bwMode="auto">
          <a:xfrm>
            <a:off x="1827212" y="3894498"/>
            <a:ext cx="81289" cy="163609"/>
          </a:xfrm>
          <a:custGeom>
            <a:avLst/>
            <a:gdLst>
              <a:gd name="connsiteX0" fmla="*/ 38498 w 168038"/>
              <a:gd name="connsiteY0" fmla="*/ 0 h 304800"/>
              <a:gd name="connsiteX1" fmla="*/ 8018 w 168038"/>
              <a:gd name="connsiteY1" fmla="*/ 152400 h 304800"/>
              <a:gd name="connsiteX2" fmla="*/ 168038 w 168038"/>
              <a:gd name="connsiteY2" fmla="*/ 304800 h 304800"/>
              <a:gd name="connsiteX0" fmla="*/ 21899 w 151439"/>
              <a:gd name="connsiteY0" fmla="*/ 0 h 304800"/>
              <a:gd name="connsiteX1" fmla="*/ 14279 w 151439"/>
              <a:gd name="connsiteY1" fmla="*/ 190500 h 304800"/>
              <a:gd name="connsiteX2" fmla="*/ 151439 w 151439"/>
              <a:gd name="connsiteY2" fmla="*/ 304800 h 304800"/>
            </a:gdLst>
            <a:ahLst/>
            <a:cxnLst>
              <a:cxn ang="0">
                <a:pos x="connsiteX0" y="connsiteY0"/>
              </a:cxn>
              <a:cxn ang="0">
                <a:pos x="connsiteX1" y="connsiteY1"/>
              </a:cxn>
              <a:cxn ang="0">
                <a:pos x="connsiteX2" y="connsiteY2"/>
              </a:cxn>
            </a:cxnLst>
            <a:rect l="l" t="t" r="r" b="b"/>
            <a:pathLst>
              <a:path w="151439" h="304800">
                <a:moveTo>
                  <a:pt x="21899" y="0"/>
                </a:moveTo>
                <a:cubicBezTo>
                  <a:pt x="-4136" y="50800"/>
                  <a:pt x="-7311" y="139700"/>
                  <a:pt x="14279" y="190500"/>
                </a:cubicBezTo>
                <a:cubicBezTo>
                  <a:pt x="35869" y="241300"/>
                  <a:pt x="82224" y="254000"/>
                  <a:pt x="151439" y="30480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8" name="フリーフォーム 267"/>
          <p:cNvSpPr/>
          <p:nvPr/>
        </p:nvSpPr>
        <p:spPr bwMode="auto">
          <a:xfrm>
            <a:off x="2023027" y="3902678"/>
            <a:ext cx="92075" cy="151339"/>
          </a:xfrm>
          <a:custGeom>
            <a:avLst/>
            <a:gdLst>
              <a:gd name="connsiteX0" fmla="*/ 167640 w 169106"/>
              <a:gd name="connsiteY0" fmla="*/ 0 h 281940"/>
              <a:gd name="connsiteX1" fmla="*/ 144780 w 169106"/>
              <a:gd name="connsiteY1" fmla="*/ 213360 h 281940"/>
              <a:gd name="connsiteX2" fmla="*/ 0 w 169106"/>
              <a:gd name="connsiteY2" fmla="*/ 281940 h 281940"/>
              <a:gd name="connsiteX0" fmla="*/ 167640 w 180641"/>
              <a:gd name="connsiteY0" fmla="*/ 0 h 281940"/>
              <a:gd name="connsiteX1" fmla="*/ 167640 w 180641"/>
              <a:gd name="connsiteY1" fmla="*/ 175260 h 281940"/>
              <a:gd name="connsiteX2" fmla="*/ 0 w 180641"/>
              <a:gd name="connsiteY2" fmla="*/ 281940 h 281940"/>
              <a:gd name="connsiteX0" fmla="*/ 167640 w 171533"/>
              <a:gd name="connsiteY0" fmla="*/ 0 h 281940"/>
              <a:gd name="connsiteX1" fmla="*/ 152400 w 171533"/>
              <a:gd name="connsiteY1" fmla="*/ 198120 h 281940"/>
              <a:gd name="connsiteX2" fmla="*/ 0 w 171533"/>
              <a:gd name="connsiteY2" fmla="*/ 281940 h 281940"/>
            </a:gdLst>
            <a:ahLst/>
            <a:cxnLst>
              <a:cxn ang="0">
                <a:pos x="connsiteX0" y="connsiteY0"/>
              </a:cxn>
              <a:cxn ang="0">
                <a:pos x="connsiteX1" y="connsiteY1"/>
              </a:cxn>
              <a:cxn ang="0">
                <a:pos x="connsiteX2" y="connsiteY2"/>
              </a:cxn>
            </a:cxnLst>
            <a:rect l="l" t="t" r="r" b="b"/>
            <a:pathLst>
              <a:path w="171533" h="281940">
                <a:moveTo>
                  <a:pt x="167640" y="0"/>
                </a:moveTo>
                <a:cubicBezTo>
                  <a:pt x="170180" y="83185"/>
                  <a:pt x="180340" y="151130"/>
                  <a:pt x="152400" y="198120"/>
                </a:cubicBezTo>
                <a:cubicBezTo>
                  <a:pt x="124460" y="245110"/>
                  <a:pt x="58420" y="271145"/>
                  <a:pt x="0" y="28194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69" name="フリーフォーム 268"/>
          <p:cNvSpPr/>
          <p:nvPr/>
        </p:nvSpPr>
        <p:spPr bwMode="auto">
          <a:xfrm>
            <a:off x="1429944" y="3927220"/>
            <a:ext cx="466286" cy="191228"/>
          </a:xfrm>
          <a:custGeom>
            <a:avLst/>
            <a:gdLst>
              <a:gd name="connsiteX0" fmla="*/ 0 w 868680"/>
              <a:gd name="connsiteY0" fmla="*/ 0 h 399469"/>
              <a:gd name="connsiteX1" fmla="*/ 182880 w 868680"/>
              <a:gd name="connsiteY1" fmla="*/ 236220 h 399469"/>
              <a:gd name="connsiteX2" fmla="*/ 655320 w 868680"/>
              <a:gd name="connsiteY2" fmla="*/ 396240 h 399469"/>
              <a:gd name="connsiteX3" fmla="*/ 868680 w 868680"/>
              <a:gd name="connsiteY3" fmla="*/ 342900 h 399469"/>
              <a:gd name="connsiteX0" fmla="*/ 0 w 868680"/>
              <a:gd name="connsiteY0" fmla="*/ 0 h 401018"/>
              <a:gd name="connsiteX1" fmla="*/ 137160 w 868680"/>
              <a:gd name="connsiteY1" fmla="*/ 205740 h 401018"/>
              <a:gd name="connsiteX2" fmla="*/ 655320 w 868680"/>
              <a:gd name="connsiteY2" fmla="*/ 396240 h 401018"/>
              <a:gd name="connsiteX3" fmla="*/ 868680 w 868680"/>
              <a:gd name="connsiteY3" fmla="*/ 342900 h 401018"/>
              <a:gd name="connsiteX0" fmla="*/ 0 w 868680"/>
              <a:gd name="connsiteY0" fmla="*/ 0 h 373285"/>
              <a:gd name="connsiteX1" fmla="*/ 137160 w 868680"/>
              <a:gd name="connsiteY1" fmla="*/ 205740 h 373285"/>
              <a:gd name="connsiteX2" fmla="*/ 541020 w 868680"/>
              <a:gd name="connsiteY2" fmla="*/ 365760 h 373285"/>
              <a:gd name="connsiteX3" fmla="*/ 868680 w 868680"/>
              <a:gd name="connsiteY3" fmla="*/ 342900 h 373285"/>
              <a:gd name="connsiteX0" fmla="*/ 0 w 868680"/>
              <a:gd name="connsiteY0" fmla="*/ 0 h 373811"/>
              <a:gd name="connsiteX1" fmla="*/ 167640 w 868680"/>
              <a:gd name="connsiteY1" fmla="*/ 198120 h 373811"/>
              <a:gd name="connsiteX2" fmla="*/ 541020 w 868680"/>
              <a:gd name="connsiteY2" fmla="*/ 365760 h 373811"/>
              <a:gd name="connsiteX3" fmla="*/ 868680 w 868680"/>
              <a:gd name="connsiteY3" fmla="*/ 342900 h 373811"/>
              <a:gd name="connsiteX0" fmla="*/ 0 w 868680"/>
              <a:gd name="connsiteY0" fmla="*/ 0 h 356254"/>
              <a:gd name="connsiteX1" fmla="*/ 167640 w 868680"/>
              <a:gd name="connsiteY1" fmla="*/ 198120 h 356254"/>
              <a:gd name="connsiteX2" fmla="*/ 510540 w 868680"/>
              <a:gd name="connsiteY2" fmla="*/ 342900 h 356254"/>
              <a:gd name="connsiteX3" fmla="*/ 868680 w 868680"/>
              <a:gd name="connsiteY3" fmla="*/ 342900 h 356254"/>
            </a:gdLst>
            <a:ahLst/>
            <a:cxnLst>
              <a:cxn ang="0">
                <a:pos x="connsiteX0" y="connsiteY0"/>
              </a:cxn>
              <a:cxn ang="0">
                <a:pos x="connsiteX1" y="connsiteY1"/>
              </a:cxn>
              <a:cxn ang="0">
                <a:pos x="connsiteX2" y="connsiteY2"/>
              </a:cxn>
              <a:cxn ang="0">
                <a:pos x="connsiteX3" y="connsiteY3"/>
              </a:cxn>
            </a:cxnLst>
            <a:rect l="l" t="t" r="r" b="b"/>
            <a:pathLst>
              <a:path w="868680" h="356254">
                <a:moveTo>
                  <a:pt x="0" y="0"/>
                </a:moveTo>
                <a:cubicBezTo>
                  <a:pt x="36830" y="85090"/>
                  <a:pt x="82550" y="140970"/>
                  <a:pt x="167640" y="198120"/>
                </a:cubicBezTo>
                <a:cubicBezTo>
                  <a:pt x="252730" y="255270"/>
                  <a:pt x="393700" y="318770"/>
                  <a:pt x="510540" y="342900"/>
                </a:cubicBezTo>
                <a:cubicBezTo>
                  <a:pt x="627380" y="367030"/>
                  <a:pt x="834390" y="353060"/>
                  <a:pt x="868680" y="34290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70" name="フリーフォーム 269"/>
          <p:cNvSpPr/>
          <p:nvPr/>
        </p:nvSpPr>
        <p:spPr bwMode="auto">
          <a:xfrm>
            <a:off x="2055749" y="3927219"/>
            <a:ext cx="404933" cy="204954"/>
          </a:xfrm>
          <a:custGeom>
            <a:avLst/>
            <a:gdLst>
              <a:gd name="connsiteX0" fmla="*/ 754380 w 754380"/>
              <a:gd name="connsiteY0" fmla="*/ 0 h 394578"/>
              <a:gd name="connsiteX1" fmla="*/ 655320 w 754380"/>
              <a:gd name="connsiteY1" fmla="*/ 175260 h 394578"/>
              <a:gd name="connsiteX2" fmla="*/ 182880 w 754380"/>
              <a:gd name="connsiteY2" fmla="*/ 381000 h 394578"/>
              <a:gd name="connsiteX3" fmla="*/ 0 w 754380"/>
              <a:gd name="connsiteY3" fmla="*/ 358140 h 394578"/>
              <a:gd name="connsiteX0" fmla="*/ 754380 w 754380"/>
              <a:gd name="connsiteY0" fmla="*/ 0 h 388997"/>
              <a:gd name="connsiteX1" fmla="*/ 655320 w 754380"/>
              <a:gd name="connsiteY1" fmla="*/ 175260 h 388997"/>
              <a:gd name="connsiteX2" fmla="*/ 266700 w 754380"/>
              <a:gd name="connsiteY2" fmla="*/ 373380 h 388997"/>
              <a:gd name="connsiteX3" fmla="*/ 0 w 754380"/>
              <a:gd name="connsiteY3" fmla="*/ 358140 h 388997"/>
              <a:gd name="connsiteX0" fmla="*/ 754380 w 754380"/>
              <a:gd name="connsiteY0" fmla="*/ 0 h 387315"/>
              <a:gd name="connsiteX1" fmla="*/ 632460 w 754380"/>
              <a:gd name="connsiteY1" fmla="*/ 198120 h 387315"/>
              <a:gd name="connsiteX2" fmla="*/ 266700 w 754380"/>
              <a:gd name="connsiteY2" fmla="*/ 373380 h 387315"/>
              <a:gd name="connsiteX3" fmla="*/ 0 w 754380"/>
              <a:gd name="connsiteY3" fmla="*/ 358140 h 387315"/>
              <a:gd name="connsiteX0" fmla="*/ 754380 w 754380"/>
              <a:gd name="connsiteY0" fmla="*/ 0 h 382355"/>
              <a:gd name="connsiteX1" fmla="*/ 632460 w 754380"/>
              <a:gd name="connsiteY1" fmla="*/ 198120 h 382355"/>
              <a:gd name="connsiteX2" fmla="*/ 236220 w 754380"/>
              <a:gd name="connsiteY2" fmla="*/ 365760 h 382355"/>
              <a:gd name="connsiteX3" fmla="*/ 0 w 754380"/>
              <a:gd name="connsiteY3" fmla="*/ 358140 h 382355"/>
              <a:gd name="connsiteX0" fmla="*/ 754380 w 754380"/>
              <a:gd name="connsiteY0" fmla="*/ 0 h 381824"/>
              <a:gd name="connsiteX1" fmla="*/ 601980 w 754380"/>
              <a:gd name="connsiteY1" fmla="*/ 205740 h 381824"/>
              <a:gd name="connsiteX2" fmla="*/ 236220 w 754380"/>
              <a:gd name="connsiteY2" fmla="*/ 365760 h 381824"/>
              <a:gd name="connsiteX3" fmla="*/ 0 w 754380"/>
              <a:gd name="connsiteY3" fmla="*/ 358140 h 381824"/>
            </a:gdLst>
            <a:ahLst/>
            <a:cxnLst>
              <a:cxn ang="0">
                <a:pos x="connsiteX0" y="connsiteY0"/>
              </a:cxn>
              <a:cxn ang="0">
                <a:pos x="connsiteX1" y="connsiteY1"/>
              </a:cxn>
              <a:cxn ang="0">
                <a:pos x="connsiteX2" y="connsiteY2"/>
              </a:cxn>
              <a:cxn ang="0">
                <a:pos x="connsiteX3" y="connsiteY3"/>
              </a:cxn>
            </a:cxnLst>
            <a:rect l="l" t="t" r="r" b="b"/>
            <a:pathLst>
              <a:path w="754380" h="381824">
                <a:moveTo>
                  <a:pt x="754380" y="0"/>
                </a:moveTo>
                <a:cubicBezTo>
                  <a:pt x="752475" y="55880"/>
                  <a:pt x="688340" y="144780"/>
                  <a:pt x="601980" y="205740"/>
                </a:cubicBezTo>
                <a:cubicBezTo>
                  <a:pt x="515620" y="266700"/>
                  <a:pt x="336550" y="340360"/>
                  <a:pt x="236220" y="365760"/>
                </a:cubicBezTo>
                <a:cubicBezTo>
                  <a:pt x="135890" y="391160"/>
                  <a:pt x="36830" y="384810"/>
                  <a:pt x="0" y="358140"/>
                </a:cubicBezTo>
              </a:path>
            </a:pathLst>
          </a:custGeom>
          <a:noFill/>
          <a:ln w="9525">
            <a:solidFill>
              <a:srgbClr val="00660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71" name="フリーフォーム 270"/>
          <p:cNvSpPr/>
          <p:nvPr/>
        </p:nvSpPr>
        <p:spPr bwMode="auto">
          <a:xfrm>
            <a:off x="1274515" y="4168544"/>
            <a:ext cx="646256" cy="236751"/>
          </a:xfrm>
          <a:custGeom>
            <a:avLst/>
            <a:gdLst>
              <a:gd name="connsiteX0" fmla="*/ 0 w 1224739"/>
              <a:gd name="connsiteY0" fmla="*/ 388620 h 435131"/>
              <a:gd name="connsiteX1" fmla="*/ 236220 w 1224739"/>
              <a:gd name="connsiteY1" fmla="*/ 419100 h 435131"/>
              <a:gd name="connsiteX2" fmla="*/ 1097280 w 1224739"/>
              <a:gd name="connsiteY2" fmla="*/ 167640 h 435131"/>
              <a:gd name="connsiteX3" fmla="*/ 1203960 w 1224739"/>
              <a:gd name="connsiteY3" fmla="*/ 0 h 435131"/>
              <a:gd name="connsiteX0" fmla="*/ 0 w 1207911"/>
              <a:gd name="connsiteY0" fmla="*/ 388620 h 431199"/>
              <a:gd name="connsiteX1" fmla="*/ 236220 w 1207911"/>
              <a:gd name="connsiteY1" fmla="*/ 419100 h 431199"/>
              <a:gd name="connsiteX2" fmla="*/ 952500 w 1207911"/>
              <a:gd name="connsiteY2" fmla="*/ 220980 h 431199"/>
              <a:gd name="connsiteX3" fmla="*/ 1203960 w 1207911"/>
              <a:gd name="connsiteY3" fmla="*/ 0 h 431199"/>
              <a:gd name="connsiteX0" fmla="*/ 0 w 1207607"/>
              <a:gd name="connsiteY0" fmla="*/ 388620 h 437322"/>
              <a:gd name="connsiteX1" fmla="*/ 312420 w 1207607"/>
              <a:gd name="connsiteY1" fmla="*/ 426720 h 437322"/>
              <a:gd name="connsiteX2" fmla="*/ 952500 w 1207607"/>
              <a:gd name="connsiteY2" fmla="*/ 220980 h 437322"/>
              <a:gd name="connsiteX3" fmla="*/ 1203960 w 1207607"/>
              <a:gd name="connsiteY3" fmla="*/ 0 h 437322"/>
              <a:gd name="connsiteX0" fmla="*/ 0 w 1207607"/>
              <a:gd name="connsiteY0" fmla="*/ 419100 h 448210"/>
              <a:gd name="connsiteX1" fmla="*/ 312420 w 1207607"/>
              <a:gd name="connsiteY1" fmla="*/ 426720 h 448210"/>
              <a:gd name="connsiteX2" fmla="*/ 952500 w 1207607"/>
              <a:gd name="connsiteY2" fmla="*/ 220980 h 448210"/>
              <a:gd name="connsiteX3" fmla="*/ 1203960 w 1207607"/>
              <a:gd name="connsiteY3" fmla="*/ 0 h 448210"/>
              <a:gd name="connsiteX0" fmla="*/ 0 w 1203960"/>
              <a:gd name="connsiteY0" fmla="*/ 419100 h 448210"/>
              <a:gd name="connsiteX1" fmla="*/ 312420 w 1203960"/>
              <a:gd name="connsiteY1" fmla="*/ 426720 h 448210"/>
              <a:gd name="connsiteX2" fmla="*/ 952500 w 1203960"/>
              <a:gd name="connsiteY2" fmla="*/ 220980 h 448210"/>
              <a:gd name="connsiteX3" fmla="*/ 1203960 w 1203960"/>
              <a:gd name="connsiteY3" fmla="*/ 0 h 448210"/>
              <a:gd name="connsiteX0" fmla="*/ 0 w 1203960"/>
              <a:gd name="connsiteY0" fmla="*/ 419100 h 448210"/>
              <a:gd name="connsiteX1" fmla="*/ 312420 w 1203960"/>
              <a:gd name="connsiteY1" fmla="*/ 426720 h 448210"/>
              <a:gd name="connsiteX2" fmla="*/ 952500 w 1203960"/>
              <a:gd name="connsiteY2" fmla="*/ 220980 h 448210"/>
              <a:gd name="connsiteX3" fmla="*/ 1203960 w 1203960"/>
              <a:gd name="connsiteY3" fmla="*/ 0 h 448210"/>
              <a:gd name="connsiteX0" fmla="*/ 0 w 1203960"/>
              <a:gd name="connsiteY0" fmla="*/ 419100 h 448733"/>
              <a:gd name="connsiteX1" fmla="*/ 312420 w 1203960"/>
              <a:gd name="connsiteY1" fmla="*/ 426720 h 448733"/>
              <a:gd name="connsiteX2" fmla="*/ 906780 w 1203960"/>
              <a:gd name="connsiteY2" fmla="*/ 213360 h 448733"/>
              <a:gd name="connsiteX3" fmla="*/ 1203960 w 1203960"/>
              <a:gd name="connsiteY3" fmla="*/ 0 h 448733"/>
              <a:gd name="connsiteX0" fmla="*/ 0 w 1203960"/>
              <a:gd name="connsiteY0" fmla="*/ 419100 h 441061"/>
              <a:gd name="connsiteX1" fmla="*/ 350520 w 1203960"/>
              <a:gd name="connsiteY1" fmla="*/ 411480 h 441061"/>
              <a:gd name="connsiteX2" fmla="*/ 906780 w 1203960"/>
              <a:gd name="connsiteY2" fmla="*/ 213360 h 441061"/>
              <a:gd name="connsiteX3" fmla="*/ 1203960 w 1203960"/>
              <a:gd name="connsiteY3" fmla="*/ 0 h 441061"/>
              <a:gd name="connsiteX0" fmla="*/ 0 w 1203960"/>
              <a:gd name="connsiteY0" fmla="*/ 419100 h 441061"/>
              <a:gd name="connsiteX1" fmla="*/ 350520 w 1203960"/>
              <a:gd name="connsiteY1" fmla="*/ 411480 h 441061"/>
              <a:gd name="connsiteX2" fmla="*/ 906780 w 1203960"/>
              <a:gd name="connsiteY2" fmla="*/ 213360 h 441061"/>
              <a:gd name="connsiteX3" fmla="*/ 1203960 w 1203960"/>
              <a:gd name="connsiteY3" fmla="*/ 0 h 441061"/>
            </a:gdLst>
            <a:ahLst/>
            <a:cxnLst>
              <a:cxn ang="0">
                <a:pos x="connsiteX0" y="connsiteY0"/>
              </a:cxn>
              <a:cxn ang="0">
                <a:pos x="connsiteX1" y="connsiteY1"/>
              </a:cxn>
              <a:cxn ang="0">
                <a:pos x="connsiteX2" y="connsiteY2"/>
              </a:cxn>
              <a:cxn ang="0">
                <a:pos x="connsiteX3" y="connsiteY3"/>
              </a:cxn>
            </a:cxnLst>
            <a:rect l="l" t="t" r="r" b="b"/>
            <a:pathLst>
              <a:path w="1203960" h="441061">
                <a:moveTo>
                  <a:pt x="0" y="419100"/>
                </a:moveTo>
                <a:cubicBezTo>
                  <a:pt x="26670" y="452755"/>
                  <a:pt x="199390" y="445770"/>
                  <a:pt x="350520" y="411480"/>
                </a:cubicBezTo>
                <a:cubicBezTo>
                  <a:pt x="501650" y="377190"/>
                  <a:pt x="764540" y="281940"/>
                  <a:pt x="906780" y="213360"/>
                </a:cubicBezTo>
                <a:cubicBezTo>
                  <a:pt x="1049020" y="144780"/>
                  <a:pt x="1139825" y="94615"/>
                  <a:pt x="1203960" y="0"/>
                </a:cubicBezTo>
              </a:path>
            </a:pathLst>
          </a:custGeom>
          <a:noFill/>
          <a:ln w="9525">
            <a:solidFill>
              <a:srgbClr val="0070C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sp>
        <p:nvSpPr>
          <p:cNvPr id="272" name="フリーフォーム 271"/>
          <p:cNvSpPr/>
          <p:nvPr/>
        </p:nvSpPr>
        <p:spPr bwMode="auto">
          <a:xfrm>
            <a:off x="2027118" y="4160362"/>
            <a:ext cx="650347" cy="236429"/>
          </a:xfrm>
          <a:custGeom>
            <a:avLst/>
            <a:gdLst>
              <a:gd name="connsiteX0" fmla="*/ 1272968 w 1272968"/>
              <a:gd name="connsiteY0" fmla="*/ 411480 h 428344"/>
              <a:gd name="connsiteX1" fmla="*/ 891968 w 1272968"/>
              <a:gd name="connsiteY1" fmla="*/ 411480 h 428344"/>
              <a:gd name="connsiteX2" fmla="*/ 145208 w 1272968"/>
              <a:gd name="connsiteY2" fmla="*/ 236220 h 428344"/>
              <a:gd name="connsiteX3" fmla="*/ 428 w 1272968"/>
              <a:gd name="connsiteY3" fmla="*/ 0 h 428344"/>
              <a:gd name="connsiteX0" fmla="*/ 1272591 w 1272591"/>
              <a:gd name="connsiteY0" fmla="*/ 411480 h 428344"/>
              <a:gd name="connsiteX1" fmla="*/ 891591 w 1272591"/>
              <a:gd name="connsiteY1" fmla="*/ 411480 h 428344"/>
              <a:gd name="connsiteX2" fmla="*/ 198171 w 1272591"/>
              <a:gd name="connsiteY2" fmla="*/ 236220 h 428344"/>
              <a:gd name="connsiteX3" fmla="*/ 51 w 1272591"/>
              <a:gd name="connsiteY3" fmla="*/ 0 h 428344"/>
              <a:gd name="connsiteX0" fmla="*/ 1272581 w 1272581"/>
              <a:gd name="connsiteY0" fmla="*/ 411480 h 433404"/>
              <a:gd name="connsiteX1" fmla="*/ 807761 w 1272581"/>
              <a:gd name="connsiteY1" fmla="*/ 419100 h 433404"/>
              <a:gd name="connsiteX2" fmla="*/ 198161 w 1272581"/>
              <a:gd name="connsiteY2" fmla="*/ 236220 h 433404"/>
              <a:gd name="connsiteX3" fmla="*/ 41 w 1272581"/>
              <a:gd name="connsiteY3" fmla="*/ 0 h 433404"/>
              <a:gd name="connsiteX0" fmla="*/ 1211621 w 1211621"/>
              <a:gd name="connsiteY0" fmla="*/ 434340 h 444872"/>
              <a:gd name="connsiteX1" fmla="*/ 807761 w 1211621"/>
              <a:gd name="connsiteY1" fmla="*/ 419100 h 444872"/>
              <a:gd name="connsiteX2" fmla="*/ 198161 w 1211621"/>
              <a:gd name="connsiteY2" fmla="*/ 236220 h 444872"/>
              <a:gd name="connsiteX3" fmla="*/ 41 w 1211621"/>
              <a:gd name="connsiteY3" fmla="*/ 0 h 444872"/>
              <a:gd name="connsiteX0" fmla="*/ 1211606 w 1211606"/>
              <a:gd name="connsiteY0" fmla="*/ 434340 h 444470"/>
              <a:gd name="connsiteX1" fmla="*/ 807746 w 1211606"/>
              <a:gd name="connsiteY1" fmla="*/ 419100 h 444470"/>
              <a:gd name="connsiteX2" fmla="*/ 236246 w 1211606"/>
              <a:gd name="connsiteY2" fmla="*/ 243840 h 444470"/>
              <a:gd name="connsiteX3" fmla="*/ 26 w 1211606"/>
              <a:gd name="connsiteY3" fmla="*/ 0 h 444470"/>
              <a:gd name="connsiteX0" fmla="*/ 1211580 w 1211580"/>
              <a:gd name="connsiteY0" fmla="*/ 434340 h 444470"/>
              <a:gd name="connsiteX1" fmla="*/ 807720 w 1211580"/>
              <a:gd name="connsiteY1" fmla="*/ 419100 h 444470"/>
              <a:gd name="connsiteX2" fmla="*/ 236220 w 1211580"/>
              <a:gd name="connsiteY2" fmla="*/ 243840 h 444470"/>
              <a:gd name="connsiteX3" fmla="*/ 0 w 1211580"/>
              <a:gd name="connsiteY3" fmla="*/ 0 h 444470"/>
              <a:gd name="connsiteX0" fmla="*/ 1211580 w 1211580"/>
              <a:gd name="connsiteY0" fmla="*/ 434340 h 444470"/>
              <a:gd name="connsiteX1" fmla="*/ 807720 w 1211580"/>
              <a:gd name="connsiteY1" fmla="*/ 419100 h 444470"/>
              <a:gd name="connsiteX2" fmla="*/ 236220 w 1211580"/>
              <a:gd name="connsiteY2" fmla="*/ 243840 h 444470"/>
              <a:gd name="connsiteX3" fmla="*/ 0 w 1211580"/>
              <a:gd name="connsiteY3" fmla="*/ 0 h 444470"/>
              <a:gd name="connsiteX0" fmla="*/ 1211580 w 1211580"/>
              <a:gd name="connsiteY0" fmla="*/ 434340 h 444872"/>
              <a:gd name="connsiteX1" fmla="*/ 807720 w 1211580"/>
              <a:gd name="connsiteY1" fmla="*/ 419100 h 444872"/>
              <a:gd name="connsiteX2" fmla="*/ 266700 w 1211580"/>
              <a:gd name="connsiteY2" fmla="*/ 236220 h 444872"/>
              <a:gd name="connsiteX3" fmla="*/ 0 w 1211580"/>
              <a:gd name="connsiteY3" fmla="*/ 0 h 444872"/>
              <a:gd name="connsiteX0" fmla="*/ 1211580 w 1211580"/>
              <a:gd name="connsiteY0" fmla="*/ 434340 h 440461"/>
              <a:gd name="connsiteX1" fmla="*/ 784860 w 1211580"/>
              <a:gd name="connsiteY1" fmla="*/ 403860 h 440461"/>
              <a:gd name="connsiteX2" fmla="*/ 266700 w 1211580"/>
              <a:gd name="connsiteY2" fmla="*/ 236220 h 440461"/>
              <a:gd name="connsiteX3" fmla="*/ 0 w 1211580"/>
              <a:gd name="connsiteY3" fmla="*/ 0 h 440461"/>
            </a:gdLst>
            <a:ahLst/>
            <a:cxnLst>
              <a:cxn ang="0">
                <a:pos x="connsiteX0" y="connsiteY0"/>
              </a:cxn>
              <a:cxn ang="0">
                <a:pos x="connsiteX1" y="connsiteY1"/>
              </a:cxn>
              <a:cxn ang="0">
                <a:pos x="connsiteX2" y="connsiteY2"/>
              </a:cxn>
              <a:cxn ang="0">
                <a:pos x="connsiteX3" y="connsiteY3"/>
              </a:cxn>
            </a:cxnLst>
            <a:rect l="l" t="t" r="r" b="b"/>
            <a:pathLst>
              <a:path w="1211580" h="440461">
                <a:moveTo>
                  <a:pt x="1211580" y="434340"/>
                </a:moveTo>
                <a:cubicBezTo>
                  <a:pt x="1115060" y="448945"/>
                  <a:pt x="942340" y="436880"/>
                  <a:pt x="784860" y="403860"/>
                </a:cubicBezTo>
                <a:cubicBezTo>
                  <a:pt x="627380" y="370840"/>
                  <a:pt x="397510" y="303530"/>
                  <a:pt x="266700" y="236220"/>
                </a:cubicBezTo>
                <a:cubicBezTo>
                  <a:pt x="135890" y="168910"/>
                  <a:pt x="59055" y="121920"/>
                  <a:pt x="0" y="0"/>
                </a:cubicBezTo>
              </a:path>
            </a:pathLst>
          </a:custGeom>
          <a:noFill/>
          <a:ln w="9525">
            <a:solidFill>
              <a:srgbClr val="0070C0"/>
            </a:solidFill>
            <a:prstDash val="dash"/>
            <a:miter lim="800000"/>
            <a:headEnd/>
            <a:tailEnd/>
          </a:ln>
        </p:spPr>
        <p:txBody>
          <a:bodyPr rtlCol="0" anchor="ctr"/>
          <a:lstStyle/>
          <a:p>
            <a:pPr algn="ctr"/>
            <a:endParaRPr kumimoji="1" lang="ja-JP" altLang="en-US" sz="500">
              <a:latin typeface="Calibri" panose="020F0502020204030204" pitchFamily="34" charset="0"/>
              <a:ea typeface="+mn-ea"/>
              <a:cs typeface="Arial" panose="020B0604020202020204" pitchFamily="34" charset="0"/>
            </a:endParaRPr>
          </a:p>
        </p:txBody>
      </p:sp>
      <p:cxnSp>
        <p:nvCxnSpPr>
          <p:cNvPr id="273" name="直線コネクタ 272"/>
          <p:cNvCxnSpPr/>
          <p:nvPr/>
        </p:nvCxnSpPr>
        <p:spPr bwMode="auto">
          <a:xfrm>
            <a:off x="1079612" y="3287377"/>
            <a:ext cx="468052" cy="0"/>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
        <p:nvSpPr>
          <p:cNvPr id="274" name="テキスト ボックス 273"/>
          <p:cNvSpPr txBox="1"/>
          <p:nvPr/>
        </p:nvSpPr>
        <p:spPr bwMode="auto">
          <a:xfrm>
            <a:off x="1510684" y="3200561"/>
            <a:ext cx="1420582" cy="215444"/>
          </a:xfrm>
          <a:prstGeom prst="rect">
            <a:avLst/>
          </a:prstGeom>
          <a:noFill/>
          <a:ln w="9525">
            <a:noFill/>
            <a:miter lim="800000"/>
            <a:headEnd/>
            <a:tailEnd/>
          </a:ln>
        </p:spPr>
        <p:txBody>
          <a:bodyPr wrap="none" rtlCol="0">
            <a:spAutoFit/>
          </a:bodyPr>
          <a:lstStyle/>
          <a:p>
            <a:r>
              <a:rPr kumimoji="1" lang="en-US" altLang="ja-JP" sz="800" dirty="0" smtClean="0">
                <a:latin typeface="Calibri" panose="020F0502020204030204" pitchFamily="34" charset="0"/>
                <a:ea typeface="+mn-ea"/>
                <a:cs typeface="Arial" panose="020B0604020202020204" pitchFamily="34" charset="0"/>
              </a:rPr>
              <a:t>: Leased Line (Primary Circuit)</a:t>
            </a:r>
            <a:endParaRPr kumimoji="1" lang="ja-JP" altLang="en-US" sz="800" dirty="0" smtClean="0">
              <a:latin typeface="Calibri" panose="020F0502020204030204" pitchFamily="34" charset="0"/>
              <a:ea typeface="+mn-ea"/>
              <a:cs typeface="Arial" panose="020B0604020202020204" pitchFamily="34" charset="0"/>
            </a:endParaRPr>
          </a:p>
        </p:txBody>
      </p:sp>
      <p:cxnSp>
        <p:nvCxnSpPr>
          <p:cNvPr id="275" name="直線コネクタ 274"/>
          <p:cNvCxnSpPr/>
          <p:nvPr/>
        </p:nvCxnSpPr>
        <p:spPr bwMode="auto">
          <a:xfrm>
            <a:off x="1079612" y="3368676"/>
            <a:ext cx="468052" cy="0"/>
          </a:xfrm>
          <a:prstGeom prst="line">
            <a:avLst/>
          </a:prstGeom>
          <a:solidFill>
            <a:schemeClr val="accent1"/>
          </a:solidFill>
          <a:ln w="9525" cap="flat" cmpd="sng" algn="ctr">
            <a:solidFill>
              <a:srgbClr val="006600"/>
            </a:solidFill>
            <a:prstDash val="solid"/>
            <a:miter lim="800000"/>
            <a:headEnd type="none" w="med" len="med"/>
            <a:tailEnd type="none" w="med" len="med"/>
          </a:ln>
          <a:effectLst/>
        </p:spPr>
      </p:cxnSp>
      <p:cxnSp>
        <p:nvCxnSpPr>
          <p:cNvPr id="276" name="直線コネクタ 275"/>
          <p:cNvCxnSpPr/>
          <p:nvPr/>
        </p:nvCxnSpPr>
        <p:spPr bwMode="auto">
          <a:xfrm>
            <a:off x="1079612" y="3488593"/>
            <a:ext cx="468052" cy="0"/>
          </a:xfrm>
          <a:prstGeom prst="line">
            <a:avLst/>
          </a:prstGeom>
          <a:solidFill>
            <a:schemeClr val="accent1"/>
          </a:solidFill>
          <a:ln w="9525" cap="flat" cmpd="sng" algn="ctr">
            <a:solidFill>
              <a:srgbClr val="0070C0"/>
            </a:solidFill>
            <a:prstDash val="dash"/>
            <a:miter lim="800000"/>
            <a:headEnd type="none" w="med" len="med"/>
            <a:tailEnd type="none" w="med" len="med"/>
          </a:ln>
          <a:effectLst/>
        </p:spPr>
      </p:cxnSp>
      <p:cxnSp>
        <p:nvCxnSpPr>
          <p:cNvPr id="277" name="直線コネクタ 276"/>
          <p:cNvCxnSpPr/>
          <p:nvPr/>
        </p:nvCxnSpPr>
        <p:spPr bwMode="auto">
          <a:xfrm>
            <a:off x="1079612" y="3569892"/>
            <a:ext cx="468052" cy="0"/>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sp>
        <p:nvSpPr>
          <p:cNvPr id="278" name="テキスト ボックス 277"/>
          <p:cNvSpPr txBox="1"/>
          <p:nvPr/>
        </p:nvSpPr>
        <p:spPr bwMode="auto">
          <a:xfrm>
            <a:off x="1510684" y="3416585"/>
            <a:ext cx="1531188" cy="215444"/>
          </a:xfrm>
          <a:prstGeom prst="rect">
            <a:avLst/>
          </a:prstGeom>
          <a:noFill/>
          <a:ln w="9525">
            <a:noFill/>
            <a:miter lim="800000"/>
            <a:headEnd/>
            <a:tailEnd/>
          </a:ln>
        </p:spPr>
        <p:txBody>
          <a:bodyPr wrap="none" rtlCol="0">
            <a:spAutoFit/>
          </a:bodyPr>
          <a:lstStyle/>
          <a:p>
            <a:r>
              <a:rPr kumimoji="1" lang="en-US" altLang="ja-JP" sz="800" dirty="0" smtClean="0">
                <a:latin typeface="Calibri" panose="020F0502020204030204" pitchFamily="34" charset="0"/>
                <a:ea typeface="+mn-ea"/>
                <a:cs typeface="Arial" panose="020B0604020202020204" pitchFamily="34" charset="0"/>
              </a:rPr>
              <a:t>: Leased Line (Secondary Circuit)</a:t>
            </a:r>
            <a:endParaRPr kumimoji="1" lang="ja-JP" altLang="en-US" sz="800" dirty="0" smtClean="0">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144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1772816"/>
            <a:ext cx="8672857" cy="482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val 407"/>
          <p:cNvSpPr>
            <a:spLocks noChangeArrowheads="1"/>
          </p:cNvSpPr>
          <p:nvPr/>
        </p:nvSpPr>
        <p:spPr bwMode="auto">
          <a:xfrm>
            <a:off x="6372200" y="2636912"/>
            <a:ext cx="1673937" cy="1596986"/>
          </a:xfrm>
          <a:prstGeom prst="ellipse">
            <a:avLst/>
          </a:prstGeom>
          <a:solidFill>
            <a:srgbClr val="FF99CC">
              <a:alpha val="60000"/>
            </a:srgbClr>
          </a:solidFill>
          <a:ln w="57150">
            <a:noFill/>
          </a:ln>
          <a:effectLst/>
          <a:extLst/>
        </p:spPr>
        <p:txBody>
          <a:bodyPr wrap="none" anchor="ctr"/>
          <a:lstStyle/>
          <a:p>
            <a:endParaRPr lang="ja-JP" altLang="en-US">
              <a:latin typeface="Calibri" panose="020F0502020204030204" pitchFamily="34" charset="0"/>
              <a:cs typeface="Arial" panose="020B0604020202020204" pitchFamily="34" charset="0"/>
            </a:endParaRPr>
          </a:p>
        </p:txBody>
      </p:sp>
      <p:sp>
        <p:nvSpPr>
          <p:cNvPr id="119" name="フリーフォーム 118"/>
          <p:cNvSpPr/>
          <p:nvPr/>
        </p:nvSpPr>
        <p:spPr bwMode="auto">
          <a:xfrm>
            <a:off x="7703429" y="3630944"/>
            <a:ext cx="634471" cy="1501618"/>
          </a:xfrm>
          <a:custGeom>
            <a:avLst/>
            <a:gdLst>
              <a:gd name="connsiteX0" fmla="*/ 269822 w 946324"/>
              <a:gd name="connsiteY0" fmla="*/ 1776334 h 1776334"/>
              <a:gd name="connsiteX1" fmla="*/ 547140 w 946324"/>
              <a:gd name="connsiteY1" fmla="*/ 1708878 h 1776334"/>
              <a:gd name="connsiteX2" fmla="*/ 929389 w 946324"/>
              <a:gd name="connsiteY2" fmla="*/ 1521501 h 1776334"/>
              <a:gd name="connsiteX3" fmla="*/ 794478 w 946324"/>
              <a:gd name="connsiteY3" fmla="*/ 697042 h 1776334"/>
              <a:gd name="connsiteX4" fmla="*/ 52465 w 946324"/>
              <a:gd name="connsiteY4" fmla="*/ 277318 h 1776334"/>
              <a:gd name="connsiteX5" fmla="*/ 119920 w 946324"/>
              <a:gd name="connsiteY5" fmla="*/ 0 h 1776334"/>
              <a:gd name="connsiteX0" fmla="*/ 269822 w 946324"/>
              <a:gd name="connsiteY0" fmla="*/ 1776334 h 1776334"/>
              <a:gd name="connsiteX1" fmla="*/ 547140 w 946324"/>
              <a:gd name="connsiteY1" fmla="*/ 1708878 h 1776334"/>
              <a:gd name="connsiteX2" fmla="*/ 929389 w 946324"/>
              <a:gd name="connsiteY2" fmla="*/ 1521501 h 1776334"/>
              <a:gd name="connsiteX3" fmla="*/ 794478 w 946324"/>
              <a:gd name="connsiteY3" fmla="*/ 697042 h 1776334"/>
              <a:gd name="connsiteX4" fmla="*/ 52465 w 946324"/>
              <a:gd name="connsiteY4" fmla="*/ 277318 h 1776334"/>
              <a:gd name="connsiteX5" fmla="*/ 119920 w 946324"/>
              <a:gd name="connsiteY5" fmla="*/ 0 h 1776334"/>
              <a:gd name="connsiteX0" fmla="*/ 269822 w 975801"/>
              <a:gd name="connsiteY0" fmla="*/ 1776334 h 1776334"/>
              <a:gd name="connsiteX1" fmla="*/ 547140 w 975801"/>
              <a:gd name="connsiteY1" fmla="*/ 1708878 h 1776334"/>
              <a:gd name="connsiteX2" fmla="*/ 929389 w 975801"/>
              <a:gd name="connsiteY2" fmla="*/ 1521501 h 1776334"/>
              <a:gd name="connsiteX3" fmla="*/ 794478 w 975801"/>
              <a:gd name="connsiteY3" fmla="*/ 697042 h 1776334"/>
              <a:gd name="connsiteX4" fmla="*/ 52465 w 975801"/>
              <a:gd name="connsiteY4" fmla="*/ 277318 h 1776334"/>
              <a:gd name="connsiteX5" fmla="*/ 119920 w 975801"/>
              <a:gd name="connsiteY5" fmla="*/ 0 h 1776334"/>
              <a:gd name="connsiteX0" fmla="*/ 269822 w 940427"/>
              <a:gd name="connsiteY0" fmla="*/ 1776334 h 1776334"/>
              <a:gd name="connsiteX1" fmla="*/ 547140 w 940427"/>
              <a:gd name="connsiteY1" fmla="*/ 1708878 h 1776334"/>
              <a:gd name="connsiteX2" fmla="*/ 884419 w 940427"/>
              <a:gd name="connsiteY2" fmla="*/ 1543986 h 1776334"/>
              <a:gd name="connsiteX3" fmla="*/ 794478 w 940427"/>
              <a:gd name="connsiteY3" fmla="*/ 697042 h 1776334"/>
              <a:gd name="connsiteX4" fmla="*/ 52465 w 940427"/>
              <a:gd name="connsiteY4" fmla="*/ 277318 h 1776334"/>
              <a:gd name="connsiteX5" fmla="*/ 119920 w 940427"/>
              <a:gd name="connsiteY5" fmla="*/ 0 h 1776334"/>
              <a:gd name="connsiteX0" fmla="*/ 267603 w 898523"/>
              <a:gd name="connsiteY0" fmla="*/ 1776334 h 1776334"/>
              <a:gd name="connsiteX1" fmla="*/ 544921 w 898523"/>
              <a:gd name="connsiteY1" fmla="*/ 1708878 h 1776334"/>
              <a:gd name="connsiteX2" fmla="*/ 882200 w 898523"/>
              <a:gd name="connsiteY2" fmla="*/ 1543986 h 1776334"/>
              <a:gd name="connsiteX3" fmla="*/ 762279 w 898523"/>
              <a:gd name="connsiteY3" fmla="*/ 816964 h 1776334"/>
              <a:gd name="connsiteX4" fmla="*/ 50246 w 898523"/>
              <a:gd name="connsiteY4" fmla="*/ 277318 h 1776334"/>
              <a:gd name="connsiteX5" fmla="*/ 117701 w 898523"/>
              <a:gd name="connsiteY5" fmla="*/ 0 h 1776334"/>
              <a:gd name="connsiteX0" fmla="*/ 315380 w 948160"/>
              <a:gd name="connsiteY0" fmla="*/ 1776334 h 1776334"/>
              <a:gd name="connsiteX1" fmla="*/ 592698 w 948160"/>
              <a:gd name="connsiteY1" fmla="*/ 1708878 h 1776334"/>
              <a:gd name="connsiteX2" fmla="*/ 929977 w 948160"/>
              <a:gd name="connsiteY2" fmla="*/ 1543986 h 1776334"/>
              <a:gd name="connsiteX3" fmla="*/ 810056 w 948160"/>
              <a:gd name="connsiteY3" fmla="*/ 816964 h 1776334"/>
              <a:gd name="connsiteX4" fmla="*/ 38062 w 948160"/>
              <a:gd name="connsiteY4" fmla="*/ 299803 h 1776334"/>
              <a:gd name="connsiteX5" fmla="*/ 165478 w 948160"/>
              <a:gd name="connsiteY5" fmla="*/ 0 h 1776334"/>
              <a:gd name="connsiteX0" fmla="*/ 315380 w 994714"/>
              <a:gd name="connsiteY0" fmla="*/ 1776334 h 1776334"/>
              <a:gd name="connsiteX1" fmla="*/ 592698 w 994714"/>
              <a:gd name="connsiteY1" fmla="*/ 1708878 h 1776334"/>
              <a:gd name="connsiteX2" fmla="*/ 929977 w 994714"/>
              <a:gd name="connsiteY2" fmla="*/ 1543986 h 1776334"/>
              <a:gd name="connsiteX3" fmla="*/ 810056 w 994714"/>
              <a:gd name="connsiteY3" fmla="*/ 816964 h 1776334"/>
              <a:gd name="connsiteX4" fmla="*/ 38062 w 994714"/>
              <a:gd name="connsiteY4" fmla="*/ 299803 h 1776334"/>
              <a:gd name="connsiteX5" fmla="*/ 165478 w 994714"/>
              <a:gd name="connsiteY5" fmla="*/ 0 h 1776334"/>
              <a:gd name="connsiteX0" fmla="*/ 315380 w 994714"/>
              <a:gd name="connsiteY0" fmla="*/ 1776334 h 1776334"/>
              <a:gd name="connsiteX1" fmla="*/ 592698 w 994714"/>
              <a:gd name="connsiteY1" fmla="*/ 1708878 h 1776334"/>
              <a:gd name="connsiteX2" fmla="*/ 929977 w 994714"/>
              <a:gd name="connsiteY2" fmla="*/ 1543986 h 1776334"/>
              <a:gd name="connsiteX3" fmla="*/ 810056 w 994714"/>
              <a:gd name="connsiteY3" fmla="*/ 816964 h 1776334"/>
              <a:gd name="connsiteX4" fmla="*/ 38062 w 994714"/>
              <a:gd name="connsiteY4" fmla="*/ 299803 h 1776334"/>
              <a:gd name="connsiteX5" fmla="*/ 165478 w 994714"/>
              <a:gd name="connsiteY5" fmla="*/ 0 h 1776334"/>
              <a:gd name="connsiteX0" fmla="*/ 315380 w 948160"/>
              <a:gd name="connsiteY0" fmla="*/ 1776334 h 1776334"/>
              <a:gd name="connsiteX1" fmla="*/ 592698 w 948160"/>
              <a:gd name="connsiteY1" fmla="*/ 1731363 h 1776334"/>
              <a:gd name="connsiteX2" fmla="*/ 929977 w 948160"/>
              <a:gd name="connsiteY2" fmla="*/ 1543986 h 1776334"/>
              <a:gd name="connsiteX3" fmla="*/ 810056 w 948160"/>
              <a:gd name="connsiteY3" fmla="*/ 816964 h 1776334"/>
              <a:gd name="connsiteX4" fmla="*/ 38062 w 948160"/>
              <a:gd name="connsiteY4" fmla="*/ 299803 h 1776334"/>
              <a:gd name="connsiteX5" fmla="*/ 165478 w 948160"/>
              <a:gd name="connsiteY5" fmla="*/ 0 h 1776334"/>
              <a:gd name="connsiteX0" fmla="*/ 315380 w 991386"/>
              <a:gd name="connsiteY0" fmla="*/ 1776334 h 1776334"/>
              <a:gd name="connsiteX1" fmla="*/ 592698 w 991386"/>
              <a:gd name="connsiteY1" fmla="*/ 1731363 h 1776334"/>
              <a:gd name="connsiteX2" fmla="*/ 929977 w 991386"/>
              <a:gd name="connsiteY2" fmla="*/ 1543986 h 1776334"/>
              <a:gd name="connsiteX3" fmla="*/ 810056 w 991386"/>
              <a:gd name="connsiteY3" fmla="*/ 816964 h 1776334"/>
              <a:gd name="connsiteX4" fmla="*/ 38062 w 991386"/>
              <a:gd name="connsiteY4" fmla="*/ 299803 h 1776334"/>
              <a:gd name="connsiteX5" fmla="*/ 165478 w 991386"/>
              <a:gd name="connsiteY5" fmla="*/ 0 h 1776334"/>
              <a:gd name="connsiteX0" fmla="*/ 315380 w 991386"/>
              <a:gd name="connsiteY0" fmla="*/ 1776334 h 1776334"/>
              <a:gd name="connsiteX1" fmla="*/ 592698 w 991386"/>
              <a:gd name="connsiteY1" fmla="*/ 1731363 h 1776334"/>
              <a:gd name="connsiteX2" fmla="*/ 929977 w 991386"/>
              <a:gd name="connsiteY2" fmla="*/ 1543986 h 1776334"/>
              <a:gd name="connsiteX3" fmla="*/ 810056 w 991386"/>
              <a:gd name="connsiteY3" fmla="*/ 816964 h 1776334"/>
              <a:gd name="connsiteX4" fmla="*/ 38062 w 991386"/>
              <a:gd name="connsiteY4" fmla="*/ 299803 h 1776334"/>
              <a:gd name="connsiteX5" fmla="*/ 165478 w 991386"/>
              <a:gd name="connsiteY5" fmla="*/ 0 h 1776334"/>
              <a:gd name="connsiteX0" fmla="*/ 315380 w 930208"/>
              <a:gd name="connsiteY0" fmla="*/ 1776334 h 1776334"/>
              <a:gd name="connsiteX1" fmla="*/ 592698 w 930208"/>
              <a:gd name="connsiteY1" fmla="*/ 1731363 h 1776334"/>
              <a:gd name="connsiteX2" fmla="*/ 929977 w 930208"/>
              <a:gd name="connsiteY2" fmla="*/ 1543986 h 1776334"/>
              <a:gd name="connsiteX3" fmla="*/ 634796 w 930208"/>
              <a:gd name="connsiteY3" fmla="*/ 725524 h 1776334"/>
              <a:gd name="connsiteX4" fmla="*/ 38062 w 930208"/>
              <a:gd name="connsiteY4" fmla="*/ 299803 h 1776334"/>
              <a:gd name="connsiteX5" fmla="*/ 165478 w 930208"/>
              <a:gd name="connsiteY5" fmla="*/ 0 h 1776334"/>
              <a:gd name="connsiteX0" fmla="*/ 315380 w 876957"/>
              <a:gd name="connsiteY0" fmla="*/ 1776334 h 1797689"/>
              <a:gd name="connsiteX1" fmla="*/ 592698 w 876957"/>
              <a:gd name="connsiteY1" fmla="*/ 1731363 h 1797689"/>
              <a:gd name="connsiteX2" fmla="*/ 876637 w 876957"/>
              <a:gd name="connsiteY2" fmla="*/ 1025826 h 1797689"/>
              <a:gd name="connsiteX3" fmla="*/ 634796 w 876957"/>
              <a:gd name="connsiteY3" fmla="*/ 725524 h 1797689"/>
              <a:gd name="connsiteX4" fmla="*/ 38062 w 876957"/>
              <a:gd name="connsiteY4" fmla="*/ 299803 h 1797689"/>
              <a:gd name="connsiteX5" fmla="*/ 165478 w 876957"/>
              <a:gd name="connsiteY5" fmla="*/ 0 h 1797689"/>
              <a:gd name="connsiteX0" fmla="*/ 315380 w 900892"/>
              <a:gd name="connsiteY0" fmla="*/ 1776334 h 1776334"/>
              <a:gd name="connsiteX1" fmla="*/ 828918 w 900892"/>
              <a:gd name="connsiteY1" fmla="*/ 1236063 h 1776334"/>
              <a:gd name="connsiteX2" fmla="*/ 876637 w 900892"/>
              <a:gd name="connsiteY2" fmla="*/ 1025826 h 1776334"/>
              <a:gd name="connsiteX3" fmla="*/ 634796 w 900892"/>
              <a:gd name="connsiteY3" fmla="*/ 725524 h 1776334"/>
              <a:gd name="connsiteX4" fmla="*/ 38062 w 900892"/>
              <a:gd name="connsiteY4" fmla="*/ 299803 h 1776334"/>
              <a:gd name="connsiteX5" fmla="*/ 165478 w 900892"/>
              <a:gd name="connsiteY5" fmla="*/ 0 h 1776334"/>
              <a:gd name="connsiteX0" fmla="*/ 582080 w 889913"/>
              <a:gd name="connsiteY0" fmla="*/ 1281034 h 1281034"/>
              <a:gd name="connsiteX1" fmla="*/ 828918 w 889913"/>
              <a:gd name="connsiteY1" fmla="*/ 1236063 h 1281034"/>
              <a:gd name="connsiteX2" fmla="*/ 876637 w 889913"/>
              <a:gd name="connsiteY2" fmla="*/ 1025826 h 1281034"/>
              <a:gd name="connsiteX3" fmla="*/ 634796 w 889913"/>
              <a:gd name="connsiteY3" fmla="*/ 725524 h 1281034"/>
              <a:gd name="connsiteX4" fmla="*/ 38062 w 889913"/>
              <a:gd name="connsiteY4" fmla="*/ 299803 h 1281034"/>
              <a:gd name="connsiteX5" fmla="*/ 165478 w 889913"/>
              <a:gd name="connsiteY5" fmla="*/ 0 h 1281034"/>
              <a:gd name="connsiteX0" fmla="*/ 582080 w 902356"/>
              <a:gd name="connsiteY0" fmla="*/ 1281034 h 1281034"/>
              <a:gd name="connsiteX1" fmla="*/ 828918 w 902356"/>
              <a:gd name="connsiteY1" fmla="*/ 1236063 h 1281034"/>
              <a:gd name="connsiteX2" fmla="*/ 876637 w 902356"/>
              <a:gd name="connsiteY2" fmla="*/ 1025826 h 1281034"/>
              <a:gd name="connsiteX3" fmla="*/ 464998 w 902356"/>
              <a:gd name="connsiteY3" fmla="*/ 725524 h 1281034"/>
              <a:gd name="connsiteX4" fmla="*/ 38062 w 902356"/>
              <a:gd name="connsiteY4" fmla="*/ 299803 h 1281034"/>
              <a:gd name="connsiteX5" fmla="*/ 165478 w 902356"/>
              <a:gd name="connsiteY5" fmla="*/ 0 h 1281034"/>
              <a:gd name="connsiteX0" fmla="*/ 513260 w 833537"/>
              <a:gd name="connsiteY0" fmla="*/ 1281034 h 1281034"/>
              <a:gd name="connsiteX1" fmla="*/ 760098 w 833537"/>
              <a:gd name="connsiteY1" fmla="*/ 1236063 h 1281034"/>
              <a:gd name="connsiteX2" fmla="*/ 807817 w 833537"/>
              <a:gd name="connsiteY2" fmla="*/ 1025826 h 1281034"/>
              <a:gd name="connsiteX3" fmla="*/ 396178 w 833537"/>
              <a:gd name="connsiteY3" fmla="*/ 725524 h 1281034"/>
              <a:gd name="connsiteX4" fmla="*/ 59137 w 833537"/>
              <a:gd name="connsiteY4" fmla="*/ 365912 h 1281034"/>
              <a:gd name="connsiteX5" fmla="*/ 96658 w 833537"/>
              <a:gd name="connsiteY5" fmla="*/ 0 h 1281034"/>
              <a:gd name="connsiteX0" fmla="*/ 497519 w 817796"/>
              <a:gd name="connsiteY0" fmla="*/ 1281034 h 1281034"/>
              <a:gd name="connsiteX1" fmla="*/ 744357 w 817796"/>
              <a:gd name="connsiteY1" fmla="*/ 1236063 h 1281034"/>
              <a:gd name="connsiteX2" fmla="*/ 792076 w 817796"/>
              <a:gd name="connsiteY2" fmla="*/ 1025826 h 1281034"/>
              <a:gd name="connsiteX3" fmla="*/ 380437 w 817796"/>
              <a:gd name="connsiteY3" fmla="*/ 725524 h 1281034"/>
              <a:gd name="connsiteX4" fmla="*/ 43396 w 817796"/>
              <a:gd name="connsiteY4" fmla="*/ 365912 h 1281034"/>
              <a:gd name="connsiteX5" fmla="*/ 140846 w 817796"/>
              <a:gd name="connsiteY5" fmla="*/ 0 h 128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796" h="1281034">
                <a:moveTo>
                  <a:pt x="497519" y="1281034"/>
                </a:moveTo>
                <a:cubicBezTo>
                  <a:pt x="581214" y="1268542"/>
                  <a:pt x="695264" y="1278598"/>
                  <a:pt x="744357" y="1236063"/>
                </a:cubicBezTo>
                <a:cubicBezTo>
                  <a:pt x="793450" y="1193528"/>
                  <a:pt x="852729" y="1110916"/>
                  <a:pt x="792076" y="1025826"/>
                </a:cubicBezTo>
                <a:cubicBezTo>
                  <a:pt x="731423" y="940736"/>
                  <a:pt x="505217" y="835510"/>
                  <a:pt x="380437" y="725524"/>
                </a:cubicBezTo>
                <a:cubicBezTo>
                  <a:pt x="255657" y="615538"/>
                  <a:pt x="150826" y="502073"/>
                  <a:pt x="43396" y="365912"/>
                </a:cubicBezTo>
                <a:cubicBezTo>
                  <a:pt x="-64034" y="229751"/>
                  <a:pt x="50905" y="80572"/>
                  <a:pt x="140846" y="0"/>
                </a:cubicBezTo>
              </a:path>
            </a:pathLst>
          </a:custGeom>
          <a:noFill/>
          <a:ln w="28575" cap="flat" cmpd="sng" algn="ctr">
            <a:solidFill>
              <a:srgbClr val="00B05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endParaRPr>
          </a:p>
        </p:txBody>
      </p:sp>
      <p:sp>
        <p:nvSpPr>
          <p:cNvPr id="120" name="フリーフォーム 119"/>
          <p:cNvSpPr/>
          <p:nvPr/>
        </p:nvSpPr>
        <p:spPr bwMode="auto">
          <a:xfrm>
            <a:off x="6601675" y="3824539"/>
            <a:ext cx="1046231" cy="1292783"/>
          </a:xfrm>
          <a:custGeom>
            <a:avLst/>
            <a:gdLst>
              <a:gd name="connsiteX0" fmla="*/ 1064301 w 1064301"/>
              <a:gd name="connsiteY0" fmla="*/ 1611442 h 1611442"/>
              <a:gd name="connsiteX1" fmla="*/ 921895 w 1064301"/>
              <a:gd name="connsiteY1" fmla="*/ 1221698 h 1611442"/>
              <a:gd name="connsiteX2" fmla="*/ 1004341 w 1064301"/>
              <a:gd name="connsiteY2" fmla="*/ 682052 h 1611442"/>
              <a:gd name="connsiteX3" fmla="*/ 532151 w 1064301"/>
              <a:gd name="connsiteY3" fmla="*/ 419724 h 1611442"/>
              <a:gd name="connsiteX4" fmla="*/ 0 w 1064301"/>
              <a:gd name="connsiteY4" fmla="*/ 0 h 1611442"/>
              <a:gd name="connsiteX0" fmla="*/ 1064301 w 1064301"/>
              <a:gd name="connsiteY0" fmla="*/ 1611442 h 1611442"/>
              <a:gd name="connsiteX1" fmla="*/ 921895 w 1064301"/>
              <a:gd name="connsiteY1" fmla="*/ 1221698 h 1611442"/>
              <a:gd name="connsiteX2" fmla="*/ 816964 w 1064301"/>
              <a:gd name="connsiteY2" fmla="*/ 607101 h 1611442"/>
              <a:gd name="connsiteX3" fmla="*/ 532151 w 1064301"/>
              <a:gd name="connsiteY3" fmla="*/ 419724 h 1611442"/>
              <a:gd name="connsiteX4" fmla="*/ 0 w 1064301"/>
              <a:gd name="connsiteY4" fmla="*/ 0 h 1611442"/>
              <a:gd name="connsiteX0" fmla="*/ 1064301 w 1064301"/>
              <a:gd name="connsiteY0" fmla="*/ 1611442 h 1611442"/>
              <a:gd name="connsiteX1" fmla="*/ 816964 w 1064301"/>
              <a:gd name="connsiteY1" fmla="*/ 1056806 h 1611442"/>
              <a:gd name="connsiteX2" fmla="*/ 816964 w 1064301"/>
              <a:gd name="connsiteY2" fmla="*/ 607101 h 1611442"/>
              <a:gd name="connsiteX3" fmla="*/ 532151 w 1064301"/>
              <a:gd name="connsiteY3" fmla="*/ 419724 h 1611442"/>
              <a:gd name="connsiteX4" fmla="*/ 0 w 1064301"/>
              <a:gd name="connsiteY4" fmla="*/ 0 h 1611442"/>
              <a:gd name="connsiteX0" fmla="*/ 1071921 w 1071921"/>
              <a:gd name="connsiteY0" fmla="*/ 1207582 h 1207582"/>
              <a:gd name="connsiteX1" fmla="*/ 816964 w 1071921"/>
              <a:gd name="connsiteY1" fmla="*/ 105680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816964 w 1071921"/>
              <a:gd name="connsiteY2" fmla="*/ 607101 h 1207582"/>
              <a:gd name="connsiteX3" fmla="*/ 532151 w 1071921"/>
              <a:gd name="connsiteY3" fmla="*/ 419724 h 1207582"/>
              <a:gd name="connsiteX4" fmla="*/ 0 w 1071921"/>
              <a:gd name="connsiteY4" fmla="*/ 0 h 1207582"/>
              <a:gd name="connsiteX0" fmla="*/ 1071921 w 1071921"/>
              <a:gd name="connsiteY0" fmla="*/ 1207582 h 1207582"/>
              <a:gd name="connsiteX1" fmla="*/ 992224 w 1071921"/>
              <a:gd name="connsiteY1" fmla="*/ 927266 h 1207582"/>
              <a:gd name="connsiteX2" fmla="*/ 900784 w 1071921"/>
              <a:gd name="connsiteY2" fmla="*/ 576621 h 1207582"/>
              <a:gd name="connsiteX3" fmla="*/ 532151 w 1071921"/>
              <a:gd name="connsiteY3" fmla="*/ 419724 h 1207582"/>
              <a:gd name="connsiteX4" fmla="*/ 0 w 1071921"/>
              <a:gd name="connsiteY4" fmla="*/ 0 h 1207582"/>
              <a:gd name="connsiteX0" fmla="*/ 1010961 w 1010961"/>
              <a:gd name="connsiteY0" fmla="*/ 1100902 h 1100902"/>
              <a:gd name="connsiteX1" fmla="*/ 992224 w 1010961"/>
              <a:gd name="connsiteY1" fmla="*/ 927266 h 1100902"/>
              <a:gd name="connsiteX2" fmla="*/ 900784 w 1010961"/>
              <a:gd name="connsiteY2" fmla="*/ 576621 h 1100902"/>
              <a:gd name="connsiteX3" fmla="*/ 532151 w 1010961"/>
              <a:gd name="connsiteY3" fmla="*/ 419724 h 1100902"/>
              <a:gd name="connsiteX4" fmla="*/ 0 w 1010961"/>
              <a:gd name="connsiteY4" fmla="*/ 0 h 1100902"/>
              <a:gd name="connsiteX0" fmla="*/ 1010961 w 1010961"/>
              <a:gd name="connsiteY0" fmla="*/ 1100902 h 1100902"/>
              <a:gd name="connsiteX1" fmla="*/ 992224 w 1010961"/>
              <a:gd name="connsiteY1" fmla="*/ 927266 h 1100902"/>
              <a:gd name="connsiteX2" fmla="*/ 900784 w 1010961"/>
              <a:gd name="connsiteY2" fmla="*/ 576621 h 1100902"/>
              <a:gd name="connsiteX3" fmla="*/ 472247 w 1010961"/>
              <a:gd name="connsiteY3" fmla="*/ 472516 h 1100902"/>
              <a:gd name="connsiteX4" fmla="*/ 0 w 1010961"/>
              <a:gd name="connsiteY4" fmla="*/ 0 h 1100902"/>
              <a:gd name="connsiteX0" fmla="*/ 1010961 w 1010961"/>
              <a:gd name="connsiteY0" fmla="*/ 1100902 h 1100902"/>
              <a:gd name="connsiteX1" fmla="*/ 992224 w 1010961"/>
              <a:gd name="connsiteY1" fmla="*/ 927266 h 1100902"/>
              <a:gd name="connsiteX2" fmla="*/ 870832 w 1010961"/>
              <a:gd name="connsiteY2" fmla="*/ 649210 h 1100902"/>
              <a:gd name="connsiteX3" fmla="*/ 472247 w 1010961"/>
              <a:gd name="connsiteY3" fmla="*/ 472516 h 1100902"/>
              <a:gd name="connsiteX4" fmla="*/ 0 w 1010961"/>
              <a:gd name="connsiteY4" fmla="*/ 0 h 110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61" h="1100902">
                <a:moveTo>
                  <a:pt x="1010961" y="1100902"/>
                </a:moveTo>
                <a:cubicBezTo>
                  <a:pt x="944754" y="983479"/>
                  <a:pt x="1015579" y="1002548"/>
                  <a:pt x="992224" y="927266"/>
                </a:cubicBezTo>
                <a:cubicBezTo>
                  <a:pt x="968869" y="851984"/>
                  <a:pt x="957495" y="725002"/>
                  <a:pt x="870832" y="649210"/>
                </a:cubicBezTo>
                <a:cubicBezTo>
                  <a:pt x="784169" y="573418"/>
                  <a:pt x="608408" y="573699"/>
                  <a:pt x="472247" y="472516"/>
                </a:cubicBezTo>
                <a:cubicBezTo>
                  <a:pt x="336086" y="371333"/>
                  <a:pt x="182380" y="153024"/>
                  <a:pt x="0" y="0"/>
                </a:cubicBezTo>
              </a:path>
            </a:pathLst>
          </a:custGeom>
          <a:noFill/>
          <a:ln w="28575" cap="flat" cmpd="sng" algn="ctr">
            <a:solidFill>
              <a:srgbClr val="00B05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endParaRPr>
          </a:p>
        </p:txBody>
      </p:sp>
      <p:cxnSp>
        <p:nvCxnSpPr>
          <p:cNvPr id="122" name="直線コネクタ 121"/>
          <p:cNvCxnSpPr/>
          <p:nvPr/>
        </p:nvCxnSpPr>
        <p:spPr>
          <a:xfrm flipH="1" flipV="1">
            <a:off x="7676242" y="5148099"/>
            <a:ext cx="112838" cy="2728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24" idx="7"/>
          </p:cNvCxnSpPr>
          <p:nvPr/>
        </p:nvCxnSpPr>
        <p:spPr>
          <a:xfrm flipV="1">
            <a:off x="8225891" y="5146197"/>
            <a:ext cx="52114" cy="3146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4" name="Oval 49"/>
          <p:cNvSpPr>
            <a:spLocks noChangeArrowheads="1"/>
          </p:cNvSpPr>
          <p:nvPr/>
        </p:nvSpPr>
        <p:spPr bwMode="auto">
          <a:xfrm>
            <a:off x="7573056" y="5420977"/>
            <a:ext cx="764844" cy="272181"/>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000" dirty="0" smtClean="0">
                <a:latin typeface="Calibri" panose="020F0502020204030204" pitchFamily="34" charset="0"/>
                <a:ea typeface="HGPｺﾞｼｯｸE" pitchFamily="50" charset="-128"/>
                <a:cs typeface="Arial" pitchFamily="34" charset="0"/>
              </a:rPr>
              <a:t>REUNA</a:t>
            </a:r>
            <a:endParaRPr lang="en-US" altLang="ja-JP" sz="1000" dirty="0">
              <a:latin typeface="Calibri" panose="020F0502020204030204" pitchFamily="34" charset="0"/>
              <a:ea typeface="HGPｺﾞｼｯｸE" pitchFamily="50" charset="-128"/>
              <a:cs typeface="Arial" pitchFamily="34" charset="0"/>
            </a:endParaRPr>
          </a:p>
        </p:txBody>
      </p:sp>
      <p:sp>
        <p:nvSpPr>
          <p:cNvPr id="125" name="Oval 49"/>
          <p:cNvSpPr>
            <a:spLocks noChangeArrowheads="1"/>
          </p:cNvSpPr>
          <p:nvPr/>
        </p:nvSpPr>
        <p:spPr bwMode="auto">
          <a:xfrm>
            <a:off x="7393762" y="4867518"/>
            <a:ext cx="1035955" cy="343126"/>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000" dirty="0" err="1" smtClean="0">
                <a:latin typeface="Calibri" panose="020F0502020204030204" pitchFamily="34" charset="0"/>
                <a:ea typeface="HGPｺﾞｼｯｸE" pitchFamily="50" charset="-128"/>
                <a:cs typeface="Arial" pitchFamily="34" charset="0"/>
              </a:rPr>
              <a:t>RedCLARA</a:t>
            </a:r>
            <a:endParaRPr lang="en-US" altLang="ja-JP" sz="1000" dirty="0">
              <a:latin typeface="Calibri" panose="020F0502020204030204" pitchFamily="34" charset="0"/>
              <a:ea typeface="HGPｺﾞｼｯｸE" pitchFamily="50" charset="-128"/>
              <a:cs typeface="Arial" pitchFamily="34" charset="0"/>
            </a:endParaRPr>
          </a:p>
        </p:txBody>
      </p:sp>
      <p:cxnSp>
        <p:nvCxnSpPr>
          <p:cNvPr id="117" name="直線矢印コネクタ 116"/>
          <p:cNvCxnSpPr>
            <a:stCxn id="80" idx="4"/>
          </p:cNvCxnSpPr>
          <p:nvPr/>
        </p:nvCxnSpPr>
        <p:spPr bwMode="auto">
          <a:xfrm flipV="1">
            <a:off x="8100926" y="3687667"/>
            <a:ext cx="715792" cy="19516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18" name="直線矢印コネクタ 117"/>
          <p:cNvCxnSpPr/>
          <p:nvPr/>
        </p:nvCxnSpPr>
        <p:spPr bwMode="auto">
          <a:xfrm flipV="1">
            <a:off x="8015563" y="3422233"/>
            <a:ext cx="801155" cy="3108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03" name="直線矢印コネクタ 102"/>
          <p:cNvCxnSpPr/>
          <p:nvPr/>
        </p:nvCxnSpPr>
        <p:spPr bwMode="auto">
          <a:xfrm flipV="1">
            <a:off x="319522" y="3566249"/>
            <a:ext cx="700064" cy="236710"/>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cxnSp>
        <p:nvCxnSpPr>
          <p:cNvPr id="104" name="直線矢印コネクタ 103"/>
          <p:cNvCxnSpPr/>
          <p:nvPr/>
        </p:nvCxnSpPr>
        <p:spPr bwMode="auto">
          <a:xfrm flipV="1">
            <a:off x="319522" y="3412572"/>
            <a:ext cx="533573" cy="25748"/>
          </a:xfrm>
          <a:prstGeom prst="straightConnector1">
            <a:avLst/>
          </a:prstGeom>
          <a:solidFill>
            <a:schemeClr val="accent1"/>
          </a:solidFill>
          <a:ln w="203200" cap="flat" cmpd="sng" algn="ctr">
            <a:solidFill>
              <a:srgbClr val="00B0F0"/>
            </a:solidFill>
            <a:prstDash val="solid"/>
            <a:miter lim="800000"/>
            <a:headEnd type="none" w="med" len="med"/>
            <a:tailEnd type="none" w="med" len="med"/>
          </a:ln>
          <a:effectLst/>
        </p:spPr>
      </p:cxnSp>
      <p:sp>
        <p:nvSpPr>
          <p:cNvPr id="138" name="Oval 247"/>
          <p:cNvSpPr>
            <a:spLocks noChangeArrowheads="1"/>
          </p:cNvSpPr>
          <p:nvPr/>
        </p:nvSpPr>
        <p:spPr bwMode="auto">
          <a:xfrm>
            <a:off x="2398209" y="3183084"/>
            <a:ext cx="1764196" cy="1732049"/>
          </a:xfrm>
          <a:prstGeom prst="ellipse">
            <a:avLst/>
          </a:prstGeom>
          <a:solidFill>
            <a:srgbClr val="FFFFCC">
              <a:alpha val="60001"/>
            </a:srgbClr>
          </a:solidFill>
          <a:ln w="57150">
            <a:noFill/>
          </a:ln>
          <a:effectLst/>
          <a:extLst/>
        </p:spPr>
        <p:txBody>
          <a:bodyPr wrap="none" anchor="ctr"/>
          <a:lstStyle/>
          <a:p>
            <a:endParaRPr lang="ja-JP" altLang="en-US">
              <a:latin typeface="Calibri" panose="020F0502020204030204" pitchFamily="34" charset="0"/>
            </a:endParaRPr>
          </a:p>
        </p:txBody>
      </p:sp>
      <p:cxnSp>
        <p:nvCxnSpPr>
          <p:cNvPr id="129" name="直線コネクタ 128"/>
          <p:cNvCxnSpPr>
            <a:stCxn id="130" idx="7"/>
          </p:cNvCxnSpPr>
          <p:nvPr/>
        </p:nvCxnSpPr>
        <p:spPr bwMode="auto">
          <a:xfrm flipV="1">
            <a:off x="4428602" y="3812406"/>
            <a:ext cx="2014557" cy="1626436"/>
          </a:xfrm>
          <a:prstGeom prst="line">
            <a:avLst/>
          </a:prstGeom>
          <a:solidFill>
            <a:schemeClr val="accent1"/>
          </a:solidFill>
          <a:ln w="19050" cap="flat" cmpd="sng" algn="ctr">
            <a:solidFill>
              <a:srgbClr val="00B050"/>
            </a:solidFill>
            <a:prstDash val="solid"/>
            <a:miter lim="800000"/>
            <a:headEnd type="none" w="med" len="med"/>
            <a:tailEnd type="none" w="med" len="med"/>
          </a:ln>
          <a:effectLst/>
        </p:spPr>
      </p:cxnSp>
      <p:grpSp>
        <p:nvGrpSpPr>
          <p:cNvPr id="105" name="グループ化 81"/>
          <p:cNvGrpSpPr>
            <a:grpSpLocks/>
          </p:cNvGrpSpPr>
          <p:nvPr/>
        </p:nvGrpSpPr>
        <p:grpSpPr bwMode="auto">
          <a:xfrm rot="21394770">
            <a:off x="3992887" y="3674771"/>
            <a:ext cx="381030" cy="438654"/>
            <a:chOff x="463550" y="579438"/>
            <a:chExt cx="1679576" cy="1933575"/>
          </a:xfrm>
          <a:solidFill>
            <a:srgbClr val="FFE9FF"/>
          </a:solidFill>
        </p:grpSpPr>
        <p:sp>
          <p:nvSpPr>
            <p:cNvPr id="106" name="Freeform 76"/>
            <p:cNvSpPr>
              <a:spLocks/>
            </p:cNvSpPr>
            <p:nvPr/>
          </p:nvSpPr>
          <p:spPr bwMode="auto">
            <a:xfrm>
              <a:off x="1671638" y="579438"/>
              <a:ext cx="471488" cy="406400"/>
            </a:xfrm>
            <a:custGeom>
              <a:avLst/>
              <a:gdLst>
                <a:gd name="T0" fmla="*/ 122367804 w 891"/>
                <a:gd name="T1" fmla="*/ 14318314 h 767"/>
                <a:gd name="T2" fmla="*/ 104446503 w 891"/>
                <a:gd name="T3" fmla="*/ 0 h 767"/>
                <a:gd name="T4" fmla="*/ 94646328 w 891"/>
                <a:gd name="T5" fmla="*/ 14879432 h 767"/>
                <a:gd name="T6" fmla="*/ 94085940 w 891"/>
                <a:gd name="T7" fmla="*/ 45200478 h 767"/>
                <a:gd name="T8" fmla="*/ 88205836 w 891"/>
                <a:gd name="T9" fmla="*/ 71590523 h 767"/>
                <a:gd name="T10" fmla="*/ 80925026 w 891"/>
                <a:gd name="T11" fmla="*/ 88435718 h 767"/>
                <a:gd name="T12" fmla="*/ 71684710 w 891"/>
                <a:gd name="T13" fmla="*/ 100507967 h 767"/>
                <a:gd name="T14" fmla="*/ 70564464 w 891"/>
                <a:gd name="T15" fmla="*/ 120440635 h 767"/>
                <a:gd name="T16" fmla="*/ 63564096 w 891"/>
                <a:gd name="T17" fmla="*/ 125213582 h 767"/>
                <a:gd name="T18" fmla="*/ 56563744 w 891"/>
                <a:gd name="T19" fmla="*/ 125213582 h 767"/>
                <a:gd name="T20" fmla="*/ 50403181 w 891"/>
                <a:gd name="T21" fmla="*/ 122125579 h 767"/>
                <a:gd name="T22" fmla="*/ 42562513 w 891"/>
                <a:gd name="T23" fmla="*/ 117352632 h 767"/>
                <a:gd name="T24" fmla="*/ 33882047 w 891"/>
                <a:gd name="T25" fmla="*/ 115949042 h 767"/>
                <a:gd name="T26" fmla="*/ 31362154 w 891"/>
                <a:gd name="T27" fmla="*/ 126617171 h 767"/>
                <a:gd name="T28" fmla="*/ 22121309 w 891"/>
                <a:gd name="T29" fmla="*/ 135039769 h 767"/>
                <a:gd name="T30" fmla="*/ 10640496 w 891"/>
                <a:gd name="T31" fmla="*/ 141497162 h 767"/>
                <a:gd name="T32" fmla="*/ 2239965 w 891"/>
                <a:gd name="T33" fmla="*/ 151604173 h 767"/>
                <a:gd name="T34" fmla="*/ 1120247 w 891"/>
                <a:gd name="T35" fmla="*/ 170975724 h 767"/>
                <a:gd name="T36" fmla="*/ 6440495 w 891"/>
                <a:gd name="T37" fmla="*/ 194838867 h 767"/>
                <a:gd name="T38" fmla="*/ 6440495 w 891"/>
                <a:gd name="T39" fmla="*/ 213930124 h 767"/>
                <a:gd name="T40" fmla="*/ 12040672 w 891"/>
                <a:gd name="T41" fmla="*/ 214210948 h 767"/>
                <a:gd name="T42" fmla="*/ 19041027 w 891"/>
                <a:gd name="T43" fmla="*/ 209718825 h 767"/>
                <a:gd name="T44" fmla="*/ 26881696 w 891"/>
                <a:gd name="T45" fmla="*/ 204384760 h 767"/>
                <a:gd name="T46" fmla="*/ 35842091 w 891"/>
                <a:gd name="T47" fmla="*/ 202138699 h 767"/>
                <a:gd name="T48" fmla="*/ 43962689 w 891"/>
                <a:gd name="T49" fmla="*/ 203261465 h 767"/>
                <a:gd name="T50" fmla="*/ 50683111 w 891"/>
                <a:gd name="T51" fmla="*/ 202699817 h 767"/>
                <a:gd name="T52" fmla="*/ 49843322 w 891"/>
                <a:gd name="T53" fmla="*/ 194838867 h 767"/>
                <a:gd name="T54" fmla="*/ 40882407 w 891"/>
                <a:gd name="T55" fmla="*/ 185574328 h 767"/>
                <a:gd name="T56" fmla="*/ 31642083 w 891"/>
                <a:gd name="T57" fmla="*/ 177432554 h 767"/>
                <a:gd name="T58" fmla="*/ 24361802 w 891"/>
                <a:gd name="T59" fmla="*/ 164518364 h 767"/>
                <a:gd name="T60" fmla="*/ 29121660 w 891"/>
                <a:gd name="T61" fmla="*/ 157219062 h 767"/>
                <a:gd name="T62" fmla="*/ 35282232 w 891"/>
                <a:gd name="T63" fmla="*/ 155253824 h 767"/>
                <a:gd name="T64" fmla="*/ 43402830 w 891"/>
                <a:gd name="T65" fmla="*/ 161430361 h 767"/>
                <a:gd name="T66" fmla="*/ 47042970 w 891"/>
                <a:gd name="T67" fmla="*/ 166764425 h 767"/>
                <a:gd name="T68" fmla="*/ 57963920 w 891"/>
                <a:gd name="T69" fmla="*/ 165360836 h 767"/>
                <a:gd name="T70" fmla="*/ 75884709 w 891"/>
                <a:gd name="T71" fmla="*/ 164799188 h 767"/>
                <a:gd name="T72" fmla="*/ 102206538 w 891"/>
                <a:gd name="T73" fmla="*/ 177432554 h 767"/>
                <a:gd name="T74" fmla="*/ 126568333 w 891"/>
                <a:gd name="T75" fmla="*/ 194558573 h 767"/>
                <a:gd name="T76" fmla="*/ 141408857 w 891"/>
                <a:gd name="T77" fmla="*/ 197365753 h 767"/>
                <a:gd name="T78" fmla="*/ 147849349 w 891"/>
                <a:gd name="T79" fmla="*/ 185574328 h 767"/>
                <a:gd name="T80" fmla="*/ 162410440 w 891"/>
                <a:gd name="T81" fmla="*/ 171256548 h 767"/>
                <a:gd name="T82" fmla="*/ 180051812 w 891"/>
                <a:gd name="T83" fmla="*/ 160587889 h 767"/>
                <a:gd name="T84" fmla="*/ 196012549 w 891"/>
                <a:gd name="T85" fmla="*/ 157219062 h 767"/>
                <a:gd name="T86" fmla="*/ 208333147 w 891"/>
                <a:gd name="T87" fmla="*/ 158061004 h 767"/>
                <a:gd name="T88" fmla="*/ 222894237 w 891"/>
                <a:gd name="T89" fmla="*/ 154692177 h 767"/>
                <a:gd name="T90" fmla="*/ 235495293 w 891"/>
                <a:gd name="T91" fmla="*/ 147673698 h 767"/>
                <a:gd name="T92" fmla="*/ 245855855 w 891"/>
                <a:gd name="T93" fmla="*/ 140654691 h 767"/>
                <a:gd name="T94" fmla="*/ 248095820 w 891"/>
                <a:gd name="T95" fmla="*/ 135320593 h 767"/>
                <a:gd name="T96" fmla="*/ 236615011 w 891"/>
                <a:gd name="T97" fmla="*/ 133917003 h 767"/>
                <a:gd name="T98" fmla="*/ 231294765 w 891"/>
                <a:gd name="T99" fmla="*/ 117914280 h 767"/>
                <a:gd name="T100" fmla="*/ 231294765 w 891"/>
                <a:gd name="T101" fmla="*/ 99103847 h 767"/>
                <a:gd name="T102" fmla="*/ 234095117 w 891"/>
                <a:gd name="T103" fmla="*/ 86189657 h 767"/>
                <a:gd name="T104" fmla="*/ 227374695 w 891"/>
                <a:gd name="T105" fmla="*/ 87032128 h 767"/>
                <a:gd name="T106" fmla="*/ 215053569 w 891"/>
                <a:gd name="T107" fmla="*/ 94050607 h 767"/>
                <a:gd name="T108" fmla="*/ 204972936 w 891"/>
                <a:gd name="T109" fmla="*/ 97138610 h 767"/>
                <a:gd name="T110" fmla="*/ 197132796 w 891"/>
                <a:gd name="T111" fmla="*/ 94331430 h 767"/>
                <a:gd name="T112" fmla="*/ 185651987 w 891"/>
                <a:gd name="T113" fmla="*/ 88435718 h 767"/>
                <a:gd name="T114" fmla="*/ 169971179 w 891"/>
                <a:gd name="T115" fmla="*/ 75520998 h 767"/>
                <a:gd name="T116" fmla="*/ 146169244 w 891"/>
                <a:gd name="T117" fmla="*/ 45762126 h 7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1"/>
                <a:gd name="T178" fmla="*/ 0 h 767"/>
                <a:gd name="T179" fmla="*/ 891 w 891"/>
                <a:gd name="T180" fmla="*/ 767 h 7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1" h="767">
                  <a:moveTo>
                    <a:pt x="500" y="132"/>
                  </a:moveTo>
                  <a:lnTo>
                    <a:pt x="478" y="102"/>
                  </a:lnTo>
                  <a:lnTo>
                    <a:pt x="457" y="75"/>
                  </a:lnTo>
                  <a:lnTo>
                    <a:pt x="437" y="51"/>
                  </a:lnTo>
                  <a:lnTo>
                    <a:pt x="417" y="31"/>
                  </a:lnTo>
                  <a:lnTo>
                    <a:pt x="399" y="15"/>
                  </a:lnTo>
                  <a:lnTo>
                    <a:pt x="384" y="5"/>
                  </a:lnTo>
                  <a:lnTo>
                    <a:pt x="373" y="0"/>
                  </a:lnTo>
                  <a:lnTo>
                    <a:pt x="364" y="0"/>
                  </a:lnTo>
                  <a:lnTo>
                    <a:pt x="353" y="13"/>
                  </a:lnTo>
                  <a:lnTo>
                    <a:pt x="344" y="30"/>
                  </a:lnTo>
                  <a:lnTo>
                    <a:pt x="338" y="53"/>
                  </a:lnTo>
                  <a:lnTo>
                    <a:pt x="338" y="77"/>
                  </a:lnTo>
                  <a:lnTo>
                    <a:pt x="339" y="103"/>
                  </a:lnTo>
                  <a:lnTo>
                    <a:pt x="339" y="132"/>
                  </a:lnTo>
                  <a:lnTo>
                    <a:pt x="336" y="161"/>
                  </a:lnTo>
                  <a:lnTo>
                    <a:pt x="331" y="185"/>
                  </a:lnTo>
                  <a:lnTo>
                    <a:pt x="325" y="207"/>
                  </a:lnTo>
                  <a:lnTo>
                    <a:pt x="320" y="231"/>
                  </a:lnTo>
                  <a:lnTo>
                    <a:pt x="315" y="255"/>
                  </a:lnTo>
                  <a:lnTo>
                    <a:pt x="311" y="274"/>
                  </a:lnTo>
                  <a:lnTo>
                    <a:pt x="308" y="290"/>
                  </a:lnTo>
                  <a:lnTo>
                    <a:pt x="299" y="304"/>
                  </a:lnTo>
                  <a:lnTo>
                    <a:pt x="289" y="315"/>
                  </a:lnTo>
                  <a:lnTo>
                    <a:pt x="278" y="321"/>
                  </a:lnTo>
                  <a:lnTo>
                    <a:pt x="266" y="328"/>
                  </a:lnTo>
                  <a:lnTo>
                    <a:pt x="260" y="340"/>
                  </a:lnTo>
                  <a:lnTo>
                    <a:pt x="256" y="358"/>
                  </a:lnTo>
                  <a:lnTo>
                    <a:pt x="257" y="376"/>
                  </a:lnTo>
                  <a:lnTo>
                    <a:pt x="260" y="397"/>
                  </a:lnTo>
                  <a:lnTo>
                    <a:pt x="257" y="414"/>
                  </a:lnTo>
                  <a:lnTo>
                    <a:pt x="252" y="429"/>
                  </a:lnTo>
                  <a:lnTo>
                    <a:pt x="244" y="438"/>
                  </a:lnTo>
                  <a:lnTo>
                    <a:pt x="239" y="440"/>
                  </a:lnTo>
                  <a:lnTo>
                    <a:pt x="234" y="443"/>
                  </a:lnTo>
                  <a:lnTo>
                    <a:pt x="227" y="446"/>
                  </a:lnTo>
                  <a:lnTo>
                    <a:pt x="221" y="447"/>
                  </a:lnTo>
                  <a:lnTo>
                    <a:pt x="215" y="447"/>
                  </a:lnTo>
                  <a:lnTo>
                    <a:pt x="208" y="447"/>
                  </a:lnTo>
                  <a:lnTo>
                    <a:pt x="202" y="446"/>
                  </a:lnTo>
                  <a:lnTo>
                    <a:pt x="197" y="444"/>
                  </a:lnTo>
                  <a:lnTo>
                    <a:pt x="192" y="442"/>
                  </a:lnTo>
                  <a:lnTo>
                    <a:pt x="186" y="439"/>
                  </a:lnTo>
                  <a:lnTo>
                    <a:pt x="180" y="435"/>
                  </a:lnTo>
                  <a:lnTo>
                    <a:pt x="173" y="432"/>
                  </a:lnTo>
                  <a:lnTo>
                    <a:pt x="166" y="428"/>
                  </a:lnTo>
                  <a:lnTo>
                    <a:pt x="158" y="423"/>
                  </a:lnTo>
                  <a:lnTo>
                    <a:pt x="152" y="418"/>
                  </a:lnTo>
                  <a:lnTo>
                    <a:pt x="146" y="413"/>
                  </a:lnTo>
                  <a:lnTo>
                    <a:pt x="136" y="407"/>
                  </a:lnTo>
                  <a:lnTo>
                    <a:pt x="127" y="405"/>
                  </a:lnTo>
                  <a:lnTo>
                    <a:pt x="121" y="413"/>
                  </a:lnTo>
                  <a:lnTo>
                    <a:pt x="119" y="425"/>
                  </a:lnTo>
                  <a:lnTo>
                    <a:pt x="119" y="433"/>
                  </a:lnTo>
                  <a:lnTo>
                    <a:pt x="116" y="442"/>
                  </a:lnTo>
                  <a:lnTo>
                    <a:pt x="112" y="451"/>
                  </a:lnTo>
                  <a:lnTo>
                    <a:pt x="106" y="458"/>
                  </a:lnTo>
                  <a:lnTo>
                    <a:pt x="98" y="467"/>
                  </a:lnTo>
                  <a:lnTo>
                    <a:pt x="89" y="474"/>
                  </a:lnTo>
                  <a:lnTo>
                    <a:pt x="79" y="481"/>
                  </a:lnTo>
                  <a:lnTo>
                    <a:pt x="69" y="486"/>
                  </a:lnTo>
                  <a:lnTo>
                    <a:pt x="58" y="491"/>
                  </a:lnTo>
                  <a:lnTo>
                    <a:pt x="48" y="497"/>
                  </a:lnTo>
                  <a:lnTo>
                    <a:pt x="38" y="504"/>
                  </a:lnTo>
                  <a:lnTo>
                    <a:pt x="29" y="513"/>
                  </a:lnTo>
                  <a:lnTo>
                    <a:pt x="20" y="522"/>
                  </a:lnTo>
                  <a:lnTo>
                    <a:pt x="13" y="531"/>
                  </a:lnTo>
                  <a:lnTo>
                    <a:pt x="8" y="540"/>
                  </a:lnTo>
                  <a:lnTo>
                    <a:pt x="4" y="548"/>
                  </a:lnTo>
                  <a:lnTo>
                    <a:pt x="0" y="566"/>
                  </a:lnTo>
                  <a:lnTo>
                    <a:pt x="0" y="587"/>
                  </a:lnTo>
                  <a:lnTo>
                    <a:pt x="4" y="609"/>
                  </a:lnTo>
                  <a:lnTo>
                    <a:pt x="10" y="627"/>
                  </a:lnTo>
                  <a:lnTo>
                    <a:pt x="17" y="646"/>
                  </a:lnTo>
                  <a:lnTo>
                    <a:pt x="22" y="669"/>
                  </a:lnTo>
                  <a:lnTo>
                    <a:pt x="23" y="694"/>
                  </a:lnTo>
                  <a:lnTo>
                    <a:pt x="20" y="715"/>
                  </a:lnTo>
                  <a:lnTo>
                    <a:pt x="18" y="734"/>
                  </a:lnTo>
                  <a:lnTo>
                    <a:pt x="19" y="750"/>
                  </a:lnTo>
                  <a:lnTo>
                    <a:pt x="23" y="762"/>
                  </a:lnTo>
                  <a:lnTo>
                    <a:pt x="29" y="767"/>
                  </a:lnTo>
                  <a:lnTo>
                    <a:pt x="33" y="767"/>
                  </a:lnTo>
                  <a:lnTo>
                    <a:pt x="38" y="766"/>
                  </a:lnTo>
                  <a:lnTo>
                    <a:pt x="43" y="763"/>
                  </a:lnTo>
                  <a:lnTo>
                    <a:pt x="49" y="760"/>
                  </a:lnTo>
                  <a:lnTo>
                    <a:pt x="55" y="757"/>
                  </a:lnTo>
                  <a:lnTo>
                    <a:pt x="62" y="752"/>
                  </a:lnTo>
                  <a:lnTo>
                    <a:pt x="68" y="747"/>
                  </a:lnTo>
                  <a:lnTo>
                    <a:pt x="74" y="742"/>
                  </a:lnTo>
                  <a:lnTo>
                    <a:pt x="81" y="737"/>
                  </a:lnTo>
                  <a:lnTo>
                    <a:pt x="88" y="732"/>
                  </a:lnTo>
                  <a:lnTo>
                    <a:pt x="96" y="728"/>
                  </a:lnTo>
                  <a:lnTo>
                    <a:pt x="103" y="724"/>
                  </a:lnTo>
                  <a:lnTo>
                    <a:pt x="112" y="723"/>
                  </a:lnTo>
                  <a:lnTo>
                    <a:pt x="121" y="722"/>
                  </a:lnTo>
                  <a:lnTo>
                    <a:pt x="128" y="720"/>
                  </a:lnTo>
                  <a:lnTo>
                    <a:pt x="136" y="722"/>
                  </a:lnTo>
                  <a:lnTo>
                    <a:pt x="143" y="723"/>
                  </a:lnTo>
                  <a:lnTo>
                    <a:pt x="151" y="724"/>
                  </a:lnTo>
                  <a:lnTo>
                    <a:pt x="157" y="724"/>
                  </a:lnTo>
                  <a:lnTo>
                    <a:pt x="165" y="724"/>
                  </a:lnTo>
                  <a:lnTo>
                    <a:pt x="171" y="724"/>
                  </a:lnTo>
                  <a:lnTo>
                    <a:pt x="176" y="723"/>
                  </a:lnTo>
                  <a:lnTo>
                    <a:pt x="181" y="722"/>
                  </a:lnTo>
                  <a:lnTo>
                    <a:pt x="185" y="720"/>
                  </a:lnTo>
                  <a:lnTo>
                    <a:pt x="187" y="714"/>
                  </a:lnTo>
                  <a:lnTo>
                    <a:pt x="186" y="705"/>
                  </a:lnTo>
                  <a:lnTo>
                    <a:pt x="178" y="694"/>
                  </a:lnTo>
                  <a:lnTo>
                    <a:pt x="168" y="681"/>
                  </a:lnTo>
                  <a:lnTo>
                    <a:pt x="162" y="675"/>
                  </a:lnTo>
                  <a:lnTo>
                    <a:pt x="155" y="668"/>
                  </a:lnTo>
                  <a:lnTo>
                    <a:pt x="146" y="661"/>
                  </a:lnTo>
                  <a:lnTo>
                    <a:pt x="137" y="654"/>
                  </a:lnTo>
                  <a:lnTo>
                    <a:pt x="129" y="646"/>
                  </a:lnTo>
                  <a:lnTo>
                    <a:pt x="121" y="640"/>
                  </a:lnTo>
                  <a:lnTo>
                    <a:pt x="113" y="632"/>
                  </a:lnTo>
                  <a:lnTo>
                    <a:pt x="106" y="627"/>
                  </a:lnTo>
                  <a:lnTo>
                    <a:pt x="94" y="615"/>
                  </a:lnTo>
                  <a:lnTo>
                    <a:pt x="88" y="600"/>
                  </a:lnTo>
                  <a:lnTo>
                    <a:pt x="87" y="586"/>
                  </a:lnTo>
                  <a:lnTo>
                    <a:pt x="91" y="574"/>
                  </a:lnTo>
                  <a:lnTo>
                    <a:pt x="94" y="568"/>
                  </a:lnTo>
                  <a:lnTo>
                    <a:pt x="99" y="563"/>
                  </a:lnTo>
                  <a:lnTo>
                    <a:pt x="104" y="560"/>
                  </a:lnTo>
                  <a:lnTo>
                    <a:pt x="109" y="556"/>
                  </a:lnTo>
                  <a:lnTo>
                    <a:pt x="116" y="555"/>
                  </a:lnTo>
                  <a:lnTo>
                    <a:pt x="121" y="553"/>
                  </a:lnTo>
                  <a:lnTo>
                    <a:pt x="126" y="553"/>
                  </a:lnTo>
                  <a:lnTo>
                    <a:pt x="131" y="555"/>
                  </a:lnTo>
                  <a:lnTo>
                    <a:pt x="139" y="560"/>
                  </a:lnTo>
                  <a:lnTo>
                    <a:pt x="148" y="566"/>
                  </a:lnTo>
                  <a:lnTo>
                    <a:pt x="155" y="575"/>
                  </a:lnTo>
                  <a:lnTo>
                    <a:pt x="157" y="585"/>
                  </a:lnTo>
                  <a:lnTo>
                    <a:pt x="158" y="590"/>
                  </a:lnTo>
                  <a:lnTo>
                    <a:pt x="163" y="592"/>
                  </a:lnTo>
                  <a:lnTo>
                    <a:pt x="168" y="594"/>
                  </a:lnTo>
                  <a:lnTo>
                    <a:pt x="177" y="595"/>
                  </a:lnTo>
                  <a:lnTo>
                    <a:pt x="186" y="594"/>
                  </a:lnTo>
                  <a:lnTo>
                    <a:pt x="196" y="592"/>
                  </a:lnTo>
                  <a:lnTo>
                    <a:pt x="207" y="589"/>
                  </a:lnTo>
                  <a:lnTo>
                    <a:pt x="220" y="585"/>
                  </a:lnTo>
                  <a:lnTo>
                    <a:pt x="234" y="582"/>
                  </a:lnTo>
                  <a:lnTo>
                    <a:pt x="251" y="582"/>
                  </a:lnTo>
                  <a:lnTo>
                    <a:pt x="271" y="587"/>
                  </a:lnTo>
                  <a:lnTo>
                    <a:pt x="294" y="595"/>
                  </a:lnTo>
                  <a:lnTo>
                    <a:pt x="318" y="605"/>
                  </a:lnTo>
                  <a:lnTo>
                    <a:pt x="341" y="617"/>
                  </a:lnTo>
                  <a:lnTo>
                    <a:pt x="365" y="632"/>
                  </a:lnTo>
                  <a:lnTo>
                    <a:pt x="389" y="650"/>
                  </a:lnTo>
                  <a:lnTo>
                    <a:pt x="412" y="668"/>
                  </a:lnTo>
                  <a:lnTo>
                    <a:pt x="433" y="681"/>
                  </a:lnTo>
                  <a:lnTo>
                    <a:pt x="452" y="693"/>
                  </a:lnTo>
                  <a:lnTo>
                    <a:pt x="469" y="700"/>
                  </a:lnTo>
                  <a:lnTo>
                    <a:pt x="485" y="704"/>
                  </a:lnTo>
                  <a:lnTo>
                    <a:pt x="497" y="705"/>
                  </a:lnTo>
                  <a:lnTo>
                    <a:pt x="505" y="703"/>
                  </a:lnTo>
                  <a:lnTo>
                    <a:pt x="510" y="695"/>
                  </a:lnTo>
                  <a:lnTo>
                    <a:pt x="513" y="685"/>
                  </a:lnTo>
                  <a:lnTo>
                    <a:pt x="520" y="674"/>
                  </a:lnTo>
                  <a:lnTo>
                    <a:pt x="528" y="661"/>
                  </a:lnTo>
                  <a:lnTo>
                    <a:pt x="540" y="649"/>
                  </a:lnTo>
                  <a:lnTo>
                    <a:pt x="551" y="635"/>
                  </a:lnTo>
                  <a:lnTo>
                    <a:pt x="565" y="622"/>
                  </a:lnTo>
                  <a:lnTo>
                    <a:pt x="580" y="610"/>
                  </a:lnTo>
                  <a:lnTo>
                    <a:pt x="595" y="599"/>
                  </a:lnTo>
                  <a:lnTo>
                    <a:pt x="610" y="589"/>
                  </a:lnTo>
                  <a:lnTo>
                    <a:pt x="626" y="580"/>
                  </a:lnTo>
                  <a:lnTo>
                    <a:pt x="643" y="572"/>
                  </a:lnTo>
                  <a:lnTo>
                    <a:pt x="659" y="566"/>
                  </a:lnTo>
                  <a:lnTo>
                    <a:pt x="674" y="562"/>
                  </a:lnTo>
                  <a:lnTo>
                    <a:pt x="688" y="560"/>
                  </a:lnTo>
                  <a:lnTo>
                    <a:pt x="700" y="560"/>
                  </a:lnTo>
                  <a:lnTo>
                    <a:pt x="710" y="561"/>
                  </a:lnTo>
                  <a:lnTo>
                    <a:pt x="720" y="563"/>
                  </a:lnTo>
                  <a:lnTo>
                    <a:pt x="732" y="563"/>
                  </a:lnTo>
                  <a:lnTo>
                    <a:pt x="744" y="563"/>
                  </a:lnTo>
                  <a:lnTo>
                    <a:pt x="757" y="562"/>
                  </a:lnTo>
                  <a:lnTo>
                    <a:pt x="771" y="560"/>
                  </a:lnTo>
                  <a:lnTo>
                    <a:pt x="783" y="556"/>
                  </a:lnTo>
                  <a:lnTo>
                    <a:pt x="796" y="551"/>
                  </a:lnTo>
                  <a:lnTo>
                    <a:pt x="807" y="546"/>
                  </a:lnTo>
                  <a:lnTo>
                    <a:pt x="818" y="540"/>
                  </a:lnTo>
                  <a:lnTo>
                    <a:pt x="830" y="533"/>
                  </a:lnTo>
                  <a:lnTo>
                    <a:pt x="841" y="526"/>
                  </a:lnTo>
                  <a:lnTo>
                    <a:pt x="852" y="520"/>
                  </a:lnTo>
                  <a:lnTo>
                    <a:pt x="862" y="512"/>
                  </a:lnTo>
                  <a:lnTo>
                    <a:pt x="871" y="506"/>
                  </a:lnTo>
                  <a:lnTo>
                    <a:pt x="878" y="501"/>
                  </a:lnTo>
                  <a:lnTo>
                    <a:pt x="883" y="496"/>
                  </a:lnTo>
                  <a:lnTo>
                    <a:pt x="890" y="488"/>
                  </a:lnTo>
                  <a:lnTo>
                    <a:pt x="891" y="483"/>
                  </a:lnTo>
                  <a:lnTo>
                    <a:pt x="886" y="482"/>
                  </a:lnTo>
                  <a:lnTo>
                    <a:pt x="876" y="486"/>
                  </a:lnTo>
                  <a:lnTo>
                    <a:pt x="863" y="488"/>
                  </a:lnTo>
                  <a:lnTo>
                    <a:pt x="853" y="484"/>
                  </a:lnTo>
                  <a:lnTo>
                    <a:pt x="845" y="477"/>
                  </a:lnTo>
                  <a:lnTo>
                    <a:pt x="840" y="466"/>
                  </a:lnTo>
                  <a:lnTo>
                    <a:pt x="836" y="451"/>
                  </a:lnTo>
                  <a:lnTo>
                    <a:pt x="831" y="435"/>
                  </a:lnTo>
                  <a:lnTo>
                    <a:pt x="826" y="420"/>
                  </a:lnTo>
                  <a:lnTo>
                    <a:pt x="822" y="408"/>
                  </a:lnTo>
                  <a:lnTo>
                    <a:pt x="819" y="394"/>
                  </a:lnTo>
                  <a:lnTo>
                    <a:pt x="822" y="374"/>
                  </a:lnTo>
                  <a:lnTo>
                    <a:pt x="826" y="353"/>
                  </a:lnTo>
                  <a:lnTo>
                    <a:pt x="833" y="330"/>
                  </a:lnTo>
                  <a:lnTo>
                    <a:pt x="836" y="321"/>
                  </a:lnTo>
                  <a:lnTo>
                    <a:pt x="837" y="314"/>
                  </a:lnTo>
                  <a:lnTo>
                    <a:pt x="836" y="307"/>
                  </a:lnTo>
                  <a:lnTo>
                    <a:pt x="833" y="305"/>
                  </a:lnTo>
                  <a:lnTo>
                    <a:pt x="827" y="304"/>
                  </a:lnTo>
                  <a:lnTo>
                    <a:pt x="821" y="305"/>
                  </a:lnTo>
                  <a:lnTo>
                    <a:pt x="812" y="310"/>
                  </a:lnTo>
                  <a:lnTo>
                    <a:pt x="802" y="316"/>
                  </a:lnTo>
                  <a:lnTo>
                    <a:pt x="791" y="324"/>
                  </a:lnTo>
                  <a:lnTo>
                    <a:pt x="779" y="330"/>
                  </a:lnTo>
                  <a:lnTo>
                    <a:pt x="768" y="335"/>
                  </a:lnTo>
                  <a:lnTo>
                    <a:pt x="757" y="340"/>
                  </a:lnTo>
                  <a:lnTo>
                    <a:pt x="747" y="343"/>
                  </a:lnTo>
                  <a:lnTo>
                    <a:pt x="738" y="345"/>
                  </a:lnTo>
                  <a:lnTo>
                    <a:pt x="732" y="346"/>
                  </a:lnTo>
                  <a:lnTo>
                    <a:pt x="725" y="345"/>
                  </a:lnTo>
                  <a:lnTo>
                    <a:pt x="720" y="343"/>
                  </a:lnTo>
                  <a:lnTo>
                    <a:pt x="713" y="340"/>
                  </a:lnTo>
                  <a:lnTo>
                    <a:pt x="704" y="336"/>
                  </a:lnTo>
                  <a:lnTo>
                    <a:pt x="695" y="331"/>
                  </a:lnTo>
                  <a:lnTo>
                    <a:pt x="684" y="326"/>
                  </a:lnTo>
                  <a:lnTo>
                    <a:pt x="674" y="321"/>
                  </a:lnTo>
                  <a:lnTo>
                    <a:pt x="663" y="315"/>
                  </a:lnTo>
                  <a:lnTo>
                    <a:pt x="653" y="309"/>
                  </a:lnTo>
                  <a:lnTo>
                    <a:pt x="641" y="300"/>
                  </a:lnTo>
                  <a:lnTo>
                    <a:pt x="626" y="286"/>
                  </a:lnTo>
                  <a:lnTo>
                    <a:pt x="607" y="269"/>
                  </a:lnTo>
                  <a:lnTo>
                    <a:pt x="587" y="246"/>
                  </a:lnTo>
                  <a:lnTo>
                    <a:pt x="566" y="220"/>
                  </a:lnTo>
                  <a:lnTo>
                    <a:pt x="545" y="192"/>
                  </a:lnTo>
                  <a:lnTo>
                    <a:pt x="522" y="163"/>
                  </a:lnTo>
                  <a:lnTo>
                    <a:pt x="500" y="13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7" name="Freeform 77"/>
            <p:cNvSpPr>
              <a:spLocks/>
            </p:cNvSpPr>
            <p:nvPr/>
          </p:nvSpPr>
          <p:spPr bwMode="auto">
            <a:xfrm>
              <a:off x="620713" y="993775"/>
              <a:ext cx="1262063" cy="1141413"/>
            </a:xfrm>
            <a:custGeom>
              <a:avLst/>
              <a:gdLst>
                <a:gd name="T0" fmla="*/ 599854437 w 2386"/>
                <a:gd name="T1" fmla="*/ 18726257 h 2159"/>
                <a:gd name="T2" fmla="*/ 601533308 w 2386"/>
                <a:gd name="T3" fmla="*/ 37453043 h 2159"/>
                <a:gd name="T4" fmla="*/ 575513452 w 2386"/>
                <a:gd name="T5" fmla="*/ 20124078 h 2159"/>
                <a:gd name="T6" fmla="*/ 545296814 w 2386"/>
                <a:gd name="T7" fmla="*/ 59253546 h 2159"/>
                <a:gd name="T8" fmla="*/ 547814592 w 2386"/>
                <a:gd name="T9" fmla="*/ 103414436 h 2159"/>
                <a:gd name="T10" fmla="*/ 550053087 w 2386"/>
                <a:gd name="T11" fmla="*/ 129687541 h 2159"/>
                <a:gd name="T12" fmla="*/ 527950067 w 2386"/>
                <a:gd name="T13" fmla="*/ 212698767 h 2159"/>
                <a:gd name="T14" fmla="*/ 497733562 w 2386"/>
                <a:gd name="T15" fmla="*/ 266082930 h 2159"/>
                <a:gd name="T16" fmla="*/ 461921349 w 2386"/>
                <a:gd name="T17" fmla="*/ 312759312 h 2159"/>
                <a:gd name="T18" fmla="*/ 405964799 w 2386"/>
                <a:gd name="T19" fmla="*/ 344622114 h 2159"/>
                <a:gd name="T20" fmla="*/ 378546412 w 2386"/>
                <a:gd name="T21" fmla="*/ 347417226 h 2159"/>
                <a:gd name="T22" fmla="*/ 383302684 w 2386"/>
                <a:gd name="T23" fmla="*/ 319746829 h 2159"/>
                <a:gd name="T24" fmla="*/ 383582496 w 2386"/>
                <a:gd name="T25" fmla="*/ 299622760 h 2159"/>
                <a:gd name="T26" fmla="*/ 360640041 w 2386"/>
                <a:gd name="T27" fmla="*/ 332044901 h 2159"/>
                <a:gd name="T28" fmla="*/ 335459620 w 2386"/>
                <a:gd name="T29" fmla="*/ 390180808 h 2159"/>
                <a:gd name="T30" fmla="*/ 323429297 w 2386"/>
                <a:gd name="T31" fmla="*/ 437695605 h 2159"/>
                <a:gd name="T32" fmla="*/ 307201797 w 2386"/>
                <a:gd name="T33" fmla="*/ 444123782 h 2159"/>
                <a:gd name="T34" fmla="*/ 273627484 w 2386"/>
                <a:gd name="T35" fmla="*/ 441888010 h 2159"/>
                <a:gd name="T36" fmla="*/ 243410979 w 2386"/>
                <a:gd name="T37" fmla="*/ 435459304 h 2159"/>
                <a:gd name="T38" fmla="*/ 216831499 w 2386"/>
                <a:gd name="T39" fmla="*/ 441049529 h 2159"/>
                <a:gd name="T40" fmla="*/ 165351938 w 2386"/>
                <a:gd name="T41" fmla="*/ 446639225 h 2159"/>
                <a:gd name="T42" fmla="*/ 139611893 w 2386"/>
                <a:gd name="T43" fmla="*/ 439931378 h 2159"/>
                <a:gd name="T44" fmla="*/ 113871816 w 2386"/>
                <a:gd name="T45" fmla="*/ 455583373 h 2159"/>
                <a:gd name="T46" fmla="*/ 77499979 w 2386"/>
                <a:gd name="T47" fmla="*/ 484930733 h 2159"/>
                <a:gd name="T48" fmla="*/ 48402176 w 2386"/>
                <a:gd name="T49" fmla="*/ 503936651 h 2159"/>
                <a:gd name="T50" fmla="*/ 31895385 w 2386"/>
                <a:gd name="T51" fmla="*/ 518750166 h 2159"/>
                <a:gd name="T52" fmla="*/ 3916838 w 2386"/>
                <a:gd name="T53" fmla="*/ 517073204 h 2159"/>
                <a:gd name="T54" fmla="*/ 8393299 w 2386"/>
                <a:gd name="T55" fmla="*/ 548376666 h 2159"/>
                <a:gd name="T56" fmla="*/ 41687749 w 2386"/>
                <a:gd name="T57" fmla="*/ 550892638 h 2159"/>
                <a:gd name="T58" fmla="*/ 80017757 w 2386"/>
                <a:gd name="T59" fmla="*/ 553408080 h 2159"/>
                <a:gd name="T60" fmla="*/ 103799647 w 2386"/>
                <a:gd name="T61" fmla="*/ 535799453 h 2159"/>
                <a:gd name="T62" fmla="*/ 147725379 w 2386"/>
                <a:gd name="T63" fmla="*/ 527414644 h 2159"/>
                <a:gd name="T64" fmla="*/ 178501508 w 2386"/>
                <a:gd name="T65" fmla="*/ 519029307 h 2159"/>
                <a:gd name="T66" fmla="*/ 225225325 w 2386"/>
                <a:gd name="T67" fmla="*/ 503098171 h 2159"/>
                <a:gd name="T68" fmla="*/ 267472152 w 2386"/>
                <a:gd name="T69" fmla="*/ 512042319 h 2159"/>
                <a:gd name="T70" fmla="*/ 271389518 w 2386"/>
                <a:gd name="T71" fmla="*/ 530488898 h 2159"/>
                <a:gd name="T72" fmla="*/ 259918291 w 2386"/>
                <a:gd name="T73" fmla="*/ 556482466 h 2159"/>
                <a:gd name="T74" fmla="*/ 274466920 w 2386"/>
                <a:gd name="T75" fmla="*/ 585550684 h 2159"/>
                <a:gd name="T76" fmla="*/ 308041233 w 2386"/>
                <a:gd name="T77" fmla="*/ 596730605 h 2159"/>
                <a:gd name="T78" fmla="*/ 336299055 w 2386"/>
                <a:gd name="T79" fmla="*/ 553408080 h 2159"/>
                <a:gd name="T80" fmla="*/ 366515561 w 2386"/>
                <a:gd name="T81" fmla="*/ 533563680 h 2159"/>
                <a:gd name="T82" fmla="*/ 367354996 w 2386"/>
                <a:gd name="T83" fmla="*/ 481017469 h 2159"/>
                <a:gd name="T84" fmla="*/ 372670892 w 2386"/>
                <a:gd name="T85" fmla="*/ 505893283 h 2159"/>
                <a:gd name="T86" fmla="*/ 390576734 w 2386"/>
                <a:gd name="T87" fmla="*/ 501700879 h 2159"/>
                <a:gd name="T88" fmla="*/ 382463249 w 2386"/>
                <a:gd name="T89" fmla="*/ 517632015 h 2159"/>
                <a:gd name="T90" fmla="*/ 408762917 w 2386"/>
                <a:gd name="T91" fmla="*/ 508687867 h 2159"/>
                <a:gd name="T92" fmla="*/ 431984655 w 2386"/>
                <a:gd name="T93" fmla="*/ 513439611 h 2159"/>
                <a:gd name="T94" fmla="*/ 485703239 w 2386"/>
                <a:gd name="T95" fmla="*/ 480738328 h 2159"/>
                <a:gd name="T96" fmla="*/ 507525918 w 2386"/>
                <a:gd name="T97" fmla="*/ 491638580 h 2159"/>
                <a:gd name="T98" fmla="*/ 537742423 w 2386"/>
                <a:gd name="T99" fmla="*/ 469837548 h 2159"/>
                <a:gd name="T100" fmla="*/ 551731958 w 2386"/>
                <a:gd name="T101" fmla="*/ 439092897 h 2159"/>
                <a:gd name="T102" fmla="*/ 551731958 w 2386"/>
                <a:gd name="T103" fmla="*/ 474309622 h 2159"/>
                <a:gd name="T104" fmla="*/ 572995674 w 2386"/>
                <a:gd name="T105" fmla="*/ 480458658 h 2159"/>
                <a:gd name="T106" fmla="*/ 606849204 w 2386"/>
                <a:gd name="T107" fmla="*/ 434900493 h 2159"/>
                <a:gd name="T108" fmla="*/ 615522313 w 2386"/>
                <a:gd name="T109" fmla="*/ 326454676 h 2159"/>
                <a:gd name="T110" fmla="*/ 627832977 w 2386"/>
                <a:gd name="T111" fmla="*/ 227232611 h 2159"/>
                <a:gd name="T112" fmla="*/ 650774903 w 2386"/>
                <a:gd name="T113" fmla="*/ 182512927 h 2159"/>
                <a:gd name="T114" fmla="*/ 658888917 w 2386"/>
                <a:gd name="T115" fmla="*/ 104532587 h 2159"/>
                <a:gd name="T116" fmla="*/ 637345521 w 2386"/>
                <a:gd name="T117" fmla="*/ 67079544 h 2159"/>
                <a:gd name="T118" fmla="*/ 610766041 w 2386"/>
                <a:gd name="T119" fmla="*/ 2795113 h 2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86"/>
                <a:gd name="T181" fmla="*/ 0 h 2159"/>
                <a:gd name="T182" fmla="*/ 2386 w 2386"/>
                <a:gd name="T183" fmla="*/ 2159 h 2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86" h="2159">
                  <a:moveTo>
                    <a:pt x="2171" y="5"/>
                  </a:moveTo>
                  <a:lnTo>
                    <a:pt x="2161" y="1"/>
                  </a:lnTo>
                  <a:lnTo>
                    <a:pt x="2151" y="0"/>
                  </a:lnTo>
                  <a:lnTo>
                    <a:pt x="2143" y="0"/>
                  </a:lnTo>
                  <a:lnTo>
                    <a:pt x="2134" y="2"/>
                  </a:lnTo>
                  <a:lnTo>
                    <a:pt x="2126" y="7"/>
                  </a:lnTo>
                  <a:lnTo>
                    <a:pt x="2120" y="12"/>
                  </a:lnTo>
                  <a:lnTo>
                    <a:pt x="2116" y="21"/>
                  </a:lnTo>
                  <a:lnTo>
                    <a:pt x="2114" y="30"/>
                  </a:lnTo>
                  <a:lnTo>
                    <a:pt x="2114" y="38"/>
                  </a:lnTo>
                  <a:lnTo>
                    <a:pt x="2115" y="47"/>
                  </a:lnTo>
                  <a:lnTo>
                    <a:pt x="2117" y="55"/>
                  </a:lnTo>
                  <a:lnTo>
                    <a:pt x="2122" y="60"/>
                  </a:lnTo>
                  <a:lnTo>
                    <a:pt x="2129" y="65"/>
                  </a:lnTo>
                  <a:lnTo>
                    <a:pt x="2136" y="67"/>
                  </a:lnTo>
                  <a:lnTo>
                    <a:pt x="2144" y="67"/>
                  </a:lnTo>
                  <a:lnTo>
                    <a:pt x="2154" y="66"/>
                  </a:lnTo>
                  <a:lnTo>
                    <a:pt x="2164" y="65"/>
                  </a:lnTo>
                  <a:lnTo>
                    <a:pt x="2173" y="66"/>
                  </a:lnTo>
                  <a:lnTo>
                    <a:pt x="2180" y="69"/>
                  </a:lnTo>
                  <a:lnTo>
                    <a:pt x="2186" y="74"/>
                  </a:lnTo>
                  <a:lnTo>
                    <a:pt x="2191" y="79"/>
                  </a:lnTo>
                  <a:lnTo>
                    <a:pt x="2195" y="86"/>
                  </a:lnTo>
                  <a:lnTo>
                    <a:pt x="2198" y="95"/>
                  </a:lnTo>
                  <a:lnTo>
                    <a:pt x="2198" y="105"/>
                  </a:lnTo>
                  <a:lnTo>
                    <a:pt x="2195" y="123"/>
                  </a:lnTo>
                  <a:lnTo>
                    <a:pt x="2188" y="135"/>
                  </a:lnTo>
                  <a:lnTo>
                    <a:pt x="2179" y="140"/>
                  </a:lnTo>
                  <a:lnTo>
                    <a:pt x="2169" y="139"/>
                  </a:lnTo>
                  <a:lnTo>
                    <a:pt x="2163" y="136"/>
                  </a:lnTo>
                  <a:lnTo>
                    <a:pt x="2156" y="135"/>
                  </a:lnTo>
                  <a:lnTo>
                    <a:pt x="2150" y="134"/>
                  </a:lnTo>
                  <a:lnTo>
                    <a:pt x="2144" y="134"/>
                  </a:lnTo>
                  <a:lnTo>
                    <a:pt x="2138" y="135"/>
                  </a:lnTo>
                  <a:lnTo>
                    <a:pt x="2133" y="136"/>
                  </a:lnTo>
                  <a:lnTo>
                    <a:pt x="2127" y="139"/>
                  </a:lnTo>
                  <a:lnTo>
                    <a:pt x="2122" y="143"/>
                  </a:lnTo>
                  <a:lnTo>
                    <a:pt x="2114" y="146"/>
                  </a:lnTo>
                  <a:lnTo>
                    <a:pt x="2105" y="144"/>
                  </a:lnTo>
                  <a:lnTo>
                    <a:pt x="2096" y="135"/>
                  </a:lnTo>
                  <a:lnTo>
                    <a:pt x="2090" y="121"/>
                  </a:lnTo>
                  <a:lnTo>
                    <a:pt x="2087" y="113"/>
                  </a:lnTo>
                  <a:lnTo>
                    <a:pt x="2084" y="105"/>
                  </a:lnTo>
                  <a:lnTo>
                    <a:pt x="2079" y="96"/>
                  </a:lnTo>
                  <a:lnTo>
                    <a:pt x="2074" y="90"/>
                  </a:lnTo>
                  <a:lnTo>
                    <a:pt x="2069" y="82"/>
                  </a:lnTo>
                  <a:lnTo>
                    <a:pt x="2064" y="77"/>
                  </a:lnTo>
                  <a:lnTo>
                    <a:pt x="2057" y="72"/>
                  </a:lnTo>
                  <a:lnTo>
                    <a:pt x="2052" y="70"/>
                  </a:lnTo>
                  <a:lnTo>
                    <a:pt x="2046" y="69"/>
                  </a:lnTo>
                  <a:lnTo>
                    <a:pt x="2041" y="70"/>
                  </a:lnTo>
                  <a:lnTo>
                    <a:pt x="2035" y="75"/>
                  </a:lnTo>
                  <a:lnTo>
                    <a:pt x="2030" y="80"/>
                  </a:lnTo>
                  <a:lnTo>
                    <a:pt x="2025" y="89"/>
                  </a:lnTo>
                  <a:lnTo>
                    <a:pt x="2020" y="97"/>
                  </a:lnTo>
                  <a:lnTo>
                    <a:pt x="2016" y="109"/>
                  </a:lnTo>
                  <a:lnTo>
                    <a:pt x="2013" y="121"/>
                  </a:lnTo>
                  <a:lnTo>
                    <a:pt x="2007" y="145"/>
                  </a:lnTo>
                  <a:lnTo>
                    <a:pt x="1998" y="166"/>
                  </a:lnTo>
                  <a:lnTo>
                    <a:pt x="1988" y="182"/>
                  </a:lnTo>
                  <a:lnTo>
                    <a:pt x="1978" y="188"/>
                  </a:lnTo>
                  <a:lnTo>
                    <a:pt x="1969" y="193"/>
                  </a:lnTo>
                  <a:lnTo>
                    <a:pt x="1959" y="202"/>
                  </a:lnTo>
                  <a:lnTo>
                    <a:pt x="1949" y="212"/>
                  </a:lnTo>
                  <a:lnTo>
                    <a:pt x="1942" y="224"/>
                  </a:lnTo>
                  <a:lnTo>
                    <a:pt x="1938" y="235"/>
                  </a:lnTo>
                  <a:lnTo>
                    <a:pt x="1937" y="247"/>
                  </a:lnTo>
                  <a:lnTo>
                    <a:pt x="1938" y="254"/>
                  </a:lnTo>
                  <a:lnTo>
                    <a:pt x="1943" y="259"/>
                  </a:lnTo>
                  <a:lnTo>
                    <a:pt x="1949" y="263"/>
                  </a:lnTo>
                  <a:lnTo>
                    <a:pt x="1954" y="268"/>
                  </a:lnTo>
                  <a:lnTo>
                    <a:pt x="1959" y="274"/>
                  </a:lnTo>
                  <a:lnTo>
                    <a:pt x="1962" y="281"/>
                  </a:lnTo>
                  <a:lnTo>
                    <a:pt x="1963" y="289"/>
                  </a:lnTo>
                  <a:lnTo>
                    <a:pt x="1966" y="302"/>
                  </a:lnTo>
                  <a:lnTo>
                    <a:pt x="1966" y="316"/>
                  </a:lnTo>
                  <a:lnTo>
                    <a:pt x="1966" y="330"/>
                  </a:lnTo>
                  <a:lnTo>
                    <a:pt x="1964" y="343"/>
                  </a:lnTo>
                  <a:lnTo>
                    <a:pt x="1962" y="357"/>
                  </a:lnTo>
                  <a:lnTo>
                    <a:pt x="1958" y="370"/>
                  </a:lnTo>
                  <a:lnTo>
                    <a:pt x="1953" y="380"/>
                  </a:lnTo>
                  <a:lnTo>
                    <a:pt x="1948" y="387"/>
                  </a:lnTo>
                  <a:lnTo>
                    <a:pt x="1941" y="395"/>
                  </a:lnTo>
                  <a:lnTo>
                    <a:pt x="1934" y="400"/>
                  </a:lnTo>
                  <a:lnTo>
                    <a:pt x="1928" y="402"/>
                  </a:lnTo>
                  <a:lnTo>
                    <a:pt x="1923" y="405"/>
                  </a:lnTo>
                  <a:lnTo>
                    <a:pt x="1919" y="410"/>
                  </a:lnTo>
                  <a:lnTo>
                    <a:pt x="1917" y="416"/>
                  </a:lnTo>
                  <a:lnTo>
                    <a:pt x="1918" y="424"/>
                  </a:lnTo>
                  <a:lnTo>
                    <a:pt x="1922" y="430"/>
                  </a:lnTo>
                  <a:lnTo>
                    <a:pt x="1927" y="435"/>
                  </a:lnTo>
                  <a:lnTo>
                    <a:pt x="1934" y="439"/>
                  </a:lnTo>
                  <a:lnTo>
                    <a:pt x="1942" y="439"/>
                  </a:lnTo>
                  <a:lnTo>
                    <a:pt x="1951" y="441"/>
                  </a:lnTo>
                  <a:lnTo>
                    <a:pt x="1958" y="450"/>
                  </a:lnTo>
                  <a:lnTo>
                    <a:pt x="1966" y="464"/>
                  </a:lnTo>
                  <a:lnTo>
                    <a:pt x="1971" y="483"/>
                  </a:lnTo>
                  <a:lnTo>
                    <a:pt x="1973" y="505"/>
                  </a:lnTo>
                  <a:lnTo>
                    <a:pt x="1973" y="532"/>
                  </a:lnTo>
                  <a:lnTo>
                    <a:pt x="1971" y="558"/>
                  </a:lnTo>
                  <a:lnTo>
                    <a:pt x="1966" y="581"/>
                  </a:lnTo>
                  <a:lnTo>
                    <a:pt x="1962" y="592"/>
                  </a:lnTo>
                  <a:lnTo>
                    <a:pt x="1957" y="606"/>
                  </a:lnTo>
                  <a:lnTo>
                    <a:pt x="1952" y="622"/>
                  </a:lnTo>
                  <a:lnTo>
                    <a:pt x="1944" y="638"/>
                  </a:lnTo>
                  <a:lnTo>
                    <a:pt x="1937" y="656"/>
                  </a:lnTo>
                  <a:lnTo>
                    <a:pt x="1928" y="673"/>
                  </a:lnTo>
                  <a:lnTo>
                    <a:pt x="1920" y="691"/>
                  </a:lnTo>
                  <a:lnTo>
                    <a:pt x="1912" y="709"/>
                  </a:lnTo>
                  <a:lnTo>
                    <a:pt x="1903" y="725"/>
                  </a:lnTo>
                  <a:lnTo>
                    <a:pt x="1895" y="744"/>
                  </a:lnTo>
                  <a:lnTo>
                    <a:pt x="1887" y="761"/>
                  </a:lnTo>
                  <a:lnTo>
                    <a:pt x="1879" y="780"/>
                  </a:lnTo>
                  <a:lnTo>
                    <a:pt x="1873" y="798"/>
                  </a:lnTo>
                  <a:lnTo>
                    <a:pt x="1867" y="814"/>
                  </a:lnTo>
                  <a:lnTo>
                    <a:pt x="1863" y="829"/>
                  </a:lnTo>
                  <a:lnTo>
                    <a:pt x="1859" y="842"/>
                  </a:lnTo>
                  <a:lnTo>
                    <a:pt x="1855" y="853"/>
                  </a:lnTo>
                  <a:lnTo>
                    <a:pt x="1851" y="865"/>
                  </a:lnTo>
                  <a:lnTo>
                    <a:pt x="1845" y="878"/>
                  </a:lnTo>
                  <a:lnTo>
                    <a:pt x="1839" y="889"/>
                  </a:lnTo>
                  <a:lnTo>
                    <a:pt x="1831" y="901"/>
                  </a:lnTo>
                  <a:lnTo>
                    <a:pt x="1823" y="912"/>
                  </a:lnTo>
                  <a:lnTo>
                    <a:pt x="1815" y="921"/>
                  </a:lnTo>
                  <a:lnTo>
                    <a:pt x="1806" y="928"/>
                  </a:lnTo>
                  <a:lnTo>
                    <a:pt x="1798" y="934"/>
                  </a:lnTo>
                  <a:lnTo>
                    <a:pt x="1789" y="943"/>
                  </a:lnTo>
                  <a:lnTo>
                    <a:pt x="1779" y="952"/>
                  </a:lnTo>
                  <a:lnTo>
                    <a:pt x="1770" y="962"/>
                  </a:lnTo>
                  <a:lnTo>
                    <a:pt x="1761" y="972"/>
                  </a:lnTo>
                  <a:lnTo>
                    <a:pt x="1754" y="983"/>
                  </a:lnTo>
                  <a:lnTo>
                    <a:pt x="1746" y="993"/>
                  </a:lnTo>
                  <a:lnTo>
                    <a:pt x="1740" y="1002"/>
                  </a:lnTo>
                  <a:lnTo>
                    <a:pt x="1734" y="1012"/>
                  </a:lnTo>
                  <a:lnTo>
                    <a:pt x="1727" y="1024"/>
                  </a:lnTo>
                  <a:lnTo>
                    <a:pt x="1720" y="1035"/>
                  </a:lnTo>
                  <a:lnTo>
                    <a:pt x="1711" y="1046"/>
                  </a:lnTo>
                  <a:lnTo>
                    <a:pt x="1703" y="1057"/>
                  </a:lnTo>
                  <a:lnTo>
                    <a:pt x="1696" y="1069"/>
                  </a:lnTo>
                  <a:lnTo>
                    <a:pt x="1688" y="1079"/>
                  </a:lnTo>
                  <a:lnTo>
                    <a:pt x="1682" y="1088"/>
                  </a:lnTo>
                  <a:lnTo>
                    <a:pt x="1675" y="1098"/>
                  </a:lnTo>
                  <a:lnTo>
                    <a:pt x="1663" y="1108"/>
                  </a:lnTo>
                  <a:lnTo>
                    <a:pt x="1651" y="1119"/>
                  </a:lnTo>
                  <a:lnTo>
                    <a:pt x="1637" y="1130"/>
                  </a:lnTo>
                  <a:lnTo>
                    <a:pt x="1622" y="1141"/>
                  </a:lnTo>
                  <a:lnTo>
                    <a:pt x="1606" y="1153"/>
                  </a:lnTo>
                  <a:lnTo>
                    <a:pt x="1589" y="1163"/>
                  </a:lnTo>
                  <a:lnTo>
                    <a:pt x="1573" y="1173"/>
                  </a:lnTo>
                  <a:lnTo>
                    <a:pt x="1557" y="1182"/>
                  </a:lnTo>
                  <a:lnTo>
                    <a:pt x="1542" y="1189"/>
                  </a:lnTo>
                  <a:lnTo>
                    <a:pt x="1527" y="1197"/>
                  </a:lnTo>
                  <a:lnTo>
                    <a:pt x="1513" y="1204"/>
                  </a:lnTo>
                  <a:lnTo>
                    <a:pt x="1500" y="1209"/>
                  </a:lnTo>
                  <a:lnTo>
                    <a:pt x="1490" y="1214"/>
                  </a:lnTo>
                  <a:lnTo>
                    <a:pt x="1483" y="1217"/>
                  </a:lnTo>
                  <a:lnTo>
                    <a:pt x="1478" y="1218"/>
                  </a:lnTo>
                  <a:lnTo>
                    <a:pt x="1469" y="1221"/>
                  </a:lnTo>
                  <a:lnTo>
                    <a:pt x="1460" y="1226"/>
                  </a:lnTo>
                  <a:lnTo>
                    <a:pt x="1451" y="1233"/>
                  </a:lnTo>
                  <a:lnTo>
                    <a:pt x="1445" y="1243"/>
                  </a:lnTo>
                  <a:lnTo>
                    <a:pt x="1437" y="1253"/>
                  </a:lnTo>
                  <a:lnTo>
                    <a:pt x="1429" y="1262"/>
                  </a:lnTo>
                  <a:lnTo>
                    <a:pt x="1419" y="1269"/>
                  </a:lnTo>
                  <a:lnTo>
                    <a:pt x="1410" y="1273"/>
                  </a:lnTo>
                  <a:lnTo>
                    <a:pt x="1405" y="1275"/>
                  </a:lnTo>
                  <a:lnTo>
                    <a:pt x="1400" y="1275"/>
                  </a:lnTo>
                  <a:lnTo>
                    <a:pt x="1395" y="1275"/>
                  </a:lnTo>
                  <a:lnTo>
                    <a:pt x="1389" y="1275"/>
                  </a:lnTo>
                  <a:lnTo>
                    <a:pt x="1384" y="1273"/>
                  </a:lnTo>
                  <a:lnTo>
                    <a:pt x="1379" y="1273"/>
                  </a:lnTo>
                  <a:lnTo>
                    <a:pt x="1374" y="1271"/>
                  </a:lnTo>
                  <a:lnTo>
                    <a:pt x="1370" y="1269"/>
                  </a:lnTo>
                  <a:lnTo>
                    <a:pt x="1362" y="1263"/>
                  </a:lnTo>
                  <a:lnTo>
                    <a:pt x="1357" y="1254"/>
                  </a:lnTo>
                  <a:lnTo>
                    <a:pt x="1353" y="1243"/>
                  </a:lnTo>
                  <a:lnTo>
                    <a:pt x="1352" y="1232"/>
                  </a:lnTo>
                  <a:lnTo>
                    <a:pt x="1351" y="1221"/>
                  </a:lnTo>
                  <a:lnTo>
                    <a:pt x="1348" y="1211"/>
                  </a:lnTo>
                  <a:lnTo>
                    <a:pt x="1345" y="1202"/>
                  </a:lnTo>
                  <a:lnTo>
                    <a:pt x="1340" y="1197"/>
                  </a:lnTo>
                  <a:lnTo>
                    <a:pt x="1335" y="1193"/>
                  </a:lnTo>
                  <a:lnTo>
                    <a:pt x="1331" y="1187"/>
                  </a:lnTo>
                  <a:lnTo>
                    <a:pt x="1328" y="1179"/>
                  </a:lnTo>
                  <a:lnTo>
                    <a:pt x="1328" y="1170"/>
                  </a:lnTo>
                  <a:lnTo>
                    <a:pt x="1332" y="1163"/>
                  </a:lnTo>
                  <a:lnTo>
                    <a:pt x="1337" y="1157"/>
                  </a:lnTo>
                  <a:lnTo>
                    <a:pt x="1345" y="1153"/>
                  </a:lnTo>
                  <a:lnTo>
                    <a:pt x="1352" y="1152"/>
                  </a:lnTo>
                  <a:lnTo>
                    <a:pt x="1357" y="1150"/>
                  </a:lnTo>
                  <a:lnTo>
                    <a:pt x="1363" y="1148"/>
                  </a:lnTo>
                  <a:lnTo>
                    <a:pt x="1370" y="1144"/>
                  </a:lnTo>
                  <a:lnTo>
                    <a:pt x="1377" y="1139"/>
                  </a:lnTo>
                  <a:lnTo>
                    <a:pt x="1385" y="1134"/>
                  </a:lnTo>
                  <a:lnTo>
                    <a:pt x="1392" y="1128"/>
                  </a:lnTo>
                  <a:lnTo>
                    <a:pt x="1400" y="1120"/>
                  </a:lnTo>
                  <a:lnTo>
                    <a:pt x="1406" y="1113"/>
                  </a:lnTo>
                  <a:lnTo>
                    <a:pt x="1416" y="1098"/>
                  </a:lnTo>
                  <a:lnTo>
                    <a:pt x="1420" y="1085"/>
                  </a:lnTo>
                  <a:lnTo>
                    <a:pt x="1416" y="1075"/>
                  </a:lnTo>
                  <a:lnTo>
                    <a:pt x="1406" y="1071"/>
                  </a:lnTo>
                  <a:lnTo>
                    <a:pt x="1400" y="1070"/>
                  </a:lnTo>
                  <a:lnTo>
                    <a:pt x="1394" y="1070"/>
                  </a:lnTo>
                  <a:lnTo>
                    <a:pt x="1387" y="1070"/>
                  </a:lnTo>
                  <a:lnTo>
                    <a:pt x="1382" y="1070"/>
                  </a:lnTo>
                  <a:lnTo>
                    <a:pt x="1377" y="1071"/>
                  </a:lnTo>
                  <a:lnTo>
                    <a:pt x="1374" y="1071"/>
                  </a:lnTo>
                  <a:lnTo>
                    <a:pt x="1371" y="1072"/>
                  </a:lnTo>
                  <a:lnTo>
                    <a:pt x="1368" y="1074"/>
                  </a:lnTo>
                  <a:lnTo>
                    <a:pt x="1365" y="1077"/>
                  </a:lnTo>
                  <a:lnTo>
                    <a:pt x="1357" y="1083"/>
                  </a:lnTo>
                  <a:lnTo>
                    <a:pt x="1348" y="1088"/>
                  </a:lnTo>
                  <a:lnTo>
                    <a:pt x="1338" y="1091"/>
                  </a:lnTo>
                  <a:lnTo>
                    <a:pt x="1328" y="1096"/>
                  </a:lnTo>
                  <a:lnTo>
                    <a:pt x="1320" y="1104"/>
                  </a:lnTo>
                  <a:lnTo>
                    <a:pt x="1312" y="1111"/>
                  </a:lnTo>
                  <a:lnTo>
                    <a:pt x="1308" y="1120"/>
                  </a:lnTo>
                  <a:lnTo>
                    <a:pt x="1305" y="1129"/>
                  </a:lnTo>
                  <a:lnTo>
                    <a:pt x="1301" y="1136"/>
                  </a:lnTo>
                  <a:lnTo>
                    <a:pt x="1296" y="1144"/>
                  </a:lnTo>
                  <a:lnTo>
                    <a:pt x="1292" y="1148"/>
                  </a:lnTo>
                  <a:lnTo>
                    <a:pt x="1288" y="1155"/>
                  </a:lnTo>
                  <a:lnTo>
                    <a:pt x="1288" y="1169"/>
                  </a:lnTo>
                  <a:lnTo>
                    <a:pt x="1289" y="1188"/>
                  </a:lnTo>
                  <a:lnTo>
                    <a:pt x="1292" y="1209"/>
                  </a:lnTo>
                  <a:lnTo>
                    <a:pt x="1293" y="1234"/>
                  </a:lnTo>
                  <a:lnTo>
                    <a:pt x="1291" y="1261"/>
                  </a:lnTo>
                  <a:lnTo>
                    <a:pt x="1284" y="1287"/>
                  </a:lnTo>
                  <a:lnTo>
                    <a:pt x="1274" y="1310"/>
                  </a:lnTo>
                  <a:lnTo>
                    <a:pt x="1268" y="1318"/>
                  </a:lnTo>
                  <a:lnTo>
                    <a:pt x="1262" y="1328"/>
                  </a:lnTo>
                  <a:lnTo>
                    <a:pt x="1254" y="1338"/>
                  </a:lnTo>
                  <a:lnTo>
                    <a:pt x="1247" y="1347"/>
                  </a:lnTo>
                  <a:lnTo>
                    <a:pt x="1239" y="1357"/>
                  </a:lnTo>
                  <a:lnTo>
                    <a:pt x="1232" y="1365"/>
                  </a:lnTo>
                  <a:lnTo>
                    <a:pt x="1225" y="1372"/>
                  </a:lnTo>
                  <a:lnTo>
                    <a:pt x="1219" y="1377"/>
                  </a:lnTo>
                  <a:lnTo>
                    <a:pt x="1213" y="1382"/>
                  </a:lnTo>
                  <a:lnTo>
                    <a:pt x="1207" y="1389"/>
                  </a:lnTo>
                  <a:lnTo>
                    <a:pt x="1199" y="1396"/>
                  </a:lnTo>
                  <a:lnTo>
                    <a:pt x="1192" y="1402"/>
                  </a:lnTo>
                  <a:lnTo>
                    <a:pt x="1184" y="1411"/>
                  </a:lnTo>
                  <a:lnTo>
                    <a:pt x="1177" y="1419"/>
                  </a:lnTo>
                  <a:lnTo>
                    <a:pt x="1170" y="1425"/>
                  </a:lnTo>
                  <a:lnTo>
                    <a:pt x="1164" y="1433"/>
                  </a:lnTo>
                  <a:lnTo>
                    <a:pt x="1154" y="1448"/>
                  </a:lnTo>
                  <a:lnTo>
                    <a:pt x="1148" y="1465"/>
                  </a:lnTo>
                  <a:lnTo>
                    <a:pt x="1145" y="1482"/>
                  </a:lnTo>
                  <a:lnTo>
                    <a:pt x="1148" y="1495"/>
                  </a:lnTo>
                  <a:lnTo>
                    <a:pt x="1153" y="1508"/>
                  </a:lnTo>
                  <a:lnTo>
                    <a:pt x="1156" y="1523"/>
                  </a:lnTo>
                  <a:lnTo>
                    <a:pt x="1159" y="1536"/>
                  </a:lnTo>
                  <a:lnTo>
                    <a:pt x="1160" y="1547"/>
                  </a:lnTo>
                  <a:lnTo>
                    <a:pt x="1160" y="1554"/>
                  </a:lnTo>
                  <a:lnTo>
                    <a:pt x="1159" y="1561"/>
                  </a:lnTo>
                  <a:lnTo>
                    <a:pt x="1156" y="1566"/>
                  </a:lnTo>
                  <a:lnTo>
                    <a:pt x="1154" y="1567"/>
                  </a:lnTo>
                  <a:lnTo>
                    <a:pt x="1151" y="1566"/>
                  </a:lnTo>
                  <a:lnTo>
                    <a:pt x="1148" y="1562"/>
                  </a:lnTo>
                  <a:lnTo>
                    <a:pt x="1145" y="1557"/>
                  </a:lnTo>
                  <a:lnTo>
                    <a:pt x="1144" y="1552"/>
                  </a:lnTo>
                  <a:lnTo>
                    <a:pt x="1141" y="1547"/>
                  </a:lnTo>
                  <a:lnTo>
                    <a:pt x="1140" y="1546"/>
                  </a:lnTo>
                  <a:lnTo>
                    <a:pt x="1138" y="1547"/>
                  </a:lnTo>
                  <a:lnTo>
                    <a:pt x="1135" y="1551"/>
                  </a:lnTo>
                  <a:lnTo>
                    <a:pt x="1131" y="1557"/>
                  </a:lnTo>
                  <a:lnTo>
                    <a:pt x="1126" y="1564"/>
                  </a:lnTo>
                  <a:lnTo>
                    <a:pt x="1120" y="1573"/>
                  </a:lnTo>
                  <a:lnTo>
                    <a:pt x="1114" y="1581"/>
                  </a:lnTo>
                  <a:lnTo>
                    <a:pt x="1109" y="1584"/>
                  </a:lnTo>
                  <a:lnTo>
                    <a:pt x="1104" y="1587"/>
                  </a:lnTo>
                  <a:lnTo>
                    <a:pt x="1098" y="1589"/>
                  </a:lnTo>
                  <a:lnTo>
                    <a:pt x="1090" y="1591"/>
                  </a:lnTo>
                  <a:lnTo>
                    <a:pt x="1082" y="1593"/>
                  </a:lnTo>
                  <a:lnTo>
                    <a:pt x="1074" y="1593"/>
                  </a:lnTo>
                  <a:lnTo>
                    <a:pt x="1065" y="1593"/>
                  </a:lnTo>
                  <a:lnTo>
                    <a:pt x="1057" y="1593"/>
                  </a:lnTo>
                  <a:lnTo>
                    <a:pt x="1049" y="1593"/>
                  </a:lnTo>
                  <a:lnTo>
                    <a:pt x="1040" y="1592"/>
                  </a:lnTo>
                  <a:lnTo>
                    <a:pt x="1031" y="1592"/>
                  </a:lnTo>
                  <a:lnTo>
                    <a:pt x="1022" y="1592"/>
                  </a:lnTo>
                  <a:lnTo>
                    <a:pt x="1015" y="1592"/>
                  </a:lnTo>
                  <a:lnTo>
                    <a:pt x="1007" y="1592"/>
                  </a:lnTo>
                  <a:lnTo>
                    <a:pt x="1001" y="1593"/>
                  </a:lnTo>
                  <a:lnTo>
                    <a:pt x="996" y="1593"/>
                  </a:lnTo>
                  <a:lnTo>
                    <a:pt x="987" y="1593"/>
                  </a:lnTo>
                  <a:lnTo>
                    <a:pt x="981" y="1588"/>
                  </a:lnTo>
                  <a:lnTo>
                    <a:pt x="978" y="1581"/>
                  </a:lnTo>
                  <a:lnTo>
                    <a:pt x="977" y="1571"/>
                  </a:lnTo>
                  <a:lnTo>
                    <a:pt x="977" y="1566"/>
                  </a:lnTo>
                  <a:lnTo>
                    <a:pt x="976" y="1561"/>
                  </a:lnTo>
                  <a:lnTo>
                    <a:pt x="972" y="1557"/>
                  </a:lnTo>
                  <a:lnTo>
                    <a:pt x="968" y="1553"/>
                  </a:lnTo>
                  <a:lnTo>
                    <a:pt x="962" y="1552"/>
                  </a:lnTo>
                  <a:lnTo>
                    <a:pt x="956" y="1551"/>
                  </a:lnTo>
                  <a:lnTo>
                    <a:pt x="948" y="1549"/>
                  </a:lnTo>
                  <a:lnTo>
                    <a:pt x="939" y="1551"/>
                  </a:lnTo>
                  <a:lnTo>
                    <a:pt x="931" y="1552"/>
                  </a:lnTo>
                  <a:lnTo>
                    <a:pt x="921" y="1554"/>
                  </a:lnTo>
                  <a:lnTo>
                    <a:pt x="911" y="1556"/>
                  </a:lnTo>
                  <a:lnTo>
                    <a:pt x="899" y="1556"/>
                  </a:lnTo>
                  <a:lnTo>
                    <a:pt x="889" y="1557"/>
                  </a:lnTo>
                  <a:lnTo>
                    <a:pt x="879" y="1558"/>
                  </a:lnTo>
                  <a:lnTo>
                    <a:pt x="870" y="1558"/>
                  </a:lnTo>
                  <a:lnTo>
                    <a:pt x="862" y="1558"/>
                  </a:lnTo>
                  <a:lnTo>
                    <a:pt x="854" y="1558"/>
                  </a:lnTo>
                  <a:lnTo>
                    <a:pt x="847" y="1558"/>
                  </a:lnTo>
                  <a:lnTo>
                    <a:pt x="839" y="1558"/>
                  </a:lnTo>
                  <a:lnTo>
                    <a:pt x="833" y="1559"/>
                  </a:lnTo>
                  <a:lnTo>
                    <a:pt x="827" y="1561"/>
                  </a:lnTo>
                  <a:lnTo>
                    <a:pt x="821" y="1562"/>
                  </a:lnTo>
                  <a:lnTo>
                    <a:pt x="816" y="1564"/>
                  </a:lnTo>
                  <a:lnTo>
                    <a:pt x="814" y="1566"/>
                  </a:lnTo>
                  <a:lnTo>
                    <a:pt x="810" y="1569"/>
                  </a:lnTo>
                  <a:lnTo>
                    <a:pt x="805" y="1571"/>
                  </a:lnTo>
                  <a:lnTo>
                    <a:pt x="800" y="1573"/>
                  </a:lnTo>
                  <a:lnTo>
                    <a:pt x="796" y="1573"/>
                  </a:lnTo>
                  <a:lnTo>
                    <a:pt x="791" y="1573"/>
                  </a:lnTo>
                  <a:lnTo>
                    <a:pt x="784" y="1576"/>
                  </a:lnTo>
                  <a:lnTo>
                    <a:pt x="775" y="1578"/>
                  </a:lnTo>
                  <a:lnTo>
                    <a:pt x="765" y="1583"/>
                  </a:lnTo>
                  <a:lnTo>
                    <a:pt x="759" y="1584"/>
                  </a:lnTo>
                  <a:lnTo>
                    <a:pt x="751" y="1587"/>
                  </a:lnTo>
                  <a:lnTo>
                    <a:pt x="742" y="1588"/>
                  </a:lnTo>
                  <a:lnTo>
                    <a:pt x="731" y="1591"/>
                  </a:lnTo>
                  <a:lnTo>
                    <a:pt x="720" y="1592"/>
                  </a:lnTo>
                  <a:lnTo>
                    <a:pt x="707" y="1593"/>
                  </a:lnTo>
                  <a:lnTo>
                    <a:pt x="695" y="1593"/>
                  </a:lnTo>
                  <a:lnTo>
                    <a:pt x="682" y="1594"/>
                  </a:lnTo>
                  <a:lnTo>
                    <a:pt x="670" y="1594"/>
                  </a:lnTo>
                  <a:lnTo>
                    <a:pt x="656" y="1594"/>
                  </a:lnTo>
                  <a:lnTo>
                    <a:pt x="642" y="1596"/>
                  </a:lnTo>
                  <a:lnTo>
                    <a:pt x="628" y="1596"/>
                  </a:lnTo>
                  <a:lnTo>
                    <a:pt x="614" y="1597"/>
                  </a:lnTo>
                  <a:lnTo>
                    <a:pt x="602" y="1598"/>
                  </a:lnTo>
                  <a:lnTo>
                    <a:pt x="591" y="1598"/>
                  </a:lnTo>
                  <a:lnTo>
                    <a:pt x="581" y="1600"/>
                  </a:lnTo>
                  <a:lnTo>
                    <a:pt x="572" y="1600"/>
                  </a:lnTo>
                  <a:lnTo>
                    <a:pt x="564" y="1600"/>
                  </a:lnTo>
                  <a:lnTo>
                    <a:pt x="557" y="1600"/>
                  </a:lnTo>
                  <a:lnTo>
                    <a:pt x="549" y="1598"/>
                  </a:lnTo>
                  <a:lnTo>
                    <a:pt x="544" y="1597"/>
                  </a:lnTo>
                  <a:lnTo>
                    <a:pt x="539" y="1594"/>
                  </a:lnTo>
                  <a:lnTo>
                    <a:pt x="535" y="1592"/>
                  </a:lnTo>
                  <a:lnTo>
                    <a:pt x="533" y="1589"/>
                  </a:lnTo>
                  <a:lnTo>
                    <a:pt x="529" y="1583"/>
                  </a:lnTo>
                  <a:lnTo>
                    <a:pt x="525" y="1578"/>
                  </a:lnTo>
                  <a:lnTo>
                    <a:pt x="519" y="1574"/>
                  </a:lnTo>
                  <a:lnTo>
                    <a:pt x="514" y="1572"/>
                  </a:lnTo>
                  <a:lnTo>
                    <a:pt x="510" y="1572"/>
                  </a:lnTo>
                  <a:lnTo>
                    <a:pt x="505" y="1573"/>
                  </a:lnTo>
                  <a:lnTo>
                    <a:pt x="499" y="1574"/>
                  </a:lnTo>
                  <a:lnTo>
                    <a:pt x="490" y="1577"/>
                  </a:lnTo>
                  <a:lnTo>
                    <a:pt x="482" y="1579"/>
                  </a:lnTo>
                  <a:lnTo>
                    <a:pt x="471" y="1582"/>
                  </a:lnTo>
                  <a:lnTo>
                    <a:pt x="461" y="1586"/>
                  </a:lnTo>
                  <a:lnTo>
                    <a:pt x="450" y="1589"/>
                  </a:lnTo>
                  <a:lnTo>
                    <a:pt x="440" y="1593"/>
                  </a:lnTo>
                  <a:lnTo>
                    <a:pt x="430" y="1598"/>
                  </a:lnTo>
                  <a:lnTo>
                    <a:pt x="423" y="1602"/>
                  </a:lnTo>
                  <a:lnTo>
                    <a:pt x="415" y="1606"/>
                  </a:lnTo>
                  <a:lnTo>
                    <a:pt x="410" y="1608"/>
                  </a:lnTo>
                  <a:lnTo>
                    <a:pt x="406" y="1611"/>
                  </a:lnTo>
                  <a:lnTo>
                    <a:pt x="405" y="1613"/>
                  </a:lnTo>
                  <a:lnTo>
                    <a:pt x="405" y="1615"/>
                  </a:lnTo>
                  <a:lnTo>
                    <a:pt x="406" y="1618"/>
                  </a:lnTo>
                  <a:lnTo>
                    <a:pt x="407" y="1623"/>
                  </a:lnTo>
                  <a:lnTo>
                    <a:pt x="407" y="1630"/>
                  </a:lnTo>
                  <a:lnTo>
                    <a:pt x="407" y="1636"/>
                  </a:lnTo>
                  <a:lnTo>
                    <a:pt x="404" y="1643"/>
                  </a:lnTo>
                  <a:lnTo>
                    <a:pt x="396" y="1651"/>
                  </a:lnTo>
                  <a:lnTo>
                    <a:pt x="385" y="1658"/>
                  </a:lnTo>
                  <a:lnTo>
                    <a:pt x="374" y="1665"/>
                  </a:lnTo>
                  <a:lnTo>
                    <a:pt x="366" y="1669"/>
                  </a:lnTo>
                  <a:lnTo>
                    <a:pt x="359" y="1672"/>
                  </a:lnTo>
                  <a:lnTo>
                    <a:pt x="350" y="1679"/>
                  </a:lnTo>
                  <a:lnTo>
                    <a:pt x="340" y="1684"/>
                  </a:lnTo>
                  <a:lnTo>
                    <a:pt x="330" y="1691"/>
                  </a:lnTo>
                  <a:lnTo>
                    <a:pt x="321" y="1697"/>
                  </a:lnTo>
                  <a:lnTo>
                    <a:pt x="312" y="1705"/>
                  </a:lnTo>
                  <a:lnTo>
                    <a:pt x="303" y="1711"/>
                  </a:lnTo>
                  <a:lnTo>
                    <a:pt x="295" y="1719"/>
                  </a:lnTo>
                  <a:lnTo>
                    <a:pt x="286" y="1726"/>
                  </a:lnTo>
                  <a:lnTo>
                    <a:pt x="277" y="1735"/>
                  </a:lnTo>
                  <a:lnTo>
                    <a:pt x="267" y="1743"/>
                  </a:lnTo>
                  <a:lnTo>
                    <a:pt x="259" y="1750"/>
                  </a:lnTo>
                  <a:lnTo>
                    <a:pt x="251" y="1759"/>
                  </a:lnTo>
                  <a:lnTo>
                    <a:pt x="244" y="1765"/>
                  </a:lnTo>
                  <a:lnTo>
                    <a:pt x="238" y="1771"/>
                  </a:lnTo>
                  <a:lnTo>
                    <a:pt x="233" y="1776"/>
                  </a:lnTo>
                  <a:lnTo>
                    <a:pt x="227" y="1781"/>
                  </a:lnTo>
                  <a:lnTo>
                    <a:pt x="221" y="1786"/>
                  </a:lnTo>
                  <a:lnTo>
                    <a:pt x="214" y="1790"/>
                  </a:lnTo>
                  <a:lnTo>
                    <a:pt x="207" y="1794"/>
                  </a:lnTo>
                  <a:lnTo>
                    <a:pt x="200" y="1797"/>
                  </a:lnTo>
                  <a:lnTo>
                    <a:pt x="194" y="1799"/>
                  </a:lnTo>
                  <a:lnTo>
                    <a:pt x="189" y="1799"/>
                  </a:lnTo>
                  <a:lnTo>
                    <a:pt x="184" y="1800"/>
                  </a:lnTo>
                  <a:lnTo>
                    <a:pt x="178" y="1800"/>
                  </a:lnTo>
                  <a:lnTo>
                    <a:pt x="173" y="1803"/>
                  </a:lnTo>
                  <a:lnTo>
                    <a:pt x="168" y="1804"/>
                  </a:lnTo>
                  <a:lnTo>
                    <a:pt x="163" y="1805"/>
                  </a:lnTo>
                  <a:lnTo>
                    <a:pt x="158" y="1808"/>
                  </a:lnTo>
                  <a:lnTo>
                    <a:pt x="154" y="1809"/>
                  </a:lnTo>
                  <a:lnTo>
                    <a:pt x="150" y="1812"/>
                  </a:lnTo>
                  <a:lnTo>
                    <a:pt x="145" y="1817"/>
                  </a:lnTo>
                  <a:lnTo>
                    <a:pt x="140" y="1823"/>
                  </a:lnTo>
                  <a:lnTo>
                    <a:pt x="138" y="1830"/>
                  </a:lnTo>
                  <a:lnTo>
                    <a:pt x="137" y="1837"/>
                  </a:lnTo>
                  <a:lnTo>
                    <a:pt x="135" y="1842"/>
                  </a:lnTo>
                  <a:lnTo>
                    <a:pt x="133" y="1847"/>
                  </a:lnTo>
                  <a:lnTo>
                    <a:pt x="130" y="1849"/>
                  </a:lnTo>
                  <a:lnTo>
                    <a:pt x="125" y="1850"/>
                  </a:lnTo>
                  <a:lnTo>
                    <a:pt x="121" y="1852"/>
                  </a:lnTo>
                  <a:lnTo>
                    <a:pt x="118" y="1853"/>
                  </a:lnTo>
                  <a:lnTo>
                    <a:pt x="114" y="1856"/>
                  </a:lnTo>
                  <a:lnTo>
                    <a:pt x="111" y="1859"/>
                  </a:lnTo>
                  <a:lnTo>
                    <a:pt x="109" y="1863"/>
                  </a:lnTo>
                  <a:lnTo>
                    <a:pt x="103" y="1866"/>
                  </a:lnTo>
                  <a:lnTo>
                    <a:pt x="95" y="1868"/>
                  </a:lnTo>
                  <a:lnTo>
                    <a:pt x="86" y="1869"/>
                  </a:lnTo>
                  <a:lnTo>
                    <a:pt x="76" y="1869"/>
                  </a:lnTo>
                  <a:lnTo>
                    <a:pt x="66" y="1868"/>
                  </a:lnTo>
                  <a:lnTo>
                    <a:pt x="59" y="1866"/>
                  </a:lnTo>
                  <a:lnTo>
                    <a:pt x="54" y="1862"/>
                  </a:lnTo>
                  <a:lnTo>
                    <a:pt x="49" y="1857"/>
                  </a:lnTo>
                  <a:lnTo>
                    <a:pt x="44" y="1853"/>
                  </a:lnTo>
                  <a:lnTo>
                    <a:pt x="37" y="1850"/>
                  </a:lnTo>
                  <a:lnTo>
                    <a:pt x="32" y="1849"/>
                  </a:lnTo>
                  <a:lnTo>
                    <a:pt x="27" y="1849"/>
                  </a:lnTo>
                  <a:lnTo>
                    <a:pt x="21" y="1849"/>
                  </a:lnTo>
                  <a:lnTo>
                    <a:pt x="14" y="1850"/>
                  </a:lnTo>
                  <a:lnTo>
                    <a:pt x="9" y="1852"/>
                  </a:lnTo>
                  <a:lnTo>
                    <a:pt x="5" y="1856"/>
                  </a:lnTo>
                  <a:lnTo>
                    <a:pt x="2" y="1862"/>
                  </a:lnTo>
                  <a:lnTo>
                    <a:pt x="0" y="1869"/>
                  </a:lnTo>
                  <a:lnTo>
                    <a:pt x="0" y="1879"/>
                  </a:lnTo>
                  <a:lnTo>
                    <a:pt x="1" y="1891"/>
                  </a:lnTo>
                  <a:lnTo>
                    <a:pt x="1" y="1906"/>
                  </a:lnTo>
                  <a:lnTo>
                    <a:pt x="2" y="1922"/>
                  </a:lnTo>
                  <a:lnTo>
                    <a:pt x="2" y="1938"/>
                  </a:lnTo>
                  <a:lnTo>
                    <a:pt x="4" y="1952"/>
                  </a:lnTo>
                  <a:lnTo>
                    <a:pt x="7" y="1962"/>
                  </a:lnTo>
                  <a:lnTo>
                    <a:pt x="12" y="1967"/>
                  </a:lnTo>
                  <a:lnTo>
                    <a:pt x="17" y="1966"/>
                  </a:lnTo>
                  <a:lnTo>
                    <a:pt x="21" y="1963"/>
                  </a:lnTo>
                  <a:lnTo>
                    <a:pt x="25" y="1962"/>
                  </a:lnTo>
                  <a:lnTo>
                    <a:pt x="30" y="1962"/>
                  </a:lnTo>
                  <a:lnTo>
                    <a:pt x="35" y="1962"/>
                  </a:lnTo>
                  <a:lnTo>
                    <a:pt x="40" y="1963"/>
                  </a:lnTo>
                  <a:lnTo>
                    <a:pt x="45" y="1965"/>
                  </a:lnTo>
                  <a:lnTo>
                    <a:pt x="50" y="1966"/>
                  </a:lnTo>
                  <a:lnTo>
                    <a:pt x="55" y="1968"/>
                  </a:lnTo>
                  <a:lnTo>
                    <a:pt x="64" y="1973"/>
                  </a:lnTo>
                  <a:lnTo>
                    <a:pt x="74" y="1977"/>
                  </a:lnTo>
                  <a:lnTo>
                    <a:pt x="84" y="1978"/>
                  </a:lnTo>
                  <a:lnTo>
                    <a:pt x="91" y="1977"/>
                  </a:lnTo>
                  <a:lnTo>
                    <a:pt x="96" y="1976"/>
                  </a:lnTo>
                  <a:lnTo>
                    <a:pt x="103" y="1976"/>
                  </a:lnTo>
                  <a:lnTo>
                    <a:pt x="110" y="1975"/>
                  </a:lnTo>
                  <a:lnTo>
                    <a:pt x="119" y="1973"/>
                  </a:lnTo>
                  <a:lnTo>
                    <a:pt x="128" y="1972"/>
                  </a:lnTo>
                  <a:lnTo>
                    <a:pt x="138" y="1972"/>
                  </a:lnTo>
                  <a:lnTo>
                    <a:pt x="149" y="1971"/>
                  </a:lnTo>
                  <a:lnTo>
                    <a:pt x="159" y="1971"/>
                  </a:lnTo>
                  <a:lnTo>
                    <a:pt x="170" y="1971"/>
                  </a:lnTo>
                  <a:lnTo>
                    <a:pt x="182" y="1972"/>
                  </a:lnTo>
                  <a:lnTo>
                    <a:pt x="194" y="1975"/>
                  </a:lnTo>
                  <a:lnTo>
                    <a:pt x="206" y="1977"/>
                  </a:lnTo>
                  <a:lnTo>
                    <a:pt x="216" y="1981"/>
                  </a:lnTo>
                  <a:lnTo>
                    <a:pt x="226" y="1985"/>
                  </a:lnTo>
                  <a:lnTo>
                    <a:pt x="234" y="1990"/>
                  </a:lnTo>
                  <a:lnTo>
                    <a:pt x="242" y="1995"/>
                  </a:lnTo>
                  <a:lnTo>
                    <a:pt x="254" y="2005"/>
                  </a:lnTo>
                  <a:lnTo>
                    <a:pt x="266" y="2010"/>
                  </a:lnTo>
                  <a:lnTo>
                    <a:pt x="273" y="2012"/>
                  </a:lnTo>
                  <a:lnTo>
                    <a:pt x="277" y="2011"/>
                  </a:lnTo>
                  <a:lnTo>
                    <a:pt x="280" y="2004"/>
                  </a:lnTo>
                  <a:lnTo>
                    <a:pt x="282" y="1994"/>
                  </a:lnTo>
                  <a:lnTo>
                    <a:pt x="286" y="1980"/>
                  </a:lnTo>
                  <a:lnTo>
                    <a:pt x="288" y="1965"/>
                  </a:lnTo>
                  <a:lnTo>
                    <a:pt x="292" y="1950"/>
                  </a:lnTo>
                  <a:lnTo>
                    <a:pt x="296" y="1935"/>
                  </a:lnTo>
                  <a:lnTo>
                    <a:pt x="300" y="1922"/>
                  </a:lnTo>
                  <a:lnTo>
                    <a:pt x="302" y="1912"/>
                  </a:lnTo>
                  <a:lnTo>
                    <a:pt x="305" y="1906"/>
                  </a:lnTo>
                  <a:lnTo>
                    <a:pt x="311" y="1899"/>
                  </a:lnTo>
                  <a:lnTo>
                    <a:pt x="318" y="1894"/>
                  </a:lnTo>
                  <a:lnTo>
                    <a:pt x="327" y="1891"/>
                  </a:lnTo>
                  <a:lnTo>
                    <a:pt x="336" y="1891"/>
                  </a:lnTo>
                  <a:lnTo>
                    <a:pt x="345" y="1892"/>
                  </a:lnTo>
                  <a:lnTo>
                    <a:pt x="352" y="1896"/>
                  </a:lnTo>
                  <a:lnTo>
                    <a:pt x="356" y="1901"/>
                  </a:lnTo>
                  <a:lnTo>
                    <a:pt x="360" y="1907"/>
                  </a:lnTo>
                  <a:lnTo>
                    <a:pt x="365" y="1912"/>
                  </a:lnTo>
                  <a:lnTo>
                    <a:pt x="371" y="1917"/>
                  </a:lnTo>
                  <a:lnTo>
                    <a:pt x="377" y="1921"/>
                  </a:lnTo>
                  <a:lnTo>
                    <a:pt x="381" y="1922"/>
                  </a:lnTo>
                  <a:lnTo>
                    <a:pt x="389" y="1922"/>
                  </a:lnTo>
                  <a:lnTo>
                    <a:pt x="396" y="1921"/>
                  </a:lnTo>
                  <a:lnTo>
                    <a:pt x="405" y="1920"/>
                  </a:lnTo>
                  <a:lnTo>
                    <a:pt x="416" y="1917"/>
                  </a:lnTo>
                  <a:lnTo>
                    <a:pt x="428" y="1914"/>
                  </a:lnTo>
                  <a:lnTo>
                    <a:pt x="439" y="1911"/>
                  </a:lnTo>
                  <a:lnTo>
                    <a:pt x="451" y="1907"/>
                  </a:lnTo>
                  <a:lnTo>
                    <a:pt x="464" y="1902"/>
                  </a:lnTo>
                  <a:lnTo>
                    <a:pt x="476" y="1898"/>
                  </a:lnTo>
                  <a:lnTo>
                    <a:pt x="489" y="1894"/>
                  </a:lnTo>
                  <a:lnTo>
                    <a:pt x="500" y="1892"/>
                  </a:lnTo>
                  <a:lnTo>
                    <a:pt x="512" y="1889"/>
                  </a:lnTo>
                  <a:lnTo>
                    <a:pt x="520" y="1888"/>
                  </a:lnTo>
                  <a:lnTo>
                    <a:pt x="528" y="1887"/>
                  </a:lnTo>
                  <a:lnTo>
                    <a:pt x="534" y="1887"/>
                  </a:lnTo>
                  <a:lnTo>
                    <a:pt x="544" y="1886"/>
                  </a:lnTo>
                  <a:lnTo>
                    <a:pt x="553" y="1883"/>
                  </a:lnTo>
                  <a:lnTo>
                    <a:pt x="561" y="1881"/>
                  </a:lnTo>
                  <a:lnTo>
                    <a:pt x="566" y="1876"/>
                  </a:lnTo>
                  <a:lnTo>
                    <a:pt x="569" y="1871"/>
                  </a:lnTo>
                  <a:lnTo>
                    <a:pt x="574" y="1867"/>
                  </a:lnTo>
                  <a:lnTo>
                    <a:pt x="579" y="1866"/>
                  </a:lnTo>
                  <a:lnTo>
                    <a:pt x="584" y="1867"/>
                  </a:lnTo>
                  <a:lnTo>
                    <a:pt x="589" y="1868"/>
                  </a:lnTo>
                  <a:lnTo>
                    <a:pt x="597" y="1867"/>
                  </a:lnTo>
                  <a:lnTo>
                    <a:pt x="606" y="1864"/>
                  </a:lnTo>
                  <a:lnTo>
                    <a:pt x="613" y="1859"/>
                  </a:lnTo>
                  <a:lnTo>
                    <a:pt x="622" y="1856"/>
                  </a:lnTo>
                  <a:lnTo>
                    <a:pt x="631" y="1854"/>
                  </a:lnTo>
                  <a:lnTo>
                    <a:pt x="638" y="1857"/>
                  </a:lnTo>
                  <a:lnTo>
                    <a:pt x="645" y="1862"/>
                  </a:lnTo>
                  <a:lnTo>
                    <a:pt x="648" y="1864"/>
                  </a:lnTo>
                  <a:lnTo>
                    <a:pt x="653" y="1864"/>
                  </a:lnTo>
                  <a:lnTo>
                    <a:pt x="661" y="1864"/>
                  </a:lnTo>
                  <a:lnTo>
                    <a:pt x="670" y="1861"/>
                  </a:lnTo>
                  <a:lnTo>
                    <a:pt x="680" y="1857"/>
                  </a:lnTo>
                  <a:lnTo>
                    <a:pt x="691" y="1852"/>
                  </a:lnTo>
                  <a:lnTo>
                    <a:pt x="702" y="1845"/>
                  </a:lnTo>
                  <a:lnTo>
                    <a:pt x="715" y="1838"/>
                  </a:lnTo>
                  <a:lnTo>
                    <a:pt x="727" y="1830"/>
                  </a:lnTo>
                  <a:lnTo>
                    <a:pt x="741" y="1823"/>
                  </a:lnTo>
                  <a:lnTo>
                    <a:pt x="755" y="1817"/>
                  </a:lnTo>
                  <a:lnTo>
                    <a:pt x="769" y="1810"/>
                  </a:lnTo>
                  <a:lnTo>
                    <a:pt x="783" y="1805"/>
                  </a:lnTo>
                  <a:lnTo>
                    <a:pt x="795" y="1802"/>
                  </a:lnTo>
                  <a:lnTo>
                    <a:pt x="805" y="1800"/>
                  </a:lnTo>
                  <a:lnTo>
                    <a:pt x="815" y="1799"/>
                  </a:lnTo>
                  <a:lnTo>
                    <a:pt x="824" y="1799"/>
                  </a:lnTo>
                  <a:lnTo>
                    <a:pt x="834" y="1800"/>
                  </a:lnTo>
                  <a:lnTo>
                    <a:pt x="845" y="1803"/>
                  </a:lnTo>
                  <a:lnTo>
                    <a:pt x="855" y="1805"/>
                  </a:lnTo>
                  <a:lnTo>
                    <a:pt x="865" y="1808"/>
                  </a:lnTo>
                  <a:lnTo>
                    <a:pt x="875" y="1812"/>
                  </a:lnTo>
                  <a:lnTo>
                    <a:pt x="884" y="1815"/>
                  </a:lnTo>
                  <a:lnTo>
                    <a:pt x="892" y="1819"/>
                  </a:lnTo>
                  <a:lnTo>
                    <a:pt x="899" y="1823"/>
                  </a:lnTo>
                  <a:lnTo>
                    <a:pt x="908" y="1825"/>
                  </a:lnTo>
                  <a:lnTo>
                    <a:pt x="917" y="1828"/>
                  </a:lnTo>
                  <a:lnTo>
                    <a:pt x="927" y="1830"/>
                  </a:lnTo>
                  <a:lnTo>
                    <a:pt x="937" y="1832"/>
                  </a:lnTo>
                  <a:lnTo>
                    <a:pt x="947" y="1832"/>
                  </a:lnTo>
                  <a:lnTo>
                    <a:pt x="956" y="1832"/>
                  </a:lnTo>
                  <a:lnTo>
                    <a:pt x="965" y="1830"/>
                  </a:lnTo>
                  <a:lnTo>
                    <a:pt x="972" y="1829"/>
                  </a:lnTo>
                  <a:lnTo>
                    <a:pt x="980" y="1829"/>
                  </a:lnTo>
                  <a:lnTo>
                    <a:pt x="986" y="1829"/>
                  </a:lnTo>
                  <a:lnTo>
                    <a:pt x="992" y="1830"/>
                  </a:lnTo>
                  <a:lnTo>
                    <a:pt x="998" y="1832"/>
                  </a:lnTo>
                  <a:lnTo>
                    <a:pt x="1002" y="1833"/>
                  </a:lnTo>
                  <a:lnTo>
                    <a:pt x="1006" y="1835"/>
                  </a:lnTo>
                  <a:lnTo>
                    <a:pt x="1007" y="1838"/>
                  </a:lnTo>
                  <a:lnTo>
                    <a:pt x="1007" y="1847"/>
                  </a:lnTo>
                  <a:lnTo>
                    <a:pt x="1003" y="1857"/>
                  </a:lnTo>
                  <a:lnTo>
                    <a:pt x="996" y="1869"/>
                  </a:lnTo>
                  <a:lnTo>
                    <a:pt x="987" y="1882"/>
                  </a:lnTo>
                  <a:lnTo>
                    <a:pt x="982" y="1888"/>
                  </a:lnTo>
                  <a:lnTo>
                    <a:pt x="976" y="1893"/>
                  </a:lnTo>
                  <a:lnTo>
                    <a:pt x="970" y="1898"/>
                  </a:lnTo>
                  <a:lnTo>
                    <a:pt x="963" y="1903"/>
                  </a:lnTo>
                  <a:lnTo>
                    <a:pt x="958" y="1908"/>
                  </a:lnTo>
                  <a:lnTo>
                    <a:pt x="952" y="1912"/>
                  </a:lnTo>
                  <a:lnTo>
                    <a:pt x="947" y="1914"/>
                  </a:lnTo>
                  <a:lnTo>
                    <a:pt x="943" y="1917"/>
                  </a:lnTo>
                  <a:lnTo>
                    <a:pt x="937" y="1922"/>
                  </a:lnTo>
                  <a:lnTo>
                    <a:pt x="932" y="1928"/>
                  </a:lnTo>
                  <a:lnTo>
                    <a:pt x="931" y="1936"/>
                  </a:lnTo>
                  <a:lnTo>
                    <a:pt x="932" y="1945"/>
                  </a:lnTo>
                  <a:lnTo>
                    <a:pt x="934" y="1952"/>
                  </a:lnTo>
                  <a:lnTo>
                    <a:pt x="936" y="1961"/>
                  </a:lnTo>
                  <a:lnTo>
                    <a:pt x="936" y="1970"/>
                  </a:lnTo>
                  <a:lnTo>
                    <a:pt x="933" y="1976"/>
                  </a:lnTo>
                  <a:lnTo>
                    <a:pt x="931" y="1981"/>
                  </a:lnTo>
                  <a:lnTo>
                    <a:pt x="929" y="1986"/>
                  </a:lnTo>
                  <a:lnTo>
                    <a:pt x="929" y="1991"/>
                  </a:lnTo>
                  <a:lnTo>
                    <a:pt x="931" y="1994"/>
                  </a:lnTo>
                  <a:lnTo>
                    <a:pt x="932" y="1995"/>
                  </a:lnTo>
                  <a:lnTo>
                    <a:pt x="932" y="1997"/>
                  </a:lnTo>
                  <a:lnTo>
                    <a:pt x="931" y="1999"/>
                  </a:lnTo>
                  <a:lnTo>
                    <a:pt x="928" y="2001"/>
                  </a:lnTo>
                  <a:lnTo>
                    <a:pt x="926" y="2005"/>
                  </a:lnTo>
                  <a:lnTo>
                    <a:pt x="923" y="2010"/>
                  </a:lnTo>
                  <a:lnTo>
                    <a:pt x="923" y="2016"/>
                  </a:lnTo>
                  <a:lnTo>
                    <a:pt x="924" y="2024"/>
                  </a:lnTo>
                  <a:lnTo>
                    <a:pt x="928" y="2032"/>
                  </a:lnTo>
                  <a:lnTo>
                    <a:pt x="936" y="2042"/>
                  </a:lnTo>
                  <a:lnTo>
                    <a:pt x="944" y="2054"/>
                  </a:lnTo>
                  <a:lnTo>
                    <a:pt x="954" y="2064"/>
                  </a:lnTo>
                  <a:lnTo>
                    <a:pt x="965" y="2074"/>
                  </a:lnTo>
                  <a:lnTo>
                    <a:pt x="975" y="2084"/>
                  </a:lnTo>
                  <a:lnTo>
                    <a:pt x="981" y="2095"/>
                  </a:lnTo>
                  <a:lnTo>
                    <a:pt x="986" y="2105"/>
                  </a:lnTo>
                  <a:lnTo>
                    <a:pt x="990" y="2114"/>
                  </a:lnTo>
                  <a:lnTo>
                    <a:pt x="998" y="2123"/>
                  </a:lnTo>
                  <a:lnTo>
                    <a:pt x="1008" y="2132"/>
                  </a:lnTo>
                  <a:lnTo>
                    <a:pt x="1021" y="2138"/>
                  </a:lnTo>
                  <a:lnTo>
                    <a:pt x="1034" y="2143"/>
                  </a:lnTo>
                  <a:lnTo>
                    <a:pt x="1044" y="2148"/>
                  </a:lnTo>
                  <a:lnTo>
                    <a:pt x="1051" y="2153"/>
                  </a:lnTo>
                  <a:lnTo>
                    <a:pt x="1055" y="2157"/>
                  </a:lnTo>
                  <a:lnTo>
                    <a:pt x="1059" y="2159"/>
                  </a:lnTo>
                  <a:lnTo>
                    <a:pt x="1066" y="2158"/>
                  </a:lnTo>
                  <a:lnTo>
                    <a:pt x="1075" y="2155"/>
                  </a:lnTo>
                  <a:lnTo>
                    <a:pt x="1085" y="2150"/>
                  </a:lnTo>
                  <a:lnTo>
                    <a:pt x="1090" y="2147"/>
                  </a:lnTo>
                  <a:lnTo>
                    <a:pt x="1096" y="2142"/>
                  </a:lnTo>
                  <a:lnTo>
                    <a:pt x="1101" y="2135"/>
                  </a:lnTo>
                  <a:lnTo>
                    <a:pt x="1108" y="2127"/>
                  </a:lnTo>
                  <a:lnTo>
                    <a:pt x="1114" y="2119"/>
                  </a:lnTo>
                  <a:lnTo>
                    <a:pt x="1120" y="2110"/>
                  </a:lnTo>
                  <a:lnTo>
                    <a:pt x="1125" y="2100"/>
                  </a:lnTo>
                  <a:lnTo>
                    <a:pt x="1130" y="2091"/>
                  </a:lnTo>
                  <a:lnTo>
                    <a:pt x="1139" y="2073"/>
                  </a:lnTo>
                  <a:lnTo>
                    <a:pt x="1148" y="2058"/>
                  </a:lnTo>
                  <a:lnTo>
                    <a:pt x="1155" y="2045"/>
                  </a:lnTo>
                  <a:lnTo>
                    <a:pt x="1161" y="2040"/>
                  </a:lnTo>
                  <a:lnTo>
                    <a:pt x="1167" y="2035"/>
                  </a:lnTo>
                  <a:lnTo>
                    <a:pt x="1173" y="2026"/>
                  </a:lnTo>
                  <a:lnTo>
                    <a:pt x="1179" y="2014"/>
                  </a:lnTo>
                  <a:lnTo>
                    <a:pt x="1185" y="2001"/>
                  </a:lnTo>
                  <a:lnTo>
                    <a:pt x="1189" y="1994"/>
                  </a:lnTo>
                  <a:lnTo>
                    <a:pt x="1194" y="1987"/>
                  </a:lnTo>
                  <a:lnTo>
                    <a:pt x="1202" y="1980"/>
                  </a:lnTo>
                  <a:lnTo>
                    <a:pt x="1209" y="1973"/>
                  </a:lnTo>
                  <a:lnTo>
                    <a:pt x="1219" y="1967"/>
                  </a:lnTo>
                  <a:lnTo>
                    <a:pt x="1229" y="1961"/>
                  </a:lnTo>
                  <a:lnTo>
                    <a:pt x="1239" y="1957"/>
                  </a:lnTo>
                  <a:lnTo>
                    <a:pt x="1251" y="1953"/>
                  </a:lnTo>
                  <a:lnTo>
                    <a:pt x="1262" y="1951"/>
                  </a:lnTo>
                  <a:lnTo>
                    <a:pt x="1273" y="1947"/>
                  </a:lnTo>
                  <a:lnTo>
                    <a:pt x="1283" y="1943"/>
                  </a:lnTo>
                  <a:lnTo>
                    <a:pt x="1292" y="1938"/>
                  </a:lnTo>
                  <a:lnTo>
                    <a:pt x="1299" y="1935"/>
                  </a:lnTo>
                  <a:lnTo>
                    <a:pt x="1306" y="1931"/>
                  </a:lnTo>
                  <a:lnTo>
                    <a:pt x="1311" y="1927"/>
                  </a:lnTo>
                  <a:lnTo>
                    <a:pt x="1313" y="1923"/>
                  </a:lnTo>
                  <a:lnTo>
                    <a:pt x="1313" y="1920"/>
                  </a:lnTo>
                  <a:lnTo>
                    <a:pt x="1313" y="1914"/>
                  </a:lnTo>
                  <a:lnTo>
                    <a:pt x="1310" y="1909"/>
                  </a:lnTo>
                  <a:lnTo>
                    <a:pt x="1306" y="1903"/>
                  </a:lnTo>
                  <a:lnTo>
                    <a:pt x="1301" y="1897"/>
                  </a:lnTo>
                  <a:lnTo>
                    <a:pt x="1294" y="1889"/>
                  </a:lnTo>
                  <a:lnTo>
                    <a:pt x="1287" y="1883"/>
                  </a:lnTo>
                  <a:lnTo>
                    <a:pt x="1278" y="1877"/>
                  </a:lnTo>
                  <a:lnTo>
                    <a:pt x="1263" y="1859"/>
                  </a:lnTo>
                  <a:lnTo>
                    <a:pt x="1257" y="1837"/>
                  </a:lnTo>
                  <a:lnTo>
                    <a:pt x="1257" y="1810"/>
                  </a:lnTo>
                  <a:lnTo>
                    <a:pt x="1264" y="1783"/>
                  </a:lnTo>
                  <a:lnTo>
                    <a:pt x="1271" y="1770"/>
                  </a:lnTo>
                  <a:lnTo>
                    <a:pt x="1278" y="1759"/>
                  </a:lnTo>
                  <a:lnTo>
                    <a:pt x="1286" y="1748"/>
                  </a:lnTo>
                  <a:lnTo>
                    <a:pt x="1293" y="1739"/>
                  </a:lnTo>
                  <a:lnTo>
                    <a:pt x="1301" y="1731"/>
                  </a:lnTo>
                  <a:lnTo>
                    <a:pt x="1307" y="1725"/>
                  </a:lnTo>
                  <a:lnTo>
                    <a:pt x="1313" y="1721"/>
                  </a:lnTo>
                  <a:lnTo>
                    <a:pt x="1320" y="1720"/>
                  </a:lnTo>
                  <a:lnTo>
                    <a:pt x="1328" y="1720"/>
                  </a:lnTo>
                  <a:lnTo>
                    <a:pt x="1336" y="1721"/>
                  </a:lnTo>
                  <a:lnTo>
                    <a:pt x="1341" y="1724"/>
                  </a:lnTo>
                  <a:lnTo>
                    <a:pt x="1342" y="1728"/>
                  </a:lnTo>
                  <a:lnTo>
                    <a:pt x="1341" y="1730"/>
                  </a:lnTo>
                  <a:lnTo>
                    <a:pt x="1340" y="1734"/>
                  </a:lnTo>
                  <a:lnTo>
                    <a:pt x="1336" y="1738"/>
                  </a:lnTo>
                  <a:lnTo>
                    <a:pt x="1332" y="1740"/>
                  </a:lnTo>
                  <a:lnTo>
                    <a:pt x="1328" y="1745"/>
                  </a:lnTo>
                  <a:lnTo>
                    <a:pt x="1325" y="1754"/>
                  </a:lnTo>
                  <a:lnTo>
                    <a:pt x="1322" y="1765"/>
                  </a:lnTo>
                  <a:lnTo>
                    <a:pt x="1321" y="1779"/>
                  </a:lnTo>
                  <a:lnTo>
                    <a:pt x="1322" y="1792"/>
                  </a:lnTo>
                  <a:lnTo>
                    <a:pt x="1326" y="1803"/>
                  </a:lnTo>
                  <a:lnTo>
                    <a:pt x="1332" y="1810"/>
                  </a:lnTo>
                  <a:lnTo>
                    <a:pt x="1340" y="1814"/>
                  </a:lnTo>
                  <a:lnTo>
                    <a:pt x="1346" y="1814"/>
                  </a:lnTo>
                  <a:lnTo>
                    <a:pt x="1351" y="1813"/>
                  </a:lnTo>
                  <a:lnTo>
                    <a:pt x="1352" y="1809"/>
                  </a:lnTo>
                  <a:lnTo>
                    <a:pt x="1350" y="1805"/>
                  </a:lnTo>
                  <a:lnTo>
                    <a:pt x="1347" y="1799"/>
                  </a:lnTo>
                  <a:lnTo>
                    <a:pt x="1346" y="1792"/>
                  </a:lnTo>
                  <a:lnTo>
                    <a:pt x="1346" y="1783"/>
                  </a:lnTo>
                  <a:lnTo>
                    <a:pt x="1348" y="1775"/>
                  </a:lnTo>
                  <a:lnTo>
                    <a:pt x="1352" y="1770"/>
                  </a:lnTo>
                  <a:lnTo>
                    <a:pt x="1358" y="1769"/>
                  </a:lnTo>
                  <a:lnTo>
                    <a:pt x="1365" y="1771"/>
                  </a:lnTo>
                  <a:lnTo>
                    <a:pt x="1371" y="1779"/>
                  </a:lnTo>
                  <a:lnTo>
                    <a:pt x="1379" y="1786"/>
                  </a:lnTo>
                  <a:lnTo>
                    <a:pt x="1387" y="1793"/>
                  </a:lnTo>
                  <a:lnTo>
                    <a:pt x="1396" y="1795"/>
                  </a:lnTo>
                  <a:lnTo>
                    <a:pt x="1405" y="1795"/>
                  </a:lnTo>
                  <a:lnTo>
                    <a:pt x="1412" y="1794"/>
                  </a:lnTo>
                  <a:lnTo>
                    <a:pt x="1420" y="1795"/>
                  </a:lnTo>
                  <a:lnTo>
                    <a:pt x="1425" y="1799"/>
                  </a:lnTo>
                  <a:lnTo>
                    <a:pt x="1429" y="1804"/>
                  </a:lnTo>
                  <a:lnTo>
                    <a:pt x="1427" y="1810"/>
                  </a:lnTo>
                  <a:lnTo>
                    <a:pt x="1425" y="1815"/>
                  </a:lnTo>
                  <a:lnTo>
                    <a:pt x="1419" y="1820"/>
                  </a:lnTo>
                  <a:lnTo>
                    <a:pt x="1410" y="1824"/>
                  </a:lnTo>
                  <a:lnTo>
                    <a:pt x="1400" y="1828"/>
                  </a:lnTo>
                  <a:lnTo>
                    <a:pt x="1391" y="1832"/>
                  </a:lnTo>
                  <a:lnTo>
                    <a:pt x="1382" y="1835"/>
                  </a:lnTo>
                  <a:lnTo>
                    <a:pt x="1375" y="1839"/>
                  </a:lnTo>
                  <a:lnTo>
                    <a:pt x="1370" y="1843"/>
                  </a:lnTo>
                  <a:lnTo>
                    <a:pt x="1367" y="1847"/>
                  </a:lnTo>
                  <a:lnTo>
                    <a:pt x="1367" y="1852"/>
                  </a:lnTo>
                  <a:lnTo>
                    <a:pt x="1368" y="1857"/>
                  </a:lnTo>
                  <a:lnTo>
                    <a:pt x="1371" y="1859"/>
                  </a:lnTo>
                  <a:lnTo>
                    <a:pt x="1375" y="1859"/>
                  </a:lnTo>
                  <a:lnTo>
                    <a:pt x="1380" y="1861"/>
                  </a:lnTo>
                  <a:lnTo>
                    <a:pt x="1385" y="1859"/>
                  </a:lnTo>
                  <a:lnTo>
                    <a:pt x="1392" y="1859"/>
                  </a:lnTo>
                  <a:lnTo>
                    <a:pt x="1399" y="1857"/>
                  </a:lnTo>
                  <a:lnTo>
                    <a:pt x="1407" y="1854"/>
                  </a:lnTo>
                  <a:lnTo>
                    <a:pt x="1415" y="1852"/>
                  </a:lnTo>
                  <a:lnTo>
                    <a:pt x="1422" y="1848"/>
                  </a:lnTo>
                  <a:lnTo>
                    <a:pt x="1431" y="1843"/>
                  </a:lnTo>
                  <a:lnTo>
                    <a:pt x="1439" y="1838"/>
                  </a:lnTo>
                  <a:lnTo>
                    <a:pt x="1445" y="1834"/>
                  </a:lnTo>
                  <a:lnTo>
                    <a:pt x="1451" y="1829"/>
                  </a:lnTo>
                  <a:lnTo>
                    <a:pt x="1458" y="1824"/>
                  </a:lnTo>
                  <a:lnTo>
                    <a:pt x="1461" y="1820"/>
                  </a:lnTo>
                  <a:lnTo>
                    <a:pt x="1464" y="1817"/>
                  </a:lnTo>
                  <a:lnTo>
                    <a:pt x="1468" y="1809"/>
                  </a:lnTo>
                  <a:lnTo>
                    <a:pt x="1473" y="1803"/>
                  </a:lnTo>
                  <a:lnTo>
                    <a:pt x="1476" y="1799"/>
                  </a:lnTo>
                  <a:lnTo>
                    <a:pt x="1480" y="1798"/>
                  </a:lnTo>
                  <a:lnTo>
                    <a:pt x="1484" y="1798"/>
                  </a:lnTo>
                  <a:lnTo>
                    <a:pt x="1488" y="1802"/>
                  </a:lnTo>
                  <a:lnTo>
                    <a:pt x="1491" y="1807"/>
                  </a:lnTo>
                  <a:lnTo>
                    <a:pt x="1494" y="1813"/>
                  </a:lnTo>
                  <a:lnTo>
                    <a:pt x="1496" y="1817"/>
                  </a:lnTo>
                  <a:lnTo>
                    <a:pt x="1501" y="1820"/>
                  </a:lnTo>
                  <a:lnTo>
                    <a:pt x="1506" y="1824"/>
                  </a:lnTo>
                  <a:lnTo>
                    <a:pt x="1515" y="1828"/>
                  </a:lnTo>
                  <a:lnTo>
                    <a:pt x="1524" y="1832"/>
                  </a:lnTo>
                  <a:lnTo>
                    <a:pt x="1534" y="1834"/>
                  </a:lnTo>
                  <a:lnTo>
                    <a:pt x="1544" y="1837"/>
                  </a:lnTo>
                  <a:lnTo>
                    <a:pt x="1555" y="1839"/>
                  </a:lnTo>
                  <a:lnTo>
                    <a:pt x="1568" y="1839"/>
                  </a:lnTo>
                  <a:lnTo>
                    <a:pt x="1581" y="1838"/>
                  </a:lnTo>
                  <a:lnTo>
                    <a:pt x="1596" y="1833"/>
                  </a:lnTo>
                  <a:lnTo>
                    <a:pt x="1609" y="1825"/>
                  </a:lnTo>
                  <a:lnTo>
                    <a:pt x="1624" y="1817"/>
                  </a:lnTo>
                  <a:lnTo>
                    <a:pt x="1638" y="1807"/>
                  </a:lnTo>
                  <a:lnTo>
                    <a:pt x="1651" y="1794"/>
                  </a:lnTo>
                  <a:lnTo>
                    <a:pt x="1662" y="1780"/>
                  </a:lnTo>
                  <a:lnTo>
                    <a:pt x="1673" y="1766"/>
                  </a:lnTo>
                  <a:lnTo>
                    <a:pt x="1685" y="1754"/>
                  </a:lnTo>
                  <a:lnTo>
                    <a:pt x="1696" y="1744"/>
                  </a:lnTo>
                  <a:lnTo>
                    <a:pt x="1707" y="1734"/>
                  </a:lnTo>
                  <a:lnTo>
                    <a:pt x="1719" y="1728"/>
                  </a:lnTo>
                  <a:lnTo>
                    <a:pt x="1729" y="1722"/>
                  </a:lnTo>
                  <a:lnTo>
                    <a:pt x="1736" y="1720"/>
                  </a:lnTo>
                  <a:lnTo>
                    <a:pt x="1744" y="1720"/>
                  </a:lnTo>
                  <a:lnTo>
                    <a:pt x="1752" y="1724"/>
                  </a:lnTo>
                  <a:lnTo>
                    <a:pt x="1759" y="1728"/>
                  </a:lnTo>
                  <a:lnTo>
                    <a:pt x="1760" y="1733"/>
                  </a:lnTo>
                  <a:lnTo>
                    <a:pt x="1756" y="1738"/>
                  </a:lnTo>
                  <a:lnTo>
                    <a:pt x="1750" y="1745"/>
                  </a:lnTo>
                  <a:lnTo>
                    <a:pt x="1746" y="1759"/>
                  </a:lnTo>
                  <a:lnTo>
                    <a:pt x="1745" y="1778"/>
                  </a:lnTo>
                  <a:lnTo>
                    <a:pt x="1745" y="1799"/>
                  </a:lnTo>
                  <a:lnTo>
                    <a:pt x="1749" y="1815"/>
                  </a:lnTo>
                  <a:lnTo>
                    <a:pt x="1756" y="1824"/>
                  </a:lnTo>
                  <a:lnTo>
                    <a:pt x="1767" y="1824"/>
                  </a:lnTo>
                  <a:lnTo>
                    <a:pt x="1781" y="1815"/>
                  </a:lnTo>
                  <a:lnTo>
                    <a:pt x="1795" y="1798"/>
                  </a:lnTo>
                  <a:lnTo>
                    <a:pt x="1806" y="1778"/>
                  </a:lnTo>
                  <a:lnTo>
                    <a:pt x="1814" y="1759"/>
                  </a:lnTo>
                  <a:lnTo>
                    <a:pt x="1818" y="1741"/>
                  </a:lnTo>
                  <a:lnTo>
                    <a:pt x="1820" y="1725"/>
                  </a:lnTo>
                  <a:lnTo>
                    <a:pt x="1826" y="1707"/>
                  </a:lnTo>
                  <a:lnTo>
                    <a:pt x="1834" y="1692"/>
                  </a:lnTo>
                  <a:lnTo>
                    <a:pt x="1843" y="1681"/>
                  </a:lnTo>
                  <a:lnTo>
                    <a:pt x="1848" y="1676"/>
                  </a:lnTo>
                  <a:lnTo>
                    <a:pt x="1853" y="1672"/>
                  </a:lnTo>
                  <a:lnTo>
                    <a:pt x="1859" y="1670"/>
                  </a:lnTo>
                  <a:lnTo>
                    <a:pt x="1865" y="1667"/>
                  </a:lnTo>
                  <a:lnTo>
                    <a:pt x="1873" y="1666"/>
                  </a:lnTo>
                  <a:lnTo>
                    <a:pt x="1879" y="1665"/>
                  </a:lnTo>
                  <a:lnTo>
                    <a:pt x="1885" y="1665"/>
                  </a:lnTo>
                  <a:lnTo>
                    <a:pt x="1892" y="1666"/>
                  </a:lnTo>
                  <a:lnTo>
                    <a:pt x="1903" y="1670"/>
                  </a:lnTo>
                  <a:lnTo>
                    <a:pt x="1914" y="1676"/>
                  </a:lnTo>
                  <a:lnTo>
                    <a:pt x="1922" y="1681"/>
                  </a:lnTo>
                  <a:lnTo>
                    <a:pt x="1928" y="1687"/>
                  </a:lnTo>
                  <a:lnTo>
                    <a:pt x="1932" y="1692"/>
                  </a:lnTo>
                  <a:lnTo>
                    <a:pt x="1937" y="1695"/>
                  </a:lnTo>
                  <a:lnTo>
                    <a:pt x="1942" y="1695"/>
                  </a:lnTo>
                  <a:lnTo>
                    <a:pt x="1946" y="1694"/>
                  </a:lnTo>
                  <a:lnTo>
                    <a:pt x="1949" y="1689"/>
                  </a:lnTo>
                  <a:lnTo>
                    <a:pt x="1951" y="1682"/>
                  </a:lnTo>
                  <a:lnTo>
                    <a:pt x="1949" y="1674"/>
                  </a:lnTo>
                  <a:lnTo>
                    <a:pt x="1947" y="1664"/>
                  </a:lnTo>
                  <a:lnTo>
                    <a:pt x="1944" y="1652"/>
                  </a:lnTo>
                  <a:lnTo>
                    <a:pt x="1944" y="1637"/>
                  </a:lnTo>
                  <a:lnTo>
                    <a:pt x="1946" y="1622"/>
                  </a:lnTo>
                  <a:lnTo>
                    <a:pt x="1949" y="1608"/>
                  </a:lnTo>
                  <a:lnTo>
                    <a:pt x="1956" y="1594"/>
                  </a:lnTo>
                  <a:lnTo>
                    <a:pt x="1963" y="1581"/>
                  </a:lnTo>
                  <a:lnTo>
                    <a:pt x="1972" y="1571"/>
                  </a:lnTo>
                  <a:lnTo>
                    <a:pt x="1979" y="1564"/>
                  </a:lnTo>
                  <a:lnTo>
                    <a:pt x="1988" y="1562"/>
                  </a:lnTo>
                  <a:lnTo>
                    <a:pt x="1998" y="1562"/>
                  </a:lnTo>
                  <a:lnTo>
                    <a:pt x="2008" y="1564"/>
                  </a:lnTo>
                  <a:lnTo>
                    <a:pt x="2016" y="1569"/>
                  </a:lnTo>
                  <a:lnTo>
                    <a:pt x="2021" y="1577"/>
                  </a:lnTo>
                  <a:lnTo>
                    <a:pt x="2022" y="1587"/>
                  </a:lnTo>
                  <a:lnTo>
                    <a:pt x="2018" y="1598"/>
                  </a:lnTo>
                  <a:lnTo>
                    <a:pt x="2011" y="1610"/>
                  </a:lnTo>
                  <a:lnTo>
                    <a:pt x="2002" y="1621"/>
                  </a:lnTo>
                  <a:lnTo>
                    <a:pt x="1993" y="1633"/>
                  </a:lnTo>
                  <a:lnTo>
                    <a:pt x="1987" y="1646"/>
                  </a:lnTo>
                  <a:lnTo>
                    <a:pt x="1983" y="1656"/>
                  </a:lnTo>
                  <a:lnTo>
                    <a:pt x="1981" y="1667"/>
                  </a:lnTo>
                  <a:lnTo>
                    <a:pt x="1977" y="1682"/>
                  </a:lnTo>
                  <a:lnTo>
                    <a:pt x="1972" y="1697"/>
                  </a:lnTo>
                  <a:lnTo>
                    <a:pt x="1968" y="1712"/>
                  </a:lnTo>
                  <a:lnTo>
                    <a:pt x="1966" y="1726"/>
                  </a:lnTo>
                  <a:lnTo>
                    <a:pt x="1966" y="1740"/>
                  </a:lnTo>
                  <a:lnTo>
                    <a:pt x="1969" y="1750"/>
                  </a:lnTo>
                  <a:lnTo>
                    <a:pt x="1976" y="1758"/>
                  </a:lnTo>
                  <a:lnTo>
                    <a:pt x="1984" y="1760"/>
                  </a:lnTo>
                  <a:lnTo>
                    <a:pt x="1993" y="1760"/>
                  </a:lnTo>
                  <a:lnTo>
                    <a:pt x="2002" y="1758"/>
                  </a:lnTo>
                  <a:lnTo>
                    <a:pt x="2008" y="1751"/>
                  </a:lnTo>
                  <a:lnTo>
                    <a:pt x="2012" y="1748"/>
                  </a:lnTo>
                  <a:lnTo>
                    <a:pt x="2016" y="1744"/>
                  </a:lnTo>
                  <a:lnTo>
                    <a:pt x="2022" y="1739"/>
                  </a:lnTo>
                  <a:lnTo>
                    <a:pt x="2028" y="1734"/>
                  </a:lnTo>
                  <a:lnTo>
                    <a:pt x="2035" y="1729"/>
                  </a:lnTo>
                  <a:lnTo>
                    <a:pt x="2042" y="1722"/>
                  </a:lnTo>
                  <a:lnTo>
                    <a:pt x="2048" y="1719"/>
                  </a:lnTo>
                  <a:lnTo>
                    <a:pt x="2056" y="1714"/>
                  </a:lnTo>
                  <a:lnTo>
                    <a:pt x="2069" y="1704"/>
                  </a:lnTo>
                  <a:lnTo>
                    <a:pt x="2079" y="1689"/>
                  </a:lnTo>
                  <a:lnTo>
                    <a:pt x="2086" y="1671"/>
                  </a:lnTo>
                  <a:lnTo>
                    <a:pt x="2089" y="1653"/>
                  </a:lnTo>
                  <a:lnTo>
                    <a:pt x="2091" y="1636"/>
                  </a:lnTo>
                  <a:lnTo>
                    <a:pt x="2099" y="1617"/>
                  </a:lnTo>
                  <a:lnTo>
                    <a:pt x="2109" y="1600"/>
                  </a:lnTo>
                  <a:lnTo>
                    <a:pt x="2121" y="1586"/>
                  </a:lnTo>
                  <a:lnTo>
                    <a:pt x="2127" y="1581"/>
                  </a:lnTo>
                  <a:lnTo>
                    <a:pt x="2135" y="1574"/>
                  </a:lnTo>
                  <a:lnTo>
                    <a:pt x="2143" y="1569"/>
                  </a:lnTo>
                  <a:lnTo>
                    <a:pt x="2150" y="1566"/>
                  </a:lnTo>
                  <a:lnTo>
                    <a:pt x="2156" y="1562"/>
                  </a:lnTo>
                  <a:lnTo>
                    <a:pt x="2163" y="1558"/>
                  </a:lnTo>
                  <a:lnTo>
                    <a:pt x="2169" y="1556"/>
                  </a:lnTo>
                  <a:lnTo>
                    <a:pt x="2173" y="1554"/>
                  </a:lnTo>
                  <a:lnTo>
                    <a:pt x="2178" y="1548"/>
                  </a:lnTo>
                  <a:lnTo>
                    <a:pt x="2178" y="1533"/>
                  </a:lnTo>
                  <a:lnTo>
                    <a:pt x="2171" y="1512"/>
                  </a:lnTo>
                  <a:lnTo>
                    <a:pt x="2160" y="1488"/>
                  </a:lnTo>
                  <a:lnTo>
                    <a:pt x="2149" y="1455"/>
                  </a:lnTo>
                  <a:lnTo>
                    <a:pt x="2143" y="1413"/>
                  </a:lnTo>
                  <a:lnTo>
                    <a:pt x="2143" y="1365"/>
                  </a:lnTo>
                  <a:lnTo>
                    <a:pt x="2148" y="1318"/>
                  </a:lnTo>
                  <a:lnTo>
                    <a:pt x="2158" y="1277"/>
                  </a:lnTo>
                  <a:lnTo>
                    <a:pt x="2168" y="1243"/>
                  </a:lnTo>
                  <a:lnTo>
                    <a:pt x="2176" y="1219"/>
                  </a:lnTo>
                  <a:lnTo>
                    <a:pt x="2183" y="1209"/>
                  </a:lnTo>
                  <a:lnTo>
                    <a:pt x="2189" y="1203"/>
                  </a:lnTo>
                  <a:lnTo>
                    <a:pt x="2195" y="1188"/>
                  </a:lnTo>
                  <a:lnTo>
                    <a:pt x="2200" y="1168"/>
                  </a:lnTo>
                  <a:lnTo>
                    <a:pt x="2205" y="1144"/>
                  </a:lnTo>
                  <a:lnTo>
                    <a:pt x="2208" y="1115"/>
                  </a:lnTo>
                  <a:lnTo>
                    <a:pt x="2208" y="1080"/>
                  </a:lnTo>
                  <a:lnTo>
                    <a:pt x="2204" y="1045"/>
                  </a:lnTo>
                  <a:lnTo>
                    <a:pt x="2196" y="1012"/>
                  </a:lnTo>
                  <a:lnTo>
                    <a:pt x="2190" y="981"/>
                  </a:lnTo>
                  <a:lnTo>
                    <a:pt x="2189" y="944"/>
                  </a:lnTo>
                  <a:lnTo>
                    <a:pt x="2191" y="911"/>
                  </a:lnTo>
                  <a:lnTo>
                    <a:pt x="2199" y="880"/>
                  </a:lnTo>
                  <a:lnTo>
                    <a:pt x="2204" y="868"/>
                  </a:lnTo>
                  <a:lnTo>
                    <a:pt x="2210" y="855"/>
                  </a:lnTo>
                  <a:lnTo>
                    <a:pt x="2217" y="844"/>
                  </a:lnTo>
                  <a:lnTo>
                    <a:pt x="2223" y="834"/>
                  </a:lnTo>
                  <a:lnTo>
                    <a:pt x="2230" y="825"/>
                  </a:lnTo>
                  <a:lnTo>
                    <a:pt x="2238" y="819"/>
                  </a:lnTo>
                  <a:lnTo>
                    <a:pt x="2244" y="813"/>
                  </a:lnTo>
                  <a:lnTo>
                    <a:pt x="2250" y="810"/>
                  </a:lnTo>
                  <a:lnTo>
                    <a:pt x="2257" y="809"/>
                  </a:lnTo>
                  <a:lnTo>
                    <a:pt x="2263" y="809"/>
                  </a:lnTo>
                  <a:lnTo>
                    <a:pt x="2269" y="809"/>
                  </a:lnTo>
                  <a:lnTo>
                    <a:pt x="2276" y="810"/>
                  </a:lnTo>
                  <a:lnTo>
                    <a:pt x="2281" y="811"/>
                  </a:lnTo>
                  <a:lnTo>
                    <a:pt x="2286" y="814"/>
                  </a:lnTo>
                  <a:lnTo>
                    <a:pt x="2289" y="816"/>
                  </a:lnTo>
                  <a:lnTo>
                    <a:pt x="2292" y="820"/>
                  </a:lnTo>
                  <a:lnTo>
                    <a:pt x="2297" y="819"/>
                  </a:lnTo>
                  <a:lnTo>
                    <a:pt x="2301" y="805"/>
                  </a:lnTo>
                  <a:lnTo>
                    <a:pt x="2304" y="780"/>
                  </a:lnTo>
                  <a:lnTo>
                    <a:pt x="2307" y="746"/>
                  </a:lnTo>
                  <a:lnTo>
                    <a:pt x="2311" y="710"/>
                  </a:lnTo>
                  <a:lnTo>
                    <a:pt x="2317" y="677"/>
                  </a:lnTo>
                  <a:lnTo>
                    <a:pt x="2326" y="653"/>
                  </a:lnTo>
                  <a:lnTo>
                    <a:pt x="2336" y="640"/>
                  </a:lnTo>
                  <a:lnTo>
                    <a:pt x="2341" y="635"/>
                  </a:lnTo>
                  <a:lnTo>
                    <a:pt x="2347" y="628"/>
                  </a:lnTo>
                  <a:lnTo>
                    <a:pt x="2353" y="619"/>
                  </a:lnTo>
                  <a:lnTo>
                    <a:pt x="2360" y="609"/>
                  </a:lnTo>
                  <a:lnTo>
                    <a:pt x="2365" y="598"/>
                  </a:lnTo>
                  <a:lnTo>
                    <a:pt x="2371" y="586"/>
                  </a:lnTo>
                  <a:lnTo>
                    <a:pt x="2376" y="573"/>
                  </a:lnTo>
                  <a:lnTo>
                    <a:pt x="2380" y="559"/>
                  </a:lnTo>
                  <a:lnTo>
                    <a:pt x="2385" y="529"/>
                  </a:lnTo>
                  <a:lnTo>
                    <a:pt x="2386" y="496"/>
                  </a:lnTo>
                  <a:lnTo>
                    <a:pt x="2385" y="463"/>
                  </a:lnTo>
                  <a:lnTo>
                    <a:pt x="2378" y="434"/>
                  </a:lnTo>
                  <a:lnTo>
                    <a:pt x="2371" y="410"/>
                  </a:lnTo>
                  <a:lnTo>
                    <a:pt x="2362" y="390"/>
                  </a:lnTo>
                  <a:lnTo>
                    <a:pt x="2355" y="374"/>
                  </a:lnTo>
                  <a:lnTo>
                    <a:pt x="2348" y="366"/>
                  </a:lnTo>
                  <a:lnTo>
                    <a:pt x="2343" y="362"/>
                  </a:lnTo>
                  <a:lnTo>
                    <a:pt x="2341" y="357"/>
                  </a:lnTo>
                  <a:lnTo>
                    <a:pt x="2341" y="351"/>
                  </a:lnTo>
                  <a:lnTo>
                    <a:pt x="2342" y="345"/>
                  </a:lnTo>
                  <a:lnTo>
                    <a:pt x="2343" y="337"/>
                  </a:lnTo>
                  <a:lnTo>
                    <a:pt x="2342" y="326"/>
                  </a:lnTo>
                  <a:lnTo>
                    <a:pt x="2337" y="313"/>
                  </a:lnTo>
                  <a:lnTo>
                    <a:pt x="2331" y="301"/>
                  </a:lnTo>
                  <a:lnTo>
                    <a:pt x="2322" y="288"/>
                  </a:lnTo>
                  <a:lnTo>
                    <a:pt x="2313" y="276"/>
                  </a:lnTo>
                  <a:lnTo>
                    <a:pt x="2304" y="264"/>
                  </a:lnTo>
                  <a:lnTo>
                    <a:pt x="2298" y="256"/>
                  </a:lnTo>
                  <a:lnTo>
                    <a:pt x="2292" y="249"/>
                  </a:lnTo>
                  <a:lnTo>
                    <a:pt x="2286" y="244"/>
                  </a:lnTo>
                  <a:lnTo>
                    <a:pt x="2278" y="240"/>
                  </a:lnTo>
                  <a:lnTo>
                    <a:pt x="2273" y="238"/>
                  </a:lnTo>
                  <a:lnTo>
                    <a:pt x="2268" y="228"/>
                  </a:lnTo>
                  <a:lnTo>
                    <a:pt x="2263" y="204"/>
                  </a:lnTo>
                  <a:lnTo>
                    <a:pt x="2258" y="169"/>
                  </a:lnTo>
                  <a:lnTo>
                    <a:pt x="2255" y="125"/>
                  </a:lnTo>
                  <a:lnTo>
                    <a:pt x="2252" y="82"/>
                  </a:lnTo>
                  <a:lnTo>
                    <a:pt x="2248" y="47"/>
                  </a:lnTo>
                  <a:lnTo>
                    <a:pt x="2242" y="26"/>
                  </a:lnTo>
                  <a:lnTo>
                    <a:pt x="2237" y="20"/>
                  </a:lnTo>
                  <a:lnTo>
                    <a:pt x="2233" y="21"/>
                  </a:lnTo>
                  <a:lnTo>
                    <a:pt x="2228" y="21"/>
                  </a:lnTo>
                  <a:lnTo>
                    <a:pt x="2220" y="20"/>
                  </a:lnTo>
                  <a:lnTo>
                    <a:pt x="2212" y="18"/>
                  </a:lnTo>
                  <a:lnTo>
                    <a:pt x="2203" y="16"/>
                  </a:lnTo>
                  <a:lnTo>
                    <a:pt x="2193" y="13"/>
                  </a:lnTo>
                  <a:lnTo>
                    <a:pt x="2183" y="10"/>
                  </a:lnTo>
                  <a:lnTo>
                    <a:pt x="2171" y="5"/>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8" name="Freeform 78"/>
            <p:cNvSpPr>
              <a:spLocks/>
            </p:cNvSpPr>
            <p:nvPr/>
          </p:nvSpPr>
          <p:spPr bwMode="auto">
            <a:xfrm>
              <a:off x="773113" y="2020888"/>
              <a:ext cx="296863" cy="230188"/>
            </a:xfrm>
            <a:custGeom>
              <a:avLst/>
              <a:gdLst>
                <a:gd name="T0" fmla="*/ 87958911 w 560"/>
                <a:gd name="T1" fmla="*/ 20905402 h 436"/>
                <a:gd name="T2" fmla="*/ 77842249 w 560"/>
                <a:gd name="T3" fmla="*/ 27037588 h 436"/>
                <a:gd name="T4" fmla="*/ 64634485 w 560"/>
                <a:gd name="T5" fmla="*/ 29267137 h 436"/>
                <a:gd name="T6" fmla="*/ 54798782 w 560"/>
                <a:gd name="T7" fmla="*/ 27037588 h 436"/>
                <a:gd name="T8" fmla="*/ 48054164 w 560"/>
                <a:gd name="T9" fmla="*/ 20347883 h 436"/>
                <a:gd name="T10" fmla="*/ 44963079 w 560"/>
                <a:gd name="T11" fmla="*/ 24249990 h 436"/>
                <a:gd name="T12" fmla="*/ 38780910 w 560"/>
                <a:gd name="T13" fmla="*/ 32612254 h 436"/>
                <a:gd name="T14" fmla="*/ 28663709 w 560"/>
                <a:gd name="T15" fmla="*/ 43761594 h 436"/>
                <a:gd name="T16" fmla="*/ 14051160 w 560"/>
                <a:gd name="T17" fmla="*/ 56583484 h 436"/>
                <a:gd name="T18" fmla="*/ 2248207 w 560"/>
                <a:gd name="T19" fmla="*/ 66060258 h 436"/>
                <a:gd name="T20" fmla="*/ 561919 w 560"/>
                <a:gd name="T21" fmla="*/ 69962383 h 436"/>
                <a:gd name="T22" fmla="*/ 10397626 w 560"/>
                <a:gd name="T23" fmla="*/ 70241142 h 436"/>
                <a:gd name="T24" fmla="*/ 14051160 w 560"/>
                <a:gd name="T25" fmla="*/ 77767126 h 436"/>
                <a:gd name="T26" fmla="*/ 17142245 w 560"/>
                <a:gd name="T27" fmla="*/ 87801948 h 436"/>
                <a:gd name="T28" fmla="*/ 19671414 w 560"/>
                <a:gd name="T29" fmla="*/ 107034255 h 436"/>
                <a:gd name="T30" fmla="*/ 25291665 w 560"/>
                <a:gd name="T31" fmla="*/ 111494411 h 436"/>
                <a:gd name="T32" fmla="*/ 24167827 w 560"/>
                <a:gd name="T33" fmla="*/ 117905356 h 436"/>
                <a:gd name="T34" fmla="*/ 30069036 w 560"/>
                <a:gd name="T35" fmla="*/ 119019867 h 436"/>
                <a:gd name="T36" fmla="*/ 35408335 w 560"/>
                <a:gd name="T37" fmla="*/ 120692425 h 436"/>
                <a:gd name="T38" fmla="*/ 43557751 w 560"/>
                <a:gd name="T39" fmla="*/ 120134905 h 436"/>
                <a:gd name="T40" fmla="*/ 47773204 w 560"/>
                <a:gd name="T41" fmla="*/ 119577386 h 436"/>
                <a:gd name="T42" fmla="*/ 48897572 w 560"/>
                <a:gd name="T43" fmla="*/ 111215651 h 436"/>
                <a:gd name="T44" fmla="*/ 49459491 w 560"/>
                <a:gd name="T45" fmla="*/ 105640985 h 436"/>
                <a:gd name="T46" fmla="*/ 50864289 w 560"/>
                <a:gd name="T47" fmla="*/ 100066319 h 436"/>
                <a:gd name="T48" fmla="*/ 58170826 w 560"/>
                <a:gd name="T49" fmla="*/ 95048644 h 436"/>
                <a:gd name="T50" fmla="*/ 61543400 w 560"/>
                <a:gd name="T51" fmla="*/ 88080707 h 436"/>
                <a:gd name="T52" fmla="*/ 65477364 w 560"/>
                <a:gd name="T53" fmla="*/ 83341792 h 436"/>
                <a:gd name="T54" fmla="*/ 71660080 w 560"/>
                <a:gd name="T55" fmla="*/ 75537577 h 436"/>
                <a:gd name="T56" fmla="*/ 78404168 w 560"/>
                <a:gd name="T57" fmla="*/ 71356181 h 436"/>
                <a:gd name="T58" fmla="*/ 85991665 w 560"/>
                <a:gd name="T59" fmla="*/ 67454057 h 436"/>
                <a:gd name="T60" fmla="*/ 94422570 w 560"/>
                <a:gd name="T61" fmla="*/ 66617778 h 436"/>
                <a:gd name="T62" fmla="*/ 105663071 w 560"/>
                <a:gd name="T63" fmla="*/ 71356181 h 436"/>
                <a:gd name="T64" fmla="*/ 116904101 w 560"/>
                <a:gd name="T65" fmla="*/ 77767126 h 436"/>
                <a:gd name="T66" fmla="*/ 126458845 w 560"/>
                <a:gd name="T67" fmla="*/ 74422538 h 436"/>
                <a:gd name="T68" fmla="*/ 134608261 w 560"/>
                <a:gd name="T69" fmla="*/ 64387700 h 436"/>
                <a:gd name="T70" fmla="*/ 145848795 w 560"/>
                <a:gd name="T71" fmla="*/ 53795887 h 436"/>
                <a:gd name="T72" fmla="*/ 155122579 w 560"/>
                <a:gd name="T73" fmla="*/ 45434152 h 436"/>
                <a:gd name="T74" fmla="*/ 157089825 w 560"/>
                <a:gd name="T75" fmla="*/ 36514370 h 436"/>
                <a:gd name="T76" fmla="*/ 152874372 w 560"/>
                <a:gd name="T77" fmla="*/ 24528750 h 436"/>
                <a:gd name="T78" fmla="*/ 154560660 w 560"/>
                <a:gd name="T79" fmla="*/ 16166483 h 436"/>
                <a:gd name="T80" fmla="*/ 148940409 w 560"/>
                <a:gd name="T81" fmla="*/ 11428096 h 436"/>
                <a:gd name="T82" fmla="*/ 143319629 w 560"/>
                <a:gd name="T83" fmla="*/ 12264375 h 436"/>
                <a:gd name="T84" fmla="*/ 136013058 w 560"/>
                <a:gd name="T85" fmla="*/ 8641025 h 436"/>
                <a:gd name="T86" fmla="*/ 128144602 w 560"/>
                <a:gd name="T87" fmla="*/ 3065830 h 436"/>
                <a:gd name="T88" fmla="*/ 119995186 w 560"/>
                <a:gd name="T89" fmla="*/ 0 h 436"/>
                <a:gd name="T90" fmla="*/ 112969608 w 560"/>
                <a:gd name="T91" fmla="*/ 836279 h 436"/>
                <a:gd name="T92" fmla="*/ 103133905 w 560"/>
                <a:gd name="T93" fmla="*/ 3623349 h 436"/>
                <a:gd name="T94" fmla="*/ 94422570 w 560"/>
                <a:gd name="T95" fmla="*/ 8362265 h 436"/>
                <a:gd name="T96" fmla="*/ 90207117 w 560"/>
                <a:gd name="T97" fmla="*/ 15051972 h 4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436"/>
                <a:gd name="T149" fmla="*/ 560 w 560"/>
                <a:gd name="T150" fmla="*/ 436 h 4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436">
                  <a:moveTo>
                    <a:pt x="321" y="59"/>
                  </a:moveTo>
                  <a:lnTo>
                    <a:pt x="321" y="64"/>
                  </a:lnTo>
                  <a:lnTo>
                    <a:pt x="318" y="70"/>
                  </a:lnTo>
                  <a:lnTo>
                    <a:pt x="313" y="75"/>
                  </a:lnTo>
                  <a:lnTo>
                    <a:pt x="307" y="82"/>
                  </a:lnTo>
                  <a:lnTo>
                    <a:pt x="298" y="87"/>
                  </a:lnTo>
                  <a:lnTo>
                    <a:pt x="288" y="92"/>
                  </a:lnTo>
                  <a:lnTo>
                    <a:pt x="277" y="97"/>
                  </a:lnTo>
                  <a:lnTo>
                    <a:pt x="266" y="100"/>
                  </a:lnTo>
                  <a:lnTo>
                    <a:pt x="254" y="103"/>
                  </a:lnTo>
                  <a:lnTo>
                    <a:pt x="242" y="104"/>
                  </a:lnTo>
                  <a:lnTo>
                    <a:pt x="230" y="105"/>
                  </a:lnTo>
                  <a:lnTo>
                    <a:pt x="219" y="104"/>
                  </a:lnTo>
                  <a:lnTo>
                    <a:pt x="209" y="103"/>
                  </a:lnTo>
                  <a:lnTo>
                    <a:pt x="202" y="100"/>
                  </a:lnTo>
                  <a:lnTo>
                    <a:pt x="195" y="97"/>
                  </a:lnTo>
                  <a:lnTo>
                    <a:pt x="190" y="92"/>
                  </a:lnTo>
                  <a:lnTo>
                    <a:pt x="183" y="83"/>
                  </a:lnTo>
                  <a:lnTo>
                    <a:pt x="176" y="77"/>
                  </a:lnTo>
                  <a:lnTo>
                    <a:pt x="171" y="73"/>
                  </a:lnTo>
                  <a:lnTo>
                    <a:pt x="168" y="74"/>
                  </a:lnTo>
                  <a:lnTo>
                    <a:pt x="166" y="77"/>
                  </a:lnTo>
                  <a:lnTo>
                    <a:pt x="164" y="80"/>
                  </a:lnTo>
                  <a:lnTo>
                    <a:pt x="160" y="87"/>
                  </a:lnTo>
                  <a:lnTo>
                    <a:pt x="155" y="93"/>
                  </a:lnTo>
                  <a:lnTo>
                    <a:pt x="150" y="100"/>
                  </a:lnTo>
                  <a:lnTo>
                    <a:pt x="144" y="108"/>
                  </a:lnTo>
                  <a:lnTo>
                    <a:pt x="138" y="117"/>
                  </a:lnTo>
                  <a:lnTo>
                    <a:pt x="130" y="126"/>
                  </a:lnTo>
                  <a:lnTo>
                    <a:pt x="123" y="136"/>
                  </a:lnTo>
                  <a:lnTo>
                    <a:pt x="112" y="146"/>
                  </a:lnTo>
                  <a:lnTo>
                    <a:pt x="102" y="157"/>
                  </a:lnTo>
                  <a:lnTo>
                    <a:pt x="90" y="169"/>
                  </a:lnTo>
                  <a:lnTo>
                    <a:pt x="77" y="181"/>
                  </a:lnTo>
                  <a:lnTo>
                    <a:pt x="64" y="192"/>
                  </a:lnTo>
                  <a:lnTo>
                    <a:pt x="50" y="203"/>
                  </a:lnTo>
                  <a:lnTo>
                    <a:pt x="37" y="213"/>
                  </a:lnTo>
                  <a:lnTo>
                    <a:pt x="26" y="222"/>
                  </a:lnTo>
                  <a:lnTo>
                    <a:pt x="16" y="231"/>
                  </a:lnTo>
                  <a:lnTo>
                    <a:pt x="8" y="237"/>
                  </a:lnTo>
                  <a:lnTo>
                    <a:pt x="3" y="242"/>
                  </a:lnTo>
                  <a:lnTo>
                    <a:pt x="1" y="247"/>
                  </a:lnTo>
                  <a:lnTo>
                    <a:pt x="0" y="250"/>
                  </a:lnTo>
                  <a:lnTo>
                    <a:pt x="2" y="251"/>
                  </a:lnTo>
                  <a:lnTo>
                    <a:pt x="7" y="250"/>
                  </a:lnTo>
                  <a:lnTo>
                    <a:pt x="20" y="247"/>
                  </a:lnTo>
                  <a:lnTo>
                    <a:pt x="30" y="249"/>
                  </a:lnTo>
                  <a:lnTo>
                    <a:pt x="37" y="252"/>
                  </a:lnTo>
                  <a:lnTo>
                    <a:pt x="41" y="260"/>
                  </a:lnTo>
                  <a:lnTo>
                    <a:pt x="42" y="267"/>
                  </a:lnTo>
                  <a:lnTo>
                    <a:pt x="46" y="274"/>
                  </a:lnTo>
                  <a:lnTo>
                    <a:pt x="50" y="279"/>
                  </a:lnTo>
                  <a:lnTo>
                    <a:pt x="55" y="281"/>
                  </a:lnTo>
                  <a:lnTo>
                    <a:pt x="59" y="286"/>
                  </a:lnTo>
                  <a:lnTo>
                    <a:pt x="60" y="297"/>
                  </a:lnTo>
                  <a:lnTo>
                    <a:pt x="61" y="315"/>
                  </a:lnTo>
                  <a:lnTo>
                    <a:pt x="61" y="335"/>
                  </a:lnTo>
                  <a:lnTo>
                    <a:pt x="61" y="355"/>
                  </a:lnTo>
                  <a:lnTo>
                    <a:pt x="64" y="373"/>
                  </a:lnTo>
                  <a:lnTo>
                    <a:pt x="70" y="384"/>
                  </a:lnTo>
                  <a:lnTo>
                    <a:pt x="77" y="388"/>
                  </a:lnTo>
                  <a:lnTo>
                    <a:pt x="85" y="390"/>
                  </a:lnTo>
                  <a:lnTo>
                    <a:pt x="90" y="394"/>
                  </a:lnTo>
                  <a:lnTo>
                    <a:pt x="90" y="400"/>
                  </a:lnTo>
                  <a:lnTo>
                    <a:pt x="87" y="407"/>
                  </a:lnTo>
                  <a:lnTo>
                    <a:pt x="84" y="414"/>
                  </a:lnTo>
                  <a:lnTo>
                    <a:pt x="84" y="419"/>
                  </a:lnTo>
                  <a:lnTo>
                    <a:pt x="86" y="423"/>
                  </a:lnTo>
                  <a:lnTo>
                    <a:pt x="91" y="423"/>
                  </a:lnTo>
                  <a:lnTo>
                    <a:pt x="97" y="423"/>
                  </a:lnTo>
                  <a:lnTo>
                    <a:pt x="102" y="424"/>
                  </a:lnTo>
                  <a:lnTo>
                    <a:pt x="107" y="427"/>
                  </a:lnTo>
                  <a:lnTo>
                    <a:pt x="111" y="429"/>
                  </a:lnTo>
                  <a:lnTo>
                    <a:pt x="115" y="432"/>
                  </a:lnTo>
                  <a:lnTo>
                    <a:pt x="120" y="433"/>
                  </a:lnTo>
                  <a:lnTo>
                    <a:pt x="126" y="433"/>
                  </a:lnTo>
                  <a:lnTo>
                    <a:pt x="134" y="432"/>
                  </a:lnTo>
                  <a:lnTo>
                    <a:pt x="141" y="429"/>
                  </a:lnTo>
                  <a:lnTo>
                    <a:pt x="149" y="429"/>
                  </a:lnTo>
                  <a:lnTo>
                    <a:pt x="155" y="431"/>
                  </a:lnTo>
                  <a:lnTo>
                    <a:pt x="161" y="433"/>
                  </a:lnTo>
                  <a:lnTo>
                    <a:pt x="165" y="436"/>
                  </a:lnTo>
                  <a:lnTo>
                    <a:pt x="169" y="433"/>
                  </a:lnTo>
                  <a:lnTo>
                    <a:pt x="170" y="429"/>
                  </a:lnTo>
                  <a:lnTo>
                    <a:pt x="171" y="423"/>
                  </a:lnTo>
                  <a:lnTo>
                    <a:pt x="171" y="414"/>
                  </a:lnTo>
                  <a:lnTo>
                    <a:pt x="173" y="407"/>
                  </a:lnTo>
                  <a:lnTo>
                    <a:pt x="174" y="399"/>
                  </a:lnTo>
                  <a:lnTo>
                    <a:pt x="175" y="395"/>
                  </a:lnTo>
                  <a:lnTo>
                    <a:pt x="176" y="390"/>
                  </a:lnTo>
                  <a:lnTo>
                    <a:pt x="178" y="385"/>
                  </a:lnTo>
                  <a:lnTo>
                    <a:pt x="176" y="379"/>
                  </a:lnTo>
                  <a:lnTo>
                    <a:pt x="175" y="374"/>
                  </a:lnTo>
                  <a:lnTo>
                    <a:pt x="174" y="369"/>
                  </a:lnTo>
                  <a:lnTo>
                    <a:pt x="176" y="363"/>
                  </a:lnTo>
                  <a:lnTo>
                    <a:pt x="181" y="359"/>
                  </a:lnTo>
                  <a:lnTo>
                    <a:pt x="188" y="356"/>
                  </a:lnTo>
                  <a:lnTo>
                    <a:pt x="195" y="353"/>
                  </a:lnTo>
                  <a:lnTo>
                    <a:pt x="202" y="348"/>
                  </a:lnTo>
                  <a:lnTo>
                    <a:pt x="207" y="341"/>
                  </a:lnTo>
                  <a:lnTo>
                    <a:pt x="210" y="335"/>
                  </a:lnTo>
                  <a:lnTo>
                    <a:pt x="213" y="328"/>
                  </a:lnTo>
                  <a:lnTo>
                    <a:pt x="215" y="321"/>
                  </a:lnTo>
                  <a:lnTo>
                    <a:pt x="219" y="316"/>
                  </a:lnTo>
                  <a:lnTo>
                    <a:pt x="222" y="314"/>
                  </a:lnTo>
                  <a:lnTo>
                    <a:pt x="225" y="310"/>
                  </a:lnTo>
                  <a:lnTo>
                    <a:pt x="229" y="305"/>
                  </a:lnTo>
                  <a:lnTo>
                    <a:pt x="233" y="299"/>
                  </a:lnTo>
                  <a:lnTo>
                    <a:pt x="237" y="292"/>
                  </a:lnTo>
                  <a:lnTo>
                    <a:pt x="242" y="285"/>
                  </a:lnTo>
                  <a:lnTo>
                    <a:pt x="248" y="277"/>
                  </a:lnTo>
                  <a:lnTo>
                    <a:pt x="255" y="271"/>
                  </a:lnTo>
                  <a:lnTo>
                    <a:pt x="264" y="265"/>
                  </a:lnTo>
                  <a:lnTo>
                    <a:pt x="268" y="262"/>
                  </a:lnTo>
                  <a:lnTo>
                    <a:pt x="273" y="260"/>
                  </a:lnTo>
                  <a:lnTo>
                    <a:pt x="279" y="256"/>
                  </a:lnTo>
                  <a:lnTo>
                    <a:pt x="286" y="252"/>
                  </a:lnTo>
                  <a:lnTo>
                    <a:pt x="292" y="250"/>
                  </a:lnTo>
                  <a:lnTo>
                    <a:pt x="299" y="246"/>
                  </a:lnTo>
                  <a:lnTo>
                    <a:pt x="306" y="242"/>
                  </a:lnTo>
                  <a:lnTo>
                    <a:pt x="312" y="240"/>
                  </a:lnTo>
                  <a:lnTo>
                    <a:pt x="318" y="237"/>
                  </a:lnTo>
                  <a:lnTo>
                    <a:pt x="326" y="237"/>
                  </a:lnTo>
                  <a:lnTo>
                    <a:pt x="336" y="239"/>
                  </a:lnTo>
                  <a:lnTo>
                    <a:pt x="346" y="241"/>
                  </a:lnTo>
                  <a:lnTo>
                    <a:pt x="356" y="245"/>
                  </a:lnTo>
                  <a:lnTo>
                    <a:pt x="366" y="250"/>
                  </a:lnTo>
                  <a:lnTo>
                    <a:pt x="376" y="256"/>
                  </a:lnTo>
                  <a:lnTo>
                    <a:pt x="386" y="264"/>
                  </a:lnTo>
                  <a:lnTo>
                    <a:pt x="396" y="271"/>
                  </a:lnTo>
                  <a:lnTo>
                    <a:pt x="406" y="275"/>
                  </a:lnTo>
                  <a:lnTo>
                    <a:pt x="416" y="279"/>
                  </a:lnTo>
                  <a:lnTo>
                    <a:pt x="425" y="279"/>
                  </a:lnTo>
                  <a:lnTo>
                    <a:pt x="435" y="277"/>
                  </a:lnTo>
                  <a:lnTo>
                    <a:pt x="442" y="274"/>
                  </a:lnTo>
                  <a:lnTo>
                    <a:pt x="450" y="267"/>
                  </a:lnTo>
                  <a:lnTo>
                    <a:pt x="456" y="260"/>
                  </a:lnTo>
                  <a:lnTo>
                    <a:pt x="462" y="251"/>
                  </a:lnTo>
                  <a:lnTo>
                    <a:pt x="470" y="241"/>
                  </a:lnTo>
                  <a:lnTo>
                    <a:pt x="479" y="231"/>
                  </a:lnTo>
                  <a:lnTo>
                    <a:pt x="488" y="221"/>
                  </a:lnTo>
                  <a:lnTo>
                    <a:pt x="498" y="211"/>
                  </a:lnTo>
                  <a:lnTo>
                    <a:pt x="509" y="202"/>
                  </a:lnTo>
                  <a:lnTo>
                    <a:pt x="519" y="193"/>
                  </a:lnTo>
                  <a:lnTo>
                    <a:pt x="529" y="186"/>
                  </a:lnTo>
                  <a:lnTo>
                    <a:pt x="538" y="178"/>
                  </a:lnTo>
                  <a:lnTo>
                    <a:pt x="545" y="171"/>
                  </a:lnTo>
                  <a:lnTo>
                    <a:pt x="552" y="163"/>
                  </a:lnTo>
                  <a:lnTo>
                    <a:pt x="557" y="154"/>
                  </a:lnTo>
                  <a:lnTo>
                    <a:pt x="559" y="147"/>
                  </a:lnTo>
                  <a:lnTo>
                    <a:pt x="560" y="138"/>
                  </a:lnTo>
                  <a:lnTo>
                    <a:pt x="559" y="131"/>
                  </a:lnTo>
                  <a:lnTo>
                    <a:pt x="557" y="124"/>
                  </a:lnTo>
                  <a:lnTo>
                    <a:pt x="550" y="111"/>
                  </a:lnTo>
                  <a:lnTo>
                    <a:pt x="547" y="98"/>
                  </a:lnTo>
                  <a:lnTo>
                    <a:pt x="544" y="88"/>
                  </a:lnTo>
                  <a:lnTo>
                    <a:pt x="547" y="80"/>
                  </a:lnTo>
                  <a:lnTo>
                    <a:pt x="549" y="74"/>
                  </a:lnTo>
                  <a:lnTo>
                    <a:pt x="550" y="67"/>
                  </a:lnTo>
                  <a:lnTo>
                    <a:pt x="550" y="58"/>
                  </a:lnTo>
                  <a:lnTo>
                    <a:pt x="548" y="50"/>
                  </a:lnTo>
                  <a:lnTo>
                    <a:pt x="543" y="45"/>
                  </a:lnTo>
                  <a:lnTo>
                    <a:pt x="538" y="41"/>
                  </a:lnTo>
                  <a:lnTo>
                    <a:pt x="530" y="41"/>
                  </a:lnTo>
                  <a:lnTo>
                    <a:pt x="524" y="44"/>
                  </a:lnTo>
                  <a:lnTo>
                    <a:pt x="520" y="45"/>
                  </a:lnTo>
                  <a:lnTo>
                    <a:pt x="515" y="45"/>
                  </a:lnTo>
                  <a:lnTo>
                    <a:pt x="510" y="44"/>
                  </a:lnTo>
                  <a:lnTo>
                    <a:pt x="504" y="43"/>
                  </a:lnTo>
                  <a:lnTo>
                    <a:pt x="498" y="40"/>
                  </a:lnTo>
                  <a:lnTo>
                    <a:pt x="490" y="36"/>
                  </a:lnTo>
                  <a:lnTo>
                    <a:pt x="484" y="31"/>
                  </a:lnTo>
                  <a:lnTo>
                    <a:pt x="478" y="26"/>
                  </a:lnTo>
                  <a:lnTo>
                    <a:pt x="471" y="21"/>
                  </a:lnTo>
                  <a:lnTo>
                    <a:pt x="464" y="16"/>
                  </a:lnTo>
                  <a:lnTo>
                    <a:pt x="456" y="11"/>
                  </a:lnTo>
                  <a:lnTo>
                    <a:pt x="449" y="8"/>
                  </a:lnTo>
                  <a:lnTo>
                    <a:pt x="441" y="4"/>
                  </a:lnTo>
                  <a:lnTo>
                    <a:pt x="434" y="1"/>
                  </a:lnTo>
                  <a:lnTo>
                    <a:pt x="427" y="0"/>
                  </a:lnTo>
                  <a:lnTo>
                    <a:pt x="422" y="0"/>
                  </a:lnTo>
                  <a:lnTo>
                    <a:pt x="417" y="0"/>
                  </a:lnTo>
                  <a:lnTo>
                    <a:pt x="410" y="1"/>
                  </a:lnTo>
                  <a:lnTo>
                    <a:pt x="402" y="3"/>
                  </a:lnTo>
                  <a:lnTo>
                    <a:pt x="395" y="5"/>
                  </a:lnTo>
                  <a:lnTo>
                    <a:pt x="385" y="8"/>
                  </a:lnTo>
                  <a:lnTo>
                    <a:pt x="376" y="10"/>
                  </a:lnTo>
                  <a:lnTo>
                    <a:pt x="367" y="13"/>
                  </a:lnTo>
                  <a:lnTo>
                    <a:pt x="358" y="16"/>
                  </a:lnTo>
                  <a:lnTo>
                    <a:pt x="351" y="20"/>
                  </a:lnTo>
                  <a:lnTo>
                    <a:pt x="343" y="25"/>
                  </a:lnTo>
                  <a:lnTo>
                    <a:pt x="336" y="30"/>
                  </a:lnTo>
                  <a:lnTo>
                    <a:pt x="331" y="36"/>
                  </a:lnTo>
                  <a:lnTo>
                    <a:pt x="326" y="43"/>
                  </a:lnTo>
                  <a:lnTo>
                    <a:pt x="323" y="48"/>
                  </a:lnTo>
                  <a:lnTo>
                    <a:pt x="321" y="54"/>
                  </a:lnTo>
                  <a:lnTo>
                    <a:pt x="321" y="59"/>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09" name="Freeform 79"/>
            <p:cNvSpPr>
              <a:spLocks/>
            </p:cNvSpPr>
            <p:nvPr/>
          </p:nvSpPr>
          <p:spPr bwMode="auto">
            <a:xfrm>
              <a:off x="1066800" y="1981200"/>
              <a:ext cx="30163" cy="46038"/>
            </a:xfrm>
            <a:custGeom>
              <a:avLst/>
              <a:gdLst>
                <a:gd name="T0" fmla="*/ 15420450 w 59"/>
                <a:gd name="T1" fmla="*/ 7840747 h 87"/>
                <a:gd name="T2" fmla="*/ 15420450 w 59"/>
                <a:gd name="T3" fmla="*/ 3640177 h 87"/>
                <a:gd name="T4" fmla="*/ 14636213 w 59"/>
                <a:gd name="T5" fmla="*/ 840326 h 87"/>
                <a:gd name="T6" fmla="*/ 13068248 w 59"/>
                <a:gd name="T7" fmla="*/ 0 h 87"/>
                <a:gd name="T8" fmla="*/ 10716046 w 59"/>
                <a:gd name="T9" fmla="*/ 1120258 h 87"/>
                <a:gd name="T10" fmla="*/ 8363842 w 59"/>
                <a:gd name="T11" fmla="*/ 3640177 h 87"/>
                <a:gd name="T12" fmla="*/ 6534124 w 59"/>
                <a:gd name="T13" fmla="*/ 5880693 h 87"/>
                <a:gd name="T14" fmla="*/ 5227402 w 59"/>
                <a:gd name="T15" fmla="*/ 8400611 h 87"/>
                <a:gd name="T16" fmla="*/ 4443164 w 59"/>
                <a:gd name="T17" fmla="*/ 10080735 h 87"/>
                <a:gd name="T18" fmla="*/ 4181921 w 59"/>
                <a:gd name="T19" fmla="*/ 11480925 h 87"/>
                <a:gd name="T20" fmla="*/ 3658925 w 59"/>
                <a:gd name="T21" fmla="*/ 12321250 h 87"/>
                <a:gd name="T22" fmla="*/ 2613445 w 59"/>
                <a:gd name="T23" fmla="*/ 13440979 h 87"/>
                <a:gd name="T24" fmla="*/ 1306723 w 59"/>
                <a:gd name="T25" fmla="*/ 13720911 h 87"/>
                <a:gd name="T26" fmla="*/ 261242 w 59"/>
                <a:gd name="T27" fmla="*/ 14001372 h 87"/>
                <a:gd name="T28" fmla="*/ 0 w 59"/>
                <a:gd name="T29" fmla="*/ 15401033 h 87"/>
                <a:gd name="T30" fmla="*/ 0 w 59"/>
                <a:gd name="T31" fmla="*/ 17641552 h 87"/>
                <a:gd name="T32" fmla="*/ 522484 w 59"/>
                <a:gd name="T33" fmla="*/ 20441931 h 87"/>
                <a:gd name="T34" fmla="*/ 1829718 w 59"/>
                <a:gd name="T35" fmla="*/ 22401985 h 87"/>
                <a:gd name="T36" fmla="*/ 3658925 w 59"/>
                <a:gd name="T37" fmla="*/ 23802175 h 87"/>
                <a:gd name="T38" fmla="*/ 5749886 w 59"/>
                <a:gd name="T39" fmla="*/ 24362039 h 87"/>
                <a:gd name="T40" fmla="*/ 8363842 w 59"/>
                <a:gd name="T41" fmla="*/ 23521714 h 87"/>
                <a:gd name="T42" fmla="*/ 10716046 w 59"/>
                <a:gd name="T43" fmla="*/ 21001796 h 87"/>
                <a:gd name="T44" fmla="*/ 13068248 w 59"/>
                <a:gd name="T45" fmla="*/ 17361620 h 87"/>
                <a:gd name="T46" fmla="*/ 14374970 w 59"/>
                <a:gd name="T47" fmla="*/ 12601182 h 87"/>
                <a:gd name="T48" fmla="*/ 15420450 w 59"/>
                <a:gd name="T49" fmla="*/ 784074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7"/>
                <a:gd name="T77" fmla="*/ 59 w 59"/>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7">
                  <a:moveTo>
                    <a:pt x="59" y="28"/>
                  </a:moveTo>
                  <a:lnTo>
                    <a:pt x="59" y="13"/>
                  </a:lnTo>
                  <a:lnTo>
                    <a:pt x="56" y="3"/>
                  </a:lnTo>
                  <a:lnTo>
                    <a:pt x="50" y="0"/>
                  </a:lnTo>
                  <a:lnTo>
                    <a:pt x="41" y="4"/>
                  </a:lnTo>
                  <a:lnTo>
                    <a:pt x="32" y="13"/>
                  </a:lnTo>
                  <a:lnTo>
                    <a:pt x="25" y="21"/>
                  </a:lnTo>
                  <a:lnTo>
                    <a:pt x="20" y="30"/>
                  </a:lnTo>
                  <a:lnTo>
                    <a:pt x="17" y="36"/>
                  </a:lnTo>
                  <a:lnTo>
                    <a:pt x="16" y="41"/>
                  </a:lnTo>
                  <a:lnTo>
                    <a:pt x="14" y="44"/>
                  </a:lnTo>
                  <a:lnTo>
                    <a:pt x="10" y="48"/>
                  </a:lnTo>
                  <a:lnTo>
                    <a:pt x="5" y="49"/>
                  </a:lnTo>
                  <a:lnTo>
                    <a:pt x="1" y="50"/>
                  </a:lnTo>
                  <a:lnTo>
                    <a:pt x="0" y="55"/>
                  </a:lnTo>
                  <a:lnTo>
                    <a:pt x="0" y="63"/>
                  </a:lnTo>
                  <a:lnTo>
                    <a:pt x="2" y="73"/>
                  </a:lnTo>
                  <a:lnTo>
                    <a:pt x="7" y="80"/>
                  </a:lnTo>
                  <a:lnTo>
                    <a:pt x="14" y="85"/>
                  </a:lnTo>
                  <a:lnTo>
                    <a:pt x="22" y="87"/>
                  </a:lnTo>
                  <a:lnTo>
                    <a:pt x="32" y="84"/>
                  </a:lnTo>
                  <a:lnTo>
                    <a:pt x="41" y="75"/>
                  </a:lnTo>
                  <a:lnTo>
                    <a:pt x="50" y="62"/>
                  </a:lnTo>
                  <a:lnTo>
                    <a:pt x="55" y="45"/>
                  </a:lnTo>
                  <a:lnTo>
                    <a:pt x="59" y="28"/>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0" name="Freeform 80"/>
            <p:cNvSpPr>
              <a:spLocks/>
            </p:cNvSpPr>
            <p:nvPr/>
          </p:nvSpPr>
          <p:spPr bwMode="auto">
            <a:xfrm>
              <a:off x="1014413" y="2000250"/>
              <a:ext cx="23813" cy="14288"/>
            </a:xfrm>
            <a:custGeom>
              <a:avLst/>
              <a:gdLst>
                <a:gd name="T0" fmla="*/ 12059214 w 46"/>
                <a:gd name="T1" fmla="*/ 2520509 h 27"/>
                <a:gd name="T2" fmla="*/ 10987629 w 46"/>
                <a:gd name="T3" fmla="*/ 1400224 h 27"/>
                <a:gd name="T4" fmla="*/ 9647372 w 46"/>
                <a:gd name="T5" fmla="*/ 840346 h 27"/>
                <a:gd name="T6" fmla="*/ 8039475 w 46"/>
                <a:gd name="T7" fmla="*/ 279939 h 27"/>
                <a:gd name="T8" fmla="*/ 6431581 w 46"/>
                <a:gd name="T9" fmla="*/ 0 h 27"/>
                <a:gd name="T10" fmla="*/ 4555531 w 46"/>
                <a:gd name="T11" fmla="*/ 279939 h 27"/>
                <a:gd name="T12" fmla="*/ 2947635 w 46"/>
                <a:gd name="T13" fmla="*/ 1120285 h 27"/>
                <a:gd name="T14" fmla="*/ 1339740 w 46"/>
                <a:gd name="T15" fmla="*/ 2240041 h 27"/>
                <a:gd name="T16" fmla="*/ 268155 w 46"/>
                <a:gd name="T17" fmla="*/ 3080387 h 27"/>
                <a:gd name="T18" fmla="*/ 0 w 46"/>
                <a:gd name="T19" fmla="*/ 4200672 h 27"/>
                <a:gd name="T20" fmla="*/ 268155 w 46"/>
                <a:gd name="T21" fmla="*/ 5320958 h 27"/>
                <a:gd name="T22" fmla="*/ 1339740 w 46"/>
                <a:gd name="T23" fmla="*/ 6440713 h 27"/>
                <a:gd name="T24" fmla="*/ 2947635 w 46"/>
                <a:gd name="T25" fmla="*/ 7001120 h 27"/>
                <a:gd name="T26" fmla="*/ 5091841 w 46"/>
                <a:gd name="T27" fmla="*/ 7560998 h 27"/>
                <a:gd name="T28" fmla="*/ 6967891 w 46"/>
                <a:gd name="T29" fmla="*/ 7560998 h 27"/>
                <a:gd name="T30" fmla="*/ 9111580 w 46"/>
                <a:gd name="T31" fmla="*/ 7001120 h 27"/>
                <a:gd name="T32" fmla="*/ 10719474 w 46"/>
                <a:gd name="T33" fmla="*/ 6720652 h 27"/>
                <a:gd name="T34" fmla="*/ 11791577 w 46"/>
                <a:gd name="T35" fmla="*/ 5600896 h 27"/>
                <a:gd name="T36" fmla="*/ 12327369 w 46"/>
                <a:gd name="T37" fmla="*/ 4760551 h 27"/>
                <a:gd name="T38" fmla="*/ 12327369 w 46"/>
                <a:gd name="T39" fmla="*/ 3640265 h 27"/>
                <a:gd name="T40" fmla="*/ 12059214 w 46"/>
                <a:gd name="T41" fmla="*/ 252050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7"/>
                <a:gd name="T65" fmla="*/ 46 w 46"/>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7">
                  <a:moveTo>
                    <a:pt x="45" y="9"/>
                  </a:moveTo>
                  <a:lnTo>
                    <a:pt x="41" y="5"/>
                  </a:lnTo>
                  <a:lnTo>
                    <a:pt x="36" y="3"/>
                  </a:lnTo>
                  <a:lnTo>
                    <a:pt x="30" y="1"/>
                  </a:lnTo>
                  <a:lnTo>
                    <a:pt x="24" y="0"/>
                  </a:lnTo>
                  <a:lnTo>
                    <a:pt x="17" y="1"/>
                  </a:lnTo>
                  <a:lnTo>
                    <a:pt x="11" y="4"/>
                  </a:lnTo>
                  <a:lnTo>
                    <a:pt x="5" y="8"/>
                  </a:lnTo>
                  <a:lnTo>
                    <a:pt x="1" y="11"/>
                  </a:lnTo>
                  <a:lnTo>
                    <a:pt x="0" y="15"/>
                  </a:lnTo>
                  <a:lnTo>
                    <a:pt x="1" y="19"/>
                  </a:lnTo>
                  <a:lnTo>
                    <a:pt x="5" y="23"/>
                  </a:lnTo>
                  <a:lnTo>
                    <a:pt x="11" y="25"/>
                  </a:lnTo>
                  <a:lnTo>
                    <a:pt x="19" y="27"/>
                  </a:lnTo>
                  <a:lnTo>
                    <a:pt x="26" y="27"/>
                  </a:lnTo>
                  <a:lnTo>
                    <a:pt x="34" y="25"/>
                  </a:lnTo>
                  <a:lnTo>
                    <a:pt x="40" y="24"/>
                  </a:lnTo>
                  <a:lnTo>
                    <a:pt x="44" y="20"/>
                  </a:lnTo>
                  <a:lnTo>
                    <a:pt x="46" y="17"/>
                  </a:lnTo>
                  <a:lnTo>
                    <a:pt x="46" y="13"/>
                  </a:lnTo>
                  <a:lnTo>
                    <a:pt x="45" y="9"/>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1" name="Freeform 81"/>
            <p:cNvSpPr>
              <a:spLocks/>
            </p:cNvSpPr>
            <p:nvPr/>
          </p:nvSpPr>
          <p:spPr bwMode="auto">
            <a:xfrm>
              <a:off x="473075" y="2046288"/>
              <a:ext cx="280988" cy="393700"/>
            </a:xfrm>
            <a:custGeom>
              <a:avLst/>
              <a:gdLst>
                <a:gd name="T0" fmla="*/ 79544518 w 530"/>
                <a:gd name="T1" fmla="*/ 281745 h 742"/>
                <a:gd name="T2" fmla="*/ 65490867 w 530"/>
                <a:gd name="T3" fmla="*/ 3097071 h 742"/>
                <a:gd name="T4" fmla="*/ 56496074 w 530"/>
                <a:gd name="T5" fmla="*/ 12105479 h 742"/>
                <a:gd name="T6" fmla="*/ 42161451 w 530"/>
                <a:gd name="T7" fmla="*/ 19143797 h 742"/>
                <a:gd name="T8" fmla="*/ 37945043 w 530"/>
                <a:gd name="T9" fmla="*/ 27871518 h 742"/>
                <a:gd name="T10" fmla="*/ 26421351 w 530"/>
                <a:gd name="T11" fmla="*/ 26182111 h 742"/>
                <a:gd name="T12" fmla="*/ 14897133 w 530"/>
                <a:gd name="T13" fmla="*/ 35754014 h 742"/>
                <a:gd name="T14" fmla="*/ 1405470 w 530"/>
                <a:gd name="T15" fmla="*/ 40258747 h 742"/>
                <a:gd name="T16" fmla="*/ 7307807 w 530"/>
                <a:gd name="T17" fmla="*/ 57713659 h 742"/>
                <a:gd name="T18" fmla="*/ 22485930 w 530"/>
                <a:gd name="T19" fmla="*/ 73760394 h 742"/>
                <a:gd name="T20" fmla="*/ 15740096 w 530"/>
                <a:gd name="T21" fmla="*/ 79109830 h 742"/>
                <a:gd name="T22" fmla="*/ 9837761 w 530"/>
                <a:gd name="T23" fmla="*/ 74605097 h 742"/>
                <a:gd name="T24" fmla="*/ 4778386 w 530"/>
                <a:gd name="T25" fmla="*/ 65314931 h 742"/>
                <a:gd name="T26" fmla="*/ 9275255 w 530"/>
                <a:gd name="T27" fmla="*/ 85021696 h 742"/>
                <a:gd name="T28" fmla="*/ 12929688 w 530"/>
                <a:gd name="T29" fmla="*/ 94312376 h 742"/>
                <a:gd name="T30" fmla="*/ 29512748 w 530"/>
                <a:gd name="T31" fmla="*/ 85021696 h 742"/>
                <a:gd name="T32" fmla="*/ 32042699 w 530"/>
                <a:gd name="T33" fmla="*/ 93185927 h 742"/>
                <a:gd name="T34" fmla="*/ 42442439 w 530"/>
                <a:gd name="T35" fmla="*/ 88681725 h 742"/>
                <a:gd name="T36" fmla="*/ 37102079 w 530"/>
                <a:gd name="T37" fmla="*/ 77702168 h 742"/>
                <a:gd name="T38" fmla="*/ 32885662 w 530"/>
                <a:gd name="T39" fmla="*/ 64188483 h 742"/>
                <a:gd name="T40" fmla="*/ 47501811 w 530"/>
                <a:gd name="T41" fmla="*/ 58557832 h 742"/>
                <a:gd name="T42" fmla="*/ 56496074 w 530"/>
                <a:gd name="T43" fmla="*/ 83051074 h 742"/>
                <a:gd name="T44" fmla="*/ 51436702 w 530"/>
                <a:gd name="T45" fmla="*/ 98253619 h 742"/>
                <a:gd name="T46" fmla="*/ 34853646 w 530"/>
                <a:gd name="T47" fmla="*/ 108388473 h 742"/>
                <a:gd name="T48" fmla="*/ 25858845 w 530"/>
                <a:gd name="T49" fmla="*/ 107544300 h 742"/>
                <a:gd name="T50" fmla="*/ 21080461 w 530"/>
                <a:gd name="T51" fmla="*/ 125843385 h 742"/>
                <a:gd name="T52" fmla="*/ 37945043 w 530"/>
                <a:gd name="T53" fmla="*/ 116271490 h 742"/>
                <a:gd name="T54" fmla="*/ 47782799 w 530"/>
                <a:gd name="T55" fmla="*/ 112611461 h 742"/>
                <a:gd name="T56" fmla="*/ 59588001 w 530"/>
                <a:gd name="T57" fmla="*/ 100224241 h 742"/>
                <a:gd name="T58" fmla="*/ 57339568 w 530"/>
                <a:gd name="T59" fmla="*/ 105854892 h 742"/>
                <a:gd name="T60" fmla="*/ 50593738 w 530"/>
                <a:gd name="T61" fmla="*/ 124717467 h 742"/>
                <a:gd name="T62" fmla="*/ 39350512 w 530"/>
                <a:gd name="T63" fmla="*/ 136259983 h 742"/>
                <a:gd name="T64" fmla="*/ 31199205 w 530"/>
                <a:gd name="T65" fmla="*/ 157656171 h 742"/>
                <a:gd name="T66" fmla="*/ 40194006 w 530"/>
                <a:gd name="T67" fmla="*/ 170606350 h 742"/>
                <a:gd name="T68" fmla="*/ 35415622 w 530"/>
                <a:gd name="T69" fmla="*/ 182993570 h 742"/>
                <a:gd name="T70" fmla="*/ 36540103 w 530"/>
                <a:gd name="T71" fmla="*/ 195944280 h 742"/>
                <a:gd name="T72" fmla="*/ 51718220 w 530"/>
                <a:gd name="T73" fmla="*/ 203545552 h 742"/>
                <a:gd name="T74" fmla="*/ 60431495 w 530"/>
                <a:gd name="T75" fmla="*/ 200448482 h 742"/>
                <a:gd name="T76" fmla="*/ 54247641 w 530"/>
                <a:gd name="T77" fmla="*/ 187498303 h 742"/>
                <a:gd name="T78" fmla="*/ 57339568 w 530"/>
                <a:gd name="T79" fmla="*/ 171732799 h 742"/>
                <a:gd name="T80" fmla="*/ 64085397 w 530"/>
                <a:gd name="T81" fmla="*/ 165820403 h 742"/>
                <a:gd name="T82" fmla="*/ 71674207 w 530"/>
                <a:gd name="T83" fmla="*/ 172858717 h 742"/>
                <a:gd name="T84" fmla="*/ 66614818 w 530"/>
                <a:gd name="T85" fmla="*/ 175955787 h 742"/>
                <a:gd name="T86" fmla="*/ 61555446 w 530"/>
                <a:gd name="T87" fmla="*/ 177363450 h 742"/>
                <a:gd name="T88" fmla="*/ 69706762 w 530"/>
                <a:gd name="T89" fmla="*/ 195381321 h 742"/>
                <a:gd name="T90" fmla="*/ 71393219 w 530"/>
                <a:gd name="T91" fmla="*/ 208894459 h 742"/>
                <a:gd name="T92" fmla="*/ 86852324 w 530"/>
                <a:gd name="T93" fmla="*/ 199603778 h 742"/>
                <a:gd name="T94" fmla="*/ 90787744 w 530"/>
                <a:gd name="T95" fmla="*/ 186653599 h 742"/>
                <a:gd name="T96" fmla="*/ 104841379 w 530"/>
                <a:gd name="T97" fmla="*/ 188061262 h 742"/>
                <a:gd name="T98" fmla="*/ 117208557 w 530"/>
                <a:gd name="T99" fmla="*/ 155685550 h 742"/>
                <a:gd name="T100" fmla="*/ 131824697 w 530"/>
                <a:gd name="T101" fmla="*/ 116271490 h 742"/>
                <a:gd name="T102" fmla="*/ 143629932 w 530"/>
                <a:gd name="T103" fmla="*/ 93185927 h 742"/>
                <a:gd name="T104" fmla="*/ 148970292 w 530"/>
                <a:gd name="T105" fmla="*/ 87555276 h 742"/>
                <a:gd name="T106" fmla="*/ 147283835 w 530"/>
                <a:gd name="T107" fmla="*/ 73197435 h 742"/>
                <a:gd name="T108" fmla="*/ 140538005 w 530"/>
                <a:gd name="T109" fmla="*/ 67566767 h 742"/>
                <a:gd name="T110" fmla="*/ 140538005 w 530"/>
                <a:gd name="T111" fmla="*/ 57150169 h 742"/>
                <a:gd name="T112" fmla="*/ 123673398 w 530"/>
                <a:gd name="T113" fmla="*/ 48985937 h 742"/>
                <a:gd name="T114" fmla="*/ 133511155 w 530"/>
                <a:gd name="T115" fmla="*/ 31531017 h 742"/>
                <a:gd name="T116" fmla="*/ 120581471 w 530"/>
                <a:gd name="T117" fmla="*/ 27589774 h 742"/>
                <a:gd name="T118" fmla="*/ 110181739 w 530"/>
                <a:gd name="T119" fmla="*/ 29279181 h 742"/>
                <a:gd name="T120" fmla="*/ 100062995 w 530"/>
                <a:gd name="T121" fmla="*/ 26182111 h 7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0"/>
                <a:gd name="T184" fmla="*/ 0 h 742"/>
                <a:gd name="T185" fmla="*/ 530 w 530"/>
                <a:gd name="T186" fmla="*/ 742 h 7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0" h="742">
                  <a:moveTo>
                    <a:pt x="327" y="35"/>
                  </a:moveTo>
                  <a:lnTo>
                    <a:pt x="324" y="21"/>
                  </a:lnTo>
                  <a:lnTo>
                    <a:pt x="318" y="10"/>
                  </a:lnTo>
                  <a:lnTo>
                    <a:pt x="308" y="3"/>
                  </a:lnTo>
                  <a:lnTo>
                    <a:pt x="297" y="0"/>
                  </a:lnTo>
                  <a:lnTo>
                    <a:pt x="291" y="0"/>
                  </a:lnTo>
                  <a:lnTo>
                    <a:pt x="283" y="1"/>
                  </a:lnTo>
                  <a:lnTo>
                    <a:pt x="276" y="1"/>
                  </a:lnTo>
                  <a:lnTo>
                    <a:pt x="268" y="3"/>
                  </a:lnTo>
                  <a:lnTo>
                    <a:pt x="259" y="4"/>
                  </a:lnTo>
                  <a:lnTo>
                    <a:pt x="252" y="6"/>
                  </a:lnTo>
                  <a:lnTo>
                    <a:pt x="245" y="8"/>
                  </a:lnTo>
                  <a:lnTo>
                    <a:pt x="239" y="9"/>
                  </a:lnTo>
                  <a:lnTo>
                    <a:pt x="233" y="11"/>
                  </a:lnTo>
                  <a:lnTo>
                    <a:pt x="228" y="14"/>
                  </a:lnTo>
                  <a:lnTo>
                    <a:pt x="222" y="18"/>
                  </a:lnTo>
                  <a:lnTo>
                    <a:pt x="217" y="23"/>
                  </a:lnTo>
                  <a:lnTo>
                    <a:pt x="212" y="28"/>
                  </a:lnTo>
                  <a:lnTo>
                    <a:pt x="208" y="33"/>
                  </a:lnTo>
                  <a:lnTo>
                    <a:pt x="204" y="38"/>
                  </a:lnTo>
                  <a:lnTo>
                    <a:pt x="201" y="43"/>
                  </a:lnTo>
                  <a:lnTo>
                    <a:pt x="196" y="53"/>
                  </a:lnTo>
                  <a:lnTo>
                    <a:pt x="189" y="59"/>
                  </a:lnTo>
                  <a:lnTo>
                    <a:pt x="183" y="64"/>
                  </a:lnTo>
                  <a:lnTo>
                    <a:pt x="175" y="65"/>
                  </a:lnTo>
                  <a:lnTo>
                    <a:pt x="168" y="65"/>
                  </a:lnTo>
                  <a:lnTo>
                    <a:pt x="159" y="67"/>
                  </a:lnTo>
                  <a:lnTo>
                    <a:pt x="150" y="68"/>
                  </a:lnTo>
                  <a:lnTo>
                    <a:pt x="141" y="72"/>
                  </a:lnTo>
                  <a:lnTo>
                    <a:pt x="134" y="75"/>
                  </a:lnTo>
                  <a:lnTo>
                    <a:pt x="130" y="80"/>
                  </a:lnTo>
                  <a:lnTo>
                    <a:pt x="130" y="85"/>
                  </a:lnTo>
                  <a:lnTo>
                    <a:pt x="132" y="89"/>
                  </a:lnTo>
                  <a:lnTo>
                    <a:pt x="135" y="94"/>
                  </a:lnTo>
                  <a:lnTo>
                    <a:pt x="135" y="99"/>
                  </a:lnTo>
                  <a:lnTo>
                    <a:pt x="131" y="103"/>
                  </a:lnTo>
                  <a:lnTo>
                    <a:pt x="125" y="107"/>
                  </a:lnTo>
                  <a:lnTo>
                    <a:pt x="117" y="108"/>
                  </a:lnTo>
                  <a:lnTo>
                    <a:pt x="110" y="107"/>
                  </a:lnTo>
                  <a:lnTo>
                    <a:pt x="102" y="104"/>
                  </a:lnTo>
                  <a:lnTo>
                    <a:pt x="99" y="99"/>
                  </a:lnTo>
                  <a:lnTo>
                    <a:pt x="94" y="93"/>
                  </a:lnTo>
                  <a:lnTo>
                    <a:pt x="87" y="90"/>
                  </a:lnTo>
                  <a:lnTo>
                    <a:pt x="79" y="90"/>
                  </a:lnTo>
                  <a:lnTo>
                    <a:pt x="71" y="94"/>
                  </a:lnTo>
                  <a:lnTo>
                    <a:pt x="63" y="100"/>
                  </a:lnTo>
                  <a:lnTo>
                    <a:pt x="57" y="109"/>
                  </a:lnTo>
                  <a:lnTo>
                    <a:pt x="55" y="118"/>
                  </a:lnTo>
                  <a:lnTo>
                    <a:pt x="53" y="127"/>
                  </a:lnTo>
                  <a:lnTo>
                    <a:pt x="52" y="133"/>
                  </a:lnTo>
                  <a:lnTo>
                    <a:pt x="48" y="137"/>
                  </a:lnTo>
                  <a:lnTo>
                    <a:pt x="41" y="139"/>
                  </a:lnTo>
                  <a:lnTo>
                    <a:pt x="31" y="137"/>
                  </a:lnTo>
                  <a:lnTo>
                    <a:pt x="21" y="136"/>
                  </a:lnTo>
                  <a:lnTo>
                    <a:pt x="12" y="138"/>
                  </a:lnTo>
                  <a:lnTo>
                    <a:pt x="5" y="143"/>
                  </a:lnTo>
                  <a:lnTo>
                    <a:pt x="1" y="152"/>
                  </a:lnTo>
                  <a:lnTo>
                    <a:pt x="0" y="163"/>
                  </a:lnTo>
                  <a:lnTo>
                    <a:pt x="2" y="173"/>
                  </a:lnTo>
                  <a:lnTo>
                    <a:pt x="5" y="184"/>
                  </a:lnTo>
                  <a:lnTo>
                    <a:pt x="10" y="192"/>
                  </a:lnTo>
                  <a:lnTo>
                    <a:pt x="17" y="198"/>
                  </a:lnTo>
                  <a:lnTo>
                    <a:pt x="26" y="205"/>
                  </a:lnTo>
                  <a:lnTo>
                    <a:pt x="36" y="211"/>
                  </a:lnTo>
                  <a:lnTo>
                    <a:pt x="46" y="215"/>
                  </a:lnTo>
                  <a:lnTo>
                    <a:pt x="56" y="220"/>
                  </a:lnTo>
                  <a:lnTo>
                    <a:pt x="66" y="228"/>
                  </a:lnTo>
                  <a:lnTo>
                    <a:pt x="74" y="238"/>
                  </a:lnTo>
                  <a:lnTo>
                    <a:pt x="79" y="251"/>
                  </a:lnTo>
                  <a:lnTo>
                    <a:pt x="80" y="262"/>
                  </a:lnTo>
                  <a:lnTo>
                    <a:pt x="80" y="271"/>
                  </a:lnTo>
                  <a:lnTo>
                    <a:pt x="79" y="276"/>
                  </a:lnTo>
                  <a:lnTo>
                    <a:pt x="74" y="277"/>
                  </a:lnTo>
                  <a:lnTo>
                    <a:pt x="69" y="276"/>
                  </a:lnTo>
                  <a:lnTo>
                    <a:pt x="63" y="277"/>
                  </a:lnTo>
                  <a:lnTo>
                    <a:pt x="58" y="279"/>
                  </a:lnTo>
                  <a:lnTo>
                    <a:pt x="56" y="281"/>
                  </a:lnTo>
                  <a:lnTo>
                    <a:pt x="55" y="284"/>
                  </a:lnTo>
                  <a:lnTo>
                    <a:pt x="51" y="285"/>
                  </a:lnTo>
                  <a:lnTo>
                    <a:pt x="47" y="284"/>
                  </a:lnTo>
                  <a:lnTo>
                    <a:pt x="42" y="281"/>
                  </a:lnTo>
                  <a:lnTo>
                    <a:pt x="38" y="276"/>
                  </a:lnTo>
                  <a:lnTo>
                    <a:pt x="36" y="271"/>
                  </a:lnTo>
                  <a:lnTo>
                    <a:pt x="35" y="265"/>
                  </a:lnTo>
                  <a:lnTo>
                    <a:pt x="35" y="260"/>
                  </a:lnTo>
                  <a:lnTo>
                    <a:pt x="36" y="254"/>
                  </a:lnTo>
                  <a:lnTo>
                    <a:pt x="35" y="246"/>
                  </a:lnTo>
                  <a:lnTo>
                    <a:pt x="31" y="240"/>
                  </a:lnTo>
                  <a:lnTo>
                    <a:pt x="26" y="233"/>
                  </a:lnTo>
                  <a:lnTo>
                    <a:pt x="21" y="231"/>
                  </a:lnTo>
                  <a:lnTo>
                    <a:pt x="17" y="232"/>
                  </a:lnTo>
                  <a:lnTo>
                    <a:pt x="15" y="238"/>
                  </a:lnTo>
                  <a:lnTo>
                    <a:pt x="13" y="247"/>
                  </a:lnTo>
                  <a:lnTo>
                    <a:pt x="15" y="260"/>
                  </a:lnTo>
                  <a:lnTo>
                    <a:pt x="18" y="272"/>
                  </a:lnTo>
                  <a:lnTo>
                    <a:pt x="23" y="284"/>
                  </a:lnTo>
                  <a:lnTo>
                    <a:pt x="28" y="294"/>
                  </a:lnTo>
                  <a:lnTo>
                    <a:pt x="33" y="302"/>
                  </a:lnTo>
                  <a:lnTo>
                    <a:pt x="36" y="311"/>
                  </a:lnTo>
                  <a:lnTo>
                    <a:pt x="36" y="321"/>
                  </a:lnTo>
                  <a:lnTo>
                    <a:pt x="32" y="329"/>
                  </a:lnTo>
                  <a:lnTo>
                    <a:pt x="30" y="334"/>
                  </a:lnTo>
                  <a:lnTo>
                    <a:pt x="32" y="338"/>
                  </a:lnTo>
                  <a:lnTo>
                    <a:pt x="37" y="338"/>
                  </a:lnTo>
                  <a:lnTo>
                    <a:pt x="46" y="335"/>
                  </a:lnTo>
                  <a:lnTo>
                    <a:pt x="56" y="330"/>
                  </a:lnTo>
                  <a:lnTo>
                    <a:pt x="66" y="324"/>
                  </a:lnTo>
                  <a:lnTo>
                    <a:pt x="76" y="318"/>
                  </a:lnTo>
                  <a:lnTo>
                    <a:pt x="82" y="311"/>
                  </a:lnTo>
                  <a:lnTo>
                    <a:pt x="89" y="307"/>
                  </a:lnTo>
                  <a:lnTo>
                    <a:pt x="96" y="304"/>
                  </a:lnTo>
                  <a:lnTo>
                    <a:pt x="105" y="302"/>
                  </a:lnTo>
                  <a:lnTo>
                    <a:pt x="114" y="304"/>
                  </a:lnTo>
                  <a:lnTo>
                    <a:pt x="120" y="306"/>
                  </a:lnTo>
                  <a:lnTo>
                    <a:pt x="122" y="310"/>
                  </a:lnTo>
                  <a:lnTo>
                    <a:pt x="122" y="315"/>
                  </a:lnTo>
                  <a:lnTo>
                    <a:pt x="120" y="320"/>
                  </a:lnTo>
                  <a:lnTo>
                    <a:pt x="115" y="326"/>
                  </a:lnTo>
                  <a:lnTo>
                    <a:pt x="114" y="331"/>
                  </a:lnTo>
                  <a:lnTo>
                    <a:pt x="114" y="336"/>
                  </a:lnTo>
                  <a:lnTo>
                    <a:pt x="115" y="341"/>
                  </a:lnTo>
                  <a:lnTo>
                    <a:pt x="120" y="343"/>
                  </a:lnTo>
                  <a:lnTo>
                    <a:pt x="126" y="340"/>
                  </a:lnTo>
                  <a:lnTo>
                    <a:pt x="135" y="334"/>
                  </a:lnTo>
                  <a:lnTo>
                    <a:pt x="144" y="325"/>
                  </a:lnTo>
                  <a:lnTo>
                    <a:pt x="151" y="315"/>
                  </a:lnTo>
                  <a:lnTo>
                    <a:pt x="156" y="305"/>
                  </a:lnTo>
                  <a:lnTo>
                    <a:pt x="159" y="296"/>
                  </a:lnTo>
                  <a:lnTo>
                    <a:pt x="158" y="289"/>
                  </a:lnTo>
                  <a:lnTo>
                    <a:pt x="154" y="284"/>
                  </a:lnTo>
                  <a:lnTo>
                    <a:pt x="148" y="280"/>
                  </a:lnTo>
                  <a:lnTo>
                    <a:pt x="140" y="277"/>
                  </a:lnTo>
                  <a:lnTo>
                    <a:pt x="132" y="276"/>
                  </a:lnTo>
                  <a:lnTo>
                    <a:pt x="126" y="275"/>
                  </a:lnTo>
                  <a:lnTo>
                    <a:pt x="121" y="271"/>
                  </a:lnTo>
                  <a:lnTo>
                    <a:pt x="117" y="265"/>
                  </a:lnTo>
                  <a:lnTo>
                    <a:pt x="117" y="257"/>
                  </a:lnTo>
                  <a:lnTo>
                    <a:pt x="119" y="247"/>
                  </a:lnTo>
                  <a:lnTo>
                    <a:pt x="119" y="237"/>
                  </a:lnTo>
                  <a:lnTo>
                    <a:pt x="117" y="228"/>
                  </a:lnTo>
                  <a:lnTo>
                    <a:pt x="116" y="221"/>
                  </a:lnTo>
                  <a:lnTo>
                    <a:pt x="117" y="215"/>
                  </a:lnTo>
                  <a:lnTo>
                    <a:pt x="122" y="210"/>
                  </a:lnTo>
                  <a:lnTo>
                    <a:pt x="132" y="205"/>
                  </a:lnTo>
                  <a:lnTo>
                    <a:pt x="145" y="202"/>
                  </a:lnTo>
                  <a:lnTo>
                    <a:pt x="159" y="203"/>
                  </a:lnTo>
                  <a:lnTo>
                    <a:pt x="169" y="208"/>
                  </a:lnTo>
                  <a:lnTo>
                    <a:pt x="176" y="217"/>
                  </a:lnTo>
                  <a:lnTo>
                    <a:pt x="179" y="228"/>
                  </a:lnTo>
                  <a:lnTo>
                    <a:pt x="179" y="242"/>
                  </a:lnTo>
                  <a:lnTo>
                    <a:pt x="183" y="257"/>
                  </a:lnTo>
                  <a:lnTo>
                    <a:pt x="188" y="271"/>
                  </a:lnTo>
                  <a:lnTo>
                    <a:pt x="195" y="284"/>
                  </a:lnTo>
                  <a:lnTo>
                    <a:pt x="201" y="295"/>
                  </a:lnTo>
                  <a:lnTo>
                    <a:pt x="204" y="305"/>
                  </a:lnTo>
                  <a:lnTo>
                    <a:pt x="204" y="315"/>
                  </a:lnTo>
                  <a:lnTo>
                    <a:pt x="200" y="323"/>
                  </a:lnTo>
                  <a:lnTo>
                    <a:pt x="195" y="329"/>
                  </a:lnTo>
                  <a:lnTo>
                    <a:pt x="190" y="336"/>
                  </a:lnTo>
                  <a:lnTo>
                    <a:pt x="185" y="343"/>
                  </a:lnTo>
                  <a:lnTo>
                    <a:pt x="183" y="349"/>
                  </a:lnTo>
                  <a:lnTo>
                    <a:pt x="179" y="355"/>
                  </a:lnTo>
                  <a:lnTo>
                    <a:pt x="171" y="361"/>
                  </a:lnTo>
                  <a:lnTo>
                    <a:pt x="161" y="370"/>
                  </a:lnTo>
                  <a:lnTo>
                    <a:pt x="150" y="378"/>
                  </a:lnTo>
                  <a:lnTo>
                    <a:pt x="139" y="383"/>
                  </a:lnTo>
                  <a:lnTo>
                    <a:pt x="130" y="385"/>
                  </a:lnTo>
                  <a:lnTo>
                    <a:pt x="124" y="385"/>
                  </a:lnTo>
                  <a:lnTo>
                    <a:pt x="121" y="383"/>
                  </a:lnTo>
                  <a:lnTo>
                    <a:pt x="120" y="378"/>
                  </a:lnTo>
                  <a:lnTo>
                    <a:pt x="116" y="374"/>
                  </a:lnTo>
                  <a:lnTo>
                    <a:pt x="111" y="373"/>
                  </a:lnTo>
                  <a:lnTo>
                    <a:pt x="105" y="373"/>
                  </a:lnTo>
                  <a:lnTo>
                    <a:pt x="99" y="376"/>
                  </a:lnTo>
                  <a:lnTo>
                    <a:pt x="92" y="382"/>
                  </a:lnTo>
                  <a:lnTo>
                    <a:pt x="85" y="389"/>
                  </a:lnTo>
                  <a:lnTo>
                    <a:pt x="79" y="398"/>
                  </a:lnTo>
                  <a:lnTo>
                    <a:pt x="75" y="408"/>
                  </a:lnTo>
                  <a:lnTo>
                    <a:pt x="71" y="419"/>
                  </a:lnTo>
                  <a:lnTo>
                    <a:pt x="70" y="430"/>
                  </a:lnTo>
                  <a:lnTo>
                    <a:pt x="71" y="440"/>
                  </a:lnTo>
                  <a:lnTo>
                    <a:pt x="75" y="447"/>
                  </a:lnTo>
                  <a:lnTo>
                    <a:pt x="84" y="447"/>
                  </a:lnTo>
                  <a:lnTo>
                    <a:pt x="95" y="443"/>
                  </a:lnTo>
                  <a:lnTo>
                    <a:pt x="107" y="433"/>
                  </a:lnTo>
                  <a:lnTo>
                    <a:pt x="114" y="427"/>
                  </a:lnTo>
                  <a:lnTo>
                    <a:pt x="121" y="422"/>
                  </a:lnTo>
                  <a:lnTo>
                    <a:pt x="127" y="417"/>
                  </a:lnTo>
                  <a:lnTo>
                    <a:pt x="135" y="413"/>
                  </a:lnTo>
                  <a:lnTo>
                    <a:pt x="141" y="410"/>
                  </a:lnTo>
                  <a:lnTo>
                    <a:pt x="146" y="408"/>
                  </a:lnTo>
                  <a:lnTo>
                    <a:pt x="151" y="408"/>
                  </a:lnTo>
                  <a:lnTo>
                    <a:pt x="155" y="408"/>
                  </a:lnTo>
                  <a:lnTo>
                    <a:pt x="161" y="408"/>
                  </a:lnTo>
                  <a:lnTo>
                    <a:pt x="166" y="405"/>
                  </a:lnTo>
                  <a:lnTo>
                    <a:pt x="170" y="400"/>
                  </a:lnTo>
                  <a:lnTo>
                    <a:pt x="173" y="393"/>
                  </a:lnTo>
                  <a:lnTo>
                    <a:pt x="175" y="385"/>
                  </a:lnTo>
                  <a:lnTo>
                    <a:pt x="181" y="376"/>
                  </a:lnTo>
                  <a:lnTo>
                    <a:pt x="188" y="369"/>
                  </a:lnTo>
                  <a:lnTo>
                    <a:pt x="196" y="363"/>
                  </a:lnTo>
                  <a:lnTo>
                    <a:pt x="204" y="359"/>
                  </a:lnTo>
                  <a:lnTo>
                    <a:pt x="212" y="356"/>
                  </a:lnTo>
                  <a:lnTo>
                    <a:pt x="217" y="356"/>
                  </a:lnTo>
                  <a:lnTo>
                    <a:pt x="218" y="359"/>
                  </a:lnTo>
                  <a:lnTo>
                    <a:pt x="218" y="363"/>
                  </a:lnTo>
                  <a:lnTo>
                    <a:pt x="215" y="365"/>
                  </a:lnTo>
                  <a:lnTo>
                    <a:pt x="213" y="369"/>
                  </a:lnTo>
                  <a:lnTo>
                    <a:pt x="208" y="373"/>
                  </a:lnTo>
                  <a:lnTo>
                    <a:pt x="204" y="376"/>
                  </a:lnTo>
                  <a:lnTo>
                    <a:pt x="200" y="382"/>
                  </a:lnTo>
                  <a:lnTo>
                    <a:pt x="199" y="388"/>
                  </a:lnTo>
                  <a:lnTo>
                    <a:pt x="199" y="393"/>
                  </a:lnTo>
                  <a:lnTo>
                    <a:pt x="199" y="402"/>
                  </a:lnTo>
                  <a:lnTo>
                    <a:pt x="195" y="413"/>
                  </a:lnTo>
                  <a:lnTo>
                    <a:pt x="189" y="428"/>
                  </a:lnTo>
                  <a:lnTo>
                    <a:pt x="180" y="443"/>
                  </a:lnTo>
                  <a:lnTo>
                    <a:pt x="175" y="451"/>
                  </a:lnTo>
                  <a:lnTo>
                    <a:pt x="170" y="458"/>
                  </a:lnTo>
                  <a:lnTo>
                    <a:pt x="164" y="464"/>
                  </a:lnTo>
                  <a:lnTo>
                    <a:pt x="158" y="471"/>
                  </a:lnTo>
                  <a:lnTo>
                    <a:pt x="151" y="477"/>
                  </a:lnTo>
                  <a:lnTo>
                    <a:pt x="145" y="481"/>
                  </a:lnTo>
                  <a:lnTo>
                    <a:pt x="140" y="484"/>
                  </a:lnTo>
                  <a:lnTo>
                    <a:pt x="135" y="486"/>
                  </a:lnTo>
                  <a:lnTo>
                    <a:pt x="126" y="491"/>
                  </a:lnTo>
                  <a:lnTo>
                    <a:pt x="119" y="502"/>
                  </a:lnTo>
                  <a:lnTo>
                    <a:pt x="112" y="515"/>
                  </a:lnTo>
                  <a:lnTo>
                    <a:pt x="110" y="530"/>
                  </a:lnTo>
                  <a:lnTo>
                    <a:pt x="110" y="546"/>
                  </a:lnTo>
                  <a:lnTo>
                    <a:pt x="111" y="560"/>
                  </a:lnTo>
                  <a:lnTo>
                    <a:pt x="115" y="571"/>
                  </a:lnTo>
                  <a:lnTo>
                    <a:pt x="121" y="577"/>
                  </a:lnTo>
                  <a:lnTo>
                    <a:pt x="127" y="582"/>
                  </a:lnTo>
                  <a:lnTo>
                    <a:pt x="132" y="587"/>
                  </a:lnTo>
                  <a:lnTo>
                    <a:pt x="138" y="594"/>
                  </a:lnTo>
                  <a:lnTo>
                    <a:pt x="140" y="600"/>
                  </a:lnTo>
                  <a:lnTo>
                    <a:pt x="143" y="606"/>
                  </a:lnTo>
                  <a:lnTo>
                    <a:pt x="144" y="612"/>
                  </a:lnTo>
                  <a:lnTo>
                    <a:pt x="144" y="620"/>
                  </a:lnTo>
                  <a:lnTo>
                    <a:pt x="143" y="626"/>
                  </a:lnTo>
                  <a:lnTo>
                    <a:pt x="140" y="632"/>
                  </a:lnTo>
                  <a:lnTo>
                    <a:pt x="136" y="639"/>
                  </a:lnTo>
                  <a:lnTo>
                    <a:pt x="131" y="645"/>
                  </a:lnTo>
                  <a:lnTo>
                    <a:pt x="126" y="650"/>
                  </a:lnTo>
                  <a:lnTo>
                    <a:pt x="121" y="656"/>
                  </a:lnTo>
                  <a:lnTo>
                    <a:pt x="117" y="663"/>
                  </a:lnTo>
                  <a:lnTo>
                    <a:pt x="115" y="671"/>
                  </a:lnTo>
                  <a:lnTo>
                    <a:pt x="114" y="679"/>
                  </a:lnTo>
                  <a:lnTo>
                    <a:pt x="116" y="685"/>
                  </a:lnTo>
                  <a:lnTo>
                    <a:pt x="121" y="691"/>
                  </a:lnTo>
                  <a:lnTo>
                    <a:pt x="130" y="696"/>
                  </a:lnTo>
                  <a:lnTo>
                    <a:pt x="140" y="700"/>
                  </a:lnTo>
                  <a:lnTo>
                    <a:pt x="151" y="703"/>
                  </a:lnTo>
                  <a:lnTo>
                    <a:pt x="163" y="705"/>
                  </a:lnTo>
                  <a:lnTo>
                    <a:pt x="170" y="710"/>
                  </a:lnTo>
                  <a:lnTo>
                    <a:pt x="175" y="715"/>
                  </a:lnTo>
                  <a:lnTo>
                    <a:pt x="179" y="720"/>
                  </a:lnTo>
                  <a:lnTo>
                    <a:pt x="184" y="723"/>
                  </a:lnTo>
                  <a:lnTo>
                    <a:pt x="189" y="725"/>
                  </a:lnTo>
                  <a:lnTo>
                    <a:pt x="195" y="727"/>
                  </a:lnTo>
                  <a:lnTo>
                    <a:pt x="200" y="725"/>
                  </a:lnTo>
                  <a:lnTo>
                    <a:pt x="205" y="724"/>
                  </a:lnTo>
                  <a:lnTo>
                    <a:pt x="210" y="720"/>
                  </a:lnTo>
                  <a:lnTo>
                    <a:pt x="214" y="717"/>
                  </a:lnTo>
                  <a:lnTo>
                    <a:pt x="215" y="712"/>
                  </a:lnTo>
                  <a:lnTo>
                    <a:pt x="215" y="707"/>
                  </a:lnTo>
                  <a:lnTo>
                    <a:pt x="213" y="700"/>
                  </a:lnTo>
                  <a:lnTo>
                    <a:pt x="208" y="694"/>
                  </a:lnTo>
                  <a:lnTo>
                    <a:pt x="203" y="686"/>
                  </a:lnTo>
                  <a:lnTo>
                    <a:pt x="199" y="680"/>
                  </a:lnTo>
                  <a:lnTo>
                    <a:pt x="195" y="673"/>
                  </a:lnTo>
                  <a:lnTo>
                    <a:pt x="193" y="666"/>
                  </a:lnTo>
                  <a:lnTo>
                    <a:pt x="191" y="660"/>
                  </a:lnTo>
                  <a:lnTo>
                    <a:pt x="191" y="651"/>
                  </a:lnTo>
                  <a:lnTo>
                    <a:pt x="193" y="643"/>
                  </a:lnTo>
                  <a:lnTo>
                    <a:pt x="194" y="634"/>
                  </a:lnTo>
                  <a:lnTo>
                    <a:pt x="196" y="625"/>
                  </a:lnTo>
                  <a:lnTo>
                    <a:pt x="200" y="617"/>
                  </a:lnTo>
                  <a:lnTo>
                    <a:pt x="204" y="610"/>
                  </a:lnTo>
                  <a:lnTo>
                    <a:pt x="208" y="605"/>
                  </a:lnTo>
                  <a:lnTo>
                    <a:pt x="213" y="601"/>
                  </a:lnTo>
                  <a:lnTo>
                    <a:pt x="217" y="597"/>
                  </a:lnTo>
                  <a:lnTo>
                    <a:pt x="219" y="595"/>
                  </a:lnTo>
                  <a:lnTo>
                    <a:pt x="220" y="591"/>
                  </a:lnTo>
                  <a:lnTo>
                    <a:pt x="223" y="589"/>
                  </a:lnTo>
                  <a:lnTo>
                    <a:pt x="228" y="589"/>
                  </a:lnTo>
                  <a:lnTo>
                    <a:pt x="233" y="589"/>
                  </a:lnTo>
                  <a:lnTo>
                    <a:pt x="239" y="590"/>
                  </a:lnTo>
                  <a:lnTo>
                    <a:pt x="244" y="594"/>
                  </a:lnTo>
                  <a:lnTo>
                    <a:pt x="249" y="597"/>
                  </a:lnTo>
                  <a:lnTo>
                    <a:pt x="253" y="604"/>
                  </a:lnTo>
                  <a:lnTo>
                    <a:pt x="255" y="609"/>
                  </a:lnTo>
                  <a:lnTo>
                    <a:pt x="255" y="614"/>
                  </a:lnTo>
                  <a:lnTo>
                    <a:pt x="255" y="619"/>
                  </a:lnTo>
                  <a:lnTo>
                    <a:pt x="253" y="624"/>
                  </a:lnTo>
                  <a:lnTo>
                    <a:pt x="250" y="627"/>
                  </a:lnTo>
                  <a:lnTo>
                    <a:pt x="248" y="630"/>
                  </a:lnTo>
                  <a:lnTo>
                    <a:pt x="244" y="630"/>
                  </a:lnTo>
                  <a:lnTo>
                    <a:pt x="240" y="627"/>
                  </a:lnTo>
                  <a:lnTo>
                    <a:pt x="237" y="625"/>
                  </a:lnTo>
                  <a:lnTo>
                    <a:pt x="233" y="622"/>
                  </a:lnTo>
                  <a:lnTo>
                    <a:pt x="229" y="621"/>
                  </a:lnTo>
                  <a:lnTo>
                    <a:pt x="225" y="620"/>
                  </a:lnTo>
                  <a:lnTo>
                    <a:pt x="222" y="621"/>
                  </a:lnTo>
                  <a:lnTo>
                    <a:pt x="219" y="624"/>
                  </a:lnTo>
                  <a:lnTo>
                    <a:pt x="219" y="626"/>
                  </a:lnTo>
                  <a:lnTo>
                    <a:pt x="219" y="630"/>
                  </a:lnTo>
                  <a:lnTo>
                    <a:pt x="222" y="634"/>
                  </a:lnTo>
                  <a:lnTo>
                    <a:pt x="225" y="639"/>
                  </a:lnTo>
                  <a:lnTo>
                    <a:pt x="232" y="646"/>
                  </a:lnTo>
                  <a:lnTo>
                    <a:pt x="237" y="656"/>
                  </a:lnTo>
                  <a:lnTo>
                    <a:pt x="242" y="666"/>
                  </a:lnTo>
                  <a:lnTo>
                    <a:pt x="245" y="679"/>
                  </a:lnTo>
                  <a:lnTo>
                    <a:pt x="248" y="694"/>
                  </a:lnTo>
                  <a:lnTo>
                    <a:pt x="247" y="709"/>
                  </a:lnTo>
                  <a:lnTo>
                    <a:pt x="243" y="724"/>
                  </a:lnTo>
                  <a:lnTo>
                    <a:pt x="242" y="730"/>
                  </a:lnTo>
                  <a:lnTo>
                    <a:pt x="242" y="735"/>
                  </a:lnTo>
                  <a:lnTo>
                    <a:pt x="244" y="739"/>
                  </a:lnTo>
                  <a:lnTo>
                    <a:pt x="248" y="740"/>
                  </a:lnTo>
                  <a:lnTo>
                    <a:pt x="254" y="742"/>
                  </a:lnTo>
                  <a:lnTo>
                    <a:pt x="260" y="740"/>
                  </a:lnTo>
                  <a:lnTo>
                    <a:pt x="269" y="737"/>
                  </a:lnTo>
                  <a:lnTo>
                    <a:pt x="278" y="733"/>
                  </a:lnTo>
                  <a:lnTo>
                    <a:pt x="288" y="728"/>
                  </a:lnTo>
                  <a:lnTo>
                    <a:pt x="296" y="722"/>
                  </a:lnTo>
                  <a:lnTo>
                    <a:pt x="303" y="715"/>
                  </a:lnTo>
                  <a:lnTo>
                    <a:pt x="309" y="709"/>
                  </a:lnTo>
                  <a:lnTo>
                    <a:pt x="314" y="703"/>
                  </a:lnTo>
                  <a:lnTo>
                    <a:pt x="317" y="696"/>
                  </a:lnTo>
                  <a:lnTo>
                    <a:pt x="318" y="691"/>
                  </a:lnTo>
                  <a:lnTo>
                    <a:pt x="318" y="686"/>
                  </a:lnTo>
                  <a:lnTo>
                    <a:pt x="317" y="678"/>
                  </a:lnTo>
                  <a:lnTo>
                    <a:pt x="318" y="669"/>
                  </a:lnTo>
                  <a:lnTo>
                    <a:pt x="323" y="663"/>
                  </a:lnTo>
                  <a:lnTo>
                    <a:pt x="329" y="659"/>
                  </a:lnTo>
                  <a:lnTo>
                    <a:pt x="337" y="658"/>
                  </a:lnTo>
                  <a:lnTo>
                    <a:pt x="346" y="659"/>
                  </a:lnTo>
                  <a:lnTo>
                    <a:pt x="355" y="660"/>
                  </a:lnTo>
                  <a:lnTo>
                    <a:pt x="361" y="664"/>
                  </a:lnTo>
                  <a:lnTo>
                    <a:pt x="366" y="666"/>
                  </a:lnTo>
                  <a:lnTo>
                    <a:pt x="373" y="668"/>
                  </a:lnTo>
                  <a:lnTo>
                    <a:pt x="380" y="668"/>
                  </a:lnTo>
                  <a:lnTo>
                    <a:pt x="385" y="665"/>
                  </a:lnTo>
                  <a:lnTo>
                    <a:pt x="391" y="656"/>
                  </a:lnTo>
                  <a:lnTo>
                    <a:pt x="397" y="635"/>
                  </a:lnTo>
                  <a:lnTo>
                    <a:pt x="406" y="606"/>
                  </a:lnTo>
                  <a:lnTo>
                    <a:pt x="414" y="572"/>
                  </a:lnTo>
                  <a:lnTo>
                    <a:pt x="417" y="553"/>
                  </a:lnTo>
                  <a:lnTo>
                    <a:pt x="424" y="533"/>
                  </a:lnTo>
                  <a:lnTo>
                    <a:pt x="430" y="512"/>
                  </a:lnTo>
                  <a:lnTo>
                    <a:pt x="437" y="491"/>
                  </a:lnTo>
                  <a:lnTo>
                    <a:pt x="445" y="469"/>
                  </a:lnTo>
                  <a:lnTo>
                    <a:pt x="452" y="449"/>
                  </a:lnTo>
                  <a:lnTo>
                    <a:pt x="461" y="429"/>
                  </a:lnTo>
                  <a:lnTo>
                    <a:pt x="469" y="413"/>
                  </a:lnTo>
                  <a:lnTo>
                    <a:pt x="476" y="398"/>
                  </a:lnTo>
                  <a:lnTo>
                    <a:pt x="484" y="384"/>
                  </a:lnTo>
                  <a:lnTo>
                    <a:pt x="491" y="370"/>
                  </a:lnTo>
                  <a:lnTo>
                    <a:pt x="498" y="358"/>
                  </a:lnTo>
                  <a:lnTo>
                    <a:pt x="504" y="346"/>
                  </a:lnTo>
                  <a:lnTo>
                    <a:pt x="509" y="338"/>
                  </a:lnTo>
                  <a:lnTo>
                    <a:pt x="511" y="331"/>
                  </a:lnTo>
                  <a:lnTo>
                    <a:pt x="514" y="328"/>
                  </a:lnTo>
                  <a:lnTo>
                    <a:pt x="518" y="324"/>
                  </a:lnTo>
                  <a:lnTo>
                    <a:pt x="521" y="320"/>
                  </a:lnTo>
                  <a:lnTo>
                    <a:pt x="525" y="319"/>
                  </a:lnTo>
                  <a:lnTo>
                    <a:pt x="528" y="318"/>
                  </a:lnTo>
                  <a:lnTo>
                    <a:pt x="530" y="316"/>
                  </a:lnTo>
                  <a:lnTo>
                    <a:pt x="530" y="311"/>
                  </a:lnTo>
                  <a:lnTo>
                    <a:pt x="528" y="305"/>
                  </a:lnTo>
                  <a:lnTo>
                    <a:pt x="524" y="296"/>
                  </a:lnTo>
                  <a:lnTo>
                    <a:pt x="520" y="286"/>
                  </a:lnTo>
                  <a:lnTo>
                    <a:pt x="519" y="277"/>
                  </a:lnTo>
                  <a:lnTo>
                    <a:pt x="519" y="269"/>
                  </a:lnTo>
                  <a:lnTo>
                    <a:pt x="521" y="264"/>
                  </a:lnTo>
                  <a:lnTo>
                    <a:pt x="524" y="260"/>
                  </a:lnTo>
                  <a:lnTo>
                    <a:pt x="524" y="257"/>
                  </a:lnTo>
                  <a:lnTo>
                    <a:pt x="521" y="256"/>
                  </a:lnTo>
                  <a:lnTo>
                    <a:pt x="518" y="255"/>
                  </a:lnTo>
                  <a:lnTo>
                    <a:pt x="513" y="254"/>
                  </a:lnTo>
                  <a:lnTo>
                    <a:pt x="508" y="251"/>
                  </a:lnTo>
                  <a:lnTo>
                    <a:pt x="503" y="246"/>
                  </a:lnTo>
                  <a:lnTo>
                    <a:pt x="500" y="240"/>
                  </a:lnTo>
                  <a:lnTo>
                    <a:pt x="499" y="233"/>
                  </a:lnTo>
                  <a:lnTo>
                    <a:pt x="499" y="226"/>
                  </a:lnTo>
                  <a:lnTo>
                    <a:pt x="501" y="218"/>
                  </a:lnTo>
                  <a:lnTo>
                    <a:pt x="504" y="212"/>
                  </a:lnTo>
                  <a:lnTo>
                    <a:pt x="505" y="210"/>
                  </a:lnTo>
                  <a:lnTo>
                    <a:pt x="504" y="206"/>
                  </a:lnTo>
                  <a:lnTo>
                    <a:pt x="500" y="203"/>
                  </a:lnTo>
                  <a:lnTo>
                    <a:pt x="496" y="200"/>
                  </a:lnTo>
                  <a:lnTo>
                    <a:pt x="490" y="196"/>
                  </a:lnTo>
                  <a:lnTo>
                    <a:pt x="483" y="193"/>
                  </a:lnTo>
                  <a:lnTo>
                    <a:pt x="475" y="190"/>
                  </a:lnTo>
                  <a:lnTo>
                    <a:pt x="465" y="187"/>
                  </a:lnTo>
                  <a:lnTo>
                    <a:pt x="449" y="181"/>
                  </a:lnTo>
                  <a:lnTo>
                    <a:pt x="440" y="174"/>
                  </a:lnTo>
                  <a:lnTo>
                    <a:pt x="439" y="166"/>
                  </a:lnTo>
                  <a:lnTo>
                    <a:pt x="445" y="158"/>
                  </a:lnTo>
                  <a:lnTo>
                    <a:pt x="456" y="149"/>
                  </a:lnTo>
                  <a:lnTo>
                    <a:pt x="465" y="139"/>
                  </a:lnTo>
                  <a:lnTo>
                    <a:pt x="472" y="129"/>
                  </a:lnTo>
                  <a:lnTo>
                    <a:pt x="475" y="120"/>
                  </a:lnTo>
                  <a:lnTo>
                    <a:pt x="475" y="112"/>
                  </a:lnTo>
                  <a:lnTo>
                    <a:pt x="472" y="104"/>
                  </a:lnTo>
                  <a:lnTo>
                    <a:pt x="469" y="98"/>
                  </a:lnTo>
                  <a:lnTo>
                    <a:pt x="462" y="93"/>
                  </a:lnTo>
                  <a:lnTo>
                    <a:pt x="456" y="92"/>
                  </a:lnTo>
                  <a:lnTo>
                    <a:pt x="447" y="92"/>
                  </a:lnTo>
                  <a:lnTo>
                    <a:pt x="437" y="94"/>
                  </a:lnTo>
                  <a:lnTo>
                    <a:pt x="429" y="98"/>
                  </a:lnTo>
                  <a:lnTo>
                    <a:pt x="425" y="99"/>
                  </a:lnTo>
                  <a:lnTo>
                    <a:pt x="420" y="102"/>
                  </a:lnTo>
                  <a:lnTo>
                    <a:pt x="415" y="103"/>
                  </a:lnTo>
                  <a:lnTo>
                    <a:pt x="408" y="103"/>
                  </a:lnTo>
                  <a:lnTo>
                    <a:pt x="403" y="104"/>
                  </a:lnTo>
                  <a:lnTo>
                    <a:pt x="397" y="104"/>
                  </a:lnTo>
                  <a:lnTo>
                    <a:pt x="392" y="104"/>
                  </a:lnTo>
                  <a:lnTo>
                    <a:pt x="387" y="104"/>
                  </a:lnTo>
                  <a:lnTo>
                    <a:pt x="382" y="103"/>
                  </a:lnTo>
                  <a:lnTo>
                    <a:pt x="377" y="102"/>
                  </a:lnTo>
                  <a:lnTo>
                    <a:pt x="372" y="100"/>
                  </a:lnTo>
                  <a:lnTo>
                    <a:pt x="366" y="98"/>
                  </a:lnTo>
                  <a:lnTo>
                    <a:pt x="361" y="95"/>
                  </a:lnTo>
                  <a:lnTo>
                    <a:pt x="356" y="93"/>
                  </a:lnTo>
                  <a:lnTo>
                    <a:pt x="351" y="90"/>
                  </a:lnTo>
                  <a:lnTo>
                    <a:pt x="346" y="88"/>
                  </a:lnTo>
                  <a:lnTo>
                    <a:pt x="338" y="79"/>
                  </a:lnTo>
                  <a:lnTo>
                    <a:pt x="333" y="65"/>
                  </a:lnTo>
                  <a:lnTo>
                    <a:pt x="328" y="50"/>
                  </a:lnTo>
                  <a:lnTo>
                    <a:pt x="327" y="35"/>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2" name="Freeform 83"/>
            <p:cNvSpPr>
              <a:spLocks/>
            </p:cNvSpPr>
            <p:nvPr/>
          </p:nvSpPr>
          <p:spPr bwMode="auto">
            <a:xfrm>
              <a:off x="484188" y="1919288"/>
              <a:ext cx="31750" cy="44450"/>
            </a:xfrm>
            <a:custGeom>
              <a:avLst/>
              <a:gdLst>
                <a:gd name="T0" fmla="*/ 17380388 w 58"/>
                <a:gd name="T1" fmla="*/ 587607 h 82"/>
                <a:gd name="T2" fmla="*/ 16481534 w 58"/>
                <a:gd name="T3" fmla="*/ 0 h 82"/>
                <a:gd name="T4" fmla="*/ 15882116 w 58"/>
                <a:gd name="T5" fmla="*/ 0 h 82"/>
                <a:gd name="T6" fmla="*/ 14683281 w 58"/>
                <a:gd name="T7" fmla="*/ 881411 h 82"/>
                <a:gd name="T8" fmla="*/ 13185009 w 58"/>
                <a:gd name="T9" fmla="*/ 1469018 h 82"/>
                <a:gd name="T10" fmla="*/ 11686738 w 58"/>
                <a:gd name="T11" fmla="*/ 2938579 h 82"/>
                <a:gd name="T12" fmla="*/ 9589049 w 58"/>
                <a:gd name="T13" fmla="*/ 4407596 h 82"/>
                <a:gd name="T14" fmla="*/ 7791341 w 58"/>
                <a:gd name="T15" fmla="*/ 6464764 h 82"/>
                <a:gd name="T16" fmla="*/ 5993087 w 58"/>
                <a:gd name="T17" fmla="*/ 8521389 h 82"/>
                <a:gd name="T18" fmla="*/ 2697108 w 58"/>
                <a:gd name="T19" fmla="*/ 13516594 h 82"/>
                <a:gd name="T20" fmla="*/ 599418 w 58"/>
                <a:gd name="T21" fmla="*/ 17336582 h 82"/>
                <a:gd name="T22" fmla="*/ 0 w 58"/>
                <a:gd name="T23" fmla="*/ 21156574 h 82"/>
                <a:gd name="T24" fmla="*/ 599418 w 58"/>
                <a:gd name="T25" fmla="*/ 23213741 h 82"/>
                <a:gd name="T26" fmla="*/ 1797707 w 58"/>
                <a:gd name="T27" fmla="*/ 24095152 h 82"/>
                <a:gd name="T28" fmla="*/ 2996543 w 58"/>
                <a:gd name="T29" fmla="*/ 24095152 h 82"/>
                <a:gd name="T30" fmla="*/ 4195379 w 58"/>
                <a:gd name="T31" fmla="*/ 23213741 h 82"/>
                <a:gd name="T32" fmla="*/ 5993087 w 58"/>
                <a:gd name="T33" fmla="*/ 22626134 h 82"/>
                <a:gd name="T34" fmla="*/ 7491358 w 58"/>
                <a:gd name="T35" fmla="*/ 21156574 h 82"/>
                <a:gd name="T36" fmla="*/ 8989631 w 58"/>
                <a:gd name="T37" fmla="*/ 19687557 h 82"/>
                <a:gd name="T38" fmla="*/ 10487902 w 58"/>
                <a:gd name="T39" fmla="*/ 17336582 h 82"/>
                <a:gd name="T40" fmla="*/ 11986721 w 58"/>
                <a:gd name="T41" fmla="*/ 15279957 h 82"/>
                <a:gd name="T42" fmla="*/ 14683281 w 58"/>
                <a:gd name="T43" fmla="*/ 10284755 h 82"/>
                <a:gd name="T44" fmla="*/ 16481534 w 58"/>
                <a:gd name="T45" fmla="*/ 5876615 h 82"/>
                <a:gd name="T46" fmla="*/ 17380388 w 58"/>
                <a:gd name="T47" fmla="*/ 2350972 h 82"/>
                <a:gd name="T48" fmla="*/ 17380388 w 58"/>
                <a:gd name="T49" fmla="*/ 58760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2"/>
                <a:gd name="T77" fmla="*/ 58 w 58"/>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2">
                  <a:moveTo>
                    <a:pt x="58" y="2"/>
                  </a:moveTo>
                  <a:lnTo>
                    <a:pt x="55" y="0"/>
                  </a:lnTo>
                  <a:lnTo>
                    <a:pt x="53" y="0"/>
                  </a:lnTo>
                  <a:lnTo>
                    <a:pt x="49" y="3"/>
                  </a:lnTo>
                  <a:lnTo>
                    <a:pt x="44" y="5"/>
                  </a:lnTo>
                  <a:lnTo>
                    <a:pt x="39" y="10"/>
                  </a:lnTo>
                  <a:lnTo>
                    <a:pt x="32" y="15"/>
                  </a:lnTo>
                  <a:lnTo>
                    <a:pt x="26" y="22"/>
                  </a:lnTo>
                  <a:lnTo>
                    <a:pt x="20" y="29"/>
                  </a:lnTo>
                  <a:lnTo>
                    <a:pt x="9" y="46"/>
                  </a:lnTo>
                  <a:lnTo>
                    <a:pt x="2" y="59"/>
                  </a:lnTo>
                  <a:lnTo>
                    <a:pt x="0" y="72"/>
                  </a:lnTo>
                  <a:lnTo>
                    <a:pt x="2" y="79"/>
                  </a:lnTo>
                  <a:lnTo>
                    <a:pt x="6" y="82"/>
                  </a:lnTo>
                  <a:lnTo>
                    <a:pt x="10" y="82"/>
                  </a:lnTo>
                  <a:lnTo>
                    <a:pt x="14" y="79"/>
                  </a:lnTo>
                  <a:lnTo>
                    <a:pt x="20" y="77"/>
                  </a:lnTo>
                  <a:lnTo>
                    <a:pt x="25" y="72"/>
                  </a:lnTo>
                  <a:lnTo>
                    <a:pt x="30" y="67"/>
                  </a:lnTo>
                  <a:lnTo>
                    <a:pt x="35" y="59"/>
                  </a:lnTo>
                  <a:lnTo>
                    <a:pt x="40" y="52"/>
                  </a:lnTo>
                  <a:lnTo>
                    <a:pt x="49" y="35"/>
                  </a:lnTo>
                  <a:lnTo>
                    <a:pt x="55" y="20"/>
                  </a:lnTo>
                  <a:lnTo>
                    <a:pt x="58" y="8"/>
                  </a:lnTo>
                  <a:lnTo>
                    <a:pt x="58" y="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3" name="Freeform 84"/>
            <p:cNvSpPr>
              <a:spLocks/>
            </p:cNvSpPr>
            <p:nvPr/>
          </p:nvSpPr>
          <p:spPr bwMode="auto">
            <a:xfrm>
              <a:off x="463550" y="1971675"/>
              <a:ext cx="15875" cy="20638"/>
            </a:xfrm>
            <a:custGeom>
              <a:avLst/>
              <a:gdLst>
                <a:gd name="T0" fmla="*/ 7840663 w 30"/>
                <a:gd name="T1" fmla="*/ 506889 h 41"/>
                <a:gd name="T2" fmla="*/ 6440488 w 30"/>
                <a:gd name="T3" fmla="*/ 0 h 41"/>
                <a:gd name="T4" fmla="*/ 4480455 w 30"/>
                <a:gd name="T5" fmla="*/ 1013275 h 41"/>
                <a:gd name="T6" fmla="*/ 2800350 w 30"/>
                <a:gd name="T7" fmla="*/ 2787137 h 41"/>
                <a:gd name="T8" fmla="*/ 1120246 w 30"/>
                <a:gd name="T9" fmla="*/ 6081163 h 41"/>
                <a:gd name="T10" fmla="*/ 0 w 30"/>
                <a:gd name="T11" fmla="*/ 8868300 h 41"/>
                <a:gd name="T12" fmla="*/ 279929 w 30"/>
                <a:gd name="T13" fmla="*/ 10135272 h 41"/>
                <a:gd name="T14" fmla="*/ 1680104 w 30"/>
                <a:gd name="T15" fmla="*/ 10388465 h 41"/>
                <a:gd name="T16" fmla="*/ 4199996 w 30"/>
                <a:gd name="T17" fmla="*/ 8868300 h 41"/>
                <a:gd name="T18" fmla="*/ 6440488 w 30"/>
                <a:gd name="T19" fmla="*/ 6588052 h 41"/>
                <a:gd name="T20" fmla="*/ 8120592 w 30"/>
                <a:gd name="T21" fmla="*/ 4054108 h 41"/>
                <a:gd name="T22" fmla="*/ 8400521 w 30"/>
                <a:gd name="T23" fmla="*/ 2280247 h 41"/>
                <a:gd name="T24" fmla="*/ 7840663 w 30"/>
                <a:gd name="T25" fmla="*/ 506889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1"/>
                <a:gd name="T41" fmla="*/ 30 w 3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1">
                  <a:moveTo>
                    <a:pt x="28" y="2"/>
                  </a:moveTo>
                  <a:lnTo>
                    <a:pt x="23" y="0"/>
                  </a:lnTo>
                  <a:lnTo>
                    <a:pt x="16" y="4"/>
                  </a:lnTo>
                  <a:lnTo>
                    <a:pt x="10" y="11"/>
                  </a:lnTo>
                  <a:lnTo>
                    <a:pt x="4" y="24"/>
                  </a:lnTo>
                  <a:lnTo>
                    <a:pt x="0" y="35"/>
                  </a:lnTo>
                  <a:lnTo>
                    <a:pt x="1" y="40"/>
                  </a:lnTo>
                  <a:lnTo>
                    <a:pt x="6" y="41"/>
                  </a:lnTo>
                  <a:lnTo>
                    <a:pt x="15" y="35"/>
                  </a:lnTo>
                  <a:lnTo>
                    <a:pt x="23" y="26"/>
                  </a:lnTo>
                  <a:lnTo>
                    <a:pt x="29" y="16"/>
                  </a:lnTo>
                  <a:lnTo>
                    <a:pt x="30" y="9"/>
                  </a:lnTo>
                  <a:lnTo>
                    <a:pt x="28" y="2"/>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4" name="Freeform 85"/>
            <p:cNvSpPr>
              <a:spLocks/>
            </p:cNvSpPr>
            <p:nvPr/>
          </p:nvSpPr>
          <p:spPr bwMode="auto">
            <a:xfrm>
              <a:off x="1473200" y="1455738"/>
              <a:ext cx="36513" cy="60325"/>
            </a:xfrm>
            <a:custGeom>
              <a:avLst/>
              <a:gdLst>
                <a:gd name="T0" fmla="*/ 15401604 w 69"/>
                <a:gd name="T1" fmla="*/ 4402677 h 115"/>
                <a:gd name="T2" fmla="*/ 15121142 w 69"/>
                <a:gd name="T3" fmla="*/ 1650807 h 115"/>
                <a:gd name="T4" fmla="*/ 13721478 w 69"/>
                <a:gd name="T5" fmla="*/ 0 h 115"/>
                <a:gd name="T6" fmla="*/ 11480956 w 69"/>
                <a:gd name="T7" fmla="*/ 275397 h 115"/>
                <a:gd name="T8" fmla="*/ 8680569 w 69"/>
                <a:gd name="T9" fmla="*/ 1926203 h 115"/>
                <a:gd name="T10" fmla="*/ 5880709 w 69"/>
                <a:gd name="T11" fmla="*/ 4952946 h 115"/>
                <a:gd name="T12" fmla="*/ 3360254 w 69"/>
                <a:gd name="T13" fmla="*/ 8255083 h 115"/>
                <a:gd name="T14" fmla="*/ 1400194 w 69"/>
                <a:gd name="T15" fmla="*/ 11832094 h 115"/>
                <a:gd name="T16" fmla="*/ 279933 w 69"/>
                <a:gd name="T17" fmla="*/ 14583962 h 115"/>
                <a:gd name="T18" fmla="*/ 0 w 69"/>
                <a:gd name="T19" fmla="*/ 16510165 h 115"/>
                <a:gd name="T20" fmla="*/ 559866 w 69"/>
                <a:gd name="T21" fmla="*/ 17886104 h 115"/>
                <a:gd name="T22" fmla="*/ 1680127 w 69"/>
                <a:gd name="T23" fmla="*/ 18986641 h 115"/>
                <a:gd name="T24" fmla="*/ 3360254 w 69"/>
                <a:gd name="T25" fmla="*/ 18711245 h 115"/>
                <a:gd name="T26" fmla="*/ 5040381 w 69"/>
                <a:gd name="T27" fmla="*/ 18160976 h 115"/>
                <a:gd name="T28" fmla="*/ 6440575 w 69"/>
                <a:gd name="T29" fmla="*/ 18160976 h 115"/>
                <a:gd name="T30" fmla="*/ 7280903 w 69"/>
                <a:gd name="T31" fmla="*/ 18986641 h 115"/>
                <a:gd name="T32" fmla="*/ 7280903 w 69"/>
                <a:gd name="T33" fmla="*/ 20087179 h 115"/>
                <a:gd name="T34" fmla="*/ 6440575 w 69"/>
                <a:gd name="T35" fmla="*/ 21738510 h 115"/>
                <a:gd name="T36" fmla="*/ 5600247 w 69"/>
                <a:gd name="T37" fmla="*/ 24214981 h 115"/>
                <a:gd name="T38" fmla="*/ 3640187 w 69"/>
                <a:gd name="T39" fmla="*/ 26691453 h 115"/>
                <a:gd name="T40" fmla="*/ 2239993 w 69"/>
                <a:gd name="T41" fmla="*/ 29442797 h 115"/>
                <a:gd name="T42" fmla="*/ 1680127 w 69"/>
                <a:gd name="T43" fmla="*/ 31094128 h 115"/>
                <a:gd name="T44" fmla="*/ 2239993 w 69"/>
                <a:gd name="T45" fmla="*/ 31644397 h 115"/>
                <a:gd name="T46" fmla="*/ 4200582 w 69"/>
                <a:gd name="T47" fmla="*/ 31094128 h 115"/>
                <a:gd name="T48" fmla="*/ 7280903 w 69"/>
                <a:gd name="T49" fmla="*/ 29442797 h 115"/>
                <a:gd name="T50" fmla="*/ 8961031 w 69"/>
                <a:gd name="T51" fmla="*/ 28067387 h 115"/>
                <a:gd name="T52" fmla="*/ 10921091 w 69"/>
                <a:gd name="T53" fmla="*/ 26691453 h 115"/>
                <a:gd name="T54" fmla="*/ 12601217 w 69"/>
                <a:gd name="T55" fmla="*/ 25315519 h 115"/>
                <a:gd name="T56" fmla="*/ 14281343 w 69"/>
                <a:gd name="T57" fmla="*/ 23389316 h 115"/>
                <a:gd name="T58" fmla="*/ 15681537 w 69"/>
                <a:gd name="T59" fmla="*/ 21738510 h 115"/>
                <a:gd name="T60" fmla="*/ 16801268 w 69"/>
                <a:gd name="T61" fmla="*/ 20087179 h 115"/>
                <a:gd name="T62" fmla="*/ 17921533 w 69"/>
                <a:gd name="T63" fmla="*/ 18711245 h 115"/>
                <a:gd name="T64" fmla="*/ 18481399 w 69"/>
                <a:gd name="T65" fmla="*/ 17335835 h 115"/>
                <a:gd name="T66" fmla="*/ 19321727 w 69"/>
                <a:gd name="T67" fmla="*/ 14859359 h 115"/>
                <a:gd name="T68" fmla="*/ 19321727 w 69"/>
                <a:gd name="T69" fmla="*/ 13208028 h 115"/>
                <a:gd name="T70" fmla="*/ 18481399 w 69"/>
                <a:gd name="T71" fmla="*/ 12107491 h 115"/>
                <a:gd name="T72" fmla="*/ 17921533 w 69"/>
                <a:gd name="T73" fmla="*/ 12107491 h 115"/>
                <a:gd name="T74" fmla="*/ 16801268 w 69"/>
                <a:gd name="T75" fmla="*/ 11832094 h 115"/>
                <a:gd name="T76" fmla="*/ 15681537 w 69"/>
                <a:gd name="T77" fmla="*/ 9905891 h 115"/>
                <a:gd name="T78" fmla="*/ 15401604 w 69"/>
                <a:gd name="T79" fmla="*/ 7704814 h 115"/>
                <a:gd name="T80" fmla="*/ 15401604 w 69"/>
                <a:gd name="T81" fmla="*/ 4402677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115"/>
                <a:gd name="T125" fmla="*/ 69 w 69"/>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115">
                  <a:moveTo>
                    <a:pt x="55" y="16"/>
                  </a:moveTo>
                  <a:lnTo>
                    <a:pt x="54" y="6"/>
                  </a:lnTo>
                  <a:lnTo>
                    <a:pt x="49" y="0"/>
                  </a:lnTo>
                  <a:lnTo>
                    <a:pt x="41" y="1"/>
                  </a:lnTo>
                  <a:lnTo>
                    <a:pt x="31" y="7"/>
                  </a:lnTo>
                  <a:lnTo>
                    <a:pt x="21" y="18"/>
                  </a:lnTo>
                  <a:lnTo>
                    <a:pt x="12" y="30"/>
                  </a:lnTo>
                  <a:lnTo>
                    <a:pt x="5" y="43"/>
                  </a:lnTo>
                  <a:lnTo>
                    <a:pt x="1" y="53"/>
                  </a:lnTo>
                  <a:lnTo>
                    <a:pt x="0" y="60"/>
                  </a:lnTo>
                  <a:lnTo>
                    <a:pt x="2" y="65"/>
                  </a:lnTo>
                  <a:lnTo>
                    <a:pt x="6" y="69"/>
                  </a:lnTo>
                  <a:lnTo>
                    <a:pt x="12" y="68"/>
                  </a:lnTo>
                  <a:lnTo>
                    <a:pt x="18" y="66"/>
                  </a:lnTo>
                  <a:lnTo>
                    <a:pt x="23" y="66"/>
                  </a:lnTo>
                  <a:lnTo>
                    <a:pt x="26" y="69"/>
                  </a:lnTo>
                  <a:lnTo>
                    <a:pt x="26" y="73"/>
                  </a:lnTo>
                  <a:lnTo>
                    <a:pt x="23" y="79"/>
                  </a:lnTo>
                  <a:lnTo>
                    <a:pt x="20" y="88"/>
                  </a:lnTo>
                  <a:lnTo>
                    <a:pt x="13" y="97"/>
                  </a:lnTo>
                  <a:lnTo>
                    <a:pt x="8" y="107"/>
                  </a:lnTo>
                  <a:lnTo>
                    <a:pt x="6" y="113"/>
                  </a:lnTo>
                  <a:lnTo>
                    <a:pt x="8" y="115"/>
                  </a:lnTo>
                  <a:lnTo>
                    <a:pt x="15" y="113"/>
                  </a:lnTo>
                  <a:lnTo>
                    <a:pt x="26" y="107"/>
                  </a:lnTo>
                  <a:lnTo>
                    <a:pt x="32" y="102"/>
                  </a:lnTo>
                  <a:lnTo>
                    <a:pt x="39" y="97"/>
                  </a:lnTo>
                  <a:lnTo>
                    <a:pt x="45" y="92"/>
                  </a:lnTo>
                  <a:lnTo>
                    <a:pt x="51" y="85"/>
                  </a:lnTo>
                  <a:lnTo>
                    <a:pt x="56" y="79"/>
                  </a:lnTo>
                  <a:lnTo>
                    <a:pt x="60" y="73"/>
                  </a:lnTo>
                  <a:lnTo>
                    <a:pt x="64" y="68"/>
                  </a:lnTo>
                  <a:lnTo>
                    <a:pt x="66" y="63"/>
                  </a:lnTo>
                  <a:lnTo>
                    <a:pt x="69" y="54"/>
                  </a:lnTo>
                  <a:lnTo>
                    <a:pt x="69" y="48"/>
                  </a:lnTo>
                  <a:lnTo>
                    <a:pt x="66" y="44"/>
                  </a:lnTo>
                  <a:lnTo>
                    <a:pt x="64" y="44"/>
                  </a:lnTo>
                  <a:lnTo>
                    <a:pt x="60" y="43"/>
                  </a:lnTo>
                  <a:lnTo>
                    <a:pt x="56" y="36"/>
                  </a:lnTo>
                  <a:lnTo>
                    <a:pt x="55" y="28"/>
                  </a:lnTo>
                  <a:lnTo>
                    <a:pt x="55" y="16"/>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5" name="Freeform 86"/>
            <p:cNvSpPr>
              <a:spLocks/>
            </p:cNvSpPr>
            <p:nvPr/>
          </p:nvSpPr>
          <p:spPr bwMode="auto">
            <a:xfrm>
              <a:off x="582613" y="2482850"/>
              <a:ext cx="19050" cy="30163"/>
            </a:xfrm>
            <a:custGeom>
              <a:avLst/>
              <a:gdLst>
                <a:gd name="T0" fmla="*/ 1855573 w 37"/>
                <a:gd name="T1" fmla="*/ 4868205 h 58"/>
                <a:gd name="T2" fmla="*/ 3180835 w 37"/>
                <a:gd name="T3" fmla="*/ 2975216 h 58"/>
                <a:gd name="T4" fmla="*/ 5036408 w 37"/>
                <a:gd name="T5" fmla="*/ 811281 h 58"/>
                <a:gd name="T6" fmla="*/ 7157136 w 37"/>
                <a:gd name="T7" fmla="*/ 0 h 58"/>
                <a:gd name="T8" fmla="*/ 8748069 w 37"/>
                <a:gd name="T9" fmla="*/ 811281 h 58"/>
                <a:gd name="T10" fmla="*/ 9808176 w 37"/>
                <a:gd name="T11" fmla="*/ 4327351 h 58"/>
                <a:gd name="T12" fmla="*/ 9012710 w 37"/>
                <a:gd name="T13" fmla="*/ 7572473 h 58"/>
                <a:gd name="T14" fmla="*/ 7687446 w 37"/>
                <a:gd name="T15" fmla="*/ 11358971 h 58"/>
                <a:gd name="T16" fmla="*/ 6362185 w 37"/>
                <a:gd name="T17" fmla="*/ 15145466 h 58"/>
                <a:gd name="T18" fmla="*/ 5831874 w 37"/>
                <a:gd name="T19" fmla="*/ 15686320 h 58"/>
                <a:gd name="T20" fmla="*/ 3976301 w 37"/>
                <a:gd name="T21" fmla="*/ 15686320 h 58"/>
                <a:gd name="T22" fmla="*/ 2120729 w 37"/>
                <a:gd name="T23" fmla="*/ 15686320 h 58"/>
                <a:gd name="T24" fmla="*/ 0 w 37"/>
                <a:gd name="T25" fmla="*/ 15686320 h 58"/>
                <a:gd name="T26" fmla="*/ 530311 w 37"/>
                <a:gd name="T27" fmla="*/ 12711105 h 58"/>
                <a:gd name="T28" fmla="*/ 530311 w 37"/>
                <a:gd name="T29" fmla="*/ 10277264 h 58"/>
                <a:gd name="T30" fmla="*/ 795466 w 37"/>
                <a:gd name="T31" fmla="*/ 7572473 h 58"/>
                <a:gd name="T32" fmla="*/ 1855573 w 37"/>
                <a:gd name="T33" fmla="*/ 4868205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58"/>
                <a:gd name="T53" fmla="*/ 37 w 37"/>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58">
                  <a:moveTo>
                    <a:pt x="7" y="18"/>
                  </a:moveTo>
                  <a:lnTo>
                    <a:pt x="12" y="11"/>
                  </a:lnTo>
                  <a:lnTo>
                    <a:pt x="19" y="3"/>
                  </a:lnTo>
                  <a:lnTo>
                    <a:pt x="27" y="0"/>
                  </a:lnTo>
                  <a:lnTo>
                    <a:pt x="33" y="3"/>
                  </a:lnTo>
                  <a:lnTo>
                    <a:pt x="37" y="16"/>
                  </a:lnTo>
                  <a:lnTo>
                    <a:pt x="34" y="28"/>
                  </a:lnTo>
                  <a:lnTo>
                    <a:pt x="29" y="42"/>
                  </a:lnTo>
                  <a:lnTo>
                    <a:pt x="24" y="56"/>
                  </a:lnTo>
                  <a:lnTo>
                    <a:pt x="22" y="58"/>
                  </a:lnTo>
                  <a:lnTo>
                    <a:pt x="15" y="58"/>
                  </a:lnTo>
                  <a:lnTo>
                    <a:pt x="8" y="58"/>
                  </a:lnTo>
                  <a:lnTo>
                    <a:pt x="0" y="58"/>
                  </a:lnTo>
                  <a:lnTo>
                    <a:pt x="2" y="47"/>
                  </a:lnTo>
                  <a:lnTo>
                    <a:pt x="2" y="38"/>
                  </a:lnTo>
                  <a:lnTo>
                    <a:pt x="3" y="28"/>
                  </a:lnTo>
                  <a:lnTo>
                    <a:pt x="7" y="18"/>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sp>
          <p:nvSpPr>
            <p:cNvPr id="116" name="Freeform 87"/>
            <p:cNvSpPr>
              <a:spLocks/>
            </p:cNvSpPr>
            <p:nvPr/>
          </p:nvSpPr>
          <p:spPr bwMode="auto">
            <a:xfrm>
              <a:off x="558800" y="2492375"/>
              <a:ext cx="12700" cy="19050"/>
            </a:xfrm>
            <a:custGeom>
              <a:avLst/>
              <a:gdLst>
                <a:gd name="T0" fmla="*/ 1908908 w 26"/>
                <a:gd name="T1" fmla="*/ 9417984 h 34"/>
                <a:gd name="T2" fmla="*/ 954454 w 26"/>
                <a:gd name="T3" fmla="*/ 8476128 h 34"/>
                <a:gd name="T4" fmla="*/ 238369 w 26"/>
                <a:gd name="T5" fmla="*/ 6278655 h 34"/>
                <a:gd name="T6" fmla="*/ 0 w 26"/>
                <a:gd name="T7" fmla="*/ 4081182 h 34"/>
                <a:gd name="T8" fmla="*/ 238369 w 26"/>
                <a:gd name="T9" fmla="*/ 2197473 h 34"/>
                <a:gd name="T10" fmla="*/ 1431681 w 26"/>
                <a:gd name="T11" fmla="*/ 941854 h 34"/>
                <a:gd name="T12" fmla="*/ 3101731 w 26"/>
                <a:gd name="T13" fmla="*/ 628090 h 34"/>
                <a:gd name="T14" fmla="*/ 4533412 w 26"/>
                <a:gd name="T15" fmla="*/ 0 h 34"/>
                <a:gd name="T16" fmla="*/ 5487866 w 26"/>
                <a:gd name="T17" fmla="*/ 628090 h 34"/>
                <a:gd name="T18" fmla="*/ 6203462 w 26"/>
                <a:gd name="T19" fmla="*/ 4394946 h 34"/>
                <a:gd name="T20" fmla="*/ 5965092 w 26"/>
                <a:gd name="T21" fmla="*/ 8476128 h 34"/>
                <a:gd name="T22" fmla="*/ 4533412 w 26"/>
                <a:gd name="T23" fmla="*/ 10673603 h 34"/>
                <a:gd name="T24" fmla="*/ 1908908 w 26"/>
                <a:gd name="T25" fmla="*/ 9417984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4"/>
                <a:gd name="T41" fmla="*/ 26 w 2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4">
                  <a:moveTo>
                    <a:pt x="8" y="30"/>
                  </a:moveTo>
                  <a:lnTo>
                    <a:pt x="4" y="27"/>
                  </a:lnTo>
                  <a:lnTo>
                    <a:pt x="1" y="20"/>
                  </a:lnTo>
                  <a:lnTo>
                    <a:pt x="0" y="13"/>
                  </a:lnTo>
                  <a:lnTo>
                    <a:pt x="1" y="7"/>
                  </a:lnTo>
                  <a:lnTo>
                    <a:pt x="6" y="3"/>
                  </a:lnTo>
                  <a:lnTo>
                    <a:pt x="13" y="2"/>
                  </a:lnTo>
                  <a:lnTo>
                    <a:pt x="19" y="0"/>
                  </a:lnTo>
                  <a:lnTo>
                    <a:pt x="23" y="2"/>
                  </a:lnTo>
                  <a:lnTo>
                    <a:pt x="26" y="14"/>
                  </a:lnTo>
                  <a:lnTo>
                    <a:pt x="25" y="27"/>
                  </a:lnTo>
                  <a:lnTo>
                    <a:pt x="19" y="34"/>
                  </a:lnTo>
                  <a:lnTo>
                    <a:pt x="8" y="30"/>
                  </a:lnTo>
                  <a:close/>
                </a:path>
              </a:pathLst>
            </a:custGeom>
            <a:grpFill/>
            <a:ln w="9525">
              <a:noFill/>
              <a:round/>
              <a:headEnd/>
              <a:tailEnd/>
            </a:ln>
          </p:spPr>
          <p:txBody>
            <a:bodyPr/>
            <a:lstStyle/>
            <a:p>
              <a:endParaRPr lang="ja-JP" altLang="en-US">
                <a:latin typeface="Calibri" panose="020F0502020204030204" pitchFamily="34" charset="0"/>
                <a:cs typeface="Arial" pitchFamily="34" charset="0"/>
              </a:endParaRPr>
            </a:p>
          </p:txBody>
        </p:sp>
      </p:grpSp>
      <p:sp>
        <p:nvSpPr>
          <p:cNvPr id="2" name="タイトル 1"/>
          <p:cNvSpPr>
            <a:spLocks noGrp="1"/>
          </p:cNvSpPr>
          <p:nvPr>
            <p:ph type="title"/>
          </p:nvPr>
        </p:nvSpPr>
        <p:spPr/>
        <p:txBody>
          <a:bodyPr/>
          <a:lstStyle/>
          <a:p>
            <a:r>
              <a:rPr kumimoji="1" lang="en-US" altLang="ja-JP" b="1" dirty="0" smtClean="0">
                <a:latin typeface="Calibri" panose="020F0502020204030204" pitchFamily="34" charset="0"/>
                <a:cs typeface="Arial" panose="020B0604020202020204" pitchFamily="34" charset="0"/>
              </a:rPr>
              <a:t>International Lines of SINET5</a:t>
            </a:r>
            <a:endParaRPr kumimoji="1" lang="ja-JP" altLang="en-US" b="1" dirty="0">
              <a:latin typeface="Calibri" panose="020F050202020403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latin typeface="Calibri" panose="020F0502020204030204" pitchFamily="34" charset="0"/>
                <a:cs typeface="Arial" panose="020B0604020202020204" pitchFamily="34" charset="0"/>
              </a:rPr>
              <a:pPr>
                <a:defRPr/>
              </a:pPr>
              <a:t>24</a:t>
            </a:fld>
            <a:endParaRPr lang="en-US" altLang="ja-JP" dirty="0">
              <a:latin typeface="Calibri" panose="020F0502020204030204" pitchFamily="34" charset="0"/>
              <a:cs typeface="Arial" panose="020B0604020202020204" pitchFamily="34" charset="0"/>
            </a:endParaRPr>
          </a:p>
        </p:txBody>
      </p:sp>
      <p:sp>
        <p:nvSpPr>
          <p:cNvPr id="6" name="Oval 407"/>
          <p:cNvSpPr>
            <a:spLocks noChangeArrowheads="1"/>
          </p:cNvSpPr>
          <p:nvPr/>
        </p:nvSpPr>
        <p:spPr bwMode="auto">
          <a:xfrm>
            <a:off x="470850" y="2492896"/>
            <a:ext cx="1736867" cy="1657024"/>
          </a:xfrm>
          <a:prstGeom prst="ellipse">
            <a:avLst/>
          </a:prstGeom>
          <a:solidFill>
            <a:schemeClr val="accent5">
              <a:lumMod val="75000"/>
              <a:alpha val="60001"/>
            </a:schemeClr>
          </a:solidFill>
          <a:ln>
            <a:noFill/>
          </a:ln>
          <a:effectLst/>
          <a:extLst/>
        </p:spPr>
        <p:txBody>
          <a:bodyPr wrap="none" anchor="ctr"/>
          <a:lstStyle/>
          <a:p>
            <a:endParaRPr lang="ja-JP" altLang="en-US">
              <a:latin typeface="Calibri" panose="020F0502020204030204" pitchFamily="34" charset="0"/>
              <a:cs typeface="Arial" panose="020B0604020202020204" pitchFamily="34" charset="0"/>
            </a:endParaRPr>
          </a:p>
        </p:txBody>
      </p:sp>
      <p:sp>
        <p:nvSpPr>
          <p:cNvPr id="9" name="Oval 39"/>
          <p:cNvSpPr>
            <a:spLocks noChangeArrowheads="1"/>
          </p:cNvSpPr>
          <p:nvPr/>
        </p:nvSpPr>
        <p:spPr bwMode="auto">
          <a:xfrm>
            <a:off x="659546" y="2924943"/>
            <a:ext cx="720080" cy="288032"/>
          </a:xfrm>
          <a:prstGeom prst="ellipse">
            <a:avLst/>
          </a:prstGeom>
          <a:solidFill>
            <a:srgbClr val="FFFFCC"/>
          </a:solidFill>
          <a:ln w="9525">
            <a:solidFill>
              <a:schemeClr val="tx1"/>
            </a:solidFill>
            <a:round/>
            <a:headEnd/>
            <a:tailEnd/>
          </a:ln>
        </p:spPr>
        <p:txBody>
          <a:bodyPr wrap="none" anchor="ctr"/>
          <a:lstStyle/>
          <a:p>
            <a:pPr algn="ctr"/>
            <a:r>
              <a:rPr lang="en-US" altLang="ja-JP" sz="1000" dirty="0" err="1" smtClean="0">
                <a:latin typeface="Calibri" panose="020F0502020204030204" pitchFamily="34" charset="0"/>
                <a:ea typeface="HGPｺﾞｼｯｸE" pitchFamily="50" charset="-128"/>
                <a:cs typeface="Arial" pitchFamily="34" charset="0"/>
              </a:rPr>
              <a:t>SURFnet</a:t>
            </a:r>
            <a:endParaRPr lang="en-US" altLang="ja-JP" sz="1000" dirty="0">
              <a:latin typeface="Calibri" panose="020F0502020204030204" pitchFamily="34" charset="0"/>
              <a:ea typeface="HGPｺﾞｼｯｸE" pitchFamily="50" charset="-128"/>
              <a:cs typeface="Arial" pitchFamily="34" charset="0"/>
            </a:endParaRPr>
          </a:p>
        </p:txBody>
      </p:sp>
      <p:sp>
        <p:nvSpPr>
          <p:cNvPr id="10" name="Oval 42"/>
          <p:cNvSpPr>
            <a:spLocks noChangeArrowheads="1"/>
          </p:cNvSpPr>
          <p:nvPr/>
        </p:nvSpPr>
        <p:spPr bwMode="auto">
          <a:xfrm>
            <a:off x="1173992" y="3668158"/>
            <a:ext cx="684076" cy="288032"/>
          </a:xfrm>
          <a:prstGeom prst="ellipse">
            <a:avLst/>
          </a:prstGeom>
          <a:solidFill>
            <a:srgbClr val="FFFFCC"/>
          </a:solidFill>
          <a:ln w="9525">
            <a:solidFill>
              <a:schemeClr val="tx1"/>
            </a:solidFill>
            <a:round/>
            <a:headEnd/>
            <a:tailEnd/>
          </a:ln>
        </p:spPr>
        <p:txBody>
          <a:bodyPr wrap="none" anchor="ctr"/>
          <a:lstStyle/>
          <a:p>
            <a:pPr algn="ctr"/>
            <a:r>
              <a:rPr lang="en-US" altLang="ja-JP" sz="1100" dirty="0">
                <a:latin typeface="Calibri" panose="020F0502020204030204" pitchFamily="34" charset="0"/>
                <a:ea typeface="HGPｺﾞｼｯｸE" pitchFamily="50" charset="-128"/>
                <a:cs typeface="Arial" pitchFamily="34" charset="0"/>
              </a:rPr>
              <a:t>RENATER</a:t>
            </a:r>
          </a:p>
        </p:txBody>
      </p:sp>
      <p:sp>
        <p:nvSpPr>
          <p:cNvPr id="11" name="Oval 39"/>
          <p:cNvSpPr>
            <a:spLocks noChangeArrowheads="1"/>
          </p:cNvSpPr>
          <p:nvPr/>
        </p:nvSpPr>
        <p:spPr bwMode="auto">
          <a:xfrm>
            <a:off x="1019586" y="2631034"/>
            <a:ext cx="720080" cy="293909"/>
          </a:xfrm>
          <a:prstGeom prst="ellipse">
            <a:avLst/>
          </a:prstGeom>
          <a:solidFill>
            <a:srgbClr val="FFFFCC"/>
          </a:solidFill>
          <a:ln w="9525">
            <a:solidFill>
              <a:schemeClr val="tx1"/>
            </a:solidFill>
            <a:round/>
            <a:headEnd/>
            <a:tailEnd/>
          </a:ln>
        </p:spPr>
        <p:txBody>
          <a:bodyPr wrap="none" anchor="ctr"/>
          <a:lstStyle/>
          <a:p>
            <a:pPr algn="ctr"/>
            <a:r>
              <a:rPr lang="en-US" altLang="ja-JP" sz="1000" dirty="0" err="1" smtClean="0">
                <a:latin typeface="Calibri" panose="020F0502020204030204" pitchFamily="34" charset="0"/>
                <a:ea typeface="HGPｺﾞｼｯｸE" pitchFamily="50" charset="-128"/>
                <a:cs typeface="Arial" pitchFamily="34" charset="0"/>
              </a:rPr>
              <a:t>NORDUnet</a:t>
            </a:r>
            <a:endParaRPr lang="en-US" altLang="ja-JP" sz="1000" dirty="0">
              <a:latin typeface="Calibri" panose="020F0502020204030204" pitchFamily="34" charset="0"/>
              <a:ea typeface="HGPｺﾞｼｯｸE" pitchFamily="50" charset="-128"/>
              <a:cs typeface="Arial" pitchFamily="34" charset="0"/>
            </a:endParaRPr>
          </a:p>
        </p:txBody>
      </p:sp>
      <p:cxnSp>
        <p:nvCxnSpPr>
          <p:cNvPr id="12" name="直線コネクタ 11"/>
          <p:cNvCxnSpPr>
            <a:stCxn id="9" idx="6"/>
          </p:cNvCxnSpPr>
          <p:nvPr/>
        </p:nvCxnSpPr>
        <p:spPr bwMode="auto">
          <a:xfrm>
            <a:off x="1379626" y="3068959"/>
            <a:ext cx="337565" cy="18002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3" name="直線コネクタ 12"/>
          <p:cNvCxnSpPr>
            <a:stCxn id="11" idx="5"/>
            <a:endCxn id="20" idx="7"/>
          </p:cNvCxnSpPr>
          <p:nvPr/>
        </p:nvCxnSpPr>
        <p:spPr bwMode="auto">
          <a:xfrm>
            <a:off x="1634213" y="2881901"/>
            <a:ext cx="223855" cy="39074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直線コネクタ 13"/>
          <p:cNvCxnSpPr>
            <a:stCxn id="10" idx="0"/>
            <a:endCxn id="20" idx="5"/>
          </p:cNvCxnSpPr>
          <p:nvPr/>
        </p:nvCxnSpPr>
        <p:spPr bwMode="auto">
          <a:xfrm flipV="1">
            <a:off x="1516030" y="3586187"/>
            <a:ext cx="342038" cy="8197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5" name="正方形/長方形 14"/>
          <p:cNvSpPr/>
          <p:nvPr/>
        </p:nvSpPr>
        <p:spPr bwMode="auto">
          <a:xfrm>
            <a:off x="709079" y="3356991"/>
            <a:ext cx="108012" cy="14401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6" name="正方形/長方形 15"/>
          <p:cNvSpPr/>
          <p:nvPr/>
        </p:nvSpPr>
        <p:spPr bwMode="auto">
          <a:xfrm>
            <a:off x="853095" y="3428999"/>
            <a:ext cx="108012" cy="14401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17" name="直線矢印コネクタ 16"/>
          <p:cNvCxnSpPr>
            <a:stCxn id="19" idx="6"/>
            <a:endCxn id="102" idx="2"/>
          </p:cNvCxnSpPr>
          <p:nvPr/>
        </p:nvCxnSpPr>
        <p:spPr bwMode="auto">
          <a:xfrm flipV="1">
            <a:off x="4344902" y="3687667"/>
            <a:ext cx="2062253" cy="219537"/>
          </a:xfrm>
          <a:prstGeom prst="straightConnector1">
            <a:avLst/>
          </a:prstGeom>
          <a:solidFill>
            <a:schemeClr val="accent1"/>
          </a:solidFill>
          <a:ln w="203200" cap="rnd" cmpd="sng" algn="ctr">
            <a:solidFill>
              <a:srgbClr val="C00000"/>
            </a:solidFill>
            <a:prstDash val="solid"/>
            <a:miter lim="800000"/>
            <a:headEnd type="none" w="med" len="med"/>
            <a:tailEnd type="none" w="med" len="med"/>
          </a:ln>
          <a:effectLst/>
        </p:spPr>
      </p:cxnSp>
      <p:sp>
        <p:nvSpPr>
          <p:cNvPr id="18" name="フリーフォーム 17"/>
          <p:cNvSpPr/>
          <p:nvPr/>
        </p:nvSpPr>
        <p:spPr bwMode="auto">
          <a:xfrm>
            <a:off x="1990502" y="3349532"/>
            <a:ext cx="2271053" cy="584162"/>
          </a:xfrm>
          <a:custGeom>
            <a:avLst/>
            <a:gdLst>
              <a:gd name="connsiteX0" fmla="*/ 2419004 w 2571753"/>
              <a:gd name="connsiteY0" fmla="*/ 482138 h 482138"/>
              <a:gd name="connsiteX1" fmla="*/ 2310939 w 2571753"/>
              <a:gd name="connsiteY1" fmla="*/ 149629 h 482138"/>
              <a:gd name="connsiteX2" fmla="*/ 0 w 2571753"/>
              <a:gd name="connsiteY2" fmla="*/ 0 h 482138"/>
              <a:gd name="connsiteX0" fmla="*/ 2419004 w 2460816"/>
              <a:gd name="connsiteY0" fmla="*/ 551109 h 551109"/>
              <a:gd name="connsiteX1" fmla="*/ 1903615 w 2460816"/>
              <a:gd name="connsiteY1" fmla="*/ 27407 h 551109"/>
              <a:gd name="connsiteX2" fmla="*/ 0 w 2460816"/>
              <a:gd name="connsiteY2" fmla="*/ 68971 h 551109"/>
              <a:gd name="connsiteX0" fmla="*/ 2419004 w 2457088"/>
              <a:gd name="connsiteY0" fmla="*/ 551109 h 551109"/>
              <a:gd name="connsiteX1" fmla="*/ 1862051 w 2457088"/>
              <a:gd name="connsiteY1" fmla="*/ 27407 h 551109"/>
              <a:gd name="connsiteX2" fmla="*/ 0 w 2457088"/>
              <a:gd name="connsiteY2" fmla="*/ 68971 h 551109"/>
              <a:gd name="connsiteX0" fmla="*/ 2419004 w 2419004"/>
              <a:gd name="connsiteY0" fmla="*/ 551109 h 551109"/>
              <a:gd name="connsiteX1" fmla="*/ 1862051 w 2419004"/>
              <a:gd name="connsiteY1" fmla="*/ 27407 h 551109"/>
              <a:gd name="connsiteX2" fmla="*/ 0 w 2419004"/>
              <a:gd name="connsiteY2" fmla="*/ 68971 h 551109"/>
            </a:gdLst>
            <a:ahLst/>
            <a:cxnLst>
              <a:cxn ang="0">
                <a:pos x="connsiteX0" y="connsiteY0"/>
              </a:cxn>
              <a:cxn ang="0">
                <a:pos x="connsiteX1" y="connsiteY1"/>
              </a:cxn>
              <a:cxn ang="0">
                <a:pos x="connsiteX2" y="connsiteY2"/>
              </a:cxn>
            </a:cxnLst>
            <a:rect l="l" t="t" r="r" b="b"/>
            <a:pathLst>
              <a:path w="2419004" h="551109">
                <a:moveTo>
                  <a:pt x="2419004" y="551109"/>
                </a:moveTo>
                <a:cubicBezTo>
                  <a:pt x="2350424" y="283716"/>
                  <a:pt x="2265218" y="107763"/>
                  <a:pt x="1862051" y="27407"/>
                </a:cubicBezTo>
                <a:cubicBezTo>
                  <a:pt x="1458884" y="-52949"/>
                  <a:pt x="0" y="68971"/>
                  <a:pt x="0" y="68971"/>
                </a:cubicBezTo>
              </a:path>
            </a:pathLst>
          </a:custGeom>
          <a:noFill/>
          <a:ln w="76200">
            <a:solidFill>
              <a:srgbClr val="C00000"/>
            </a:solidFill>
            <a:miter lim="800000"/>
            <a:headEnd/>
            <a:tailEnd/>
          </a:ln>
        </p:spPr>
        <p:txBody>
          <a:bodyPr rtlCol="0" anchor="ctr"/>
          <a:lstStyle/>
          <a:p>
            <a:pPr algn="ctr"/>
            <a:endParaRPr kumimoji="1" lang="ja-JP" altLang="en-US">
              <a:latin typeface="Calibri" panose="020F0502020204030204" pitchFamily="34" charset="0"/>
              <a:cs typeface="Arial" panose="020B0604020202020204" pitchFamily="34" charset="0"/>
            </a:endParaRPr>
          </a:p>
        </p:txBody>
      </p:sp>
      <p:sp>
        <p:nvSpPr>
          <p:cNvPr id="65" name="テキスト ボックス 64"/>
          <p:cNvSpPr txBox="1"/>
          <p:nvPr/>
        </p:nvSpPr>
        <p:spPr>
          <a:xfrm>
            <a:off x="7702572" y="4018987"/>
            <a:ext cx="907621"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Washington DC</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66" name="テキスト ボックス 65"/>
          <p:cNvSpPr txBox="1"/>
          <p:nvPr/>
        </p:nvSpPr>
        <p:spPr>
          <a:xfrm>
            <a:off x="7594560" y="3047385"/>
            <a:ext cx="633507"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New York</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67" name="正方形/長方形 66"/>
          <p:cNvSpPr/>
          <p:nvPr/>
        </p:nvSpPr>
        <p:spPr bwMode="auto">
          <a:xfrm>
            <a:off x="7954600" y="331422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68" name="正方形/長方形 67"/>
          <p:cNvSpPr/>
          <p:nvPr/>
        </p:nvSpPr>
        <p:spPr bwMode="auto">
          <a:xfrm>
            <a:off x="7954600" y="3386229"/>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69" name="正方形/長方形 68"/>
          <p:cNvSpPr/>
          <p:nvPr/>
        </p:nvSpPr>
        <p:spPr bwMode="auto">
          <a:xfrm>
            <a:off x="7954600" y="345823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70" name="直線コネクタ 69"/>
          <p:cNvCxnSpPr>
            <a:stCxn id="98" idx="3"/>
            <a:endCxn id="92" idx="1"/>
          </p:cNvCxnSpPr>
          <p:nvPr/>
        </p:nvCxnSpPr>
        <p:spPr bwMode="auto">
          <a:xfrm>
            <a:off x="7523279" y="3638257"/>
            <a:ext cx="287305" cy="21602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1" name="直線コネクタ 70"/>
          <p:cNvCxnSpPr>
            <a:stCxn id="86" idx="1"/>
            <a:endCxn id="99" idx="3"/>
          </p:cNvCxnSpPr>
          <p:nvPr/>
        </p:nvCxnSpPr>
        <p:spPr bwMode="auto">
          <a:xfrm flipH="1">
            <a:off x="7523279" y="3458237"/>
            <a:ext cx="143289" cy="10801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2" name="直線コネクタ 71"/>
          <p:cNvCxnSpPr>
            <a:stCxn id="77" idx="3"/>
            <a:endCxn id="88" idx="3"/>
          </p:cNvCxnSpPr>
          <p:nvPr/>
        </p:nvCxnSpPr>
        <p:spPr bwMode="auto">
          <a:xfrm flipH="1">
            <a:off x="6803199" y="3380052"/>
            <a:ext cx="156406" cy="18619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3" name="直線コネクタ 72"/>
          <p:cNvCxnSpPr>
            <a:stCxn id="91" idx="1"/>
            <a:endCxn id="77" idx="5"/>
          </p:cNvCxnSpPr>
          <p:nvPr/>
        </p:nvCxnSpPr>
        <p:spPr bwMode="auto">
          <a:xfrm flipH="1" flipV="1">
            <a:off x="7456395" y="3380052"/>
            <a:ext cx="354189" cy="40222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4" name="直線コネクタ 73"/>
          <p:cNvCxnSpPr>
            <a:stCxn id="85" idx="1"/>
            <a:endCxn id="77" idx="6"/>
          </p:cNvCxnSpPr>
          <p:nvPr/>
        </p:nvCxnSpPr>
        <p:spPr bwMode="auto">
          <a:xfrm flipH="1" flipV="1">
            <a:off x="7559283" y="3278217"/>
            <a:ext cx="107285" cy="10801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5" name="直線コネクタ 74"/>
          <p:cNvCxnSpPr>
            <a:stCxn id="82" idx="3"/>
            <a:endCxn id="87" idx="0"/>
          </p:cNvCxnSpPr>
          <p:nvPr/>
        </p:nvCxnSpPr>
        <p:spPr bwMode="auto">
          <a:xfrm flipH="1">
            <a:off x="6731191" y="3056016"/>
            <a:ext cx="228414" cy="40222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6" name="直線コネクタ 75"/>
          <p:cNvCxnSpPr>
            <a:stCxn id="84" idx="0"/>
            <a:endCxn id="82" idx="5"/>
          </p:cNvCxnSpPr>
          <p:nvPr/>
        </p:nvCxnSpPr>
        <p:spPr bwMode="auto">
          <a:xfrm flipH="1" flipV="1">
            <a:off x="7456395" y="3056016"/>
            <a:ext cx="246177" cy="22220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7" name="Oval 48"/>
          <p:cNvSpPr>
            <a:spLocks noChangeArrowheads="1"/>
          </p:cNvSpPr>
          <p:nvPr/>
        </p:nvSpPr>
        <p:spPr bwMode="auto">
          <a:xfrm>
            <a:off x="6856717" y="3134201"/>
            <a:ext cx="702566"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ESnet</a:t>
            </a:r>
            <a:endParaRPr lang="en-US" altLang="ja-JP" sz="1100" dirty="0">
              <a:latin typeface="Calibri" panose="020F0502020204030204" pitchFamily="34" charset="0"/>
              <a:ea typeface="HGPｺﾞｼｯｸE" pitchFamily="50" charset="-128"/>
              <a:cs typeface="Arial" pitchFamily="34" charset="0"/>
            </a:endParaRPr>
          </a:p>
        </p:txBody>
      </p:sp>
      <p:sp>
        <p:nvSpPr>
          <p:cNvPr id="78" name="Oval 34"/>
          <p:cNvSpPr>
            <a:spLocks noChangeArrowheads="1"/>
          </p:cNvSpPr>
          <p:nvPr/>
        </p:nvSpPr>
        <p:spPr bwMode="auto">
          <a:xfrm>
            <a:off x="6155127" y="3098197"/>
            <a:ext cx="684076" cy="252028"/>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CalREN</a:t>
            </a:r>
            <a:endParaRPr lang="en-US" altLang="ja-JP" sz="1100" dirty="0">
              <a:latin typeface="Calibri" panose="020F0502020204030204" pitchFamily="34" charset="0"/>
              <a:ea typeface="HGPｺﾞｼｯｸE" pitchFamily="50" charset="-128"/>
              <a:cs typeface="Arial" pitchFamily="34" charset="0"/>
            </a:endParaRPr>
          </a:p>
        </p:txBody>
      </p:sp>
      <p:sp>
        <p:nvSpPr>
          <p:cNvPr id="79" name="直方体 78"/>
          <p:cNvSpPr/>
          <p:nvPr/>
        </p:nvSpPr>
        <p:spPr>
          <a:xfrm>
            <a:off x="7653039" y="3242213"/>
            <a:ext cx="377446" cy="389107"/>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MAN</a:t>
            </a:r>
          </a:p>
          <a:p>
            <a:pPr algn="ctr">
              <a:defRPr/>
            </a:pPr>
            <a:r>
              <a:rPr lang="en-US" altLang="ja-JP" sz="900" dirty="0" smtClean="0">
                <a:solidFill>
                  <a:schemeClr val="tx1"/>
                </a:solidFill>
                <a:latin typeface="Calibri" panose="020F0502020204030204" pitchFamily="34" charset="0"/>
                <a:cs typeface="Arial" pitchFamily="34" charset="0"/>
              </a:rPr>
              <a:t>LAN</a:t>
            </a:r>
            <a:endParaRPr lang="ja-JP" altLang="en-US" sz="900" dirty="0">
              <a:solidFill>
                <a:schemeClr val="tx1"/>
              </a:solidFill>
              <a:latin typeface="Calibri" panose="020F0502020204030204" pitchFamily="34" charset="0"/>
              <a:cs typeface="Arial" pitchFamily="34" charset="0"/>
            </a:endParaRPr>
          </a:p>
        </p:txBody>
      </p:sp>
      <p:sp>
        <p:nvSpPr>
          <p:cNvPr id="80" name="直方体 79"/>
          <p:cNvSpPr/>
          <p:nvPr/>
        </p:nvSpPr>
        <p:spPr>
          <a:xfrm>
            <a:off x="7797055" y="3674262"/>
            <a:ext cx="360977" cy="360040"/>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WIX</a:t>
            </a:r>
            <a:endParaRPr lang="ja-JP" altLang="en-US" sz="900" dirty="0">
              <a:solidFill>
                <a:schemeClr val="tx1"/>
              </a:solidFill>
              <a:latin typeface="Calibri" panose="020F0502020204030204" pitchFamily="34" charset="0"/>
              <a:cs typeface="Arial" pitchFamily="34" charset="0"/>
            </a:endParaRPr>
          </a:p>
        </p:txBody>
      </p:sp>
      <p:sp>
        <p:nvSpPr>
          <p:cNvPr id="81" name="テキスト ボックス 80"/>
          <p:cNvSpPr txBox="1"/>
          <p:nvPr/>
        </p:nvSpPr>
        <p:spPr>
          <a:xfrm>
            <a:off x="6407155" y="3818277"/>
            <a:ext cx="734496"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Los Angeles</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82" name="Oval 50"/>
          <p:cNvSpPr>
            <a:spLocks noChangeArrowheads="1"/>
          </p:cNvSpPr>
          <p:nvPr/>
        </p:nvSpPr>
        <p:spPr bwMode="auto">
          <a:xfrm>
            <a:off x="6856717" y="2810165"/>
            <a:ext cx="702566"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smtClean="0">
                <a:latin typeface="Calibri" panose="020F0502020204030204" pitchFamily="34" charset="0"/>
                <a:ea typeface="HGPｺﾞｼｯｸE" pitchFamily="50" charset="-128"/>
                <a:cs typeface="Arial" pitchFamily="34" charset="0"/>
              </a:rPr>
              <a:t>CAnet4</a:t>
            </a:r>
            <a:endParaRPr lang="en-US" altLang="ja-JP" sz="1100" dirty="0">
              <a:latin typeface="Calibri" panose="020F0502020204030204" pitchFamily="34" charset="0"/>
              <a:ea typeface="HGPｺﾞｼｯｸE" pitchFamily="50" charset="-128"/>
              <a:cs typeface="Arial" pitchFamily="34" charset="0"/>
            </a:endParaRPr>
          </a:p>
        </p:txBody>
      </p:sp>
      <p:sp>
        <p:nvSpPr>
          <p:cNvPr id="83" name="正方形/長方形 82"/>
          <p:cNvSpPr/>
          <p:nvPr/>
        </p:nvSpPr>
        <p:spPr bwMode="auto">
          <a:xfrm>
            <a:off x="6407155" y="378227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4" name="正方形/長方形 83"/>
          <p:cNvSpPr/>
          <p:nvPr/>
        </p:nvSpPr>
        <p:spPr bwMode="auto">
          <a:xfrm>
            <a:off x="7666568" y="327821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5" name="正方形/長方形 84"/>
          <p:cNvSpPr/>
          <p:nvPr/>
        </p:nvSpPr>
        <p:spPr bwMode="auto">
          <a:xfrm>
            <a:off x="7666568" y="335022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6" name="正方形/長方形 85"/>
          <p:cNvSpPr/>
          <p:nvPr/>
        </p:nvSpPr>
        <p:spPr bwMode="auto">
          <a:xfrm>
            <a:off x="7666568" y="342223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7" name="正方形/長方形 86"/>
          <p:cNvSpPr/>
          <p:nvPr/>
        </p:nvSpPr>
        <p:spPr bwMode="auto">
          <a:xfrm>
            <a:off x="6695187" y="345823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8" name="正方形/長方形 87"/>
          <p:cNvSpPr/>
          <p:nvPr/>
        </p:nvSpPr>
        <p:spPr bwMode="auto">
          <a:xfrm>
            <a:off x="6731191" y="353024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89" name="正方形/長方形 88"/>
          <p:cNvSpPr/>
          <p:nvPr/>
        </p:nvSpPr>
        <p:spPr bwMode="auto">
          <a:xfrm>
            <a:off x="6731191" y="367426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90" name="直線コネクタ 89"/>
          <p:cNvCxnSpPr>
            <a:stCxn id="100" idx="1"/>
            <a:endCxn id="89" idx="3"/>
          </p:cNvCxnSpPr>
          <p:nvPr/>
        </p:nvCxnSpPr>
        <p:spPr bwMode="auto">
          <a:xfrm flipH="1">
            <a:off x="6803199" y="3638257"/>
            <a:ext cx="108012" cy="7200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91" name="正方形/長方形 90"/>
          <p:cNvSpPr/>
          <p:nvPr/>
        </p:nvSpPr>
        <p:spPr bwMode="auto">
          <a:xfrm>
            <a:off x="7810584" y="3746269"/>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2" name="正方形/長方形 91"/>
          <p:cNvSpPr/>
          <p:nvPr/>
        </p:nvSpPr>
        <p:spPr bwMode="auto">
          <a:xfrm>
            <a:off x="7810584" y="381827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3" name="正方形/長方形 92"/>
          <p:cNvSpPr/>
          <p:nvPr/>
        </p:nvSpPr>
        <p:spPr bwMode="auto">
          <a:xfrm>
            <a:off x="6407155" y="371026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4" name="正方形/長方形 93"/>
          <p:cNvSpPr/>
          <p:nvPr/>
        </p:nvSpPr>
        <p:spPr bwMode="auto">
          <a:xfrm>
            <a:off x="6407155" y="363825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5" name="正方形/長方形 94"/>
          <p:cNvSpPr/>
          <p:nvPr/>
        </p:nvSpPr>
        <p:spPr bwMode="auto">
          <a:xfrm>
            <a:off x="6587175" y="3494241"/>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cxnSp>
        <p:nvCxnSpPr>
          <p:cNvPr id="96" name="直線コネクタ 95"/>
          <p:cNvCxnSpPr>
            <a:stCxn id="95" idx="0"/>
            <a:endCxn id="97" idx="2"/>
          </p:cNvCxnSpPr>
          <p:nvPr/>
        </p:nvCxnSpPr>
        <p:spPr bwMode="auto">
          <a:xfrm flipV="1">
            <a:off x="6623179" y="3350225"/>
            <a:ext cx="0" cy="14401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97" name="正方形/長方形 96"/>
          <p:cNvSpPr/>
          <p:nvPr/>
        </p:nvSpPr>
        <p:spPr bwMode="auto">
          <a:xfrm>
            <a:off x="6587175" y="3278217"/>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8" name="正方形/長方形 97"/>
          <p:cNvSpPr/>
          <p:nvPr/>
        </p:nvSpPr>
        <p:spPr bwMode="auto">
          <a:xfrm>
            <a:off x="7451271" y="360225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99" name="正方形/長方形 98"/>
          <p:cNvSpPr/>
          <p:nvPr/>
        </p:nvSpPr>
        <p:spPr bwMode="auto">
          <a:xfrm>
            <a:off x="7451271" y="3530245"/>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00" name="正方形/長方形 99"/>
          <p:cNvSpPr/>
          <p:nvPr/>
        </p:nvSpPr>
        <p:spPr bwMode="auto">
          <a:xfrm>
            <a:off x="6911211" y="3602253"/>
            <a:ext cx="72008" cy="7200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sp>
        <p:nvSpPr>
          <p:cNvPr id="101" name="Oval 49"/>
          <p:cNvSpPr>
            <a:spLocks noChangeArrowheads="1"/>
          </p:cNvSpPr>
          <p:nvPr/>
        </p:nvSpPr>
        <p:spPr bwMode="auto">
          <a:xfrm>
            <a:off x="6840729" y="3458237"/>
            <a:ext cx="718554" cy="284064"/>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smtClean="0">
                <a:latin typeface="Calibri" panose="020F0502020204030204" pitchFamily="34" charset="0"/>
                <a:ea typeface="HGPｺﾞｼｯｸE" pitchFamily="50" charset="-128"/>
                <a:cs typeface="Arial" pitchFamily="34" charset="0"/>
              </a:rPr>
              <a:t>Internet2</a:t>
            </a:r>
            <a:endParaRPr lang="en-US" altLang="ja-JP" sz="1100" dirty="0">
              <a:latin typeface="Calibri" panose="020F0502020204030204" pitchFamily="34" charset="0"/>
              <a:ea typeface="HGPｺﾞｼｯｸE" pitchFamily="50" charset="-128"/>
              <a:cs typeface="Arial" pitchFamily="34" charset="0"/>
            </a:endParaRPr>
          </a:p>
        </p:txBody>
      </p:sp>
      <p:sp>
        <p:nvSpPr>
          <p:cNvPr id="102" name="直方体 101"/>
          <p:cNvSpPr/>
          <p:nvPr/>
        </p:nvSpPr>
        <p:spPr>
          <a:xfrm>
            <a:off x="6407155" y="3458237"/>
            <a:ext cx="401414" cy="396044"/>
          </a:xfrm>
          <a:prstGeom prst="cube">
            <a:avLst>
              <a:gd name="adj" fmla="val 15861"/>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900" dirty="0" smtClean="0">
                <a:solidFill>
                  <a:schemeClr val="tx1"/>
                </a:solidFill>
                <a:latin typeface="Calibri" panose="020F0502020204030204" pitchFamily="34" charset="0"/>
                <a:cs typeface="Arial" pitchFamily="34" charset="0"/>
              </a:rPr>
              <a:t>Pacific</a:t>
            </a:r>
          </a:p>
          <a:p>
            <a:pPr algn="ctr">
              <a:defRPr/>
            </a:pPr>
            <a:r>
              <a:rPr lang="en-US" altLang="ja-JP" sz="900" dirty="0" smtClean="0">
                <a:solidFill>
                  <a:schemeClr val="tx1"/>
                </a:solidFill>
                <a:latin typeface="Calibri" panose="020F0502020204030204" pitchFamily="34" charset="0"/>
                <a:cs typeface="Arial" pitchFamily="34" charset="0"/>
              </a:rPr>
              <a:t>Wave</a:t>
            </a:r>
            <a:endParaRPr lang="ja-JP" altLang="en-US" sz="900" dirty="0">
              <a:solidFill>
                <a:schemeClr val="tx1"/>
              </a:solidFill>
              <a:latin typeface="Calibri" panose="020F0502020204030204" pitchFamily="34" charset="0"/>
              <a:cs typeface="Arial" pitchFamily="34" charset="0"/>
            </a:endParaRPr>
          </a:p>
        </p:txBody>
      </p:sp>
      <p:sp>
        <p:nvSpPr>
          <p:cNvPr id="121" name="テキスト ボックス 120"/>
          <p:cNvSpPr txBox="1"/>
          <p:nvPr/>
        </p:nvSpPr>
        <p:spPr>
          <a:xfrm>
            <a:off x="7886655" y="6352728"/>
            <a:ext cx="873957" cy="230832"/>
          </a:xfrm>
          <a:prstGeom prst="rect">
            <a:avLst/>
          </a:prstGeom>
          <a:noFill/>
        </p:spPr>
        <p:txBody>
          <a:bodyPr wrap="none" rtlCol="0">
            <a:spAutoFit/>
          </a:bodyPr>
          <a:lstStyle/>
          <a:p>
            <a:r>
              <a:rPr lang="en-US" altLang="ja-JP" sz="900" dirty="0">
                <a:solidFill>
                  <a:srgbClr val="FFFF00"/>
                </a:solidFill>
                <a:effectLst>
                  <a:glow rad="228600">
                    <a:schemeClr val="accent4">
                      <a:satMod val="175000"/>
                      <a:alpha val="40000"/>
                    </a:schemeClr>
                  </a:glow>
                </a:effectLst>
                <a:latin typeface="Calibri" panose="020F0502020204030204" pitchFamily="34" charset="0"/>
                <a:ea typeface="ＭＳ Ｐゴシック" pitchFamily="50" charset="-128"/>
                <a:cs typeface="Arial" pitchFamily="34" charset="0"/>
              </a:rPr>
              <a:t>© </a:t>
            </a:r>
            <a:r>
              <a:rPr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Google map</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sp>
        <p:nvSpPr>
          <p:cNvPr id="39942" name="フリーフォーム 39941"/>
          <p:cNvSpPr/>
          <p:nvPr/>
        </p:nvSpPr>
        <p:spPr bwMode="auto">
          <a:xfrm>
            <a:off x="4282440" y="3642360"/>
            <a:ext cx="3467100" cy="851722"/>
          </a:xfrm>
          <a:custGeom>
            <a:avLst/>
            <a:gdLst>
              <a:gd name="connsiteX0" fmla="*/ 0 w 3467100"/>
              <a:gd name="connsiteY0" fmla="*/ 297180 h 885770"/>
              <a:gd name="connsiteX1" fmla="*/ 670560 w 3467100"/>
              <a:gd name="connsiteY1" fmla="*/ 769620 h 885770"/>
              <a:gd name="connsiteX2" fmla="*/ 2118360 w 3467100"/>
              <a:gd name="connsiteY2" fmla="*/ 822960 h 885770"/>
              <a:gd name="connsiteX3" fmla="*/ 3467100 w 3467100"/>
              <a:gd name="connsiteY3" fmla="*/ 0 h 885770"/>
              <a:gd name="connsiteX0" fmla="*/ 0 w 3467100"/>
              <a:gd name="connsiteY0" fmla="*/ 297180 h 894561"/>
              <a:gd name="connsiteX1" fmla="*/ 815340 w 3467100"/>
              <a:gd name="connsiteY1" fmla="*/ 792480 h 894561"/>
              <a:gd name="connsiteX2" fmla="*/ 2118360 w 3467100"/>
              <a:gd name="connsiteY2" fmla="*/ 822960 h 894561"/>
              <a:gd name="connsiteX3" fmla="*/ 3467100 w 3467100"/>
              <a:gd name="connsiteY3" fmla="*/ 0 h 894561"/>
              <a:gd name="connsiteX0" fmla="*/ 0 w 3467100"/>
              <a:gd name="connsiteY0" fmla="*/ 297180 h 851722"/>
              <a:gd name="connsiteX1" fmla="*/ 815340 w 3467100"/>
              <a:gd name="connsiteY1" fmla="*/ 792480 h 851722"/>
              <a:gd name="connsiteX2" fmla="*/ 2286000 w 3467100"/>
              <a:gd name="connsiteY2" fmla="*/ 754380 h 851722"/>
              <a:gd name="connsiteX3" fmla="*/ 3467100 w 3467100"/>
              <a:gd name="connsiteY3" fmla="*/ 0 h 851722"/>
            </a:gdLst>
            <a:ahLst/>
            <a:cxnLst>
              <a:cxn ang="0">
                <a:pos x="connsiteX0" y="connsiteY0"/>
              </a:cxn>
              <a:cxn ang="0">
                <a:pos x="connsiteX1" y="connsiteY1"/>
              </a:cxn>
              <a:cxn ang="0">
                <a:pos x="connsiteX2" y="connsiteY2"/>
              </a:cxn>
              <a:cxn ang="0">
                <a:pos x="connsiteX3" y="connsiteY3"/>
              </a:cxn>
            </a:cxnLst>
            <a:rect l="l" t="t" r="r" b="b"/>
            <a:pathLst>
              <a:path w="3467100" h="851722">
                <a:moveTo>
                  <a:pt x="0" y="297180"/>
                </a:moveTo>
                <a:cubicBezTo>
                  <a:pt x="158750" y="489585"/>
                  <a:pt x="434340" y="716280"/>
                  <a:pt x="815340" y="792480"/>
                </a:cubicBezTo>
                <a:cubicBezTo>
                  <a:pt x="1196340" y="868680"/>
                  <a:pt x="1844040" y="886460"/>
                  <a:pt x="2286000" y="754380"/>
                </a:cubicBezTo>
                <a:cubicBezTo>
                  <a:pt x="2727960" y="622300"/>
                  <a:pt x="3025775" y="347345"/>
                  <a:pt x="3467100" y="0"/>
                </a:cubicBezTo>
              </a:path>
            </a:pathLst>
          </a:custGeom>
          <a:noFill/>
          <a:ln w="38100" cap="flat" cmpd="sng" algn="ctr">
            <a:solidFill>
              <a:srgbClr val="C00000"/>
            </a:solidFill>
            <a:prstDash val="solid"/>
            <a:miter lim="800000"/>
            <a:headEnd type="none" w="med" len="med"/>
            <a:tailEnd type="none" w="med" len="med"/>
          </a:ln>
          <a:effectLst/>
        </p:spPr>
        <p:txBody>
          <a:bodyPr rtlCol="0" anchor="ctr"/>
          <a:lstStyle/>
          <a:p>
            <a:pPr algn="ctr"/>
            <a:endParaRPr kumimoji="1" lang="ja-JP" altLang="en-US">
              <a:latin typeface="Calibri" panose="020F0502020204030204" pitchFamily="34" charset="0"/>
              <a:cs typeface="Arial" panose="020B0604020202020204" pitchFamily="34" charset="0"/>
            </a:endParaRPr>
          </a:p>
        </p:txBody>
      </p:sp>
      <p:sp>
        <p:nvSpPr>
          <p:cNvPr id="130" name="Oval 35"/>
          <p:cNvSpPr>
            <a:spLocks noChangeArrowheads="1"/>
          </p:cNvSpPr>
          <p:nvPr/>
        </p:nvSpPr>
        <p:spPr bwMode="auto">
          <a:xfrm>
            <a:off x="3809026" y="5396661"/>
            <a:ext cx="725878" cy="288032"/>
          </a:xfrm>
          <a:prstGeom prst="ellipse">
            <a:avLst/>
          </a:prstGeom>
          <a:solidFill>
            <a:srgbClr val="FFFFCC"/>
          </a:solidFill>
          <a:ln w="9525">
            <a:solidFill>
              <a:srgbClr val="000000"/>
            </a:solidFill>
            <a:round/>
            <a:headEnd/>
            <a:tailEnd/>
          </a:ln>
        </p:spPr>
        <p:txBody>
          <a:bodyPr wrap="none" lIns="0" tIns="0" rIns="0" bIns="0" anchor="ctr"/>
          <a:lstStyle/>
          <a:p>
            <a:pPr algn="ctr"/>
            <a:r>
              <a:rPr lang="en-US" altLang="ja-JP" sz="1100" dirty="0" err="1" smtClean="0">
                <a:latin typeface="Calibri" panose="020F0502020204030204" pitchFamily="34" charset="0"/>
                <a:ea typeface="HGPｺﾞｼｯｸE" pitchFamily="50" charset="-128"/>
                <a:cs typeface="Arial" pitchFamily="34" charset="0"/>
              </a:rPr>
              <a:t>AARnet</a:t>
            </a:r>
            <a:endParaRPr lang="en-US" altLang="ja-JP" sz="1100" dirty="0">
              <a:latin typeface="Calibri" panose="020F0502020204030204" pitchFamily="34" charset="0"/>
              <a:ea typeface="HGPｺﾞｼｯｸE" pitchFamily="50" charset="-128"/>
              <a:cs typeface="Arial" pitchFamily="34" charset="0"/>
            </a:endParaRPr>
          </a:p>
        </p:txBody>
      </p:sp>
      <p:sp>
        <p:nvSpPr>
          <p:cNvPr id="134" name="コンテンツ プレースホルダー 2"/>
          <p:cNvSpPr txBox="1">
            <a:spLocks/>
          </p:cNvSpPr>
          <p:nvPr/>
        </p:nvSpPr>
        <p:spPr>
          <a:xfrm>
            <a:off x="215516" y="800708"/>
            <a:ext cx="8820980" cy="1477328"/>
          </a:xfrm>
          <a:prstGeom prst="rect">
            <a:avLst/>
          </a:prstGeom>
          <a:solidFill>
            <a:srgbClr val="FFFFCC"/>
          </a:solidFill>
          <a:ln>
            <a:solidFill>
              <a:schemeClr val="tx1"/>
            </a:solidFill>
          </a:ln>
        </p:spPr>
        <p:txBody>
          <a:bodyPr wrap="square" rIns="90000">
            <a:spAutoFit/>
          </a:bodyPr>
          <a:lstStyle>
            <a:lvl1pPr marL="266700" indent="-266700" algn="l" rtl="0" eaLnBrk="0" fontAlgn="base" hangingPunct="0">
              <a:spcBef>
                <a:spcPct val="30000"/>
              </a:spcBef>
              <a:spcAft>
                <a:spcPct val="0"/>
              </a:spcAft>
              <a:buFont typeface="Wingdings" pitchFamily="2" charset="2"/>
              <a:buChar char="u"/>
              <a:defRPr kumimoji="1">
                <a:solidFill>
                  <a:schemeClr val="tx1"/>
                </a:solidFill>
                <a:latin typeface="+mn-lt"/>
                <a:ea typeface="+mn-ea"/>
                <a:cs typeface="+mn-cs"/>
              </a:defRPr>
            </a:lvl1pPr>
            <a:lvl2pPr marL="714375" indent="-266700" algn="l" rtl="0" eaLnBrk="0" fontAlgn="base" hangingPunct="0">
              <a:spcBef>
                <a:spcPct val="30000"/>
              </a:spcBef>
              <a:spcAft>
                <a:spcPct val="0"/>
              </a:spcAft>
              <a:buChar char="•"/>
              <a:defRPr kumimoji="1">
                <a:solidFill>
                  <a:schemeClr val="tx1"/>
                </a:solidFill>
                <a:latin typeface="+mn-lt"/>
                <a:ea typeface="+mn-ea"/>
              </a:defRPr>
            </a:lvl2pPr>
            <a:lvl3pPr marL="1235075" indent="-228600" algn="l" rtl="0" eaLnBrk="0" fontAlgn="base" hangingPunct="0">
              <a:spcBef>
                <a:spcPct val="30000"/>
              </a:spcBef>
              <a:spcAft>
                <a:spcPct val="0"/>
              </a:spcAft>
              <a:buChar char="•"/>
              <a:defRPr kumimoji="1">
                <a:solidFill>
                  <a:schemeClr val="tx1"/>
                </a:solidFill>
                <a:latin typeface="+mn-lt"/>
                <a:ea typeface="+mn-ea"/>
              </a:defRPr>
            </a:lvl3pPr>
            <a:lvl4pPr marL="1643063" indent="-228600" algn="l" rtl="0" eaLnBrk="0" fontAlgn="base" hangingPunct="0">
              <a:spcBef>
                <a:spcPct val="30000"/>
              </a:spcBef>
              <a:spcAft>
                <a:spcPct val="0"/>
              </a:spcAft>
              <a:buChar char="•"/>
              <a:defRPr kumimoji="1">
                <a:solidFill>
                  <a:schemeClr val="tx1"/>
                </a:solidFill>
                <a:latin typeface="+mn-lt"/>
                <a:ea typeface="+mn-ea"/>
              </a:defRPr>
            </a:lvl4pPr>
            <a:lvl5pPr marL="2057400" indent="-228600" algn="l" rtl="0" eaLnBrk="0" fontAlgn="base" hangingPunct="0">
              <a:spcBef>
                <a:spcPct val="30000"/>
              </a:spcBef>
              <a:spcAft>
                <a:spcPct val="0"/>
              </a:spcAft>
              <a:buChar char="•"/>
              <a:defRPr kumimoji="1">
                <a:solidFill>
                  <a:schemeClr val="tx1"/>
                </a:solidFill>
                <a:latin typeface="+mn-lt"/>
                <a:ea typeface="+mn-ea"/>
              </a:defRPr>
            </a:lvl5pPr>
            <a:lvl6pPr marL="2514600" indent="-228600" algn="l" rtl="0" fontAlgn="base">
              <a:spcBef>
                <a:spcPct val="30000"/>
              </a:spcBef>
              <a:spcAft>
                <a:spcPct val="0"/>
              </a:spcAft>
              <a:buChar char="•"/>
              <a:defRPr kumimoji="1">
                <a:solidFill>
                  <a:schemeClr val="tx1"/>
                </a:solidFill>
                <a:latin typeface="+mn-lt"/>
                <a:ea typeface="+mn-ea"/>
              </a:defRPr>
            </a:lvl6pPr>
            <a:lvl7pPr marL="2971800" indent="-228600" algn="l" rtl="0" fontAlgn="base">
              <a:spcBef>
                <a:spcPct val="30000"/>
              </a:spcBef>
              <a:spcAft>
                <a:spcPct val="0"/>
              </a:spcAft>
              <a:buChar char="•"/>
              <a:defRPr kumimoji="1">
                <a:solidFill>
                  <a:schemeClr val="tx1"/>
                </a:solidFill>
                <a:latin typeface="+mn-lt"/>
                <a:ea typeface="+mn-ea"/>
              </a:defRPr>
            </a:lvl7pPr>
            <a:lvl8pPr marL="3429000" indent="-228600" algn="l" rtl="0" fontAlgn="base">
              <a:spcBef>
                <a:spcPct val="30000"/>
              </a:spcBef>
              <a:spcAft>
                <a:spcPct val="0"/>
              </a:spcAft>
              <a:buChar char="•"/>
              <a:defRPr kumimoji="1">
                <a:solidFill>
                  <a:schemeClr val="tx1"/>
                </a:solidFill>
                <a:latin typeface="+mn-lt"/>
                <a:ea typeface="+mn-ea"/>
              </a:defRPr>
            </a:lvl8pPr>
            <a:lvl9pPr marL="3886200" indent="-228600" algn="l" rtl="0" fontAlgn="base">
              <a:spcBef>
                <a:spcPct val="30000"/>
              </a:spcBef>
              <a:spcAft>
                <a:spcPct val="0"/>
              </a:spcAft>
              <a:buChar char="•"/>
              <a:defRPr kumimoji="1">
                <a:solidFill>
                  <a:schemeClr val="tx1"/>
                </a:solidFill>
                <a:latin typeface="+mn-lt"/>
                <a:ea typeface="+mn-ea"/>
              </a:defRPr>
            </a:lvl9pPr>
          </a:lstStyle>
          <a:p>
            <a:pPr>
              <a:spcBef>
                <a:spcPts val="600"/>
              </a:spcBef>
              <a:buClr>
                <a:schemeClr val="tx1"/>
              </a:buClr>
            </a:pPr>
            <a:r>
              <a:rPr lang="en-US" altLang="ja-JP" sz="1600" kern="0" dirty="0" smtClean="0">
                <a:latin typeface="Calibri" panose="020F0502020204030204" pitchFamily="34" charset="0"/>
                <a:cs typeface="Arial" pitchFamily="34" charset="0"/>
              </a:rPr>
              <a:t>SINET will have a 100-Gbps line to U.S. West </a:t>
            </a:r>
            <a:r>
              <a:rPr lang="en-US" altLang="ja-JP" sz="1600" kern="0" dirty="0">
                <a:latin typeface="Calibri" panose="020F0502020204030204" pitchFamily="34" charset="0"/>
                <a:cs typeface="Arial" pitchFamily="34" charset="0"/>
              </a:rPr>
              <a:t>Coast </a:t>
            </a:r>
            <a:r>
              <a:rPr lang="en-US" altLang="ja-JP" sz="1600" kern="0" dirty="0" smtClean="0">
                <a:latin typeface="Calibri" panose="020F0502020204030204" pitchFamily="34" charset="0"/>
                <a:cs typeface="Arial" pitchFamily="34" charset="0"/>
              </a:rPr>
              <a:t> in April 2016 and will keep a 10-Gbps line to U.S</a:t>
            </a:r>
            <a:r>
              <a:rPr lang="en-US" altLang="ja-JP" sz="1600" kern="0" dirty="0">
                <a:latin typeface="Calibri" panose="020F0502020204030204" pitchFamily="34" charset="0"/>
                <a:cs typeface="Arial" pitchFamily="34" charset="0"/>
              </a:rPr>
              <a:t>. </a:t>
            </a:r>
            <a:r>
              <a:rPr lang="en-US" altLang="ja-JP" sz="1600" kern="0" dirty="0" smtClean="0">
                <a:latin typeface="Calibri" panose="020F0502020204030204" pitchFamily="34" charset="0"/>
                <a:cs typeface="Arial" pitchFamily="34" charset="0"/>
              </a:rPr>
              <a:t>East Coast.</a:t>
            </a:r>
          </a:p>
          <a:p>
            <a:pPr>
              <a:spcBef>
                <a:spcPts val="600"/>
              </a:spcBef>
              <a:buClr>
                <a:schemeClr val="tx1"/>
              </a:buClr>
            </a:pPr>
            <a:r>
              <a:rPr lang="en-US" altLang="ja-JP" sz="1600" kern="0" dirty="0" smtClean="0">
                <a:latin typeface="Calibri" panose="020F0502020204030204" pitchFamily="34" charset="0"/>
                <a:cs typeface="Arial" pitchFamily="34" charset="0"/>
              </a:rPr>
              <a:t>SINET will have two direct 10-Gbps lines to Europe in April 2016, exploring </a:t>
            </a:r>
            <a:r>
              <a:rPr lang="en-US" altLang="ja-JP" sz="1600" kern="0" dirty="0">
                <a:latin typeface="Calibri" panose="020F0502020204030204" pitchFamily="34" charset="0"/>
                <a:cs typeface="Arial" pitchFamily="34" charset="0"/>
              </a:rPr>
              <a:t>the possibility of </a:t>
            </a:r>
            <a:r>
              <a:rPr lang="en-US" altLang="ja-JP" sz="1600" kern="0" dirty="0" smtClean="0">
                <a:latin typeface="Calibri" panose="020F0502020204030204" pitchFamily="34" charset="0"/>
                <a:cs typeface="Arial" pitchFamily="34" charset="0"/>
              </a:rPr>
              <a:t>a 100-Gbps line in the near future. </a:t>
            </a:r>
          </a:p>
          <a:p>
            <a:pPr>
              <a:spcBef>
                <a:spcPts val="600"/>
              </a:spcBef>
              <a:buClr>
                <a:schemeClr val="tx1"/>
              </a:buClr>
            </a:pPr>
            <a:r>
              <a:rPr lang="en-US" altLang="ja-JP" sz="1600" dirty="0" smtClean="0">
                <a:latin typeface="Calibri" panose="020F0502020204030204" pitchFamily="34" charset="0"/>
                <a:cs typeface="Arial" panose="020B0604020202020204" pitchFamily="34" charset="0"/>
              </a:rPr>
              <a:t>SINET will keep a 10-Gbps line to Singapore in April 2016. </a:t>
            </a:r>
            <a:endParaRPr lang="ja-JP" altLang="en-US" sz="1600" dirty="0">
              <a:latin typeface="Calibri" panose="020F0502020204030204" pitchFamily="34" charset="0"/>
              <a:cs typeface="Arial" panose="020B0604020202020204" pitchFamily="34" charset="0"/>
            </a:endParaRPr>
          </a:p>
        </p:txBody>
      </p:sp>
      <p:sp>
        <p:nvSpPr>
          <p:cNvPr id="39946" name="テキスト ボックス 39945"/>
          <p:cNvSpPr txBox="1"/>
          <p:nvPr/>
        </p:nvSpPr>
        <p:spPr>
          <a:xfrm rot="21235623">
            <a:off x="4519637" y="3672596"/>
            <a:ext cx="1567289" cy="276999"/>
          </a:xfrm>
          <a:prstGeom prst="rect">
            <a:avLst/>
          </a:prstGeom>
          <a:noFill/>
        </p:spPr>
        <p:txBody>
          <a:bodyPr wrap="none" rtlCol="0">
            <a:spAutoFit/>
          </a:bodyPr>
          <a:lstStyle/>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100Gbps in April 2016</a:t>
            </a:r>
            <a:endParaRPr kumimoji="1" lang="ja-JP" altLang="en-US"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endParaRPr>
          </a:p>
        </p:txBody>
      </p:sp>
      <p:sp>
        <p:nvSpPr>
          <p:cNvPr id="136" name="テキスト ボックス 135"/>
          <p:cNvSpPr txBox="1"/>
          <p:nvPr/>
        </p:nvSpPr>
        <p:spPr>
          <a:xfrm rot="21447133">
            <a:off x="2339695" y="3039120"/>
            <a:ext cx="1705147" cy="461665"/>
          </a:xfrm>
          <a:prstGeom prst="rect">
            <a:avLst/>
          </a:prstGeom>
          <a:noFill/>
        </p:spPr>
        <p:txBody>
          <a:bodyPr wrap="none" rtlCol="0">
            <a:spAutoFit/>
          </a:bodyPr>
          <a:lstStyle/>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10Gbps x 2 in April 2016</a:t>
            </a:r>
          </a:p>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(100Gbps in 201X)</a:t>
            </a:r>
            <a:endParaRPr kumimoji="1" lang="ja-JP" altLang="en-US"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endParaRPr>
          </a:p>
        </p:txBody>
      </p:sp>
      <p:sp>
        <p:nvSpPr>
          <p:cNvPr id="137" name="テキスト ボックス 136"/>
          <p:cNvSpPr txBox="1"/>
          <p:nvPr/>
        </p:nvSpPr>
        <p:spPr>
          <a:xfrm>
            <a:off x="5641556" y="4332430"/>
            <a:ext cx="659989" cy="276999"/>
          </a:xfrm>
          <a:prstGeom prst="rect">
            <a:avLst/>
          </a:prstGeom>
          <a:noFill/>
        </p:spPr>
        <p:txBody>
          <a:bodyPr wrap="none" rtlCol="0">
            <a:spAutoFit/>
          </a:bodyPr>
          <a:lstStyle/>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10Gbps</a:t>
            </a:r>
            <a:endParaRPr kumimoji="1" lang="ja-JP" altLang="en-US"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endParaRPr>
          </a:p>
        </p:txBody>
      </p:sp>
      <p:cxnSp>
        <p:nvCxnSpPr>
          <p:cNvPr id="39948" name="直線コネクタ 39947"/>
          <p:cNvCxnSpPr>
            <a:stCxn id="7" idx="4"/>
          </p:cNvCxnSpPr>
          <p:nvPr/>
        </p:nvCxnSpPr>
        <p:spPr bwMode="auto">
          <a:xfrm flipH="1" flipV="1">
            <a:off x="1990502" y="3512244"/>
            <a:ext cx="1314866" cy="1169436"/>
          </a:xfrm>
          <a:prstGeom prst="line">
            <a:avLst/>
          </a:prstGeom>
          <a:solidFill>
            <a:schemeClr val="accent1"/>
          </a:solidFill>
          <a:ln w="9525" cap="flat" cmpd="sng" algn="ctr">
            <a:solidFill>
              <a:srgbClr val="C00000"/>
            </a:solidFill>
            <a:prstDash val="dash"/>
            <a:miter lim="800000"/>
            <a:headEnd type="none" w="med" len="med"/>
            <a:tailEnd type="none" w="med" len="med"/>
          </a:ln>
          <a:effectLst/>
        </p:spPr>
      </p:cxnSp>
      <p:sp>
        <p:nvSpPr>
          <p:cNvPr id="20" name="Oval 41"/>
          <p:cNvSpPr>
            <a:spLocks noChangeArrowheads="1"/>
          </p:cNvSpPr>
          <p:nvPr/>
        </p:nvSpPr>
        <p:spPr bwMode="auto">
          <a:xfrm>
            <a:off x="659546" y="3207706"/>
            <a:ext cx="1404156" cy="443418"/>
          </a:xfrm>
          <a:prstGeom prst="ellipse">
            <a:avLst/>
          </a:prstGeom>
          <a:solidFill>
            <a:srgbClr val="FFFFCC"/>
          </a:solidFill>
          <a:ln w="9525">
            <a:solidFill>
              <a:schemeClr val="tx1"/>
            </a:solidFill>
            <a:round/>
            <a:headEnd/>
            <a:tailEnd/>
          </a:ln>
        </p:spPr>
        <p:txBody>
          <a:bodyPr wrap="none" anchor="ctr"/>
          <a:lstStyle/>
          <a:p>
            <a:pPr algn="ctr"/>
            <a:r>
              <a:rPr lang="en-US" altLang="ja-JP" dirty="0" smtClean="0">
                <a:latin typeface="Calibri" panose="020F0502020204030204" pitchFamily="34" charset="0"/>
                <a:ea typeface="HGPｺﾞｼｯｸE" pitchFamily="50" charset="-128"/>
                <a:cs typeface="Arial" pitchFamily="34" charset="0"/>
              </a:rPr>
              <a:t>GÉANT</a:t>
            </a:r>
            <a:endParaRPr lang="en-US" altLang="ja-JP" dirty="0">
              <a:latin typeface="Calibri" panose="020F0502020204030204" pitchFamily="34" charset="0"/>
              <a:ea typeface="HGPｺﾞｼｯｸE" pitchFamily="50" charset="-128"/>
              <a:cs typeface="Arial" pitchFamily="34" charset="0"/>
            </a:endParaRPr>
          </a:p>
        </p:txBody>
      </p:sp>
      <p:sp>
        <p:nvSpPr>
          <p:cNvPr id="39950" name="テキスト ボックス 39949"/>
          <p:cNvSpPr txBox="1"/>
          <p:nvPr/>
        </p:nvSpPr>
        <p:spPr>
          <a:xfrm>
            <a:off x="2927410" y="3641613"/>
            <a:ext cx="569387" cy="338554"/>
          </a:xfrm>
          <a:prstGeom prst="rect">
            <a:avLst/>
          </a:prstGeom>
          <a:noFill/>
        </p:spPr>
        <p:txBody>
          <a:bodyPr wrap="none" rtlCol="0">
            <a:spAutoFit/>
          </a:bodyPr>
          <a:lstStyle/>
          <a:p>
            <a:r>
              <a:rPr kumimoji="1" lang="en-US" altLang="ja-JP" sz="1600" dirty="0" smtClean="0">
                <a:latin typeface="Calibri" panose="020F0502020204030204" pitchFamily="34" charset="0"/>
                <a:ea typeface="+mn-ea"/>
                <a:cs typeface="Arial" panose="020B0604020202020204" pitchFamily="34" charset="0"/>
              </a:rPr>
              <a:t>TEIN</a:t>
            </a:r>
            <a:endParaRPr kumimoji="1" lang="ja-JP" altLang="en-US" sz="1600" dirty="0" smtClean="0">
              <a:latin typeface="Calibri" panose="020F0502020204030204" pitchFamily="34" charset="0"/>
              <a:ea typeface="+mn-ea"/>
              <a:cs typeface="Arial" panose="020B0604020202020204" pitchFamily="34" charset="0"/>
            </a:endParaRPr>
          </a:p>
        </p:txBody>
      </p:sp>
      <p:sp>
        <p:nvSpPr>
          <p:cNvPr id="128" name="テキスト ボックス 127"/>
          <p:cNvSpPr txBox="1"/>
          <p:nvPr/>
        </p:nvSpPr>
        <p:spPr>
          <a:xfrm>
            <a:off x="2927410" y="4849569"/>
            <a:ext cx="654346" cy="230832"/>
          </a:xfrm>
          <a:prstGeom prst="rect">
            <a:avLst/>
          </a:prstGeom>
          <a:noFill/>
        </p:spPr>
        <p:txBody>
          <a:bodyPr wrap="none" rtlCol="0">
            <a:spAutoFit/>
          </a:bodyPr>
          <a:lstStyle/>
          <a:p>
            <a:r>
              <a:rPr kumimoji="1" lang="en-US" altLang="ja-JP"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rPr>
              <a:t>Singapore</a:t>
            </a:r>
            <a:endParaRPr kumimoji="1" lang="ja-JP" altLang="en-US" sz="9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itchFamily="34" charset="0"/>
            </a:endParaRPr>
          </a:p>
        </p:txBody>
      </p:sp>
      <p:cxnSp>
        <p:nvCxnSpPr>
          <p:cNvPr id="131" name="直線矢印コネクタ 130"/>
          <p:cNvCxnSpPr>
            <a:endCxn id="7" idx="2"/>
          </p:cNvCxnSpPr>
          <p:nvPr/>
        </p:nvCxnSpPr>
        <p:spPr bwMode="auto">
          <a:xfrm flipH="1">
            <a:off x="3305368" y="3940650"/>
            <a:ext cx="948351" cy="906130"/>
          </a:xfrm>
          <a:prstGeom prst="straightConnector1">
            <a:avLst/>
          </a:prstGeom>
          <a:solidFill>
            <a:schemeClr val="accent1"/>
          </a:solidFill>
          <a:ln w="38100" cap="flat" cmpd="sng" algn="ctr">
            <a:solidFill>
              <a:srgbClr val="C00000"/>
            </a:solidFill>
            <a:prstDash val="solid"/>
            <a:miter lim="800000"/>
            <a:headEnd type="none" w="med" len="med"/>
            <a:tailEnd type="none" w="med" len="med"/>
          </a:ln>
          <a:effectLst/>
        </p:spPr>
      </p:cxnSp>
      <p:sp>
        <p:nvSpPr>
          <p:cNvPr id="132" name="テキスト ボックス 131"/>
          <p:cNvSpPr txBox="1"/>
          <p:nvPr/>
        </p:nvSpPr>
        <p:spPr>
          <a:xfrm rot="18947126">
            <a:off x="3428824" y="4177846"/>
            <a:ext cx="978153" cy="461665"/>
          </a:xfrm>
          <a:prstGeom prst="rect">
            <a:avLst/>
          </a:prstGeom>
          <a:noFill/>
        </p:spPr>
        <p:txBody>
          <a:bodyPr wrap="none" rtlCol="0">
            <a:spAutoFit/>
          </a:bodyPr>
          <a:lstStyle/>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10Gbps x1 </a:t>
            </a:r>
          </a:p>
          <a:p>
            <a:r>
              <a:rPr kumimoji="1" lang="en-US" altLang="ja-JP"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rPr>
              <a:t>in April 2016</a:t>
            </a:r>
            <a:endParaRPr kumimoji="1" lang="ja-JP" altLang="en-US" sz="1200" dirty="0" smtClean="0">
              <a:solidFill>
                <a:srgbClr val="FFFF00"/>
              </a:solidFill>
              <a:effectLst>
                <a:glow rad="228600">
                  <a:schemeClr val="accent4">
                    <a:satMod val="175000"/>
                    <a:alpha val="40000"/>
                  </a:schemeClr>
                </a:glow>
              </a:effectLst>
              <a:latin typeface="Calibri" panose="020F0502020204030204" pitchFamily="34" charset="0"/>
              <a:ea typeface="+mn-ea"/>
              <a:cs typeface="Arial" panose="020B0604020202020204" pitchFamily="34" charset="0"/>
            </a:endParaRPr>
          </a:p>
        </p:txBody>
      </p:sp>
      <p:sp>
        <p:nvSpPr>
          <p:cNvPr id="7" name="AutoShape 431"/>
          <p:cNvSpPr>
            <a:spLocks noChangeArrowheads="1"/>
          </p:cNvSpPr>
          <p:nvPr/>
        </p:nvSpPr>
        <p:spPr bwMode="auto">
          <a:xfrm>
            <a:off x="3252980" y="4681680"/>
            <a:ext cx="209550" cy="165100"/>
          </a:xfrm>
          <a:prstGeom prst="hexagon">
            <a:avLst>
              <a:gd name="adj" fmla="val 31731"/>
              <a:gd name="vf" fmla="val 11547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000">
              <a:latin typeface="Calibri" panose="020F0502020204030204" pitchFamily="34" charset="0"/>
              <a:cs typeface="Arial" panose="020B0604020202020204" pitchFamily="34" charset="0"/>
            </a:endParaRPr>
          </a:p>
        </p:txBody>
      </p:sp>
      <p:sp>
        <p:nvSpPr>
          <p:cNvPr id="19" name="円/楕円 18"/>
          <p:cNvSpPr/>
          <p:nvPr/>
        </p:nvSpPr>
        <p:spPr bwMode="auto">
          <a:xfrm rot="21399924">
            <a:off x="4155148" y="3817769"/>
            <a:ext cx="189915" cy="189915"/>
          </a:xfrm>
          <a:prstGeom prst="ellipse">
            <a:avLst/>
          </a:prstGeom>
          <a:solidFill>
            <a:srgbClr val="BBE0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Calibri" panose="020F0502020204030204" pitchFamily="34" charset="0"/>
              <a:ea typeface="HGPｺﾞｼｯｸE" pitchFamily="50" charset="-128"/>
              <a:cs typeface="Arial" panose="020B0604020202020204" pitchFamily="34" charset="0"/>
            </a:endParaRPr>
          </a:p>
        </p:txBody>
      </p:sp>
      <p:pic>
        <p:nvPicPr>
          <p:cNvPr id="126" name="Picture 5"/>
          <p:cNvPicPr>
            <a:picLocks noChangeAspect="1" noChangeArrowheads="1"/>
          </p:cNvPicPr>
          <p:nvPr/>
        </p:nvPicPr>
        <p:blipFill>
          <a:blip r:embed="rId4" cstate="print"/>
          <a:srcRect/>
          <a:stretch>
            <a:fillRect/>
          </a:stretch>
        </p:blipFill>
        <p:spPr bwMode="auto">
          <a:xfrm>
            <a:off x="1454435" y="4041068"/>
            <a:ext cx="753776" cy="848322"/>
          </a:xfrm>
          <a:prstGeom prst="rect">
            <a:avLst/>
          </a:prstGeom>
          <a:noFill/>
          <a:ln w="9525">
            <a:noFill/>
            <a:miter lim="800000"/>
            <a:headEnd/>
            <a:tailEnd/>
          </a:ln>
        </p:spPr>
      </p:pic>
      <p:sp>
        <p:nvSpPr>
          <p:cNvPr id="127" name="テキスト ボックス 20"/>
          <p:cNvSpPr txBox="1">
            <a:spLocks noChangeArrowheads="1"/>
          </p:cNvSpPr>
          <p:nvPr/>
        </p:nvSpPr>
        <p:spPr bwMode="auto">
          <a:xfrm>
            <a:off x="1371225" y="4189311"/>
            <a:ext cx="932523" cy="523220"/>
          </a:xfrm>
          <a:prstGeom prst="rect">
            <a:avLst/>
          </a:prstGeom>
          <a:noFill/>
          <a:ln w="9525">
            <a:noFill/>
            <a:miter lim="800000"/>
            <a:headEnd/>
            <a:tailEnd/>
          </a:ln>
        </p:spPr>
        <p:txBody>
          <a:bodyPr wrap="square">
            <a:spAutoFit/>
          </a:bodyPr>
          <a:lstStyle/>
          <a:p>
            <a:pPr algn="ctr"/>
            <a:r>
              <a:rPr lang="en-US" altLang="ja-JP" sz="1600"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rPr>
              <a:t>ITER</a:t>
            </a:r>
          </a:p>
          <a:p>
            <a:pPr algn="ctr"/>
            <a:r>
              <a:rPr lang="en-US" altLang="ja-JP" sz="1200"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rPr>
              <a:t>(France)</a:t>
            </a:r>
            <a:endParaRPr lang="ja-JP" altLang="en-US" sz="120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HGPｺﾞｼｯｸE" pitchFamily="50" charset="-128"/>
            </a:endParaRPr>
          </a:p>
        </p:txBody>
      </p:sp>
      <p:sp>
        <p:nvSpPr>
          <p:cNvPr id="133" name="テキスト ボックス 20"/>
          <p:cNvSpPr txBox="1">
            <a:spLocks noChangeArrowheads="1"/>
          </p:cNvSpPr>
          <p:nvPr/>
        </p:nvSpPr>
        <p:spPr bwMode="auto">
          <a:xfrm>
            <a:off x="4391980" y="3286145"/>
            <a:ext cx="885863" cy="430887"/>
          </a:xfrm>
          <a:prstGeom prst="rect">
            <a:avLst/>
          </a:prstGeom>
          <a:solidFill>
            <a:schemeClr val="accent1"/>
          </a:solidFill>
          <a:ln w="9525">
            <a:solidFill>
              <a:srgbClr val="0070C0"/>
            </a:solidFill>
            <a:miter lim="800000"/>
            <a:headEnd/>
            <a:tailEnd/>
          </a:ln>
        </p:spPr>
        <p:txBody>
          <a:bodyPr wrap="square" lIns="0" rIns="0">
            <a:spAutoFit/>
          </a:bodyPr>
          <a:lstStyle/>
          <a:p>
            <a:pPr algn="ctr"/>
            <a:r>
              <a:rPr lang="en-US" altLang="ja-JP" dirty="0" smtClean="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rPr>
              <a:t>ITER</a:t>
            </a:r>
          </a:p>
          <a:p>
            <a:pPr algn="ctr"/>
            <a:r>
              <a:rPr lang="en-US" altLang="ja-JP" sz="800" dirty="0" smtClean="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rPr>
              <a:t>(Remote Site)</a:t>
            </a:r>
            <a:endParaRPr lang="ja-JP" altLang="en-US" sz="800" dirty="0">
              <a:solidFill>
                <a:srgbClr val="FFFF00"/>
              </a:solidFill>
              <a:effectLst>
                <a:glow rad="139700">
                  <a:schemeClr val="accent4">
                    <a:satMod val="175000"/>
                    <a:alpha val="40000"/>
                  </a:schemeClr>
                </a:glow>
              </a:effectLst>
              <a:latin typeface="Calibri" panose="020F0502020204030204" pitchFamily="34" charset="0"/>
              <a:ea typeface="HGPｺﾞｼｯｸE" pitchFamily="50" charset="-128"/>
            </a:endParaRPr>
          </a:p>
        </p:txBody>
      </p:sp>
    </p:spTree>
    <p:extLst>
      <p:ext uri="{BB962C8B-B14F-4D97-AF65-F5344CB8AC3E}">
        <p14:creationId xmlns:p14="http://schemas.microsoft.com/office/powerpoint/2010/main" val="1235333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latin typeface="Calibri" panose="020F0502020204030204" pitchFamily="34" charset="0"/>
              </a:rPr>
              <a:t>Schedule for SINET5</a:t>
            </a:r>
            <a:endParaRPr kumimoji="1" lang="ja-JP" altLang="en-US" dirty="0">
              <a:effectLst>
                <a:outerShdw blurRad="38100" dist="38100" dir="2700000" algn="tl">
                  <a:srgbClr val="000000">
                    <a:alpha val="43137"/>
                  </a:srgbClr>
                </a:outerShdw>
              </a:effectLst>
              <a:latin typeface="Calibri" panose="020F0502020204030204" pitchFamily="34" charset="0"/>
            </a:endParaRPr>
          </a:p>
        </p:txBody>
      </p:sp>
      <p:sp>
        <p:nvSpPr>
          <p:cNvPr id="3" name="コンテンツ プレースホルダー 2"/>
          <p:cNvSpPr>
            <a:spLocks noGrp="1"/>
          </p:cNvSpPr>
          <p:nvPr>
            <p:ph idx="1"/>
          </p:nvPr>
        </p:nvSpPr>
        <p:spPr>
          <a:xfrm>
            <a:off x="215516" y="872716"/>
            <a:ext cx="8748972" cy="699404"/>
          </a:xfrm>
        </p:spPr>
        <p:txBody>
          <a:bodyPr tIns="72000" rIns="72000" bIns="72000"/>
          <a:lstStyle/>
          <a:p>
            <a:pPr>
              <a:spcBef>
                <a:spcPts val="600"/>
              </a:spcBef>
              <a:buClr>
                <a:schemeClr val="tx1"/>
              </a:buClr>
            </a:pPr>
            <a:r>
              <a:rPr kumimoji="1" lang="en-US" altLang="ja-JP" dirty="0" smtClean="0">
                <a:latin typeface="Calibri" panose="020F0502020204030204" pitchFamily="34" charset="0"/>
              </a:rPr>
              <a:t>NII </a:t>
            </a:r>
            <a:r>
              <a:rPr lang="en-US" altLang="ja-JP" dirty="0" smtClean="0">
                <a:latin typeface="Calibri" panose="020F0502020204030204" pitchFamily="34" charset="0"/>
              </a:rPr>
              <a:t>plans</a:t>
            </a:r>
            <a:r>
              <a:rPr kumimoji="1" lang="en-US" altLang="ja-JP" dirty="0" smtClean="0">
                <a:latin typeface="Calibri" panose="020F0502020204030204" pitchFamily="34" charset="0"/>
              </a:rPr>
              <a:t> to start full-scale operation of SINET5 in April 2016, and </a:t>
            </a:r>
            <a:r>
              <a:rPr lang="en-US" altLang="ja-JP" dirty="0" smtClean="0">
                <a:latin typeface="Calibri" panose="020F0502020204030204" pitchFamily="34" charset="0"/>
              </a:rPr>
              <a:t>International lines should be operational at the same time.</a:t>
            </a:r>
          </a:p>
        </p:txBody>
      </p:sp>
      <p:sp>
        <p:nvSpPr>
          <p:cNvPr id="4" name="スライド番号プレースホルダー 3"/>
          <p:cNvSpPr>
            <a:spLocks noGrp="1"/>
          </p:cNvSpPr>
          <p:nvPr>
            <p:ph type="sldNum" sz="quarter" idx="10"/>
          </p:nvPr>
        </p:nvSpPr>
        <p:spPr/>
        <p:txBody>
          <a:bodyPr/>
          <a:lstStyle/>
          <a:p>
            <a:pPr>
              <a:defRPr/>
            </a:pPr>
            <a:fld id="{CA734E5C-D2E7-4C5B-8640-B2632EC27B41}" type="slidenum">
              <a:rPr lang="en-US" altLang="ja-JP" smtClean="0">
                <a:latin typeface="Calibri" panose="020F0502020204030204" pitchFamily="34" charset="0"/>
              </a:rPr>
              <a:pPr>
                <a:defRPr/>
              </a:pPr>
              <a:t>25</a:t>
            </a:fld>
            <a:endParaRPr lang="en-US" altLang="ja-JP">
              <a:latin typeface="Calibri" panose="020F0502020204030204" pitchFamily="34" charset="0"/>
            </a:endParaRPr>
          </a:p>
        </p:txBody>
      </p:sp>
      <p:graphicFrame>
        <p:nvGraphicFramePr>
          <p:cNvPr id="5" name="Group 2"/>
          <p:cNvGraphicFramePr>
            <a:graphicFrameLocks noGrp="1"/>
          </p:cNvGraphicFramePr>
          <p:nvPr>
            <p:extLst>
              <p:ext uri="{D42A27DB-BD31-4B8C-83A1-F6EECF244321}">
                <p14:modId xmlns:p14="http://schemas.microsoft.com/office/powerpoint/2010/main" val="1271372768"/>
              </p:ext>
            </p:extLst>
          </p:nvPr>
        </p:nvGraphicFramePr>
        <p:xfrm>
          <a:off x="250829" y="1867470"/>
          <a:ext cx="8533640" cy="4289122"/>
        </p:xfrm>
        <a:graphic>
          <a:graphicData uri="http://schemas.openxmlformats.org/drawingml/2006/table">
            <a:tbl>
              <a:tblPr/>
              <a:tblGrid>
                <a:gridCol w="426682"/>
                <a:gridCol w="426682"/>
                <a:gridCol w="426682"/>
                <a:gridCol w="426682"/>
                <a:gridCol w="426682"/>
                <a:gridCol w="426682"/>
                <a:gridCol w="426682"/>
                <a:gridCol w="426682"/>
                <a:gridCol w="426682"/>
                <a:gridCol w="426682"/>
                <a:gridCol w="426682"/>
                <a:gridCol w="426682"/>
                <a:gridCol w="426682"/>
                <a:gridCol w="426682"/>
                <a:gridCol w="426682"/>
                <a:gridCol w="426682"/>
                <a:gridCol w="426682"/>
                <a:gridCol w="426682"/>
                <a:gridCol w="426682"/>
                <a:gridCol w="426682"/>
              </a:tblGrid>
              <a:tr h="367323">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Arial" pitchFamily="34" charset="0"/>
                          <a:ea typeface="HGPｺﾞｼｯｸE" pitchFamily="50" charset="-128"/>
                          <a:cs typeface="Arial" pitchFamily="34" charset="0"/>
                        </a:rPr>
                        <a:t>2013</a:t>
                      </a:r>
                    </a:p>
                  </a:txBody>
                  <a:tcPr marL="0" marR="0" marT="36000" marB="36000" anchor="ctr" horzOverflow="overflow">
                    <a:lnL w="19050" cap="flat" cmpd="sng" algn="ctr">
                      <a:solidFill>
                        <a:schemeClr val="tx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Arial" pitchFamily="34" charset="0"/>
                          <a:ea typeface="HGPｺﾞｼｯｸE" pitchFamily="50" charset="-128"/>
                          <a:cs typeface="Arial" pitchFamily="34" charset="0"/>
                        </a:rPr>
                        <a:t>2014</a:t>
                      </a: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Arial" pitchFamily="34" charset="0"/>
                          <a:ea typeface="HGPｺﾞｼｯｸE" pitchFamily="50" charset="-128"/>
                          <a:cs typeface="Arial" pitchFamily="34" charset="0"/>
                        </a:rPr>
                        <a:t>2015</a:t>
                      </a: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Arial" pitchFamily="34" charset="0"/>
                          <a:ea typeface="HGPｺﾞｼｯｸE" pitchFamily="50" charset="-128"/>
                          <a:cs typeface="Arial" pitchFamily="34" charset="0"/>
                        </a:rPr>
                        <a:t>2016</a:t>
                      </a: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600" dirty="0" smtClean="0">
                          <a:latin typeface="Arial" panose="020B0604020202020204" pitchFamily="34" charset="0"/>
                          <a:cs typeface="Arial" panose="020B0604020202020204" pitchFamily="34" charset="0"/>
                        </a:rPr>
                        <a:t>2017</a:t>
                      </a:r>
                      <a:endParaRPr kumimoji="1" lang="ja-JP" altLang="en-US" sz="1600" dirty="0">
                        <a:latin typeface="Arial" panose="020B0604020202020204" pitchFamily="34" charset="0"/>
                        <a:cs typeface="Arial" panose="020B0604020202020204" pitchFamily="34" charset="0"/>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algn="ctr"/>
                      <a:endParaRPr kumimoji="1" lang="ja-JP" altLang="en-US" sz="1200" dirty="0"/>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en-US" sz="1200" dirty="0"/>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en-US" sz="1200" dirty="0"/>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2179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19050"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0" marR="0" marT="36000" marB="36000" anchor="ctr" horzOverflow="overflow">
                    <a:lnL w="9525"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5" name="Text Box 90"/>
          <p:cNvSpPr txBox="1">
            <a:spLocks noChangeArrowheads="1"/>
          </p:cNvSpPr>
          <p:nvPr/>
        </p:nvSpPr>
        <p:spPr bwMode="auto">
          <a:xfrm>
            <a:off x="5616116" y="5662989"/>
            <a:ext cx="2061911" cy="338554"/>
          </a:xfrm>
          <a:prstGeom prst="rect">
            <a:avLst/>
          </a:prstGeom>
          <a:solidFill>
            <a:srgbClr val="FFFFCC"/>
          </a:solidFill>
          <a:ln w="9525">
            <a:noFill/>
            <a:miter lim="800000"/>
            <a:headEnd/>
            <a:tailEnd/>
          </a:ln>
        </p:spPr>
        <p:txBody>
          <a:bodyPr wrap="none">
            <a:spAutoFit/>
          </a:bodyPr>
          <a:lstStyle/>
          <a:p>
            <a:r>
              <a:rPr lang="en-US" altLang="ja-JP" sz="1600" dirty="0" smtClean="0">
                <a:solidFill>
                  <a:srgbClr val="C00000"/>
                </a:solidFill>
                <a:latin typeface="Calibri" panose="020F0502020204030204" pitchFamily="34" charset="0"/>
                <a:ea typeface="HGPｺﾞｼｯｸE" pitchFamily="50" charset="-128"/>
                <a:cs typeface="Arial" pitchFamily="34" charset="0"/>
              </a:rPr>
              <a:t>▲Full-Scale Operation</a:t>
            </a:r>
            <a:endParaRPr lang="en-US" altLang="ja-JP" sz="1600" dirty="0">
              <a:solidFill>
                <a:srgbClr val="C00000"/>
              </a:solidFill>
              <a:latin typeface="Calibri" panose="020F0502020204030204" pitchFamily="34" charset="0"/>
              <a:ea typeface="HGPｺﾞｼｯｸE" pitchFamily="50" charset="-128"/>
              <a:cs typeface="Arial" pitchFamily="34" charset="0"/>
            </a:endParaRPr>
          </a:p>
        </p:txBody>
      </p:sp>
      <p:sp>
        <p:nvSpPr>
          <p:cNvPr id="31" name="ホームベース 30"/>
          <p:cNvSpPr/>
          <p:nvPr/>
        </p:nvSpPr>
        <p:spPr bwMode="auto">
          <a:xfrm>
            <a:off x="251520" y="2606972"/>
            <a:ext cx="5544616" cy="504056"/>
          </a:xfrm>
          <a:prstGeom prst="homePlate">
            <a:avLst>
              <a:gd name="adj" fmla="val 62663"/>
            </a:avLst>
          </a:prstGeom>
          <a:solidFill>
            <a:srgbClr val="CCFFCC"/>
          </a:solidFill>
          <a:ln w="9525">
            <a:solidFill>
              <a:schemeClr val="tx1"/>
            </a:solidFill>
            <a:miter lim="800000"/>
            <a:headEnd/>
            <a:tailEnd/>
          </a:ln>
        </p:spPr>
        <p:txBody>
          <a:bodyPr wrap="none" rtlCol="0" anchor="ctr"/>
          <a:lstStyle/>
          <a:p>
            <a:pPr algn="ctr"/>
            <a:r>
              <a:rPr lang="en-US" altLang="ja-JP" sz="1800" dirty="0">
                <a:latin typeface="Calibri" panose="020F0502020204030204" pitchFamily="34" charset="0"/>
                <a:ea typeface="HGPｺﾞｼｯｸE" pitchFamily="50" charset="-128"/>
                <a:cs typeface="Arial" pitchFamily="34" charset="0"/>
              </a:rPr>
              <a:t>SINET4</a:t>
            </a:r>
          </a:p>
        </p:txBody>
      </p:sp>
      <p:cxnSp>
        <p:nvCxnSpPr>
          <p:cNvPr id="36" name="直線コネクタ 35"/>
          <p:cNvCxnSpPr/>
          <p:nvPr/>
        </p:nvCxnSpPr>
        <p:spPr bwMode="auto">
          <a:xfrm>
            <a:off x="4211960" y="1764104"/>
            <a:ext cx="0" cy="4597479"/>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sp>
        <p:nvSpPr>
          <p:cNvPr id="37" name="Text Box 85"/>
          <p:cNvSpPr txBox="1">
            <a:spLocks noChangeArrowheads="1"/>
          </p:cNvSpPr>
          <p:nvPr/>
        </p:nvSpPr>
        <p:spPr bwMode="auto">
          <a:xfrm>
            <a:off x="3887924" y="6361583"/>
            <a:ext cx="611001" cy="307777"/>
          </a:xfrm>
          <a:prstGeom prst="rect">
            <a:avLst/>
          </a:prstGeom>
          <a:noFill/>
          <a:ln w="9525">
            <a:noFill/>
            <a:miter lim="800000"/>
            <a:headEnd/>
            <a:tailEnd/>
          </a:ln>
        </p:spPr>
        <p:txBody>
          <a:bodyPr wrap="none">
            <a:spAutoFit/>
          </a:bodyPr>
          <a:lstStyle/>
          <a:p>
            <a:r>
              <a:rPr lang="en-US" altLang="ja-JP" dirty="0" smtClean="0">
                <a:solidFill>
                  <a:srgbClr val="C00000"/>
                </a:solidFill>
                <a:latin typeface="Calibri" panose="020F0502020204030204" pitchFamily="34" charset="0"/>
                <a:ea typeface="HGPｺﾞｼｯｸE" pitchFamily="50" charset="-128"/>
                <a:cs typeface="Arial" pitchFamily="34" charset="0"/>
              </a:rPr>
              <a:t>Today</a:t>
            </a:r>
            <a:endParaRPr lang="en-US" altLang="ja-JP" dirty="0">
              <a:solidFill>
                <a:srgbClr val="C00000"/>
              </a:solidFill>
              <a:latin typeface="Calibri" panose="020F0502020204030204" pitchFamily="34" charset="0"/>
              <a:ea typeface="HGPｺﾞｼｯｸE" pitchFamily="50" charset="-128"/>
              <a:cs typeface="Arial" pitchFamily="34" charset="0"/>
            </a:endParaRPr>
          </a:p>
        </p:txBody>
      </p:sp>
      <p:sp>
        <p:nvSpPr>
          <p:cNvPr id="45" name="Text Box 90"/>
          <p:cNvSpPr txBox="1">
            <a:spLocks noChangeArrowheads="1"/>
          </p:cNvSpPr>
          <p:nvPr/>
        </p:nvSpPr>
        <p:spPr bwMode="auto">
          <a:xfrm>
            <a:off x="2807804" y="3534192"/>
            <a:ext cx="1638182" cy="338554"/>
          </a:xfrm>
          <a:prstGeom prst="rect">
            <a:avLst/>
          </a:prstGeom>
          <a:noFill/>
          <a:ln w="9525">
            <a:noFill/>
            <a:miter lim="800000"/>
            <a:headEnd/>
            <a:tailEnd/>
          </a:ln>
        </p:spPr>
        <p:txBody>
          <a:bodyPr wrap="square">
            <a:spAutoFit/>
          </a:bodyPr>
          <a:lstStyle/>
          <a:p>
            <a:pPr algn="ctr"/>
            <a:r>
              <a:rPr lang="en-US" altLang="ja-JP" sz="1600" dirty="0" smtClean="0">
                <a:latin typeface="Calibri" panose="020F0502020204030204" pitchFamily="34" charset="0"/>
                <a:ea typeface="HGPｺﾞｼｯｸE" pitchFamily="50" charset="-128"/>
                <a:cs typeface="Arial" pitchFamily="34" charset="0"/>
              </a:rPr>
              <a:t>Procurements</a:t>
            </a:r>
            <a:endParaRPr lang="en-US" altLang="ja-JP" sz="1600" dirty="0">
              <a:latin typeface="Calibri" panose="020F0502020204030204" pitchFamily="34" charset="0"/>
              <a:ea typeface="HGPｺﾞｼｯｸE" pitchFamily="50" charset="-128"/>
              <a:cs typeface="Arial" pitchFamily="34" charset="0"/>
            </a:endParaRPr>
          </a:p>
        </p:txBody>
      </p:sp>
      <p:cxnSp>
        <p:nvCxnSpPr>
          <p:cNvPr id="40" name="直線矢印コネクタ 39"/>
          <p:cNvCxnSpPr/>
          <p:nvPr/>
        </p:nvCxnSpPr>
        <p:spPr bwMode="auto">
          <a:xfrm>
            <a:off x="2915816" y="3517267"/>
            <a:ext cx="2052228" cy="0"/>
          </a:xfrm>
          <a:prstGeom prst="straightConnector1">
            <a:avLst/>
          </a:prstGeom>
          <a:solidFill>
            <a:schemeClr val="accent1"/>
          </a:solidFill>
          <a:ln w="76200" cap="flat" cmpd="sng" algn="ctr">
            <a:solidFill>
              <a:schemeClr val="tx1">
                <a:lumMod val="50000"/>
                <a:lumOff val="50000"/>
              </a:schemeClr>
            </a:solidFill>
            <a:prstDash val="solid"/>
            <a:miter lim="800000"/>
            <a:headEnd type="none" w="med" len="med"/>
            <a:tailEnd type="triangle" w="med" len="med"/>
          </a:ln>
          <a:effectLst/>
        </p:spPr>
      </p:cxnSp>
      <p:sp>
        <p:nvSpPr>
          <p:cNvPr id="24" name="Line 335"/>
          <p:cNvSpPr>
            <a:spLocks noChangeShapeType="1"/>
          </p:cNvSpPr>
          <p:nvPr/>
        </p:nvSpPr>
        <p:spPr bwMode="auto">
          <a:xfrm>
            <a:off x="5672413" y="3110249"/>
            <a:ext cx="0" cy="1886903"/>
          </a:xfrm>
          <a:prstGeom prst="line">
            <a:avLst/>
          </a:prstGeom>
          <a:noFill/>
          <a:ln w="76200">
            <a:solidFill>
              <a:srgbClr val="FF9900"/>
            </a:solidFill>
            <a:miter lim="800000"/>
            <a:headEnd/>
            <a:tailEnd type="triangle" w="med" len="med"/>
          </a:ln>
        </p:spPr>
        <p:txBody>
          <a:bodyPr wrap="none"/>
          <a:lstStyle/>
          <a:p>
            <a:endParaRPr lang="ja-JP" altLang="en-US">
              <a:latin typeface="Calibri" panose="020F0502020204030204" pitchFamily="34" charset="0"/>
              <a:cs typeface="Arial" pitchFamily="34" charset="0"/>
            </a:endParaRPr>
          </a:p>
        </p:txBody>
      </p:sp>
      <p:sp>
        <p:nvSpPr>
          <p:cNvPr id="47" name="Text Box 90"/>
          <p:cNvSpPr txBox="1">
            <a:spLocks noChangeArrowheads="1"/>
          </p:cNvSpPr>
          <p:nvPr/>
        </p:nvSpPr>
        <p:spPr bwMode="auto">
          <a:xfrm>
            <a:off x="5240365" y="3419127"/>
            <a:ext cx="864096" cy="307777"/>
          </a:xfrm>
          <a:prstGeom prst="rect">
            <a:avLst/>
          </a:prstGeom>
          <a:solidFill>
            <a:srgbClr val="FFFFCC"/>
          </a:solidFill>
          <a:ln w="9525">
            <a:noFill/>
            <a:miter lim="800000"/>
            <a:headEnd/>
            <a:tailEnd/>
          </a:ln>
        </p:spPr>
        <p:txBody>
          <a:bodyPr wrap="square" lIns="36000" rIns="36000">
            <a:spAutoFit/>
          </a:bodyPr>
          <a:lstStyle/>
          <a:p>
            <a:pPr algn="ctr"/>
            <a:r>
              <a:rPr lang="en-US" altLang="ja-JP" dirty="0" smtClean="0">
                <a:latin typeface="Calibri" panose="020F0502020204030204" pitchFamily="34" charset="0"/>
                <a:ea typeface="HGPｺﾞｼｯｸE" pitchFamily="50" charset="-128"/>
                <a:cs typeface="Arial" pitchFamily="34" charset="0"/>
              </a:rPr>
              <a:t>Migration</a:t>
            </a:r>
            <a:endParaRPr lang="en-US" altLang="ja-JP" dirty="0">
              <a:latin typeface="Calibri" panose="020F0502020204030204" pitchFamily="34" charset="0"/>
              <a:ea typeface="HGPｺﾞｼｯｸE" pitchFamily="50" charset="-128"/>
              <a:cs typeface="Arial" pitchFamily="34" charset="0"/>
            </a:endParaRPr>
          </a:p>
        </p:txBody>
      </p:sp>
      <p:sp>
        <p:nvSpPr>
          <p:cNvPr id="33" name="ホームベース 32"/>
          <p:cNvSpPr/>
          <p:nvPr/>
        </p:nvSpPr>
        <p:spPr bwMode="auto">
          <a:xfrm rot="10800000">
            <a:off x="5364087" y="4895397"/>
            <a:ext cx="3528392" cy="767592"/>
          </a:xfrm>
          <a:prstGeom prst="homePlate">
            <a:avLst>
              <a:gd name="adj" fmla="val 56308"/>
            </a:avLst>
          </a:prstGeom>
          <a:solidFill>
            <a:srgbClr val="FFE9FF"/>
          </a:solidFill>
          <a:ln w="9525">
            <a:solidFill>
              <a:schemeClr val="tx1"/>
            </a:solidFill>
            <a:miter lim="800000"/>
            <a:headEnd/>
            <a:tailEnd/>
          </a:ln>
        </p:spPr>
        <p:txBody>
          <a:bodyPr wrap="none" rtlCol="0" anchor="ctr"/>
          <a:lstStyle/>
          <a:p>
            <a:pPr algn="l">
              <a:spcBef>
                <a:spcPct val="0"/>
              </a:spcBef>
            </a:pPr>
            <a:endParaRPr kumimoji="1" lang="ja-JP" altLang="en-US" sz="1800" b="0" dirty="0">
              <a:solidFill>
                <a:srgbClr val="333333"/>
              </a:solidFill>
              <a:latin typeface="Calibri" panose="020F0502020204030204" pitchFamily="34" charset="0"/>
              <a:ea typeface="+mn-ea"/>
              <a:cs typeface="Arial" pitchFamily="34" charset="0"/>
            </a:endParaRPr>
          </a:p>
        </p:txBody>
      </p:sp>
      <p:sp>
        <p:nvSpPr>
          <p:cNvPr id="34" name="テキスト ボックス 33"/>
          <p:cNvSpPr txBox="1"/>
          <p:nvPr/>
        </p:nvSpPr>
        <p:spPr bwMode="auto">
          <a:xfrm>
            <a:off x="6812586" y="5079138"/>
            <a:ext cx="912429" cy="400110"/>
          </a:xfrm>
          <a:prstGeom prst="rect">
            <a:avLst/>
          </a:prstGeom>
          <a:noFill/>
          <a:ln w="9525">
            <a:noFill/>
            <a:miter lim="800000"/>
            <a:headEnd/>
            <a:tailEnd/>
          </a:ln>
        </p:spPr>
        <p:txBody>
          <a:bodyPr wrap="none" rtlCol="0">
            <a:spAutoFit/>
          </a:bodyPr>
          <a:lstStyle/>
          <a:p>
            <a:pPr algn="ctr"/>
            <a:r>
              <a:rPr kumimoji="1" lang="en-US" altLang="ja-JP" sz="2000" dirty="0" smtClean="0">
                <a:solidFill>
                  <a:srgbClr val="C00000"/>
                </a:solidFill>
                <a:latin typeface="Calibri" panose="020F0502020204030204" pitchFamily="34" charset="0"/>
                <a:ea typeface="+mn-ea"/>
                <a:cs typeface="Arial" pitchFamily="34" charset="0"/>
              </a:rPr>
              <a:t>SINET5</a:t>
            </a:r>
            <a:endParaRPr kumimoji="1" lang="ja-JP" altLang="en-US" sz="2000" dirty="0" smtClean="0">
              <a:solidFill>
                <a:srgbClr val="C00000"/>
              </a:solidFill>
              <a:latin typeface="Calibri" panose="020F0502020204030204" pitchFamily="34" charset="0"/>
              <a:ea typeface="+mn-ea"/>
              <a:cs typeface="Arial" pitchFamily="34" charset="0"/>
            </a:endParaRPr>
          </a:p>
        </p:txBody>
      </p:sp>
      <p:cxnSp>
        <p:nvCxnSpPr>
          <p:cNvPr id="27" name="直線矢印コネクタ 26"/>
          <p:cNvCxnSpPr/>
          <p:nvPr/>
        </p:nvCxnSpPr>
        <p:spPr bwMode="auto">
          <a:xfrm>
            <a:off x="4103948" y="4515775"/>
            <a:ext cx="1568465" cy="0"/>
          </a:xfrm>
          <a:prstGeom prst="straightConnector1">
            <a:avLst/>
          </a:prstGeom>
          <a:solidFill>
            <a:schemeClr val="accent1"/>
          </a:solidFill>
          <a:ln w="76200" cap="flat" cmpd="sng" algn="ctr">
            <a:solidFill>
              <a:schemeClr val="tx1">
                <a:lumMod val="50000"/>
                <a:lumOff val="50000"/>
              </a:schemeClr>
            </a:solidFill>
            <a:prstDash val="solid"/>
            <a:miter lim="800000"/>
            <a:headEnd type="none" w="med" len="med"/>
            <a:tailEnd type="triangle" w="med" len="med"/>
          </a:ln>
          <a:effectLst/>
        </p:spPr>
      </p:cxnSp>
      <p:sp>
        <p:nvSpPr>
          <p:cNvPr id="35" name="Text Box 90"/>
          <p:cNvSpPr txBox="1">
            <a:spLocks noChangeArrowheads="1"/>
          </p:cNvSpPr>
          <p:nvPr/>
        </p:nvSpPr>
        <p:spPr bwMode="auto">
          <a:xfrm>
            <a:off x="3700401" y="4577331"/>
            <a:ext cx="1862667" cy="338554"/>
          </a:xfrm>
          <a:prstGeom prst="rect">
            <a:avLst/>
          </a:prstGeom>
          <a:noFill/>
          <a:ln w="9525">
            <a:noFill/>
            <a:miter lim="800000"/>
            <a:headEnd/>
            <a:tailEnd/>
          </a:ln>
        </p:spPr>
        <p:txBody>
          <a:bodyPr wrap="square">
            <a:spAutoFit/>
          </a:bodyPr>
          <a:lstStyle/>
          <a:p>
            <a:pPr algn="ctr"/>
            <a:r>
              <a:rPr lang="en-US" altLang="ja-JP" sz="1600" dirty="0" smtClean="0">
                <a:latin typeface="Calibri" panose="020F0502020204030204" pitchFamily="34" charset="0"/>
                <a:ea typeface="HGPｺﾞｼｯｸE" pitchFamily="50" charset="-128"/>
                <a:cs typeface="Arial" pitchFamily="34" charset="0"/>
              </a:rPr>
              <a:t>International Lines</a:t>
            </a:r>
            <a:endParaRPr lang="en-US" altLang="ja-JP" sz="1600" dirty="0">
              <a:latin typeface="Calibri" panose="020F0502020204030204" pitchFamily="34" charset="0"/>
              <a:ea typeface="HGPｺﾞｼｯｸE" pitchFamily="50" charset="-128"/>
              <a:cs typeface="Arial" pitchFamily="34" charset="0"/>
            </a:endParaRPr>
          </a:p>
        </p:txBody>
      </p:sp>
      <p:sp>
        <p:nvSpPr>
          <p:cNvPr id="6" name="テキスト ボックス 5"/>
          <p:cNvSpPr txBox="1"/>
          <p:nvPr/>
        </p:nvSpPr>
        <p:spPr>
          <a:xfrm>
            <a:off x="5868144" y="3905090"/>
            <a:ext cx="2880320" cy="861774"/>
          </a:xfrm>
          <a:prstGeom prst="rect">
            <a:avLst/>
          </a:prstGeom>
          <a:solidFill>
            <a:srgbClr val="FFFFCC"/>
          </a:solidFill>
        </p:spPr>
        <p:txBody>
          <a:bodyPr wrap="square" rIns="0" rtlCol="0">
            <a:spAutoFit/>
          </a:bodyPr>
          <a:lstStyle/>
          <a:p>
            <a:pPr marL="176213" indent="-176213">
              <a:spcBef>
                <a:spcPts val="300"/>
              </a:spcBef>
              <a:buFont typeface="Arial" panose="020B0604020202020204" pitchFamily="34" charset="0"/>
              <a:buChar char="•"/>
            </a:pPr>
            <a:r>
              <a:rPr lang="en-US" altLang="ja-JP" sz="1500" dirty="0" smtClean="0">
                <a:solidFill>
                  <a:srgbClr val="C00000"/>
                </a:solidFill>
                <a:latin typeface="Calibri" panose="020F0502020204030204" pitchFamily="34" charset="0"/>
                <a:ea typeface="+mn-ea"/>
                <a:cs typeface="Arial" panose="020B0604020202020204" pitchFamily="34" charset="0"/>
              </a:rPr>
              <a:t>Nationwide 100Gbps or more</a:t>
            </a:r>
          </a:p>
          <a:p>
            <a:pPr marL="176213" indent="-176213">
              <a:spcBef>
                <a:spcPts val="300"/>
              </a:spcBef>
              <a:buFont typeface="Arial" panose="020B0604020202020204" pitchFamily="34" charset="0"/>
              <a:buChar char="•"/>
            </a:pPr>
            <a:r>
              <a:rPr lang="en-US" altLang="ja-JP" sz="1500" dirty="0">
                <a:solidFill>
                  <a:srgbClr val="C00000"/>
                </a:solidFill>
                <a:latin typeface="Calibri" panose="020F0502020204030204" pitchFamily="34" charset="0"/>
                <a:cs typeface="Arial" panose="020B0604020202020204" pitchFamily="34" charset="0"/>
              </a:rPr>
              <a:t>100Gbps International Lines</a:t>
            </a:r>
          </a:p>
          <a:p>
            <a:pPr marL="176213" indent="-176213">
              <a:spcBef>
                <a:spcPts val="300"/>
              </a:spcBef>
              <a:buFont typeface="Arial" panose="020B0604020202020204" pitchFamily="34" charset="0"/>
              <a:buChar char="•"/>
            </a:pPr>
            <a:r>
              <a:rPr lang="en-US" altLang="ja-JP" sz="1500" dirty="0" smtClean="0">
                <a:solidFill>
                  <a:srgbClr val="C00000"/>
                </a:solidFill>
                <a:latin typeface="Calibri" panose="020F0502020204030204" pitchFamily="34" charset="0"/>
                <a:ea typeface="+mn-ea"/>
                <a:cs typeface="Arial" panose="020B0604020202020204" pitchFamily="34" charset="0"/>
              </a:rPr>
              <a:t>SDN and Cloud Services</a:t>
            </a:r>
          </a:p>
        </p:txBody>
      </p:sp>
      <p:cxnSp>
        <p:nvCxnSpPr>
          <p:cNvPr id="41" name="直線矢印コネクタ 40"/>
          <p:cNvCxnSpPr/>
          <p:nvPr/>
        </p:nvCxnSpPr>
        <p:spPr bwMode="auto">
          <a:xfrm>
            <a:off x="3698903" y="4016214"/>
            <a:ext cx="1670687" cy="0"/>
          </a:xfrm>
          <a:prstGeom prst="straightConnector1">
            <a:avLst/>
          </a:prstGeom>
          <a:solidFill>
            <a:schemeClr val="accent1"/>
          </a:solidFill>
          <a:ln w="76200" cap="flat" cmpd="sng" algn="ctr">
            <a:solidFill>
              <a:schemeClr val="tx1">
                <a:lumMod val="50000"/>
                <a:lumOff val="50000"/>
              </a:schemeClr>
            </a:solidFill>
            <a:prstDash val="solid"/>
            <a:miter lim="800000"/>
            <a:headEnd type="none" w="med" len="med"/>
            <a:tailEnd type="triangle" w="med" len="med"/>
          </a:ln>
          <a:effectLst/>
        </p:spPr>
      </p:cxnSp>
      <p:sp>
        <p:nvSpPr>
          <p:cNvPr id="46" name="Text Box 90"/>
          <p:cNvSpPr txBox="1">
            <a:spLocks noChangeArrowheads="1"/>
          </p:cNvSpPr>
          <p:nvPr/>
        </p:nvSpPr>
        <p:spPr bwMode="auto">
          <a:xfrm>
            <a:off x="2828095" y="4042809"/>
            <a:ext cx="3276366" cy="338554"/>
          </a:xfrm>
          <a:prstGeom prst="rect">
            <a:avLst/>
          </a:prstGeom>
          <a:noFill/>
          <a:ln w="9525">
            <a:noFill/>
            <a:miter lim="800000"/>
            <a:headEnd/>
            <a:tailEnd/>
          </a:ln>
        </p:spPr>
        <p:txBody>
          <a:bodyPr wrap="square">
            <a:spAutoFit/>
          </a:bodyPr>
          <a:lstStyle/>
          <a:p>
            <a:pPr algn="ctr"/>
            <a:r>
              <a:rPr lang="en-US" altLang="ja-JP" sz="1600" dirty="0" smtClean="0">
                <a:latin typeface="Calibri" panose="020F0502020204030204" pitchFamily="34" charset="0"/>
                <a:ea typeface="HGPｺﾞｼｯｸE" pitchFamily="50" charset="-128"/>
                <a:cs typeface="Arial" pitchFamily="34" charset="0"/>
              </a:rPr>
              <a:t>Domestic Network Construction</a:t>
            </a:r>
            <a:endParaRPr lang="en-US" altLang="ja-JP" sz="1600" dirty="0">
              <a:latin typeface="Calibri" panose="020F0502020204030204" pitchFamily="34" charset="0"/>
              <a:ea typeface="HGPｺﾞｼｯｸE" pitchFamily="50" charset="-128"/>
              <a:cs typeface="Arial" pitchFamily="34" charset="0"/>
            </a:endParaRPr>
          </a:p>
        </p:txBody>
      </p:sp>
    </p:spTree>
    <p:extLst>
      <p:ext uri="{BB962C8B-B14F-4D97-AF65-F5344CB8AC3E}">
        <p14:creationId xmlns:p14="http://schemas.microsoft.com/office/powerpoint/2010/main" val="2376883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26</a:t>
            </a:fld>
            <a:endParaRPr lang="en-US" altLang="ja-JP" dirty="0"/>
          </a:p>
        </p:txBody>
      </p:sp>
      <p:sp>
        <p:nvSpPr>
          <p:cNvPr id="5"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lang="en-US" altLang="ja-JP" sz="2800" dirty="0" smtClean="0">
                <a:latin typeface="Calibri"/>
                <a:ea typeface="ＭＳ Ｐゴシック"/>
              </a:rPr>
              <a:t>Fast data transfer between ITER and REC is feasible, technically.</a:t>
            </a:r>
          </a:p>
          <a:p>
            <a:pPr marR="0" lvl="0" algn="l" defTabSz="914400" rtl="0" eaLnBrk="1" fontAlgn="auto" latinLnBrk="0" hangingPunct="1">
              <a:lnSpc>
                <a:spcPct val="100000"/>
              </a:lnSpc>
              <a:spcBef>
                <a:spcPct val="20000"/>
              </a:spcBef>
              <a:spcAft>
                <a:spcPts val="0"/>
              </a:spcAft>
              <a:buClrTx/>
              <a:buSzTx/>
              <a:tabLst/>
              <a:defRPr/>
            </a:pPr>
            <a:r>
              <a:rPr lang="en-US" altLang="ja-JP" sz="2800" dirty="0" smtClean="0">
                <a:latin typeface="Calibri"/>
                <a:ea typeface="ＭＳ Ｐゴシック"/>
              </a:rPr>
              <a:t>Networks for over 10 Gbps transfer between ITER and REC will be available next year (April 2016).</a:t>
            </a:r>
          </a:p>
          <a:p>
            <a:pPr lvl="0" fontAlgn="auto">
              <a:spcAft>
                <a:spcPts val="0"/>
              </a:spcAft>
              <a:defRPr/>
            </a:pPr>
            <a:r>
              <a:rPr lang="en-US" altLang="ja-JP" sz="2800" dirty="0">
                <a:latin typeface="Calibri"/>
                <a:ea typeface="ＭＳ Ｐゴシック"/>
              </a:rPr>
              <a:t>Data transfer experiments under security requirements will be executed as an next step</a:t>
            </a:r>
            <a:r>
              <a:rPr lang="en-US" altLang="ja-JP" sz="2800" dirty="0" smtClean="0">
                <a:latin typeface="Calibri"/>
                <a:ea typeface="ＭＳ Ｐゴシック"/>
              </a:rPr>
              <a:t>.</a:t>
            </a:r>
          </a:p>
          <a:p>
            <a:pPr marR="0" lvl="0" algn="l" defTabSz="914400" rtl="0" eaLnBrk="1" fontAlgn="auto" latinLnBrk="0" hangingPunct="1">
              <a:lnSpc>
                <a:spcPct val="100000"/>
              </a:lnSpc>
              <a:spcBef>
                <a:spcPct val="20000"/>
              </a:spcBef>
              <a:spcAft>
                <a:spcPts val="0"/>
              </a:spcAft>
              <a:buClrTx/>
              <a:buSzTx/>
              <a:tabLst/>
              <a:defRPr/>
            </a:pPr>
            <a:endParaRPr lang="en-US" altLang="ja-JP" sz="2800" dirty="0" smtClean="0">
              <a:latin typeface="Calibri"/>
              <a:ea typeface="ＭＳ Ｐゴシック"/>
            </a:endParaRPr>
          </a:p>
          <a:p>
            <a:pPr marR="0" lvl="0" algn="l" defTabSz="914400" rtl="0" eaLnBrk="1" fontAlgn="auto" latinLnBrk="0" hangingPunct="1">
              <a:lnSpc>
                <a:spcPct val="100000"/>
              </a:lnSpc>
              <a:spcBef>
                <a:spcPct val="20000"/>
              </a:spcBef>
              <a:spcAft>
                <a:spcPts val="0"/>
              </a:spcAft>
              <a:buClrTx/>
              <a:buSzTx/>
              <a:tabLst/>
              <a:defRPr/>
            </a:pPr>
            <a:endParaRPr lang="en-US" altLang="ja-JP" sz="2800" dirty="0" smtClean="0">
              <a:latin typeface="Calibri"/>
              <a:ea typeface="ＭＳ Ｐゴシック"/>
            </a:endParaRPr>
          </a:p>
          <a:p>
            <a:pPr marR="0" lvl="0" algn="l" defTabSz="914400" rtl="0" eaLnBrk="1" fontAlgn="auto" latinLnBrk="0" hangingPunct="1">
              <a:lnSpc>
                <a:spcPct val="100000"/>
              </a:lnSpc>
              <a:spcBef>
                <a:spcPct val="20000"/>
              </a:spcBef>
              <a:spcAft>
                <a:spcPts val="0"/>
              </a:spcAft>
              <a:buClrTx/>
              <a:buSzTx/>
              <a:tabLst/>
              <a:defRPr/>
            </a:pPr>
            <a:endParaRPr lang="en-US" altLang="ja-JP" sz="2800" dirty="0" smtClean="0">
              <a:latin typeface="Calibri"/>
              <a:ea typeface="ＭＳ Ｐゴシック"/>
            </a:endParaRPr>
          </a:p>
          <a:p>
            <a:pPr marR="0" lvl="0" algn="l" defTabSz="914400" rtl="0" eaLnBrk="1" fontAlgn="auto" latinLnBrk="0" hangingPunct="1">
              <a:lnSpc>
                <a:spcPct val="100000"/>
              </a:lnSpc>
              <a:spcBef>
                <a:spcPct val="20000"/>
              </a:spcBef>
              <a:spcAft>
                <a:spcPts val="0"/>
              </a:spcAft>
              <a:buClrTx/>
              <a:buSzTx/>
              <a:tabLst/>
              <a:defRPr/>
            </a:pPr>
            <a:endParaRPr lang="en-US" altLang="ja-JP" sz="2400" dirty="0">
              <a:solidFill>
                <a:sysClr val="windowText" lastClr="000000"/>
              </a:solidFill>
              <a:latin typeface="Calibri"/>
              <a:ea typeface="ＭＳ Ｐゴシック"/>
            </a:endParaRPr>
          </a:p>
          <a:p>
            <a:pPr lvl="1" fontAlgn="auto">
              <a:spcAft>
                <a:spcPts val="0"/>
              </a:spcAft>
              <a:buFont typeface="Arial" panose="020B0604020202020204" pitchFamily="34" charset="0"/>
              <a:buChar char="•"/>
              <a:defRPr/>
            </a:pPr>
            <a:endParaRPr lang="en-US" altLang="ja-JP" sz="2000" dirty="0">
              <a:solidFill>
                <a:sysClr val="windowText" lastClr="000000"/>
              </a:solidFill>
              <a:latin typeface="Calibri"/>
              <a:ea typeface="ＭＳ Ｐゴシック"/>
            </a:endParaRPr>
          </a:p>
        </p:txBody>
      </p:sp>
    </p:spTree>
    <p:extLst>
      <p:ext uri="{BB962C8B-B14F-4D97-AF65-F5344CB8AC3E}">
        <p14:creationId xmlns:p14="http://schemas.microsoft.com/office/powerpoint/2010/main" val="3874758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0"/>
          </p:nvPr>
        </p:nvSpPr>
        <p:spPr/>
        <p:txBody>
          <a:bodyPr/>
          <a:lstStyle/>
          <a:p>
            <a:pPr>
              <a:defRPr/>
            </a:pPr>
            <a:fld id="{CA734E5C-D2E7-4C5B-8640-B2632EC27B41}" type="slidenum">
              <a:rPr lang="en-US" altLang="ja-JP" smtClean="0"/>
              <a:pPr>
                <a:defRPr/>
              </a:pPr>
              <a:t>27</a:t>
            </a:fld>
            <a:endParaRPr lang="en-US" altLang="ja-JP" dirty="0"/>
          </a:p>
        </p:txBody>
      </p:sp>
      <p:sp>
        <p:nvSpPr>
          <p:cNvPr id="6" name="Text Box 4"/>
          <p:cNvSpPr txBox="1">
            <a:spLocks noChangeArrowheads="1"/>
          </p:cNvSpPr>
          <p:nvPr/>
        </p:nvSpPr>
        <p:spPr bwMode="auto">
          <a:xfrm>
            <a:off x="2123728" y="3111686"/>
            <a:ext cx="5035550" cy="641350"/>
          </a:xfrm>
          <a:prstGeom prst="rect">
            <a:avLst/>
          </a:prstGeom>
          <a:noFill/>
          <a:ln w="9525">
            <a:noFill/>
            <a:miter lim="800000"/>
            <a:headEnd/>
            <a:tailEnd/>
          </a:ln>
          <a:effectLst/>
        </p:spPr>
        <p:txBody>
          <a:bodyPr wrap="none">
            <a:spAutoFit/>
          </a:bodyPr>
          <a:lstStyle/>
          <a:p>
            <a:r>
              <a:rPr lang="en-US" altLang="ja-JP" sz="3600" b="1" i="1" dirty="0">
                <a:effectLst>
                  <a:outerShdw blurRad="38100" dist="38100" dir="2700000" algn="tl">
                    <a:srgbClr val="C0C0C0"/>
                  </a:outerShdw>
                </a:effectLst>
                <a:latin typeface="Arial" pitchFamily="34" charset="0"/>
                <a:cs typeface="Arial" pitchFamily="34" charset="0"/>
              </a:rPr>
              <a:t>Thank you very much!</a:t>
            </a:r>
          </a:p>
        </p:txBody>
      </p:sp>
    </p:spTree>
    <p:extLst>
      <p:ext uri="{BB962C8B-B14F-4D97-AF65-F5344CB8AC3E}">
        <p14:creationId xmlns:p14="http://schemas.microsoft.com/office/powerpoint/2010/main" val="241107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Calibri" panose="020F0502020204030204" pitchFamily="34" charset="0"/>
                <a:cs typeface="Helvetica"/>
              </a:rPr>
              <a:t>ITER Remote Experimentation Center (REC</a:t>
            </a:r>
            <a:r>
              <a:rPr lang="en-US" altLang="ja-JP" b="1" dirty="0" smtClean="0">
                <a:latin typeface="Calibri" panose="020F0502020204030204" pitchFamily="34" charset="0"/>
                <a:cs typeface="Helvetica"/>
              </a:rPr>
              <a:t>)</a:t>
            </a:r>
            <a:endParaRPr kumimoji="1" lang="ja-JP" altLang="en-US" dirty="0">
              <a:latin typeface="Calibri" panose="020F0502020204030204" pitchFamily="34" charset="0"/>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latin typeface="Arial" panose="020B0604020202020204" pitchFamily="34" charset="0"/>
                <a:cs typeface="Arial" panose="020B0604020202020204" pitchFamily="34" charset="0"/>
              </a:rPr>
              <a:pPr>
                <a:defRPr/>
              </a:pPr>
              <a:t>3</a:t>
            </a:fld>
            <a:endParaRPr lang="en-US" altLang="ja-JP" dirty="0">
              <a:latin typeface="Arial" panose="020B0604020202020204" pitchFamily="34" charset="0"/>
              <a:cs typeface="Arial" panose="020B0604020202020204" pitchFamily="34" charset="0"/>
            </a:endParaRPr>
          </a:p>
        </p:txBody>
      </p:sp>
      <p:pic>
        <p:nvPicPr>
          <p:cNvPr id="89" name="図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5" y="1660840"/>
            <a:ext cx="8010928" cy="4864504"/>
          </a:xfrm>
          <a:prstGeom prst="rect">
            <a:avLst/>
          </a:prstGeom>
        </p:spPr>
      </p:pic>
      <p:sp>
        <p:nvSpPr>
          <p:cNvPr id="88" name="Rectangle 39"/>
          <p:cNvSpPr>
            <a:spLocks noChangeArrowheads="1"/>
          </p:cNvSpPr>
          <p:nvPr/>
        </p:nvSpPr>
        <p:spPr bwMode="auto">
          <a:xfrm>
            <a:off x="575556" y="800708"/>
            <a:ext cx="8235287" cy="1015663"/>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000" dirty="0" smtClean="0">
                <a:latin typeface="Calibri" panose="020F0502020204030204" pitchFamily="34" charset="0"/>
                <a:ea typeface="HGPｺﾞｼｯｸE" pitchFamily="50" charset="-128"/>
                <a:cs typeface="Arial"/>
              </a:rPr>
              <a:t>The </a:t>
            </a:r>
            <a:r>
              <a:rPr lang="en-US" altLang="ja-JP" sz="2000" dirty="0">
                <a:latin typeface="Calibri" panose="020F0502020204030204" pitchFamily="34" charset="0"/>
                <a:ea typeface="HGPｺﾞｼｯｸE" pitchFamily="50" charset="-128"/>
                <a:cs typeface="Arial"/>
              </a:rPr>
              <a:t>ITER remote experimentation </a:t>
            </a:r>
            <a:r>
              <a:rPr lang="en-US" altLang="ja-JP" sz="2000" dirty="0" smtClean="0">
                <a:latin typeface="Calibri" panose="020F0502020204030204" pitchFamily="34" charset="0"/>
                <a:ea typeface="HGPｺﾞｼｯｸE" pitchFamily="50" charset="-128"/>
                <a:cs typeface="Arial"/>
              </a:rPr>
              <a:t>center will be made to participate the experiment remotely, where the </a:t>
            </a:r>
            <a:r>
              <a:rPr lang="en-US" altLang="ja-JP" sz="2000" dirty="0">
                <a:latin typeface="Calibri" panose="020F0502020204030204" pitchFamily="34" charset="0"/>
                <a:ea typeface="HGPｺﾞｼｯｸE" pitchFamily="50" charset="-128"/>
                <a:cs typeface="Arial"/>
              </a:rPr>
              <a:t>e</a:t>
            </a:r>
            <a:r>
              <a:rPr lang="en-US" altLang="ja-JP" sz="2000" dirty="0" smtClean="0">
                <a:latin typeface="Calibri" panose="020F0502020204030204" pitchFamily="34" charset="0"/>
                <a:ea typeface="HGPｺﾞｼｯｸE" pitchFamily="50" charset="-128"/>
                <a:cs typeface="Arial"/>
              </a:rPr>
              <a:t>xperimental </a:t>
            </a:r>
            <a:r>
              <a:rPr lang="en-US" altLang="ja-JP" sz="2000" dirty="0">
                <a:latin typeface="Calibri" panose="020F0502020204030204" pitchFamily="34" charset="0"/>
                <a:ea typeface="HGPｺﾞｼｯｸE" pitchFamily="50" charset="-128"/>
                <a:cs typeface="Arial"/>
              </a:rPr>
              <a:t>proposal and data collection and analyses will be </a:t>
            </a:r>
            <a:r>
              <a:rPr lang="en-US" altLang="ja-JP" sz="2000" dirty="0" smtClean="0">
                <a:latin typeface="Calibri" panose="020F0502020204030204" pitchFamily="34" charset="0"/>
                <a:ea typeface="HGPｺﾞｼｯｸE" pitchFamily="50" charset="-128"/>
                <a:cs typeface="Arial"/>
              </a:rPr>
              <a:t>done through </a:t>
            </a:r>
            <a:r>
              <a:rPr lang="en-US" altLang="ja-JP" sz="2000" dirty="0">
                <a:latin typeface="Calibri" panose="020F0502020204030204" pitchFamily="34" charset="0"/>
                <a:ea typeface="HGPｺﾞｼｯｸE" pitchFamily="50" charset="-128"/>
                <a:cs typeface="Arial"/>
              </a:rPr>
              <a:t>the broad band network</a:t>
            </a:r>
            <a:r>
              <a:rPr lang="en-US" altLang="ja-JP" sz="2000" dirty="0" smtClean="0">
                <a:latin typeface="Calibri" panose="020F0502020204030204" pitchFamily="34" charset="0"/>
                <a:ea typeface="HGPｺﾞｼｯｸE" pitchFamily="50" charset="-128"/>
                <a:cs typeface="Arial"/>
              </a:rPr>
              <a:t>.</a:t>
            </a:r>
            <a:endParaRPr lang="ja-JP" altLang="en-US" sz="2000" dirty="0">
              <a:latin typeface="Calibri" panose="020F0502020204030204" pitchFamily="34" charset="0"/>
              <a:ea typeface="HGPｺﾞｼｯｸE" pitchFamily="50" charset="-128"/>
              <a:cs typeface="Arial"/>
            </a:endParaRPr>
          </a:p>
        </p:txBody>
      </p:sp>
    </p:spTree>
    <p:extLst>
      <p:ext uri="{BB962C8B-B14F-4D97-AF65-F5344CB8AC3E}">
        <p14:creationId xmlns:p14="http://schemas.microsoft.com/office/powerpoint/2010/main" val="34808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5888"/>
            <a:ext cx="7236804" cy="504825"/>
          </a:xfrm>
        </p:spPr>
        <p:txBody>
          <a:bodyPr/>
          <a:lstStyle/>
          <a:p>
            <a:r>
              <a:rPr lang="en-US" altLang="ja-JP" b="1" dirty="0" smtClean="0">
                <a:latin typeface="Calibri" panose="020F0502020204030204" pitchFamily="34" charset="0"/>
                <a:cs typeface="Helvetica"/>
              </a:rPr>
              <a:t>Challenge and Goal</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4</a:t>
            </a:fld>
            <a:endParaRPr lang="en-US" altLang="ja-JP" dirty="0"/>
          </a:p>
        </p:txBody>
      </p:sp>
      <p:sp>
        <p:nvSpPr>
          <p:cNvPr id="4"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Challenge</a:t>
            </a:r>
          </a:p>
          <a:p>
            <a:pPr lvl="1" indent="-342900" fontAlgn="auto">
              <a:spcAft>
                <a:spcPts val="0"/>
              </a:spcAft>
              <a:buFont typeface="Arial" panose="020B0604020202020204" pitchFamily="34" charset="0"/>
              <a:buChar char="•"/>
              <a:defRPr/>
            </a:pPr>
            <a:r>
              <a:rPr lang="en-US" altLang="ja-JP" sz="2400" dirty="0">
                <a:solidFill>
                  <a:sysClr val="windowText" lastClr="000000"/>
                </a:solidFill>
                <a:latin typeface="Calibri"/>
                <a:ea typeface="ＭＳ Ｐゴシック"/>
              </a:rPr>
              <a:t>In ITER, the amount of  measured data will </a:t>
            </a:r>
            <a:r>
              <a:rPr lang="en-US" altLang="ja-JP" sz="2400" dirty="0" smtClean="0">
                <a:solidFill>
                  <a:sysClr val="windowText" lastClr="000000"/>
                </a:solidFill>
                <a:latin typeface="Calibri"/>
                <a:ea typeface="ＭＳ Ｐゴシック"/>
              </a:rPr>
              <a:t>be </a:t>
            </a:r>
            <a:r>
              <a:rPr lang="en-US" altLang="ja-JP" sz="2400" dirty="0">
                <a:solidFill>
                  <a:sysClr val="windowText" lastClr="000000"/>
                </a:solidFill>
                <a:latin typeface="Calibri"/>
                <a:ea typeface="ＭＳ Ｐゴシック"/>
              </a:rPr>
              <a:t>more than 1TB per discharge. </a:t>
            </a:r>
            <a:endParaRPr lang="en-US" altLang="ja-JP" sz="2400" dirty="0" smtClean="0">
              <a:solidFill>
                <a:sysClr val="windowText" lastClr="000000"/>
              </a:solidFill>
              <a:latin typeface="Calibri"/>
              <a:ea typeface="ＭＳ Ｐゴシック"/>
            </a:endParaRPr>
          </a:p>
          <a:p>
            <a:pPr lvl="1" indent="-342900" fontAlgn="auto">
              <a:spcAft>
                <a:spcPts val="0"/>
              </a:spcAft>
              <a:buFont typeface="Arial" panose="020B0604020202020204" pitchFamily="34" charset="0"/>
              <a:buChar char="•"/>
              <a:defRPr/>
            </a:pPr>
            <a:r>
              <a:rPr lang="en-US" altLang="ja-JP" sz="2400" dirty="0" smtClean="0">
                <a:solidFill>
                  <a:sysClr val="windowText" lastClr="000000"/>
                </a:solidFill>
                <a:latin typeface="Calibri"/>
                <a:ea typeface="ＭＳ Ｐゴシック"/>
              </a:rPr>
              <a:t>TCP/IP </a:t>
            </a:r>
            <a:r>
              <a:rPr lang="en-US" altLang="ja-JP" sz="2400" dirty="0">
                <a:solidFill>
                  <a:sysClr val="windowText" lastClr="000000"/>
                </a:solidFill>
                <a:latin typeface="Calibri"/>
                <a:ea typeface="ＭＳ Ｐゴシック"/>
              </a:rPr>
              <a:t>has a limitation on performance when it is used for data transfer over long </a:t>
            </a:r>
            <a:r>
              <a:rPr lang="en-US" altLang="ja-JP" sz="2400" dirty="0" smtClean="0">
                <a:solidFill>
                  <a:sysClr val="windowText" lastClr="000000"/>
                </a:solidFill>
                <a:latin typeface="Calibri"/>
                <a:ea typeface="ＭＳ Ｐゴシック"/>
              </a:rPr>
              <a:t>fat network (LFN).</a:t>
            </a:r>
          </a:p>
          <a:p>
            <a:pPr lvl="1" indent="-342900" fontAlgn="auto">
              <a:spcAft>
                <a:spcPts val="0"/>
              </a:spcAft>
              <a:buFont typeface="Arial" panose="020B0604020202020204" pitchFamily="34" charset="0"/>
              <a:buChar char="•"/>
              <a:defRPr/>
            </a:pPr>
            <a:r>
              <a:rPr lang="en-US" altLang="ja-JP" sz="2400" dirty="0" smtClean="0">
                <a:solidFill>
                  <a:sysClr val="windowText" lastClr="000000"/>
                </a:solidFill>
                <a:latin typeface="Calibri"/>
                <a:ea typeface="ＭＳ Ｐゴシック"/>
              </a:rPr>
              <a:t>Efficient transfer methods between </a:t>
            </a:r>
            <a:r>
              <a:rPr lang="en-US" altLang="ja-JP" sz="2400" dirty="0">
                <a:solidFill>
                  <a:sysClr val="windowText" lastClr="000000"/>
                </a:solidFill>
                <a:latin typeface="Calibri"/>
                <a:ea typeface="ＭＳ Ｐゴシック"/>
              </a:rPr>
              <a:t>ITER and </a:t>
            </a:r>
            <a:r>
              <a:rPr lang="en-US" altLang="ja-JP" sz="2400" dirty="0" smtClean="0">
                <a:solidFill>
                  <a:sysClr val="windowText" lastClr="000000"/>
                </a:solidFill>
                <a:latin typeface="Calibri"/>
                <a:ea typeface="ＭＳ Ｐゴシック"/>
              </a:rPr>
              <a:t>REC are needed.</a:t>
            </a:r>
            <a:endPar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L="400050" lvl="1" indent="0" fontAlgn="auto">
              <a:spcAft>
                <a:spcPts val="0"/>
              </a:spcAft>
              <a:buNone/>
              <a:defRPr/>
            </a:pP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altLang="ja-JP" sz="2800" dirty="0" smtClean="0">
                <a:solidFill>
                  <a:sysClr val="windowText" lastClr="000000"/>
                </a:solidFill>
                <a:latin typeface="Calibri"/>
                <a:ea typeface="ＭＳ Ｐゴシック"/>
              </a:rPr>
              <a:t>Goal</a:t>
            </a:r>
            <a:endParaRPr lang="en-US" altLang="ja-JP" sz="3600" dirty="0">
              <a:solidFill>
                <a:sysClr val="windowText" lastClr="000000"/>
              </a:solidFill>
              <a:latin typeface="Calibri"/>
              <a:ea typeface="ＭＳ Ｐゴシック"/>
            </a:endParaRPr>
          </a:p>
          <a:p>
            <a:pPr marL="457200" lvl="1" indent="0" fontAlgn="auto">
              <a:spcAft>
                <a:spcPts val="0"/>
              </a:spcAft>
              <a:buNone/>
              <a:defRPr/>
            </a:pPr>
            <a:r>
              <a:rPr lang="en-US" altLang="ja-JP" sz="2400" dirty="0">
                <a:solidFill>
                  <a:sysClr val="windowText" lastClr="000000"/>
                </a:solidFill>
                <a:latin typeface="Calibri"/>
                <a:ea typeface="ＭＳ Ｐゴシック"/>
              </a:rPr>
              <a:t>Our target speeds between ITER and </a:t>
            </a:r>
            <a:r>
              <a:rPr lang="en-US" altLang="ja-JP" sz="2400" dirty="0" smtClean="0">
                <a:solidFill>
                  <a:sysClr val="windowText" lastClr="000000"/>
                </a:solidFill>
                <a:latin typeface="Calibri"/>
                <a:ea typeface="ＭＳ Ｐゴシック"/>
              </a:rPr>
              <a:t>REC </a:t>
            </a:r>
            <a:r>
              <a:rPr lang="en-US" altLang="ja-JP" sz="2400" dirty="0">
                <a:solidFill>
                  <a:sysClr val="windowText" lastClr="000000"/>
                </a:solidFill>
                <a:latin typeface="Calibri"/>
                <a:ea typeface="ＭＳ Ｐゴシック"/>
              </a:rPr>
              <a:t>are </a:t>
            </a:r>
            <a:r>
              <a:rPr lang="en-US" altLang="ja-JP" sz="2400" dirty="0" smtClean="0">
                <a:solidFill>
                  <a:sysClr val="windowText" lastClr="000000"/>
                </a:solidFill>
                <a:latin typeface="Calibri"/>
                <a:ea typeface="ＭＳ Ｐゴシック"/>
              </a:rPr>
              <a:t>as follows:</a:t>
            </a:r>
            <a:endParaRPr lang="en-US" altLang="ja-JP" sz="2400" dirty="0">
              <a:solidFill>
                <a:sysClr val="windowText" lastClr="000000"/>
              </a:solidFill>
              <a:latin typeface="Calibri"/>
              <a:ea typeface="ＭＳ Ｐゴシック"/>
            </a:endParaRPr>
          </a:p>
          <a:p>
            <a:pPr lvl="1" fontAlgn="auto">
              <a:spcAft>
                <a:spcPts val="0"/>
              </a:spcAft>
              <a:buFont typeface="Arial" panose="020B0604020202020204" pitchFamily="34" charset="0"/>
              <a:buChar char="•"/>
              <a:defRPr/>
            </a:pPr>
            <a:r>
              <a:rPr lang="en-US" altLang="ja-JP" sz="2400" dirty="0" smtClean="0">
                <a:solidFill>
                  <a:sysClr val="windowText" lastClr="000000"/>
                </a:solidFill>
                <a:latin typeface="Calibri"/>
                <a:ea typeface="ＭＳ Ｐゴシック"/>
              </a:rPr>
              <a:t>Over </a:t>
            </a:r>
            <a:r>
              <a:rPr lang="en-US" altLang="ja-JP" sz="2400" dirty="0">
                <a:solidFill>
                  <a:sysClr val="windowText" lastClr="000000"/>
                </a:solidFill>
                <a:latin typeface="Calibri"/>
                <a:ea typeface="ＭＳ Ｐゴシック"/>
              </a:rPr>
              <a:t>8 Gbps until Broader Approach end (2017),</a:t>
            </a:r>
          </a:p>
          <a:p>
            <a:pPr lvl="1" fontAlgn="auto">
              <a:spcAft>
                <a:spcPts val="0"/>
              </a:spcAft>
              <a:buFont typeface="Arial" panose="020B0604020202020204" pitchFamily="34" charset="0"/>
              <a:buChar char="•"/>
              <a:defRPr/>
            </a:pPr>
            <a:r>
              <a:rPr lang="en-US" altLang="ja-JP" sz="2400" dirty="0" smtClean="0">
                <a:solidFill>
                  <a:sysClr val="windowText" lastClr="000000"/>
                </a:solidFill>
                <a:latin typeface="Calibri"/>
                <a:ea typeface="ＭＳ Ｐゴシック"/>
              </a:rPr>
              <a:t>Over </a:t>
            </a:r>
            <a:r>
              <a:rPr lang="en-US" altLang="ja-JP" sz="2400" dirty="0">
                <a:solidFill>
                  <a:sysClr val="windowText" lastClr="000000"/>
                </a:solidFill>
                <a:latin typeface="Calibri"/>
                <a:ea typeface="ＭＳ Ｐゴシック"/>
              </a:rPr>
              <a:t>80 Gbps until ITER start (2020). </a:t>
            </a:r>
          </a:p>
          <a:p>
            <a:pPr lvl="1" fontAlgn="auto">
              <a:spcAft>
                <a:spcPts val="0"/>
              </a:spcAft>
              <a:buFont typeface="Arial" panose="020B0604020202020204" pitchFamily="34" charset="0"/>
              <a:buChar char="•"/>
              <a:defRPr/>
            </a:pPr>
            <a:endParaRPr lang="en-US" altLang="ja-JP" sz="2000" dirty="0">
              <a:solidFill>
                <a:sysClr val="windowText" lastClr="000000"/>
              </a:solidFill>
              <a:latin typeface="Calibri"/>
              <a:ea typeface="ＭＳ Ｐゴシック"/>
            </a:endParaRPr>
          </a:p>
        </p:txBody>
      </p:sp>
    </p:spTree>
    <p:extLst>
      <p:ext uri="{BB962C8B-B14F-4D97-AF65-F5344CB8AC3E}">
        <p14:creationId xmlns:p14="http://schemas.microsoft.com/office/powerpoint/2010/main" val="37191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cs typeface="Helvetica"/>
              </a:rPr>
              <a:t>Data</a:t>
            </a:r>
            <a:r>
              <a:rPr lang="en-US" altLang="ja-JP" b="1" dirty="0" smtClean="0">
                <a:latin typeface="Calibri" panose="020F0502020204030204" pitchFamily="34" charset="0"/>
                <a:cs typeface="Helvetica"/>
              </a:rPr>
              <a:t> transfer methods for LFNs</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5</a:t>
            </a:fld>
            <a:endParaRPr lang="en-US" altLang="ja-JP" dirty="0"/>
          </a:p>
        </p:txBody>
      </p:sp>
      <p:sp>
        <p:nvSpPr>
          <p:cNvPr id="4" name="コンテンツ プレースホルダー 2"/>
          <p:cNvSpPr txBox="1">
            <a:spLocks/>
          </p:cNvSpPr>
          <p:nvPr/>
        </p:nvSpPr>
        <p:spPr>
          <a:xfrm>
            <a:off x="395536" y="980688"/>
            <a:ext cx="8352928"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altLang="ja-JP" sz="2800" dirty="0" smtClean="0">
                <a:solidFill>
                  <a:sysClr val="windowText" lastClr="000000"/>
                </a:solidFill>
                <a:latin typeface="Calibri"/>
                <a:ea typeface="ＭＳ Ｐゴシック"/>
              </a:rPr>
              <a:t>Three approaches for fast data transfer</a:t>
            </a:r>
          </a:p>
          <a:p>
            <a:pPr marL="914400" lvl="1" indent="-457200" fontAlgn="auto">
              <a:spcAft>
                <a:spcPts val="0"/>
              </a:spcAft>
              <a:buFont typeface="+mj-lt"/>
              <a:buAutoNum type="arabicPeriod"/>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Developing a higher level protocol which</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cs typeface="+mn-cs"/>
              </a:rPr>
              <a:t> uses multiple TCP connections, e.g.</a:t>
            </a:r>
            <a:r>
              <a:rPr lang="en-US" altLang="ja-JP" sz="2400" dirty="0" smtClean="0">
                <a:solidFill>
                  <a:sysClr val="windowText" lastClr="000000"/>
                </a:solidFill>
                <a:latin typeface="Calibri"/>
                <a:ea typeface="ＭＳ Ｐゴシック"/>
              </a:rPr>
              <a:t> GridFTP, bbFTP, FDT, etc.</a:t>
            </a:r>
          </a:p>
          <a:p>
            <a:pPr marL="914400" lvl="1" indent="-457200" fontAlgn="auto">
              <a:spcAft>
                <a:spcPts val="0"/>
              </a:spcAft>
              <a:buFont typeface="+mj-lt"/>
              <a:buAutoNum type="arabicPeriod"/>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Improvement</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cs typeface="+mn-cs"/>
              </a:rPr>
              <a:t> of TCP</a:t>
            </a:r>
          </a:p>
          <a:p>
            <a:pPr marL="857250" lvl="2" indent="0" fontAlgn="auto">
              <a:spcAft>
                <a:spcPts val="0"/>
              </a:spcAft>
              <a:buNone/>
              <a:defRPr/>
            </a:pPr>
            <a:r>
              <a:rPr lang="en-US" altLang="ja-JP" sz="2000" baseline="0" dirty="0" smtClean="0">
                <a:solidFill>
                  <a:sysClr val="windowText" lastClr="000000"/>
                </a:solidFill>
                <a:latin typeface="Calibri"/>
                <a:ea typeface="ＭＳ Ｐゴシック"/>
              </a:rPr>
              <a:t>-</a:t>
            </a:r>
            <a:r>
              <a:rPr lang="en-US" altLang="ja-JP" sz="2000" dirty="0" smtClean="0">
                <a:solidFill>
                  <a:sysClr val="windowText" lastClr="000000"/>
                </a:solidFill>
                <a:latin typeface="Calibri"/>
                <a:ea typeface="ＭＳ Ｐゴシック"/>
              </a:rPr>
              <a:t> Improvement of congestion control algorithm: BIC, FAST, HSTCP, etc.</a:t>
            </a:r>
          </a:p>
          <a:p>
            <a:pPr marL="857250" lvl="2" indent="0" fontAlgn="auto">
              <a:spcAft>
                <a:spcPts val="0"/>
              </a:spcAft>
              <a:buNone/>
              <a:defRPr/>
            </a:pPr>
            <a:r>
              <a:rPr lang="en-US" altLang="ja-JP" sz="2000" dirty="0">
                <a:solidFill>
                  <a:sysClr val="windowText" lastClr="000000"/>
                </a:solidFill>
                <a:latin typeface="Calibri"/>
                <a:ea typeface="ＭＳ Ｐゴシック"/>
              </a:rPr>
              <a:t>- Multipath </a:t>
            </a:r>
            <a:r>
              <a:rPr lang="en-US" altLang="ja-JP" sz="2000" dirty="0" smtClean="0">
                <a:solidFill>
                  <a:sysClr val="windowText" lastClr="000000"/>
                </a:solidFill>
                <a:latin typeface="Calibri"/>
                <a:ea typeface="ＭＳ Ｐゴシック"/>
              </a:rPr>
              <a:t>TCP (MPTCP)</a:t>
            </a:r>
          </a:p>
          <a:p>
            <a:pPr marL="914400" lvl="1" indent="-457200" fontAlgn="auto">
              <a:spcAft>
                <a:spcPts val="0"/>
              </a:spcAft>
              <a:buFont typeface="+mj-lt"/>
              <a:buAutoNum type="arabicPeriod"/>
              <a:defRPr/>
            </a:pPr>
            <a:r>
              <a:rPr lang="en-US" altLang="ja-JP" sz="2400" dirty="0" smtClean="0">
                <a:solidFill>
                  <a:sysClr val="windowText" lastClr="000000"/>
                </a:solidFill>
                <a:latin typeface="Calibri"/>
                <a:ea typeface="ＭＳ Ｐゴシック"/>
              </a:rPr>
              <a:t>Developing an alternative transport protocol on UDP, e.g. UDT, FASP </a:t>
            </a:r>
            <a:r>
              <a:rPr lang="en-US" altLang="ja-JP" sz="2000" dirty="0" smtClean="0">
                <a:solidFill>
                  <a:sysClr val="windowText" lastClr="000000"/>
                </a:solidFill>
                <a:latin typeface="Calibri"/>
                <a:ea typeface="ＭＳ Ｐゴシック"/>
              </a:rPr>
              <a:t>(by Aspera, an IBM company)</a:t>
            </a:r>
            <a:r>
              <a:rPr lang="en-US" altLang="ja-JP" sz="2400" dirty="0" smtClean="0">
                <a:solidFill>
                  <a:sysClr val="windowText" lastClr="000000"/>
                </a:solidFill>
                <a:latin typeface="Calibri"/>
                <a:ea typeface="ＭＳ Ｐゴシック"/>
              </a:rPr>
              <a:t>, etc.</a:t>
            </a:r>
            <a:r>
              <a:rPr lang="en-US" altLang="ja-JP" dirty="0" smtClean="0">
                <a:solidFill>
                  <a:sysClr val="windowText" lastClr="000000"/>
                </a:solidFill>
                <a:latin typeface="Calibri"/>
                <a:ea typeface="ＭＳ Ｐゴシック"/>
              </a:rPr>
              <a:t> </a:t>
            </a:r>
            <a:endParaRPr kumimoji="1" lang="en-US" altLang="ja-JP" b="0"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lvl="0" fontAlgn="auto">
              <a:spcAft>
                <a:spcPts val="0"/>
              </a:spcAft>
              <a:buFont typeface="Wingdings" panose="05000000000000000000" pitchFamily="2" charset="2"/>
              <a:buChar char="Ø"/>
              <a:defRPr/>
            </a:pPr>
            <a:r>
              <a:rPr lang="en-US" altLang="ja-JP" sz="2800" dirty="0" smtClean="0">
                <a:solidFill>
                  <a:sysClr val="windowText" lastClr="000000"/>
                </a:solidFill>
                <a:latin typeface="Calibri"/>
                <a:ea typeface="ＭＳ Ｐゴシック"/>
              </a:rPr>
              <a:t>Investigated transfer methods</a:t>
            </a:r>
          </a:p>
          <a:p>
            <a:pPr lvl="1" fontAlgn="auto">
              <a:spcAft>
                <a:spcPts val="0"/>
              </a:spcAft>
              <a:buFont typeface="Arial" panose="020B0604020202020204" pitchFamily="34" charset="0"/>
              <a:buChar char="•"/>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rPr>
              <a:t>Pacing method: A kind of Type 2. </a:t>
            </a:r>
            <a:r>
              <a:rPr kumimoji="1" lang="en-US" altLang="ja-JP" sz="2400" b="0" i="0" u="none" strike="noStrike" kern="1200" cap="none" spc="0" normalizeH="0" noProof="0" dirty="0" smtClean="0">
                <a:ln>
                  <a:noFill/>
                </a:ln>
                <a:solidFill>
                  <a:sysClr val="windowText" lastClr="000000"/>
                </a:solidFill>
                <a:effectLst/>
                <a:uLnTx/>
                <a:uFillTx/>
                <a:latin typeface="Calibri"/>
                <a:ea typeface="ＭＳ Ｐゴシック"/>
              </a:rPr>
              <a:t> (Prof. Nakanishi)</a:t>
            </a: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rPr>
              <a:t>  </a:t>
            </a:r>
          </a:p>
          <a:p>
            <a:pPr lvl="1" fontAlgn="auto">
              <a:spcAft>
                <a:spcPts val="0"/>
              </a:spcAft>
              <a:buFont typeface="Arial" panose="020B0604020202020204" pitchFamily="34" charset="0"/>
              <a:buChar char="•"/>
              <a:defRPr/>
            </a:pPr>
            <a:r>
              <a:rPr lang="en-US" altLang="ja-JP" sz="2400" dirty="0" smtClean="0">
                <a:solidFill>
                  <a:sysClr val="windowText" lastClr="000000"/>
                </a:solidFill>
                <a:latin typeface="Calibri"/>
                <a:ea typeface="ＭＳ Ｐゴシック"/>
              </a:rPr>
              <a:t>MMCFTP: Type 1.  (Yamanaka)</a:t>
            </a: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p:txBody>
      </p:sp>
    </p:spTree>
    <p:extLst>
      <p:ext uri="{BB962C8B-B14F-4D97-AF65-F5344CB8AC3E}">
        <p14:creationId xmlns:p14="http://schemas.microsoft.com/office/powerpoint/2010/main" val="315484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Calibri" panose="020F0502020204030204" pitchFamily="34" charset="0"/>
                <a:cs typeface="Helvetica"/>
              </a:rPr>
              <a:t>Pacing </a:t>
            </a:r>
            <a:r>
              <a:rPr lang="en-US" altLang="ja-JP" b="1" dirty="0" smtClean="0">
                <a:latin typeface="Calibri" panose="020F0502020204030204" pitchFamily="34" charset="0"/>
                <a:cs typeface="Helvetica"/>
              </a:rPr>
              <a:t>method - Overview -</a:t>
            </a:r>
            <a:endParaRPr lang="ja-JP" altLang="en-US" b="1" dirty="0">
              <a:latin typeface="Calibri" panose="020F0502020204030204" pitchFamily="34" charset="0"/>
              <a:cs typeface="Helvetica"/>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6</a:t>
            </a:fld>
            <a:endParaRPr lang="en-US" altLang="ja-JP" dirty="0"/>
          </a:p>
        </p:txBody>
      </p:sp>
      <p:sp>
        <p:nvSpPr>
          <p:cNvPr id="4"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Pacing Method:</a:t>
            </a:r>
          </a:p>
          <a:p>
            <a:pPr lvl="1" indent="-342900"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Developed by Prof. </a:t>
            </a:r>
            <a:r>
              <a:rPr lang="en-US" altLang="ja-JP" sz="2000" dirty="0" err="1" smtClean="0">
                <a:solidFill>
                  <a:sysClr val="windowText" lastClr="000000"/>
                </a:solidFill>
                <a:latin typeface="Calibri"/>
                <a:ea typeface="ＭＳ Ｐゴシック"/>
              </a:rPr>
              <a:t>Hiraki</a:t>
            </a:r>
            <a:r>
              <a:rPr lang="en-US" altLang="ja-JP" sz="2000" dirty="0" smtClean="0">
                <a:solidFill>
                  <a:sysClr val="windowText" lastClr="000000"/>
                </a:solidFill>
                <a:latin typeface="Calibri"/>
                <a:ea typeface="ＭＳ Ｐゴシック"/>
              </a:rPr>
              <a:t>, Tokyo University, and used the experiment that established the world record of bandwidth-delay product, in 2006.</a:t>
            </a:r>
          </a:p>
          <a:p>
            <a:pPr lvl="1" indent="-342900"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Extends Inter Frame Gap (IFG) to prevent packet losses by the microburst</a:t>
            </a:r>
            <a:r>
              <a:rPr lang="en-US" altLang="ja-JP" sz="2000" dirty="0">
                <a:solidFill>
                  <a:sysClr val="windowText" lastClr="000000"/>
                </a:solidFill>
                <a:latin typeface="Calibri"/>
                <a:ea typeface="ＭＳ Ｐゴシック"/>
              </a:rPr>
              <a:t> </a:t>
            </a:r>
            <a:r>
              <a:rPr lang="en-US" altLang="ja-JP" sz="2000" dirty="0" smtClean="0">
                <a:solidFill>
                  <a:sysClr val="windowText" lastClr="000000"/>
                </a:solidFill>
                <a:latin typeface="Calibri"/>
                <a:ea typeface="ＭＳ Ｐゴシック"/>
              </a:rPr>
              <a:t>on switches that have small packet buffer.</a:t>
            </a:r>
          </a:p>
          <a:p>
            <a:pPr fontAlgn="auto">
              <a:spcAft>
                <a:spcPts val="0"/>
              </a:spcAft>
              <a:buFont typeface="Wingdings" panose="05000000000000000000" pitchFamily="2" charset="2"/>
              <a:buChar char="Ø"/>
              <a:defRPr/>
            </a:pPr>
            <a:r>
              <a:rPr lang="en-US" altLang="ja-JP" sz="2400" dirty="0">
                <a:solidFill>
                  <a:sysClr val="windowText" lastClr="000000"/>
                </a:solidFill>
                <a:latin typeface="Calibri"/>
                <a:ea typeface="ＭＳ Ｐゴシック"/>
              </a:rPr>
              <a:t>Because packet </a:t>
            </a:r>
            <a:r>
              <a:rPr lang="en-US" altLang="ja-JP" sz="2400" dirty="0" smtClean="0">
                <a:solidFill>
                  <a:sysClr val="windowText" lastClr="000000"/>
                </a:solidFill>
                <a:latin typeface="Calibri"/>
                <a:ea typeface="ＭＳ Ｐゴシック"/>
              </a:rPr>
              <a:t>losses </a:t>
            </a:r>
            <a:r>
              <a:rPr lang="en-US" altLang="ja-JP" sz="2400" dirty="0">
                <a:solidFill>
                  <a:sysClr val="windowText" lastClr="000000"/>
                </a:solidFill>
                <a:latin typeface="Calibri"/>
                <a:ea typeface="ＭＳ Ｐゴシック"/>
              </a:rPr>
              <a:t>on LFNs </a:t>
            </a:r>
            <a:r>
              <a:rPr lang="en-US" altLang="ja-JP" sz="2400" dirty="0" smtClean="0">
                <a:solidFill>
                  <a:sysClr val="windowText" lastClr="000000"/>
                </a:solidFill>
                <a:latin typeface="Calibri"/>
                <a:ea typeface="ＭＳ Ｐゴシック"/>
              </a:rPr>
              <a:t>damage </a:t>
            </a:r>
            <a:r>
              <a:rPr lang="en-US" altLang="ja-JP" sz="2400" dirty="0">
                <a:solidFill>
                  <a:sysClr val="windowText" lastClr="000000"/>
                </a:solidFill>
                <a:latin typeface="Calibri"/>
                <a:ea typeface="ＭＳ Ｐゴシック"/>
              </a:rPr>
              <a:t>TCP performance, pacing method is useful for </a:t>
            </a:r>
            <a:r>
              <a:rPr lang="en-US" altLang="ja-JP" sz="2400" dirty="0" smtClean="0">
                <a:solidFill>
                  <a:sysClr val="windowText" lastClr="000000"/>
                </a:solidFill>
                <a:latin typeface="Calibri"/>
                <a:ea typeface="ＭＳ Ｐゴシック"/>
              </a:rPr>
              <a:t>long distance fast data transfer.</a:t>
            </a:r>
            <a:endParaRPr lang="en-US" altLang="ja-JP" sz="2000" dirty="0" smtClean="0">
              <a:solidFill>
                <a:sysClr val="windowText" lastClr="000000"/>
              </a:solidFill>
              <a:latin typeface="Calibri"/>
              <a:ea typeface="ＭＳ Ｐゴシック"/>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548771"/>
            <a:ext cx="7463896" cy="3372617"/>
          </a:xfrm>
          <a:prstGeom prst="rect">
            <a:avLst/>
          </a:prstGeom>
        </p:spPr>
      </p:pic>
    </p:spTree>
    <p:extLst>
      <p:ext uri="{BB962C8B-B14F-4D97-AF65-F5344CB8AC3E}">
        <p14:creationId xmlns:p14="http://schemas.microsoft.com/office/powerpoint/2010/main" val="167349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cs typeface="Helvetica"/>
              </a:rPr>
              <a:t>Pacing Method: </a:t>
            </a:r>
            <a:r>
              <a:rPr lang="en-US" altLang="ja-JP" b="1" dirty="0" smtClean="0">
                <a:latin typeface="Calibri" panose="020F0502020204030204" pitchFamily="34" charset="0"/>
                <a:cs typeface="Helvetica"/>
              </a:rPr>
              <a:t>Experiment Result</a:t>
            </a:r>
            <a:endParaRPr lang="ja-JP" altLang="en-US" b="1" dirty="0">
              <a:latin typeface="Calibri" panose="020F0502020204030204" pitchFamily="34" charset="0"/>
              <a:cs typeface="Helvetica"/>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7</a:t>
            </a:fld>
            <a:endParaRPr lang="en-US" altLang="ja-JP" dirty="0"/>
          </a:p>
        </p:txBody>
      </p:sp>
      <p:pic>
        <p:nvPicPr>
          <p:cNvPr id="4"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31" y="1858620"/>
            <a:ext cx="7038538" cy="4525963"/>
          </a:xfrm>
          <a:prstGeom prst="rect">
            <a:avLst/>
          </a:prstGeom>
        </p:spPr>
      </p:pic>
      <p:sp>
        <p:nvSpPr>
          <p:cNvPr id="6" name="円/楕円 5"/>
          <p:cNvSpPr/>
          <p:nvPr/>
        </p:nvSpPr>
        <p:spPr>
          <a:xfrm>
            <a:off x="7176978" y="2292603"/>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8" name="円/楕円 7"/>
          <p:cNvSpPr/>
          <p:nvPr/>
        </p:nvSpPr>
        <p:spPr>
          <a:xfrm>
            <a:off x="5142407" y="4968511"/>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9" name="円/楕円 8"/>
          <p:cNvSpPr/>
          <p:nvPr/>
        </p:nvSpPr>
        <p:spPr>
          <a:xfrm>
            <a:off x="7061084" y="3589287"/>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0" name="直線コネクタ 9"/>
          <p:cNvCxnSpPr>
            <a:stCxn id="6" idx="4"/>
            <a:endCxn id="9" idx="0"/>
          </p:cNvCxnSpPr>
          <p:nvPr/>
        </p:nvCxnSpPr>
        <p:spPr>
          <a:xfrm flipH="1">
            <a:off x="7119563" y="2409561"/>
            <a:ext cx="115894" cy="1179726"/>
          </a:xfrm>
          <a:prstGeom prst="line">
            <a:avLst/>
          </a:prstGeom>
          <a:noFill/>
          <a:ln w="12700" cap="flat" cmpd="sng" algn="ctr">
            <a:solidFill>
              <a:srgbClr val="4F81BD">
                <a:shade val="95000"/>
                <a:satMod val="105000"/>
              </a:srgbClr>
            </a:solidFill>
            <a:prstDash val="solid"/>
          </a:ln>
          <a:effectLst/>
        </p:spPr>
      </p:cxnSp>
      <p:cxnSp>
        <p:nvCxnSpPr>
          <p:cNvPr id="13" name="直線コネクタ 12"/>
          <p:cNvCxnSpPr>
            <a:endCxn id="8" idx="6"/>
          </p:cNvCxnSpPr>
          <p:nvPr/>
        </p:nvCxnSpPr>
        <p:spPr>
          <a:xfrm flipH="1">
            <a:off x="5259365" y="4910032"/>
            <a:ext cx="1110601" cy="116958"/>
          </a:xfrm>
          <a:prstGeom prst="line">
            <a:avLst/>
          </a:prstGeom>
          <a:noFill/>
          <a:ln w="63500" cap="flat" cmpd="sng" algn="ctr">
            <a:solidFill>
              <a:srgbClr val="4F81BD">
                <a:shade val="95000"/>
                <a:satMod val="105000"/>
              </a:srgbClr>
            </a:solidFill>
            <a:prstDash val="solid"/>
          </a:ln>
          <a:effectLst/>
        </p:spPr>
      </p:cxnSp>
      <p:cxnSp>
        <p:nvCxnSpPr>
          <p:cNvPr id="14" name="直線コネクタ 13"/>
          <p:cNvCxnSpPr>
            <a:stCxn id="8" idx="0"/>
            <a:endCxn id="43" idx="4"/>
          </p:cNvCxnSpPr>
          <p:nvPr/>
        </p:nvCxnSpPr>
        <p:spPr>
          <a:xfrm flipV="1">
            <a:off x="5200886" y="4857833"/>
            <a:ext cx="5657" cy="110678"/>
          </a:xfrm>
          <a:prstGeom prst="line">
            <a:avLst/>
          </a:prstGeom>
          <a:noFill/>
          <a:ln w="25400" cap="flat" cmpd="sng" algn="ctr">
            <a:solidFill>
              <a:srgbClr val="4F81BD">
                <a:shade val="95000"/>
                <a:satMod val="105000"/>
              </a:srgbClr>
            </a:solidFill>
            <a:prstDash val="solid"/>
          </a:ln>
          <a:effectLst/>
        </p:spPr>
      </p:cxnSp>
      <p:cxnSp>
        <p:nvCxnSpPr>
          <p:cNvPr id="15" name="直線コネクタ 14"/>
          <p:cNvCxnSpPr>
            <a:stCxn id="34" idx="2"/>
            <a:endCxn id="6" idx="6"/>
          </p:cNvCxnSpPr>
          <p:nvPr/>
        </p:nvCxnSpPr>
        <p:spPr>
          <a:xfrm flipH="1" flipV="1">
            <a:off x="7293936" y="2351082"/>
            <a:ext cx="197163" cy="15121"/>
          </a:xfrm>
          <a:prstGeom prst="line">
            <a:avLst/>
          </a:prstGeom>
          <a:noFill/>
          <a:ln w="25400" cap="flat" cmpd="sng" algn="ctr">
            <a:solidFill>
              <a:srgbClr val="4F81BD">
                <a:shade val="95000"/>
                <a:satMod val="105000"/>
              </a:srgbClr>
            </a:solidFill>
            <a:prstDash val="solid"/>
          </a:ln>
          <a:effectLst/>
        </p:spPr>
      </p:cxnSp>
      <p:cxnSp>
        <p:nvCxnSpPr>
          <p:cNvPr id="16" name="直線コネクタ 15"/>
          <p:cNvCxnSpPr>
            <a:stCxn id="9" idx="3"/>
            <a:endCxn id="22" idx="6"/>
          </p:cNvCxnSpPr>
          <p:nvPr/>
        </p:nvCxnSpPr>
        <p:spPr>
          <a:xfrm flipH="1">
            <a:off x="6486924" y="3689117"/>
            <a:ext cx="591288" cy="1220915"/>
          </a:xfrm>
          <a:prstGeom prst="line">
            <a:avLst/>
          </a:prstGeom>
          <a:noFill/>
          <a:ln w="50800" cap="flat" cmpd="sng" algn="ctr">
            <a:solidFill>
              <a:srgbClr val="4F81BD">
                <a:shade val="95000"/>
                <a:satMod val="105000"/>
              </a:srgbClr>
            </a:solidFill>
            <a:prstDash val="solid"/>
          </a:ln>
          <a:effectLst/>
        </p:spPr>
      </p:cxnSp>
      <p:sp>
        <p:nvSpPr>
          <p:cNvPr id="22" name="円/楕円 21"/>
          <p:cNvSpPr/>
          <p:nvPr/>
        </p:nvSpPr>
        <p:spPr>
          <a:xfrm>
            <a:off x="6369966" y="4851553"/>
            <a:ext cx="116958" cy="116958"/>
          </a:xfrm>
          <a:prstGeom prst="ellipse">
            <a:avLst/>
          </a:prstGeom>
          <a:noFill/>
          <a:ln w="25400" cap="flat" cmpd="sng" algn="ctr">
            <a:solidFill>
              <a:srgbClr val="4F81BD">
                <a:shade val="50000"/>
              </a:srgbClr>
            </a:solidFill>
            <a:prstDash val="solid"/>
          </a:ln>
          <a:effectLst/>
        </p:spPr>
        <p:txBody>
          <a:bodyPr rtlCol="0" anchor="ctr"/>
          <a:lstStyle/>
          <a:p>
            <a:pPr algn="ctr" fontAlgn="auto">
              <a:spcBef>
                <a:spcPts val="0"/>
              </a:spcBef>
              <a:spcAft>
                <a:spcPts val="0"/>
              </a:spcAft>
            </a:pPr>
            <a:endParaRPr kumimoji="0" lang="ja-JP" altLang="en-US" sz="1800" kern="0">
              <a:solidFill>
                <a:prstClr val="white"/>
              </a:solidFill>
              <a:latin typeface="Calibri"/>
              <a:ea typeface="ＭＳ Ｐゴシック"/>
            </a:endParaRPr>
          </a:p>
        </p:txBody>
      </p:sp>
      <p:sp>
        <p:nvSpPr>
          <p:cNvPr id="27" name="テキスト ボックス 26"/>
          <p:cNvSpPr txBox="1"/>
          <p:nvPr/>
        </p:nvSpPr>
        <p:spPr>
          <a:xfrm>
            <a:off x="7108394" y="2941703"/>
            <a:ext cx="954557"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2.4Gbps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8" name="テキスト ボックス 27"/>
          <p:cNvSpPr txBox="1"/>
          <p:nvPr/>
        </p:nvSpPr>
        <p:spPr>
          <a:xfrm>
            <a:off x="7291927" y="2490959"/>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9" name="テキスト ボックス 28"/>
          <p:cNvSpPr txBox="1"/>
          <p:nvPr/>
        </p:nvSpPr>
        <p:spPr>
          <a:xfrm>
            <a:off x="5398220" y="4596859"/>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40Gbps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3" name="テキスト ボックス 32"/>
          <p:cNvSpPr txBox="1"/>
          <p:nvPr/>
        </p:nvSpPr>
        <p:spPr>
          <a:xfrm>
            <a:off x="4355976" y="4668867"/>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4" name="円/楕円 33"/>
          <p:cNvSpPr/>
          <p:nvPr/>
        </p:nvSpPr>
        <p:spPr>
          <a:xfrm>
            <a:off x="7491099" y="2307724"/>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5" name="円/楕円 34"/>
          <p:cNvSpPr/>
          <p:nvPr/>
        </p:nvSpPr>
        <p:spPr>
          <a:xfrm>
            <a:off x="7479378" y="2319661"/>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6" name="テキスト ボックス 35"/>
          <p:cNvSpPr txBox="1"/>
          <p:nvPr/>
        </p:nvSpPr>
        <p:spPr>
          <a:xfrm>
            <a:off x="6772532" y="1700808"/>
            <a:ext cx="197297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IFERC (</a:t>
            </a:r>
            <a:r>
              <a:rPr kumimoji="0" lang="en-US" altLang="ja-JP" sz="2000" b="0" i="0" u="none" strike="noStrike" kern="0" cap="none" spc="0" normalizeH="0" baseline="0" noProof="0" dirty="0" err="1" smtClean="0">
                <a:ln>
                  <a:noFill/>
                </a:ln>
                <a:solidFill>
                  <a:prstClr val="black"/>
                </a:solidFill>
                <a:effectLst/>
                <a:uLnTx/>
                <a:uFillTx/>
                <a:latin typeface="Calibri"/>
                <a:ea typeface="ＭＳ Ｐゴシック"/>
              </a:rPr>
              <a:t>Rokkasho</a:t>
            </a: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a:t>
            </a:r>
          </a:p>
        </p:txBody>
      </p:sp>
      <p:sp>
        <p:nvSpPr>
          <p:cNvPr id="43" name="円/楕円 42"/>
          <p:cNvSpPr/>
          <p:nvPr/>
        </p:nvSpPr>
        <p:spPr>
          <a:xfrm>
            <a:off x="5148064" y="4740875"/>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44" name="図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5854" y="3876779"/>
            <a:ext cx="956426" cy="3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テキスト ボックス 52"/>
          <p:cNvSpPr txBox="1"/>
          <p:nvPr/>
        </p:nvSpPr>
        <p:spPr>
          <a:xfrm>
            <a:off x="4539123" y="3828023"/>
            <a:ext cx="127554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NIFS (Toki)</a:t>
            </a:r>
          </a:p>
        </p:txBody>
      </p:sp>
      <p:pic>
        <p:nvPicPr>
          <p:cNvPr id="84"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7710133" y="2078196"/>
            <a:ext cx="348470" cy="48292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5032308" y="4220024"/>
            <a:ext cx="348470" cy="48292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6614067" y="5208927"/>
            <a:ext cx="1882369" cy="1512168"/>
          </a:xfrm>
          <a:prstGeom prst="round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461488"/>
            <a:ext cx="3192065" cy="209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1172759" y="4074244"/>
            <a:ext cx="2357697" cy="307777"/>
          </a:xfrm>
          <a:prstGeom prst="rect">
            <a:avLst/>
          </a:prstGeom>
          <a:noFill/>
        </p:spPr>
        <p:txBody>
          <a:bodyPr wrap="none" rtlCol="0">
            <a:spAutoFit/>
          </a:bodyPr>
          <a:lstStyle/>
          <a:p>
            <a:r>
              <a:rPr kumimoji="1" lang="en-US" altLang="ja-JP" dirty="0" smtClean="0">
                <a:latin typeface="Calibri" panose="020F0502020204030204" pitchFamily="34" charset="0"/>
                <a:ea typeface="+mn-ea"/>
              </a:rPr>
              <a:t>Specification of test machines</a:t>
            </a:r>
            <a:endParaRPr kumimoji="1" lang="ja-JP" altLang="en-US" dirty="0" smtClean="0">
              <a:latin typeface="Calibri" panose="020F0502020204030204" pitchFamily="34" charset="0"/>
              <a:ea typeface="+mn-ea"/>
            </a:endParaRPr>
          </a:p>
        </p:txBody>
      </p:sp>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174998"/>
            <a:ext cx="3639638" cy="282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266724" y="1187460"/>
            <a:ext cx="2039726" cy="923330"/>
          </a:xfrm>
          <a:prstGeom prst="rect">
            <a:avLst/>
          </a:prstGeom>
          <a:noFill/>
          <a:ln>
            <a:solidFill>
              <a:schemeClr val="tx1"/>
            </a:solidFill>
          </a:ln>
        </p:spPr>
        <p:txBody>
          <a:bodyPr wrap="none" rtlCol="0">
            <a:spAutoFit/>
          </a:bodyPr>
          <a:lstStyle/>
          <a:p>
            <a:r>
              <a:rPr lang="en-US" altLang="ja-JP" sz="1800" dirty="0">
                <a:latin typeface="Calibri" panose="020F0502020204030204" pitchFamily="34" charset="0"/>
              </a:rPr>
              <a:t>Measuring </a:t>
            </a:r>
            <a:r>
              <a:rPr lang="en-US" altLang="ja-JP" sz="1800" dirty="0" smtClean="0">
                <a:latin typeface="Calibri" panose="020F0502020204030204" pitchFamily="34" charset="0"/>
              </a:rPr>
              <a:t>method:</a:t>
            </a:r>
          </a:p>
          <a:p>
            <a:r>
              <a:rPr lang="en-US" altLang="ja-JP" sz="1800" dirty="0" smtClean="0">
                <a:latin typeface="Calibri" panose="020F0502020204030204" pitchFamily="34" charset="0"/>
              </a:rPr>
              <a:t>Iperf3</a:t>
            </a:r>
          </a:p>
          <a:p>
            <a:r>
              <a:rPr lang="en-US" altLang="ja-JP" sz="1800" dirty="0" smtClean="0">
                <a:latin typeface="Calibri" panose="020F0502020204030204" pitchFamily="34" charset="0"/>
              </a:rPr>
              <a:t>TCP 1 Connection</a:t>
            </a:r>
          </a:p>
        </p:txBody>
      </p:sp>
      <p:sp>
        <p:nvSpPr>
          <p:cNvPr id="11" name="テキスト ボックス 10"/>
          <p:cNvSpPr txBox="1"/>
          <p:nvPr/>
        </p:nvSpPr>
        <p:spPr>
          <a:xfrm>
            <a:off x="1907704" y="1880828"/>
            <a:ext cx="1434239" cy="369332"/>
          </a:xfrm>
          <a:prstGeom prst="rect">
            <a:avLst/>
          </a:prstGeom>
          <a:noFill/>
        </p:spPr>
        <p:txBody>
          <a:bodyPr wrap="none" rtlCol="0">
            <a:spAutoFit/>
          </a:bodyPr>
          <a:lstStyle/>
          <a:p>
            <a:r>
              <a:rPr kumimoji="1" lang="en-US" altLang="ja-JP" sz="1800" dirty="0" smtClean="0">
                <a:latin typeface="Calibri" panose="020F0502020204030204" pitchFamily="34" charset="0"/>
                <a:ea typeface="+mn-ea"/>
              </a:rPr>
              <a:t>Packet loss: 0</a:t>
            </a:r>
          </a:p>
        </p:txBody>
      </p:sp>
      <p:sp>
        <p:nvSpPr>
          <p:cNvPr id="12" name="右矢印 11"/>
          <p:cNvSpPr/>
          <p:nvPr/>
        </p:nvSpPr>
        <p:spPr bwMode="auto">
          <a:xfrm rot="18797153">
            <a:off x="6123527" y="3156030"/>
            <a:ext cx="726792" cy="516988"/>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endParaRPr>
          </a:p>
        </p:txBody>
      </p:sp>
      <p:sp>
        <p:nvSpPr>
          <p:cNvPr id="17" name="正方形/長方形 16"/>
          <p:cNvSpPr/>
          <p:nvPr/>
        </p:nvSpPr>
        <p:spPr>
          <a:xfrm>
            <a:off x="4248815" y="2276872"/>
            <a:ext cx="2777042" cy="646331"/>
          </a:xfrm>
          <a:prstGeom prst="rect">
            <a:avLst/>
          </a:prstGeom>
        </p:spPr>
        <p:txBody>
          <a:bodyPr wrap="none">
            <a:spAutoFit/>
          </a:bodyPr>
          <a:lstStyle/>
          <a:p>
            <a:r>
              <a:rPr lang="en-US" altLang="ja-JP" sz="1800" dirty="0">
                <a:latin typeface="Calibri" panose="020F0502020204030204" pitchFamily="34" charset="0"/>
              </a:rPr>
              <a:t>Throughput was decreased </a:t>
            </a:r>
            <a:endParaRPr lang="en-US" altLang="ja-JP" sz="1800" dirty="0" smtClean="0">
              <a:latin typeface="Calibri" panose="020F0502020204030204" pitchFamily="34" charset="0"/>
            </a:endParaRPr>
          </a:p>
          <a:p>
            <a:r>
              <a:rPr lang="en-US" altLang="ja-JP" sz="1800" dirty="0" smtClean="0">
                <a:latin typeface="Calibri" panose="020F0502020204030204" pitchFamily="34" charset="0"/>
              </a:rPr>
              <a:t>when </a:t>
            </a:r>
            <a:r>
              <a:rPr lang="en-US" altLang="ja-JP" sz="1800" dirty="0">
                <a:latin typeface="Calibri" panose="020F0502020204030204" pitchFamily="34" charset="0"/>
              </a:rPr>
              <a:t>pacing rate &lt; 60</a:t>
            </a:r>
            <a:r>
              <a:rPr lang="en-US" altLang="ja-JP" sz="1800" dirty="0" smtClean="0">
                <a:latin typeface="Calibri" panose="020F0502020204030204" pitchFamily="34" charset="0"/>
              </a:rPr>
              <a:t>%.</a:t>
            </a:r>
          </a:p>
        </p:txBody>
      </p:sp>
    </p:spTree>
    <p:extLst>
      <p:ext uri="{BB962C8B-B14F-4D97-AF65-F5344CB8AC3E}">
        <p14:creationId xmlns:p14="http://schemas.microsoft.com/office/powerpoint/2010/main" val="2648917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572" y="80628"/>
            <a:ext cx="7992566" cy="504825"/>
          </a:xfrm>
        </p:spPr>
        <p:txBody>
          <a:bodyPr/>
          <a:lstStyle/>
          <a:p>
            <a:r>
              <a:rPr lang="en-US" altLang="ja-JP" sz="2400" b="1" dirty="0" smtClean="0">
                <a:cs typeface="Helvetica"/>
              </a:rPr>
              <a:t>MMCFTP(Massively Multi-Connection FTP) - Overview-</a:t>
            </a:r>
            <a:r>
              <a:rPr lang="en-US" altLang="ja-JP" b="1" dirty="0" smtClean="0">
                <a:latin typeface="Calibri" panose="020F0502020204030204" pitchFamily="34" charset="0"/>
                <a:cs typeface="Helvetica"/>
              </a:rPr>
              <a:t> </a:t>
            </a:r>
            <a:endParaRPr lang="ja-JP" altLang="en-US" b="1" dirty="0">
              <a:latin typeface="Calibri" panose="020F0502020204030204" pitchFamily="34" charset="0"/>
              <a:cs typeface="Helvetica"/>
            </a:endParaRPr>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8</a:t>
            </a:fld>
            <a:endParaRPr lang="en-US" altLang="ja-JP" dirty="0"/>
          </a:p>
        </p:txBody>
      </p:sp>
      <p:sp>
        <p:nvSpPr>
          <p:cNvPr id="176" name="コンテンツ プレースホルダー 2"/>
          <p:cNvSpPr txBox="1">
            <a:spLocks/>
          </p:cNvSpPr>
          <p:nvPr/>
        </p:nvSpPr>
        <p:spPr>
          <a:xfrm>
            <a:off x="324036" y="980688"/>
            <a:ext cx="8532440" cy="55806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a:cs typeface="+mn-cs"/>
              </a:rPr>
              <a:t>TCP limitation</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Maximum Window Size: 1GB</a:t>
            </a:r>
          </a:p>
          <a:p>
            <a:pPr lvl="1" fontAlgn="auto">
              <a:spcAft>
                <a:spcPts val="0"/>
              </a:spcAft>
              <a:buFont typeface="Arial" panose="020B0604020202020204" pitchFamily="34" charset="0"/>
              <a:buChar char="•"/>
              <a:defRPr/>
            </a:pPr>
            <a:r>
              <a:rPr kumimoji="1" lang="en-US" altLang="ja-JP" sz="2000" i="0" u="none" strike="noStrike" kern="1200" cap="none" spc="0" normalizeH="0" baseline="0" noProof="0" dirty="0" smtClean="0">
                <a:ln>
                  <a:noFill/>
                </a:ln>
                <a:solidFill>
                  <a:sysClr val="windowText" lastClr="000000"/>
                </a:solidFill>
                <a:effectLst/>
                <a:uLnTx/>
                <a:uFillTx/>
                <a:latin typeface="Calibri"/>
                <a:ea typeface="ＭＳ Ｐゴシック"/>
              </a:rPr>
              <a:t>RTT</a:t>
            </a:r>
            <a:r>
              <a:rPr kumimoji="1" lang="en-US" altLang="ja-JP" sz="2000" i="0" u="none" strike="noStrike" kern="1200" cap="none" spc="0" normalizeH="0" noProof="0" dirty="0" smtClean="0">
                <a:ln>
                  <a:noFill/>
                </a:ln>
                <a:solidFill>
                  <a:sysClr val="windowText" lastClr="000000"/>
                </a:solidFill>
                <a:effectLst/>
                <a:uLnTx/>
                <a:uFillTx/>
                <a:latin typeface="Calibri"/>
                <a:ea typeface="ＭＳ Ｐゴシック"/>
              </a:rPr>
              <a:t> between ITER and IFERC/REC:  300ms</a:t>
            </a:r>
          </a:p>
          <a:p>
            <a:pPr lvl="1" fontAlgn="auto">
              <a:spcAft>
                <a:spcPts val="0"/>
              </a:spcAft>
              <a:buFont typeface="Arial" panose="020B0604020202020204" pitchFamily="34" charset="0"/>
              <a:buChar char="•"/>
              <a:defRPr/>
            </a:pPr>
            <a:r>
              <a:rPr lang="en-US" altLang="ja-JP" sz="2000" baseline="0" dirty="0" smtClean="0">
                <a:solidFill>
                  <a:sysClr val="windowText" lastClr="000000"/>
                </a:solidFill>
                <a:latin typeface="Calibri"/>
                <a:ea typeface="ＭＳ Ｐゴシック"/>
              </a:rPr>
              <a:t>Maximum</a:t>
            </a:r>
            <a:r>
              <a:rPr lang="en-US" altLang="ja-JP" sz="2000" dirty="0" smtClean="0">
                <a:solidFill>
                  <a:sysClr val="windowText" lastClr="000000"/>
                </a:solidFill>
                <a:latin typeface="Calibri"/>
                <a:ea typeface="ＭＳ Ｐゴシック"/>
              </a:rPr>
              <a:t> speed of 1 TCP connection: 1GB/300ms = 26 Gbps</a:t>
            </a:r>
          </a:p>
          <a:p>
            <a:pPr lvl="1" fontAlgn="auto">
              <a:spcAft>
                <a:spcPts val="0"/>
              </a:spcAft>
              <a:buFont typeface="Arial" panose="020B0604020202020204" pitchFamily="34" charset="0"/>
              <a:buChar char="•"/>
              <a:defRPr/>
            </a:pPr>
            <a:r>
              <a:rPr lang="en-US" altLang="ja-JP" sz="2000" dirty="0">
                <a:solidFill>
                  <a:sysClr val="windowText" lastClr="000000"/>
                </a:solidFill>
                <a:latin typeface="Calibri"/>
                <a:ea typeface="ＭＳ Ｐゴシック"/>
              </a:rPr>
              <a:t>To achieve</a:t>
            </a:r>
            <a:r>
              <a:rPr kumimoji="1" lang="en-US" altLang="ja-JP" sz="2000" i="0" u="none" strike="noStrike" kern="1200" cap="none" spc="0" normalizeH="0" noProof="0" dirty="0" smtClean="0">
                <a:ln>
                  <a:noFill/>
                </a:ln>
                <a:solidFill>
                  <a:sysClr val="windowText" lastClr="000000"/>
                </a:solidFill>
                <a:effectLst/>
                <a:uLnTx/>
                <a:uFillTx/>
                <a:latin typeface="Calibri"/>
                <a:ea typeface="ＭＳ Ｐゴシック"/>
              </a:rPr>
              <a:t> over 80 Gbps transfer, we need an additional solution.</a:t>
            </a:r>
            <a:endParaRPr kumimoji="1" lang="en-US" altLang="ja-JP" sz="2400" b="0"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altLang="ja-JP" sz="2800" dirty="0" smtClean="0">
                <a:solidFill>
                  <a:sysClr val="windowText" lastClr="000000"/>
                </a:solidFill>
                <a:latin typeface="Calibri"/>
                <a:ea typeface="ＭＳ Ｐゴシック"/>
              </a:rPr>
              <a:t>MMCFTP</a:t>
            </a:r>
          </a:p>
          <a:p>
            <a:pPr lvl="1" fontAlgn="auto">
              <a:spcAft>
                <a:spcPts val="0"/>
              </a:spcAft>
              <a:buFont typeface="Arial" panose="020B0604020202020204" pitchFamily="34" charset="0"/>
              <a:buChar char="•"/>
              <a:defRPr/>
            </a:pPr>
            <a:r>
              <a:rPr lang="en-US" altLang="ja-JP" sz="2000" dirty="0">
                <a:solidFill>
                  <a:sysClr val="windowText" lastClr="000000"/>
                </a:solidFill>
                <a:latin typeface="Calibri"/>
                <a:ea typeface="ＭＳ Ｐゴシック"/>
              </a:rPr>
              <a:t>A </a:t>
            </a:r>
            <a:r>
              <a:rPr lang="en-US" altLang="ja-JP" sz="2000" dirty="0" smtClean="0">
                <a:solidFill>
                  <a:sysClr val="windowText" lastClr="000000"/>
                </a:solidFill>
                <a:latin typeface="Calibri"/>
                <a:ea typeface="ＭＳ Ｐゴシック"/>
              </a:rPr>
              <a:t>higher </a:t>
            </a:r>
            <a:r>
              <a:rPr lang="en-US" altLang="ja-JP" sz="2000" dirty="0">
                <a:solidFill>
                  <a:sysClr val="windowText" lastClr="000000"/>
                </a:solidFill>
                <a:latin typeface="Calibri"/>
                <a:ea typeface="ＭＳ Ｐゴシック"/>
              </a:rPr>
              <a:t>level protocol which </a:t>
            </a:r>
            <a:r>
              <a:rPr lang="en-US" altLang="ja-JP" sz="2000" dirty="0" smtClean="0">
                <a:solidFill>
                  <a:sysClr val="windowText" lastClr="000000"/>
                </a:solidFill>
                <a:latin typeface="Calibri"/>
                <a:ea typeface="ＭＳ Ｐゴシック"/>
              </a:rPr>
              <a:t>uses </a:t>
            </a:r>
            <a:r>
              <a:rPr lang="en-US" altLang="ja-JP" sz="2000" dirty="0">
                <a:solidFill>
                  <a:sysClr val="windowText" lastClr="000000"/>
                </a:solidFill>
                <a:latin typeface="Calibri"/>
                <a:ea typeface="ＭＳ Ｐゴシック"/>
              </a:rPr>
              <a:t>multiple TCP </a:t>
            </a:r>
            <a:r>
              <a:rPr lang="en-US" altLang="ja-JP" sz="2000" dirty="0" smtClean="0">
                <a:solidFill>
                  <a:sysClr val="windowText" lastClr="000000"/>
                </a:solidFill>
                <a:latin typeface="Calibri"/>
                <a:ea typeface="ＭＳ Ｐゴシック"/>
              </a:rPr>
              <a:t>connections (Type 1).</a:t>
            </a:r>
          </a:p>
          <a:p>
            <a:pPr lvl="1" fontAlgn="auto">
              <a:spcAft>
                <a:spcPts val="0"/>
              </a:spcAft>
              <a:buFont typeface="Arial" panose="020B0604020202020204" pitchFamily="34" charset="0"/>
              <a:buChar char="•"/>
              <a:defRPr/>
            </a:pPr>
            <a:r>
              <a:rPr lang="en-US" altLang="ja-JP" sz="2000" dirty="0">
                <a:solidFill>
                  <a:sysClr val="windowText" lastClr="000000"/>
                </a:solidFill>
                <a:latin typeface="Calibri"/>
                <a:ea typeface="ＭＳ Ｐゴシック"/>
              </a:rPr>
              <a:t>Traditional type 1 </a:t>
            </a:r>
            <a:r>
              <a:rPr lang="en-US" altLang="ja-JP" sz="2000" dirty="0" smtClean="0">
                <a:solidFill>
                  <a:sysClr val="windowText" lastClr="000000"/>
                </a:solidFill>
                <a:latin typeface="Calibri"/>
                <a:ea typeface="ＭＳ Ｐゴシック"/>
              </a:rPr>
              <a:t>protocols: </a:t>
            </a:r>
            <a:r>
              <a:rPr lang="en-US" altLang="ja-JP" sz="2000" dirty="0">
                <a:solidFill>
                  <a:sysClr val="windowText" lastClr="000000"/>
                </a:solidFill>
                <a:latin typeface="Calibri"/>
                <a:ea typeface="ＭＳ Ｐゴシック"/>
              </a:rPr>
              <a:t>Maximize TCP speed and restrict number of  TCP </a:t>
            </a:r>
            <a:r>
              <a:rPr lang="en-US" altLang="ja-JP" sz="2000" dirty="0" smtClean="0">
                <a:solidFill>
                  <a:sysClr val="windowText" lastClr="000000"/>
                </a:solidFill>
                <a:latin typeface="Calibri"/>
                <a:ea typeface="ＭＳ Ｐゴシック"/>
              </a:rPr>
              <a:t>connections.</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MMCFTP: Restrict TCP speed and use many TCP connections.</a:t>
            </a:r>
          </a:p>
          <a:p>
            <a:pPr lvl="1" fontAlgn="auto">
              <a:spcAft>
                <a:spcPts val="0"/>
              </a:spcAft>
              <a:buFont typeface="Arial" panose="020B0604020202020204" pitchFamily="34" charset="0"/>
              <a:buChar char="•"/>
              <a:defRPr/>
            </a:pPr>
            <a:r>
              <a:rPr lang="en-US" altLang="ja-JP" sz="2000" dirty="0">
                <a:solidFill>
                  <a:sysClr val="windowText" lastClr="000000"/>
                </a:solidFill>
                <a:latin typeface="Calibri"/>
                <a:ea typeface="ＭＳ Ｐゴシック"/>
              </a:rPr>
              <a:t>Number of TCP connections are controlled dynamically, based on network condition and transfer speed which user requests</a:t>
            </a:r>
            <a:r>
              <a:rPr lang="en-US" altLang="ja-JP" sz="2000" dirty="0" smtClean="0">
                <a:solidFill>
                  <a:sysClr val="windowText" lastClr="000000"/>
                </a:solidFill>
                <a:latin typeface="Calibri"/>
                <a:ea typeface="ＭＳ Ｐゴシック"/>
              </a:rPr>
              <a:t>.</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The detail of MMCFTP was </a:t>
            </a:r>
            <a:r>
              <a:rPr lang="en-US" altLang="ja-JP" sz="2000" dirty="0">
                <a:solidFill>
                  <a:sysClr val="windowText" lastClr="000000"/>
                </a:solidFill>
                <a:latin typeface="Calibri"/>
                <a:ea typeface="ＭＳ Ｐゴシック"/>
              </a:rPr>
              <a:t>presented in the last meeting, 9</a:t>
            </a:r>
            <a:r>
              <a:rPr lang="en-US" altLang="ja-JP" sz="2000" baseline="30000" dirty="0">
                <a:solidFill>
                  <a:sysClr val="windowText" lastClr="000000"/>
                </a:solidFill>
                <a:latin typeface="Calibri"/>
                <a:ea typeface="ＭＳ Ｐゴシック"/>
              </a:rPr>
              <a:t>th</a:t>
            </a:r>
            <a:r>
              <a:rPr lang="en-US" altLang="ja-JP" sz="2000" dirty="0">
                <a:solidFill>
                  <a:sysClr val="windowText" lastClr="000000"/>
                </a:solidFill>
                <a:latin typeface="Calibri"/>
                <a:ea typeface="ＭＳ Ｐゴシック"/>
              </a:rPr>
              <a:t> IAEA TM on Control, Data Acquisition, and Remote Participation for Fusion Research, held in ASIPP, Hefei, China in 2013.</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Important progress from </a:t>
            </a:r>
            <a:r>
              <a:rPr lang="en-US" altLang="ja-JP" sz="2000" dirty="0">
                <a:solidFill>
                  <a:sysClr val="windowText" lastClr="000000"/>
                </a:solidFill>
                <a:latin typeface="Calibri"/>
                <a:ea typeface="ＭＳ Ｐゴシック"/>
              </a:rPr>
              <a:t>9</a:t>
            </a:r>
            <a:r>
              <a:rPr lang="en-US" altLang="ja-JP" sz="2000" baseline="30000" dirty="0">
                <a:solidFill>
                  <a:sysClr val="windowText" lastClr="000000"/>
                </a:solidFill>
                <a:latin typeface="Calibri"/>
                <a:ea typeface="ＭＳ Ｐゴシック"/>
              </a:rPr>
              <a:t>th</a:t>
            </a:r>
            <a:r>
              <a:rPr lang="en-US" altLang="ja-JP" sz="2000" dirty="0">
                <a:solidFill>
                  <a:sysClr val="windowText" lastClr="000000"/>
                </a:solidFill>
                <a:latin typeface="Calibri"/>
                <a:ea typeface="ＭＳ Ｐゴシック"/>
              </a:rPr>
              <a:t> IAEA </a:t>
            </a:r>
            <a:r>
              <a:rPr lang="en-US" altLang="ja-JP" sz="2000" dirty="0" smtClean="0">
                <a:solidFill>
                  <a:sysClr val="windowText" lastClr="000000"/>
                </a:solidFill>
                <a:latin typeface="Calibri"/>
                <a:ea typeface="ＭＳ Ｐゴシック"/>
              </a:rPr>
              <a:t>TM:  Linux support</a:t>
            </a:r>
          </a:p>
          <a:p>
            <a:pPr lvl="1" fontAlgn="auto">
              <a:spcAft>
                <a:spcPts val="0"/>
              </a:spcAft>
              <a:buFont typeface="Arial" panose="020B0604020202020204" pitchFamily="34" charset="0"/>
              <a:buChar char="•"/>
              <a:defRPr/>
            </a:pPr>
            <a:r>
              <a:rPr lang="en-US" altLang="ja-JP" sz="2000" dirty="0" smtClean="0">
                <a:solidFill>
                  <a:sysClr val="windowText" lastClr="000000"/>
                </a:solidFill>
                <a:latin typeface="Calibri"/>
                <a:ea typeface="ＭＳ Ｐゴシック"/>
              </a:rPr>
              <a:t>Experiments were executed using Linux version of MMCFTP.</a:t>
            </a:r>
          </a:p>
        </p:txBody>
      </p:sp>
    </p:spTree>
    <p:extLst>
      <p:ext uri="{BB962C8B-B14F-4D97-AF65-F5344CB8AC3E}">
        <p14:creationId xmlns:p14="http://schemas.microsoft.com/office/powerpoint/2010/main" val="2798014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latin typeface="Calibri" panose="020F0502020204030204" pitchFamily="34" charset="0"/>
                <a:cs typeface="Helvetica"/>
              </a:rPr>
              <a:t>MMCFTP: Experiment Results </a:t>
            </a:r>
            <a:r>
              <a:rPr lang="en-US" altLang="ja-JP" b="1" dirty="0">
                <a:latin typeface="Calibri" panose="020F0502020204030204" pitchFamily="34" charset="0"/>
                <a:cs typeface="Helvetica"/>
              </a:rPr>
              <a:t>- </a:t>
            </a:r>
            <a:r>
              <a:rPr lang="en-US" altLang="ja-JP" b="1" dirty="0" smtClean="0">
                <a:latin typeface="Calibri" panose="020F0502020204030204" pitchFamily="34" charset="0"/>
                <a:cs typeface="Helvetica"/>
              </a:rPr>
              <a:t>Summary -</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219A96CC-068A-4FB3-88DA-F37E26B2FFFF}" type="slidenum">
              <a:rPr lang="en-US" altLang="ja-JP" smtClean="0"/>
              <a:pPr>
                <a:defRPr/>
              </a:pPr>
              <a:t>9</a:t>
            </a:fld>
            <a:endParaRPr lang="en-US" altLang="ja-JP" dirty="0"/>
          </a:p>
        </p:txBody>
      </p:sp>
      <p:pic>
        <p:nvPicPr>
          <p:cNvPr id="4"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31" y="1266825"/>
            <a:ext cx="7038538" cy="4525963"/>
          </a:xfrm>
          <a:prstGeom prst="rect">
            <a:avLst/>
          </a:prstGeom>
        </p:spPr>
      </p:pic>
      <p:sp>
        <p:nvSpPr>
          <p:cNvPr id="6" name="円/楕円 5"/>
          <p:cNvSpPr/>
          <p:nvPr/>
        </p:nvSpPr>
        <p:spPr>
          <a:xfrm>
            <a:off x="7176978" y="1700808"/>
            <a:ext cx="116958" cy="116958"/>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 name="円/楕円 6"/>
          <p:cNvSpPr/>
          <p:nvPr/>
        </p:nvSpPr>
        <p:spPr>
          <a:xfrm>
            <a:off x="6772532" y="5507713"/>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8" name="円/楕円 7"/>
          <p:cNvSpPr/>
          <p:nvPr/>
        </p:nvSpPr>
        <p:spPr>
          <a:xfrm>
            <a:off x="5142407" y="4376716"/>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1" name="円/楕円 10"/>
          <p:cNvSpPr/>
          <p:nvPr/>
        </p:nvSpPr>
        <p:spPr>
          <a:xfrm>
            <a:off x="4440833" y="4373848"/>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2" name="直線コネクタ 11"/>
          <p:cNvCxnSpPr>
            <a:stCxn id="6" idx="3"/>
            <a:endCxn id="22" idx="7"/>
          </p:cNvCxnSpPr>
          <p:nvPr/>
        </p:nvCxnSpPr>
        <p:spPr>
          <a:xfrm flipH="1">
            <a:off x="6469796" y="1800638"/>
            <a:ext cx="724310" cy="2476248"/>
          </a:xfrm>
          <a:prstGeom prst="line">
            <a:avLst/>
          </a:prstGeom>
          <a:noFill/>
          <a:ln w="25400" cap="flat" cmpd="sng" algn="ctr">
            <a:solidFill>
              <a:srgbClr val="4F81BD">
                <a:shade val="95000"/>
                <a:satMod val="105000"/>
              </a:srgbClr>
            </a:solidFill>
            <a:prstDash val="solid"/>
          </a:ln>
          <a:effectLst/>
        </p:spPr>
      </p:cxnSp>
      <p:cxnSp>
        <p:nvCxnSpPr>
          <p:cNvPr id="13" name="直線コネクタ 12"/>
          <p:cNvCxnSpPr>
            <a:endCxn id="8" idx="6"/>
          </p:cNvCxnSpPr>
          <p:nvPr/>
        </p:nvCxnSpPr>
        <p:spPr>
          <a:xfrm flipH="1">
            <a:off x="5259365" y="4318237"/>
            <a:ext cx="1110601" cy="116958"/>
          </a:xfrm>
          <a:prstGeom prst="line">
            <a:avLst/>
          </a:prstGeom>
          <a:noFill/>
          <a:ln w="63500" cap="flat" cmpd="sng" algn="ctr">
            <a:solidFill>
              <a:srgbClr val="4F81BD">
                <a:shade val="95000"/>
                <a:satMod val="105000"/>
              </a:srgbClr>
            </a:solidFill>
            <a:prstDash val="solid"/>
          </a:ln>
          <a:effectLst/>
        </p:spPr>
      </p:cxnSp>
      <p:cxnSp>
        <p:nvCxnSpPr>
          <p:cNvPr id="14" name="直線コネクタ 13"/>
          <p:cNvCxnSpPr>
            <a:stCxn id="8" idx="0"/>
            <a:endCxn id="43" idx="4"/>
          </p:cNvCxnSpPr>
          <p:nvPr/>
        </p:nvCxnSpPr>
        <p:spPr>
          <a:xfrm flipV="1">
            <a:off x="5200886" y="4266038"/>
            <a:ext cx="5657" cy="110678"/>
          </a:xfrm>
          <a:prstGeom prst="line">
            <a:avLst/>
          </a:prstGeom>
          <a:noFill/>
          <a:ln w="25400" cap="flat" cmpd="sng" algn="ctr">
            <a:solidFill>
              <a:srgbClr val="4F81BD">
                <a:shade val="95000"/>
                <a:satMod val="105000"/>
              </a:srgbClr>
            </a:solidFill>
            <a:prstDash val="solid"/>
          </a:ln>
          <a:effectLst/>
        </p:spPr>
      </p:cxnSp>
      <p:cxnSp>
        <p:nvCxnSpPr>
          <p:cNvPr id="15" name="直線コネクタ 14"/>
          <p:cNvCxnSpPr>
            <a:stCxn id="34" idx="2"/>
            <a:endCxn id="6" idx="6"/>
          </p:cNvCxnSpPr>
          <p:nvPr/>
        </p:nvCxnSpPr>
        <p:spPr>
          <a:xfrm flipH="1" flipV="1">
            <a:off x="7293936" y="1759287"/>
            <a:ext cx="197163" cy="15121"/>
          </a:xfrm>
          <a:prstGeom prst="line">
            <a:avLst/>
          </a:prstGeom>
          <a:noFill/>
          <a:ln w="25400" cap="flat" cmpd="sng" algn="ctr">
            <a:solidFill>
              <a:srgbClr val="4F81BD">
                <a:shade val="95000"/>
                <a:satMod val="105000"/>
              </a:srgbClr>
            </a:solidFill>
            <a:prstDash val="solid"/>
          </a:ln>
          <a:effectLst/>
        </p:spPr>
      </p:cxnSp>
      <p:cxnSp>
        <p:nvCxnSpPr>
          <p:cNvPr id="17" name="曲線コネクタ 16"/>
          <p:cNvCxnSpPr>
            <a:stCxn id="22" idx="4"/>
            <a:endCxn id="11" idx="5"/>
          </p:cNvCxnSpPr>
          <p:nvPr/>
        </p:nvCxnSpPr>
        <p:spPr>
          <a:xfrm rot="5400000">
            <a:off x="5436073" y="3481306"/>
            <a:ext cx="96962" cy="1887782"/>
          </a:xfrm>
          <a:prstGeom prst="curvedConnector3">
            <a:avLst>
              <a:gd name="adj1" fmla="val 353427"/>
            </a:avLst>
          </a:prstGeom>
          <a:noFill/>
          <a:ln w="63500" cap="flat" cmpd="sng" algn="ctr">
            <a:solidFill>
              <a:srgbClr val="4F81BD">
                <a:shade val="95000"/>
                <a:satMod val="105000"/>
              </a:srgbClr>
            </a:solidFill>
            <a:prstDash val="solid"/>
          </a:ln>
          <a:effectLst/>
        </p:spPr>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092" y="5036575"/>
            <a:ext cx="1828572" cy="11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円/楕円 18"/>
          <p:cNvSpPr/>
          <p:nvPr/>
        </p:nvSpPr>
        <p:spPr>
          <a:xfrm>
            <a:off x="6227027" y="5589508"/>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20" name="曲線コネクタ 19"/>
          <p:cNvCxnSpPr>
            <a:stCxn id="11" idx="4"/>
            <a:endCxn id="19" idx="2"/>
          </p:cNvCxnSpPr>
          <p:nvPr/>
        </p:nvCxnSpPr>
        <p:spPr>
          <a:xfrm rot="16200000" flipH="1">
            <a:off x="4784579" y="4205538"/>
            <a:ext cx="1157181" cy="1727715"/>
          </a:xfrm>
          <a:prstGeom prst="curvedConnector2">
            <a:avLst/>
          </a:prstGeom>
          <a:noFill/>
          <a:ln w="25400" cap="flat" cmpd="sng" algn="ctr">
            <a:solidFill>
              <a:srgbClr val="4F81BD">
                <a:shade val="95000"/>
                <a:satMod val="105000"/>
              </a:srgbClr>
            </a:solidFill>
            <a:prstDash val="solid"/>
          </a:ln>
          <a:effectLst/>
        </p:spPr>
      </p:cxnSp>
      <p:cxnSp>
        <p:nvCxnSpPr>
          <p:cNvPr id="21" name="曲線コネクタ 20"/>
          <p:cNvCxnSpPr>
            <a:stCxn id="19" idx="6"/>
            <a:endCxn id="7" idx="3"/>
          </p:cNvCxnSpPr>
          <p:nvPr/>
        </p:nvCxnSpPr>
        <p:spPr>
          <a:xfrm flipV="1">
            <a:off x="6343985" y="5607543"/>
            <a:ext cx="445675" cy="40444"/>
          </a:xfrm>
          <a:prstGeom prst="curvedConnector2">
            <a:avLst/>
          </a:prstGeom>
          <a:noFill/>
          <a:ln w="25400" cap="flat" cmpd="sng" algn="ctr">
            <a:solidFill>
              <a:srgbClr val="4F81BD">
                <a:shade val="95000"/>
                <a:satMod val="105000"/>
              </a:srgbClr>
            </a:solidFill>
            <a:prstDash val="solid"/>
          </a:ln>
          <a:effectLst/>
        </p:spPr>
      </p:cxnSp>
      <p:sp>
        <p:nvSpPr>
          <p:cNvPr id="22" name="円/楕円 21"/>
          <p:cNvSpPr/>
          <p:nvPr/>
        </p:nvSpPr>
        <p:spPr>
          <a:xfrm>
            <a:off x="6369966" y="4259758"/>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23"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7002743" y="5024784"/>
            <a:ext cx="348470" cy="482929"/>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590552" y="4005064"/>
            <a:ext cx="129381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NII (Tokyo)</a:t>
            </a:r>
          </a:p>
        </p:txBody>
      </p:sp>
      <p:sp>
        <p:nvSpPr>
          <p:cNvPr id="25" name="テキスト ボックス 24"/>
          <p:cNvSpPr txBox="1"/>
          <p:nvPr/>
        </p:nvSpPr>
        <p:spPr>
          <a:xfrm>
            <a:off x="7092280" y="5438845"/>
            <a:ext cx="1720343"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Amazon</a:t>
            </a:r>
            <a:r>
              <a:rPr kumimoji="0" lang="en-US" altLang="ja-JP" sz="2000" b="0" i="0" u="none" strike="noStrike" kern="0" cap="none" spc="0" normalizeH="0" noProof="0" dirty="0" smtClean="0">
                <a:ln>
                  <a:noFill/>
                </a:ln>
                <a:solidFill>
                  <a:prstClr val="black"/>
                </a:solidFill>
                <a:effectLst/>
                <a:uLnTx/>
                <a:uFillTx/>
                <a:latin typeface="Calibri"/>
                <a:ea typeface="ＭＳ Ｐゴシック"/>
              </a:rPr>
              <a:t> AWS</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Dublin, Ireland</a:t>
            </a:r>
          </a:p>
        </p:txBody>
      </p:sp>
      <p:sp>
        <p:nvSpPr>
          <p:cNvPr id="26" name="テキスト ボックス 25"/>
          <p:cNvSpPr txBox="1"/>
          <p:nvPr/>
        </p:nvSpPr>
        <p:spPr>
          <a:xfrm>
            <a:off x="6033367" y="2519608"/>
            <a:ext cx="950901"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 </a:t>
            </a:r>
            <a:endParaRPr kumimoji="0" lang="ja-JP" altLang="en-US" sz="1800" b="0" i="0" u="none" strike="noStrike" kern="0" cap="none" spc="0" normalizeH="0" baseline="30000" noProof="0" dirty="0" smtClean="0">
              <a:ln>
                <a:noFill/>
              </a:ln>
              <a:effectLst/>
              <a:uLnTx/>
              <a:uFillTx/>
              <a:latin typeface="Calibri"/>
              <a:ea typeface="ＭＳ Ｐゴシック"/>
            </a:endParaRPr>
          </a:p>
        </p:txBody>
      </p:sp>
      <p:sp>
        <p:nvSpPr>
          <p:cNvPr id="28" name="テキスト ボックス 27"/>
          <p:cNvSpPr txBox="1"/>
          <p:nvPr/>
        </p:nvSpPr>
        <p:spPr>
          <a:xfrm>
            <a:off x="7291927" y="1899164"/>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29" name="テキスト ボックス 28"/>
          <p:cNvSpPr txBox="1"/>
          <p:nvPr/>
        </p:nvSpPr>
        <p:spPr>
          <a:xfrm>
            <a:off x="5398220" y="4005064"/>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40Gbps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0" name="テキスト ボックス 29"/>
          <p:cNvSpPr txBox="1"/>
          <p:nvPr/>
        </p:nvSpPr>
        <p:spPr>
          <a:xfrm>
            <a:off x="5447136" y="4686266"/>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40Gbps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1" name="テキスト ボックス 30"/>
          <p:cNvSpPr txBox="1"/>
          <p:nvPr/>
        </p:nvSpPr>
        <p:spPr>
          <a:xfrm>
            <a:off x="4621556" y="4761148"/>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2" name="テキスト ボックス 31"/>
          <p:cNvSpPr txBox="1"/>
          <p:nvPr/>
        </p:nvSpPr>
        <p:spPr>
          <a:xfrm>
            <a:off x="6151617" y="5651879"/>
            <a:ext cx="896849"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10Gbps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3" name="テキスト ボックス 32"/>
          <p:cNvSpPr txBox="1"/>
          <p:nvPr/>
        </p:nvSpPr>
        <p:spPr>
          <a:xfrm>
            <a:off x="4319972" y="4067780"/>
            <a:ext cx="898003"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kern="0" dirty="0">
                <a:solidFill>
                  <a:srgbClr val="4F81BD"/>
                </a:solidFill>
                <a:latin typeface="Calibri"/>
                <a:ea typeface="ＭＳ Ｐゴシック"/>
              </a:rPr>
              <a:t>4</a:t>
            </a:r>
            <a:r>
              <a:rPr kumimoji="0" lang="en-US" altLang="ja-JP" sz="1800" b="0" i="0" u="none" strike="noStrike" kern="0" cap="none" spc="0" normalizeH="0" baseline="0" noProof="0" dirty="0" smtClean="0">
                <a:ln>
                  <a:noFill/>
                </a:ln>
                <a:solidFill>
                  <a:srgbClr val="4F81BD"/>
                </a:solidFill>
                <a:effectLst/>
                <a:uLnTx/>
                <a:uFillTx/>
                <a:latin typeface="Calibri"/>
                <a:ea typeface="ＭＳ Ｐゴシック"/>
              </a:rPr>
              <a:t>0Gbps</a:t>
            </a:r>
            <a:endParaRPr kumimoji="0" lang="ja-JP" altLang="en-US" sz="1800" b="0" i="0" u="none" strike="noStrike" kern="0" cap="none" spc="0" normalizeH="0" baseline="0" noProof="0" dirty="0" smtClean="0">
              <a:ln>
                <a:noFill/>
              </a:ln>
              <a:solidFill>
                <a:srgbClr val="4F81BD"/>
              </a:solidFill>
              <a:effectLst/>
              <a:uLnTx/>
              <a:uFillTx/>
              <a:latin typeface="Calibri"/>
              <a:ea typeface="ＭＳ Ｐゴシック"/>
            </a:endParaRPr>
          </a:p>
        </p:txBody>
      </p:sp>
      <p:sp>
        <p:nvSpPr>
          <p:cNvPr id="34" name="円/楕円 33"/>
          <p:cNvSpPr/>
          <p:nvPr/>
        </p:nvSpPr>
        <p:spPr>
          <a:xfrm>
            <a:off x="7491099" y="1715929"/>
            <a:ext cx="116958" cy="116958"/>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5" name="円/楕円 34"/>
          <p:cNvSpPr/>
          <p:nvPr/>
        </p:nvSpPr>
        <p:spPr>
          <a:xfrm>
            <a:off x="7164288" y="1700808"/>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6" name="テキスト ボックス 35"/>
          <p:cNvSpPr txBox="1"/>
          <p:nvPr/>
        </p:nvSpPr>
        <p:spPr>
          <a:xfrm>
            <a:off x="7291927" y="1272123"/>
            <a:ext cx="197297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schemeClr val="bg2">
                    <a:lumMod val="60000"/>
                    <a:lumOff val="40000"/>
                  </a:schemeClr>
                </a:solidFill>
                <a:effectLst/>
                <a:uLnTx/>
                <a:uFillTx/>
                <a:latin typeface="Calibri"/>
                <a:ea typeface="ＭＳ Ｐゴシック"/>
              </a:rPr>
              <a:t>IFERC (</a:t>
            </a:r>
            <a:r>
              <a:rPr kumimoji="0" lang="en-US" altLang="ja-JP" sz="2000" b="0" i="0" u="none" strike="noStrike" kern="0" cap="none" spc="0" normalizeH="0" baseline="0" noProof="0" dirty="0" err="1" smtClean="0">
                <a:ln>
                  <a:noFill/>
                </a:ln>
                <a:solidFill>
                  <a:schemeClr val="bg2">
                    <a:lumMod val="60000"/>
                    <a:lumOff val="40000"/>
                  </a:schemeClr>
                </a:solidFill>
                <a:effectLst/>
                <a:uLnTx/>
                <a:uFillTx/>
                <a:latin typeface="Calibri"/>
                <a:ea typeface="ＭＳ Ｐゴシック"/>
              </a:rPr>
              <a:t>Rokkasho</a:t>
            </a:r>
            <a:r>
              <a:rPr kumimoji="0" lang="en-US" altLang="ja-JP" sz="2000" b="0" i="0" u="none" strike="noStrike" kern="0" cap="none" spc="0" normalizeH="0" baseline="0" noProof="0" dirty="0" smtClean="0">
                <a:ln>
                  <a:noFill/>
                </a:ln>
                <a:solidFill>
                  <a:schemeClr val="bg2">
                    <a:lumMod val="60000"/>
                    <a:lumOff val="40000"/>
                  </a:schemeClr>
                </a:solidFill>
                <a:effectLst/>
                <a:uLnTx/>
                <a:uFillTx/>
                <a:latin typeface="Calibri"/>
                <a:ea typeface="ＭＳ Ｐゴシック"/>
              </a:rPr>
              <a:t>)</a:t>
            </a:r>
          </a:p>
        </p:txBody>
      </p:sp>
      <p:sp>
        <p:nvSpPr>
          <p:cNvPr id="43" name="円/楕円 42"/>
          <p:cNvSpPr/>
          <p:nvPr/>
        </p:nvSpPr>
        <p:spPr>
          <a:xfrm>
            <a:off x="5148064" y="4149080"/>
            <a:ext cx="116958" cy="116958"/>
          </a:xfrm>
          <a:prstGeom prst="ellipse">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44" name="図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7822" y="3284984"/>
            <a:ext cx="956426" cy="3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テキスト ボックス 52"/>
          <p:cNvSpPr txBox="1"/>
          <p:nvPr/>
        </p:nvSpPr>
        <p:spPr>
          <a:xfrm>
            <a:off x="4149639" y="3284984"/>
            <a:ext cx="127554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Calibri"/>
                <a:ea typeface="ＭＳ Ｐゴシック"/>
              </a:rPr>
              <a:t>NIFS (Toki)</a:t>
            </a:r>
          </a:p>
        </p:txBody>
      </p:sp>
      <p:sp>
        <p:nvSpPr>
          <p:cNvPr id="83" name="テキスト ボックス 82"/>
          <p:cNvSpPr txBox="1"/>
          <p:nvPr/>
        </p:nvSpPr>
        <p:spPr>
          <a:xfrm>
            <a:off x="5518405" y="5199936"/>
            <a:ext cx="1314784" cy="307777"/>
          </a:xfrm>
          <a:prstGeom prst="rect">
            <a:avLst/>
          </a:prstGeom>
          <a:solidFill>
            <a:schemeClr val="bg1">
              <a:alpha val="27000"/>
            </a:schemeClr>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Washington DC</a:t>
            </a:r>
          </a:p>
        </p:txBody>
      </p:sp>
      <p:pic>
        <p:nvPicPr>
          <p:cNvPr id="84"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874231" y="1263755"/>
            <a:ext cx="348470" cy="48292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4869505" y="3655866"/>
            <a:ext cx="348470" cy="48292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 descr="C:\Users\yamanaka\AppData\Local\Microsoft\Windows\Temporary Internet Files\Content.IE5\1RLYG211\MC900428969[1].wmf"/>
          <p:cNvPicPr>
            <a:picLocks noChangeAspect="1" noChangeArrowheads="1"/>
          </p:cNvPicPr>
          <p:nvPr/>
        </p:nvPicPr>
        <p:blipFill>
          <a:blip r:embed="rId5" cstate="print">
            <a:duotone>
              <a:prstClr val="black"/>
              <a:srgbClr val="F79646">
                <a:tint val="45000"/>
                <a:satMod val="400000"/>
              </a:srgbClr>
            </a:duotone>
            <a:extLst>
              <a:ext uri="{28A0092B-C50C-407E-A947-70E740481C1C}">
                <a14:useLocalDpi xmlns:a14="http://schemas.microsoft.com/office/drawing/2010/main" val="0"/>
              </a:ext>
            </a:extLst>
          </a:blip>
          <a:srcRect/>
          <a:stretch>
            <a:fillRect/>
          </a:stretch>
        </p:blipFill>
        <p:spPr bwMode="auto">
          <a:xfrm>
            <a:off x="6482541" y="4399561"/>
            <a:ext cx="348470" cy="482929"/>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3835290" y="4309355"/>
            <a:ext cx="628698" cy="307777"/>
          </a:xfrm>
          <a:prstGeom prst="rect">
            <a:avLst/>
          </a:prstGeom>
          <a:solidFill>
            <a:schemeClr val="bg1">
              <a:alpha val="27000"/>
            </a:schemeClr>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Calibri"/>
                <a:ea typeface="ＭＳ Ｐゴシック"/>
              </a:rPr>
              <a:t>Osaka</a:t>
            </a:r>
          </a:p>
        </p:txBody>
      </p:sp>
      <p:cxnSp>
        <p:nvCxnSpPr>
          <p:cNvPr id="45" name="直線コネクタ 44"/>
          <p:cNvCxnSpPr>
            <a:stCxn id="8" idx="2"/>
          </p:cNvCxnSpPr>
          <p:nvPr/>
        </p:nvCxnSpPr>
        <p:spPr>
          <a:xfrm flipH="1">
            <a:off x="4557791" y="4435195"/>
            <a:ext cx="584616" cy="0"/>
          </a:xfrm>
          <a:prstGeom prst="line">
            <a:avLst/>
          </a:prstGeom>
          <a:noFill/>
          <a:ln w="63500" cap="flat" cmpd="sng" algn="ctr">
            <a:solidFill>
              <a:srgbClr val="4F81BD">
                <a:shade val="95000"/>
                <a:satMod val="105000"/>
              </a:srgbClr>
            </a:solidFill>
            <a:prstDash val="solid"/>
          </a:ln>
          <a:effectLst/>
        </p:spPr>
      </p:cxnSp>
      <p:graphicFrame>
        <p:nvGraphicFramePr>
          <p:cNvPr id="42" name="表 41"/>
          <p:cNvGraphicFramePr>
            <a:graphicFrameLocks noGrp="1"/>
          </p:cNvGraphicFramePr>
          <p:nvPr>
            <p:extLst>
              <p:ext uri="{D42A27DB-BD31-4B8C-83A1-F6EECF244321}">
                <p14:modId xmlns:p14="http://schemas.microsoft.com/office/powerpoint/2010/main" val="3348140434"/>
              </p:ext>
            </p:extLst>
          </p:nvPr>
        </p:nvGraphicFramePr>
        <p:xfrm>
          <a:off x="107504" y="908720"/>
          <a:ext cx="5409861" cy="2247937"/>
        </p:xfrm>
        <a:graphic>
          <a:graphicData uri="http://schemas.openxmlformats.org/drawingml/2006/table">
            <a:tbl>
              <a:tblPr firstRow="1" bandRow="1"/>
              <a:tblGrid>
                <a:gridCol w="718384"/>
                <a:gridCol w="861119"/>
                <a:gridCol w="748799"/>
                <a:gridCol w="1087614"/>
                <a:gridCol w="1993945"/>
              </a:tblGrid>
              <a:tr h="308179">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From</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To</a:t>
                      </a:r>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lang="en-US" altLang="ja-JP" sz="1400" dirty="0" smtClean="0"/>
                        <a:t>RTT</a:t>
                      </a:r>
                      <a:endParaRPr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400" dirty="0" smtClean="0"/>
                        <a:t>Goodput(*)</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232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NII</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HDC</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en-US" altLang="ja-JP" sz="1400" dirty="0" smtClean="0"/>
                        <a:t>17ms</a:t>
                      </a:r>
                      <a:endParaRPr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8.46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Memory to Memory (*2)</a:t>
                      </a:r>
                      <a:endParaRPr kumimoji="1" lang="ja-JP" altLang="en-US" sz="1400" dirty="0" smtClean="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32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NIFS</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HDC</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33ms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7.82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latin typeface="Calibri"/>
                          <a:ea typeface="+mn-ea"/>
                          <a:cs typeface="+mn-cs"/>
                        </a:rPr>
                        <a:t>Memory to Memory (*2)</a:t>
                      </a:r>
                      <a:endParaRPr kumimoji="1" lang="ja-JP" altLang="en-US" sz="1400" kern="1200" dirty="0" smtClean="0">
                        <a:solidFill>
                          <a:schemeClr val="dk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32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NIFS</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NII</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l" defTabSz="914400" rtl="0" eaLnBrk="1" latinLnBrk="0" hangingPunct="1"/>
                      <a:r>
                        <a:rPr kumimoji="1" lang="en-US" altLang="ja-JP" sz="1400" kern="1200" dirty="0" smtClean="0">
                          <a:solidFill>
                            <a:schemeClr val="dk1"/>
                          </a:solidFill>
                          <a:latin typeface="Calibri"/>
                          <a:ea typeface="+mn-ea"/>
                          <a:cs typeface="+mn-cs"/>
                        </a:rPr>
                        <a:t>17ms</a:t>
                      </a:r>
                      <a:endParaRPr kumimoji="1" lang="ja-JP" altLang="en-US" sz="1400" kern="1200" dirty="0">
                        <a:solidFill>
                          <a:schemeClr val="dk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8.05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Memory to Memory</a:t>
                      </a:r>
                      <a:endParaRPr kumimoji="1" lang="ja-JP"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32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HDC</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295ms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2.60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latin typeface="Calibri"/>
                          <a:ea typeface="+mn-ea"/>
                          <a:cs typeface="+mn-cs"/>
                        </a:rPr>
                        <a:t>Memory to Memory (*2)</a:t>
                      </a:r>
                      <a:endParaRPr kumimoji="1" lang="ja-JP" altLang="en-US" sz="1400" kern="1200" dirty="0" smtClean="0">
                        <a:solidFill>
                          <a:schemeClr val="dk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32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NIFS</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276ms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2.56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Disk to Memory</a:t>
                      </a:r>
                      <a:endParaRPr kumimoji="1" lang="ja-JP"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2329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NII</a:t>
                      </a:r>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Amazon</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271ms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t>2.42</a:t>
                      </a:r>
                      <a:r>
                        <a:rPr kumimoji="1" lang="en-US" altLang="ja-JP" sz="1400" baseline="0" dirty="0" smtClean="0"/>
                        <a:t> Gbps</a:t>
                      </a:r>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400" dirty="0" smtClean="0"/>
                        <a:t>Disk</a:t>
                      </a:r>
                      <a:r>
                        <a:rPr kumimoji="1" lang="en-US" altLang="ja-JP" sz="1400" baseline="0" dirty="0" smtClean="0"/>
                        <a:t> to Memory</a:t>
                      </a:r>
                      <a:endParaRPr kumimoji="1" lang="ja-JP"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5" name="正方形/長方形 4"/>
          <p:cNvSpPr/>
          <p:nvPr/>
        </p:nvSpPr>
        <p:spPr>
          <a:xfrm>
            <a:off x="215516" y="6074712"/>
            <a:ext cx="8846204" cy="738664"/>
          </a:xfrm>
          <a:prstGeom prst="rect">
            <a:avLst/>
          </a:prstGeom>
        </p:spPr>
        <p:txBody>
          <a:bodyPr wrap="none">
            <a:spAutoFit/>
          </a:bodyPr>
          <a:lstStyle/>
          <a:p>
            <a:r>
              <a:rPr lang="en-US" altLang="ja-JP" dirty="0" smtClean="0">
                <a:latin typeface="Calibri" panose="020F0502020204030204" pitchFamily="34" charset="0"/>
              </a:rPr>
              <a:t>(*) Goodput: Application layer throughput.  Goodput = L2 throughput - packet header overhead &amp; retransmit overhead</a:t>
            </a:r>
          </a:p>
          <a:p>
            <a:r>
              <a:rPr lang="en-US" altLang="ja-JP" dirty="0" smtClean="0">
                <a:latin typeface="Calibri" panose="020F0502020204030204" pitchFamily="34" charset="0"/>
              </a:rPr>
              <a:t>(*2) These experiments were executed as acceptance tests of the 10 Gbps line between </a:t>
            </a:r>
            <a:r>
              <a:rPr lang="en-US" altLang="ja-JP" dirty="0">
                <a:latin typeface="Calibri" panose="020F0502020204030204" pitchFamily="34" charset="0"/>
              </a:rPr>
              <a:t>T</a:t>
            </a:r>
            <a:r>
              <a:rPr lang="en-US" altLang="ja-JP" dirty="0" smtClean="0">
                <a:latin typeface="Calibri" panose="020F0502020204030204" pitchFamily="34" charset="0"/>
              </a:rPr>
              <a:t>okyo DC and </a:t>
            </a:r>
            <a:r>
              <a:rPr lang="en-US" altLang="ja-JP" dirty="0" err="1" smtClean="0">
                <a:latin typeface="Calibri" panose="020F0502020204030204" pitchFamily="34" charset="0"/>
              </a:rPr>
              <a:t>Hirosaki</a:t>
            </a:r>
            <a:r>
              <a:rPr lang="en-US" altLang="ja-JP" dirty="0" smtClean="0">
                <a:latin typeface="Calibri" panose="020F0502020204030204" pitchFamily="34" charset="0"/>
              </a:rPr>
              <a:t> DC.</a:t>
            </a:r>
          </a:p>
          <a:p>
            <a:r>
              <a:rPr lang="en-US" altLang="ja-JP" dirty="0">
                <a:latin typeface="Calibri" panose="020F0502020204030204" pitchFamily="34" charset="0"/>
              </a:rPr>
              <a:t>There </a:t>
            </a:r>
            <a:r>
              <a:rPr lang="en-US" altLang="ja-JP" dirty="0" smtClean="0">
                <a:latin typeface="Calibri" panose="020F0502020204030204" pitchFamily="34" charset="0"/>
              </a:rPr>
              <a:t>was </a:t>
            </a:r>
            <a:r>
              <a:rPr lang="en-US" altLang="ja-JP" dirty="0">
                <a:latin typeface="Calibri" panose="020F0502020204030204" pitchFamily="34" charset="0"/>
              </a:rPr>
              <a:t>no traffic except MMCFTP experiments. This 10Gbps line is operated as a dedicated line for IFERC, now.</a:t>
            </a:r>
            <a:endParaRPr lang="ja-JP" altLang="en-US" dirty="0">
              <a:latin typeface="Calibri" panose="020F0502020204030204" pitchFamily="34" charset="0"/>
            </a:endParaRPr>
          </a:p>
        </p:txBody>
      </p:sp>
      <p:sp>
        <p:nvSpPr>
          <p:cNvPr id="9" name="正方形/長方形 8"/>
          <p:cNvSpPr/>
          <p:nvPr/>
        </p:nvSpPr>
        <p:spPr>
          <a:xfrm>
            <a:off x="5544108" y="1664804"/>
            <a:ext cx="1672124" cy="338554"/>
          </a:xfrm>
          <a:prstGeom prst="rect">
            <a:avLst/>
          </a:prstGeom>
        </p:spPr>
        <p:txBody>
          <a:bodyPr wrap="none">
            <a:spAutoFit/>
          </a:bodyPr>
          <a:lstStyle/>
          <a:p>
            <a:pPr algn="ctr"/>
            <a:r>
              <a:rPr lang="en-US" altLang="ja-JP" sz="1600" dirty="0" smtClean="0">
                <a:latin typeface="Calibri" panose="020F0502020204030204" pitchFamily="34" charset="0"/>
              </a:rPr>
              <a:t>HDC (</a:t>
            </a:r>
            <a:r>
              <a:rPr lang="en-US" altLang="ja-JP" sz="1600" dirty="0" err="1" smtClean="0">
                <a:latin typeface="Calibri" panose="020F0502020204030204" pitchFamily="34" charset="0"/>
              </a:rPr>
              <a:t>Hirosaki</a:t>
            </a:r>
            <a:r>
              <a:rPr lang="en-US" altLang="ja-JP" sz="1600" dirty="0" smtClean="0">
                <a:latin typeface="Calibri" panose="020F0502020204030204" pitchFamily="34" charset="0"/>
              </a:rPr>
              <a:t> DC)</a:t>
            </a:r>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077" y="3708207"/>
            <a:ext cx="3355360" cy="212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846151" y="3429000"/>
            <a:ext cx="2357697" cy="307777"/>
          </a:xfrm>
          <a:prstGeom prst="rect">
            <a:avLst/>
          </a:prstGeom>
          <a:noFill/>
        </p:spPr>
        <p:txBody>
          <a:bodyPr wrap="none" rtlCol="0">
            <a:spAutoFit/>
          </a:bodyPr>
          <a:lstStyle/>
          <a:p>
            <a:r>
              <a:rPr kumimoji="1" lang="en-US" altLang="ja-JP" dirty="0" smtClean="0">
                <a:latin typeface="Calibri" panose="020F0502020204030204" pitchFamily="34" charset="0"/>
                <a:ea typeface="+mn-ea"/>
              </a:rPr>
              <a:t>Specification of test machines</a:t>
            </a:r>
            <a:endParaRPr kumimoji="1" lang="ja-JP" altLang="en-US" dirty="0" smtClean="0">
              <a:latin typeface="Calibri" panose="020F0502020204030204" pitchFamily="34" charset="0"/>
              <a:ea typeface="+mn-ea"/>
            </a:endParaRPr>
          </a:p>
        </p:txBody>
      </p:sp>
      <p:sp>
        <p:nvSpPr>
          <p:cNvPr id="16" name="正方形/長方形 15"/>
          <p:cNvSpPr/>
          <p:nvPr/>
        </p:nvSpPr>
        <p:spPr bwMode="auto">
          <a:xfrm>
            <a:off x="107504" y="2519608"/>
            <a:ext cx="5436604" cy="36933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2736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2 - &amp;quot;National Institute of Informatics (NII)&amp;quot;&quot;/&gt;&lt;property id=&quot;20307&quot; value=&quot;1614&quot;/&gt;&lt;/object&gt;&lt;object type=&quot;3&quot; unique_id=&quot;10005&quot;&gt;&lt;property id=&quot;20148&quot; value=&quot;5&quot;/&gt;&lt;property id=&quot;20300&quot; value=&quot;スライド 4 - &amp;quot;Science Information Network (SINET)&amp;quot;&quot;/&gt;&lt;property id=&quot;20307&quot; value=&quot;1578&quot;/&gt;&lt;/object&gt;&lt;object type=&quot;3&quot; unique_id=&quot;10007&quot;&gt;&lt;property id=&quot;20148&quot; value=&quot;5&quot;/&gt;&lt;property id=&quot;20300&quot; value=&quot;スライド 23 - &amp;quot;Traffic Trend and Network Expansion&amp;quot;&quot;/&gt;&lt;property id=&quot;20307&quot; value=&quot;1600&quot;/&gt;&lt;/object&gt;&lt;object type=&quot;3&quot; unique_id=&quot;10008&quot;&gt;&lt;property id=&quot;20148&quot; value=&quot;5&quot;/&gt;&lt;property id=&quot;20300&quot; value=&quot;スライド 19 - &amp;quot;New Directions for SINET&amp;quot;&quot;/&gt;&lt;property id=&quot;20307&quot; value=&quot;1608&quot;/&gt;&lt;/object&gt;&lt;object type=&quot;3&quot; unique_id=&quot;10009&quot;&gt;&lt;property id=&quot;20148&quot; value=&quot;5&quot;/&gt;&lt;property id=&quot;20300&quot; value=&quot;スライド 24 - &amp;quot;Fiber Network Topology of SINET5&amp;quot;&quot;/&gt;&lt;property id=&quot;20307&quot; value=&quot;1569&quot;/&gt;&lt;/object&gt;&lt;object type=&quot;3&quot; unique_id=&quot;10010&quot;&gt;&lt;property id=&quot;20148&quot; value=&quot;5&quot;/&gt;&lt;property id=&quot;20300&quot; value=&quot;スライド 25 - &amp;quot;Network Bandwidth of SINET5&amp;quot;&quot;/&gt;&lt;property id=&quot;20307&quot; value=&quot;1570&quot;/&gt;&lt;/object&gt;&lt;object type=&quot;3&quot; unique_id=&quot;10011&quot;&gt;&lt;property id=&quot;20148&quot; value=&quot;5&quot;/&gt;&lt;property id=&quot;20300&quot; value=&quot;スライド 26 - &amp;quot;Minimized Latency and Enhanced Reliability&amp;quot;&quot;/&gt;&lt;property id=&quot;20307&quot; value=&quot;1613&quot;/&gt;&lt;/object&gt;&lt;object type=&quot;3&quot; unique_id=&quot;10012&quot;&gt;&lt;property id=&quot;20148&quot; value=&quot;5&quot;/&gt;&lt;property id=&quot;20300&quot; value=&quot;スライド 27 - &amp;quot;International Lines of SINET5&amp;quot;&quot;/&gt;&lt;property id=&quot;20307&quot; value=&quot;1576&quot;/&gt;&lt;/object&gt;&lt;object type=&quot;3&quot; unique_id=&quot;10013&quot;&gt;&lt;property id=&quot;20148&quot; value=&quot;5&quot;/&gt;&lt;property id=&quot;20300&quot; value=&quot;スライド 28 - &amp;quot;Schedule for SINET5&amp;quot;&quot;/&gt;&lt;property id=&quot;20307&quot; value=&quot;1556&quot;/&gt;&lt;/object&gt;&lt;object type=&quot;3&quot; unique_id=&quot;40964&quot;&gt;&lt;property id=&quot;20148&quot; value=&quot;5&quot;/&gt;&lt;property id=&quot;20300&quot; value=&quot;スライド 1&quot;/&gt;&lt;property id=&quot;20307&quot; value=&quot;1621&quot;/&gt;&lt;/object&gt;&lt;object type=&quot;3&quot; unique_id=&quot;40965&quot;&gt;&lt;property id=&quot;20148&quot; value=&quot;5&quot;/&gt;&lt;property id=&quot;20300&quot; value=&quot;スライド 5 - &amp;quot;Impacts of Great East Japan Earthquake in 2011&amp;quot;&quot;/&gt;&lt;property id=&quot;20307&quot; value=&quot;1638&quot;/&gt;&lt;/object&gt;&lt;object type=&quot;3&quot; unique_id=&quot;40969&quot;&gt;&lt;property id=&quot;20148&quot; value=&quot;5&quot;/&gt;&lt;property id=&quot;20300&quot; value=&quot;スライド 9 - &amp;quot;Multilayer Network Service Provision&amp;quot;&quot;/&gt;&lt;property id=&quot;20307&quot; value=&quot;1624&quot;/&gt;&lt;/object&gt;&lt;object type=&quot;3&quot; unique_id=&quot;40970&quot;&gt;&lt;property id=&quot;20148&quot; value=&quot;5&quot;/&gt;&lt;property id=&quot;20300&quot; value=&quot;スライド 10 - &amp;quot;Advanced Infrastructure for Research and Education&amp;quot;&quot;/&gt;&lt;property id=&quot;20307&quot; value=&quot;1623&quot;/&gt;&lt;/object&gt;&lt;object type=&quot;3&quot; unique_id=&quot;40971&quot;&gt;&lt;property id=&quot;20148&quot; value=&quot;5&quot;/&gt;&lt;property id=&quot;20300&quot; value=&quot;スライド 11&quot;/&gt;&lt;property id=&quot;20307&quot; value=&quot;1626&quot;/&gt;&lt;/object&gt;&lt;object type=&quot;3&quot; unique_id=&quot;40972&quot;&gt;&lt;property id=&quot;20148&quot; value=&quot;5&quot;/&gt;&lt;property id=&quot;20300&quot; value=&quot;スライド 12&quot;/&gt;&lt;property id=&quot;20307&quot; value=&quot;1627&quot;/&gt;&lt;/object&gt;&lt;object type=&quot;3&quot; unique_id=&quot;40973&quot;&gt;&lt;property id=&quot;20148&quot; value=&quot;5&quot;/&gt;&lt;property id=&quot;20300&quot; value=&quot;スライド 13 - &amp;quot;Usage Example in Nuclear Fusion Science&amp;quot;&quot;/&gt;&lt;property id=&quot;20307&quot; value=&quot;1628&quot;/&gt;&lt;/object&gt;&lt;object type=&quot;3&quot; unique_id=&quot;40974&quot;&gt;&lt;property id=&quot;20148&quot; value=&quot;5&quot;/&gt;&lt;property id=&quot;20300&quot; value=&quot;スライド 14&quot;/&gt;&lt;property id=&quot;20307&quot; value=&quot;1629&quot;/&gt;&lt;/object&gt;&lt;object type=&quot;3&quot; unique_id=&quot;40975&quot;&gt;&lt;property id=&quot;20148&quot; value=&quot;5&quot;/&gt;&lt;property id=&quot;20300&quot; value=&quot;スライド 16 - &amp;quot;Usage Example in Geodesy&amp;quot;&quot;/&gt;&lt;property id=&quot;20307&quot; value=&quot;1630&quot;/&gt;&lt;/object&gt;&lt;object type=&quot;3&quot; unique_id=&quot;40976&quot;&gt;&lt;property id=&quot;20148&quot; value=&quot;5&quot;/&gt;&lt;property id=&quot;20300&quot; value=&quot;スライド 15 - &amp;quot;Usage Example in ALMA Telescope&amp;quot;&quot;/&gt;&lt;property id=&quot;20307&quot; value=&quot;1631&quot;/&gt;&lt;/object&gt;&lt;object type=&quot;3&quot; unique_id=&quot;40977&quot;&gt;&lt;property id=&quot;20148&quot; value=&quot;5&quot;/&gt;&lt;property id=&quot;20300&quot; value=&quot;スライド 17 - &amp;quot;Usage Example in 8K Ultra HDTV Transmission&amp;quot;&quot;/&gt;&lt;property id=&quot;20307&quot; value=&quot;1632&quot;/&gt;&lt;/object&gt;&lt;object type=&quot;3&quot; unique_id=&quot;40978&quot;&gt;&lt;property id=&quot;20148&quot; value=&quot;5&quot;/&gt;&lt;property id=&quot;20300&quot; value=&quot;スライド 18 - &amp;quot;Usage Example in High-Performance Computing&amp;quot;&quot;/&gt;&lt;property id=&quot;20307&quot; value=&quot;1633&quot;/&gt;&lt;/object&gt;&lt;object type=&quot;3&quot; unique_id=&quot;41112&quot;&gt;&lt;property id=&quot;20148&quot; value=&quot;5&quot;/&gt;&lt;property id=&quot;20300&quot; value=&quot;スライド 21 - &amp;quot;Academic Access Federation&amp;quot;&quot;/&gt;&lt;property id=&quot;20307&quot; value=&quot;1639&quot;/&gt;&lt;/object&gt;&lt;object type=&quot;3&quot; unique_id=&quot;41672&quot;&gt;&lt;property id=&quot;20148&quot; value=&quot;5&quot;/&gt;&lt;property id=&quot;20300&quot; value=&quot;スライド 6 - &amp;quot;Infrastructure for International Collaboration&amp;quot;&quot;/&gt;&lt;property id=&quot;20307&quot; value=&quot;1643&quot;/&gt;&lt;/object&gt;&lt;object type=&quot;3&quot; unique_id=&quot;41673&quot;&gt;&lt;property id=&quot;20148&quot; value=&quot;5&quot;/&gt;&lt;property id=&quot;20300&quot; value=&quot;スライド 7 - &amp;quot;SINET4 in the APAN Backbone Network (Feb 2013)&amp;quot;&quot;/&gt;&lt;property id=&quot;20307&quot; value=&quot;1642&quot;/&gt;&lt;/object&gt;&lt;object type=&quot;3&quot; unique_id=&quot;41674&quot;&gt;&lt;property id=&quot;20148&quot; value=&quot;5&quot;/&gt;&lt;property id=&quot;20300&quot; value=&quot;スライド 8 - &amp;quot;SINET4 in the TEIN Network (June 2014)&amp;quot;&quot;/&gt;&lt;property id=&quot;20307&quot; value=&quot;1641&quot;/&gt;&lt;/object&gt;&lt;object type=&quot;3&quot; unique_id=&quot;41675&quot;&gt;&lt;property id=&quot;20148&quot; value=&quot;5&quot;/&gt;&lt;property id=&quot;20300&quot; value=&quot;スライド 20 - &amp;quot;Infrastructure for Cloud Services&amp;quot;&quot;/&gt;&lt;property id=&quot;20307&quot; value=&quot;1645&quot;/&gt;&lt;/object&gt;&lt;object type=&quot;3&quot; unique_id=&quot;41676&quot;&gt;&lt;property id=&quot;20148&quot; value=&quot;5&quot;/&gt;&lt;property id=&quot;20300&quot; value=&quot;スライド 29&quot;/&gt;&lt;property id=&quot;20307&quot; value=&quot;1644&quot;/&gt;&lt;/object&gt;&lt;object type=&quot;3&quot; unique_id=&quot;41832&quot;&gt;&lt;property id=&quot;20148&quot; value=&quot;5&quot;/&gt;&lt;property id=&quot;20300&quot; value=&quot;スライド 3 - &amp;quot;History of Networks Services by NII&amp;quot;&quot;/&gt;&lt;property id=&quot;20307&quot; value=&quot;1646&quot;/&gt;&lt;/object&gt;&lt;object type=&quot;3&quot; unique_id=&quot;41983&quot;&gt;&lt;property id=&quot;20148&quot; value=&quot;5&quot;/&gt;&lt;property id=&quot;20300&quot; value=&quot;スライド 22 - &amp;quot;eduroam deployment in Asia&amp;quot;&quot;/&gt;&lt;property id=&quot;20307&quot; value=&quot;1648&quot;/&gt;&lt;/object&gt;&lt;/object&gt;&lt;/object&gt;&lt;/database&gt;"/>
  <p:tag name="SECTOMILLISECCONVERTED" val="1"/>
</p:tagLst>
</file>

<file path=ppt/theme/theme1.xml><?xml version="1.0" encoding="utf-8"?>
<a:theme xmlns:a="http://schemas.openxmlformats.org/drawingml/2006/main" name="nakamura_2004">
  <a:themeElements>
    <a:clrScheme name="nakamura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kamura_2004">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txDef>
      <a:spPr>
        <a:noFill/>
      </a:spPr>
      <a:bodyPr wrap="none" rtlCol="0">
        <a:spAutoFit/>
      </a:bodyPr>
      <a:lstStyle>
        <a:defPPr>
          <a:defRPr kumimoji="1" dirty="0" smtClean="0">
            <a:latin typeface="+mn-ea"/>
            <a:ea typeface="+mn-ea"/>
          </a:defRPr>
        </a:defPPr>
      </a:lstStyle>
    </a:txDef>
  </a:objectDefaults>
  <a:extraClrSchemeLst>
    <a:extraClrScheme>
      <a:clrScheme name="nakamura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kamura_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kamura_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kamura_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kamura_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kamura_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kamura_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kamura_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kamura_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kamura_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kamura_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kamura_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nakamura_2004</Template>
  <TotalTime>101028</TotalTime>
  <Words>3517</Words>
  <Application>Microsoft Office PowerPoint</Application>
  <PresentationFormat>レター サイズ 8.5x11 インチ</PresentationFormat>
  <Paragraphs>628</Paragraphs>
  <Slides>27</Slides>
  <Notes>25</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nakamura_2004</vt:lpstr>
      <vt:lpstr>PowerPoint プレゼンテーション</vt:lpstr>
      <vt:lpstr>Outline</vt:lpstr>
      <vt:lpstr>ITER Remote Experimentation Center (REC)</vt:lpstr>
      <vt:lpstr>Challenge and Goal</vt:lpstr>
      <vt:lpstr>Data transfer methods for LFNs</vt:lpstr>
      <vt:lpstr>Pacing method - Overview -</vt:lpstr>
      <vt:lpstr>Pacing Method: Experiment Result</vt:lpstr>
      <vt:lpstr>MMCFTP(Massively Multi-Connection FTP) - Overview- </vt:lpstr>
      <vt:lpstr>MMCFTP: Experiment Results - Summary -</vt:lpstr>
      <vt:lpstr>Experiment Results - MMCFTP detail -</vt:lpstr>
      <vt:lpstr>MMCFTP: Experiment on JGN-X</vt:lpstr>
      <vt:lpstr>MMCFTP: Experiment Result on JGN-X</vt:lpstr>
      <vt:lpstr>Outline</vt:lpstr>
      <vt:lpstr>Detail of Experiment environment</vt:lpstr>
      <vt:lpstr>Next step 1: Experiment on network protected by firewall </vt:lpstr>
      <vt:lpstr>Next step 2: Experiment on L2/L3 VPN</vt:lpstr>
      <vt:lpstr>Outline</vt:lpstr>
      <vt:lpstr>Science Information Network (SINET4)</vt:lpstr>
      <vt:lpstr>Infrastructure for International Collaboration</vt:lpstr>
      <vt:lpstr>Usage Example in Nuclear Fusion Science</vt:lpstr>
      <vt:lpstr>Fiber Network Topology of SINET5</vt:lpstr>
      <vt:lpstr>Network Bandwidth of SINET5</vt:lpstr>
      <vt:lpstr>Minimized Latency and Enhanced Reliability</vt:lpstr>
      <vt:lpstr>International Lines of SINET5</vt:lpstr>
      <vt:lpstr>Schedule for SINET5</vt:lpstr>
      <vt:lpstr>Conclusion</vt:lpstr>
      <vt:lpstr>PowerPoint プレゼンテーション</vt:lpstr>
    </vt:vector>
  </TitlesOfParts>
  <Company>NII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URUSHI</dc:creator>
  <cp:lastModifiedBy>yamanaka</cp:lastModifiedBy>
  <cp:revision>8212</cp:revision>
  <cp:lastPrinted>2015-04-18T10:39:14Z</cp:lastPrinted>
  <dcterms:created xsi:type="dcterms:W3CDTF">2002-04-29T08:13:13Z</dcterms:created>
  <dcterms:modified xsi:type="dcterms:W3CDTF">2015-04-22T06:33:56Z</dcterms:modified>
</cp:coreProperties>
</file>