
<file path=[Content_Types].xml><?xml version="1.0" encoding="utf-8"?>
<Types xmlns="http://schemas.openxmlformats.org/package/2006/content-types">
  <!--cleaned_by_fortinet-->
  <Override PartName="/ppt/media/fortinet_alert_1.png" ContentType="image/png"/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9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10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11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1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91" r:id="rId1"/>
    <p:sldMasterId id="2147483692" r:id="rId2"/>
    <p:sldMasterId id="2147483693" r:id="rId3"/>
    <p:sldMasterId id="2147483694" r:id="rId4"/>
    <p:sldMasterId id="2147483695" r:id="rId5"/>
    <p:sldMasterId id="2147483696" r:id="rId6"/>
    <p:sldMasterId id="2147483697" r:id="rId7"/>
    <p:sldMasterId id="2147483698" r:id="rId8"/>
    <p:sldMasterId id="2147483699" r:id="rId9"/>
    <p:sldMasterId id="2147483700" r:id="rId10"/>
    <p:sldMasterId id="2147483701" r:id="rId11"/>
    <p:sldMasterId id="2147483702" r:id="rId12"/>
    <p:sldMasterId id="2147483703" r:id="rId13"/>
  </p:sldMasterIdLst>
  <p:notesMasterIdLst>
    <p:notesMasterId r:id="rId38"/>
  </p:notesMasterIdLst>
  <p:sldIdLst>
    <p:sldId id="256" r:id="rId14"/>
    <p:sldId id="280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5" r:id="rId32"/>
    <p:sldId id="276" r:id="rId33"/>
    <p:sldId id="277" r:id="rId34"/>
    <p:sldId id="279" r:id="rId35"/>
    <p:sldId id="274" r:id="rId36"/>
    <p:sldId id="278" r:id="rId37"/>
  </p:sldIdLst>
  <p:sldSz cx="9144000" cy="6858000" type="screen4x3"/>
  <p:notesSz cx="6934200" cy="92202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reg Tchilinguirian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57ED3E-D500-4235-BD74-744948D1FB3B}">
  <a:tblStyle styleId="{9057ED3E-D500-4235-BD74-744948D1FB3B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7FAF5"/>
          </a:solidFill>
        </a:fill>
      </a:tcStyle>
    </a:wholeTbl>
    <a:band1H>
      <a:tcStyle>
        <a:tcBdr/>
        <a:fill>
          <a:solidFill>
            <a:srgbClr val="CBF4EA"/>
          </a:solidFill>
        </a:fill>
      </a:tcStyle>
    </a:band1H>
    <a:band1V>
      <a:tcStyle>
        <a:tcBdr/>
        <a:fill>
          <a:solidFill>
            <a:srgbClr val="CBF4EA"/>
          </a:solidFill>
        </a:fill>
      </a:tcStyle>
    </a:band1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98531225-89E7-4202-B96B-CEC9BFE0C8AD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7FAF5"/>
          </a:solidFill>
        </a:fill>
      </a:tcStyle>
    </a:wholeTbl>
    <a:band1H>
      <a:tcStyle>
        <a:tcBdr/>
        <a:fill>
          <a:solidFill>
            <a:srgbClr val="CBF4EA"/>
          </a:solidFill>
        </a:fill>
      </a:tcStyle>
    </a:band1H>
    <a:band1V>
      <a:tcStyle>
        <a:tcBdr/>
        <a:fill>
          <a:solidFill>
            <a:srgbClr val="CBF4EA"/>
          </a:solidFill>
        </a:fill>
      </a:tcStyle>
    </a:band1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E22159DC-0A0C-4639-A3BA-26BE437850A8}" styleName="Table_2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7FAF5"/>
          </a:solidFill>
        </a:fill>
      </a:tcStyle>
    </a:wholeTbl>
    <a:band1H>
      <a:tcStyle>
        <a:tcBdr/>
        <a:fill>
          <a:solidFill>
            <a:srgbClr val="CBF4EA"/>
          </a:solidFill>
        </a:fill>
      </a:tcStyle>
    </a:band1H>
    <a:band1V>
      <a:tcStyle>
        <a:tcBdr/>
        <a:fill>
          <a:solidFill>
            <a:srgbClr val="CBF4EA"/>
          </a:solidFill>
        </a:fill>
      </a:tcStyle>
    </a:band1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ECFFBBD4-E1B7-45F6-A7B7-B89C67D93218}" styleName="Table_3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1" d="100"/>
          <a:sy n="121" d="100"/>
        </p:scale>
        <p:origin x="-13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Relationship Id="rId25" Type="http://schemas.openxmlformats.org/officeDocument/2006/relationships/slide" Target="slides/slide12.xml"/><Relationship Id="rId26" Type="http://schemas.openxmlformats.org/officeDocument/2006/relationships/slide" Target="slides/slide13.xml"/><Relationship Id="rId27" Type="http://schemas.openxmlformats.org/officeDocument/2006/relationships/slide" Target="slides/slide14.xml"/><Relationship Id="rId28" Type="http://schemas.openxmlformats.org/officeDocument/2006/relationships/slide" Target="slides/slide15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7.xml"/><Relationship Id="rId31" Type="http://schemas.openxmlformats.org/officeDocument/2006/relationships/slide" Target="slides/slide18.xml"/><Relationship Id="rId32" Type="http://schemas.openxmlformats.org/officeDocument/2006/relationships/slide" Target="slides/slide19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20.xml"/><Relationship Id="rId34" Type="http://schemas.openxmlformats.org/officeDocument/2006/relationships/slide" Target="slides/slide21.xml"/><Relationship Id="rId35" Type="http://schemas.openxmlformats.org/officeDocument/2006/relationships/slide" Target="slides/slide22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" Target="slides/slide1.xml"/><Relationship Id="rId15" Type="http://schemas.openxmlformats.org/officeDocument/2006/relationships/slide" Target="slides/slide2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37" Type="http://schemas.openxmlformats.org/officeDocument/2006/relationships/slide" Target="slides/slide24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commentAuthors" Target="commentAuthors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2">
    <p:pos x="6000" y="0"/>
    <p:text>Confirmed with Dell engineering support.  The 530 has that intel card as an option(!!)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1">
    <p:pos x="6000" y="0"/>
    <p:text>New Diagram installed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96240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33475" y="684212"/>
            <a:ext cx="4667250" cy="350043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915987" y="4413250"/>
            <a:ext cx="5102224" cy="41100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36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36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36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36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36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7503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962400" y="87503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8290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>
            <a:spLocks noGrp="1"/>
          </p:cNvSpPr>
          <p:nvPr>
            <p:ph type="sldNum" idx="12"/>
          </p:nvPr>
        </p:nvSpPr>
        <p:spPr>
          <a:xfrm>
            <a:off x="3962400" y="87503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lang="en-US" sz="1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5" name="Shape 385"/>
          <p:cNvSpPr>
            <a:spLocks noGrp="1" noRot="1" noChangeAspect="1"/>
          </p:cNvSpPr>
          <p:nvPr>
            <p:ph type="sldImg" idx="2"/>
          </p:nvPr>
        </p:nvSpPr>
        <p:spPr>
          <a:xfrm>
            <a:off x="1133475" y="684212"/>
            <a:ext cx="4667250" cy="350043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6" name="Shape 386"/>
          <p:cNvSpPr txBox="1">
            <a:spLocks noGrp="1"/>
          </p:cNvSpPr>
          <p:nvPr>
            <p:ph type="body" idx="1"/>
          </p:nvPr>
        </p:nvSpPr>
        <p:spPr>
          <a:xfrm>
            <a:off x="915987" y="4413250"/>
            <a:ext cx="5102224" cy="4110037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 txBox="1">
            <a:spLocks noGrp="1"/>
          </p:cNvSpPr>
          <p:nvPr>
            <p:ph type="body" idx="1"/>
          </p:nvPr>
        </p:nvSpPr>
        <p:spPr>
          <a:xfrm>
            <a:off x="915987" y="4413250"/>
            <a:ext cx="5102224" cy="41100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80" name="Shape 480"/>
          <p:cNvSpPr>
            <a:spLocks noGrp="1" noRot="1" noChangeAspect="1"/>
          </p:cNvSpPr>
          <p:nvPr>
            <p:ph type="sldImg" idx="2"/>
          </p:nvPr>
        </p:nvSpPr>
        <p:spPr>
          <a:xfrm>
            <a:off x="1133475" y="684212"/>
            <a:ext cx="4667250" cy="350043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 txBox="1">
            <a:spLocks noGrp="1"/>
          </p:cNvSpPr>
          <p:nvPr>
            <p:ph type="body" idx="1"/>
          </p:nvPr>
        </p:nvSpPr>
        <p:spPr>
          <a:xfrm>
            <a:off x="915987" y="4413250"/>
            <a:ext cx="5102224" cy="41100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87" name="Shape 487"/>
          <p:cNvSpPr>
            <a:spLocks noGrp="1" noRot="1" noChangeAspect="1"/>
          </p:cNvSpPr>
          <p:nvPr>
            <p:ph type="sldImg" idx="2"/>
          </p:nvPr>
        </p:nvSpPr>
        <p:spPr>
          <a:xfrm>
            <a:off x="1133475" y="684213"/>
            <a:ext cx="4667250" cy="35004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 txBox="1">
            <a:spLocks noGrp="1"/>
          </p:cNvSpPr>
          <p:nvPr>
            <p:ph type="body" idx="1"/>
          </p:nvPr>
        </p:nvSpPr>
        <p:spPr>
          <a:xfrm>
            <a:off x="915987" y="4413250"/>
            <a:ext cx="5102224" cy="41100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94" name="Shape 494"/>
          <p:cNvSpPr>
            <a:spLocks noGrp="1" noRot="1" noChangeAspect="1"/>
          </p:cNvSpPr>
          <p:nvPr>
            <p:ph type="sldImg" idx="2"/>
          </p:nvPr>
        </p:nvSpPr>
        <p:spPr>
          <a:xfrm>
            <a:off x="1133475" y="684213"/>
            <a:ext cx="4667250" cy="35004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 txBox="1">
            <a:spLocks noGrp="1"/>
          </p:cNvSpPr>
          <p:nvPr>
            <p:ph type="body" idx="1"/>
          </p:nvPr>
        </p:nvSpPr>
        <p:spPr>
          <a:xfrm>
            <a:off x="915987" y="4413250"/>
            <a:ext cx="5102224" cy="41100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01" name="Shape 501"/>
          <p:cNvSpPr>
            <a:spLocks noGrp="1" noRot="1" noChangeAspect="1"/>
          </p:cNvSpPr>
          <p:nvPr>
            <p:ph type="sldImg" idx="2"/>
          </p:nvPr>
        </p:nvSpPr>
        <p:spPr>
          <a:xfrm>
            <a:off x="1133475" y="684213"/>
            <a:ext cx="4667250" cy="35004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 txBox="1">
            <a:spLocks noGrp="1"/>
          </p:cNvSpPr>
          <p:nvPr>
            <p:ph type="body" idx="1"/>
          </p:nvPr>
        </p:nvSpPr>
        <p:spPr>
          <a:xfrm>
            <a:off x="915987" y="4413250"/>
            <a:ext cx="5102224" cy="41100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08" name="Shape 508"/>
          <p:cNvSpPr>
            <a:spLocks noGrp="1" noRot="1" noChangeAspect="1"/>
          </p:cNvSpPr>
          <p:nvPr>
            <p:ph type="sldImg" idx="2"/>
          </p:nvPr>
        </p:nvSpPr>
        <p:spPr>
          <a:xfrm>
            <a:off x="1133475" y="684213"/>
            <a:ext cx="4667250" cy="35004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 txBox="1">
            <a:spLocks noGrp="1"/>
          </p:cNvSpPr>
          <p:nvPr>
            <p:ph type="body" idx="1"/>
          </p:nvPr>
        </p:nvSpPr>
        <p:spPr>
          <a:xfrm>
            <a:off x="915987" y="4413250"/>
            <a:ext cx="5102224" cy="41100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15" name="Shape 515"/>
          <p:cNvSpPr>
            <a:spLocks noGrp="1" noRot="1" noChangeAspect="1"/>
          </p:cNvSpPr>
          <p:nvPr>
            <p:ph type="sldImg" idx="2"/>
          </p:nvPr>
        </p:nvSpPr>
        <p:spPr>
          <a:xfrm>
            <a:off x="1133475" y="684213"/>
            <a:ext cx="4667250" cy="35004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 txBox="1">
            <a:spLocks noGrp="1"/>
          </p:cNvSpPr>
          <p:nvPr>
            <p:ph type="body" idx="1"/>
          </p:nvPr>
        </p:nvSpPr>
        <p:spPr>
          <a:xfrm>
            <a:off x="915987" y="4413250"/>
            <a:ext cx="5102224" cy="41100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21" name="Shape 521"/>
          <p:cNvSpPr>
            <a:spLocks noGrp="1" noRot="1" noChangeAspect="1"/>
          </p:cNvSpPr>
          <p:nvPr>
            <p:ph type="sldImg" idx="2"/>
          </p:nvPr>
        </p:nvSpPr>
        <p:spPr>
          <a:xfrm>
            <a:off x="1133475" y="684212"/>
            <a:ext cx="4667250" cy="350043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 txBox="1">
            <a:spLocks noGrp="1"/>
          </p:cNvSpPr>
          <p:nvPr>
            <p:ph type="body" idx="1"/>
          </p:nvPr>
        </p:nvSpPr>
        <p:spPr>
          <a:xfrm>
            <a:off x="915987" y="4413250"/>
            <a:ext cx="5102224" cy="41100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29" name="Shape 529"/>
          <p:cNvSpPr>
            <a:spLocks noGrp="1" noRot="1" noChangeAspect="1"/>
          </p:cNvSpPr>
          <p:nvPr>
            <p:ph type="sldImg" idx="2"/>
          </p:nvPr>
        </p:nvSpPr>
        <p:spPr>
          <a:xfrm>
            <a:off x="1133475" y="684213"/>
            <a:ext cx="4667250" cy="35004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 txBox="1">
            <a:spLocks noGrp="1"/>
          </p:cNvSpPr>
          <p:nvPr>
            <p:ph type="body" idx="1"/>
          </p:nvPr>
        </p:nvSpPr>
        <p:spPr>
          <a:xfrm>
            <a:off x="915987" y="4413250"/>
            <a:ext cx="5102224" cy="41100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43" name="Shape 543"/>
          <p:cNvSpPr>
            <a:spLocks noGrp="1" noRot="1" noChangeAspect="1"/>
          </p:cNvSpPr>
          <p:nvPr>
            <p:ph type="sldImg" idx="2"/>
          </p:nvPr>
        </p:nvSpPr>
        <p:spPr>
          <a:xfrm>
            <a:off x="1133475" y="684213"/>
            <a:ext cx="4667250" cy="35004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/>
          <p:cNvSpPr txBox="1">
            <a:spLocks noGrp="1"/>
          </p:cNvSpPr>
          <p:nvPr>
            <p:ph type="body" idx="1"/>
          </p:nvPr>
        </p:nvSpPr>
        <p:spPr>
          <a:xfrm>
            <a:off x="915987" y="4413250"/>
            <a:ext cx="5102224" cy="41100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50" name="Shape 550"/>
          <p:cNvSpPr>
            <a:spLocks noGrp="1" noRot="1" noChangeAspect="1"/>
          </p:cNvSpPr>
          <p:nvPr>
            <p:ph type="sldImg" idx="2"/>
          </p:nvPr>
        </p:nvSpPr>
        <p:spPr>
          <a:xfrm>
            <a:off x="1133475" y="684213"/>
            <a:ext cx="4667250" cy="35004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915987" y="4413250"/>
            <a:ext cx="5102224" cy="41100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01" name="Shape 401"/>
          <p:cNvSpPr>
            <a:spLocks noGrp="1" noRot="1" noChangeAspect="1"/>
          </p:cNvSpPr>
          <p:nvPr>
            <p:ph type="sldImg" idx="2"/>
          </p:nvPr>
        </p:nvSpPr>
        <p:spPr>
          <a:xfrm>
            <a:off x="1133475" y="684212"/>
            <a:ext cx="4667250" cy="350043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Shape 558"/>
          <p:cNvSpPr txBox="1">
            <a:spLocks noGrp="1"/>
          </p:cNvSpPr>
          <p:nvPr>
            <p:ph type="body" idx="1"/>
          </p:nvPr>
        </p:nvSpPr>
        <p:spPr>
          <a:xfrm>
            <a:off x="915987" y="4413250"/>
            <a:ext cx="5102224" cy="41100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59" name="Shape 559"/>
          <p:cNvSpPr>
            <a:spLocks noGrp="1" noRot="1" noChangeAspect="1"/>
          </p:cNvSpPr>
          <p:nvPr>
            <p:ph type="sldImg" idx="2"/>
          </p:nvPr>
        </p:nvSpPr>
        <p:spPr>
          <a:xfrm>
            <a:off x="1133475" y="684212"/>
            <a:ext cx="4667250" cy="350043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Shape 535"/>
          <p:cNvSpPr txBox="1">
            <a:spLocks noGrp="1"/>
          </p:cNvSpPr>
          <p:nvPr>
            <p:ph type="body" idx="1"/>
          </p:nvPr>
        </p:nvSpPr>
        <p:spPr>
          <a:xfrm>
            <a:off x="915987" y="4413250"/>
            <a:ext cx="5102224" cy="41100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36" name="Shape 536"/>
          <p:cNvSpPr>
            <a:spLocks noGrp="1" noRot="1" noChangeAspect="1"/>
          </p:cNvSpPr>
          <p:nvPr>
            <p:ph type="sldImg" idx="2"/>
          </p:nvPr>
        </p:nvSpPr>
        <p:spPr>
          <a:xfrm>
            <a:off x="1133475" y="684213"/>
            <a:ext cx="4667250" cy="35004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Shape 563"/>
          <p:cNvSpPr txBox="1">
            <a:spLocks noGrp="1"/>
          </p:cNvSpPr>
          <p:nvPr>
            <p:ph type="body" idx="1"/>
          </p:nvPr>
        </p:nvSpPr>
        <p:spPr>
          <a:xfrm>
            <a:off x="915987" y="4413250"/>
            <a:ext cx="5102224" cy="41100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64" name="Shape 564"/>
          <p:cNvSpPr>
            <a:spLocks noGrp="1" noRot="1" noChangeAspect="1"/>
          </p:cNvSpPr>
          <p:nvPr>
            <p:ph type="sldImg" idx="2"/>
          </p:nvPr>
        </p:nvSpPr>
        <p:spPr>
          <a:xfrm>
            <a:off x="1133475" y="684212"/>
            <a:ext cx="4667250" cy="350043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>
            <a:spLocks noGrp="1" noRot="1" noChangeAspect="1"/>
          </p:cNvSpPr>
          <p:nvPr>
            <p:ph type="sldImg" idx="2"/>
          </p:nvPr>
        </p:nvSpPr>
        <p:spPr>
          <a:xfrm>
            <a:off x="1133475" y="684213"/>
            <a:ext cx="4667250" cy="35004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22" name="Shape 422"/>
          <p:cNvSpPr txBox="1">
            <a:spLocks noGrp="1"/>
          </p:cNvSpPr>
          <p:nvPr>
            <p:ph type="body" idx="1"/>
          </p:nvPr>
        </p:nvSpPr>
        <p:spPr>
          <a:xfrm>
            <a:off x="915987" y="4413250"/>
            <a:ext cx="5102224" cy="4110037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spherical tokamak (ST) is a leading candidate for a Fusion Nuclear Science Facility (FNSF) due to its compact size and modular configuration. </a:t>
            </a:r>
          </a:p>
        </p:txBody>
      </p:sp>
      <p:sp>
        <p:nvSpPr>
          <p:cNvPr id="423" name="Shape 423"/>
          <p:cNvSpPr txBox="1">
            <a:spLocks noGrp="1"/>
          </p:cNvSpPr>
          <p:nvPr>
            <p:ph type="sldNum" idx="12"/>
          </p:nvPr>
        </p:nvSpPr>
        <p:spPr>
          <a:xfrm>
            <a:off x="3962400" y="87503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 lang="en-US" sz="1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 txBox="1">
            <a:spLocks noGrp="1"/>
          </p:cNvSpPr>
          <p:nvPr>
            <p:ph type="body" idx="1"/>
          </p:nvPr>
        </p:nvSpPr>
        <p:spPr>
          <a:xfrm>
            <a:off x="915987" y="4413250"/>
            <a:ext cx="5102224" cy="41100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32" name="Shape 432"/>
          <p:cNvSpPr>
            <a:spLocks noGrp="1" noRot="1" noChangeAspect="1"/>
          </p:cNvSpPr>
          <p:nvPr>
            <p:ph type="sldImg" idx="2"/>
          </p:nvPr>
        </p:nvSpPr>
        <p:spPr>
          <a:xfrm>
            <a:off x="1133475" y="684212"/>
            <a:ext cx="4667250" cy="350043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>
            <a:spLocks noGrp="1"/>
          </p:cNvSpPr>
          <p:nvPr>
            <p:ph type="body" idx="1"/>
          </p:nvPr>
        </p:nvSpPr>
        <p:spPr>
          <a:xfrm>
            <a:off x="915987" y="4413250"/>
            <a:ext cx="5102224" cy="41100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5" name="Shape 445"/>
          <p:cNvSpPr>
            <a:spLocks noGrp="1" noRot="1" noChangeAspect="1"/>
          </p:cNvSpPr>
          <p:nvPr>
            <p:ph type="sldImg" idx="2"/>
          </p:nvPr>
        </p:nvSpPr>
        <p:spPr>
          <a:xfrm>
            <a:off x="1133475" y="684212"/>
            <a:ext cx="4667250" cy="350043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 txBox="1">
            <a:spLocks noGrp="1"/>
          </p:cNvSpPr>
          <p:nvPr>
            <p:ph type="body" idx="1"/>
          </p:nvPr>
        </p:nvSpPr>
        <p:spPr>
          <a:xfrm>
            <a:off x="915987" y="4413250"/>
            <a:ext cx="5102224" cy="41100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55" name="Shape 455"/>
          <p:cNvSpPr>
            <a:spLocks noGrp="1" noRot="1" noChangeAspect="1"/>
          </p:cNvSpPr>
          <p:nvPr>
            <p:ph type="sldImg" idx="2"/>
          </p:nvPr>
        </p:nvSpPr>
        <p:spPr>
          <a:xfrm>
            <a:off x="1133475" y="684213"/>
            <a:ext cx="4667250" cy="35004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 txBox="1">
            <a:spLocks noGrp="1"/>
          </p:cNvSpPr>
          <p:nvPr>
            <p:ph type="body" idx="1"/>
          </p:nvPr>
        </p:nvSpPr>
        <p:spPr>
          <a:xfrm>
            <a:off x="915987" y="4413250"/>
            <a:ext cx="5102224" cy="41100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61" name="Shape 461"/>
          <p:cNvSpPr>
            <a:spLocks noGrp="1" noRot="1" noChangeAspect="1"/>
          </p:cNvSpPr>
          <p:nvPr>
            <p:ph type="sldImg" idx="2"/>
          </p:nvPr>
        </p:nvSpPr>
        <p:spPr>
          <a:xfrm>
            <a:off x="1133475" y="684213"/>
            <a:ext cx="4667250" cy="35004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 txBox="1">
            <a:spLocks noGrp="1"/>
          </p:cNvSpPr>
          <p:nvPr>
            <p:ph type="body" idx="1"/>
          </p:nvPr>
        </p:nvSpPr>
        <p:spPr>
          <a:xfrm>
            <a:off x="915987" y="4413250"/>
            <a:ext cx="5102224" cy="41100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68" name="Shape 468"/>
          <p:cNvSpPr>
            <a:spLocks noGrp="1" noRot="1" noChangeAspect="1"/>
          </p:cNvSpPr>
          <p:nvPr>
            <p:ph type="sldImg" idx="2"/>
          </p:nvPr>
        </p:nvSpPr>
        <p:spPr>
          <a:xfrm>
            <a:off x="1133475" y="684213"/>
            <a:ext cx="4667250" cy="35004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 txBox="1">
            <a:spLocks noGrp="1"/>
          </p:cNvSpPr>
          <p:nvPr>
            <p:ph type="body" idx="1"/>
          </p:nvPr>
        </p:nvSpPr>
        <p:spPr>
          <a:xfrm>
            <a:off x="915987" y="4413250"/>
            <a:ext cx="5102224" cy="41100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74" name="Shape 474"/>
          <p:cNvSpPr>
            <a:spLocks noGrp="1" noRot="1" noChangeAspect="1"/>
          </p:cNvSpPr>
          <p:nvPr>
            <p:ph type="sldImg" idx="2"/>
          </p:nvPr>
        </p:nvSpPr>
        <p:spPr>
          <a:xfrm>
            <a:off x="1133475" y="684212"/>
            <a:ext cx="4667250" cy="350043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587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–"/>
              <a:defRPr/>
            </a:lvl2pPr>
            <a:lvl3pPr marL="1143000" indent="-114300" algn="l" rtl="0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Font typeface="Arial"/>
              <a:buChar char="•"/>
              <a:defRPr/>
            </a:lvl3pPr>
            <a:lvl4pPr marL="1600200" indent="-127000" algn="l" rtl="0">
              <a:spcBef>
                <a:spcPts val="320"/>
              </a:spcBef>
              <a:spcAft>
                <a:spcPts val="0"/>
              </a:spcAft>
              <a:buClr>
                <a:srgbClr val="009999"/>
              </a:buClr>
              <a:buFont typeface="Arial"/>
              <a:buChar char="–"/>
              <a:defRPr/>
            </a:lvl4pPr>
            <a:lvl5pPr marL="20574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382000" y="6629400"/>
            <a:ext cx="762000" cy="15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900" b="0" i="0" u="none" strike="noStrike" cap="none" baseline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accent2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587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–"/>
              <a:defRPr/>
            </a:lvl2pPr>
            <a:lvl3pPr marL="1143000" indent="-114300" algn="l" rtl="0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Font typeface="Arial"/>
              <a:buChar char="•"/>
              <a:defRPr/>
            </a:lvl3pPr>
            <a:lvl4pPr marL="1600200" indent="-127000" algn="l" rtl="0">
              <a:spcBef>
                <a:spcPts val="320"/>
              </a:spcBef>
              <a:spcAft>
                <a:spcPts val="0"/>
              </a:spcAft>
              <a:buClr>
                <a:srgbClr val="009999"/>
              </a:buClr>
              <a:buFont typeface="Arial"/>
              <a:buChar char="–"/>
              <a:defRPr/>
            </a:lvl4pPr>
            <a:lvl5pPr marL="20574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8382000" y="6629400"/>
            <a:ext cx="762000" cy="15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900" b="0" i="0" u="none" strike="noStrike" cap="none" baseline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3333CC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587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–"/>
              <a:defRPr/>
            </a:lvl2pPr>
            <a:lvl3pPr marL="1143000" indent="-114300" algn="l" rtl="0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Font typeface="Arial"/>
              <a:buChar char="•"/>
              <a:defRPr/>
            </a:lvl3pPr>
            <a:lvl4pPr marL="1600200" indent="-127000" algn="l" rtl="0">
              <a:spcBef>
                <a:spcPts val="320"/>
              </a:spcBef>
              <a:spcAft>
                <a:spcPts val="0"/>
              </a:spcAft>
              <a:buClr>
                <a:srgbClr val="009999"/>
              </a:buClr>
              <a:buFont typeface="Arial"/>
              <a:buChar char="–"/>
              <a:defRPr/>
            </a:lvl4pPr>
            <a:lvl5pPr marL="20574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8382000" y="6629400"/>
            <a:ext cx="762000" cy="15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900" b="0" i="0" u="none" strike="noStrike" cap="none" baseline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3333CC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8382000" y="6629400"/>
            <a:ext cx="762000" cy="15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9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587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–"/>
              <a:defRPr/>
            </a:lvl2pPr>
            <a:lvl3pPr marL="1143000" indent="-114300" algn="l" rtl="0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Font typeface="Arial"/>
              <a:buChar char="•"/>
              <a:defRPr/>
            </a:lvl3pPr>
            <a:lvl4pPr marL="1600200" indent="-127000" algn="l" rtl="0">
              <a:spcBef>
                <a:spcPts val="320"/>
              </a:spcBef>
              <a:spcAft>
                <a:spcPts val="0"/>
              </a:spcAft>
              <a:buClr>
                <a:srgbClr val="009999"/>
              </a:buClr>
              <a:buFont typeface="Arial"/>
              <a:buChar char="–"/>
              <a:defRPr/>
            </a:lvl4pPr>
            <a:lvl5pPr marL="20574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382000" y="6629400"/>
            <a:ext cx="762000" cy="15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900" b="0" i="0" u="none" strike="noStrike" cap="none" baseline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3333CC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587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–"/>
              <a:defRPr/>
            </a:lvl2pPr>
            <a:lvl3pPr marL="1143000" indent="-114300" algn="l" rtl="0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Font typeface="Arial"/>
              <a:buChar char="•"/>
              <a:defRPr/>
            </a:lvl3pPr>
            <a:lvl4pPr marL="1600200" indent="-127000" algn="l" rtl="0">
              <a:spcBef>
                <a:spcPts val="320"/>
              </a:spcBef>
              <a:spcAft>
                <a:spcPts val="0"/>
              </a:spcAft>
              <a:buClr>
                <a:srgbClr val="009999"/>
              </a:buClr>
              <a:buFont typeface="Arial"/>
              <a:buChar char="–"/>
              <a:defRPr/>
            </a:lvl4pPr>
            <a:lvl5pPr marL="20574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sldNum" idx="12"/>
          </p:nvPr>
        </p:nvSpPr>
        <p:spPr>
          <a:xfrm>
            <a:off x="8382000" y="6629400"/>
            <a:ext cx="762000" cy="15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900" b="0" i="0" u="none" strike="noStrike" cap="none" baseline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3333CC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587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–"/>
              <a:defRPr/>
            </a:lvl2pPr>
            <a:lvl3pPr marL="1143000" indent="-114300" algn="l" rtl="0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Font typeface="Arial"/>
              <a:buChar char="•"/>
              <a:defRPr/>
            </a:lvl3pPr>
            <a:lvl4pPr marL="1600200" indent="-127000" algn="l" rtl="0">
              <a:spcBef>
                <a:spcPts val="320"/>
              </a:spcBef>
              <a:spcAft>
                <a:spcPts val="0"/>
              </a:spcAft>
              <a:buClr>
                <a:srgbClr val="009999"/>
              </a:buClr>
              <a:buFont typeface="Arial"/>
              <a:buChar char="–"/>
              <a:defRPr/>
            </a:lvl4pPr>
            <a:lvl5pPr marL="20574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382000" y="6629400"/>
            <a:ext cx="762000" cy="15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900" b="0" i="0" u="none" strike="noStrike" cap="none" baseline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accent2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8382000" y="6629400"/>
            <a:ext cx="762000" cy="15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9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587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–"/>
              <a:defRPr/>
            </a:lvl2pPr>
            <a:lvl3pPr marL="1143000" indent="-114300" algn="l" rtl="0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Font typeface="Arial"/>
              <a:buChar char="•"/>
              <a:defRPr/>
            </a:lvl3pPr>
            <a:lvl4pPr marL="1600200" indent="-127000" algn="l" rtl="0">
              <a:spcBef>
                <a:spcPts val="320"/>
              </a:spcBef>
              <a:spcAft>
                <a:spcPts val="0"/>
              </a:spcAft>
              <a:buClr>
                <a:srgbClr val="009999"/>
              </a:buClr>
              <a:buFont typeface="Arial"/>
              <a:buChar char="–"/>
              <a:defRPr/>
            </a:lvl4pPr>
            <a:lvl5pPr marL="20574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sldNum" idx="12"/>
          </p:nvPr>
        </p:nvSpPr>
        <p:spPr>
          <a:xfrm>
            <a:off x="8382000" y="6629400"/>
            <a:ext cx="762000" cy="15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900" b="0" i="0" u="none" strike="noStrike" cap="none" baseline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3333CC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587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–"/>
              <a:defRPr/>
            </a:lvl2pPr>
            <a:lvl3pPr marL="1143000" indent="-114300" algn="l" rtl="0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Font typeface="Arial"/>
              <a:buChar char="•"/>
              <a:defRPr/>
            </a:lvl3pPr>
            <a:lvl4pPr marL="1600200" indent="-127000" algn="l" rtl="0">
              <a:spcBef>
                <a:spcPts val="320"/>
              </a:spcBef>
              <a:spcAft>
                <a:spcPts val="0"/>
              </a:spcAft>
              <a:buClr>
                <a:srgbClr val="009999"/>
              </a:buClr>
              <a:buFont typeface="Arial"/>
              <a:buChar char="–"/>
              <a:defRPr/>
            </a:lvl4pPr>
            <a:lvl5pPr marL="20574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8382000" y="6629400"/>
            <a:ext cx="762000" cy="15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900" b="0" i="0" u="none" strike="noStrike" cap="none" baseline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3333CC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sldNum" idx="12"/>
          </p:nvPr>
        </p:nvSpPr>
        <p:spPr>
          <a:xfrm>
            <a:off x="8382000" y="6629400"/>
            <a:ext cx="762000" cy="15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9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587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–"/>
              <a:defRPr/>
            </a:lvl2pPr>
            <a:lvl3pPr marL="1143000" indent="-114300" algn="l" rtl="0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Font typeface="Arial"/>
              <a:buChar char="•"/>
              <a:defRPr/>
            </a:lvl3pPr>
            <a:lvl4pPr marL="1600200" indent="-127000" algn="l" rtl="0">
              <a:spcBef>
                <a:spcPts val="320"/>
              </a:spcBef>
              <a:spcAft>
                <a:spcPts val="0"/>
              </a:spcAft>
              <a:buClr>
                <a:srgbClr val="009999"/>
              </a:buClr>
              <a:buFont typeface="Arial"/>
              <a:buChar char="–"/>
              <a:defRPr/>
            </a:lvl4pPr>
            <a:lvl5pPr marL="20574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sldNum" idx="12"/>
          </p:nvPr>
        </p:nvSpPr>
        <p:spPr>
          <a:xfrm>
            <a:off x="8382000" y="6629400"/>
            <a:ext cx="762000" cy="15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900" b="0" i="0" u="none" strike="noStrike" cap="none" baseline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3333CC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587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–"/>
              <a:defRPr/>
            </a:lvl2pPr>
            <a:lvl3pPr marL="1143000" indent="-114300" algn="l" rtl="0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Font typeface="Arial"/>
              <a:buChar char="•"/>
              <a:defRPr/>
            </a:lvl3pPr>
            <a:lvl4pPr marL="1600200" indent="-127000" algn="l" rtl="0">
              <a:spcBef>
                <a:spcPts val="320"/>
              </a:spcBef>
              <a:spcAft>
                <a:spcPts val="0"/>
              </a:spcAft>
              <a:buClr>
                <a:srgbClr val="009999"/>
              </a:buClr>
              <a:buFont typeface="Arial"/>
              <a:buChar char="–"/>
              <a:defRPr/>
            </a:lvl4pPr>
            <a:lvl5pPr marL="20574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sldNum" idx="12"/>
          </p:nvPr>
        </p:nvSpPr>
        <p:spPr>
          <a:xfrm>
            <a:off x="8382000" y="6629400"/>
            <a:ext cx="762000" cy="15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900" b="0" i="0" u="none" strike="noStrike" cap="none" baseline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3333CC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8382000" y="6629400"/>
            <a:ext cx="762000" cy="15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9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587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–"/>
              <a:defRPr/>
            </a:lvl2pPr>
            <a:lvl3pPr marL="1143000" indent="-114300" algn="l" rtl="0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Font typeface="Arial"/>
              <a:buChar char="•"/>
              <a:defRPr/>
            </a:lvl3pPr>
            <a:lvl4pPr marL="1600200" indent="-127000" algn="l" rtl="0">
              <a:spcBef>
                <a:spcPts val="320"/>
              </a:spcBef>
              <a:spcAft>
                <a:spcPts val="0"/>
              </a:spcAft>
              <a:buClr>
                <a:srgbClr val="009999"/>
              </a:buClr>
              <a:buFont typeface="Arial"/>
              <a:buChar char="–"/>
              <a:defRPr/>
            </a:lvl4pPr>
            <a:lvl5pPr marL="20574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sldNum" idx="12"/>
          </p:nvPr>
        </p:nvSpPr>
        <p:spPr>
          <a:xfrm>
            <a:off x="8382000" y="6629400"/>
            <a:ext cx="762000" cy="15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900" b="0" i="0" u="none" strike="noStrike" cap="none" baseline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3333CC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587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–"/>
              <a:defRPr/>
            </a:lvl2pPr>
            <a:lvl3pPr marL="1143000" indent="-114300" algn="l" rtl="0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Font typeface="Arial"/>
              <a:buChar char="•"/>
              <a:defRPr/>
            </a:lvl3pPr>
            <a:lvl4pPr marL="1600200" indent="-127000" algn="l" rtl="0">
              <a:spcBef>
                <a:spcPts val="320"/>
              </a:spcBef>
              <a:spcAft>
                <a:spcPts val="0"/>
              </a:spcAft>
              <a:buClr>
                <a:srgbClr val="009999"/>
              </a:buClr>
              <a:buFont typeface="Arial"/>
              <a:buChar char="–"/>
              <a:defRPr/>
            </a:lvl4pPr>
            <a:lvl5pPr marL="20574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209" name="Shape 209"/>
          <p:cNvSpPr txBox="1">
            <a:spLocks noGrp="1"/>
          </p:cNvSpPr>
          <p:nvPr>
            <p:ph type="sldNum" idx="12"/>
          </p:nvPr>
        </p:nvSpPr>
        <p:spPr>
          <a:xfrm>
            <a:off x="8382000" y="6629400"/>
            <a:ext cx="762000" cy="15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900" b="0" i="0" u="none" strike="noStrike" cap="none" baseline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3333CC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12" name="Shape 2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5" name="Shape 215"/>
          <p:cNvSpPr txBox="1">
            <a:spLocks noGrp="1"/>
          </p:cNvSpPr>
          <p:nvPr>
            <p:ph type="sldNum" idx="12"/>
          </p:nvPr>
        </p:nvSpPr>
        <p:spPr>
          <a:xfrm>
            <a:off x="8382000" y="6629400"/>
            <a:ext cx="762000" cy="15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9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587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–"/>
              <a:defRPr/>
            </a:lvl2pPr>
            <a:lvl3pPr marL="1143000" indent="-114300" algn="l" rtl="0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Font typeface="Arial"/>
              <a:buChar char="•"/>
              <a:defRPr/>
            </a:lvl3pPr>
            <a:lvl4pPr marL="1600200" indent="-127000" algn="l" rtl="0">
              <a:spcBef>
                <a:spcPts val="320"/>
              </a:spcBef>
              <a:spcAft>
                <a:spcPts val="0"/>
              </a:spcAft>
              <a:buClr>
                <a:srgbClr val="009999"/>
              </a:buClr>
              <a:buFont typeface="Arial"/>
              <a:buChar char="–"/>
              <a:defRPr/>
            </a:lvl4pPr>
            <a:lvl5pPr marL="20574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228" name="Shape 228"/>
          <p:cNvSpPr txBox="1">
            <a:spLocks noGrp="1"/>
          </p:cNvSpPr>
          <p:nvPr>
            <p:ph type="sldNum" idx="12"/>
          </p:nvPr>
        </p:nvSpPr>
        <p:spPr>
          <a:xfrm>
            <a:off x="8382000" y="6629400"/>
            <a:ext cx="762000" cy="15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900" b="0" i="0" u="none" strike="noStrike" cap="none" baseline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3333CC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587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–"/>
              <a:defRPr/>
            </a:lvl2pPr>
            <a:lvl3pPr marL="1143000" indent="-114300" algn="l" rtl="0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Font typeface="Arial"/>
              <a:buChar char="•"/>
              <a:defRPr/>
            </a:lvl3pPr>
            <a:lvl4pPr marL="1600200" indent="-127000" algn="l" rtl="0">
              <a:spcBef>
                <a:spcPts val="320"/>
              </a:spcBef>
              <a:spcAft>
                <a:spcPts val="0"/>
              </a:spcAft>
              <a:buClr>
                <a:srgbClr val="009999"/>
              </a:buClr>
              <a:buFont typeface="Arial"/>
              <a:buChar char="–"/>
              <a:defRPr/>
            </a:lvl4pPr>
            <a:lvl5pPr marL="20574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232" name="Shape 232"/>
          <p:cNvSpPr txBox="1">
            <a:spLocks noGrp="1"/>
          </p:cNvSpPr>
          <p:nvPr>
            <p:ph type="sldNum" idx="12"/>
          </p:nvPr>
        </p:nvSpPr>
        <p:spPr>
          <a:xfrm>
            <a:off x="8382000" y="6629400"/>
            <a:ext cx="762000" cy="15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900" b="0" i="0" u="none" strike="noStrike" cap="none" baseline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3333CC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35" name="Shape 23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36" name="Shape 2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7" name="Shape 2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8" name="Shape 238"/>
          <p:cNvSpPr txBox="1">
            <a:spLocks noGrp="1"/>
          </p:cNvSpPr>
          <p:nvPr>
            <p:ph type="sldNum" idx="12"/>
          </p:nvPr>
        </p:nvSpPr>
        <p:spPr>
          <a:xfrm>
            <a:off x="8382000" y="6629400"/>
            <a:ext cx="762000" cy="15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9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587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–"/>
              <a:defRPr/>
            </a:lvl2pPr>
            <a:lvl3pPr marL="1143000" indent="-114300" algn="l" rtl="0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Font typeface="Arial"/>
              <a:buChar char="•"/>
              <a:defRPr/>
            </a:lvl3pPr>
            <a:lvl4pPr marL="1600200" indent="-127000" algn="l" rtl="0">
              <a:spcBef>
                <a:spcPts val="320"/>
              </a:spcBef>
              <a:spcAft>
                <a:spcPts val="0"/>
              </a:spcAft>
              <a:buClr>
                <a:srgbClr val="009999"/>
              </a:buClr>
              <a:buFont typeface="Arial"/>
              <a:buChar char="–"/>
              <a:defRPr/>
            </a:lvl4pPr>
            <a:lvl5pPr marL="20574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251" name="Shape 251"/>
          <p:cNvSpPr txBox="1">
            <a:spLocks noGrp="1"/>
          </p:cNvSpPr>
          <p:nvPr>
            <p:ph type="sldNum" idx="12"/>
          </p:nvPr>
        </p:nvSpPr>
        <p:spPr>
          <a:xfrm>
            <a:off x="8382000" y="6629400"/>
            <a:ext cx="762000" cy="15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900" b="0" i="0" u="none" strike="noStrike" cap="none" baseline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accent2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587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–"/>
              <a:defRPr/>
            </a:lvl2pPr>
            <a:lvl3pPr marL="1143000" indent="-114300" algn="l" rtl="0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Font typeface="Arial"/>
              <a:buChar char="•"/>
              <a:defRPr/>
            </a:lvl3pPr>
            <a:lvl4pPr marL="1600200" indent="-127000" algn="l" rtl="0">
              <a:spcBef>
                <a:spcPts val="320"/>
              </a:spcBef>
              <a:spcAft>
                <a:spcPts val="0"/>
              </a:spcAft>
              <a:buClr>
                <a:srgbClr val="009999"/>
              </a:buClr>
              <a:buFont typeface="Arial"/>
              <a:buChar char="–"/>
              <a:defRPr/>
            </a:lvl4pPr>
            <a:lvl5pPr marL="20574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255" name="Shape 255"/>
          <p:cNvSpPr txBox="1">
            <a:spLocks noGrp="1"/>
          </p:cNvSpPr>
          <p:nvPr>
            <p:ph type="sldNum" idx="12"/>
          </p:nvPr>
        </p:nvSpPr>
        <p:spPr>
          <a:xfrm>
            <a:off x="8382000" y="6629400"/>
            <a:ext cx="762000" cy="15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900" b="0" i="0" u="none" strike="noStrike" cap="none" baseline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accent2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587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–"/>
              <a:defRPr/>
            </a:lvl2pPr>
            <a:lvl3pPr marL="1143000" indent="-114300" algn="l" rtl="0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Font typeface="Arial"/>
              <a:buChar char="•"/>
              <a:defRPr/>
            </a:lvl3pPr>
            <a:lvl4pPr marL="1600200" indent="-127000" algn="l" rtl="0">
              <a:spcBef>
                <a:spcPts val="320"/>
              </a:spcBef>
              <a:spcAft>
                <a:spcPts val="0"/>
              </a:spcAft>
              <a:buClr>
                <a:srgbClr val="009999"/>
              </a:buClr>
              <a:buFont typeface="Arial"/>
              <a:buChar char="–"/>
              <a:defRPr/>
            </a:lvl4pPr>
            <a:lvl5pPr marL="20574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268" name="Shape 268"/>
          <p:cNvSpPr txBox="1">
            <a:spLocks noGrp="1"/>
          </p:cNvSpPr>
          <p:nvPr>
            <p:ph type="sldNum" idx="12"/>
          </p:nvPr>
        </p:nvSpPr>
        <p:spPr>
          <a:xfrm>
            <a:off x="8382000" y="6629400"/>
            <a:ext cx="762000" cy="15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900" b="0" i="0" u="none" strike="noStrike" cap="none" baseline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3333CC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587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–"/>
              <a:defRPr/>
            </a:lvl2pPr>
            <a:lvl3pPr marL="1143000" indent="-114300" algn="l" rtl="0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Font typeface="Arial"/>
              <a:buChar char="•"/>
              <a:defRPr/>
            </a:lvl3pPr>
            <a:lvl4pPr marL="1600200" indent="-127000" algn="l" rtl="0">
              <a:spcBef>
                <a:spcPts val="320"/>
              </a:spcBef>
              <a:spcAft>
                <a:spcPts val="0"/>
              </a:spcAft>
              <a:buClr>
                <a:srgbClr val="009999"/>
              </a:buClr>
              <a:buFont typeface="Arial"/>
              <a:buChar char="–"/>
              <a:defRPr/>
            </a:lvl4pPr>
            <a:lvl5pPr marL="20574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272" name="Shape 272"/>
          <p:cNvSpPr txBox="1">
            <a:spLocks noGrp="1"/>
          </p:cNvSpPr>
          <p:nvPr>
            <p:ph type="sldNum" idx="12"/>
          </p:nvPr>
        </p:nvSpPr>
        <p:spPr>
          <a:xfrm>
            <a:off x="8382000" y="6629400"/>
            <a:ext cx="762000" cy="15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900" b="0" i="0" u="none" strike="noStrike" cap="none" baseline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3333CC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587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–"/>
              <a:defRPr/>
            </a:lvl2pPr>
            <a:lvl3pPr marL="1143000" indent="-114300" algn="l" rtl="0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Font typeface="Arial"/>
              <a:buChar char="•"/>
              <a:defRPr/>
            </a:lvl3pPr>
            <a:lvl4pPr marL="1600200" indent="-127000" algn="l" rtl="0">
              <a:spcBef>
                <a:spcPts val="320"/>
              </a:spcBef>
              <a:spcAft>
                <a:spcPts val="0"/>
              </a:spcAft>
              <a:buClr>
                <a:srgbClr val="009999"/>
              </a:buClr>
              <a:buFont typeface="Arial"/>
              <a:buChar char="–"/>
              <a:defRPr/>
            </a:lvl4pPr>
            <a:lvl5pPr marL="20574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285" name="Shape 285"/>
          <p:cNvSpPr txBox="1">
            <a:spLocks noGrp="1"/>
          </p:cNvSpPr>
          <p:nvPr>
            <p:ph type="sldNum" idx="12"/>
          </p:nvPr>
        </p:nvSpPr>
        <p:spPr>
          <a:xfrm>
            <a:off x="8382000" y="6629400"/>
            <a:ext cx="762000" cy="15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900" b="0" i="0" u="none" strike="noStrike" cap="none" baseline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accent2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587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–"/>
              <a:defRPr/>
            </a:lvl2pPr>
            <a:lvl3pPr marL="1143000" indent="-114300" algn="l" rtl="0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Font typeface="Arial"/>
              <a:buChar char="•"/>
              <a:defRPr/>
            </a:lvl3pPr>
            <a:lvl4pPr marL="1600200" indent="-127000" algn="l" rtl="0">
              <a:spcBef>
                <a:spcPts val="320"/>
              </a:spcBef>
              <a:spcAft>
                <a:spcPts val="0"/>
              </a:spcAft>
              <a:buClr>
                <a:srgbClr val="009999"/>
              </a:buClr>
              <a:buFont typeface="Arial"/>
              <a:buChar char="–"/>
              <a:defRPr/>
            </a:lvl4pPr>
            <a:lvl5pPr marL="20574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289" name="Shape 289"/>
          <p:cNvSpPr txBox="1">
            <a:spLocks noGrp="1"/>
          </p:cNvSpPr>
          <p:nvPr>
            <p:ph type="sldNum" idx="12"/>
          </p:nvPr>
        </p:nvSpPr>
        <p:spPr>
          <a:xfrm>
            <a:off x="8382000" y="6629400"/>
            <a:ext cx="762000" cy="15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900" b="0" i="0" u="none" strike="noStrike" cap="none" baseline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accent2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587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–"/>
              <a:defRPr/>
            </a:lvl2pPr>
            <a:lvl3pPr marL="1143000" indent="-114300" algn="l" rtl="0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Font typeface="Arial"/>
              <a:buChar char="•"/>
              <a:defRPr/>
            </a:lvl3pPr>
            <a:lvl4pPr marL="1600200" indent="-127000" algn="l" rtl="0">
              <a:spcBef>
                <a:spcPts val="320"/>
              </a:spcBef>
              <a:spcAft>
                <a:spcPts val="0"/>
              </a:spcAft>
              <a:buClr>
                <a:srgbClr val="009999"/>
              </a:buClr>
              <a:buFont typeface="Arial"/>
              <a:buChar char="–"/>
              <a:defRPr/>
            </a:lvl4pPr>
            <a:lvl5pPr marL="20574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302" name="Shape 302"/>
          <p:cNvSpPr txBox="1">
            <a:spLocks noGrp="1"/>
          </p:cNvSpPr>
          <p:nvPr>
            <p:ph type="sldNum" idx="12"/>
          </p:nvPr>
        </p:nvSpPr>
        <p:spPr>
          <a:xfrm>
            <a:off x="8382000" y="6629400"/>
            <a:ext cx="762000" cy="15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900" b="0" i="0" u="none" strike="noStrike" cap="none" baseline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accent2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587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–"/>
              <a:defRPr/>
            </a:lvl2pPr>
            <a:lvl3pPr marL="1143000" indent="-114300" algn="l" rtl="0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Font typeface="Arial"/>
              <a:buChar char="•"/>
              <a:defRPr/>
            </a:lvl3pPr>
            <a:lvl4pPr marL="1600200" indent="-127000" algn="l" rtl="0">
              <a:spcBef>
                <a:spcPts val="320"/>
              </a:spcBef>
              <a:spcAft>
                <a:spcPts val="0"/>
              </a:spcAft>
              <a:buClr>
                <a:srgbClr val="009999"/>
              </a:buClr>
              <a:buFont typeface="Arial"/>
              <a:buChar char="–"/>
              <a:defRPr/>
            </a:lvl4pPr>
            <a:lvl5pPr marL="20574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306" name="Shape 306"/>
          <p:cNvSpPr txBox="1">
            <a:spLocks noGrp="1"/>
          </p:cNvSpPr>
          <p:nvPr>
            <p:ph type="sldNum" idx="12"/>
          </p:nvPr>
        </p:nvSpPr>
        <p:spPr>
          <a:xfrm>
            <a:off x="8382000" y="6629400"/>
            <a:ext cx="762000" cy="15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900" b="0" i="0" u="none" strike="noStrike" cap="none" baseline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accent2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5" name="Shape 3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16" name="Shape 3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7" name="Shape 3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8" name="Shape 3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322" name="Shape 3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3" name="Shape 3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4" name="Shape 3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28" name="Shape 3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9" name="Shape 3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0" name="Shape 3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39.xml"/><Relationship Id="rId2" Type="http://schemas.openxmlformats.org/officeDocument/2006/relationships/slideLayout" Target="../slideLayouts/slideLayout40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4" Type="http://schemas.openxmlformats.org/officeDocument/2006/relationships/theme" Target="../theme/theme13.xml"/><Relationship Id="rId1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4" Type="http://schemas.openxmlformats.org/officeDocument/2006/relationships/theme" Target="../theme/theme3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4" Type="http://schemas.openxmlformats.org/officeDocument/2006/relationships/theme" Target="../theme/theme4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4" Type="http://schemas.openxmlformats.org/officeDocument/2006/relationships/theme" Target="../theme/theme5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4" Type="http://schemas.openxmlformats.org/officeDocument/2006/relationships/theme" Target="../theme/theme6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4" Type="http://schemas.openxmlformats.org/officeDocument/2006/relationships/theme" Target="../theme/theme7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4" Type="http://schemas.openxmlformats.org/officeDocument/2006/relationships/theme" Target="../theme/theme8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30.xml"/><Relationship Id="rId2" Type="http://schemas.openxmlformats.org/officeDocument/2006/relationships/slideLayout" Target="../slideLayouts/slideLayout31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marR="0" indent="-1587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–"/>
              <a:defRPr/>
            </a:lvl2pPr>
            <a:lvl3pPr marL="1143000" marR="0" indent="-114300" algn="l" rtl="0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Font typeface="Arial"/>
              <a:buChar char="•"/>
              <a:defRPr/>
            </a:lvl3pPr>
            <a:lvl4pPr marL="1600200" marR="0" indent="-127000" algn="l" rtl="0">
              <a:spcBef>
                <a:spcPts val="320"/>
              </a:spcBef>
              <a:spcAft>
                <a:spcPts val="0"/>
              </a:spcAft>
              <a:buClr>
                <a:srgbClr val="009999"/>
              </a:buClr>
              <a:buFont typeface="Arial"/>
              <a:buChar char="–"/>
              <a:defRPr/>
            </a:lvl4pPr>
            <a:lvl5pPr marL="2057400" marR="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marR="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marR="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marR="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marR="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pic>
        <p:nvPicPr>
          <p:cNvPr id="10" name="Shape 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9144000" cy="92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pic>
        <p:nvPicPr>
          <p:cNvPr id="12" name="Shape 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6578600"/>
            <a:ext cx="9144000" cy="27939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3"/>
          <p:cNvSpPr txBox="1"/>
          <p:nvPr/>
        </p:nvSpPr>
        <p:spPr>
          <a:xfrm>
            <a:off x="273050" y="6635750"/>
            <a:ext cx="793749" cy="1841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1" u="none" strike="noStrike" cap="none" baseline="0">
                <a:solidFill>
                  <a:srgbClr val="171FC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NSTX-U</a:t>
            </a:r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382000" y="6629400"/>
            <a:ext cx="762000" cy="15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900" b="0" i="0" u="none" strike="noStrike" cap="none" baseline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accent2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15" name="Shape 15"/>
          <p:cNvSpPr txBox="1"/>
          <p:nvPr/>
        </p:nvSpPr>
        <p:spPr>
          <a:xfrm>
            <a:off x="1828800" y="6629400"/>
            <a:ext cx="5486399" cy="215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800" b="1" i="0" u="none" strike="noStrike" cap="none" baseline="0">
                <a:solidFill>
                  <a:srgbClr val="1822C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</a:t>
            </a:r>
            <a:r>
              <a:rPr lang="en-US" sz="800" b="1" i="0" u="none" strike="noStrike" cap="none" baseline="30000">
                <a:solidFill>
                  <a:srgbClr val="1822C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</a:t>
            </a:r>
            <a:r>
              <a:rPr lang="en-US" sz="800" b="1" i="0" u="none" strike="noStrike" cap="none" baseline="0">
                <a:solidFill>
                  <a:srgbClr val="1822C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IAEA TM – Control and Data Acquisition Upgrades for NSTX-U,  W.M. Davis (22-Apr-2015)</a:t>
            </a:r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marR="0" indent="-1587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–"/>
              <a:defRPr/>
            </a:lvl2pPr>
            <a:lvl3pPr marL="1143000" marR="0" indent="-114300" algn="l" rtl="0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Font typeface="Arial"/>
              <a:buChar char="•"/>
              <a:defRPr/>
            </a:lvl3pPr>
            <a:lvl4pPr marL="1600200" marR="0" indent="-127000" algn="l" rtl="0">
              <a:spcBef>
                <a:spcPts val="320"/>
              </a:spcBef>
              <a:spcAft>
                <a:spcPts val="0"/>
              </a:spcAft>
              <a:buClr>
                <a:srgbClr val="009999"/>
              </a:buClr>
              <a:buFont typeface="Arial"/>
              <a:buChar char="–"/>
              <a:defRPr/>
            </a:lvl4pPr>
            <a:lvl5pPr marL="2057400" marR="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marR="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marR="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marR="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marR="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pic>
        <p:nvPicPr>
          <p:cNvPr id="258" name="Shape 2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92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pic>
        <p:nvPicPr>
          <p:cNvPr id="260" name="Shape 26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6578600"/>
            <a:ext cx="9144000" cy="279399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Shape 261"/>
          <p:cNvSpPr txBox="1"/>
          <p:nvPr/>
        </p:nvSpPr>
        <p:spPr>
          <a:xfrm>
            <a:off x="273050" y="6635750"/>
            <a:ext cx="793749" cy="1841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1" u="none" strike="noStrike" cap="none" baseline="0">
                <a:solidFill>
                  <a:srgbClr val="171FC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NSTX-U</a:t>
            </a:r>
          </a:p>
        </p:txBody>
      </p:sp>
      <p:sp>
        <p:nvSpPr>
          <p:cNvPr id="262" name="Shape 262"/>
          <p:cNvSpPr txBox="1">
            <a:spLocks noGrp="1"/>
          </p:cNvSpPr>
          <p:nvPr>
            <p:ph type="sldNum" idx="12"/>
          </p:nvPr>
        </p:nvSpPr>
        <p:spPr>
          <a:xfrm>
            <a:off x="8382000" y="6629400"/>
            <a:ext cx="762000" cy="15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900" b="0" i="0" u="none" strike="noStrike" cap="none" baseline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3333CC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263" name="Shape 263"/>
          <p:cNvSpPr txBox="1"/>
          <p:nvPr/>
        </p:nvSpPr>
        <p:spPr>
          <a:xfrm>
            <a:off x="1828800" y="6629400"/>
            <a:ext cx="5486399" cy="215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800" b="1" i="0" u="none" strike="noStrike" cap="none" baseline="0">
                <a:solidFill>
                  <a:srgbClr val="1822C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</a:t>
            </a:r>
            <a:r>
              <a:rPr lang="en-US" sz="800" b="1" i="0" u="none" strike="noStrike" cap="none" baseline="30000">
                <a:solidFill>
                  <a:srgbClr val="1822C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</a:t>
            </a:r>
            <a:r>
              <a:rPr lang="en-US" sz="800" b="1" i="0" u="none" strike="noStrike" cap="none" baseline="0">
                <a:solidFill>
                  <a:srgbClr val="1822C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IAEA TM – Control and Data Acquisition Upgrades for NSTX-U,  W.M. Davis (22-Apr-2015)</a:t>
            </a:r>
          </a:p>
        </p:txBody>
      </p:sp>
      <p:sp>
        <p:nvSpPr>
          <p:cNvPr id="264" name="Shape 26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marR="0" indent="-1587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–"/>
              <a:defRPr/>
            </a:lvl2pPr>
            <a:lvl3pPr marL="1143000" marR="0" indent="-114300" algn="l" rtl="0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Font typeface="Arial"/>
              <a:buChar char="•"/>
              <a:defRPr/>
            </a:lvl3pPr>
            <a:lvl4pPr marL="1600200" marR="0" indent="-127000" algn="l" rtl="0">
              <a:spcBef>
                <a:spcPts val="320"/>
              </a:spcBef>
              <a:spcAft>
                <a:spcPts val="0"/>
              </a:spcAft>
              <a:buClr>
                <a:srgbClr val="009999"/>
              </a:buClr>
              <a:buFont typeface="Arial"/>
              <a:buChar char="–"/>
              <a:defRPr/>
            </a:lvl4pPr>
            <a:lvl5pPr marL="2057400" marR="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marR="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marR="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marR="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marR="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pic>
        <p:nvPicPr>
          <p:cNvPr id="275" name="Shape 2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92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Shape 27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pic>
        <p:nvPicPr>
          <p:cNvPr id="277" name="Shape 27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6578600"/>
            <a:ext cx="9144000" cy="279399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Shape 278"/>
          <p:cNvSpPr txBox="1"/>
          <p:nvPr/>
        </p:nvSpPr>
        <p:spPr>
          <a:xfrm>
            <a:off x="273050" y="6635750"/>
            <a:ext cx="793749" cy="1841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1" u="none" strike="noStrike" cap="none" baseline="0">
                <a:solidFill>
                  <a:srgbClr val="171FC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NSTX-U</a:t>
            </a:r>
          </a:p>
        </p:txBody>
      </p:sp>
      <p:sp>
        <p:nvSpPr>
          <p:cNvPr id="279" name="Shape 279"/>
          <p:cNvSpPr txBox="1">
            <a:spLocks noGrp="1"/>
          </p:cNvSpPr>
          <p:nvPr>
            <p:ph type="sldNum" idx="12"/>
          </p:nvPr>
        </p:nvSpPr>
        <p:spPr>
          <a:xfrm>
            <a:off x="8382000" y="6629400"/>
            <a:ext cx="762000" cy="15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900" b="0" i="0" u="none" strike="noStrike" cap="none" baseline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accent2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280" name="Shape 280"/>
          <p:cNvSpPr txBox="1"/>
          <p:nvPr/>
        </p:nvSpPr>
        <p:spPr>
          <a:xfrm>
            <a:off x="1828800" y="6629400"/>
            <a:ext cx="5486399" cy="215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800" b="1" i="0" u="none" strike="noStrike" cap="none" baseline="0">
                <a:solidFill>
                  <a:srgbClr val="1822C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</a:t>
            </a:r>
            <a:r>
              <a:rPr lang="en-US" sz="800" b="1" i="0" u="none" strike="noStrike" cap="none" baseline="30000">
                <a:solidFill>
                  <a:srgbClr val="1822C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</a:t>
            </a:r>
            <a:r>
              <a:rPr lang="en-US" sz="800" b="1" i="0" u="none" strike="noStrike" cap="none" baseline="0">
                <a:solidFill>
                  <a:srgbClr val="1822C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IAEA TM – Control and Data Acquisition Upgrades for NSTX-U,  W.M. Davis (22-Apr-2015)</a:t>
            </a:r>
          </a:p>
        </p:txBody>
      </p:sp>
      <p:sp>
        <p:nvSpPr>
          <p:cNvPr id="281" name="Shape 28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marR="0" indent="-1587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–"/>
              <a:defRPr/>
            </a:lvl2pPr>
            <a:lvl3pPr marL="1143000" marR="0" indent="-114300" algn="l" rtl="0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Font typeface="Arial"/>
              <a:buChar char="•"/>
              <a:defRPr/>
            </a:lvl3pPr>
            <a:lvl4pPr marL="1600200" marR="0" indent="-127000" algn="l" rtl="0">
              <a:spcBef>
                <a:spcPts val="320"/>
              </a:spcBef>
              <a:spcAft>
                <a:spcPts val="0"/>
              </a:spcAft>
              <a:buClr>
                <a:srgbClr val="009999"/>
              </a:buClr>
              <a:buFont typeface="Arial"/>
              <a:buChar char="–"/>
              <a:defRPr/>
            </a:lvl4pPr>
            <a:lvl5pPr marL="2057400" marR="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marR="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marR="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marR="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marR="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pic>
        <p:nvPicPr>
          <p:cNvPr id="292" name="Shape 2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92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Shape 29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pic>
        <p:nvPicPr>
          <p:cNvPr id="294" name="Shape 29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6578600"/>
            <a:ext cx="9144000" cy="279399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Shape 295"/>
          <p:cNvSpPr txBox="1"/>
          <p:nvPr/>
        </p:nvSpPr>
        <p:spPr>
          <a:xfrm>
            <a:off x="273050" y="6635750"/>
            <a:ext cx="793749" cy="1841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1" u="none" strike="noStrike" cap="none" baseline="0">
                <a:solidFill>
                  <a:srgbClr val="171FC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NSTX-U</a:t>
            </a:r>
          </a:p>
        </p:txBody>
      </p:sp>
      <p:sp>
        <p:nvSpPr>
          <p:cNvPr id="296" name="Shape 296"/>
          <p:cNvSpPr txBox="1">
            <a:spLocks noGrp="1"/>
          </p:cNvSpPr>
          <p:nvPr>
            <p:ph type="sldNum" idx="12"/>
          </p:nvPr>
        </p:nvSpPr>
        <p:spPr>
          <a:xfrm>
            <a:off x="8382000" y="6629400"/>
            <a:ext cx="762000" cy="15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900" b="0" i="0" u="none" strike="noStrike" cap="none" baseline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accent2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297" name="Shape 297"/>
          <p:cNvSpPr txBox="1"/>
          <p:nvPr/>
        </p:nvSpPr>
        <p:spPr>
          <a:xfrm>
            <a:off x="1828800" y="6629400"/>
            <a:ext cx="5486399" cy="215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800" b="1" i="0" u="none" strike="noStrike" cap="none" baseline="0">
                <a:solidFill>
                  <a:srgbClr val="1822C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</a:t>
            </a:r>
            <a:r>
              <a:rPr lang="en-US" sz="800" b="1" i="0" u="none" strike="noStrike" cap="none" baseline="30000">
                <a:solidFill>
                  <a:srgbClr val="1822C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</a:t>
            </a:r>
            <a:r>
              <a:rPr lang="en-US" sz="800" b="1" i="0" u="none" strike="noStrike" cap="none" baseline="0">
                <a:solidFill>
                  <a:srgbClr val="1822C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IAEA TM – Control and Data Acquisition Upgrades for NSTX-U,  W.M. Davis (22-Apr-2015)</a:t>
            </a:r>
          </a:p>
        </p:txBody>
      </p:sp>
      <p:sp>
        <p:nvSpPr>
          <p:cNvPr id="298" name="Shape 29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310" name="Shape 3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1" name="Shape 3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2" name="Shape 3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marR="0" indent="-1587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–"/>
              <a:defRPr/>
            </a:lvl2pPr>
            <a:lvl3pPr marL="1143000" marR="0" indent="-114300" algn="l" rtl="0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Font typeface="Arial"/>
              <a:buChar char="•"/>
              <a:defRPr/>
            </a:lvl3pPr>
            <a:lvl4pPr marL="1600200" marR="0" indent="-127000" algn="l" rtl="0">
              <a:spcBef>
                <a:spcPts val="320"/>
              </a:spcBef>
              <a:spcAft>
                <a:spcPts val="0"/>
              </a:spcAft>
              <a:buClr>
                <a:srgbClr val="009999"/>
              </a:buClr>
              <a:buFont typeface="Arial"/>
              <a:buChar char="–"/>
              <a:defRPr/>
            </a:lvl4pPr>
            <a:lvl5pPr marL="2057400" marR="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marR="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marR="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marR="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marR="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pic>
        <p:nvPicPr>
          <p:cNvPr id="103" name="Shape 10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9144000" cy="92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pic>
        <p:nvPicPr>
          <p:cNvPr id="105" name="Shape 10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6578600"/>
            <a:ext cx="9144000" cy="27939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/>
        </p:nvSpPr>
        <p:spPr>
          <a:xfrm>
            <a:off x="273050" y="6635750"/>
            <a:ext cx="793749" cy="1841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1" u="none" strike="noStrike" cap="none" baseline="0">
                <a:solidFill>
                  <a:srgbClr val="171FC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NSTX-U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8382000" y="6629400"/>
            <a:ext cx="762000" cy="15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900" b="0" i="0" u="none" strike="noStrike" cap="none" baseline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3333CC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108" name="Shape 108"/>
          <p:cNvSpPr txBox="1"/>
          <p:nvPr/>
        </p:nvSpPr>
        <p:spPr>
          <a:xfrm>
            <a:off x="1828800" y="6629400"/>
            <a:ext cx="5486399" cy="215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800" b="1" i="0" u="none" strike="noStrike" cap="none" baseline="0">
                <a:solidFill>
                  <a:srgbClr val="1822C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</a:t>
            </a:r>
            <a:r>
              <a:rPr lang="en-US" sz="800" b="1" i="0" u="none" strike="noStrike" cap="none" baseline="30000">
                <a:solidFill>
                  <a:srgbClr val="1822C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</a:t>
            </a:r>
            <a:r>
              <a:rPr lang="en-US" sz="800" b="1" i="0" u="none" strike="noStrike" cap="none" baseline="0">
                <a:solidFill>
                  <a:srgbClr val="1822C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IAEA TM – Control and Data Acquisition Upgrades for NSTX-U,  W.M. Davis (22-Apr-2015)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marR="0" indent="-1587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–"/>
              <a:defRPr/>
            </a:lvl2pPr>
            <a:lvl3pPr marL="1143000" marR="0" indent="-114300" algn="l" rtl="0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Font typeface="Arial"/>
              <a:buChar char="•"/>
              <a:defRPr/>
            </a:lvl3pPr>
            <a:lvl4pPr marL="1600200" marR="0" indent="-127000" algn="l" rtl="0">
              <a:spcBef>
                <a:spcPts val="320"/>
              </a:spcBef>
              <a:spcAft>
                <a:spcPts val="0"/>
              </a:spcAft>
              <a:buClr>
                <a:srgbClr val="009999"/>
              </a:buClr>
              <a:buFont typeface="Arial"/>
              <a:buChar char="–"/>
              <a:defRPr/>
            </a:lvl4pPr>
            <a:lvl5pPr marL="2057400" marR="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marR="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marR="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marR="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marR="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pic>
        <p:nvPicPr>
          <p:cNvPr id="126" name="Shape 1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9144000" cy="92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pic>
        <p:nvPicPr>
          <p:cNvPr id="128" name="Shape 1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6578600"/>
            <a:ext cx="9144000" cy="27939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 txBox="1"/>
          <p:nvPr/>
        </p:nvSpPr>
        <p:spPr>
          <a:xfrm>
            <a:off x="273050" y="6635750"/>
            <a:ext cx="793749" cy="1841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1" u="none" strike="noStrike" cap="none" baseline="0">
                <a:solidFill>
                  <a:srgbClr val="171FC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NSTX-U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8382000" y="6629400"/>
            <a:ext cx="762000" cy="15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900" b="0" i="0" u="none" strike="noStrike" cap="none" baseline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3333CC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131" name="Shape 131"/>
          <p:cNvSpPr txBox="1"/>
          <p:nvPr/>
        </p:nvSpPr>
        <p:spPr>
          <a:xfrm>
            <a:off x="1828800" y="6629400"/>
            <a:ext cx="5486399" cy="215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800" b="1" i="0" u="none" strike="noStrike" cap="none" baseline="0">
                <a:solidFill>
                  <a:srgbClr val="1822C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</a:t>
            </a:r>
            <a:r>
              <a:rPr lang="en-US" sz="800" b="1" i="0" u="none" strike="noStrike" cap="none" baseline="30000">
                <a:solidFill>
                  <a:srgbClr val="1822C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</a:t>
            </a:r>
            <a:r>
              <a:rPr lang="en-US" sz="800" b="1" i="0" u="none" strike="noStrike" cap="none" baseline="0">
                <a:solidFill>
                  <a:srgbClr val="1822C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IAEA TM – Control and Data Acquisition Upgrades for NSTX-U,  W.M. Davis (22-Apr-2015)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marR="0" indent="-1587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–"/>
              <a:defRPr/>
            </a:lvl2pPr>
            <a:lvl3pPr marL="1143000" marR="0" indent="-114300" algn="l" rtl="0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Font typeface="Arial"/>
              <a:buChar char="•"/>
              <a:defRPr/>
            </a:lvl3pPr>
            <a:lvl4pPr marL="1600200" marR="0" indent="-127000" algn="l" rtl="0">
              <a:spcBef>
                <a:spcPts val="320"/>
              </a:spcBef>
              <a:spcAft>
                <a:spcPts val="0"/>
              </a:spcAft>
              <a:buClr>
                <a:srgbClr val="009999"/>
              </a:buClr>
              <a:buFont typeface="Arial"/>
              <a:buChar char="–"/>
              <a:defRPr/>
            </a:lvl4pPr>
            <a:lvl5pPr marL="2057400" marR="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marR="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marR="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marR="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marR="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pic>
        <p:nvPicPr>
          <p:cNvPr id="149" name="Shape 1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9144000" cy="92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pic>
        <p:nvPicPr>
          <p:cNvPr id="151" name="Shape 15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6578600"/>
            <a:ext cx="9144000" cy="27939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/>
          <p:nvPr/>
        </p:nvSpPr>
        <p:spPr>
          <a:xfrm>
            <a:off x="273050" y="6635750"/>
            <a:ext cx="793749" cy="1841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1" u="none" strike="noStrike" cap="none" baseline="0">
                <a:solidFill>
                  <a:srgbClr val="171FC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NSTX-U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sldNum" idx="12"/>
          </p:nvPr>
        </p:nvSpPr>
        <p:spPr>
          <a:xfrm>
            <a:off x="8382000" y="6629400"/>
            <a:ext cx="762000" cy="15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900" b="0" i="0" u="none" strike="noStrike" cap="none" baseline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3333CC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154" name="Shape 154"/>
          <p:cNvSpPr txBox="1"/>
          <p:nvPr/>
        </p:nvSpPr>
        <p:spPr>
          <a:xfrm>
            <a:off x="1828800" y="6629400"/>
            <a:ext cx="5486399" cy="215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800" b="1" i="0" u="none" strike="noStrike" cap="none" baseline="0">
                <a:solidFill>
                  <a:srgbClr val="1822C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</a:t>
            </a:r>
            <a:r>
              <a:rPr lang="en-US" sz="800" b="1" i="0" u="none" strike="noStrike" cap="none" baseline="30000">
                <a:solidFill>
                  <a:srgbClr val="1822C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</a:t>
            </a:r>
            <a:r>
              <a:rPr lang="en-US" sz="800" b="1" i="0" u="none" strike="noStrike" cap="none" baseline="0">
                <a:solidFill>
                  <a:srgbClr val="1822C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IAEA TM – Control and Data Acquisition Upgrades for NSTX-U,  W.M. Davis (22-Apr-2015)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marR="0" indent="-1587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–"/>
              <a:defRPr/>
            </a:lvl2pPr>
            <a:lvl3pPr marL="1143000" marR="0" indent="-114300" algn="l" rtl="0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Font typeface="Arial"/>
              <a:buChar char="•"/>
              <a:defRPr/>
            </a:lvl3pPr>
            <a:lvl4pPr marL="1600200" marR="0" indent="-127000" algn="l" rtl="0">
              <a:spcBef>
                <a:spcPts val="320"/>
              </a:spcBef>
              <a:spcAft>
                <a:spcPts val="0"/>
              </a:spcAft>
              <a:buClr>
                <a:srgbClr val="009999"/>
              </a:buClr>
              <a:buFont typeface="Arial"/>
              <a:buChar char="–"/>
              <a:defRPr/>
            </a:lvl4pPr>
            <a:lvl5pPr marL="2057400" marR="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marR="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marR="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marR="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marR="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pic>
        <p:nvPicPr>
          <p:cNvPr id="172" name="Shape 17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9144000" cy="92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pic>
        <p:nvPicPr>
          <p:cNvPr id="174" name="Shape 17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6578600"/>
            <a:ext cx="9144000" cy="27939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 txBox="1"/>
          <p:nvPr/>
        </p:nvSpPr>
        <p:spPr>
          <a:xfrm>
            <a:off x="273050" y="6635750"/>
            <a:ext cx="793749" cy="1841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1" u="none" strike="noStrike" cap="none" baseline="0">
                <a:solidFill>
                  <a:srgbClr val="171FC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NSTX-U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8382000" y="6629400"/>
            <a:ext cx="762000" cy="15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900" b="0" i="0" u="none" strike="noStrike" cap="none" baseline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3333CC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177" name="Shape 177"/>
          <p:cNvSpPr txBox="1"/>
          <p:nvPr/>
        </p:nvSpPr>
        <p:spPr>
          <a:xfrm>
            <a:off x="1828800" y="6629400"/>
            <a:ext cx="5486399" cy="215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800" b="1" i="0" u="none" strike="noStrike" cap="none" baseline="0">
                <a:solidFill>
                  <a:srgbClr val="1822C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</a:t>
            </a:r>
            <a:r>
              <a:rPr lang="en-US" sz="800" b="1" i="0" u="none" strike="noStrike" cap="none" baseline="30000">
                <a:solidFill>
                  <a:srgbClr val="1822C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</a:t>
            </a:r>
            <a:r>
              <a:rPr lang="en-US" sz="800" b="1" i="0" u="none" strike="noStrike" cap="none" baseline="0">
                <a:solidFill>
                  <a:srgbClr val="1822C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IAEA TM – Control and Data Acquisition Upgrades for NSTX-U,  W.M. Davis (22-Apr-2015)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marR="0" indent="-1587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–"/>
              <a:defRPr/>
            </a:lvl2pPr>
            <a:lvl3pPr marL="1143000" marR="0" indent="-114300" algn="l" rtl="0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Font typeface="Arial"/>
              <a:buChar char="•"/>
              <a:defRPr/>
            </a:lvl3pPr>
            <a:lvl4pPr marL="1600200" marR="0" indent="-127000" algn="l" rtl="0">
              <a:spcBef>
                <a:spcPts val="320"/>
              </a:spcBef>
              <a:spcAft>
                <a:spcPts val="0"/>
              </a:spcAft>
              <a:buClr>
                <a:srgbClr val="009999"/>
              </a:buClr>
              <a:buFont typeface="Arial"/>
              <a:buChar char="–"/>
              <a:defRPr/>
            </a:lvl4pPr>
            <a:lvl5pPr marL="2057400" marR="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marR="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marR="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marR="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marR="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pic>
        <p:nvPicPr>
          <p:cNvPr id="195" name="Shape 19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9144000" cy="92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pic>
        <p:nvPicPr>
          <p:cNvPr id="197" name="Shape 19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6578600"/>
            <a:ext cx="9144000" cy="279399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 txBox="1"/>
          <p:nvPr/>
        </p:nvSpPr>
        <p:spPr>
          <a:xfrm>
            <a:off x="273050" y="6635750"/>
            <a:ext cx="793749" cy="1841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1" u="none" strike="noStrike" cap="none" baseline="0">
                <a:solidFill>
                  <a:srgbClr val="171FC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NSTX-U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8382000" y="6629400"/>
            <a:ext cx="762000" cy="15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900" b="0" i="0" u="none" strike="noStrike" cap="none" baseline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3333CC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200" name="Shape 200"/>
          <p:cNvSpPr txBox="1"/>
          <p:nvPr/>
        </p:nvSpPr>
        <p:spPr>
          <a:xfrm>
            <a:off x="1828800" y="6629400"/>
            <a:ext cx="5486399" cy="215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800" b="1" i="0" u="none" strike="noStrike" cap="none" baseline="0">
                <a:solidFill>
                  <a:srgbClr val="1822C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</a:t>
            </a:r>
            <a:r>
              <a:rPr lang="en-US" sz="800" b="1" i="0" u="none" strike="noStrike" cap="none" baseline="30000">
                <a:solidFill>
                  <a:srgbClr val="1822C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</a:t>
            </a:r>
            <a:r>
              <a:rPr lang="en-US" sz="800" b="1" i="0" u="none" strike="noStrike" cap="none" baseline="0">
                <a:solidFill>
                  <a:srgbClr val="1822C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IAEA TM – Control and Data Acquisition Upgrades for NSTX-U,  W.M. Davis (22-Apr-2015)</a:t>
            </a:r>
          </a:p>
        </p:txBody>
      </p:sp>
      <p:sp>
        <p:nvSpPr>
          <p:cNvPr id="201" name="Shape 20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marR="0" indent="-1587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–"/>
              <a:defRPr/>
            </a:lvl2pPr>
            <a:lvl3pPr marL="1143000" marR="0" indent="-114300" algn="l" rtl="0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Font typeface="Arial"/>
              <a:buChar char="•"/>
              <a:defRPr/>
            </a:lvl3pPr>
            <a:lvl4pPr marL="1600200" marR="0" indent="-127000" algn="l" rtl="0">
              <a:spcBef>
                <a:spcPts val="320"/>
              </a:spcBef>
              <a:spcAft>
                <a:spcPts val="0"/>
              </a:spcAft>
              <a:buClr>
                <a:srgbClr val="009999"/>
              </a:buClr>
              <a:buFont typeface="Arial"/>
              <a:buChar char="–"/>
              <a:defRPr/>
            </a:lvl4pPr>
            <a:lvl5pPr marL="2057400" marR="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marR="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marR="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marR="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marR="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pic>
        <p:nvPicPr>
          <p:cNvPr id="218" name="Shape 2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9144000" cy="92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pic>
        <p:nvPicPr>
          <p:cNvPr id="220" name="Shape 2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6578600"/>
            <a:ext cx="9144000" cy="279399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Shape 221"/>
          <p:cNvSpPr txBox="1"/>
          <p:nvPr/>
        </p:nvSpPr>
        <p:spPr>
          <a:xfrm>
            <a:off x="273050" y="6635750"/>
            <a:ext cx="793749" cy="1841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1" u="none" strike="noStrike" cap="none" baseline="0">
                <a:solidFill>
                  <a:srgbClr val="171FC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NSTX-U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sldNum" idx="12"/>
          </p:nvPr>
        </p:nvSpPr>
        <p:spPr>
          <a:xfrm>
            <a:off x="8382000" y="6629400"/>
            <a:ext cx="762000" cy="15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900" b="0" i="0" u="none" strike="noStrike" cap="none" baseline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3333CC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223" name="Shape 223"/>
          <p:cNvSpPr txBox="1"/>
          <p:nvPr/>
        </p:nvSpPr>
        <p:spPr>
          <a:xfrm>
            <a:off x="1828800" y="6629400"/>
            <a:ext cx="5486399" cy="215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800" b="1" i="0" u="none" strike="noStrike" cap="none" baseline="0">
                <a:solidFill>
                  <a:srgbClr val="1822C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</a:t>
            </a:r>
            <a:r>
              <a:rPr lang="en-US" sz="800" b="1" i="0" u="none" strike="noStrike" cap="none" baseline="30000">
                <a:solidFill>
                  <a:srgbClr val="1822C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</a:t>
            </a:r>
            <a:r>
              <a:rPr lang="en-US" sz="800" b="1" i="0" u="none" strike="noStrike" cap="none" baseline="0">
                <a:solidFill>
                  <a:srgbClr val="1822C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IAEA TM – Control and Data Acquisition Upgrades for NSTX-U,  W.M. Davis (22-Apr-2015)</a:t>
            </a:r>
          </a:p>
        </p:txBody>
      </p:sp>
      <p:sp>
        <p:nvSpPr>
          <p:cNvPr id="224" name="Shape 2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marR="0" indent="-1587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–"/>
              <a:defRPr/>
            </a:lvl2pPr>
            <a:lvl3pPr marL="1143000" marR="0" indent="-114300" algn="l" rtl="0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Font typeface="Arial"/>
              <a:buChar char="•"/>
              <a:defRPr/>
            </a:lvl3pPr>
            <a:lvl4pPr marL="1600200" marR="0" indent="-127000" algn="l" rtl="0">
              <a:spcBef>
                <a:spcPts val="320"/>
              </a:spcBef>
              <a:spcAft>
                <a:spcPts val="0"/>
              </a:spcAft>
              <a:buClr>
                <a:srgbClr val="009999"/>
              </a:buClr>
              <a:buFont typeface="Arial"/>
              <a:buChar char="–"/>
              <a:defRPr/>
            </a:lvl4pPr>
            <a:lvl5pPr marL="2057400" marR="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marR="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marR="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marR="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marR="0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pic>
        <p:nvPicPr>
          <p:cNvPr id="241" name="Shape 2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92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pic>
        <p:nvPicPr>
          <p:cNvPr id="243" name="Shape 2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6578600"/>
            <a:ext cx="9144000" cy="279399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Shape 244"/>
          <p:cNvSpPr txBox="1"/>
          <p:nvPr/>
        </p:nvSpPr>
        <p:spPr>
          <a:xfrm>
            <a:off x="273050" y="6635750"/>
            <a:ext cx="793749" cy="1841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1" u="none" strike="noStrike" cap="none" baseline="0">
                <a:solidFill>
                  <a:srgbClr val="171FC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NSTX-U</a:t>
            </a:r>
          </a:p>
        </p:txBody>
      </p:sp>
      <p:sp>
        <p:nvSpPr>
          <p:cNvPr id="245" name="Shape 245"/>
          <p:cNvSpPr txBox="1">
            <a:spLocks noGrp="1"/>
          </p:cNvSpPr>
          <p:nvPr>
            <p:ph type="sldNum" idx="12"/>
          </p:nvPr>
        </p:nvSpPr>
        <p:spPr>
          <a:xfrm>
            <a:off x="8382000" y="6629400"/>
            <a:ext cx="762000" cy="15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900" b="0" i="0" u="none" strike="noStrike" cap="none" baseline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accent2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246" name="Shape 246"/>
          <p:cNvSpPr txBox="1"/>
          <p:nvPr/>
        </p:nvSpPr>
        <p:spPr>
          <a:xfrm>
            <a:off x="1828800" y="6629400"/>
            <a:ext cx="5486399" cy="215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800" b="1" i="0" u="none" strike="noStrike" cap="none" baseline="0">
                <a:solidFill>
                  <a:srgbClr val="1822C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</a:t>
            </a:r>
            <a:r>
              <a:rPr lang="en-US" sz="800" b="1" i="0" u="none" strike="noStrike" cap="none" baseline="30000">
                <a:solidFill>
                  <a:srgbClr val="1822C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</a:t>
            </a:r>
            <a:r>
              <a:rPr lang="en-US" sz="800" b="1" i="0" u="none" strike="noStrike" cap="none" baseline="0">
                <a:solidFill>
                  <a:srgbClr val="1822C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IAEA TM – Control and Data Acquisition Upgrades for NSTX-U,  W.M. Davis (22-Apr-2015)</a:t>
            </a:r>
          </a:p>
        </p:txBody>
      </p:sp>
      <p:sp>
        <p:nvSpPr>
          <p:cNvPr id="247" name="Shape 2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
<Relationship Target="../media/fortinet_alert_1.png" Type="http://schemas.openxmlformats.org/officeDocument/2006/relationships/image" Id="rId_fortinet_1"/>
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comments" Target="../comments/commen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comments" Target="../comments/comment2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
<Relationships xmlns="http://schemas.openxmlformats.org/package/2006/relationships">
	<Relationship Id="rId3" Type="http://schemas.openxmlformats.org/officeDocument/2006/relationships/hyperlink" Target="http://?" TargetMode="External"/>
	<Relationship Id="rId4" Type="http://schemas.openxmlformats.org/officeDocument/2006/relationships/hyperlink" Target="http://?" TargetMode="External"/>
	<Relationship Id="rId1" Type="http://schemas.openxmlformats.org/officeDocument/2006/relationships/slideLayout" Target="../slideLayouts/slideLayout4.xml"/>
	<Relationship Id="rId2" Type="http://schemas.openxmlformats.org/officeDocument/2006/relationships/notesSlide" Target="../notesSlides/notesSlide22.xml"/>
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2" name="Shape 332"/>
          <p:cNvCxnSpPr/>
          <p:nvPr/>
        </p:nvCxnSpPr>
        <p:spPr>
          <a:xfrm>
            <a:off x="0" y="0"/>
            <a:ext cx="914400" cy="0"/>
          </a:xfrm>
          <a:prstGeom prst="straightConnector1">
            <a:avLst/>
          </a:prstGeom>
          <a:noFill/>
          <a:ln w="9525" cap="flat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3" name="Shape 333"/>
          <p:cNvCxnSpPr/>
          <p:nvPr/>
        </p:nvCxnSpPr>
        <p:spPr>
          <a:xfrm>
            <a:off x="0" y="0"/>
            <a:ext cx="457200" cy="0"/>
          </a:xfrm>
          <a:prstGeom prst="straightConnector1">
            <a:avLst/>
          </a:prstGeom>
          <a:noFill/>
          <a:ln w="9525" cap="flat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4" name="Shape 334"/>
          <p:cNvCxnSpPr/>
          <p:nvPr/>
        </p:nvCxnSpPr>
        <p:spPr>
          <a:xfrm>
            <a:off x="0" y="0"/>
            <a:ext cx="914400" cy="0"/>
          </a:xfrm>
          <a:prstGeom prst="straightConnector1">
            <a:avLst/>
          </a:prstGeom>
          <a:noFill/>
          <a:ln w="9525" cap="flat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5" name="Shape 335"/>
          <p:cNvCxnSpPr/>
          <p:nvPr/>
        </p:nvCxnSpPr>
        <p:spPr>
          <a:xfrm>
            <a:off x="0" y="0"/>
            <a:ext cx="457200" cy="0"/>
          </a:xfrm>
          <a:prstGeom prst="straightConnector1">
            <a:avLst/>
          </a:prstGeom>
          <a:noFill/>
          <a:ln w="9525" cap="flat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6" name="Shape 336"/>
          <p:cNvCxnSpPr/>
          <p:nvPr/>
        </p:nvCxnSpPr>
        <p:spPr>
          <a:xfrm>
            <a:off x="0" y="0"/>
            <a:ext cx="457200" cy="0"/>
          </a:xfrm>
          <a:prstGeom prst="straightConnector1">
            <a:avLst/>
          </a:prstGeom>
          <a:noFill/>
          <a:ln w="9525" cap="flat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7" name="Shape 337"/>
          <p:cNvCxnSpPr/>
          <p:nvPr/>
        </p:nvCxnSpPr>
        <p:spPr>
          <a:xfrm>
            <a:off x="0" y="0"/>
            <a:ext cx="457200" cy="0"/>
          </a:xfrm>
          <a:prstGeom prst="straightConnector1">
            <a:avLst/>
          </a:prstGeom>
          <a:noFill/>
          <a:ln w="9525" cap="flat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8" name="Shape 338"/>
          <p:cNvSpPr/>
          <p:nvPr/>
        </p:nvSpPr>
        <p:spPr>
          <a:xfrm>
            <a:off x="152400" y="990600"/>
            <a:ext cx="8839199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Control and Data Acquisition Upgrades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for NSTX-U</a:t>
            </a:r>
          </a:p>
        </p:txBody>
      </p:sp>
      <p:cxnSp>
        <p:nvCxnSpPr>
          <p:cNvPr id="339" name="Shape 339"/>
          <p:cNvCxnSpPr/>
          <p:nvPr/>
        </p:nvCxnSpPr>
        <p:spPr>
          <a:xfrm>
            <a:off x="0" y="0"/>
            <a:ext cx="457200" cy="0"/>
          </a:xfrm>
          <a:prstGeom prst="straightConnector1">
            <a:avLst/>
          </a:prstGeom>
          <a:noFill/>
          <a:ln w="9525" cap="flat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0" name="Shape 340"/>
          <p:cNvCxnSpPr/>
          <p:nvPr/>
        </p:nvCxnSpPr>
        <p:spPr>
          <a:xfrm>
            <a:off x="0" y="0"/>
            <a:ext cx="457200" cy="0"/>
          </a:xfrm>
          <a:prstGeom prst="straightConnector1">
            <a:avLst/>
          </a:prstGeom>
          <a:noFill/>
          <a:ln w="9525" cap="flat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1" name="Shape 341"/>
          <p:cNvCxnSpPr/>
          <p:nvPr/>
        </p:nvCxnSpPr>
        <p:spPr>
          <a:xfrm>
            <a:off x="0" y="0"/>
            <a:ext cx="457200" cy="0"/>
          </a:xfrm>
          <a:prstGeom prst="straightConnector1">
            <a:avLst/>
          </a:prstGeom>
          <a:noFill/>
          <a:ln w="9525" cap="flat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2" name="Shape 342"/>
          <p:cNvSpPr txBox="1"/>
          <p:nvPr/>
        </p:nvSpPr>
        <p:spPr>
          <a:xfrm>
            <a:off x="1219200" y="1890408"/>
            <a:ext cx="6629400" cy="11079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W.M. Davis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>
                <a:solidFill>
                  <a:schemeClr val="dk1"/>
                </a:solidFill>
              </a:rPr>
              <a:t>G. J. Tchilinguirian, </a:t>
            </a:r>
            <a:r>
              <a:rPr lang="en-US"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T. Carroll, K. G. Erickson, S. P. Gerhardt, P. Henderson,</a:t>
            </a:r>
            <a:r>
              <a:rPr lang="en-US"/>
              <a:t> </a:t>
            </a:r>
            <a:r>
              <a:rPr lang="en-US"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S. H. Kampel, P. Sichta, G. N. Zimmer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the NSTX-U Research Team</a:t>
            </a:r>
          </a:p>
        </p:txBody>
      </p:sp>
      <p:cxnSp>
        <p:nvCxnSpPr>
          <p:cNvPr id="343" name="Shape 343"/>
          <p:cNvCxnSpPr/>
          <p:nvPr/>
        </p:nvCxnSpPr>
        <p:spPr>
          <a:xfrm>
            <a:off x="0" y="0"/>
            <a:ext cx="457200" cy="0"/>
          </a:xfrm>
          <a:prstGeom prst="straightConnector1">
            <a:avLst/>
          </a:prstGeom>
          <a:noFill/>
          <a:ln w="9525" cap="flat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4" name="Shape 344"/>
          <p:cNvCxnSpPr/>
          <p:nvPr/>
        </p:nvCxnSpPr>
        <p:spPr>
          <a:xfrm>
            <a:off x="0" y="0"/>
            <a:ext cx="457200" cy="0"/>
          </a:xfrm>
          <a:prstGeom prst="straightConnector1">
            <a:avLst/>
          </a:prstGeom>
          <a:noFill/>
          <a:ln w="9525" cap="flat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5" name="Shape 345"/>
          <p:cNvCxnSpPr/>
          <p:nvPr/>
        </p:nvCxnSpPr>
        <p:spPr>
          <a:xfrm>
            <a:off x="0" y="0"/>
            <a:ext cx="457200" cy="0"/>
          </a:xfrm>
          <a:prstGeom prst="straightConnector1">
            <a:avLst/>
          </a:prstGeom>
          <a:noFill/>
          <a:ln w="9525" cap="flat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6" name="Shape 346"/>
          <p:cNvCxnSpPr/>
          <p:nvPr/>
        </p:nvCxnSpPr>
        <p:spPr>
          <a:xfrm>
            <a:off x="0" y="0"/>
            <a:ext cx="457200" cy="0"/>
          </a:xfrm>
          <a:prstGeom prst="straightConnector1">
            <a:avLst/>
          </a:prstGeom>
          <a:noFill/>
          <a:ln w="9525" cap="flat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7" name="Shape 347"/>
          <p:cNvCxnSpPr/>
          <p:nvPr/>
        </p:nvCxnSpPr>
        <p:spPr>
          <a:xfrm>
            <a:off x="0" y="0"/>
            <a:ext cx="457200" cy="0"/>
          </a:xfrm>
          <a:prstGeom prst="straightConnector1">
            <a:avLst/>
          </a:prstGeom>
          <a:noFill/>
          <a:ln w="9525" cap="flat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8" name="Shape 348"/>
          <p:cNvCxnSpPr/>
          <p:nvPr/>
        </p:nvCxnSpPr>
        <p:spPr>
          <a:xfrm>
            <a:off x="0" y="0"/>
            <a:ext cx="457200" cy="0"/>
          </a:xfrm>
          <a:prstGeom prst="straightConnector1">
            <a:avLst/>
          </a:prstGeom>
          <a:noFill/>
          <a:ln w="9525" cap="flat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9" name="Shape 349"/>
          <p:cNvCxnSpPr/>
          <p:nvPr/>
        </p:nvCxnSpPr>
        <p:spPr>
          <a:xfrm>
            <a:off x="0" y="0"/>
            <a:ext cx="457200" cy="0"/>
          </a:xfrm>
          <a:prstGeom prst="straightConnector1">
            <a:avLst/>
          </a:prstGeom>
          <a:noFill/>
          <a:ln w="9525" cap="flat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0" name="Shape 350"/>
          <p:cNvCxnSpPr/>
          <p:nvPr/>
        </p:nvCxnSpPr>
        <p:spPr>
          <a:xfrm>
            <a:off x="0" y="0"/>
            <a:ext cx="457200" cy="0"/>
          </a:xfrm>
          <a:prstGeom prst="straightConnector1">
            <a:avLst/>
          </a:prstGeom>
          <a:noFill/>
          <a:ln w="9525" cap="flat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1" name="Shape 351"/>
          <p:cNvCxnSpPr/>
          <p:nvPr/>
        </p:nvCxnSpPr>
        <p:spPr>
          <a:xfrm>
            <a:off x="0" y="0"/>
            <a:ext cx="457200" cy="0"/>
          </a:xfrm>
          <a:prstGeom prst="straightConnector1">
            <a:avLst/>
          </a:prstGeom>
          <a:noFill/>
          <a:ln w="9525" cap="flat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2" name="Shape 352"/>
          <p:cNvCxnSpPr/>
          <p:nvPr/>
        </p:nvCxnSpPr>
        <p:spPr>
          <a:xfrm>
            <a:off x="0" y="0"/>
            <a:ext cx="457200" cy="0"/>
          </a:xfrm>
          <a:prstGeom prst="straightConnector1">
            <a:avLst/>
          </a:prstGeom>
          <a:noFill/>
          <a:ln w="9525" cap="flat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3" name="Shape 353"/>
          <p:cNvCxnSpPr/>
          <p:nvPr/>
        </p:nvCxnSpPr>
        <p:spPr>
          <a:xfrm>
            <a:off x="0" y="0"/>
            <a:ext cx="457200" cy="0"/>
          </a:xfrm>
          <a:prstGeom prst="straightConnector1">
            <a:avLst/>
          </a:prstGeom>
          <a:noFill/>
          <a:ln w="9525" cap="flat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4" name="Shape 354"/>
          <p:cNvCxnSpPr/>
          <p:nvPr/>
        </p:nvCxnSpPr>
        <p:spPr>
          <a:xfrm>
            <a:off x="0" y="0"/>
            <a:ext cx="457200" cy="0"/>
          </a:xfrm>
          <a:prstGeom prst="straightConnector1">
            <a:avLst/>
          </a:prstGeom>
          <a:noFill/>
          <a:ln w="9525" cap="flat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5" name="Shape 355"/>
          <p:cNvCxnSpPr/>
          <p:nvPr/>
        </p:nvCxnSpPr>
        <p:spPr>
          <a:xfrm>
            <a:off x="0" y="0"/>
            <a:ext cx="457200" cy="0"/>
          </a:xfrm>
          <a:prstGeom prst="straightConnector1">
            <a:avLst/>
          </a:prstGeom>
          <a:noFill/>
          <a:ln w="9525" cap="flat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6" name="Shape 356"/>
          <p:cNvCxnSpPr/>
          <p:nvPr/>
        </p:nvCxnSpPr>
        <p:spPr>
          <a:xfrm>
            <a:off x="0" y="0"/>
            <a:ext cx="457200" cy="0"/>
          </a:xfrm>
          <a:prstGeom prst="straightConnector1">
            <a:avLst/>
          </a:prstGeom>
          <a:noFill/>
          <a:ln w="9525" cap="flat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7" name="Shape 357"/>
          <p:cNvCxnSpPr/>
          <p:nvPr/>
        </p:nvCxnSpPr>
        <p:spPr>
          <a:xfrm>
            <a:off x="0" y="0"/>
            <a:ext cx="457200" cy="0"/>
          </a:xfrm>
          <a:prstGeom prst="straightConnector1">
            <a:avLst/>
          </a:prstGeom>
          <a:noFill/>
          <a:ln w="9525" cap="flat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8" name="Shape 358"/>
          <p:cNvCxnSpPr/>
          <p:nvPr/>
        </p:nvCxnSpPr>
        <p:spPr>
          <a:xfrm>
            <a:off x="0" y="0"/>
            <a:ext cx="457200" cy="0"/>
          </a:xfrm>
          <a:prstGeom prst="straightConnector1">
            <a:avLst/>
          </a:prstGeom>
          <a:noFill/>
          <a:ln w="9525" cap="flat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9" name="Shape 359"/>
          <p:cNvCxnSpPr/>
          <p:nvPr/>
        </p:nvCxnSpPr>
        <p:spPr>
          <a:xfrm>
            <a:off x="0" y="0"/>
            <a:ext cx="457200" cy="0"/>
          </a:xfrm>
          <a:prstGeom prst="straightConnector1">
            <a:avLst/>
          </a:prstGeom>
          <a:noFill/>
          <a:ln w="9525" cap="flat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0" name="Shape 360"/>
          <p:cNvCxnSpPr/>
          <p:nvPr/>
        </p:nvCxnSpPr>
        <p:spPr>
          <a:xfrm>
            <a:off x="0" y="0"/>
            <a:ext cx="457200" cy="0"/>
          </a:xfrm>
          <a:prstGeom prst="straightConnector1">
            <a:avLst/>
          </a:prstGeom>
          <a:noFill/>
          <a:ln w="9525" cap="flat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61" name="Shape 3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588"/>
            <a:ext cx="9144000" cy="8397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2" name="Shape 362"/>
          <p:cNvCxnSpPr/>
          <p:nvPr/>
        </p:nvCxnSpPr>
        <p:spPr>
          <a:xfrm>
            <a:off x="0" y="0"/>
            <a:ext cx="457200" cy="0"/>
          </a:xfrm>
          <a:prstGeom prst="straightConnector1">
            <a:avLst/>
          </a:prstGeom>
          <a:noFill/>
          <a:ln w="9525" cap="flat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3" name="Shape 363"/>
          <p:cNvCxnSpPr/>
          <p:nvPr/>
        </p:nvCxnSpPr>
        <p:spPr>
          <a:xfrm>
            <a:off x="0" y="0"/>
            <a:ext cx="457200" cy="0"/>
          </a:xfrm>
          <a:prstGeom prst="straightConnector1">
            <a:avLst/>
          </a:prstGeom>
          <a:noFill/>
          <a:ln w="9525" cap="flat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4" name="Shape 364"/>
          <p:cNvCxnSpPr/>
          <p:nvPr/>
        </p:nvCxnSpPr>
        <p:spPr>
          <a:xfrm>
            <a:off x="0" y="0"/>
            <a:ext cx="457200" cy="0"/>
          </a:xfrm>
          <a:prstGeom prst="straightConnector1">
            <a:avLst/>
          </a:prstGeom>
          <a:noFill/>
          <a:ln w="9525" cap="flat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5" name="Shape 365"/>
          <p:cNvSpPr txBox="1"/>
          <p:nvPr/>
        </p:nvSpPr>
        <p:spPr>
          <a:xfrm>
            <a:off x="838200" y="109538"/>
            <a:ext cx="1904999" cy="5540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0" i="1" u="none" strike="noStrike" cap="none" baseline="0">
                <a:solidFill>
                  <a:srgbClr val="171FC7"/>
                </a:solidFill>
                <a:latin typeface="Arial"/>
                <a:ea typeface="Arial"/>
                <a:cs typeface="Arial"/>
                <a:sym typeface="Arial"/>
              </a:rPr>
              <a:t>NSTX-U</a:t>
            </a:r>
          </a:p>
        </p:txBody>
      </p:sp>
      <p:cxnSp>
        <p:nvCxnSpPr>
          <p:cNvPr id="366" name="Shape 366"/>
          <p:cNvCxnSpPr/>
          <p:nvPr/>
        </p:nvCxnSpPr>
        <p:spPr>
          <a:xfrm>
            <a:off x="0" y="0"/>
            <a:ext cx="457200" cy="0"/>
          </a:xfrm>
          <a:prstGeom prst="straightConnector1">
            <a:avLst/>
          </a:prstGeom>
          <a:noFill/>
          <a:ln w="9525" cap="flat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7" name="Shape 367"/>
          <p:cNvCxnSpPr/>
          <p:nvPr/>
        </p:nvCxnSpPr>
        <p:spPr>
          <a:xfrm>
            <a:off x="0" y="0"/>
            <a:ext cx="457200" cy="0"/>
          </a:xfrm>
          <a:prstGeom prst="straightConnector1">
            <a:avLst/>
          </a:prstGeom>
          <a:noFill/>
          <a:ln w="9525" cap="flat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8" name="Shape 368"/>
          <p:cNvCxnSpPr/>
          <p:nvPr/>
        </p:nvCxnSpPr>
        <p:spPr>
          <a:xfrm>
            <a:off x="0" y="0"/>
            <a:ext cx="457200" cy="0"/>
          </a:xfrm>
          <a:prstGeom prst="straightConnector1">
            <a:avLst/>
          </a:prstGeom>
          <a:noFill/>
          <a:ln w="9525" cap="flat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9" name="Shape 369"/>
          <p:cNvSpPr/>
          <p:nvPr/>
        </p:nvSpPr>
        <p:spPr>
          <a:xfrm>
            <a:off x="3651250" y="228600"/>
            <a:ext cx="1530350" cy="381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1" i="1" u="none" strike="noStrike" cap="none" baseline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Supported by   </a:t>
            </a:r>
          </a:p>
        </p:txBody>
      </p:sp>
      <p:cxnSp>
        <p:nvCxnSpPr>
          <p:cNvPr id="370" name="Shape 370"/>
          <p:cNvCxnSpPr/>
          <p:nvPr/>
        </p:nvCxnSpPr>
        <p:spPr>
          <a:xfrm>
            <a:off x="0" y="0"/>
            <a:ext cx="457200" cy="0"/>
          </a:xfrm>
          <a:prstGeom prst="straightConnector1">
            <a:avLst/>
          </a:prstGeom>
          <a:noFill/>
          <a:ln w="9525" cap="flat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1" name="Shape 371"/>
          <p:cNvCxnSpPr/>
          <p:nvPr/>
        </p:nvCxnSpPr>
        <p:spPr>
          <a:xfrm>
            <a:off x="0" y="0"/>
            <a:ext cx="0" cy="457200"/>
          </a:xfrm>
          <a:prstGeom prst="straightConnector1">
            <a:avLst/>
          </a:prstGeom>
          <a:noFill/>
          <a:ln w="9525" cap="flat">
            <a:solidFill>
              <a:srgbClr val="FD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2" name="Shape 372"/>
          <p:cNvCxnSpPr/>
          <p:nvPr/>
        </p:nvCxnSpPr>
        <p:spPr>
          <a:xfrm>
            <a:off x="0" y="0"/>
            <a:ext cx="457200" cy="0"/>
          </a:xfrm>
          <a:prstGeom prst="straightConnector1">
            <a:avLst/>
          </a:prstGeom>
          <a:noFill/>
          <a:ln w="9525" cap="flat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3" name="Shape 373"/>
          <p:cNvCxnSpPr/>
          <p:nvPr/>
        </p:nvCxnSpPr>
        <p:spPr>
          <a:xfrm>
            <a:off x="0" y="0"/>
            <a:ext cx="457200" cy="0"/>
          </a:xfrm>
          <a:prstGeom prst="straightConnector1">
            <a:avLst/>
          </a:prstGeom>
          <a:noFill/>
          <a:ln w="9525" cap="flat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4" name="Shape 374"/>
          <p:cNvCxnSpPr/>
          <p:nvPr/>
        </p:nvCxnSpPr>
        <p:spPr>
          <a:xfrm>
            <a:off x="0" y="0"/>
            <a:ext cx="457200" cy="0"/>
          </a:xfrm>
          <a:prstGeom prst="straightConnector1">
            <a:avLst/>
          </a:prstGeom>
          <a:noFill/>
          <a:ln w="9525" cap="flat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5" name="Shape 375"/>
          <p:cNvCxnSpPr/>
          <p:nvPr/>
        </p:nvCxnSpPr>
        <p:spPr>
          <a:xfrm>
            <a:off x="0" y="0"/>
            <a:ext cx="457200" cy="0"/>
          </a:xfrm>
          <a:prstGeom prst="straightConnector1">
            <a:avLst/>
          </a:prstGeom>
          <a:noFill/>
          <a:ln w="9525" cap="flat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6" name="Shape 376"/>
          <p:cNvCxnSpPr/>
          <p:nvPr/>
        </p:nvCxnSpPr>
        <p:spPr>
          <a:xfrm>
            <a:off x="0" y="0"/>
            <a:ext cx="457200" cy="0"/>
          </a:xfrm>
          <a:prstGeom prst="straightConnector1">
            <a:avLst/>
          </a:prstGeom>
          <a:noFill/>
          <a:ln w="9525" cap="flat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7" name="Shape 377"/>
          <p:cNvCxnSpPr/>
          <p:nvPr/>
        </p:nvCxnSpPr>
        <p:spPr>
          <a:xfrm>
            <a:off x="0" y="0"/>
            <a:ext cx="457200" cy="0"/>
          </a:xfrm>
          <a:prstGeom prst="straightConnector1">
            <a:avLst/>
          </a:prstGeom>
          <a:noFill/>
          <a:ln w="9525" cap="flat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8" name="Shape 378"/>
          <p:cNvCxnSpPr/>
          <p:nvPr/>
        </p:nvCxnSpPr>
        <p:spPr>
          <a:xfrm>
            <a:off x="0" y="0"/>
            <a:ext cx="0" cy="457200"/>
          </a:xfrm>
          <a:prstGeom prst="straightConnector1">
            <a:avLst/>
          </a:prstGeom>
          <a:noFill/>
          <a:ln w="9525" cap="flat">
            <a:solidFill>
              <a:srgbClr val="FDFF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79" name="Shape 3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200400"/>
            <a:ext cx="2274886" cy="2438399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Shape 380"/>
          <p:cNvSpPr/>
          <p:nvPr/>
        </p:nvSpPr>
        <p:spPr>
          <a:xfrm>
            <a:off x="2329774" y="5867400"/>
            <a:ext cx="4572000" cy="815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7800" marR="0" lvl="0" indent="-177800" algn="ctr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Helvetica Neue"/>
              <a:buNone/>
            </a:pPr>
            <a:r>
              <a:rPr lang="en-US" sz="1200" b="1" i="1" u="none" strike="noStrike" cap="none" baseline="0">
                <a:solidFill>
                  <a:srgbClr val="CC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Tenth IAEA Technical Meeting on</a:t>
            </a:r>
            <a:br>
              <a:rPr lang="en-US" sz="1200" b="1" i="1" u="none" strike="noStrike" cap="none" baseline="0">
                <a:solidFill>
                  <a:srgbClr val="CC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200" b="1" i="1" u="none" strike="noStrike" cap="none" baseline="0">
                <a:solidFill>
                  <a:srgbClr val="CC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Control, Data Acquisition, and Remote Participation for Fusion Research </a:t>
            </a:r>
          </a:p>
          <a:p>
            <a:pPr marL="177800" marR="0" lvl="0" indent="-177800" algn="ctr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Helvetica Neue"/>
              <a:buNone/>
            </a:pPr>
            <a:r>
              <a:rPr lang="en-US" sz="1100" b="0" i="0" u="none" strike="noStrike" cap="none" baseline="0">
                <a:solidFill>
                  <a:srgbClr val="CC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20-24 April 2015, Ahmedabad, Gujarat, India.</a:t>
            </a:r>
          </a:p>
        </p:txBody>
      </p:sp>
      <p:pic>
        <p:nvPicPr>
          <p:cNvPr id="381" name="Shape 38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81200" y="3034060"/>
            <a:ext cx="7162799" cy="2800874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Shape 382"/>
          <p:cNvSpPr/>
          <p:nvPr/>
        </p:nvSpPr>
        <p:spPr>
          <a:xfrm>
            <a:off x="3870208" y="6581000"/>
            <a:ext cx="1547860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25000"/>
              <a:buFont typeface="Calibri"/>
              <a:buNone/>
            </a:pPr>
            <a:r>
              <a:rPr lang="en-US" sz="1200" b="1" i="1" u="none" strike="noStrike" cap="none" baseline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Abstract Number 146</a:t>
            </a:r>
          </a:p>
        </p:txBody>
      </p:sp>
      <p:pic>
        <p:nvPicPr>
          <p:cNvPr name="Picture 6" id="7" descr="cover_page_for_ppt.png"/>
          <p:cNvPicPr>
            <a:picLocks noChangeAspect="1"/>
          </p:cNvPicPr>
          <p:nvPr/>
        </p:nvPicPr>
        <p:blipFill>
          <a:blip cstate="print" r:embed="rId_fortinet_1"/>
          <a:stretch>
            <a:fillRect/>
          </a:stretch>
        </p:blipFill>
        <p:spPr>
          <a:xfrm>
            <a:off y="1294784" x="1713344"/>
            <a:ext cy="1524616" cx="571731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0" u="none" strike="noStrike" cap="none" baseline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Camera types contributing the most data</a:t>
            </a:r>
          </a:p>
        </p:txBody>
      </p:sp>
      <p:graphicFrame>
        <p:nvGraphicFramePr>
          <p:cNvPr id="471" name="Shape 471"/>
          <p:cNvGraphicFramePr/>
          <p:nvPr/>
        </p:nvGraphicFramePr>
        <p:xfrm>
          <a:off x="609600" y="762000"/>
          <a:ext cx="7924775" cy="5792423"/>
        </p:xfrm>
        <a:graphic>
          <a:graphicData uri="http://schemas.openxmlformats.org/drawingml/2006/table">
            <a:tbl>
              <a:tblPr>
                <a:noFill/>
                <a:tableStyleId>{98531225-89E7-4202-B96B-CEC9BFE0C8AD}</a:tableStyleId>
              </a:tblPr>
              <a:tblGrid>
                <a:gridCol w="2766200"/>
                <a:gridCol w="971900"/>
                <a:gridCol w="1046675"/>
                <a:gridCol w="971900"/>
                <a:gridCol w="1196200"/>
                <a:gridCol w="971900"/>
              </a:tblGrid>
              <a:tr h="597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u="none" strike="noStrike" cap="none" baseline="0"/>
                        <a:t>Camera Type</a:t>
                      </a:r>
                    </a:p>
                  </a:txBody>
                  <a:tcPr marL="61425" marR="61425" marT="61425" marB="6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u="none" strike="noStrike" cap="none" baseline="0"/>
                        <a:t>Typical MB/pulse</a:t>
                      </a:r>
                    </a:p>
                  </a:txBody>
                  <a:tcPr marL="61425" marR="61425" marT="61425" marB="6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u="none" strike="noStrike" cap="none" baseline="0"/>
                        <a:t>Max MB/pulse</a:t>
                      </a:r>
                    </a:p>
                  </a:txBody>
                  <a:tcPr marL="61425" marR="61425" marT="61425" marB="6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u="none" strike="noStrike" cap="none" baseline="0"/>
                        <a:t>Mega Pix/sec</a:t>
                      </a:r>
                    </a:p>
                  </a:txBody>
                  <a:tcPr marL="61425" marR="61425" marT="61425" marB="6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u="none" strike="noStrike" cap="none" baseline="0"/>
                        <a:t>Max. Resol.</a:t>
                      </a:r>
                    </a:p>
                  </a:txBody>
                  <a:tcPr marL="61425" marR="61425" marT="61425" marB="6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u="none" strike="noStrike" cap="none" baseline="0"/>
                        <a:t>Bits/ pixel</a:t>
                      </a:r>
                    </a:p>
                  </a:txBody>
                  <a:tcPr marL="61425" marR="61425" marT="61425" marB="61425"/>
                </a:tc>
              </a:tr>
              <a:tr h="358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u="none" strike="noStrike" cap="none" baseline="0"/>
                        <a:t>Phantom 7.3 (2@)</a:t>
                      </a:r>
                    </a:p>
                  </a:txBody>
                  <a:tcPr marL="61425" marR="61425" marT="61425" marB="6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u="none" strike="noStrike" cap="none" baseline="0"/>
                        <a:t>1000</a:t>
                      </a:r>
                    </a:p>
                  </a:txBody>
                  <a:tcPr marL="61425" marR="61425" marT="61425" marB="6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u="none" strike="noStrike" cap="none" baseline="0"/>
                        <a:t>4000</a:t>
                      </a:r>
                    </a:p>
                  </a:txBody>
                  <a:tcPr marL="61425" marR="61425" marT="61425" marB="6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u="none" strike="noStrike" cap="none" baseline="0"/>
                        <a:t>3000</a:t>
                      </a:r>
                    </a:p>
                  </a:txBody>
                  <a:tcPr marL="61425" marR="61425" marT="61425" marB="6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u="none" strike="noStrike" cap="none" baseline="0"/>
                        <a:t>800x600</a:t>
                      </a:r>
                    </a:p>
                  </a:txBody>
                  <a:tcPr marL="61425" marR="61425" marT="61425" marB="6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u="none" strike="noStrike" cap="none" baseline="0"/>
                        <a:t>14</a:t>
                      </a:r>
                    </a:p>
                  </a:txBody>
                  <a:tcPr marL="61425" marR="61425" marT="61425" marB="61425"/>
                </a:tc>
              </a:tr>
              <a:tr h="358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u="none" strike="noStrike" cap="none" baseline="0"/>
                        <a:t>Phantom 710 (2@)</a:t>
                      </a:r>
                    </a:p>
                  </a:txBody>
                  <a:tcPr marL="61425" marR="61425" marT="61425" marB="6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u="none" strike="noStrike" cap="none" baseline="0"/>
                        <a:t>1000</a:t>
                      </a:r>
                    </a:p>
                  </a:txBody>
                  <a:tcPr marL="61425" marR="61425" marT="61425" marB="6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u="none" strike="noStrike" cap="none" baseline="0"/>
                        <a:t>10000</a:t>
                      </a:r>
                    </a:p>
                  </a:txBody>
                  <a:tcPr marL="61425" marR="61425" marT="61425" marB="6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u="none" strike="noStrike" cap="none" baseline="0"/>
                        <a:t>7000</a:t>
                      </a:r>
                    </a:p>
                  </a:txBody>
                  <a:tcPr marL="61425" marR="61425" marT="61425" marB="6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u="none" strike="noStrike" cap="none" baseline="0"/>
                        <a:t>1280x800</a:t>
                      </a:r>
                    </a:p>
                  </a:txBody>
                  <a:tcPr marL="61425" marR="61425" marT="61425" marB="6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u="none" strike="noStrike" cap="none" baseline="0"/>
                        <a:t>12</a:t>
                      </a:r>
                    </a:p>
                  </a:txBody>
                  <a:tcPr marL="61425" marR="61425" marT="61425" marB="61425"/>
                </a:tc>
              </a:tr>
              <a:tr h="358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u="none" strike="noStrike" cap="none" baseline="0"/>
                        <a:t>Phantom v1211</a:t>
                      </a:r>
                    </a:p>
                  </a:txBody>
                  <a:tcPr marL="61425" marR="61425" marT="61425" marB="6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u="none" strike="noStrike" cap="none" baseline="0"/>
                        <a:t>2000</a:t>
                      </a:r>
                    </a:p>
                  </a:txBody>
                  <a:tcPr marL="61425" marR="61425" marT="61425" marB="6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u="none" strike="noStrike" cap="none" baseline="0"/>
                        <a:t>12000</a:t>
                      </a:r>
                    </a:p>
                  </a:txBody>
                  <a:tcPr marL="61425" marR="61425" marT="61425" marB="6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u="none" strike="noStrike" cap="none" baseline="0"/>
                        <a:t>12000</a:t>
                      </a:r>
                    </a:p>
                  </a:txBody>
                  <a:tcPr marL="61425" marR="61425" marT="61425" marB="6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u="none" strike="noStrike" cap="none" baseline="0"/>
                        <a:t>1280x800</a:t>
                      </a:r>
                    </a:p>
                  </a:txBody>
                  <a:tcPr marL="61425" marR="61425" marT="61425" marB="6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u="none" strike="noStrike" cap="none" baseline="0"/>
                        <a:t>12</a:t>
                      </a:r>
                    </a:p>
                  </a:txBody>
                  <a:tcPr marL="61425" marR="61425" marT="61425" marB="61425"/>
                </a:tc>
              </a:tr>
              <a:tr h="358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u="none" strike="noStrike" cap="none" baseline="0"/>
                        <a:t>Miro 4</a:t>
                      </a:r>
                    </a:p>
                  </a:txBody>
                  <a:tcPr marL="61425" marR="61425" marT="61425" marB="6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u="none" strike="noStrike" cap="none" baseline="0"/>
                        <a:t>350</a:t>
                      </a:r>
                    </a:p>
                  </a:txBody>
                  <a:tcPr marL="61425" marR="61425" marT="61425" marB="6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u="none" strike="noStrike" cap="none" baseline="0"/>
                        <a:t>1000</a:t>
                      </a:r>
                    </a:p>
                  </a:txBody>
                  <a:tcPr marL="61425" marR="61425" marT="61425" marB="6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u="none" strike="noStrike" cap="none" baseline="0"/>
                        <a:t>600</a:t>
                      </a:r>
                    </a:p>
                  </a:txBody>
                  <a:tcPr marL="61425" marR="61425" marT="61425" marB="6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u="none" strike="noStrike" cap="none" baseline="0"/>
                        <a:t>800x600</a:t>
                      </a:r>
                    </a:p>
                  </a:txBody>
                  <a:tcPr marL="61425" marR="61425" marT="61425" marB="6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u="none" strike="noStrike" cap="none" baseline="0"/>
                        <a:t>12</a:t>
                      </a:r>
                    </a:p>
                  </a:txBody>
                  <a:tcPr marL="61425" marR="61425" marT="61425" marB="61425"/>
                </a:tc>
              </a:tr>
              <a:tr h="358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u="none" strike="noStrike" cap="none" baseline="0"/>
                        <a:t>Miro 2</a:t>
                      </a:r>
                    </a:p>
                  </a:txBody>
                  <a:tcPr marL="61425" marR="61425" marT="61425" marB="6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u="none" strike="noStrike" cap="none" baseline="0"/>
                        <a:t>50</a:t>
                      </a:r>
                    </a:p>
                  </a:txBody>
                  <a:tcPr marL="61425" marR="61425" marT="61425" marB="6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u="none" strike="noStrike" cap="none" baseline="0"/>
                        <a:t>2000</a:t>
                      </a:r>
                    </a:p>
                  </a:txBody>
                  <a:tcPr marL="61425" marR="61425" marT="61425" marB="6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u="none" strike="noStrike" cap="none" baseline="0"/>
                        <a:t>300</a:t>
                      </a:r>
                    </a:p>
                  </a:txBody>
                  <a:tcPr marL="61425" marR="61425" marT="61425" marB="6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u="none" strike="noStrike" cap="none" baseline="0"/>
                        <a:t>640x480</a:t>
                      </a:r>
                    </a:p>
                  </a:txBody>
                  <a:tcPr marL="61425" marR="61425" marT="61425" marB="6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u="none" strike="noStrike" cap="none" baseline="0"/>
                        <a:t>12</a:t>
                      </a:r>
                    </a:p>
                  </a:txBody>
                  <a:tcPr marL="61425" marR="61425" marT="61425" marB="61425"/>
                </a:tc>
              </a:tr>
              <a:tr h="358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u="none" strike="noStrike" cap="none" baseline="0"/>
                        <a:t>SBF 161 (2@)</a:t>
                      </a:r>
                    </a:p>
                  </a:txBody>
                  <a:tcPr marL="61425" marR="61425" marT="61425" marB="6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u="none" strike="noStrike" cap="none" baseline="0"/>
                        <a:t>500</a:t>
                      </a:r>
                    </a:p>
                  </a:txBody>
                  <a:tcPr marL="61425" marR="61425" marT="61425" marB="6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u="none" strike="noStrike" cap="none" baseline="0"/>
                        <a:t>750</a:t>
                      </a:r>
                    </a:p>
                  </a:txBody>
                  <a:tcPr marL="61425" marR="61425" marT="61425" marB="6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u="none" strike="noStrike" cap="none" baseline="0"/>
                        <a:t>26</a:t>
                      </a:r>
                    </a:p>
                  </a:txBody>
                  <a:tcPr marL="61425" marR="61425" marT="61425" marB="6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u="none" strike="noStrike" cap="none" baseline="0"/>
                        <a:t>128x128</a:t>
                      </a:r>
                    </a:p>
                  </a:txBody>
                  <a:tcPr marL="61425" marR="61425" marT="61425" marB="6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u="none" strike="noStrike" cap="none" baseline="0"/>
                        <a:t>14</a:t>
                      </a:r>
                    </a:p>
                  </a:txBody>
                  <a:tcPr marL="61425" marR="61425" marT="61425" marB="61425"/>
                </a:tc>
              </a:tr>
              <a:tr h="358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u="none" strike="noStrike" cap="none" baseline="0"/>
                        <a:t>FLIR Tau 2 (2@)</a:t>
                      </a:r>
                    </a:p>
                  </a:txBody>
                  <a:tcPr marL="61425" marR="61425" marT="61425" marB="6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u="none" strike="noStrike" cap="none" baseline="0"/>
                        <a:t>110</a:t>
                      </a:r>
                    </a:p>
                  </a:txBody>
                  <a:tcPr marL="61425" marR="61425" marT="61425" marB="6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u="none" strike="noStrike" cap="none" baseline="0"/>
                        <a:t>110</a:t>
                      </a:r>
                    </a:p>
                  </a:txBody>
                  <a:tcPr marL="61425" marR="61425" marT="61425" marB="6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u="none" strike="noStrike" cap="none" baseline="0"/>
                        <a:t>20</a:t>
                      </a:r>
                    </a:p>
                  </a:txBody>
                  <a:tcPr marL="61425" marR="61425" marT="61425" marB="6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u="none" strike="noStrike" cap="none" baseline="0"/>
                        <a:t>640x512</a:t>
                      </a:r>
                    </a:p>
                  </a:txBody>
                  <a:tcPr marL="61425" marR="61425" marT="61425" marB="6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u="none" strike="noStrike" cap="none" baseline="0"/>
                        <a:t>14</a:t>
                      </a:r>
                    </a:p>
                  </a:txBody>
                  <a:tcPr marL="61425" marR="61425" marT="61425" marB="61425"/>
                </a:tc>
              </a:tr>
              <a:tr h="358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u="none" strike="noStrike" cap="none" baseline="0"/>
                        <a:t>IDS UI-5240CP-NIR</a:t>
                      </a:r>
                    </a:p>
                  </a:txBody>
                  <a:tcPr marL="61425" marR="61425" marT="61425" marB="6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u="none" strike="noStrike" cap="none" baseline="0"/>
                        <a:t>43</a:t>
                      </a:r>
                    </a:p>
                  </a:txBody>
                  <a:tcPr marL="61425" marR="61425" marT="61425" marB="6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u="none" strike="noStrike" cap="none" baseline="0"/>
                        <a:t>43</a:t>
                      </a:r>
                    </a:p>
                  </a:txBody>
                  <a:tcPr marL="61425" marR="61425" marT="61425" marB="6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u="none" strike="noStrike" cap="none" baseline="0"/>
                        <a:t>60</a:t>
                      </a:r>
                    </a:p>
                  </a:txBody>
                  <a:tcPr marL="61425" marR="61425" marT="61425" marB="6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u="none" strike="noStrike" cap="none" baseline="0"/>
                        <a:t>1280x1024</a:t>
                      </a:r>
                    </a:p>
                  </a:txBody>
                  <a:tcPr marL="61425" marR="61425" marT="61425" marB="6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u="none" strike="noStrike" cap="none" baseline="0"/>
                        <a:t>10</a:t>
                      </a:r>
                    </a:p>
                  </a:txBody>
                  <a:tcPr marL="61425" marR="61425" marT="61425" marB="61425"/>
                </a:tc>
              </a:tr>
              <a:tr h="392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u="none" strike="noStrike" cap="none" baseline="0"/>
                        <a:t>Dalsa GigE Vision Spyder 3 (8@)</a:t>
                      </a:r>
                    </a:p>
                  </a:txBody>
                  <a:tcPr marL="61425" marR="61425" marT="61425" marB="6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u="none" strike="noStrike" cap="none" baseline="0"/>
                        <a:t>75</a:t>
                      </a:r>
                    </a:p>
                  </a:txBody>
                  <a:tcPr marL="61425" marR="61425" marT="61425" marB="6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u="none" strike="noStrike" cap="none" baseline="0"/>
                        <a:t>75</a:t>
                      </a:r>
                    </a:p>
                  </a:txBody>
                  <a:tcPr marL="61425" marR="61425" marT="61425" marB="6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u="none" strike="noStrike" cap="none" baseline="0"/>
                        <a:t>40</a:t>
                      </a:r>
                    </a:p>
                  </a:txBody>
                  <a:tcPr marL="61425" marR="61425" marT="61425" marB="6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u="none" strike="noStrike" cap="none" baseline="0"/>
                        <a:t>1024</a:t>
                      </a:r>
                    </a:p>
                  </a:txBody>
                  <a:tcPr marL="61425" marR="61425" marT="61425" marB="6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u="none" strike="noStrike" cap="none" baseline="0"/>
                        <a:t>12</a:t>
                      </a:r>
                    </a:p>
                  </a:txBody>
                  <a:tcPr marL="61425" marR="61425" marT="61425" marB="61425"/>
                </a:tc>
              </a:tr>
              <a:tr h="593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u="none" strike="noStrike" cap="none" baseline="0"/>
                        <a:t>Princeton Instruments ProEM GigE 1600x400</a:t>
                      </a:r>
                    </a:p>
                  </a:txBody>
                  <a:tcPr marL="61425" marR="61425" marT="61425" marB="6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u="none" strike="noStrike" cap="none" baseline="0"/>
                        <a:t>28</a:t>
                      </a:r>
                    </a:p>
                  </a:txBody>
                  <a:tcPr marL="61425" marR="61425" marT="61425" marB="6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u="none" strike="noStrike" cap="none" baseline="0"/>
                        <a:t>28</a:t>
                      </a:r>
                    </a:p>
                  </a:txBody>
                  <a:tcPr marL="61425" marR="61425" marT="61425" marB="6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u="none" strike="noStrike" cap="none" baseline="0"/>
                        <a:t>380</a:t>
                      </a:r>
                    </a:p>
                  </a:txBody>
                  <a:tcPr marL="61425" marR="61425" marT="61425" marB="6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u="none" strike="noStrike" cap="none" baseline="0"/>
                        <a:t>1600x400</a:t>
                      </a:r>
                    </a:p>
                  </a:txBody>
                  <a:tcPr marL="61425" marR="61425" marT="61425" marB="6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u="none" strike="noStrike" cap="none" baseline="0"/>
                        <a:t>16</a:t>
                      </a:r>
                    </a:p>
                  </a:txBody>
                  <a:tcPr marL="61425" marR="61425" marT="61425" marB="61425"/>
                </a:tc>
              </a:tr>
              <a:tr h="593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u="none" strike="noStrike" cap="none" baseline="0"/>
                        <a:t>Princeton Instruments ProEM GigE 1600x200</a:t>
                      </a:r>
                    </a:p>
                  </a:txBody>
                  <a:tcPr marL="61425" marR="61425" marT="61425" marB="6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u="none" strike="noStrike" cap="none" baseline="0"/>
                        <a:t>20</a:t>
                      </a:r>
                    </a:p>
                  </a:txBody>
                  <a:tcPr marL="61425" marR="61425" marT="61425" marB="6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u="none" strike="noStrike" cap="none" baseline="0"/>
                        <a:t>20</a:t>
                      </a:r>
                    </a:p>
                  </a:txBody>
                  <a:tcPr marL="61425" marR="61425" marT="61425" marB="6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u="none" strike="noStrike" cap="none" baseline="0"/>
                        <a:t>370</a:t>
                      </a:r>
                    </a:p>
                  </a:txBody>
                  <a:tcPr marL="61425" marR="61425" marT="61425" marB="6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u="none" strike="noStrike" cap="none" baseline="0"/>
                        <a:t>1600x200</a:t>
                      </a:r>
                    </a:p>
                  </a:txBody>
                  <a:tcPr marL="61425" marR="61425" marT="61425" marB="6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u="none" strike="noStrike" cap="none" baseline="0"/>
                        <a:t>16</a:t>
                      </a:r>
                    </a:p>
                  </a:txBody>
                  <a:tcPr marL="61425" marR="61425" marT="61425" marB="61425"/>
                </a:tc>
              </a:tr>
              <a:tr h="597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u="none" strike="noStrike" cap="none" baseline="0"/>
                        <a:t>Princeton Instruments CCD w/PCI Spec-10</a:t>
                      </a:r>
                    </a:p>
                  </a:txBody>
                  <a:tcPr marL="61425" marR="61425" marT="61425" marB="6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u="none" strike="noStrike" cap="none" baseline="0"/>
                        <a:t>27</a:t>
                      </a:r>
                    </a:p>
                  </a:txBody>
                  <a:tcPr marL="61425" marR="61425" marT="61425" marB="6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u="none" strike="noStrike" cap="none" baseline="0"/>
                        <a:t>27</a:t>
                      </a:r>
                    </a:p>
                  </a:txBody>
                  <a:tcPr marL="61425" marR="61425" marT="61425" marB="6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u="none" strike="noStrike" cap="none" baseline="0"/>
                        <a:t>130</a:t>
                      </a:r>
                    </a:p>
                  </a:txBody>
                  <a:tcPr marL="61425" marR="61425" marT="61425" marB="6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u="none" strike="noStrike" cap="none" baseline="0"/>
                        <a:t>1340x100</a:t>
                      </a:r>
                    </a:p>
                  </a:txBody>
                  <a:tcPr marL="61425" marR="61425" marT="61425" marB="6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u="none" strike="noStrike" cap="none" baseline="0"/>
                        <a:t>16</a:t>
                      </a:r>
                    </a:p>
                  </a:txBody>
                  <a:tcPr marL="61425" marR="61425" marT="61425" marB="61425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0" u="none" strike="noStrike" cap="none" baseline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Camera Types used by NSTX-U Diagnostic</a:t>
            </a:r>
          </a:p>
        </p:txBody>
      </p:sp>
      <p:graphicFrame>
        <p:nvGraphicFramePr>
          <p:cNvPr id="477" name="Shape 477"/>
          <p:cNvGraphicFramePr/>
          <p:nvPr/>
        </p:nvGraphicFramePr>
        <p:xfrm>
          <a:off x="685800" y="914400"/>
          <a:ext cx="7620000" cy="5541750"/>
        </p:xfrm>
        <a:graphic>
          <a:graphicData uri="http://schemas.openxmlformats.org/drawingml/2006/table">
            <a:tbl>
              <a:tblPr>
                <a:noFill/>
                <a:tableStyleId>{E22159DC-0A0C-4639-A3BA-26BE437850A8}</a:tableStyleId>
              </a:tblPr>
              <a:tblGrid>
                <a:gridCol w="2438400"/>
                <a:gridCol w="2514600"/>
                <a:gridCol w="2667000"/>
              </a:tblGrid>
              <a:tr h="205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b="1" u="none" strike="noStrike" cap="none" baseline="0"/>
                        <a:t>DIAGNOSTIC</a:t>
                      </a:r>
                    </a:p>
                  </a:txBody>
                  <a:tcPr marL="3275" marR="3275" marT="6550" marB="655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b="1" u="none" strike="noStrike" cap="none" baseline="0"/>
                        <a:t>CAMERA</a:t>
                      </a:r>
                    </a:p>
                  </a:txBody>
                  <a:tcPr marL="3275" marR="3275" marT="6550" marB="655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b="1" u="none" strike="noStrike" cap="none" baseline="0"/>
                        <a:t>ACQUISITION SOFTWARE</a:t>
                      </a:r>
                    </a:p>
                  </a:txBody>
                  <a:tcPr marL="3275" marR="3275" marT="6550" marB="6550" anchor="b"/>
                </a:tc>
              </a:tr>
              <a:tr h="150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baseline="0"/>
                        <a:t>lower </a:t>
                      </a:r>
                      <a:r>
                        <a:rPr lang="en-US" sz="1000" u="sng" strike="noStrike" cap="none" baseline="0"/>
                        <a:t>divertor</a:t>
                      </a:r>
                      <a:r>
                        <a:rPr lang="en-US" sz="1000" u="none" strike="noStrike" cap="none" baseline="0"/>
                        <a:t> fast IR</a:t>
                      </a:r>
                    </a:p>
                  </a:txBody>
                  <a:tcPr marL="3275" marR="3275" marT="6550" marB="655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baseline="0"/>
                        <a:t>Santa Barbara Focalplane SBF 161</a:t>
                      </a:r>
                    </a:p>
                  </a:txBody>
                  <a:tcPr marL="3275" marR="3275" marT="6550" marB="655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baseline="0"/>
                        <a:t> </a:t>
                      </a:r>
                    </a:p>
                  </a:txBody>
                  <a:tcPr marL="3275" marR="3275" marT="6550" marB="6550" anchor="b"/>
                </a:tc>
              </a:tr>
              <a:tr h="150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baseline="0"/>
                        <a:t>upper </a:t>
                      </a:r>
                      <a:r>
                        <a:rPr lang="en-US" sz="1000" u="sng" strike="noStrike" cap="none" baseline="0"/>
                        <a:t>divertor</a:t>
                      </a:r>
                      <a:r>
                        <a:rPr lang="en-US" sz="1000" u="none" strike="noStrike" cap="none" baseline="0"/>
                        <a:t> fast IR</a:t>
                      </a:r>
                    </a:p>
                  </a:txBody>
                  <a:tcPr marL="3275" marR="3275" marT="6550" marB="655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baseline="0"/>
                        <a:t>Santa Barbara Focalplane SBF 161</a:t>
                      </a:r>
                    </a:p>
                  </a:txBody>
                  <a:tcPr marL="3275" marR="3275" marT="6550" marB="655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baseline="0"/>
                        <a:t> </a:t>
                      </a:r>
                    </a:p>
                  </a:txBody>
                  <a:tcPr marL="3275" marR="3275" marT="6550" marB="6550" anchor="b"/>
                </a:tc>
              </a:tr>
              <a:tr h="150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baseline="0"/>
                        <a:t>wide-angle, lower </a:t>
                      </a:r>
                      <a:r>
                        <a:rPr lang="en-US" sz="1000" u="sng" strike="noStrike" cap="none" baseline="0"/>
                        <a:t>divertor</a:t>
                      </a:r>
                      <a:r>
                        <a:rPr lang="en-US" sz="1000" u="none" strike="noStrike" cap="none" baseline="0"/>
                        <a:t> IRTV</a:t>
                      </a:r>
                    </a:p>
                  </a:txBody>
                  <a:tcPr marL="3275" marR="3275" marT="6550" marB="655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baseline="0"/>
                        <a:t>FLIR Tau 2</a:t>
                      </a:r>
                    </a:p>
                  </a:txBody>
                  <a:tcPr marL="3275" marR="3275" marT="6550" marB="655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baseline="0"/>
                        <a:t> </a:t>
                      </a:r>
                    </a:p>
                  </a:txBody>
                  <a:tcPr marL="3275" marR="3275" marT="6550" marB="6550" anchor="b"/>
                </a:tc>
              </a:tr>
              <a:tr h="150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baseline="0"/>
                        <a:t>Tangential RF Antenna IRTV</a:t>
                      </a:r>
                    </a:p>
                  </a:txBody>
                  <a:tcPr marL="3275" marR="3275" marT="6550" marB="655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baseline="0"/>
                        <a:t>FLIR Tau 2</a:t>
                      </a:r>
                    </a:p>
                  </a:txBody>
                  <a:tcPr marL="3275" marR="3275" marT="6550" marB="655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baseline="0"/>
                        <a:t> </a:t>
                      </a:r>
                    </a:p>
                  </a:txBody>
                  <a:tcPr marL="3275" marR="3275" marT="6550" marB="6550" anchor="b"/>
                </a:tc>
              </a:tr>
              <a:tr h="150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baseline="0"/>
                        <a:t>Bay F - lower </a:t>
                      </a:r>
                      <a:r>
                        <a:rPr lang="en-US" sz="1000" u="sng" strike="noStrike" cap="none" baseline="0"/>
                        <a:t>divertor</a:t>
                      </a:r>
                      <a:r>
                        <a:rPr lang="en-US" sz="1000" u="none" strike="noStrike" cap="none" baseline="0"/>
                        <a:t> tangential camera</a:t>
                      </a:r>
                    </a:p>
                  </a:txBody>
                  <a:tcPr marL="3275" marR="3275" marT="6550" marB="655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baseline="0"/>
                        <a:t>Phantom73-8032</a:t>
                      </a:r>
                    </a:p>
                  </a:txBody>
                  <a:tcPr marL="3275" marR="3275" marT="6550" marB="655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baseline="0"/>
                        <a:t>LabView</a:t>
                      </a:r>
                    </a:p>
                  </a:txBody>
                  <a:tcPr marL="3275" marR="3275" marT="6550" marB="6550" anchor="b"/>
                </a:tc>
              </a:tr>
              <a:tr h="150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baseline="0"/>
                        <a:t>Multi-Point Thomson Scattering</a:t>
                      </a:r>
                    </a:p>
                  </a:txBody>
                  <a:tcPr marL="3275" marR="3275" marT="6550" marB="655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baseline="0"/>
                        <a:t>IDS UI-5240CP-NIR GigE Camera</a:t>
                      </a:r>
                    </a:p>
                  </a:txBody>
                  <a:tcPr marL="3275" marR="3275" marT="327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baseline="0"/>
                        <a:t>Visual Basic</a:t>
                      </a:r>
                    </a:p>
                  </a:txBody>
                  <a:tcPr marL="3275" marR="3275" marT="6550" marB="6550" anchor="b"/>
                </a:tc>
              </a:tr>
              <a:tr h="150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baseline="0"/>
                        <a:t>Bay E - top </a:t>
                      </a:r>
                      <a:r>
                        <a:rPr lang="en-US" sz="1000" u="sng" strike="noStrike" cap="none" baseline="0"/>
                        <a:t>divertor</a:t>
                      </a:r>
                      <a:r>
                        <a:rPr lang="en-US" sz="1000" u="none" strike="noStrike" cap="none" baseline="0"/>
                        <a:t> camera</a:t>
                      </a:r>
                    </a:p>
                  </a:txBody>
                  <a:tcPr marL="3275" marR="3275" marT="327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baseline="0"/>
                        <a:t>Vision Research Phantom 710</a:t>
                      </a:r>
                    </a:p>
                  </a:txBody>
                  <a:tcPr marL="3275" marR="3275" marT="6550" marB="655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baseline="0"/>
                        <a:t>LabView</a:t>
                      </a:r>
                    </a:p>
                  </a:txBody>
                  <a:tcPr marL="3275" marR="3275" marT="6550" marB="6550" anchor="b"/>
                </a:tc>
              </a:tr>
              <a:tr h="150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baseline="0"/>
                        <a:t>Bay J - top </a:t>
                      </a:r>
                      <a:r>
                        <a:rPr lang="en-US" sz="1000" u="sng" strike="noStrike" cap="none" baseline="0"/>
                        <a:t>divertor</a:t>
                      </a:r>
                      <a:r>
                        <a:rPr lang="en-US" sz="1000" u="none" strike="noStrike" cap="none" baseline="0"/>
                        <a:t> camera</a:t>
                      </a:r>
                    </a:p>
                  </a:txBody>
                  <a:tcPr marL="3275" marR="3275" marT="327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baseline="0"/>
                        <a:t>Vision Research Phantom 7.3</a:t>
                      </a:r>
                    </a:p>
                  </a:txBody>
                  <a:tcPr marL="3275" marR="3275" marT="6550" marB="655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baseline="0"/>
                        <a:t>LabView</a:t>
                      </a:r>
                    </a:p>
                  </a:txBody>
                  <a:tcPr marL="3275" marR="3275" marT="6550" marB="6550" anchor="b"/>
                </a:tc>
              </a:tr>
              <a:tr h="150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baseline="0"/>
                        <a:t>Bay H - bottom </a:t>
                      </a:r>
                      <a:r>
                        <a:rPr lang="en-US" sz="1000" u="sng" strike="noStrike" cap="none" baseline="0"/>
                        <a:t>divertor</a:t>
                      </a:r>
                      <a:r>
                        <a:rPr lang="en-US" sz="1000" u="none" strike="noStrike" cap="none" baseline="0"/>
                        <a:t> camera</a:t>
                      </a:r>
                    </a:p>
                  </a:txBody>
                  <a:tcPr marL="3275" marR="3275" marT="327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baseline="0"/>
                        <a:t>Vision Research Miro 4</a:t>
                      </a:r>
                    </a:p>
                  </a:txBody>
                  <a:tcPr marL="3275" marR="3275" marT="6550" marB="655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baseline="0"/>
                        <a:t>LabView</a:t>
                      </a:r>
                    </a:p>
                  </a:txBody>
                  <a:tcPr marL="3275" marR="3275" marT="6550" marB="6550" anchor="b"/>
                </a:tc>
              </a:tr>
              <a:tr h="2102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baseline="0"/>
                        <a:t>Bay I - top TWICE camera</a:t>
                      </a:r>
                    </a:p>
                  </a:txBody>
                  <a:tcPr marL="3275" marR="3275" marT="327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baseline="0"/>
                        <a:t>ThermoScientific CID Camera</a:t>
                      </a:r>
                    </a:p>
                  </a:txBody>
                  <a:tcPr marL="3275" marR="3275" marT="6550" marB="655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baseline="0"/>
                        <a:t>Python, already developed and tested on LTX</a:t>
                      </a:r>
                    </a:p>
                  </a:txBody>
                  <a:tcPr marL="3275" marR="3275" marT="6550" marB="6550" anchor="b"/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baseline="0"/>
                        <a:t>Bay L / Bay I- midplane camera - TBD</a:t>
                      </a:r>
                    </a:p>
                  </a:txBody>
                  <a:tcPr marL="3275" marR="3275" marT="327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baseline="0"/>
                        <a:t>ThermoScientific CID Camera</a:t>
                      </a:r>
                    </a:p>
                  </a:txBody>
                  <a:tcPr marL="3275" marR="3275" marT="6550" marB="655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baseline="0"/>
                        <a:t>Python, already developed and tested on LTX</a:t>
                      </a:r>
                    </a:p>
                  </a:txBody>
                  <a:tcPr marL="3275" marR="3275" marT="6550" marB="6550" anchor="b"/>
                </a:tc>
              </a:tr>
              <a:tr h="150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baseline="0"/>
                        <a:t>Bay G - midplane ENDD camera</a:t>
                      </a:r>
                    </a:p>
                  </a:txBody>
                  <a:tcPr marL="3275" marR="3275" marT="327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baseline="0"/>
                        <a:t>DALSA Camera</a:t>
                      </a:r>
                    </a:p>
                  </a:txBody>
                  <a:tcPr marL="3275" marR="3275" marT="327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baseline="0"/>
                        <a:t>LabView</a:t>
                      </a:r>
                    </a:p>
                  </a:txBody>
                  <a:tcPr marL="3275" marR="3275" marT="6550" marB="6550" anchor="b"/>
                </a:tc>
              </a:tr>
              <a:tr h="150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baseline="0"/>
                        <a:t>New LLNL Phantom camera</a:t>
                      </a:r>
                    </a:p>
                  </a:txBody>
                  <a:tcPr marL="3275" marR="3275" marT="327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baseline="0"/>
                        <a:t>Vision Research Phantom v1211</a:t>
                      </a:r>
                    </a:p>
                  </a:txBody>
                  <a:tcPr marL="3275" marR="3275" marT="6550" marB="655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baseline="0"/>
                        <a:t>LabView</a:t>
                      </a:r>
                    </a:p>
                  </a:txBody>
                  <a:tcPr marL="3275" marR="3275" marT="6550" marB="6550" anchor="b"/>
                </a:tc>
              </a:tr>
              <a:tr h="2024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baseline="0"/>
                        <a:t>1D CCD arrays</a:t>
                      </a:r>
                    </a:p>
                  </a:txBody>
                  <a:tcPr marL="3275" marR="3275" marT="6550" marB="655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baseline="0"/>
                        <a:t>Dalsa GigE Vision Spyder 3 camera</a:t>
                      </a:r>
                    </a:p>
                  </a:txBody>
                  <a:tcPr marL="3275" marR="3275" marT="6550" marB="655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baseline="0"/>
                        <a:t>Need to develop, Python + ActiveGigE</a:t>
                      </a:r>
                    </a:p>
                  </a:txBody>
                  <a:tcPr marL="3275" marR="3275" marT="6550" marB="6550" anchor="b"/>
                </a:tc>
              </a:tr>
              <a:tr h="284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baseline="0"/>
                        <a:t>Divertor SPRED (VUV spectrometer)</a:t>
                      </a:r>
                    </a:p>
                  </a:txBody>
                  <a:tcPr marL="3275" marR="3275" marT="6550" marB="655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baseline="0"/>
                        <a:t>Princeton Instruments ProEM GigE 1600x200</a:t>
                      </a:r>
                    </a:p>
                  </a:txBody>
                  <a:tcPr marL="3275" marR="3275" marT="6550" marB="655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baseline="0"/>
                        <a:t>Winspec+LabView, need to modify, consider Python</a:t>
                      </a:r>
                    </a:p>
                  </a:txBody>
                  <a:tcPr marL="3275" marR="3275" marT="6550" marB="6550" anchor="b"/>
                </a:tc>
              </a:tr>
              <a:tr h="284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sng" strike="noStrike" cap="none" baseline="0"/>
                        <a:t>Divertor</a:t>
                      </a:r>
                      <a:r>
                        <a:rPr lang="en-US" sz="1000" u="none" strike="noStrike" cap="none" baseline="0"/>
                        <a:t> Control Spectrometer</a:t>
                      </a:r>
                    </a:p>
                  </a:txBody>
                  <a:tcPr marL="3275" marR="3275" marT="6550" marB="655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baseline="0"/>
                        <a:t>Princeton Instruments ProEM GigE 1600x400</a:t>
                      </a:r>
                    </a:p>
                  </a:txBody>
                  <a:tcPr marL="3275" marR="3275" marT="6550" marB="655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baseline="0"/>
                        <a:t>Winspec+LabView, need to modify, consider Python</a:t>
                      </a:r>
                    </a:p>
                  </a:txBody>
                  <a:tcPr marL="3275" marR="3275" marT="6550" marB="6550" anchor="b"/>
                </a:tc>
              </a:tr>
              <a:tr h="280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baseline="0"/>
                        <a:t>DIMS (Divertor UV-VIS imaging spectrometer)</a:t>
                      </a:r>
                    </a:p>
                  </a:txBody>
                  <a:tcPr marL="3275" marR="3275" marT="6550" marB="655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baseline="0"/>
                        <a:t>Princeton Instruments ProEM GigE 512x512</a:t>
                      </a:r>
                    </a:p>
                  </a:txBody>
                  <a:tcPr marL="3275" marR="3275" marT="6550" marB="655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baseline="0"/>
                        <a:t>Winspec+LabView, need to modify, consider Python</a:t>
                      </a:r>
                    </a:p>
                  </a:txBody>
                  <a:tcPr marL="3275" marR="3275" marT="6550" marB="6550" anchor="b"/>
                </a:tc>
              </a:tr>
              <a:tr h="276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baseline="0"/>
                        <a:t>VIPS2 (Survey UV-VIS spectrometer)</a:t>
                      </a:r>
                    </a:p>
                  </a:txBody>
                  <a:tcPr marL="3275" marR="3275" marT="6550" marB="655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baseline="0"/>
                        <a:t>Princeton Instruments CCD w/PCI Spec-10</a:t>
                      </a:r>
                    </a:p>
                  </a:txBody>
                  <a:tcPr marL="3275" marR="3275" marT="6550" marB="655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baseline="0"/>
                        <a:t>Winspec+LabView, need to modify, consider Python</a:t>
                      </a:r>
                    </a:p>
                  </a:txBody>
                  <a:tcPr marL="3275" marR="3275" marT="6550" marB="6550" anchor="b"/>
                </a:tc>
              </a:tr>
              <a:tr h="2909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baseline="0"/>
                        <a:t>Loweus EUV spectrometer</a:t>
                      </a:r>
                    </a:p>
                  </a:txBody>
                  <a:tcPr marL="3275" marR="3275" marT="6550" marB="655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baseline="0"/>
                        <a:t>Princeeton Instruments CCD w/USB2 Pixis XO 100B</a:t>
                      </a:r>
                    </a:p>
                  </a:txBody>
                  <a:tcPr marL="3275" marR="3275" marT="6550" marB="655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baseline="0"/>
                        <a:t>Winspec+LabView, need to modify, consider Python</a:t>
                      </a:r>
                    </a:p>
                  </a:txBody>
                  <a:tcPr marL="3275" marR="3275" marT="6550" marB="6550" anchor="b"/>
                </a:tc>
              </a:tr>
              <a:tr h="284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baseline="0"/>
                        <a:t>Xeus EUV spectrometer</a:t>
                      </a:r>
                    </a:p>
                  </a:txBody>
                  <a:tcPr marL="3275" marR="3275" marT="6550" marB="655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baseline="0"/>
                        <a:t>Princeeton Instruments CCD w/USB2 Pixis XO 100B</a:t>
                      </a:r>
                    </a:p>
                  </a:txBody>
                  <a:tcPr marL="3275" marR="3275" marT="6550" marB="655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baseline="0"/>
                        <a:t>Winspec+LabView, need to modify, consider Python</a:t>
                      </a:r>
                    </a:p>
                  </a:txBody>
                  <a:tcPr marL="3275" marR="3275" marT="6550" marB="6550" anchor="b"/>
                </a:tc>
              </a:tr>
              <a:tr h="318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baseline="0"/>
                        <a:t>MonaLisa EUV spectrometer</a:t>
                      </a:r>
                    </a:p>
                  </a:txBody>
                  <a:tcPr marL="3275" marR="3275" marT="6550" marB="655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baseline="0"/>
                        <a:t>Princeeton Instruments CCD w/USB2 Pixis XO 100B</a:t>
                      </a:r>
                    </a:p>
                  </a:txBody>
                  <a:tcPr marL="3275" marR="3275" marT="6550" marB="655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baseline="0"/>
                        <a:t>Winspec+LabView, need to modify, consider Python</a:t>
                      </a:r>
                    </a:p>
                  </a:txBody>
                  <a:tcPr marL="3275" marR="3275" marT="6550" marB="6550" anchor="b"/>
                </a:tc>
              </a:tr>
              <a:tr h="1471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baseline="0"/>
                        <a:t>Upper Divertor UV-VIS-NIR (survey spectrometer)</a:t>
                      </a:r>
                    </a:p>
                  </a:txBody>
                  <a:tcPr marL="3275" marR="3275" marT="6550" marB="655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baseline="0"/>
                        <a:t>Princeton Instruments ProEM CCD</a:t>
                      </a:r>
                    </a:p>
                  </a:txBody>
                  <a:tcPr marL="3275" marR="3275" marT="6550" marB="655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baseline="0"/>
                        <a:t> </a:t>
                      </a:r>
                    </a:p>
                  </a:txBody>
                  <a:tcPr marL="3275" marR="3275" marT="6550" marB="6550" anchor="b"/>
                </a:tc>
              </a:tr>
              <a:tr h="150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baseline="0"/>
                        <a:t>Gas Puff Imaging</a:t>
                      </a:r>
                    </a:p>
                  </a:txBody>
                  <a:tcPr marL="3275" marR="3275" marT="6550" marB="655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baseline="0"/>
                        <a:t>Vision Research Phantom 710</a:t>
                      </a:r>
                    </a:p>
                  </a:txBody>
                  <a:tcPr marL="3275" marR="3275" marT="6550" marB="655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baseline="0"/>
                        <a:t>LabView</a:t>
                      </a:r>
                    </a:p>
                  </a:txBody>
                  <a:tcPr marL="3275" marR="3275" marT="6550" marB="6550" anchor="b"/>
                </a:tc>
              </a:tr>
              <a:tr h="150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baseline="0"/>
                        <a:t>Plasma TV (full vessel)</a:t>
                      </a:r>
                    </a:p>
                  </a:txBody>
                  <a:tcPr marL="3275" marR="3275" marT="6550" marB="655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baseline="0"/>
                        <a:t>Phantom Miro 2</a:t>
                      </a:r>
                    </a:p>
                  </a:txBody>
                  <a:tcPr marL="3275" marR="3275" marT="6550" marB="655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baseline="0"/>
                        <a:t>LabView</a:t>
                      </a:r>
                    </a:p>
                  </a:txBody>
                  <a:tcPr marL="3275" marR="3275" marT="6550" marB="6550" anchor="b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0" u="none" strike="noStrike" cap="none" baseline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Computer enhancements</a:t>
            </a:r>
          </a:p>
        </p:txBody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152400" y="1219200"/>
            <a:ext cx="8915400" cy="495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 of cores for between-shot processing doubles every 2 years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Real-time processing power increasing even faster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32-core system added for between-shot TRANSP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MDSplus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data server upgrade planned:</a:t>
            </a:r>
          </a:p>
          <a:p>
            <a:pPr marL="742950" marR="0" lvl="1" indent="-2730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–"/>
            </a:pPr>
            <a:r>
              <a:rPr lang="en-US" sz="1800" b="0" i="0" u="none" strike="noStrike" cap="none" baseline="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Dell PowerEdge R5</a:t>
            </a:r>
            <a:r>
              <a:rPr lang="en-US" sz="1800" dirty="0">
                <a:solidFill>
                  <a:schemeClr val="accent2"/>
                </a:solidFill>
              </a:rPr>
              <a:t>3</a:t>
            </a:r>
            <a:r>
              <a:rPr lang="en-US" sz="1800" b="0" i="0" u="none" strike="noStrike" cap="none" baseline="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</a:p>
          <a:p>
            <a:pPr marL="742950" marR="0" lvl="1" indent="-2730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–"/>
            </a:pPr>
            <a:r>
              <a:rPr lang="en-US" sz="1800" b="0" i="0" u="none" strike="noStrike" cap="none" baseline="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Dual Intel® Xeon® E5-2450 2.10 GHz, 20M Cache, 8.0GT/s QPI, Turbo, 8C</a:t>
            </a:r>
          </a:p>
          <a:p>
            <a:pPr marL="742950" marR="0" lvl="1" indent="-2730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–"/>
            </a:pPr>
            <a:r>
              <a:rPr lang="en-US" sz="1800" b="0" i="0" u="none" strike="noStrike" cap="none" baseline="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2 200 GB SSD RAID0 System disks.</a:t>
            </a:r>
          </a:p>
          <a:p>
            <a:pPr marL="742950" marR="0" lvl="1" indent="-2730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–"/>
            </a:pPr>
            <a:r>
              <a:rPr lang="en-US" sz="1800" b="0" i="0" u="none" strike="noStrike" cap="none" baseline="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32 GB RAM</a:t>
            </a:r>
          </a:p>
          <a:p>
            <a:pPr marL="742950" marR="0" lvl="1" indent="-2730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–"/>
            </a:pPr>
            <a:r>
              <a:rPr lang="en-US" sz="1800" b="0" i="0" u="none" strike="noStrike" cap="none" baseline="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X6 10 GB Ethernet ports</a:t>
            </a:r>
          </a:p>
          <a:p>
            <a:pPr marL="742950" marR="0" lvl="1" indent="-2730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–"/>
            </a:pPr>
            <a:r>
              <a:rPr lang="en-US" sz="1800" b="0" i="0" u="none" strike="noStrike" cap="none" baseline="0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QLogic</a:t>
            </a:r>
            <a:r>
              <a:rPr lang="en-US" sz="1800" b="0" i="0" u="none" strike="noStrike" cap="none" baseline="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2562, Dual Port 8Gb Optical </a:t>
            </a:r>
            <a:r>
              <a:rPr lang="en-US" sz="1800" b="0" i="0" u="none" strike="noStrike" cap="none" baseline="0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Fibre</a:t>
            </a:r>
            <a:r>
              <a:rPr lang="en-US" sz="1800" b="0" i="0" u="none" strike="noStrike" cap="none" baseline="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Channel HBA</a:t>
            </a:r>
          </a:p>
          <a:p>
            <a:pPr marL="742950" marR="0" lvl="1" indent="-2730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–"/>
            </a:pPr>
            <a:r>
              <a:rPr lang="en-US" sz="1800" b="0" i="0" u="none" strike="noStrike" cap="none" baseline="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 </a:t>
            </a:r>
            <a:r>
              <a:rPr lang="en-US" sz="1800" b="0" i="0" u="none" strike="noStrike" cap="none" baseline="0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PCIe</a:t>
            </a:r>
            <a:r>
              <a:rPr lang="en-US" sz="1800" b="0" i="0" u="none" strike="noStrike" cap="none" baseline="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x16 ports on riser</a:t>
            </a:r>
          </a:p>
          <a:p>
            <a:pPr marL="742950" marR="0" lvl="1" indent="-2730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–"/>
            </a:pPr>
            <a:r>
              <a:rPr lang="en-US" sz="1800" dirty="0" err="1">
                <a:solidFill>
                  <a:schemeClr val="accent2"/>
                </a:solidFill>
              </a:rPr>
              <a:t>PCIe</a:t>
            </a:r>
            <a:r>
              <a:rPr lang="en-US" sz="1800" dirty="0">
                <a:solidFill>
                  <a:schemeClr val="accent2"/>
                </a:solidFill>
              </a:rPr>
              <a:t> Intel P3700 2TB  SSD RAID Card</a:t>
            </a:r>
          </a:p>
          <a:p>
            <a: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</a:pPr>
            <a:endParaRPr sz="2000" b="0" i="0" u="none" strike="noStrike" cap="none" baseline="0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Shape 484"/>
          <p:cNvSpPr txBox="1">
            <a:spLocks noGrp="1"/>
          </p:cNvSpPr>
          <p:nvPr>
            <p:ph type="sldNum" idx="12"/>
          </p:nvPr>
        </p:nvSpPr>
        <p:spPr>
          <a:xfrm>
            <a:off x="8382000" y="6629400"/>
            <a:ext cx="762000" cy="15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accent2"/>
              </a:buClr>
              <a:buSzPct val="25000"/>
              <a:buFont typeface="Arial"/>
              <a:buNone/>
            </a:pPr>
            <a:fld id="{00000000-1234-1234-1234-123412341234}" type="slidenum">
              <a:rPr lang="en-US" sz="900" b="0" i="0" u="none" strike="noStrike" cap="none" baseline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lang="en-US" sz="900" b="0" i="0" u="none" strike="noStrike" cap="none" baseline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0" u="none" strike="noStrike" cap="none" baseline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Configuration changes planned</a:t>
            </a:r>
          </a:p>
        </p:txBody>
      </p:sp>
      <p:sp>
        <p:nvSpPr>
          <p:cNvPr id="490" name="Shape 490"/>
          <p:cNvSpPr txBox="1">
            <a:spLocks noGrp="1"/>
          </p:cNvSpPr>
          <p:nvPr>
            <p:ph type="body" idx="1"/>
          </p:nvPr>
        </p:nvSpPr>
        <p:spPr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</a:rPr>
              <a:t>Change from a single 10 gigabit connection to pass all inter-VLAN traffic to grouping “safe” VLANs in an </a:t>
            </a:r>
            <a:r>
              <a:rPr lang="en-US" sz="2400" dirty="0" smtClean="0">
                <a:solidFill>
                  <a:schemeClr val="dk1"/>
                </a:solidFill>
              </a:rPr>
              <a:t>“</a:t>
            </a:r>
            <a:r>
              <a:rPr lang="en-US" sz="2400" dirty="0" err="1" smtClean="0">
                <a:solidFill>
                  <a:schemeClr val="dk1"/>
                </a:solidFill>
              </a:rPr>
              <a:t>iScience</a:t>
            </a:r>
            <a:r>
              <a:rPr lang="en-US" sz="2400" dirty="0" smtClean="0">
                <a:solidFill>
                  <a:schemeClr val="dk1"/>
                </a:solidFill>
              </a:rPr>
              <a:t>” enclave</a:t>
            </a:r>
            <a:endParaRPr lang="en-US" sz="2400" dirty="0">
              <a:solidFill>
                <a:schemeClr val="dk1"/>
              </a:solidFill>
            </a:endParaRP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</a:rPr>
              <a:t>Offload </a:t>
            </a:r>
            <a:r>
              <a:rPr lang="en-US" sz="2400" dirty="0" err="1">
                <a:solidFill>
                  <a:schemeClr val="dk1"/>
                </a:solidFill>
              </a:rPr>
              <a:t>MDSplus</a:t>
            </a:r>
            <a:r>
              <a:rPr lang="en-US" sz="2400" dirty="0">
                <a:solidFill>
                  <a:schemeClr val="dk1"/>
                </a:solidFill>
              </a:rPr>
              <a:t> event serving to a separate server and support the use of both UDP and TCP/IP events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</a:rPr>
              <a:t>Develop Event Repeater to ensure all events delivered regardless of protocol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</a:rPr>
              <a:t>Rewrite shot cycle control in C++ (currently in IDL)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</a:rPr>
              <a:t>Distribute data load across connections </a:t>
            </a: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Shape 491"/>
          <p:cNvSpPr txBox="1">
            <a:spLocks noGrp="1"/>
          </p:cNvSpPr>
          <p:nvPr>
            <p:ph type="sldNum" idx="12"/>
          </p:nvPr>
        </p:nvSpPr>
        <p:spPr>
          <a:xfrm>
            <a:off x="8382000" y="6629400"/>
            <a:ext cx="762000" cy="15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accent2"/>
              </a:buClr>
              <a:buSzPct val="25000"/>
              <a:buFont typeface="Arial"/>
              <a:buNone/>
            </a:pPr>
            <a:fld id="{00000000-1234-1234-1234-123412341234}" type="slidenum">
              <a:rPr lang="en-US" sz="900" b="0" i="0" u="none" strike="noStrike" cap="none" baseline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lang="en-US" sz="900" b="0" i="0" u="none" strike="noStrike" cap="none" baseline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0" u="none" strike="noStrike" cap="none" baseline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In the current PPPL network </a:t>
            </a:r>
            <a:br>
              <a:rPr lang="en-US" sz="2400" b="1" i="0" u="none" strike="noStrike" cap="none" baseline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0" u="none" strike="noStrike" cap="none" baseline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all inter-VLAN traffic goes through the iFw </a:t>
            </a:r>
          </a:p>
        </p:txBody>
      </p:sp>
      <p:pic>
        <p:nvPicPr>
          <p:cNvPr id="497" name="Shape 49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23637" y="1219200"/>
            <a:ext cx="7820526" cy="49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Shape 498"/>
          <p:cNvSpPr txBox="1">
            <a:spLocks noGrp="1"/>
          </p:cNvSpPr>
          <p:nvPr>
            <p:ph type="sldNum" idx="12"/>
          </p:nvPr>
        </p:nvSpPr>
        <p:spPr>
          <a:xfrm>
            <a:off x="8382000" y="6629400"/>
            <a:ext cx="762000" cy="15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accent2"/>
              </a:buClr>
              <a:buSzPct val="25000"/>
              <a:buFont typeface="Arial"/>
              <a:buNone/>
            </a:pPr>
            <a:fld id="{00000000-1234-1234-1234-123412341234}" type="slidenum">
              <a:rPr lang="en-US" sz="900" b="0" i="0" u="none" strike="noStrike" cap="none" baseline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lang="en-US" sz="900" b="0" i="0" u="none" strike="noStrike" cap="none" baseline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dirty="0">
                <a:solidFill>
                  <a:schemeClr val="accent2"/>
                </a:solidFill>
              </a:rPr>
              <a:t>Creating a</a:t>
            </a:r>
            <a:r>
              <a:rPr lang="en-US" sz="2400" b="1" i="0" u="none" strike="noStrike" cap="none" baseline="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2400" b="1" i="0" u="none" strike="noStrike" cap="none" baseline="0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iScience</a:t>
            </a:r>
            <a:r>
              <a:rPr lang="en-US" sz="2400" b="1" i="0" u="none" strike="noStrike" cap="none" baseline="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Network can </a:t>
            </a:r>
            <a:r>
              <a:rPr lang="en-US" sz="2400" b="1" dirty="0">
                <a:solidFill>
                  <a:schemeClr val="accent2"/>
                </a:solidFill>
              </a:rPr>
              <a:t>reduce </a:t>
            </a:r>
            <a:r>
              <a:rPr lang="en-US" sz="2400" b="1" i="0" u="none" strike="noStrike" cap="none" baseline="0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iFw</a:t>
            </a:r>
            <a:r>
              <a:rPr lang="en-US" sz="2400" b="1" i="0" u="none" strike="noStrike" cap="none" baseline="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traffic</a:t>
            </a:r>
          </a:p>
        </p:txBody>
      </p:sp>
      <p:pic>
        <p:nvPicPr>
          <p:cNvPr id="504" name="Shape 50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23637" y="1219200"/>
            <a:ext cx="7820526" cy="49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Shape 505"/>
          <p:cNvSpPr txBox="1">
            <a:spLocks noGrp="1"/>
          </p:cNvSpPr>
          <p:nvPr>
            <p:ph type="sldNum" idx="12"/>
          </p:nvPr>
        </p:nvSpPr>
        <p:spPr>
          <a:xfrm>
            <a:off x="8382000" y="6629400"/>
            <a:ext cx="762000" cy="15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accent2"/>
              </a:buClr>
              <a:buSzPct val="25000"/>
              <a:buFont typeface="Arial"/>
              <a:buNone/>
            </a:pPr>
            <a:fld id="{00000000-1234-1234-1234-123412341234}" type="slidenum">
              <a:rPr lang="en-US" sz="900" b="0" i="0" u="none" strike="noStrike" cap="none" baseline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lang="en-US" sz="900" b="0" i="0" u="none" strike="noStrike" cap="none" baseline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0" u="none" strike="noStrike" cap="none" baseline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MDSplus Event Serving enhancements</a:t>
            </a:r>
          </a:p>
        </p:txBody>
      </p:sp>
      <p:sp>
        <p:nvSpPr>
          <p:cNvPr id="511" name="Shape 511"/>
          <p:cNvSpPr txBox="1">
            <a:spLocks noGrp="1"/>
          </p:cNvSpPr>
          <p:nvPr>
            <p:ph type="body" idx="1"/>
          </p:nvPr>
        </p:nvSpPr>
        <p:spPr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NSTX-U uses events heavily; perhaps beyond design </a:t>
            </a:r>
            <a:r>
              <a:rPr lang="en-US" sz="2400" dirty="0">
                <a:solidFill>
                  <a:schemeClr val="dk1"/>
                </a:solidFill>
              </a:rPr>
              <a:t>limits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To synchronize post-processing steps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To pass small amounts of data, like shot numbers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To provide information to monitoring tools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During NSTX operations, event handling could become unreliable after many days of heavy use, requiring a reboot of our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MDSplus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event (and data) server.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will distribute our event serving for NSTX-U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Will use UDP events for common, non-critical signaling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Will use the more mature, “guaranteed” TCP/IP events for others, including “legacy” systems that cannot use UDP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Some relaying of events between UDP and TCP/IP may be necessary</a:t>
            </a:r>
          </a:p>
        </p:txBody>
      </p:sp>
      <p:sp>
        <p:nvSpPr>
          <p:cNvPr id="512" name="Shape 512"/>
          <p:cNvSpPr txBox="1">
            <a:spLocks noGrp="1"/>
          </p:cNvSpPr>
          <p:nvPr>
            <p:ph type="sldNum" idx="12"/>
          </p:nvPr>
        </p:nvSpPr>
        <p:spPr>
          <a:xfrm>
            <a:off x="8382000" y="6629400"/>
            <a:ext cx="762000" cy="15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accent2"/>
              </a:buClr>
              <a:buSzPct val="25000"/>
              <a:buFont typeface="Arial"/>
              <a:buNone/>
            </a:pPr>
            <a:fld id="{00000000-1234-1234-1234-123412341234}" type="slidenum">
              <a:rPr lang="en-US" sz="900" b="0" i="0" u="none" strike="noStrike" cap="none" baseline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lang="en-US" sz="900" b="0" i="0" u="none" strike="noStrike" cap="none" baseline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" name="Shape 5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6563" y="-15875"/>
            <a:ext cx="5730875" cy="100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Shape 5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06575" y="990600"/>
            <a:ext cx="5826524" cy="5433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523"/>
          <p:cNvSpPr txBox="1">
            <a:spLocks noGrp="1"/>
          </p:cNvSpPr>
          <p:nvPr>
            <p:ph type="sldNum" idx="12"/>
          </p:nvPr>
        </p:nvSpPr>
        <p:spPr>
          <a:xfrm>
            <a:off x="8382000" y="6629400"/>
            <a:ext cx="762000" cy="15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accent2"/>
              </a:buClr>
              <a:buSzPct val="25000"/>
              <a:buFont typeface="Arial"/>
              <a:buNone/>
            </a:pPr>
            <a:fld id="{00000000-1234-1234-1234-123412341234}" type="slidenum">
              <a:rPr lang="en-US" sz="900" b="0" i="0" u="none" strike="noStrike" cap="none" baseline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lang="en-US" sz="900" b="0" i="0" u="none" strike="noStrike" cap="none" baseline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4" name="Shape 5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917573"/>
            <a:ext cx="7188805" cy="5635625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Shape 52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0" u="none" strike="noStrike" cap="none" baseline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15 new desk locations identified in the NSTX-U Control Room</a:t>
            </a:r>
          </a:p>
        </p:txBody>
      </p:sp>
      <p:sp>
        <p:nvSpPr>
          <p:cNvPr id="526" name="Shape 526"/>
          <p:cNvSpPr txBox="1"/>
          <p:nvPr/>
        </p:nvSpPr>
        <p:spPr>
          <a:xfrm>
            <a:off x="158575" y="2497425"/>
            <a:ext cx="1347899" cy="62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>
                <a:solidFill>
                  <a:srgbClr val="4A86E8"/>
                </a:solidFill>
              </a:rPr>
              <a:t>Blue spaces are new seats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Shape 53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0" u="none" strike="noStrike" cap="none" baseline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Future possibilities</a:t>
            </a:r>
          </a:p>
        </p:txBody>
      </p:sp>
      <p:sp>
        <p:nvSpPr>
          <p:cNvPr id="539" name="Shape 539"/>
          <p:cNvSpPr txBox="1">
            <a:spLocks noGrp="1"/>
          </p:cNvSpPr>
          <p:nvPr>
            <p:ph type="body" idx="1"/>
          </p:nvPr>
        </p:nvSpPr>
        <p:spPr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</a:rPr>
              <a:t>Investigate Red Hat High Availability (HA) cluster for </a:t>
            </a:r>
            <a:r>
              <a:rPr lang="en-US" sz="2400" dirty="0" err="1">
                <a:solidFill>
                  <a:schemeClr val="dk1"/>
                </a:solidFill>
              </a:rPr>
              <a:t>MDSplus</a:t>
            </a:r>
            <a:r>
              <a:rPr lang="en-US" sz="2400" dirty="0">
                <a:solidFill>
                  <a:schemeClr val="dk1"/>
                </a:solidFill>
              </a:rPr>
              <a:t> data serving.</a:t>
            </a: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</a:rPr>
              <a:t>System designed with scalability in mind: adding Linux servers to distribute data- and event-serving, and between-shot processing.</a:t>
            </a:r>
          </a:p>
        </p:txBody>
      </p:sp>
      <p:sp>
        <p:nvSpPr>
          <p:cNvPr id="540" name="Shape 540"/>
          <p:cNvSpPr txBox="1">
            <a:spLocks noGrp="1"/>
          </p:cNvSpPr>
          <p:nvPr>
            <p:ph type="sldNum" idx="12"/>
          </p:nvPr>
        </p:nvSpPr>
        <p:spPr>
          <a:xfrm>
            <a:off x="8382000" y="6629400"/>
            <a:ext cx="762000" cy="15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accent2"/>
              </a:buClr>
              <a:buSzPct val="25000"/>
              <a:buFont typeface="Arial"/>
              <a:buNone/>
            </a:pPr>
            <a:fld id="{00000000-1234-1234-1234-123412341234}" type="slidenum">
              <a:rPr lang="en-US" sz="900" b="0" i="0" u="none" strike="noStrike" cap="none" baseline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lang="en-US" sz="900" b="0" i="0" u="none" strike="noStrike" cap="none" baseline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Overview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accent2"/>
              </a:buClr>
              <a:buSzPct val="25000"/>
              <a:buFont typeface="Arial"/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  <p:sp>
        <p:nvSpPr>
          <p:cNvPr id="5" name="Shape 39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 smtClean="0">
                <a:solidFill>
                  <a:schemeClr val="dk1"/>
                </a:solidFill>
              </a:rPr>
              <a:t>Overview of NSTX-U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 smtClean="0">
                <a:solidFill>
                  <a:schemeClr val="dk1"/>
                </a:solidFill>
              </a:rPr>
              <a:t>Major computer-related upgrades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Increased use of IR and Fast 2-D cameras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 smtClean="0">
                <a:solidFill>
                  <a:schemeClr val="dk1"/>
                </a:solidFill>
              </a:rPr>
              <a:t>Configuration changes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Event-serving enhancements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4682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0" u="none" strike="noStrike" cap="none" baseline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Summary</a:t>
            </a:r>
          </a:p>
        </p:txBody>
      </p:sp>
      <p:sp>
        <p:nvSpPr>
          <p:cNvPr id="546" name="Shape 546"/>
          <p:cNvSpPr txBox="1">
            <a:spLocks noGrp="1"/>
          </p:cNvSpPr>
          <p:nvPr>
            <p:ph type="body" idx="1"/>
          </p:nvPr>
        </p:nvSpPr>
        <p:spPr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NSTX Upgrade (NSTX-U) Project almost complete 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3-years and US$94M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Doubling the </a:t>
            </a:r>
            <a:r>
              <a:rPr lang="en-US" sz="2000" b="0" i="0" u="none" strike="noStrike" cap="none" baseline="0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toroidal</a:t>
            </a:r>
            <a:r>
              <a:rPr lang="en-US" sz="2000" b="0" i="0" u="none" strike="noStrike" cap="none" baseline="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field strength (to 1T) and the Neutral Beam heating power (to 12MW), and increasing the maximum pulse length from 1.5 s to 5 s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data loads and computing requirements are increasing with Moore’s Law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Signal data </a:t>
            </a:r>
            <a:r>
              <a:rPr lang="en-US" sz="2000" b="0" i="0" u="none" strike="noStrike" cap="none" baseline="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will increase from 2.5 to 5 GB per second of pulse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2-D Fast Camera data is expected to go from 2.5 GB/shot to 10, and 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another 2 GB/shot is expected from new IR cameras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New processing power is required</a:t>
            </a:r>
          </a:p>
          <a:p>
            <a:pPr marL="11430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DCPS for real-time coil protection</a:t>
            </a:r>
          </a:p>
          <a:p>
            <a:pPr marL="11430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Between-shot TRANSP for better analysis of pla</a:t>
            </a:r>
            <a:r>
              <a:rPr lang="en-US" sz="1800" dirty="0">
                <a:solidFill>
                  <a:srgbClr val="FF0000"/>
                </a:solidFill>
              </a:rPr>
              <a:t>sma performance</a:t>
            </a:r>
          </a:p>
        </p:txBody>
      </p:sp>
      <p:sp>
        <p:nvSpPr>
          <p:cNvPr id="547" name="Shape 547"/>
          <p:cNvSpPr txBox="1">
            <a:spLocks noGrp="1"/>
          </p:cNvSpPr>
          <p:nvPr>
            <p:ph type="sldNum" idx="12"/>
          </p:nvPr>
        </p:nvSpPr>
        <p:spPr>
          <a:xfrm>
            <a:off x="8382000" y="6629400"/>
            <a:ext cx="762000" cy="15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accent2"/>
              </a:buClr>
              <a:buSzPct val="25000"/>
              <a:buFont typeface="Arial"/>
              <a:buNone/>
            </a:pPr>
            <a:fld id="{00000000-1234-1234-1234-123412341234}" type="slidenum">
              <a:rPr lang="en-US" sz="900" b="0" i="0" u="none" strike="noStrike" cap="none" baseline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lang="en-US" sz="900" b="0" i="0" u="none" strike="noStrike" cap="none" baseline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 txBox="1">
            <a:spLocks noGrp="1"/>
          </p:cNvSpPr>
          <p:nvPr>
            <p:ph type="title"/>
          </p:nvPr>
        </p:nvSpPr>
        <p:spPr>
          <a:xfrm>
            <a:off x="2286000" y="1288286"/>
            <a:ext cx="3809999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0" u="none" strike="noStrike" cap="none" baseline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Questions?</a:t>
            </a:r>
          </a:p>
        </p:txBody>
      </p:sp>
      <p:sp>
        <p:nvSpPr>
          <p:cNvPr id="553" name="Shape 553"/>
          <p:cNvSpPr txBox="1"/>
          <p:nvPr/>
        </p:nvSpPr>
        <p:spPr>
          <a:xfrm>
            <a:off x="1524000" y="2635250"/>
            <a:ext cx="5486399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1" i="1" u="none" strike="noStrike" cap="none" baseline="0">
                <a:solidFill>
                  <a:srgbClr val="1822CD"/>
                </a:solidFill>
                <a:latin typeface="Arial Narrow"/>
                <a:ea typeface="Arial Narrow"/>
                <a:cs typeface="Arial Narrow"/>
                <a:sym typeface="Arial Narrow"/>
              </a:rPr>
              <a:t>Bill Davis, bdavis@pppl.gov</a:t>
            </a:r>
          </a:p>
        </p:txBody>
      </p:sp>
      <p:sp>
        <p:nvSpPr>
          <p:cNvPr id="554" name="Shape 554"/>
          <p:cNvSpPr txBox="1"/>
          <p:nvPr/>
        </p:nvSpPr>
        <p:spPr>
          <a:xfrm>
            <a:off x="457200" y="3429000"/>
            <a:ext cx="8153399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1" u="none" strike="noStrike" cap="none" baseline="30000">
              <a:solidFill>
                <a:srgbClr val="1822C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1" i="1" u="none" strike="noStrike" cap="none" baseline="0">
                <a:solidFill>
                  <a:srgbClr val="1822C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Princeton Plasma Physics Laboratory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1" i="1" u="none" strike="noStrike" cap="none" baseline="0">
                <a:solidFill>
                  <a:srgbClr val="1822C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P.O. Box 451, Princeton, NJ, 08543, USA</a:t>
            </a:r>
          </a:p>
        </p:txBody>
      </p:sp>
      <p:sp>
        <p:nvSpPr>
          <p:cNvPr id="555" name="Shape 555"/>
          <p:cNvSpPr txBox="1"/>
          <p:nvPr/>
        </p:nvSpPr>
        <p:spPr>
          <a:xfrm>
            <a:off x="2286000" y="5714998"/>
            <a:ext cx="3784819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1" i="1" u="none" strike="noStrike" cap="none" baseline="0">
                <a:solidFill>
                  <a:srgbClr val="1822C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Supported by DOE Contract DE-AC02-09CH11466</a:t>
            </a:r>
          </a:p>
        </p:txBody>
      </p:sp>
      <p:pic>
        <p:nvPicPr>
          <p:cNvPr id="556" name="Shape 5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24600" y="5472112"/>
            <a:ext cx="2209799" cy="776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715178"/>
            <a:ext cx="8763000" cy="4457022"/>
          </a:xfrm>
        </p:spPr>
        <p:txBody>
          <a:bodyPr/>
          <a:lstStyle/>
          <a:p>
            <a:pPr marL="152400" indent="0" algn="ctr">
              <a:buNone/>
            </a:pPr>
            <a:r>
              <a:rPr lang="en-US" sz="3600" dirty="0" smtClean="0"/>
              <a:t>BACKUP SLIDES FOLLOW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accent2"/>
              </a:buClr>
              <a:buSzPct val="25000"/>
              <a:buFont typeface="Arial"/>
              <a:buNone/>
            </a:pPr>
            <a:fld id="{00000000-1234-1234-1234-12341234123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65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0" u="none" strike="noStrike" cap="none" baseline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Orders for stations using Macintoshes</a:t>
            </a:r>
          </a:p>
        </p:txBody>
      </p:sp>
      <p:graphicFrame>
        <p:nvGraphicFramePr>
          <p:cNvPr id="532" name="Shape 532"/>
          <p:cNvGraphicFramePr/>
          <p:nvPr/>
        </p:nvGraphicFramePr>
        <p:xfrm>
          <a:off x="381000" y="1371600"/>
          <a:ext cx="8153400" cy="3924490"/>
        </p:xfrm>
        <a:graphic>
          <a:graphicData uri="http://schemas.openxmlformats.org/drawingml/2006/table">
            <a:tbl>
              <a:tblPr>
                <a:noFill/>
                <a:tableStyleId>{ECFFBBD4-E1B7-45F6-A7B7-B89C67D93218}</a:tableStyleId>
              </a:tblPr>
              <a:tblGrid>
                <a:gridCol w="776525"/>
                <a:gridCol w="4328875"/>
                <a:gridCol w="1494975"/>
                <a:gridCol w="1553025"/>
              </a:tblGrid>
              <a:tr h="281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#</a:t>
                      </a:r>
                    </a:p>
                  </a:txBody>
                  <a:tcPr marL="13700" marR="13700" marT="9150" marB="9150" anchor="b">
                    <a:lnL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/>
                    </a:p>
                  </a:txBody>
                  <a:tcPr marL="13700" marR="13700" marT="9150" marB="9150" anchor="b">
                    <a:lnL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cost @</a:t>
                      </a:r>
                    </a:p>
                  </a:txBody>
                  <a:tcPr marL="13700" marR="13700" marT="9150" marB="9150" anchor="b">
                    <a:lnL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Total</a:t>
                      </a:r>
                    </a:p>
                  </a:txBody>
                  <a:tcPr marL="13700" marR="13700" marT="9150" marB="9150" anchor="b">
                    <a:lnL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4</a:t>
                      </a:r>
                    </a:p>
                  </a:txBody>
                  <a:tcPr marL="13700" marR="13700" marT="9150" marB="9150" anchor="b">
                    <a:lnL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2.6 GHz Mac mini (no monitor)</a:t>
                      </a:r>
                    </a:p>
                  </a:txBody>
                  <a:tcPr marL="13700" marR="13700" marT="9150" marB="9150" anchor="b">
                    <a:lnL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$700</a:t>
                      </a:r>
                    </a:p>
                  </a:txBody>
                  <a:tcPr marL="13700" marR="13700" marT="9150" marB="9150" anchor="b">
                    <a:lnL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$2,800</a:t>
                      </a:r>
                    </a:p>
                  </a:txBody>
                  <a:tcPr marL="13700" marR="13700" marT="9150" marB="9150" anchor="b">
                    <a:lnL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8</a:t>
                      </a:r>
                    </a:p>
                  </a:txBody>
                  <a:tcPr marL="13700" marR="13700" marT="9150" marB="9150" anchor="b">
                    <a:lnL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27" iMac 3.2 GHz</a:t>
                      </a:r>
                    </a:p>
                  </a:txBody>
                  <a:tcPr marL="13700" marR="13700" marT="9150" marB="9150" anchor="b">
                    <a:lnL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$1,800</a:t>
                      </a:r>
                    </a:p>
                  </a:txBody>
                  <a:tcPr marL="13700" marR="13700" marT="9150" marB="9150" anchor="b">
                    <a:lnL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$14,400</a:t>
                      </a:r>
                    </a:p>
                  </a:txBody>
                  <a:tcPr marL="13700" marR="13700" marT="9150" marB="9150" anchor="b">
                    <a:lnL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3</a:t>
                      </a:r>
                    </a:p>
                  </a:txBody>
                  <a:tcPr marL="13700" marR="13700" marT="9150" marB="9150" anchor="b">
                    <a:lnL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27" iMac 3.4 GHz </a:t>
                      </a:r>
                    </a:p>
                  </a:txBody>
                  <a:tcPr marL="13700" marR="13700" marT="9150" marB="9150" anchor="b">
                    <a:lnL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$2,000</a:t>
                      </a:r>
                    </a:p>
                  </a:txBody>
                  <a:tcPr marL="13700" marR="13700" marT="9150" marB="9150" anchor="b">
                    <a:lnL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$6,000</a:t>
                      </a:r>
                    </a:p>
                  </a:txBody>
                  <a:tcPr marL="13700" marR="13700" marT="9150" marB="9150" anchor="b">
                    <a:lnL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1</a:t>
                      </a:r>
                    </a:p>
                  </a:txBody>
                  <a:tcPr marL="13700" marR="13700" marT="9150" marB="9150" anchor="b">
                    <a:lnL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21.5" iMac 2.9 GHz + 1GB Vid memory</a:t>
                      </a:r>
                    </a:p>
                  </a:txBody>
                  <a:tcPr marL="13700" marR="13700" marT="9150" marB="9150" anchor="b">
                    <a:lnL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$1,500</a:t>
                      </a:r>
                    </a:p>
                  </a:txBody>
                  <a:tcPr marL="13700" marR="13700" marT="9150" marB="9150" anchor="b">
                    <a:lnL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$1,500</a:t>
                      </a:r>
                    </a:p>
                  </a:txBody>
                  <a:tcPr marL="13700" marR="13700" marT="9150" marB="9150" anchor="b">
                    <a:lnL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5</a:t>
                      </a:r>
                    </a:p>
                  </a:txBody>
                  <a:tcPr marL="13700" marR="13700" marT="9150" marB="9150" anchor="b">
                    <a:lnL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27" Thunderbolt display</a:t>
                      </a:r>
                    </a:p>
                  </a:txBody>
                  <a:tcPr marL="13700" marR="13700" marT="9150" marB="9150" anchor="b">
                    <a:lnL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$1,000</a:t>
                      </a:r>
                    </a:p>
                  </a:txBody>
                  <a:tcPr marL="13700" marR="13700" marT="9150" marB="9150" anchor="b">
                    <a:lnL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$5,000</a:t>
                      </a:r>
                    </a:p>
                  </a:txBody>
                  <a:tcPr marL="13700" marR="13700" marT="9150" marB="9150" anchor="b">
                    <a:lnL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/>
                    </a:p>
                  </a:txBody>
                  <a:tcPr marL="13700" marR="13700" marT="9150" marB="9150" anchor="b">
                    <a:lnL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/>
                    </a:p>
                  </a:txBody>
                  <a:tcPr marL="0" marR="0" marT="0" marB="0" anchor="ctr">
                    <a:lnL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/>
                        <a:t>SubTotal:</a:t>
                      </a:r>
                    </a:p>
                  </a:txBody>
                  <a:tcPr marL="13700" marR="13700" marT="9150" marB="9150" anchor="b">
                    <a:lnL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/>
                        <a:t>$29,700</a:t>
                      </a:r>
                    </a:p>
                  </a:txBody>
                  <a:tcPr marL="13700" marR="13700" marT="9150" marB="9150" anchor="b">
                    <a:lnL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#</a:t>
                      </a:r>
                    </a:p>
                  </a:txBody>
                  <a:tcPr marL="13700" marR="13700" marT="9150" marB="9150" anchor="b">
                    <a:lnL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/>
                    </a:p>
                  </a:txBody>
                  <a:tcPr marL="0" marR="0" marT="0" marB="0" anchor="ctr">
                    <a:lnL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/>
                    </a:p>
                  </a:txBody>
                  <a:tcPr marL="0" marR="0" marT="0" marB="0" anchor="ctr">
                    <a:lnL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/>
                    </a:p>
                  </a:txBody>
                  <a:tcPr marL="13700" marR="13700" marT="9150" marB="9150" anchor="b">
                    <a:lnL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5</a:t>
                      </a:r>
                    </a:p>
                  </a:txBody>
                  <a:tcPr marL="13700" marR="13700" marT="9150" marB="9150" anchor="b">
                    <a:lnL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Dell 27" Ultrasharp monitor</a:t>
                      </a:r>
                    </a:p>
                  </a:txBody>
                  <a:tcPr marL="13700" marR="13700" marT="9150" marB="9150" anchor="b">
                    <a:lnL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$650</a:t>
                      </a:r>
                    </a:p>
                  </a:txBody>
                  <a:tcPr marL="13700" marR="13700" marT="9150" marB="9150" anchor="b">
                    <a:lnL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$3,250</a:t>
                      </a:r>
                    </a:p>
                  </a:txBody>
                  <a:tcPr marL="13700" marR="13700" marT="9150" marB="9150" anchor="b">
                    <a:lnL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3</a:t>
                      </a:r>
                    </a:p>
                  </a:txBody>
                  <a:tcPr marL="13700" marR="13700" marT="9150" marB="9150" anchor="b">
                    <a:lnL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Dell Dual 24" Ultrasharp monitors</a:t>
                      </a:r>
                    </a:p>
                  </a:txBody>
                  <a:tcPr marL="13700" marR="13700" marT="9150" marB="9150" anchor="b">
                    <a:lnL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$700</a:t>
                      </a:r>
                    </a:p>
                  </a:txBody>
                  <a:tcPr marL="13700" marR="13700" marT="9150" marB="9150" anchor="b">
                    <a:lnL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$2,100</a:t>
                      </a:r>
                    </a:p>
                  </a:txBody>
                  <a:tcPr marL="13700" marR="13700" marT="9150" marB="9150" anchor="b">
                    <a:lnL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/>
                    </a:p>
                  </a:txBody>
                  <a:tcPr marL="13700" marR="13700" marT="9150" marB="9150" anchor="b">
                    <a:lnL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/>
                    </a:p>
                  </a:txBody>
                  <a:tcPr marL="0" marR="0" marT="0" marB="0" anchor="ctr">
                    <a:lnL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/>
                        <a:t>SubTotal:</a:t>
                      </a:r>
                    </a:p>
                  </a:txBody>
                  <a:tcPr marL="13700" marR="13700" marT="9150" marB="9150" anchor="b">
                    <a:lnL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/>
                        <a:t>$5,350</a:t>
                      </a:r>
                    </a:p>
                  </a:txBody>
                  <a:tcPr marL="13700" marR="13700" marT="9150" marB="9150" anchor="b">
                    <a:lnL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/>
                    </a:p>
                  </a:txBody>
                  <a:tcPr marL="13700" marR="13700" marT="9150" marB="9150" anchor="b">
                    <a:lnL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/>
                    </a:p>
                  </a:txBody>
                  <a:tcPr marL="0" marR="0" marT="0" marB="0" anchor="ctr">
                    <a:lnL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/>
                    </a:p>
                  </a:txBody>
                  <a:tcPr marL="0" marR="0" marT="0" marB="0" anchor="ctr">
                    <a:lnL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/>
                    </a:p>
                  </a:txBody>
                  <a:tcPr marL="13700" marR="13700" marT="9150" marB="9150" anchor="b">
                    <a:lnL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/>
                    </a:p>
                  </a:txBody>
                  <a:tcPr marL="13700" marR="13700" marT="9150" marB="9150" anchor="b">
                    <a:lnL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/>
                    </a:p>
                  </a:txBody>
                  <a:tcPr marL="0" marR="0" marT="0" marB="0" anchor="ctr">
                    <a:lnL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/>
                        <a:t>Grand Total:</a:t>
                      </a:r>
                    </a:p>
                  </a:txBody>
                  <a:tcPr marL="13700" marR="13700" marT="9150" marB="9150" anchor="b">
                    <a:lnL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/>
                        <a:t>$35,890</a:t>
                      </a:r>
                    </a:p>
                  </a:txBody>
                  <a:tcPr marL="13700" marR="13700" marT="9150" marB="9150" anchor="b">
                    <a:lnL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33" name="Shape 533"/>
          <p:cNvSpPr txBox="1">
            <a:spLocks noGrp="1"/>
          </p:cNvSpPr>
          <p:nvPr>
            <p:ph type="sldNum" idx="12"/>
          </p:nvPr>
        </p:nvSpPr>
        <p:spPr>
          <a:xfrm>
            <a:off x="8382000" y="6629400"/>
            <a:ext cx="762000" cy="15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accent2"/>
              </a:buClr>
              <a:buSzPct val="25000"/>
              <a:buFont typeface="Arial"/>
              <a:buNone/>
            </a:pPr>
            <a:fld id="{00000000-1234-1234-1234-123412341234}" type="slidenum">
              <a:rPr lang="en-US" sz="900" b="0" i="0" u="none" strike="noStrike" cap="none" baseline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lang="en-US" sz="900" b="0" i="0" u="none" strike="noStrike" cap="none" baseline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hape 561"/>
          <p:cNvSpPr/>
          <p:nvPr/>
        </p:nvSpPr>
        <p:spPr>
          <a:xfrm>
            <a:off x="285650" y="53300"/>
            <a:ext cx="8732700" cy="6715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1" i="0" u="none" strike="noStrike" cap="none" baseline="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References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u="none" strike="noStrike" cap="none" baseline="0">
              <a:solidFill>
                <a:srgbClr val="95373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b="0" i="0" u="none" strike="noStrike" cap="none" baseline="0">
                <a:solidFill>
                  <a:srgbClr val="95373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J.A. Stillerman, T.W. Fredian, K.A. Klare, G. Manduchi, “MDSplus Data Acquisition System”. </a:t>
            </a:r>
            <a:r>
              <a:rPr lang="en-US" b="0" i="1" u="none" strike="noStrike" cap="none" baseline="0">
                <a:solidFill>
                  <a:srgbClr val="95373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Rev. of Sci. Instrum.</a:t>
            </a:r>
            <a:r>
              <a:rPr lang="en-US" b="0" i="0" u="none" strike="noStrike" cap="none" baseline="0">
                <a:solidFill>
                  <a:srgbClr val="95373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68 (1) January 1997, p. 939.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u="none" strike="noStrike" cap="none" baseline="0">
              <a:solidFill>
                <a:srgbClr val="95373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b="0" i="0" u="none" strike="noStrike" cap="none" baseline="0">
                <a:solidFill>
                  <a:srgbClr val="95373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EPICS - Experimental Physics and Industrial Control System, </a:t>
            </a:r>
            <a:r>
              <a:rPr lang="en-US" b="0" i="0" u="sng" strike="noStrike" cap="none" baseline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http://www.aps.anl.gov/epics/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u="none" strike="noStrike" cap="none" baseline="0">
              <a:solidFill>
                <a:srgbClr val="95373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b="0" i="0" u="none" strike="noStrike" cap="none" baseline="0">
                <a:solidFill>
                  <a:srgbClr val="95373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S. Kaye, M. Ono, Y.-K.M.Peng, D.B. Batchelor, M.D. Carter, W. Choe,  et al., “The Physics Design of the National Spherical Torus Experiment”. </a:t>
            </a:r>
            <a:r>
              <a:rPr lang="en-US" b="0" i="1" u="none" strike="noStrike" cap="none" baseline="0">
                <a:solidFill>
                  <a:srgbClr val="95373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Fusion Technology</a:t>
            </a:r>
            <a:r>
              <a:rPr lang="en-US" b="0" i="0" u="none" strike="noStrike" cap="none" baseline="0">
                <a:solidFill>
                  <a:srgbClr val="95373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36, July 1999, p. 16, or </a:t>
            </a:r>
            <a:r>
              <a:rPr lang="en-US" b="0" i="0" u="sng" strike="noStrike" cap="none" baseline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http://nstx.pppl.gov/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u="none" strike="noStrike" cap="none" baseline="0">
              <a:solidFill>
                <a:srgbClr val="95373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b="0" i="0" u="none" strike="noStrike" cap="none" baseline="0">
                <a:solidFill>
                  <a:srgbClr val="95373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J. E. Menard, S. Gerhardt, M. Bell, J. Bialek, A. Brooks, J. Canik, J. Chrzanowski, M. Denault, L. Dudek, D. A. Gates, N. Gorelenkov, W. Guttenfelder, “Overview of the physics and engineering design of NSTX upgrade”,  NUCL FUSION, vol. 52, no. 8, 2012 DOI: 10.1088/0029-5515/52/8/083015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u="none" strike="noStrike" cap="none" baseline="0">
              <a:solidFill>
                <a:srgbClr val="95373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b="0" i="0" u="none" strike="noStrike" cap="none" baseline="0">
                <a:solidFill>
                  <a:srgbClr val="95373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P. Sichta, J. Dong, G. Oliaro, P. Roney, “Overview of the NSTX Control System”, 8th ICALEPCS – International Conference on Accelerator and Large Experimental  Physics and Control Systems, San Jose, CA . (2001)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u="none" strike="noStrike" cap="none" baseline="0">
              <a:solidFill>
                <a:srgbClr val="95373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b="0" i="0" u="none" strike="noStrike" cap="none" baseline="0">
                <a:solidFill>
                  <a:srgbClr val="95373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W. Davis, P. Roney, T. Carroll, T. Gibney, D. Mastrovito, “The use of MDSplus on NSTX at PPPL”, </a:t>
            </a:r>
            <a:r>
              <a:rPr lang="en-US" b="0" i="1" u="none" strike="noStrike" cap="none" baseline="0">
                <a:solidFill>
                  <a:srgbClr val="95373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Fusion Eng. Des</a:t>
            </a:r>
            <a:r>
              <a:rPr lang="en-US" b="0" i="0" u="none" strike="noStrike" cap="none" baseline="0">
                <a:solidFill>
                  <a:srgbClr val="95373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60 (2002), 247-251..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u="none" strike="noStrike" cap="none" baseline="0">
              <a:solidFill>
                <a:srgbClr val="95373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b="0" i="0" u="none" strike="noStrike" cap="none" baseline="0">
                <a:solidFill>
                  <a:srgbClr val="95373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F. Scotti, A. L. Roquemore, V.A. Soukhanovskii, “Full toroidal imaging of non-axisymmetric plasma material interaction in the NSTX divertor”,  Rev. Sci. Instrum. 83 (2012), p10E532.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b="0" i="0" u="none" strike="noStrike" cap="none" baseline="0">
                <a:solidFill>
                  <a:srgbClr val="95373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b="0" i="0" u="none" strike="noStrike" cap="none" baseline="0">
                <a:solidFill>
                  <a:srgbClr val="95373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J.-W. Ahn, R. Maingi, D. Mastrovito, and A. L. Roquemore, “High speed infrared camera diagnostic for heat flux measurement in NSTX”, Rev. Sci. Instrum. 81 (2010) 023501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b="0" i="0" u="none" strike="noStrike" cap="none" baseline="0">
                <a:solidFill>
                  <a:srgbClr val="95373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b="0" i="0" u="none" strike="noStrike" cap="none" baseline="0">
                <a:solidFill>
                  <a:srgbClr val="95373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Erickson, K.G., Tchilinguirian, G.J., Hatcher, R.J., Davis, W.M., “NSTX-U digital coil protection system software detailed design” IEEE TRANS. ON PLASMA SCIENCE 42 1811 (June 2014)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1" u="none" strike="noStrike" cap="none" baseline="0">
              <a:solidFill>
                <a:srgbClr val="95373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b="0" i="0" u="none" strike="noStrike" cap="none" baseline="0">
                <a:solidFill>
                  <a:srgbClr val="95373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Erickson, K.G., “NSTX-U Real-time Coil Protection and Power Supply Control” (this conference)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0" u="none" strike="noStrike" cap="none" baseline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NSTX upgraded to NSTX-U </a:t>
            </a:r>
          </a:p>
        </p:txBody>
      </p:sp>
      <p:sp>
        <p:nvSpPr>
          <p:cNvPr id="395" name="Shape 395"/>
          <p:cNvSpPr txBox="1">
            <a:spLocks noGrp="1"/>
          </p:cNvSpPr>
          <p:nvPr>
            <p:ph type="body" idx="1"/>
          </p:nvPr>
        </p:nvSpPr>
        <p:spPr>
          <a:xfrm>
            <a:off x="2514600" y="1219200"/>
            <a:ext cx="6400799" cy="495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NSTX, a medium sized Spherical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Tokamak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ran from 1999 to 201</a:t>
            </a:r>
            <a:r>
              <a:rPr lang="en-US" sz="2400" dirty="0">
                <a:solidFill>
                  <a:schemeClr val="dk1"/>
                </a:solidFill>
              </a:rPr>
              <a:t>1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US$94M upgrade over 3 years just about complete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Toroidal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field strength will go from 0.55 T to 1 T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Neutral Beam heating power will go from 6 MW to 12 MW (HHFW remains at 6 MW)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maximum pulse length will increase from 1.5 s to 5 s.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maximum plasma current will increase from 1 MA to 2 MA</a:t>
            </a: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6" name="Shape 3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68810"/>
            <a:ext cx="2362200" cy="2531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Shape 39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914400"/>
            <a:ext cx="2483934" cy="2878211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Shape 398"/>
          <p:cNvSpPr/>
          <p:nvPr/>
        </p:nvSpPr>
        <p:spPr>
          <a:xfrm>
            <a:off x="990600" y="3636975"/>
            <a:ext cx="381000" cy="30479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587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22CD"/>
              </a:buClr>
              <a:buFont typeface="Helvetica Neue"/>
              <a:buNone/>
            </a:pPr>
            <a:endParaRPr sz="1200" b="1" i="1" u="none" strike="noStrike" cap="none" baseline="0">
              <a:solidFill>
                <a:srgbClr val="1822C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Shape 4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19938" y="2687638"/>
            <a:ext cx="1419225" cy="1465261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Shape 404"/>
          <p:cNvSpPr txBox="1">
            <a:spLocks noGrp="1"/>
          </p:cNvSpPr>
          <p:nvPr>
            <p:ph type="title"/>
          </p:nvPr>
        </p:nvSpPr>
        <p:spPr>
          <a:xfrm>
            <a:off x="0" y="7937"/>
            <a:ext cx="9144000" cy="8159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0" u="none" strike="noStrike" cap="none" baseline="0">
                <a:solidFill>
                  <a:srgbClr val="1822C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NSTX-U research targets predictive physics understanding needed for fusion energy development facilities</a:t>
            </a:r>
          </a:p>
        </p:txBody>
      </p:sp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117475" y="1019175"/>
            <a:ext cx="6630987" cy="274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Enable key ST applications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Move toward steady-state ST FNSF, pilot plant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Close key gaps to DEMO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Extend understanding to tokamak / ITER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Leverage ST to develop predictive capability</a:t>
            </a: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Shape 406"/>
          <p:cNvSpPr txBox="1">
            <a:spLocks noGrp="1"/>
          </p:cNvSpPr>
          <p:nvPr>
            <p:ph type="sldNum" idx="12"/>
          </p:nvPr>
        </p:nvSpPr>
        <p:spPr>
          <a:xfrm>
            <a:off x="8366125" y="6637338"/>
            <a:ext cx="762000" cy="15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3333CC"/>
              </a:buClr>
              <a:buSzPct val="25000"/>
              <a:buFont typeface="Arial"/>
              <a:buNone/>
            </a:pPr>
            <a:fld id="{00000000-1234-1234-1234-123412341234}" type="slidenum">
              <a:rPr lang="en-US" sz="900" b="0" i="0" u="none" strike="noStrike" cap="none" baseline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en-US" sz="900" b="0" i="0" u="none" strike="noStrike" cap="none" baseline="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7" name="Shape 40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05600" y="1030287"/>
            <a:ext cx="1125537" cy="1219199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Shape 408"/>
          <p:cNvSpPr txBox="1"/>
          <p:nvPr/>
        </p:nvSpPr>
        <p:spPr>
          <a:xfrm>
            <a:off x="6629400" y="2173288"/>
            <a:ext cx="1143000" cy="45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100" b="1" i="0" u="none" strike="noStrike" cap="none" baseline="0">
                <a:solidFill>
                  <a:srgbClr val="1822C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Fusion Nuclear Science Facility (FNSF)</a:t>
            </a:r>
          </a:p>
        </p:txBody>
      </p:sp>
      <p:pic>
        <p:nvPicPr>
          <p:cNvPr id="409" name="Shape 40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53400" y="990600"/>
            <a:ext cx="844550" cy="1501775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Shape 410"/>
          <p:cNvSpPr/>
          <p:nvPr/>
        </p:nvSpPr>
        <p:spPr>
          <a:xfrm>
            <a:off x="8229600" y="2498725"/>
            <a:ext cx="855663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100" b="1" i="0" u="none" strike="noStrike" cap="none" baseline="0">
                <a:solidFill>
                  <a:srgbClr val="1822C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 Pilot Plant</a:t>
            </a:r>
          </a:p>
        </p:txBody>
      </p:sp>
      <p:sp>
        <p:nvSpPr>
          <p:cNvPr id="411" name="Shape 411"/>
          <p:cNvSpPr txBox="1"/>
          <p:nvPr/>
        </p:nvSpPr>
        <p:spPr>
          <a:xfrm>
            <a:off x="6731000" y="3886200"/>
            <a:ext cx="531812" cy="22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1" i="0" u="none" strike="noStrike" cap="none" baseline="0">
                <a:solidFill>
                  <a:srgbClr val="1822C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ITER</a:t>
            </a:r>
          </a:p>
        </p:txBody>
      </p:sp>
      <p:sp>
        <p:nvSpPr>
          <p:cNvPr id="412" name="Shape 412"/>
          <p:cNvSpPr txBox="1"/>
          <p:nvPr/>
        </p:nvSpPr>
        <p:spPr>
          <a:xfrm>
            <a:off x="1796625" y="3061012"/>
            <a:ext cx="2649599" cy="460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1" u="sng" strike="noStrike" cap="none" baseline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Present Research</a:t>
            </a:r>
          </a:p>
        </p:txBody>
      </p:sp>
      <p:pic>
        <p:nvPicPr>
          <p:cNvPr id="413" name="Shape 413"/>
          <p:cNvPicPr preferRelativeResize="0"/>
          <p:nvPr/>
        </p:nvPicPr>
        <p:blipFill rotWithShape="1">
          <a:blip r:embed="rId6">
            <a:alphaModFix/>
          </a:blip>
          <a:srcRect l="12645" r="7295"/>
          <a:stretch/>
        </p:blipFill>
        <p:spPr>
          <a:xfrm>
            <a:off x="6053137" y="4564062"/>
            <a:ext cx="1358899" cy="1812924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Shape 414"/>
          <p:cNvSpPr txBox="1"/>
          <p:nvPr/>
        </p:nvSpPr>
        <p:spPr>
          <a:xfrm>
            <a:off x="5943600" y="6303962"/>
            <a:ext cx="1550988" cy="2143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 baseline="0">
                <a:solidFill>
                  <a:srgbClr val="090C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New center-stack</a:t>
            </a:r>
          </a:p>
        </p:txBody>
      </p:sp>
      <p:sp>
        <p:nvSpPr>
          <p:cNvPr id="415" name="Shape 415"/>
          <p:cNvSpPr txBox="1"/>
          <p:nvPr/>
        </p:nvSpPr>
        <p:spPr>
          <a:xfrm>
            <a:off x="7137400" y="4410075"/>
            <a:ext cx="811213" cy="2460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b="1" i="0" u="none" strike="noStrike" cap="none" baseline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NSTX-U</a:t>
            </a:r>
          </a:p>
        </p:txBody>
      </p:sp>
      <p:pic>
        <p:nvPicPr>
          <p:cNvPr id="416" name="Shape 416"/>
          <p:cNvPicPr preferRelativeResize="0"/>
          <p:nvPr/>
        </p:nvPicPr>
        <p:blipFill rotWithShape="1">
          <a:blip r:embed="rId7">
            <a:alphaModFix/>
          </a:blip>
          <a:srcRect l="12279" r="5556"/>
          <a:stretch/>
        </p:blipFill>
        <p:spPr>
          <a:xfrm>
            <a:off x="7519988" y="4826000"/>
            <a:ext cx="1597024" cy="1498599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Shape 417"/>
          <p:cNvSpPr txBox="1"/>
          <p:nvPr/>
        </p:nvSpPr>
        <p:spPr>
          <a:xfrm>
            <a:off x="7585075" y="6303962"/>
            <a:ext cx="1550988" cy="2143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 baseline="0">
                <a:solidFill>
                  <a:srgbClr val="090C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-US" sz="1400" b="1" i="0" u="none" strike="noStrike" cap="none" baseline="30000">
                <a:solidFill>
                  <a:srgbClr val="090C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nd</a:t>
            </a:r>
            <a:r>
              <a:rPr lang="en-US" sz="1400" b="1" i="0" u="none" strike="noStrike" cap="none" baseline="0">
                <a:solidFill>
                  <a:srgbClr val="090C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Neutral Beam</a:t>
            </a:r>
          </a:p>
        </p:txBody>
      </p:sp>
      <p:sp>
        <p:nvSpPr>
          <p:cNvPr id="418" name="Shape 418"/>
          <p:cNvSpPr txBox="1"/>
          <p:nvPr/>
        </p:nvSpPr>
        <p:spPr>
          <a:xfrm>
            <a:off x="117475" y="3833812"/>
            <a:ext cx="6173787" cy="25669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ct val="75000"/>
              <a:buFont typeface="Noto Symbol"/>
              <a:buChar char="❑"/>
            </a:pPr>
            <a:r>
              <a:rPr lang="en-US" sz="2000" b="0" i="0" u="none" strike="noStrike" cap="none" baseline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Develop key physics understanding to be tested in unexplored, hotter ST plasmas </a:t>
            </a:r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3333FF"/>
              </a:buClr>
              <a:buSzPct val="75000"/>
              <a:buFont typeface="Noto Symbol"/>
              <a:buChar char="❑"/>
            </a:pPr>
            <a:r>
              <a:rPr lang="en-US" sz="18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Study high beta plasma transport and stability at </a:t>
            </a:r>
            <a:r>
              <a:rPr lang="en-US" sz="18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reduced </a:t>
            </a:r>
            <a:r>
              <a:rPr lang="en-US" sz="1800" b="0" i="0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collisionality</a:t>
            </a:r>
            <a:r>
              <a:rPr lang="en-US" sz="18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extended pulse</a:t>
            </a:r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3333FF"/>
              </a:buClr>
              <a:buSzPct val="75000"/>
              <a:buFont typeface="Noto Symbol"/>
              <a:buChar char="❑"/>
            </a:pPr>
            <a:r>
              <a:rPr lang="en-US" sz="18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Prototype methods to mitigate </a:t>
            </a:r>
            <a:r>
              <a:rPr lang="en-US" sz="18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very high heat/particle flux</a:t>
            </a:r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3333FF"/>
              </a:buClr>
              <a:buSzPct val="75000"/>
              <a:buFont typeface="Noto Symbol"/>
              <a:buChar char="❑"/>
            </a:pPr>
            <a:r>
              <a:rPr lang="en-US" sz="18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Move toward </a:t>
            </a:r>
            <a:r>
              <a:rPr lang="en-US" sz="18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fully non-inductive operation</a:t>
            </a:r>
          </a:p>
          <a:p>
            <a:pPr marL="342900" marR="0" lvl="0" indent="-247650" algn="l" rtl="0">
              <a:spcBef>
                <a:spcPts val="1200"/>
              </a:spcBef>
              <a:spcAft>
                <a:spcPts val="0"/>
              </a:spcAft>
              <a:buClr>
                <a:srgbClr val="FF3300"/>
              </a:buClr>
              <a:buFont typeface="Noto Symbol"/>
              <a:buNone/>
            </a:pPr>
            <a:endParaRPr sz="2000" b="0" i="0" u="none" strike="noStrike" cap="none" baseline="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47650" algn="l" rtl="0">
              <a:spcBef>
                <a:spcPts val="1200"/>
              </a:spcBef>
              <a:spcAft>
                <a:spcPts val="0"/>
              </a:spcAft>
              <a:buClr>
                <a:srgbClr val="FF3300"/>
              </a:buClr>
              <a:buFont typeface="Noto Symbol"/>
              <a:buNone/>
            </a:pPr>
            <a:endParaRPr sz="2000" b="0" i="0" u="none" strike="noStrike" cap="none" baseline="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47650" algn="l" rtl="0">
              <a:spcBef>
                <a:spcPts val="1200"/>
              </a:spcBef>
              <a:spcAft>
                <a:spcPts val="0"/>
              </a:spcAft>
              <a:buClr>
                <a:srgbClr val="FF3300"/>
              </a:buClr>
              <a:buFont typeface="Noto Symbol"/>
              <a:buNone/>
            </a:pPr>
            <a:endParaRPr sz="2000" b="0" i="0" u="none" strike="noStrike" cap="none" baseline="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Shape 419"/>
          <p:cNvSpPr txBox="1"/>
          <p:nvPr/>
        </p:nvSpPr>
        <p:spPr>
          <a:xfrm>
            <a:off x="1219200" y="6210498"/>
            <a:ext cx="3352799" cy="307777"/>
          </a:xfrm>
          <a:prstGeom prst="rect">
            <a:avLst/>
          </a:prstGeom>
          <a:noFill/>
          <a:ln w="12700" cap="flat">
            <a:solidFill>
              <a:srgbClr val="99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1" u="none" strike="noStrike" cap="none" baseline="0">
                <a:solidFill>
                  <a:srgbClr val="9900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Menard, IAEA FEC Meeting, 2012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0" u="none" strike="noStrike" cap="none" baseline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NSTX-U Heating Systems</a:t>
            </a:r>
          </a:p>
        </p:txBody>
      </p:sp>
      <p:pic>
        <p:nvPicPr>
          <p:cNvPr id="426" name="Shape 42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31900" y="1219200"/>
            <a:ext cx="6603999" cy="49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Shape 427"/>
          <p:cNvSpPr txBox="1"/>
          <p:nvPr/>
        </p:nvSpPr>
        <p:spPr>
          <a:xfrm>
            <a:off x="1371600" y="3962400"/>
            <a:ext cx="668773" cy="2769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1" i="0" u="none" strike="noStrike" cap="none" baseline="0">
                <a:solidFill>
                  <a:srgbClr val="1822C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-US" sz="1200" b="1" i="0" u="none" strike="noStrike" cap="none" baseline="30000">
                <a:solidFill>
                  <a:srgbClr val="1822C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</a:t>
            </a:r>
            <a:r>
              <a:rPr lang="en-US" sz="1200" b="1" i="0" u="none" strike="noStrike" cap="none" baseline="0">
                <a:solidFill>
                  <a:srgbClr val="1822C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NBI</a:t>
            </a:r>
          </a:p>
        </p:txBody>
      </p:sp>
      <p:sp>
        <p:nvSpPr>
          <p:cNvPr id="428" name="Shape 428"/>
          <p:cNvSpPr txBox="1"/>
          <p:nvPr/>
        </p:nvSpPr>
        <p:spPr>
          <a:xfrm>
            <a:off x="3200400" y="4953000"/>
            <a:ext cx="702435" cy="2769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1" i="0" u="none" strike="noStrike" cap="none" baseline="0">
                <a:solidFill>
                  <a:srgbClr val="1822C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-US" sz="1200" b="1" i="0" u="none" strike="noStrike" cap="none" baseline="30000">
                <a:solidFill>
                  <a:srgbClr val="1822C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nd</a:t>
            </a:r>
            <a:r>
              <a:rPr lang="en-US" sz="1200" b="1" i="0" u="none" strike="noStrike" cap="none" baseline="0">
                <a:solidFill>
                  <a:srgbClr val="1822C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NBI</a:t>
            </a:r>
          </a:p>
        </p:txBody>
      </p:sp>
      <p:sp>
        <p:nvSpPr>
          <p:cNvPr id="429" name="Shape 429"/>
          <p:cNvSpPr txBox="1"/>
          <p:nvPr/>
        </p:nvSpPr>
        <p:spPr>
          <a:xfrm>
            <a:off x="4114800" y="1828800"/>
            <a:ext cx="729687" cy="4616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1" i="0" u="none" strike="noStrike" cap="none" baseline="0">
                <a:solidFill>
                  <a:srgbClr val="1822C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HHFW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1" i="0" u="none" strike="noStrike" cap="none" baseline="0">
                <a:solidFill>
                  <a:srgbClr val="1822C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System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0" u="none" strike="noStrike" cap="none" baseline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Center Stack Upgrade</a:t>
            </a:r>
          </a:p>
        </p:txBody>
      </p:sp>
      <p:pic>
        <p:nvPicPr>
          <p:cNvPr id="435" name="Shape 43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819400" y="1143000"/>
            <a:ext cx="1403100" cy="49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Shape 4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24400" y="919263"/>
            <a:ext cx="4315161" cy="5607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Shape 437"/>
          <p:cNvPicPr preferRelativeResize="0"/>
          <p:nvPr/>
        </p:nvPicPr>
        <p:blipFill rotWithShape="1">
          <a:blip r:embed="rId5">
            <a:alphaModFix/>
          </a:blip>
          <a:srcRect b="16682"/>
          <a:stretch/>
        </p:blipFill>
        <p:spPr>
          <a:xfrm>
            <a:off x="381000" y="1752600"/>
            <a:ext cx="2263774" cy="2543174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Shape 438"/>
          <p:cNvSpPr txBox="1"/>
          <p:nvPr/>
        </p:nvSpPr>
        <p:spPr>
          <a:xfrm>
            <a:off x="304800" y="4500192"/>
            <a:ext cx="1122423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1" i="0" u="none" strike="noStrike" cap="none" baseline="0">
                <a:solidFill>
                  <a:srgbClr val="1822C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Old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1" i="0" u="none" strike="noStrike" cap="none" baseline="0">
                <a:solidFill>
                  <a:srgbClr val="1822C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Center Stack</a:t>
            </a:r>
          </a:p>
        </p:txBody>
      </p:sp>
      <p:sp>
        <p:nvSpPr>
          <p:cNvPr id="439" name="Shape 439"/>
          <p:cNvSpPr txBox="1"/>
          <p:nvPr/>
        </p:nvSpPr>
        <p:spPr>
          <a:xfrm>
            <a:off x="1512887" y="4500192"/>
            <a:ext cx="1122423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1" i="0" u="none" strike="noStrike" cap="none" baseline="0">
                <a:solidFill>
                  <a:srgbClr val="1822C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New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1" i="0" u="none" strike="noStrike" cap="none" baseline="0">
                <a:solidFill>
                  <a:srgbClr val="1822C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Center Stack</a:t>
            </a:r>
          </a:p>
        </p:txBody>
      </p:sp>
      <p:sp>
        <p:nvSpPr>
          <p:cNvPr id="440" name="Shape 440"/>
          <p:cNvSpPr/>
          <p:nvPr/>
        </p:nvSpPr>
        <p:spPr>
          <a:xfrm>
            <a:off x="2743200" y="1143000"/>
            <a:ext cx="1600199" cy="1676399"/>
          </a:xfrm>
          <a:prstGeom prst="rect">
            <a:avLst/>
          </a:prstGeom>
          <a:noFill/>
          <a:ln w="1587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22CD"/>
              </a:buClr>
              <a:buFont typeface="Helvetica Neue"/>
              <a:buNone/>
            </a:pPr>
            <a:endParaRPr sz="1200" b="1" i="1" u="none" strike="noStrike" cap="none" baseline="0">
              <a:solidFill>
                <a:srgbClr val="1822C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441" name="Shape 441"/>
          <p:cNvCxnSpPr/>
          <p:nvPr/>
        </p:nvCxnSpPr>
        <p:spPr>
          <a:xfrm rot="10800000" flipH="1">
            <a:off x="4419600" y="990600"/>
            <a:ext cx="2133599" cy="152399"/>
          </a:xfrm>
          <a:prstGeom prst="straightConnector1">
            <a:avLst/>
          </a:prstGeom>
          <a:noFill/>
          <a:ln w="15875" cap="flat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442" name="Shape 442"/>
          <p:cNvCxnSpPr/>
          <p:nvPr/>
        </p:nvCxnSpPr>
        <p:spPr>
          <a:xfrm>
            <a:off x="2743200" y="2819400"/>
            <a:ext cx="3276600" cy="3707301"/>
          </a:xfrm>
          <a:prstGeom prst="straightConnector1">
            <a:avLst/>
          </a:prstGeom>
          <a:noFill/>
          <a:ln w="15875" cap="flat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0" u="none" strike="noStrike" cap="none" baseline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Major computer-related upgrades for NSTX-U</a:t>
            </a:r>
          </a:p>
        </p:txBody>
      </p:sp>
      <p:sp>
        <p:nvSpPr>
          <p:cNvPr id="448" name="Shape 448"/>
          <p:cNvSpPr txBox="1">
            <a:spLocks noGrp="1"/>
          </p:cNvSpPr>
          <p:nvPr>
            <p:ph type="body" idx="1"/>
          </p:nvPr>
        </p:nvSpPr>
        <p:spPr>
          <a:xfrm>
            <a:off x="533400" y="1122950"/>
            <a:ext cx="8381999" cy="2819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Digital Coil Protection System</a:t>
            </a:r>
            <a:r>
              <a:rPr lang="en-US" sz="2400" b="0" i="0" u="none" strike="noStrike" cap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 new real-time system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trunks increased from 1 Gb/s to 10 Gb/s.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300 TB added to our Hitachi SAN array</a:t>
            </a:r>
          </a:p>
          <a:p>
            <a:pPr lvl="1" indent="-285750">
              <a:buSzPct val="100000"/>
            </a:pPr>
            <a:r>
              <a:rPr lang="en-US" sz="2000" b="0" i="0" u="none" strike="noStrike" cap="none" baseline="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Expecting a 2x increase in </a:t>
            </a:r>
            <a:r>
              <a:rPr lang="en-US" sz="2000" dirty="0">
                <a:solidFill>
                  <a:srgbClr val="0000FF"/>
                </a:solidFill>
              </a:rPr>
              <a:t>conventional </a:t>
            </a:r>
            <a:r>
              <a:rPr lang="en-US" sz="2000" dirty="0" smtClean="0">
                <a:solidFill>
                  <a:srgbClr val="0000FF"/>
                </a:solidFill>
              </a:rPr>
              <a:t>signal </a:t>
            </a:r>
            <a:r>
              <a:rPr lang="en-US" sz="2000" b="0" i="0" u="none" strike="noStrike" cap="none" baseline="0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data</a:t>
            </a:r>
            <a:endParaRPr lang="en-US" sz="2000" b="0" i="0" u="none" strike="noStrike" cap="none" baseline="0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Expecting a 4x increase in Fast 2-D and IR Camera data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4x increase in between-shot processing power, plus the ability to get results from TRANSP code between shots</a:t>
            </a: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Shape 449"/>
          <p:cNvSpPr txBox="1">
            <a:spLocks noGrp="1"/>
          </p:cNvSpPr>
          <p:nvPr>
            <p:ph type="sldNum" idx="12"/>
          </p:nvPr>
        </p:nvSpPr>
        <p:spPr>
          <a:xfrm>
            <a:off x="8382000" y="6629400"/>
            <a:ext cx="762000" cy="15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accent2"/>
              </a:buClr>
              <a:buSzPct val="25000"/>
              <a:buFont typeface="Arial"/>
              <a:buNone/>
            </a:pPr>
            <a:fld id="{00000000-1234-1234-1234-123412341234}" type="slidenum">
              <a:rPr lang="en-US" sz="900" b="0" i="0" u="none" strike="noStrike" cap="none" baseline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en-US" sz="900" b="0" i="0" u="none" strike="noStrike" cap="none" baseline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Shape 450"/>
          <p:cNvSpPr txBox="1"/>
          <p:nvPr/>
        </p:nvSpPr>
        <p:spPr>
          <a:xfrm>
            <a:off x="152400" y="4114800"/>
            <a:ext cx="8154797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 i="0" u="none" strike="noStrike" cap="none" baseline="0">
                <a:solidFill>
                  <a:srgbClr val="1822C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After the construction phase is certified (DoE Critical Decision 4):</a:t>
            </a:r>
          </a:p>
        </p:txBody>
      </p:sp>
      <p:sp>
        <p:nvSpPr>
          <p:cNvPr id="451" name="Shape 451"/>
          <p:cNvSpPr txBox="1"/>
          <p:nvPr/>
        </p:nvSpPr>
        <p:spPr>
          <a:xfrm>
            <a:off x="533400" y="4572000"/>
            <a:ext cx="7924799" cy="1904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Upgrade to version 6 of MDSplus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Upgrade to RHEL 6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Upgrade MDSplus server host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Reconfigure internal VLANs to avoid Internal Firewall</a:t>
            </a:r>
          </a:p>
        </p:txBody>
      </p:sp>
      <p:sp>
        <p:nvSpPr>
          <p:cNvPr id="452" name="Shape 452"/>
          <p:cNvSpPr/>
          <p:nvPr/>
        </p:nvSpPr>
        <p:spPr>
          <a:xfrm>
            <a:off x="76200" y="6276201"/>
            <a:ext cx="3326552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rgbClr val="1822C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 – see K. Erickson presentation, abstract 157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0" u="none" strike="noStrike" cap="none" baseline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Increasing quantities of data, users, and </a:t>
            </a:r>
            <a:br>
              <a:rPr lang="en-US" sz="2400" b="1" i="0" u="none" strike="noStrike" cap="none" baseline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0" u="none" strike="noStrike" cap="none" baseline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computer resources from NSTX to NSTX-U</a:t>
            </a:r>
          </a:p>
        </p:txBody>
      </p:sp>
      <p:graphicFrame>
        <p:nvGraphicFramePr>
          <p:cNvPr id="458" name="Shape 458"/>
          <p:cNvGraphicFramePr/>
          <p:nvPr>
            <p:extLst>
              <p:ext uri="{D42A27DB-BD31-4B8C-83A1-F6EECF244321}">
                <p14:modId xmlns:p14="http://schemas.microsoft.com/office/powerpoint/2010/main" val="1078358825"/>
              </p:ext>
            </p:extLst>
          </p:nvPr>
        </p:nvGraphicFramePr>
        <p:xfrm>
          <a:off x="838200" y="1066800"/>
          <a:ext cx="7391400" cy="5396484"/>
        </p:xfrm>
        <a:graphic>
          <a:graphicData uri="http://schemas.openxmlformats.org/drawingml/2006/table">
            <a:tbl>
              <a:tblPr>
                <a:noFill/>
                <a:tableStyleId>{9057ED3E-D500-4235-BD74-744948D1FB3B}</a:tableStyleId>
              </a:tblPr>
              <a:tblGrid>
                <a:gridCol w="3657600"/>
                <a:gridCol w="1220725"/>
                <a:gridCol w="1217675"/>
                <a:gridCol w="12954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u="none" strike="noStrike" cap="none" baseline="0" dirty="0"/>
                        <a:t> 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NSTX 2010 run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NSTX-U 2015 est.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/>
                        <a:t>NSTX-U </a:t>
                      </a:r>
                      <a:r>
                        <a:rPr lang="en-US" sz="1800" u="none" strike="noStrike" cap="none" baseline="0"/>
                        <a:t>2018 est.</a:t>
                      </a:r>
                    </a:p>
                  </a:txBody>
                  <a:tcPr marL="25400" marR="25400" marT="25400" marB="25400" anchor="b"/>
                </a:tc>
              </a:tr>
              <a:tr h="356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Max pulse length (sec)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1.5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3.5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5</a:t>
                      </a:r>
                    </a:p>
                  </a:txBody>
                  <a:tcPr marL="25400" marR="25400" marT="25400" marB="25400" anchor="b"/>
                </a:tc>
              </a:tr>
              <a:tr h="356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Fast Camera data/sec (GB)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2.5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10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40</a:t>
                      </a:r>
                    </a:p>
                  </a:txBody>
                  <a:tcPr marL="25400" marR="25400" marT="25400" marB="25400" anchor="b"/>
                </a:tc>
              </a:tr>
              <a:tr h="356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IR Camera data/sec (GB)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0.1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2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8</a:t>
                      </a:r>
                    </a:p>
                  </a:txBody>
                  <a:tcPr marL="25400" marR="25400" marT="25400" marB="25400" anchor="b"/>
                </a:tc>
              </a:tr>
              <a:tr h="356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u="none" strike="noStrike" cap="none" baseline="0" dirty="0" smtClean="0"/>
                        <a:t>Conventional Signal data</a:t>
                      </a:r>
                      <a:r>
                        <a:rPr lang="en-US" sz="1800" u="none" strike="noStrike" cap="none" baseline="0" dirty="0"/>
                        <a:t>/sec (GB)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2.5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5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20</a:t>
                      </a:r>
                    </a:p>
                  </a:txBody>
                  <a:tcPr marL="25400" marR="25400" marT="25400" marB="25400" anchor="b"/>
                </a:tc>
              </a:tr>
              <a:tr h="356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Total GB for typical pulse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5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17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68</a:t>
                      </a:r>
                    </a:p>
                  </a:txBody>
                  <a:tcPr marL="25400" marR="25400" marT="25400" marB="25400" anchor="b"/>
                </a:tc>
              </a:tr>
              <a:tr h="356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Total GB for max pulse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8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60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340</a:t>
                      </a:r>
                    </a:p>
                  </a:txBody>
                  <a:tcPr marL="25400" marR="25400" marT="25400" marB="25400" anchor="b"/>
                </a:tc>
              </a:tr>
              <a:tr h="356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run days/year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100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75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75</a:t>
                      </a:r>
                    </a:p>
                  </a:txBody>
                  <a:tcPr marL="25400" marR="25400" marT="25400" marB="25400" anchor="b"/>
                </a:tc>
              </a:tr>
              <a:tr h="356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pulses of interest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4000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3000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2025</a:t>
                      </a:r>
                    </a:p>
                  </a:txBody>
                  <a:tcPr marL="25400" marR="25400" marT="25400" marB="25400" anchor="b"/>
                </a:tc>
              </a:tr>
              <a:tr h="356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Concurrent users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50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60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80</a:t>
                      </a:r>
                    </a:p>
                  </a:txBody>
                  <a:tcPr marL="25400" marR="25400" marT="25400" marB="25400" anchor="b"/>
                </a:tc>
              </a:tr>
              <a:tr h="356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Diagnostic systems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45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52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65</a:t>
                      </a:r>
                    </a:p>
                  </a:txBody>
                  <a:tcPr marL="25400" marR="25400" marT="25400" marB="25400" anchor="b"/>
                </a:tc>
              </a:tr>
              <a:tr h="663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Linux CPU cores for between shot processing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58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194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776</a:t>
                      </a:r>
                    </a:p>
                  </a:txBody>
                  <a:tcPr marL="25400" marR="25400" marT="25400" marB="25400" anchor="b"/>
                </a:tc>
              </a:tr>
              <a:tr h="356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Cores for Real-time processing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u="none" strike="noStrike" cap="none" baseline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64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 </a:t>
                      </a:r>
                    </a:p>
                  </a:txBody>
                  <a:tcPr marL="25400" marR="25400" marT="25400" marB="25400" anchor="b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0" u="none" strike="noStrike" cap="none" baseline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Camera-based diagnostics are increasing </a:t>
            </a:r>
          </a:p>
        </p:txBody>
      </p:sp>
      <p:sp>
        <p:nvSpPr>
          <p:cNvPr id="464" name="Shape 464"/>
          <p:cNvSpPr txBox="1">
            <a:spLocks noGrp="1"/>
          </p:cNvSpPr>
          <p:nvPr>
            <p:ph type="body" idx="1"/>
          </p:nvPr>
        </p:nvSpPr>
        <p:spPr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Fast 2-D Camera data is an important source of understanding the plasma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behaviour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macroscopically (full vessel view)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edge turbulence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–"/>
            </a:pPr>
            <a:r>
              <a:rPr lang="en-US" sz="2000" dirty="0">
                <a:solidFill>
                  <a:schemeClr val="accent2"/>
                </a:solidFill>
              </a:rPr>
              <a:t>Lithium and </a:t>
            </a:r>
            <a:r>
              <a:rPr lang="en-US" sz="2000" b="0" i="0" u="none" strike="noStrike" cap="none" baseline="0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Divertor</a:t>
            </a:r>
            <a:r>
              <a:rPr lang="en-US" sz="2000" b="0" i="0" u="none" strike="noStrike" cap="none" baseline="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studies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IR camera data is increasing on NSTX-U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Understanding heat transport is critical for confinement and plasma-material interface (PMI) issues in ITER and beyond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The ST is well suited for these studies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NSTX-U plans new lithium studies and </a:t>
            </a:r>
            <a:r>
              <a:rPr lang="en-US" sz="2000" b="0" i="0" u="none" strike="noStrike" cap="none" baseline="0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divertor</a:t>
            </a:r>
            <a:r>
              <a:rPr lang="en-US" sz="2000" b="0" i="0" u="none" strike="noStrike" cap="none" baseline="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technology</a:t>
            </a:r>
          </a:p>
        </p:txBody>
      </p:sp>
      <p:sp>
        <p:nvSpPr>
          <p:cNvPr id="465" name="Shape 465"/>
          <p:cNvSpPr txBox="1">
            <a:spLocks noGrp="1"/>
          </p:cNvSpPr>
          <p:nvPr>
            <p:ph type="sldNum" idx="12"/>
          </p:nvPr>
        </p:nvSpPr>
        <p:spPr>
          <a:xfrm>
            <a:off x="8382000" y="6629400"/>
            <a:ext cx="762000" cy="15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accent2"/>
              </a:buClr>
              <a:buSzPct val="25000"/>
              <a:buFont typeface="Arial"/>
              <a:buNone/>
            </a:pPr>
            <a:fld id="{00000000-1234-1234-1234-123412341234}" type="slidenum">
              <a:rPr lang="en-US" sz="900" b="0" i="0" u="none" strike="noStrike" cap="none" baseline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en-US" sz="900" b="0" i="0" u="none" strike="noStrike" cap="none" baseline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4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9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2317</Words>
  <Application>Microsoft Macintosh PowerPoint</Application>
  <PresentationFormat>On-screen Show (4:3)</PresentationFormat>
  <Paragraphs>415</Paragraphs>
  <Slides>24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1_Blank Presentation</vt:lpstr>
      <vt:lpstr>Office Theme</vt:lpstr>
      <vt:lpstr>12_Blank Presentation</vt:lpstr>
      <vt:lpstr>11_Blank Presentation</vt:lpstr>
      <vt:lpstr>10_Blank Presentation</vt:lpstr>
      <vt:lpstr>9_Blank Presentation</vt:lpstr>
      <vt:lpstr>8_Blank Presentation</vt:lpstr>
      <vt:lpstr>7_Blank Presentation</vt:lpstr>
      <vt:lpstr>2_Blank Presentation</vt:lpstr>
      <vt:lpstr>6_Blank Presentation</vt:lpstr>
      <vt:lpstr>3_Blank Presentation</vt:lpstr>
      <vt:lpstr>4_Blank Presentation</vt:lpstr>
      <vt:lpstr>2_Office Theme</vt:lpstr>
      <vt:lpstr>PowerPoint Presentation</vt:lpstr>
      <vt:lpstr>Overview</vt:lpstr>
      <vt:lpstr>NSTX upgraded to NSTX-U </vt:lpstr>
      <vt:lpstr>NSTX-U research targets predictive physics understanding needed for fusion energy development facilities</vt:lpstr>
      <vt:lpstr>NSTX-U Heating Systems</vt:lpstr>
      <vt:lpstr>Center Stack Upgrade</vt:lpstr>
      <vt:lpstr>Major computer-related upgrades for NSTX-U</vt:lpstr>
      <vt:lpstr>Increasing quantities of data, users, and  computer resources from NSTX to NSTX-U</vt:lpstr>
      <vt:lpstr>Camera-based diagnostics are increasing </vt:lpstr>
      <vt:lpstr>Camera types contributing the most data</vt:lpstr>
      <vt:lpstr>Camera Types used by NSTX-U Diagnostic</vt:lpstr>
      <vt:lpstr>Computer enhancements</vt:lpstr>
      <vt:lpstr>Configuration changes planned</vt:lpstr>
      <vt:lpstr>In the current PPPL network  all inter-VLAN traffic goes through the iFw </vt:lpstr>
      <vt:lpstr>Creating an iScience Network can reduce iFw traffic</vt:lpstr>
      <vt:lpstr>MDSplus Event Serving enhancements</vt:lpstr>
      <vt:lpstr>PowerPoint Presentation</vt:lpstr>
      <vt:lpstr>15 new desk locations identified in the NSTX-U Control Room</vt:lpstr>
      <vt:lpstr>Future possibilities</vt:lpstr>
      <vt:lpstr>Summary</vt:lpstr>
      <vt:lpstr>Questions?</vt:lpstr>
      <vt:lpstr>PowerPoint Presentation</vt:lpstr>
      <vt:lpstr>Orders for stations using Macintoshes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Bill Davis</cp:lastModifiedBy>
  <cp:revision>6</cp:revision>
  <dcterms:modified xsi:type="dcterms:W3CDTF">2015-04-20T08:46:36Z</dcterms:modified>
</cp:coreProperties>
</file>