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1" r:id="rId1"/>
  </p:sldMasterIdLst>
  <p:notesMasterIdLst>
    <p:notesMasterId r:id="rId25"/>
  </p:notesMasterIdLst>
  <p:sldIdLst>
    <p:sldId id="256" r:id="rId2"/>
    <p:sldId id="358" r:id="rId3"/>
    <p:sldId id="359" r:id="rId4"/>
    <p:sldId id="360" r:id="rId5"/>
    <p:sldId id="361" r:id="rId6"/>
    <p:sldId id="364" r:id="rId7"/>
    <p:sldId id="287" r:id="rId8"/>
    <p:sldId id="383" r:id="rId9"/>
    <p:sldId id="384" r:id="rId10"/>
    <p:sldId id="366" r:id="rId11"/>
    <p:sldId id="382" r:id="rId12"/>
    <p:sldId id="367" r:id="rId13"/>
    <p:sldId id="370" r:id="rId14"/>
    <p:sldId id="369" r:id="rId15"/>
    <p:sldId id="371" r:id="rId16"/>
    <p:sldId id="263" r:id="rId17"/>
    <p:sldId id="372" r:id="rId18"/>
    <p:sldId id="373" r:id="rId19"/>
    <p:sldId id="355" r:id="rId20"/>
    <p:sldId id="374" r:id="rId21"/>
    <p:sldId id="375" r:id="rId22"/>
    <p:sldId id="376" r:id="rId23"/>
    <p:sldId id="385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17E05"/>
    <a:srgbClr val="5A8A2C"/>
    <a:srgbClr val="41B71D"/>
    <a:srgbClr val="118A5F"/>
    <a:srgbClr val="0B553B"/>
    <a:srgbClr val="00FF00"/>
    <a:srgbClr val="FD41E2"/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96130" autoAdjust="0"/>
  </p:normalViewPr>
  <p:slideViewPr>
    <p:cSldViewPr snapToGrid="0">
      <p:cViewPr varScale="1">
        <p:scale>
          <a:sx n="110" d="100"/>
          <a:sy n="110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1" d="2"/>
        <a:sy n="1" d="2"/>
      </p:scale>
      <p:origin x="0" y="7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1" d="100"/>
        <a:sy n="301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4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2C43A4-BC96-4DC9-A578-3EF280E4F7E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482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A064B-A56A-4EFA-9CF1-B3A66FB9F83B}" type="slidenum">
              <a:rPr lang="de-DE" altLang="en-US"/>
              <a:pPr/>
              <a:t>0</a:t>
            </a:fld>
            <a:endParaRPr lang="de-DE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79902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DP</a:t>
            </a:r>
            <a:r>
              <a:rPr lang="en-US" baseline="0"/>
              <a:t> must be consistent with provided resources.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9763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DP</a:t>
            </a:r>
            <a:r>
              <a:rPr lang="en-US" baseline="0"/>
              <a:t> must be consistent with provided resources.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9763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DP</a:t>
            </a:r>
            <a:r>
              <a:rPr lang="en-US" baseline="0"/>
              <a:t> must be consistent with provided resources.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9763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Experiment: operation space</a:t>
            </a:r>
          </a:p>
          <a:p>
            <a:r>
              <a:rPr lang="en-US" dirty="0" smtClean="0"/>
              <a:t>Reactor: Operation point</a:t>
            </a:r>
          </a:p>
          <a:p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Physics scenario: (defined here as a time-ordered set of target equilibria and time sequences of other plasma states that define an intended discharge history over time)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Control scenario: (defined here as the actuator waveforms needed to produce the physics scenario, as well as the definition of control algorithms used at specific times during the discharge)</a:t>
            </a:r>
          </a:p>
          <a:p>
            <a:endParaRPr lang="en-US" dirty="0" smtClean="0"/>
          </a:p>
          <a:p>
            <a:r>
              <a:rPr lang="en-US" dirty="0" smtClean="0"/>
              <a:t>Configuration are the parameters in a system that make it perform in the desired way</a:t>
            </a:r>
          </a:p>
          <a:p>
            <a:endParaRPr lang="de-DE" dirty="0" smtClean="0"/>
          </a:p>
          <a:p>
            <a:r>
              <a:rPr lang="de-DE" dirty="0" smtClean="0"/>
              <a:t>Limited </a:t>
            </a:r>
            <a:r>
              <a:rPr lang="de-DE" dirty="0" err="1" smtClean="0"/>
              <a:t>resources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always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functionalities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unlimited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resources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configure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range of plant functionality is provided by plant system hardware/firmware</a:t>
            </a:r>
            <a:r>
              <a:rPr lang="en-US" baseline="0" dirty="0" smtClean="0"/>
              <a:t> (by </a:t>
            </a:r>
            <a:r>
              <a:rPr lang="en-US" dirty="0" smtClean="0"/>
              <a:t>plant system designers)</a:t>
            </a:r>
          </a:p>
          <a:p>
            <a:r>
              <a:rPr lang="en-US" dirty="0" smtClean="0"/>
              <a:t>applicable functionality is defined and specifics tuned by set parameters</a:t>
            </a:r>
            <a:r>
              <a:rPr lang="en-US" baseline="0" dirty="0" smtClean="0"/>
              <a:t> (</a:t>
            </a:r>
            <a:r>
              <a:rPr lang="en-US" dirty="0" smtClean="0"/>
              <a:t>plant system operators)</a:t>
            </a:r>
          </a:p>
          <a:p>
            <a:endParaRPr lang="en-US" dirty="0" smtClean="0"/>
          </a:p>
          <a:p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 smtClean="0"/>
          </a:p>
          <a:p>
            <a:r>
              <a:rPr lang="de-DE" dirty="0" err="1" smtClean="0"/>
              <a:t>Heating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2845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Experiment: operation space</a:t>
            </a:r>
          </a:p>
          <a:p>
            <a:r>
              <a:rPr lang="en-US" dirty="0" smtClean="0"/>
              <a:t>Reactor: Operation point</a:t>
            </a:r>
          </a:p>
          <a:p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Physics scenario: (defined here as a time-ordered set of target equilibria and time sequences of other plasma states that define an intended discharge history over time)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Control scenario: (defined here as the actuator waveforms needed to produce the physics scenario, as well as the definition of control algorithms used at specific times during the discharge)</a:t>
            </a:r>
          </a:p>
          <a:p>
            <a:endParaRPr lang="en-US" dirty="0" smtClean="0"/>
          </a:p>
          <a:p>
            <a:r>
              <a:rPr lang="en-US" dirty="0" smtClean="0"/>
              <a:t>Configuration are the parameters in a system that make it perform in the desired way</a:t>
            </a:r>
          </a:p>
          <a:p>
            <a:endParaRPr lang="de-DE" dirty="0" smtClean="0"/>
          </a:p>
          <a:p>
            <a:r>
              <a:rPr lang="de-DE" dirty="0" smtClean="0"/>
              <a:t>Limited </a:t>
            </a:r>
            <a:r>
              <a:rPr lang="de-DE" dirty="0" err="1" smtClean="0"/>
              <a:t>resources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always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functionalities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unlimited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resources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configure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range of plant functionality is provided by plant system hardware/firmware</a:t>
            </a:r>
            <a:r>
              <a:rPr lang="en-US" baseline="0" dirty="0" smtClean="0"/>
              <a:t> (by </a:t>
            </a:r>
            <a:r>
              <a:rPr lang="en-US" dirty="0" smtClean="0"/>
              <a:t>plant system designers)</a:t>
            </a:r>
          </a:p>
          <a:p>
            <a:r>
              <a:rPr lang="en-US" dirty="0" smtClean="0"/>
              <a:t>applicable functionality is defined and specifics tuned by set parameters</a:t>
            </a:r>
            <a:r>
              <a:rPr lang="en-US" baseline="0" dirty="0" smtClean="0"/>
              <a:t> (</a:t>
            </a:r>
            <a:r>
              <a:rPr lang="en-US" dirty="0" smtClean="0"/>
              <a:t>plant system operators)</a:t>
            </a:r>
          </a:p>
          <a:p>
            <a:endParaRPr lang="en-US" dirty="0" smtClean="0"/>
          </a:p>
          <a:p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 smtClean="0"/>
          </a:p>
          <a:p>
            <a:r>
              <a:rPr lang="de-DE" dirty="0" err="1" smtClean="0"/>
              <a:t>Heating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2845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Level 0: configuration objects for necessary plant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Contains the configuration data which remains constant during a pulse or will change event based, e.g. two sets of configuration parameters which may depend on an event to trigger 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CPSS (</a:t>
            </a:r>
            <a:r>
              <a:rPr lang="de-DE" sz="1600" dirty="0" err="1" smtClean="0"/>
              <a:t>coil</a:t>
            </a:r>
            <a:r>
              <a:rPr lang="de-DE" sz="1600" dirty="0" smtClean="0"/>
              <a:t> power </a:t>
            </a:r>
            <a:r>
              <a:rPr lang="de-DE" sz="1600" dirty="0" err="1" smtClean="0"/>
              <a:t>supply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r>
              <a:rPr lang="de-DE" sz="1600" dirty="0" smtClean="0"/>
              <a:t>)</a:t>
            </a:r>
            <a:endParaRPr lang="en-US" sz="16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Level 1: PCS configuration (algorithms and architecture, not parameters)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 RTF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config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 schema</a:t>
            </a:r>
            <a:endParaRPr lang="en-US" sz="16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Level 2: segment information with all necessary parameters/waveforms/etc.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Level 3: metadata such as operational limits, pulse number, physics goal, audit trail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Pulse schedule composed of </a:t>
            </a:r>
            <a:r>
              <a:rPr lang="en-US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building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0048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7990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7990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7990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79902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C43A4-BC96-4DC9-A578-3EF280E4F7E2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7990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en-US" noProof="0" smtClean="0"/>
              <a:t>Mastertitelformat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en-US" noProof="0" smtClean="0"/>
              <a:t>Master-Untertitelformat bearbeiten</a:t>
            </a:r>
          </a:p>
        </p:txBody>
      </p:sp>
      <p:sp>
        <p:nvSpPr>
          <p:cNvPr id="6151" name="Line 7"/>
          <p:cNvSpPr>
            <a:spLocks noChangeShapeType="1"/>
          </p:cNvSpPr>
          <p:nvPr userDrawn="1"/>
        </p:nvSpPr>
        <p:spPr bwMode="auto">
          <a:xfrm>
            <a:off x="250825" y="188913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 userDrawn="1"/>
        </p:nvSpPr>
        <p:spPr bwMode="auto">
          <a:xfrm>
            <a:off x="250825" y="99853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 userDrawn="1"/>
        </p:nvSpPr>
        <p:spPr bwMode="auto">
          <a:xfrm>
            <a:off x="250825" y="658018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5" name="Picture 11" descr="LOGO_ausEPSueberP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33363"/>
            <a:ext cx="8096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56" name="Object 12"/>
          <p:cNvGraphicFramePr>
            <a:graphicFrameLocks noChangeAspect="1"/>
          </p:cNvGraphicFramePr>
          <p:nvPr userDrawn="1"/>
        </p:nvGraphicFramePr>
        <p:xfrm>
          <a:off x="296863" y="233363"/>
          <a:ext cx="7191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2" name="Photo Editor-Foto" r:id="rId4" imgW="12580952" imgH="12580952" progId="MSPhotoEd.3">
                  <p:embed/>
                </p:oleObj>
              </mc:Choice>
              <mc:Fallback>
                <p:oleObj name="Photo Editor-Foto" r:id="rId4" imgW="12580952" imgH="1258095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33363"/>
                        <a:ext cx="71913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3" name="Picture 19" descr="HG20J_LOGO_DE_Blau_klein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57175"/>
            <a:ext cx="142875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eurofusion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77813"/>
            <a:ext cx="1914525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9F8C7-3089-4911-80CA-EB8C952039F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809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6169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61690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5164-0F30-4351-8458-A74F0BE188A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812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50610-3BF3-49A6-93B5-A8CB4D0ABCF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5489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7D8F8-9930-455A-8D5E-EA3F9B0EFFA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8624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5" y="1223963"/>
            <a:ext cx="4244975" cy="5219700"/>
          </a:xfrm>
        </p:spPr>
        <p:txBody>
          <a:bodyPr/>
          <a:lstStyle>
            <a:lvl1pPr marL="126000" indent="-126000">
              <a:defRPr sz="2000"/>
            </a:lvl1pPr>
            <a:lvl2pPr marL="342000" indent="-198000">
              <a:defRPr sz="1800"/>
            </a:lvl2pPr>
            <a:lvl3pPr marL="482400" indent="-140400">
              <a:defRPr sz="1600"/>
            </a:lvl3pPr>
            <a:lvl4pPr marL="626400" indent="-140400">
              <a:defRPr sz="1400"/>
            </a:lvl4pPr>
            <a:lvl5pPr marL="730800" indent="-1404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23963"/>
            <a:ext cx="4244975" cy="5219700"/>
          </a:xfrm>
        </p:spPr>
        <p:txBody>
          <a:bodyPr/>
          <a:lstStyle>
            <a:lvl1pPr marL="126000" indent="-126000">
              <a:defRPr sz="2000"/>
            </a:lvl1pPr>
            <a:lvl2pPr marL="342000" indent="-198000">
              <a:defRPr sz="1800"/>
            </a:lvl2pPr>
            <a:lvl3pPr marL="482400" indent="-140400">
              <a:defRPr sz="1600"/>
            </a:lvl3pPr>
            <a:lvl4pPr marL="626400" indent="-140400">
              <a:defRPr sz="1600"/>
            </a:lvl4pPr>
            <a:lvl5pPr marL="730800" indent="-1404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12203-25A2-448E-BB0D-EF6781E1CC6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0654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C9141-A2C6-42E8-AF11-5F0E18D206F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1561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6EEA7-CBA2-4671-9B13-57622DE68C1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9080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DB1E-849B-433C-A665-6F947078758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2894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A7CF8-2955-4B2F-B9C8-91AA4F73FA6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4276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C210F-41DC-4C8F-8E48-D96D550278E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001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274638"/>
            <a:ext cx="74707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23963"/>
            <a:ext cx="86423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 smtClean="0"/>
              <a:t>Mastertextformat bearbeiten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dirty="0" smtClean="0"/>
              <a:t>Vierte Ebene</a:t>
            </a:r>
          </a:p>
          <a:p>
            <a:pPr lvl="4"/>
            <a:r>
              <a:rPr lang="de-DE" altLang="en-US" dirty="0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670675"/>
            <a:ext cx="2133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78600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F9C22F-9869-4036-A3FB-7C739024340C}" type="slidenum">
              <a:rPr lang="de-DE" altLang="en-US"/>
              <a:pPr/>
              <a:t>‹Nr.›</a:t>
            </a:fld>
            <a:endParaRPr lang="de-DE" altLang="en-US"/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>
            <a:off x="250825" y="188913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 userDrawn="1"/>
        </p:nvSpPr>
        <p:spPr bwMode="auto">
          <a:xfrm>
            <a:off x="250825" y="99853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 userDrawn="1"/>
        </p:nvSpPr>
        <p:spPr bwMode="auto">
          <a:xfrm>
            <a:off x="250825" y="6580188"/>
            <a:ext cx="8642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0" name="Picture 10" descr="LOGO_ausEPSueberPD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33363"/>
            <a:ext cx="8096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8000" indent="-198000" algn="l" rtl="0" fontAlgn="base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2700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</a:defRPr>
      </a:lvl2pPr>
      <a:lvl3pPr marL="626400" indent="-1778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842400" indent="-1778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054800" indent="-182563" algn="l" rtl="0" fontAlgn="base">
        <a:spcBef>
          <a:spcPct val="20000"/>
        </a:spcBef>
        <a:spcAft>
          <a:spcPct val="0"/>
        </a:spcAft>
        <a:buSzPct val="50000"/>
        <a:buChar char="•"/>
        <a:defRPr sz="1600">
          <a:solidFill>
            <a:schemeClr val="tx1"/>
          </a:solidFill>
          <a:latin typeface="+mn-lt"/>
        </a:defRPr>
      </a:lvl5pPr>
      <a:lvl6pPr marL="1984375" indent="-182563" algn="l" rtl="0" fontAlgn="base">
        <a:spcBef>
          <a:spcPct val="20000"/>
        </a:spcBef>
        <a:spcAft>
          <a:spcPct val="0"/>
        </a:spcAft>
        <a:buSzPct val="50000"/>
        <a:buChar char="•"/>
        <a:defRPr>
          <a:solidFill>
            <a:schemeClr val="tx1"/>
          </a:solidFill>
          <a:latin typeface="+mn-lt"/>
        </a:defRPr>
      </a:lvl6pPr>
      <a:lvl7pPr marL="2441575" indent="-182563" algn="l" rtl="0" fontAlgn="base">
        <a:spcBef>
          <a:spcPct val="20000"/>
        </a:spcBef>
        <a:spcAft>
          <a:spcPct val="0"/>
        </a:spcAft>
        <a:buSzPct val="50000"/>
        <a:buChar char="•"/>
        <a:defRPr>
          <a:solidFill>
            <a:schemeClr val="tx1"/>
          </a:solidFill>
          <a:latin typeface="+mn-lt"/>
        </a:defRPr>
      </a:lvl7pPr>
      <a:lvl8pPr marL="2898775" indent="-182563" algn="l" rtl="0" fontAlgn="base">
        <a:spcBef>
          <a:spcPct val="20000"/>
        </a:spcBef>
        <a:spcAft>
          <a:spcPct val="0"/>
        </a:spcAft>
        <a:buSzPct val="50000"/>
        <a:buChar char="•"/>
        <a:defRPr>
          <a:solidFill>
            <a:schemeClr val="tx1"/>
          </a:solidFill>
          <a:latin typeface="+mn-lt"/>
        </a:defRPr>
      </a:lvl8pPr>
      <a:lvl9pPr marL="3355975" indent="-182563" algn="l" rtl="0" fontAlgn="base">
        <a:spcBef>
          <a:spcPct val="20000"/>
        </a:spcBef>
        <a:spcAft>
          <a:spcPct val="0"/>
        </a:spcAft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en-US" sz="2800" dirty="0" err="1" smtClean="0"/>
              <a:t>Configuration</a:t>
            </a:r>
            <a:r>
              <a:rPr lang="de-DE" altLang="en-US" sz="2800" dirty="0" smtClean="0"/>
              <a:t> Management </a:t>
            </a:r>
            <a:br>
              <a:rPr lang="de-DE" altLang="en-US" sz="2800" dirty="0" smtClean="0"/>
            </a:br>
            <a:r>
              <a:rPr lang="de-DE" altLang="en-US" sz="2800" dirty="0" err="1" smtClean="0"/>
              <a:t>for</a:t>
            </a:r>
            <a:r>
              <a:rPr lang="de-DE" altLang="en-US" sz="2800" dirty="0"/>
              <a:t> ASDEX Upgrade </a:t>
            </a:r>
            <a:endParaRPr lang="en-US" alt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en-US" sz="1600" dirty="0" smtClean="0"/>
              <a:t>Gregor Neu, Alex </a:t>
            </a:r>
            <a:r>
              <a:rPr lang="de-DE" altLang="en-US" sz="1600" dirty="0" err="1" smtClean="0"/>
              <a:t>Gräter</a:t>
            </a:r>
            <a:r>
              <a:rPr lang="de-DE" altLang="en-US" sz="1600" dirty="0" smtClean="0"/>
              <a:t>, Christopher J. Rapson, Gerhard Raupp, Wolfgang Treutterer, Dietrich Zasche, Thomas Zehetbauer </a:t>
            </a:r>
            <a:r>
              <a:rPr lang="de-DE" altLang="en-US" sz="1600" dirty="0" smtClean="0"/>
              <a:t/>
            </a:r>
            <a:br>
              <a:rPr lang="de-DE" altLang="en-US" sz="1600" dirty="0" smtClean="0"/>
            </a:br>
            <a:r>
              <a:rPr lang="de-DE" altLang="en-US" sz="1600" dirty="0" err="1" smtClean="0"/>
              <a:t>and</a:t>
            </a:r>
            <a:r>
              <a:rPr lang="de-DE" altLang="en-US" sz="1600" dirty="0" smtClean="0"/>
              <a:t> </a:t>
            </a:r>
            <a:r>
              <a:rPr lang="de-DE" altLang="en-US" sz="1600" dirty="0" err="1" smtClean="0"/>
              <a:t>the</a:t>
            </a:r>
            <a:r>
              <a:rPr lang="de-DE" altLang="en-US" sz="1600" dirty="0" smtClean="0"/>
              <a:t> ASDEX Upgrade Team</a:t>
            </a:r>
          </a:p>
          <a:p>
            <a:endParaRPr lang="de-DE" altLang="en-US" sz="1600" dirty="0"/>
          </a:p>
          <a:p>
            <a:pPr marL="0" indent="0">
              <a:buNone/>
            </a:pPr>
            <a:r>
              <a:rPr lang="de-DE" altLang="en-US" sz="1600" i="1" dirty="0" smtClean="0"/>
              <a:t>Max-Planck-Institut für Plasmaphysik </a:t>
            </a:r>
          </a:p>
          <a:p>
            <a:pPr marL="0" indent="0">
              <a:buNone/>
            </a:pPr>
            <a:r>
              <a:rPr lang="de-DE" altLang="en-US" sz="1600" i="1" dirty="0" err="1" smtClean="0"/>
              <a:t>Boltzmannstr</a:t>
            </a:r>
            <a:r>
              <a:rPr lang="de-DE" altLang="en-US" sz="1600" i="1" dirty="0" smtClean="0"/>
              <a:t>asse 2, 85748 Garching, Germany</a:t>
            </a:r>
            <a:endParaRPr lang="en-US" altLang="en-US" sz="1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ihandform 44"/>
          <p:cNvSpPr/>
          <p:nvPr/>
        </p:nvSpPr>
        <p:spPr>
          <a:xfrm>
            <a:off x="4960238" y="1801980"/>
            <a:ext cx="1647375" cy="3956981"/>
          </a:xfrm>
          <a:custGeom>
            <a:avLst/>
            <a:gdLst>
              <a:gd name="connsiteX0" fmla="*/ 662592 w 1647375"/>
              <a:gd name="connsiteY0" fmla="*/ 0 h 3956981"/>
              <a:gd name="connsiteX1" fmla="*/ 634984 w 1647375"/>
              <a:gd name="connsiteY1" fmla="*/ 110428 h 3956981"/>
              <a:gd name="connsiteX2" fmla="*/ 625781 w 1647375"/>
              <a:gd name="connsiteY2" fmla="*/ 138035 h 3956981"/>
              <a:gd name="connsiteX3" fmla="*/ 561362 w 1647375"/>
              <a:gd name="connsiteY3" fmla="*/ 211653 h 3956981"/>
              <a:gd name="connsiteX4" fmla="*/ 533754 w 1647375"/>
              <a:gd name="connsiteY4" fmla="*/ 230057 h 3956981"/>
              <a:gd name="connsiteX5" fmla="*/ 515349 w 1647375"/>
              <a:gd name="connsiteY5" fmla="*/ 257664 h 3956981"/>
              <a:gd name="connsiteX6" fmla="*/ 432525 w 1647375"/>
              <a:gd name="connsiteY6" fmla="*/ 294473 h 3956981"/>
              <a:gd name="connsiteX7" fmla="*/ 303688 w 1647375"/>
              <a:gd name="connsiteY7" fmla="*/ 340485 h 3956981"/>
              <a:gd name="connsiteX8" fmla="*/ 230066 w 1647375"/>
              <a:gd name="connsiteY8" fmla="*/ 331283 h 3956981"/>
              <a:gd name="connsiteX9" fmla="*/ 174850 w 1647375"/>
              <a:gd name="connsiteY9" fmla="*/ 294473 h 3956981"/>
              <a:gd name="connsiteX10" fmla="*/ 138040 w 1647375"/>
              <a:gd name="connsiteY10" fmla="*/ 276069 h 3956981"/>
              <a:gd name="connsiteX11" fmla="*/ 64418 w 1647375"/>
              <a:gd name="connsiteY11" fmla="*/ 294473 h 3956981"/>
              <a:gd name="connsiteX12" fmla="*/ 46013 w 1647375"/>
              <a:gd name="connsiteY12" fmla="*/ 331283 h 3956981"/>
              <a:gd name="connsiteX13" fmla="*/ 27608 w 1647375"/>
              <a:gd name="connsiteY13" fmla="*/ 358889 h 3956981"/>
              <a:gd name="connsiteX14" fmla="*/ 9202 w 1647375"/>
              <a:gd name="connsiteY14" fmla="*/ 414103 h 3956981"/>
              <a:gd name="connsiteX15" fmla="*/ 0 w 1647375"/>
              <a:gd name="connsiteY15" fmla="*/ 441710 h 3956981"/>
              <a:gd name="connsiteX16" fmla="*/ 18405 w 1647375"/>
              <a:gd name="connsiteY16" fmla="*/ 469317 h 3956981"/>
              <a:gd name="connsiteX17" fmla="*/ 55216 w 1647375"/>
              <a:gd name="connsiteY17" fmla="*/ 478519 h 3956981"/>
              <a:gd name="connsiteX18" fmla="*/ 147242 w 1647375"/>
              <a:gd name="connsiteY18" fmla="*/ 506126 h 3956981"/>
              <a:gd name="connsiteX19" fmla="*/ 184053 w 1647375"/>
              <a:gd name="connsiteY19" fmla="*/ 524530 h 3956981"/>
              <a:gd name="connsiteX20" fmla="*/ 331296 w 1647375"/>
              <a:gd name="connsiteY20" fmla="*/ 524530 h 3956981"/>
              <a:gd name="connsiteX21" fmla="*/ 404917 w 1647375"/>
              <a:gd name="connsiteY21" fmla="*/ 533733 h 3956981"/>
              <a:gd name="connsiteX22" fmla="*/ 414120 w 1647375"/>
              <a:gd name="connsiteY22" fmla="*/ 561340 h 3956981"/>
              <a:gd name="connsiteX23" fmla="*/ 404917 w 1647375"/>
              <a:gd name="connsiteY23" fmla="*/ 745385 h 3956981"/>
              <a:gd name="connsiteX24" fmla="*/ 386512 w 1647375"/>
              <a:gd name="connsiteY24" fmla="*/ 800599 h 3956981"/>
              <a:gd name="connsiteX25" fmla="*/ 349701 w 1647375"/>
              <a:gd name="connsiteY25" fmla="*/ 819003 h 3956981"/>
              <a:gd name="connsiteX26" fmla="*/ 276080 w 1647375"/>
              <a:gd name="connsiteY26" fmla="*/ 837408 h 3956981"/>
              <a:gd name="connsiteX27" fmla="*/ 248472 w 1647375"/>
              <a:gd name="connsiteY27" fmla="*/ 726981 h 3956981"/>
              <a:gd name="connsiteX28" fmla="*/ 312890 w 1647375"/>
              <a:gd name="connsiteY28" fmla="*/ 680969 h 3956981"/>
              <a:gd name="connsiteX29" fmla="*/ 358904 w 1647375"/>
              <a:gd name="connsiteY29" fmla="*/ 653362 h 3956981"/>
              <a:gd name="connsiteX30" fmla="*/ 395714 w 1647375"/>
              <a:gd name="connsiteY30" fmla="*/ 644160 h 3956981"/>
              <a:gd name="connsiteX31" fmla="*/ 423322 w 1647375"/>
              <a:gd name="connsiteY31" fmla="*/ 634958 h 3956981"/>
              <a:gd name="connsiteX32" fmla="*/ 625781 w 1647375"/>
              <a:gd name="connsiteY32" fmla="*/ 662565 h 3956981"/>
              <a:gd name="connsiteX33" fmla="*/ 644186 w 1647375"/>
              <a:gd name="connsiteY33" fmla="*/ 690172 h 3956981"/>
              <a:gd name="connsiteX34" fmla="*/ 607376 w 1647375"/>
              <a:gd name="connsiteY34" fmla="*/ 966240 h 3956981"/>
              <a:gd name="connsiteX35" fmla="*/ 579768 w 1647375"/>
              <a:gd name="connsiteY35" fmla="*/ 975442 h 3956981"/>
              <a:gd name="connsiteX36" fmla="*/ 533754 w 1647375"/>
              <a:gd name="connsiteY36" fmla="*/ 966240 h 3956981"/>
              <a:gd name="connsiteX37" fmla="*/ 524552 w 1647375"/>
              <a:gd name="connsiteY37" fmla="*/ 938633 h 3956981"/>
              <a:gd name="connsiteX38" fmla="*/ 533754 w 1647375"/>
              <a:gd name="connsiteY38" fmla="*/ 846610 h 3956981"/>
              <a:gd name="connsiteX39" fmla="*/ 552160 w 1647375"/>
              <a:gd name="connsiteY39" fmla="*/ 819003 h 3956981"/>
              <a:gd name="connsiteX40" fmla="*/ 616578 w 1647375"/>
              <a:gd name="connsiteY40" fmla="*/ 772992 h 3956981"/>
              <a:gd name="connsiteX41" fmla="*/ 653389 w 1647375"/>
              <a:gd name="connsiteY41" fmla="*/ 763790 h 3956981"/>
              <a:gd name="connsiteX42" fmla="*/ 745416 w 1647375"/>
              <a:gd name="connsiteY42" fmla="*/ 772992 h 3956981"/>
              <a:gd name="connsiteX43" fmla="*/ 791429 w 1647375"/>
              <a:gd name="connsiteY43" fmla="*/ 855813 h 3956981"/>
              <a:gd name="connsiteX44" fmla="*/ 782226 w 1647375"/>
              <a:gd name="connsiteY44" fmla="*/ 966240 h 3956981"/>
              <a:gd name="connsiteX45" fmla="*/ 745416 w 1647375"/>
              <a:gd name="connsiteY45" fmla="*/ 975442 h 3956981"/>
              <a:gd name="connsiteX46" fmla="*/ 570565 w 1647375"/>
              <a:gd name="connsiteY46" fmla="*/ 1003049 h 3956981"/>
              <a:gd name="connsiteX47" fmla="*/ 506146 w 1647375"/>
              <a:gd name="connsiteY47" fmla="*/ 1058263 h 3956981"/>
              <a:gd name="connsiteX48" fmla="*/ 460133 w 1647375"/>
              <a:gd name="connsiteY48" fmla="*/ 1131881 h 3956981"/>
              <a:gd name="connsiteX49" fmla="*/ 432525 w 1647375"/>
              <a:gd name="connsiteY49" fmla="*/ 1159488 h 3956981"/>
              <a:gd name="connsiteX50" fmla="*/ 450930 w 1647375"/>
              <a:gd name="connsiteY50" fmla="*/ 1233106 h 3956981"/>
              <a:gd name="connsiteX51" fmla="*/ 506146 w 1647375"/>
              <a:gd name="connsiteY51" fmla="*/ 1269915 h 3956981"/>
              <a:gd name="connsiteX52" fmla="*/ 588970 w 1647375"/>
              <a:gd name="connsiteY52" fmla="*/ 1306724 h 3956981"/>
              <a:gd name="connsiteX53" fmla="*/ 616578 w 1647375"/>
              <a:gd name="connsiteY53" fmla="*/ 1315927 h 3956981"/>
              <a:gd name="connsiteX54" fmla="*/ 644186 w 1647375"/>
              <a:gd name="connsiteY54" fmla="*/ 1334331 h 3956981"/>
              <a:gd name="connsiteX55" fmla="*/ 727010 w 1647375"/>
              <a:gd name="connsiteY55" fmla="*/ 1352736 h 3956981"/>
              <a:gd name="connsiteX56" fmla="*/ 754618 w 1647375"/>
              <a:gd name="connsiteY56" fmla="*/ 1389545 h 3956981"/>
              <a:gd name="connsiteX57" fmla="*/ 754618 w 1647375"/>
              <a:gd name="connsiteY57" fmla="*/ 1527579 h 3956981"/>
              <a:gd name="connsiteX58" fmla="*/ 634984 w 1647375"/>
              <a:gd name="connsiteY58" fmla="*/ 1638006 h 3956981"/>
              <a:gd name="connsiteX59" fmla="*/ 588970 w 1647375"/>
              <a:gd name="connsiteY59" fmla="*/ 1674816 h 3956981"/>
              <a:gd name="connsiteX60" fmla="*/ 533754 w 1647375"/>
              <a:gd name="connsiteY60" fmla="*/ 1720827 h 3956981"/>
              <a:gd name="connsiteX61" fmla="*/ 506146 w 1647375"/>
              <a:gd name="connsiteY61" fmla="*/ 1748434 h 3956981"/>
              <a:gd name="connsiteX62" fmla="*/ 432525 w 1647375"/>
              <a:gd name="connsiteY62" fmla="*/ 1812850 h 3956981"/>
              <a:gd name="connsiteX63" fmla="*/ 432525 w 1647375"/>
              <a:gd name="connsiteY63" fmla="*/ 1932479 h 3956981"/>
              <a:gd name="connsiteX64" fmla="*/ 450930 w 1647375"/>
              <a:gd name="connsiteY64" fmla="*/ 2006098 h 3956981"/>
              <a:gd name="connsiteX65" fmla="*/ 487741 w 1647375"/>
              <a:gd name="connsiteY65" fmla="*/ 2042907 h 3956981"/>
              <a:gd name="connsiteX66" fmla="*/ 561362 w 1647375"/>
              <a:gd name="connsiteY66" fmla="*/ 2125727 h 3956981"/>
              <a:gd name="connsiteX67" fmla="*/ 616578 w 1647375"/>
              <a:gd name="connsiteY67" fmla="*/ 2144132 h 3956981"/>
              <a:gd name="connsiteX68" fmla="*/ 717808 w 1647375"/>
              <a:gd name="connsiteY68" fmla="*/ 2162537 h 3956981"/>
              <a:gd name="connsiteX69" fmla="*/ 754618 w 1647375"/>
              <a:gd name="connsiteY69" fmla="*/ 2171739 h 3956981"/>
              <a:gd name="connsiteX70" fmla="*/ 947874 w 1647375"/>
              <a:gd name="connsiteY70" fmla="*/ 2144132 h 3956981"/>
              <a:gd name="connsiteX71" fmla="*/ 920266 w 1647375"/>
              <a:gd name="connsiteY71" fmla="*/ 2125727 h 3956981"/>
              <a:gd name="connsiteX72" fmla="*/ 837442 w 1647375"/>
              <a:gd name="connsiteY72" fmla="*/ 2134930 h 3956981"/>
              <a:gd name="connsiteX73" fmla="*/ 819037 w 1647375"/>
              <a:gd name="connsiteY73" fmla="*/ 2171739 h 3956981"/>
              <a:gd name="connsiteX74" fmla="*/ 837442 w 1647375"/>
              <a:gd name="connsiteY74" fmla="*/ 2282166 h 3956981"/>
              <a:gd name="connsiteX75" fmla="*/ 892658 w 1647375"/>
              <a:gd name="connsiteY75" fmla="*/ 2337380 h 3956981"/>
              <a:gd name="connsiteX76" fmla="*/ 957077 w 1647375"/>
              <a:gd name="connsiteY76" fmla="*/ 2383391 h 3956981"/>
              <a:gd name="connsiteX77" fmla="*/ 1012293 w 1647375"/>
              <a:gd name="connsiteY77" fmla="*/ 2420200 h 3956981"/>
              <a:gd name="connsiteX78" fmla="*/ 1076712 w 1647375"/>
              <a:gd name="connsiteY78" fmla="*/ 2438605 h 3956981"/>
              <a:gd name="connsiteX79" fmla="*/ 1205549 w 1647375"/>
              <a:gd name="connsiteY79" fmla="*/ 2401796 h 3956981"/>
              <a:gd name="connsiteX80" fmla="*/ 1242360 w 1647375"/>
              <a:gd name="connsiteY80" fmla="*/ 2383391 h 3956981"/>
              <a:gd name="connsiteX81" fmla="*/ 1288373 w 1647375"/>
              <a:gd name="connsiteY81" fmla="*/ 2328178 h 3956981"/>
              <a:gd name="connsiteX82" fmla="*/ 1352792 w 1647375"/>
              <a:gd name="connsiteY82" fmla="*/ 2254559 h 3956981"/>
              <a:gd name="connsiteX83" fmla="*/ 1380400 w 1647375"/>
              <a:gd name="connsiteY83" fmla="*/ 2245357 h 3956981"/>
              <a:gd name="connsiteX84" fmla="*/ 1417210 w 1647375"/>
              <a:gd name="connsiteY84" fmla="*/ 2226952 h 3956981"/>
              <a:gd name="connsiteX85" fmla="*/ 1527642 w 1647375"/>
              <a:gd name="connsiteY85" fmla="*/ 2272964 h 3956981"/>
              <a:gd name="connsiteX86" fmla="*/ 1555250 w 1647375"/>
              <a:gd name="connsiteY86" fmla="*/ 2337380 h 3956981"/>
              <a:gd name="connsiteX87" fmla="*/ 1582858 w 1647375"/>
              <a:gd name="connsiteY87" fmla="*/ 2383391 h 3956981"/>
              <a:gd name="connsiteX88" fmla="*/ 1628872 w 1647375"/>
              <a:gd name="connsiteY88" fmla="*/ 2493819 h 3956981"/>
              <a:gd name="connsiteX89" fmla="*/ 1638074 w 1647375"/>
              <a:gd name="connsiteY89" fmla="*/ 2539830 h 3956981"/>
              <a:gd name="connsiteX90" fmla="*/ 1647277 w 1647375"/>
              <a:gd name="connsiteY90" fmla="*/ 2567437 h 3956981"/>
              <a:gd name="connsiteX91" fmla="*/ 1619669 w 1647375"/>
              <a:gd name="connsiteY91" fmla="*/ 2705471 h 3956981"/>
              <a:gd name="connsiteX92" fmla="*/ 1518440 w 1647375"/>
              <a:gd name="connsiteY92" fmla="*/ 2825101 h 3956981"/>
              <a:gd name="connsiteX93" fmla="*/ 1490832 w 1647375"/>
              <a:gd name="connsiteY93" fmla="*/ 2871112 h 3956981"/>
              <a:gd name="connsiteX94" fmla="*/ 1426413 w 1647375"/>
              <a:gd name="connsiteY94" fmla="*/ 2926326 h 3956981"/>
              <a:gd name="connsiteX95" fmla="*/ 1398805 w 1647375"/>
              <a:gd name="connsiteY95" fmla="*/ 2935528 h 3956981"/>
              <a:gd name="connsiteX96" fmla="*/ 1233157 w 1647375"/>
              <a:gd name="connsiteY96" fmla="*/ 2926326 h 3956981"/>
              <a:gd name="connsiteX97" fmla="*/ 1242360 w 1647375"/>
              <a:gd name="connsiteY97" fmla="*/ 2834303 h 3956981"/>
              <a:gd name="connsiteX98" fmla="*/ 1315981 w 1647375"/>
              <a:gd name="connsiteY98" fmla="*/ 2769887 h 3956981"/>
              <a:gd name="connsiteX99" fmla="*/ 1380400 w 1647375"/>
              <a:gd name="connsiteY99" fmla="*/ 2733078 h 3956981"/>
              <a:gd name="connsiteX100" fmla="*/ 1454021 w 1647375"/>
              <a:gd name="connsiteY100" fmla="*/ 2723876 h 3956981"/>
              <a:gd name="connsiteX101" fmla="*/ 1518440 w 1647375"/>
              <a:gd name="connsiteY101" fmla="*/ 2742280 h 3956981"/>
              <a:gd name="connsiteX102" fmla="*/ 1536845 w 1647375"/>
              <a:gd name="connsiteY102" fmla="*/ 2769887 h 3956981"/>
              <a:gd name="connsiteX103" fmla="*/ 1500034 w 1647375"/>
              <a:gd name="connsiteY103" fmla="*/ 2917124 h 3956981"/>
              <a:gd name="connsiteX104" fmla="*/ 1481629 w 1647375"/>
              <a:gd name="connsiteY104" fmla="*/ 2953933 h 3956981"/>
              <a:gd name="connsiteX105" fmla="*/ 1426413 w 1647375"/>
              <a:gd name="connsiteY105" fmla="*/ 3018349 h 3956981"/>
              <a:gd name="connsiteX106" fmla="*/ 1380400 w 1647375"/>
              <a:gd name="connsiteY106" fmla="*/ 3045955 h 3956981"/>
              <a:gd name="connsiteX107" fmla="*/ 1343589 w 1647375"/>
              <a:gd name="connsiteY107" fmla="*/ 3073562 h 3956981"/>
              <a:gd name="connsiteX108" fmla="*/ 1288373 w 1647375"/>
              <a:gd name="connsiteY108" fmla="*/ 3082765 h 3956981"/>
              <a:gd name="connsiteX109" fmla="*/ 1242360 w 1647375"/>
              <a:gd name="connsiteY109" fmla="*/ 3091967 h 3956981"/>
              <a:gd name="connsiteX110" fmla="*/ 1049104 w 1647375"/>
              <a:gd name="connsiteY110" fmla="*/ 3073562 h 3956981"/>
              <a:gd name="connsiteX111" fmla="*/ 947874 w 1647375"/>
              <a:gd name="connsiteY111" fmla="*/ 3027551 h 3956981"/>
              <a:gd name="connsiteX112" fmla="*/ 837442 w 1647375"/>
              <a:gd name="connsiteY112" fmla="*/ 3009146 h 3956981"/>
              <a:gd name="connsiteX113" fmla="*/ 625781 w 1647375"/>
              <a:gd name="connsiteY113" fmla="*/ 3018349 h 3956981"/>
              <a:gd name="connsiteX114" fmla="*/ 542957 w 1647375"/>
              <a:gd name="connsiteY114" fmla="*/ 3036753 h 3956981"/>
              <a:gd name="connsiteX115" fmla="*/ 487741 w 1647375"/>
              <a:gd name="connsiteY115" fmla="*/ 3128776 h 3956981"/>
              <a:gd name="connsiteX116" fmla="*/ 469336 w 1647375"/>
              <a:gd name="connsiteY116" fmla="*/ 3156383 h 3956981"/>
              <a:gd name="connsiteX117" fmla="*/ 450930 w 1647375"/>
              <a:gd name="connsiteY117" fmla="*/ 3211597 h 3956981"/>
              <a:gd name="connsiteX118" fmla="*/ 460133 w 1647375"/>
              <a:gd name="connsiteY118" fmla="*/ 3248406 h 3956981"/>
              <a:gd name="connsiteX119" fmla="*/ 487741 w 1647375"/>
              <a:gd name="connsiteY119" fmla="*/ 3266810 h 3956981"/>
              <a:gd name="connsiteX120" fmla="*/ 809834 w 1647375"/>
              <a:gd name="connsiteY120" fmla="*/ 3257608 h 3956981"/>
              <a:gd name="connsiteX121" fmla="*/ 819037 w 1647375"/>
              <a:gd name="connsiteY121" fmla="*/ 3230001 h 3956981"/>
              <a:gd name="connsiteX122" fmla="*/ 837442 w 1647375"/>
              <a:gd name="connsiteY122" fmla="*/ 3119574 h 3956981"/>
              <a:gd name="connsiteX123" fmla="*/ 782226 w 1647375"/>
              <a:gd name="connsiteY123" fmla="*/ 2668662 h 3956981"/>
              <a:gd name="connsiteX124" fmla="*/ 754618 w 1647375"/>
              <a:gd name="connsiteY124" fmla="*/ 2622651 h 3956981"/>
              <a:gd name="connsiteX125" fmla="*/ 727010 w 1647375"/>
              <a:gd name="connsiteY125" fmla="*/ 2595044 h 3956981"/>
              <a:gd name="connsiteX126" fmla="*/ 708605 w 1647375"/>
              <a:gd name="connsiteY126" fmla="*/ 2567437 h 3956981"/>
              <a:gd name="connsiteX127" fmla="*/ 662592 w 1647375"/>
              <a:gd name="connsiteY127" fmla="*/ 2549032 h 3956981"/>
              <a:gd name="connsiteX128" fmla="*/ 542957 w 1647375"/>
              <a:gd name="connsiteY128" fmla="*/ 2530628 h 3956981"/>
              <a:gd name="connsiteX129" fmla="*/ 368106 w 1647375"/>
              <a:gd name="connsiteY129" fmla="*/ 2539830 h 3956981"/>
              <a:gd name="connsiteX130" fmla="*/ 331296 w 1647375"/>
              <a:gd name="connsiteY130" fmla="*/ 2567437 h 3956981"/>
              <a:gd name="connsiteX131" fmla="*/ 303688 w 1647375"/>
              <a:gd name="connsiteY131" fmla="*/ 2585841 h 3956981"/>
              <a:gd name="connsiteX132" fmla="*/ 193256 w 1647375"/>
              <a:gd name="connsiteY132" fmla="*/ 2742280 h 3956981"/>
              <a:gd name="connsiteX133" fmla="*/ 147242 w 1647375"/>
              <a:gd name="connsiteY133" fmla="*/ 2861910 h 3956981"/>
              <a:gd name="connsiteX134" fmla="*/ 119634 w 1647375"/>
              <a:gd name="connsiteY134" fmla="*/ 2944730 h 3956981"/>
              <a:gd name="connsiteX135" fmla="*/ 138040 w 1647375"/>
              <a:gd name="connsiteY135" fmla="*/ 3128776 h 3956981"/>
              <a:gd name="connsiteX136" fmla="*/ 156445 w 1647375"/>
              <a:gd name="connsiteY136" fmla="*/ 3183990 h 3956981"/>
              <a:gd name="connsiteX137" fmla="*/ 220864 w 1647375"/>
              <a:gd name="connsiteY137" fmla="*/ 3322024 h 3956981"/>
              <a:gd name="connsiteX138" fmla="*/ 239269 w 1647375"/>
              <a:gd name="connsiteY138" fmla="*/ 3358833 h 3956981"/>
              <a:gd name="connsiteX139" fmla="*/ 266877 w 1647375"/>
              <a:gd name="connsiteY139" fmla="*/ 3386440 h 3956981"/>
              <a:gd name="connsiteX140" fmla="*/ 312890 w 1647375"/>
              <a:gd name="connsiteY140" fmla="*/ 3368035 h 3956981"/>
              <a:gd name="connsiteX141" fmla="*/ 331296 w 1647375"/>
              <a:gd name="connsiteY141" fmla="*/ 3460058 h 3956981"/>
              <a:gd name="connsiteX142" fmla="*/ 395714 w 1647375"/>
              <a:gd name="connsiteY142" fmla="*/ 3634901 h 3956981"/>
              <a:gd name="connsiteX143" fmla="*/ 423322 w 1647375"/>
              <a:gd name="connsiteY143" fmla="*/ 3717722 h 3956981"/>
              <a:gd name="connsiteX144" fmla="*/ 441728 w 1647375"/>
              <a:gd name="connsiteY144" fmla="*/ 3782138 h 3956981"/>
              <a:gd name="connsiteX145" fmla="*/ 460133 w 1647375"/>
              <a:gd name="connsiteY145" fmla="*/ 3818947 h 3956981"/>
              <a:gd name="connsiteX146" fmla="*/ 469336 w 1647375"/>
              <a:gd name="connsiteY146" fmla="*/ 3846554 h 3956981"/>
              <a:gd name="connsiteX147" fmla="*/ 524552 w 1647375"/>
              <a:gd name="connsiteY147" fmla="*/ 3864959 h 3956981"/>
              <a:gd name="connsiteX148" fmla="*/ 552160 w 1647375"/>
              <a:gd name="connsiteY148" fmla="*/ 3874161 h 3956981"/>
              <a:gd name="connsiteX149" fmla="*/ 579768 w 1647375"/>
              <a:gd name="connsiteY149" fmla="*/ 3892565 h 3956981"/>
              <a:gd name="connsiteX150" fmla="*/ 634984 w 1647375"/>
              <a:gd name="connsiteY150" fmla="*/ 3901768 h 3956981"/>
              <a:gd name="connsiteX151" fmla="*/ 634984 w 1647375"/>
              <a:gd name="connsiteY151" fmla="*/ 3956981 h 39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647375" h="3956981">
                <a:moveTo>
                  <a:pt x="662592" y="0"/>
                </a:moveTo>
                <a:cubicBezTo>
                  <a:pt x="650200" y="74348"/>
                  <a:pt x="659289" y="37516"/>
                  <a:pt x="634984" y="110428"/>
                </a:cubicBezTo>
                <a:cubicBezTo>
                  <a:pt x="631916" y="119630"/>
                  <a:pt x="631841" y="130461"/>
                  <a:pt x="625781" y="138035"/>
                </a:cubicBezTo>
                <a:cubicBezTo>
                  <a:pt x="605894" y="162893"/>
                  <a:pt x="586258" y="190907"/>
                  <a:pt x="561362" y="211653"/>
                </a:cubicBezTo>
                <a:cubicBezTo>
                  <a:pt x="552865" y="218733"/>
                  <a:pt x="542957" y="223922"/>
                  <a:pt x="533754" y="230057"/>
                </a:cubicBezTo>
                <a:cubicBezTo>
                  <a:pt x="527619" y="239259"/>
                  <a:pt x="523170" y="249844"/>
                  <a:pt x="515349" y="257664"/>
                </a:cubicBezTo>
                <a:cubicBezTo>
                  <a:pt x="490875" y="282137"/>
                  <a:pt x="464420" y="280804"/>
                  <a:pt x="432525" y="294473"/>
                </a:cubicBezTo>
                <a:cubicBezTo>
                  <a:pt x="317582" y="343733"/>
                  <a:pt x="402720" y="323981"/>
                  <a:pt x="303688" y="340485"/>
                </a:cubicBezTo>
                <a:cubicBezTo>
                  <a:pt x="279147" y="337418"/>
                  <a:pt x="254059" y="337281"/>
                  <a:pt x="230066" y="331283"/>
                </a:cubicBezTo>
                <a:cubicBezTo>
                  <a:pt x="176690" y="317939"/>
                  <a:pt x="208526" y="316923"/>
                  <a:pt x="174850" y="294473"/>
                </a:cubicBezTo>
                <a:cubicBezTo>
                  <a:pt x="163436" y="286864"/>
                  <a:pt x="150310" y="282204"/>
                  <a:pt x="138040" y="276069"/>
                </a:cubicBezTo>
                <a:cubicBezTo>
                  <a:pt x="113499" y="282204"/>
                  <a:pt x="86109" y="281459"/>
                  <a:pt x="64418" y="294473"/>
                </a:cubicBezTo>
                <a:cubicBezTo>
                  <a:pt x="52655" y="301531"/>
                  <a:pt x="52819" y="319372"/>
                  <a:pt x="46013" y="331283"/>
                </a:cubicBezTo>
                <a:cubicBezTo>
                  <a:pt x="40526" y="340885"/>
                  <a:pt x="32100" y="348783"/>
                  <a:pt x="27608" y="358889"/>
                </a:cubicBezTo>
                <a:cubicBezTo>
                  <a:pt x="19728" y="376617"/>
                  <a:pt x="15337" y="395698"/>
                  <a:pt x="9202" y="414103"/>
                </a:cubicBezTo>
                <a:lnTo>
                  <a:pt x="0" y="441710"/>
                </a:lnTo>
                <a:cubicBezTo>
                  <a:pt x="6135" y="450912"/>
                  <a:pt x="9202" y="463182"/>
                  <a:pt x="18405" y="469317"/>
                </a:cubicBezTo>
                <a:cubicBezTo>
                  <a:pt x="28929" y="476333"/>
                  <a:pt x="43217" y="474520"/>
                  <a:pt x="55216" y="478519"/>
                </a:cubicBezTo>
                <a:cubicBezTo>
                  <a:pt x="146023" y="508787"/>
                  <a:pt x="56368" y="487952"/>
                  <a:pt x="147242" y="506126"/>
                </a:cubicBezTo>
                <a:cubicBezTo>
                  <a:pt x="159512" y="512261"/>
                  <a:pt x="171208" y="519713"/>
                  <a:pt x="184053" y="524530"/>
                </a:cubicBezTo>
                <a:cubicBezTo>
                  <a:pt x="236890" y="544343"/>
                  <a:pt x="266113" y="529962"/>
                  <a:pt x="331296" y="524530"/>
                </a:cubicBezTo>
                <a:cubicBezTo>
                  <a:pt x="355836" y="527598"/>
                  <a:pt x="382317" y="523689"/>
                  <a:pt x="404917" y="533733"/>
                </a:cubicBezTo>
                <a:cubicBezTo>
                  <a:pt x="413781" y="537673"/>
                  <a:pt x="414120" y="551640"/>
                  <a:pt x="414120" y="561340"/>
                </a:cubicBezTo>
                <a:cubicBezTo>
                  <a:pt x="414120" y="622765"/>
                  <a:pt x="411958" y="684365"/>
                  <a:pt x="404917" y="745385"/>
                </a:cubicBezTo>
                <a:cubicBezTo>
                  <a:pt x="402693" y="764657"/>
                  <a:pt x="403864" y="791924"/>
                  <a:pt x="386512" y="800599"/>
                </a:cubicBezTo>
                <a:cubicBezTo>
                  <a:pt x="374242" y="806734"/>
                  <a:pt x="362716" y="814665"/>
                  <a:pt x="349701" y="819003"/>
                </a:cubicBezTo>
                <a:cubicBezTo>
                  <a:pt x="325703" y="827002"/>
                  <a:pt x="276080" y="837408"/>
                  <a:pt x="276080" y="837408"/>
                </a:cubicBezTo>
                <a:cubicBezTo>
                  <a:pt x="195618" y="823999"/>
                  <a:pt x="198611" y="843317"/>
                  <a:pt x="248472" y="726981"/>
                </a:cubicBezTo>
                <a:cubicBezTo>
                  <a:pt x="259235" y="701868"/>
                  <a:pt x="292421" y="692340"/>
                  <a:pt x="312890" y="680969"/>
                </a:cubicBezTo>
                <a:cubicBezTo>
                  <a:pt x="328526" y="672283"/>
                  <a:pt x="342559" y="660626"/>
                  <a:pt x="358904" y="653362"/>
                </a:cubicBezTo>
                <a:cubicBezTo>
                  <a:pt x="370462" y="648226"/>
                  <a:pt x="383553" y="647634"/>
                  <a:pt x="395714" y="644160"/>
                </a:cubicBezTo>
                <a:cubicBezTo>
                  <a:pt x="405041" y="641495"/>
                  <a:pt x="414119" y="638025"/>
                  <a:pt x="423322" y="634958"/>
                </a:cubicBezTo>
                <a:cubicBezTo>
                  <a:pt x="467793" y="637298"/>
                  <a:pt x="576411" y="613196"/>
                  <a:pt x="625781" y="662565"/>
                </a:cubicBezTo>
                <a:cubicBezTo>
                  <a:pt x="633602" y="670385"/>
                  <a:pt x="638051" y="680970"/>
                  <a:pt x="644186" y="690172"/>
                </a:cubicBezTo>
                <a:cubicBezTo>
                  <a:pt x="639257" y="828186"/>
                  <a:pt x="705892" y="916984"/>
                  <a:pt x="607376" y="966240"/>
                </a:cubicBezTo>
                <a:cubicBezTo>
                  <a:pt x="598700" y="970578"/>
                  <a:pt x="588971" y="972375"/>
                  <a:pt x="579768" y="975442"/>
                </a:cubicBezTo>
                <a:cubicBezTo>
                  <a:pt x="564430" y="972375"/>
                  <a:pt x="546769" y="974916"/>
                  <a:pt x="533754" y="966240"/>
                </a:cubicBezTo>
                <a:cubicBezTo>
                  <a:pt x="525683" y="960860"/>
                  <a:pt x="524552" y="948333"/>
                  <a:pt x="524552" y="938633"/>
                </a:cubicBezTo>
                <a:cubicBezTo>
                  <a:pt x="524552" y="907806"/>
                  <a:pt x="526822" y="876648"/>
                  <a:pt x="533754" y="846610"/>
                </a:cubicBezTo>
                <a:cubicBezTo>
                  <a:pt x="536241" y="835833"/>
                  <a:pt x="544339" y="826823"/>
                  <a:pt x="552160" y="819003"/>
                </a:cubicBezTo>
                <a:cubicBezTo>
                  <a:pt x="554515" y="816648"/>
                  <a:pt x="607436" y="776910"/>
                  <a:pt x="616578" y="772992"/>
                </a:cubicBezTo>
                <a:cubicBezTo>
                  <a:pt x="628203" y="768010"/>
                  <a:pt x="641119" y="766857"/>
                  <a:pt x="653389" y="763790"/>
                </a:cubicBezTo>
                <a:cubicBezTo>
                  <a:pt x="684065" y="766857"/>
                  <a:pt x="717842" y="759205"/>
                  <a:pt x="745416" y="772992"/>
                </a:cubicBezTo>
                <a:cubicBezTo>
                  <a:pt x="770729" y="785648"/>
                  <a:pt x="782632" y="829424"/>
                  <a:pt x="791429" y="855813"/>
                </a:cubicBezTo>
                <a:cubicBezTo>
                  <a:pt x="788361" y="892622"/>
                  <a:pt x="795486" y="931766"/>
                  <a:pt x="782226" y="966240"/>
                </a:cubicBezTo>
                <a:cubicBezTo>
                  <a:pt x="777686" y="978045"/>
                  <a:pt x="757415" y="971443"/>
                  <a:pt x="745416" y="975442"/>
                </a:cubicBezTo>
                <a:cubicBezTo>
                  <a:pt x="637538" y="1011400"/>
                  <a:pt x="772928" y="988595"/>
                  <a:pt x="570565" y="1003049"/>
                </a:cubicBezTo>
                <a:cubicBezTo>
                  <a:pt x="554333" y="1016034"/>
                  <a:pt x="522293" y="1038888"/>
                  <a:pt x="506146" y="1058263"/>
                </a:cubicBezTo>
                <a:cubicBezTo>
                  <a:pt x="409465" y="1174274"/>
                  <a:pt x="539815" y="1020329"/>
                  <a:pt x="460133" y="1131881"/>
                </a:cubicBezTo>
                <a:cubicBezTo>
                  <a:pt x="452568" y="1142471"/>
                  <a:pt x="441728" y="1150286"/>
                  <a:pt x="432525" y="1159488"/>
                </a:cubicBezTo>
                <a:cubicBezTo>
                  <a:pt x="438660" y="1184027"/>
                  <a:pt x="436899" y="1212060"/>
                  <a:pt x="450930" y="1233106"/>
                </a:cubicBezTo>
                <a:cubicBezTo>
                  <a:pt x="463200" y="1251511"/>
                  <a:pt x="487178" y="1258535"/>
                  <a:pt x="506146" y="1269915"/>
                </a:cubicBezTo>
                <a:cubicBezTo>
                  <a:pt x="529388" y="1283859"/>
                  <a:pt x="564350" y="1297492"/>
                  <a:pt x="588970" y="1306724"/>
                </a:cubicBezTo>
                <a:cubicBezTo>
                  <a:pt x="598053" y="1310130"/>
                  <a:pt x="607902" y="1311589"/>
                  <a:pt x="616578" y="1315927"/>
                </a:cubicBezTo>
                <a:cubicBezTo>
                  <a:pt x="626470" y="1320873"/>
                  <a:pt x="634294" y="1329385"/>
                  <a:pt x="644186" y="1334331"/>
                </a:cubicBezTo>
                <a:cubicBezTo>
                  <a:pt x="666840" y="1345657"/>
                  <a:pt x="705806" y="1349202"/>
                  <a:pt x="727010" y="1352736"/>
                </a:cubicBezTo>
                <a:cubicBezTo>
                  <a:pt x="736213" y="1365006"/>
                  <a:pt x="747008" y="1376229"/>
                  <a:pt x="754618" y="1389545"/>
                </a:cubicBezTo>
                <a:cubicBezTo>
                  <a:pt x="775604" y="1426269"/>
                  <a:pt x="764239" y="1506200"/>
                  <a:pt x="754618" y="1527579"/>
                </a:cubicBezTo>
                <a:cubicBezTo>
                  <a:pt x="733479" y="1574552"/>
                  <a:pt x="670533" y="1602458"/>
                  <a:pt x="634984" y="1638006"/>
                </a:cubicBezTo>
                <a:cubicBezTo>
                  <a:pt x="593357" y="1679631"/>
                  <a:pt x="642717" y="1656900"/>
                  <a:pt x="588970" y="1674816"/>
                </a:cubicBezTo>
                <a:cubicBezTo>
                  <a:pt x="508305" y="1755476"/>
                  <a:pt x="610635" y="1656761"/>
                  <a:pt x="533754" y="1720827"/>
                </a:cubicBezTo>
                <a:cubicBezTo>
                  <a:pt x="523756" y="1729158"/>
                  <a:pt x="515940" y="1739864"/>
                  <a:pt x="506146" y="1748434"/>
                </a:cubicBezTo>
                <a:cubicBezTo>
                  <a:pt x="416265" y="1827077"/>
                  <a:pt x="496355" y="1749022"/>
                  <a:pt x="432525" y="1812850"/>
                </a:cubicBezTo>
                <a:cubicBezTo>
                  <a:pt x="418249" y="1869950"/>
                  <a:pt x="418270" y="1851707"/>
                  <a:pt x="432525" y="1932479"/>
                </a:cubicBezTo>
                <a:cubicBezTo>
                  <a:pt x="436921" y="1957389"/>
                  <a:pt x="439617" y="1983474"/>
                  <a:pt x="450930" y="2006098"/>
                </a:cubicBezTo>
                <a:cubicBezTo>
                  <a:pt x="458690" y="2021618"/>
                  <a:pt x="476448" y="2029732"/>
                  <a:pt x="487741" y="2042907"/>
                </a:cubicBezTo>
                <a:cubicBezTo>
                  <a:pt x="512295" y="2071552"/>
                  <a:pt x="517833" y="2111218"/>
                  <a:pt x="561362" y="2125727"/>
                </a:cubicBezTo>
                <a:cubicBezTo>
                  <a:pt x="579767" y="2131862"/>
                  <a:pt x="597441" y="2140943"/>
                  <a:pt x="616578" y="2144132"/>
                </a:cubicBezTo>
                <a:cubicBezTo>
                  <a:pt x="656552" y="2150794"/>
                  <a:pt x="679208" y="2153959"/>
                  <a:pt x="717808" y="2162537"/>
                </a:cubicBezTo>
                <a:cubicBezTo>
                  <a:pt x="730154" y="2165281"/>
                  <a:pt x="742348" y="2168672"/>
                  <a:pt x="754618" y="2171739"/>
                </a:cubicBezTo>
                <a:cubicBezTo>
                  <a:pt x="1183061" y="2156439"/>
                  <a:pt x="1056360" y="2187525"/>
                  <a:pt x="947874" y="2144132"/>
                </a:cubicBezTo>
                <a:cubicBezTo>
                  <a:pt x="937605" y="2140024"/>
                  <a:pt x="929469" y="2131862"/>
                  <a:pt x="920266" y="2125727"/>
                </a:cubicBezTo>
                <a:cubicBezTo>
                  <a:pt x="892658" y="2128795"/>
                  <a:pt x="862730" y="2123436"/>
                  <a:pt x="837442" y="2134930"/>
                </a:cubicBezTo>
                <a:cubicBezTo>
                  <a:pt x="824954" y="2140606"/>
                  <a:pt x="819037" y="2158021"/>
                  <a:pt x="819037" y="2171739"/>
                </a:cubicBezTo>
                <a:cubicBezTo>
                  <a:pt x="819037" y="2209056"/>
                  <a:pt x="822286" y="2248066"/>
                  <a:pt x="837442" y="2282166"/>
                </a:cubicBezTo>
                <a:cubicBezTo>
                  <a:pt x="848014" y="2305951"/>
                  <a:pt x="874253" y="2318975"/>
                  <a:pt x="892658" y="2337380"/>
                </a:cubicBezTo>
                <a:cubicBezTo>
                  <a:pt x="941458" y="2386179"/>
                  <a:pt x="896512" y="2347054"/>
                  <a:pt x="957077" y="2383391"/>
                </a:cubicBezTo>
                <a:cubicBezTo>
                  <a:pt x="976045" y="2394771"/>
                  <a:pt x="990833" y="2414835"/>
                  <a:pt x="1012293" y="2420200"/>
                </a:cubicBezTo>
                <a:cubicBezTo>
                  <a:pt x="1058515" y="2431756"/>
                  <a:pt x="1037105" y="2425404"/>
                  <a:pt x="1076712" y="2438605"/>
                </a:cubicBezTo>
                <a:cubicBezTo>
                  <a:pt x="1231375" y="2410485"/>
                  <a:pt x="1135682" y="2441718"/>
                  <a:pt x="1205549" y="2401796"/>
                </a:cubicBezTo>
                <a:cubicBezTo>
                  <a:pt x="1217460" y="2394990"/>
                  <a:pt x="1231197" y="2391365"/>
                  <a:pt x="1242360" y="2383391"/>
                </a:cubicBezTo>
                <a:cubicBezTo>
                  <a:pt x="1267423" y="2365490"/>
                  <a:pt x="1271558" y="2351719"/>
                  <a:pt x="1288373" y="2328178"/>
                </a:cubicBezTo>
                <a:cubicBezTo>
                  <a:pt x="1305147" y="2304695"/>
                  <a:pt x="1329172" y="2271429"/>
                  <a:pt x="1352792" y="2254559"/>
                </a:cubicBezTo>
                <a:cubicBezTo>
                  <a:pt x="1360686" y="2248921"/>
                  <a:pt x="1371484" y="2249178"/>
                  <a:pt x="1380400" y="2245357"/>
                </a:cubicBezTo>
                <a:cubicBezTo>
                  <a:pt x="1393009" y="2239953"/>
                  <a:pt x="1404940" y="2233087"/>
                  <a:pt x="1417210" y="2226952"/>
                </a:cubicBezTo>
                <a:cubicBezTo>
                  <a:pt x="1454021" y="2242289"/>
                  <a:pt x="1496502" y="2248053"/>
                  <a:pt x="1527642" y="2272964"/>
                </a:cubicBezTo>
                <a:cubicBezTo>
                  <a:pt x="1545884" y="2287557"/>
                  <a:pt x="1544802" y="2316485"/>
                  <a:pt x="1555250" y="2337380"/>
                </a:cubicBezTo>
                <a:cubicBezTo>
                  <a:pt x="1563249" y="2353378"/>
                  <a:pt x="1575242" y="2367207"/>
                  <a:pt x="1582858" y="2383391"/>
                </a:cubicBezTo>
                <a:cubicBezTo>
                  <a:pt x="1599838" y="2419472"/>
                  <a:pt x="1628872" y="2493819"/>
                  <a:pt x="1628872" y="2493819"/>
                </a:cubicBezTo>
                <a:cubicBezTo>
                  <a:pt x="1631939" y="2509156"/>
                  <a:pt x="1634280" y="2524656"/>
                  <a:pt x="1638074" y="2539830"/>
                </a:cubicBezTo>
                <a:cubicBezTo>
                  <a:pt x="1640427" y="2549241"/>
                  <a:pt x="1648348" y="2557796"/>
                  <a:pt x="1647277" y="2567437"/>
                </a:cubicBezTo>
                <a:cubicBezTo>
                  <a:pt x="1642095" y="2614073"/>
                  <a:pt x="1637717" y="2662158"/>
                  <a:pt x="1619669" y="2705471"/>
                </a:cubicBezTo>
                <a:cubicBezTo>
                  <a:pt x="1587864" y="2781798"/>
                  <a:pt x="1558515" y="2773579"/>
                  <a:pt x="1518440" y="2825101"/>
                </a:cubicBezTo>
                <a:cubicBezTo>
                  <a:pt x="1507459" y="2839219"/>
                  <a:pt x="1501564" y="2856803"/>
                  <a:pt x="1490832" y="2871112"/>
                </a:cubicBezTo>
                <a:cubicBezTo>
                  <a:pt x="1478593" y="2887430"/>
                  <a:pt x="1442741" y="2916996"/>
                  <a:pt x="1426413" y="2926326"/>
                </a:cubicBezTo>
                <a:cubicBezTo>
                  <a:pt x="1417991" y="2931139"/>
                  <a:pt x="1408008" y="2932461"/>
                  <a:pt x="1398805" y="2935528"/>
                </a:cubicBezTo>
                <a:cubicBezTo>
                  <a:pt x="1343589" y="2932461"/>
                  <a:pt x="1279587" y="2956368"/>
                  <a:pt x="1233157" y="2926326"/>
                </a:cubicBezTo>
                <a:cubicBezTo>
                  <a:pt x="1207275" y="2909579"/>
                  <a:pt x="1235428" y="2864341"/>
                  <a:pt x="1242360" y="2834303"/>
                </a:cubicBezTo>
                <a:cubicBezTo>
                  <a:pt x="1249332" y="2804092"/>
                  <a:pt x="1298970" y="2781227"/>
                  <a:pt x="1315981" y="2769887"/>
                </a:cubicBezTo>
                <a:cubicBezTo>
                  <a:pt x="1332414" y="2758932"/>
                  <a:pt x="1361715" y="2737749"/>
                  <a:pt x="1380400" y="2733078"/>
                </a:cubicBezTo>
                <a:cubicBezTo>
                  <a:pt x="1404393" y="2727080"/>
                  <a:pt x="1429481" y="2726943"/>
                  <a:pt x="1454021" y="2723876"/>
                </a:cubicBezTo>
                <a:cubicBezTo>
                  <a:pt x="1475494" y="2730011"/>
                  <a:pt x="1498918" y="2731435"/>
                  <a:pt x="1518440" y="2742280"/>
                </a:cubicBezTo>
                <a:cubicBezTo>
                  <a:pt x="1528108" y="2747651"/>
                  <a:pt x="1536845" y="2758827"/>
                  <a:pt x="1536845" y="2769887"/>
                </a:cubicBezTo>
                <a:cubicBezTo>
                  <a:pt x="1536845" y="2902498"/>
                  <a:pt x="1535315" y="2855386"/>
                  <a:pt x="1500034" y="2917124"/>
                </a:cubicBezTo>
                <a:cubicBezTo>
                  <a:pt x="1493228" y="2929034"/>
                  <a:pt x="1488900" y="2942300"/>
                  <a:pt x="1481629" y="2953933"/>
                </a:cubicBezTo>
                <a:cubicBezTo>
                  <a:pt x="1470653" y="2971494"/>
                  <a:pt x="1444128" y="3005064"/>
                  <a:pt x="1426413" y="3018349"/>
                </a:cubicBezTo>
                <a:cubicBezTo>
                  <a:pt x="1412104" y="3029080"/>
                  <a:pt x="1395283" y="3036034"/>
                  <a:pt x="1380400" y="3045955"/>
                </a:cubicBezTo>
                <a:cubicBezTo>
                  <a:pt x="1367638" y="3054462"/>
                  <a:pt x="1357830" y="3067866"/>
                  <a:pt x="1343589" y="3073562"/>
                </a:cubicBezTo>
                <a:cubicBezTo>
                  <a:pt x="1326264" y="3080492"/>
                  <a:pt x="1306731" y="3079427"/>
                  <a:pt x="1288373" y="3082765"/>
                </a:cubicBezTo>
                <a:cubicBezTo>
                  <a:pt x="1272984" y="3085563"/>
                  <a:pt x="1257698" y="3088900"/>
                  <a:pt x="1242360" y="3091967"/>
                </a:cubicBezTo>
                <a:cubicBezTo>
                  <a:pt x="1177941" y="3085832"/>
                  <a:pt x="1113116" y="3083045"/>
                  <a:pt x="1049104" y="3073562"/>
                </a:cubicBezTo>
                <a:cubicBezTo>
                  <a:pt x="926099" y="3055340"/>
                  <a:pt x="1057378" y="3059757"/>
                  <a:pt x="947874" y="3027551"/>
                </a:cubicBezTo>
                <a:cubicBezTo>
                  <a:pt x="912072" y="3017021"/>
                  <a:pt x="837442" y="3009146"/>
                  <a:pt x="837442" y="3009146"/>
                </a:cubicBezTo>
                <a:cubicBezTo>
                  <a:pt x="766888" y="3012214"/>
                  <a:pt x="696222" y="3013318"/>
                  <a:pt x="625781" y="3018349"/>
                </a:cubicBezTo>
                <a:cubicBezTo>
                  <a:pt x="609425" y="3019517"/>
                  <a:pt x="560932" y="3032260"/>
                  <a:pt x="542957" y="3036753"/>
                </a:cubicBezTo>
                <a:cubicBezTo>
                  <a:pt x="491993" y="3104701"/>
                  <a:pt x="536978" y="3040152"/>
                  <a:pt x="487741" y="3128776"/>
                </a:cubicBezTo>
                <a:cubicBezTo>
                  <a:pt x="482370" y="3138444"/>
                  <a:pt x="473828" y="3146276"/>
                  <a:pt x="469336" y="3156383"/>
                </a:cubicBezTo>
                <a:cubicBezTo>
                  <a:pt x="461456" y="3174111"/>
                  <a:pt x="450930" y="3211597"/>
                  <a:pt x="450930" y="3211597"/>
                </a:cubicBezTo>
                <a:cubicBezTo>
                  <a:pt x="453998" y="3223867"/>
                  <a:pt x="453117" y="3237883"/>
                  <a:pt x="460133" y="3248406"/>
                </a:cubicBezTo>
                <a:cubicBezTo>
                  <a:pt x="466268" y="3257608"/>
                  <a:pt x="476685" y="3266519"/>
                  <a:pt x="487741" y="3266810"/>
                </a:cubicBezTo>
                <a:lnTo>
                  <a:pt x="809834" y="3257608"/>
                </a:lnTo>
                <a:cubicBezTo>
                  <a:pt x="812902" y="3248406"/>
                  <a:pt x="817135" y="3239513"/>
                  <a:pt x="819037" y="3230001"/>
                </a:cubicBezTo>
                <a:cubicBezTo>
                  <a:pt x="826356" y="3193409"/>
                  <a:pt x="837442" y="3119574"/>
                  <a:pt x="837442" y="3119574"/>
                </a:cubicBezTo>
                <a:cubicBezTo>
                  <a:pt x="820224" y="2878533"/>
                  <a:pt x="858534" y="2821272"/>
                  <a:pt x="782226" y="2668662"/>
                </a:cubicBezTo>
                <a:cubicBezTo>
                  <a:pt x="774227" y="2652664"/>
                  <a:pt x="765350" y="2636960"/>
                  <a:pt x="754618" y="2622651"/>
                </a:cubicBezTo>
                <a:cubicBezTo>
                  <a:pt x="746809" y="2612240"/>
                  <a:pt x="735342" y="2605042"/>
                  <a:pt x="727010" y="2595044"/>
                </a:cubicBezTo>
                <a:cubicBezTo>
                  <a:pt x="719930" y="2586548"/>
                  <a:pt x="717605" y="2573865"/>
                  <a:pt x="708605" y="2567437"/>
                </a:cubicBezTo>
                <a:cubicBezTo>
                  <a:pt x="695163" y="2557836"/>
                  <a:pt x="678415" y="2553779"/>
                  <a:pt x="662592" y="2549032"/>
                </a:cubicBezTo>
                <a:cubicBezTo>
                  <a:pt x="632481" y="2539999"/>
                  <a:pt x="568610" y="2533834"/>
                  <a:pt x="542957" y="2530628"/>
                </a:cubicBezTo>
                <a:cubicBezTo>
                  <a:pt x="484673" y="2533695"/>
                  <a:pt x="425607" y="2529830"/>
                  <a:pt x="368106" y="2539830"/>
                </a:cubicBezTo>
                <a:cubicBezTo>
                  <a:pt x="352995" y="2542458"/>
                  <a:pt x="343777" y="2558523"/>
                  <a:pt x="331296" y="2567437"/>
                </a:cubicBezTo>
                <a:cubicBezTo>
                  <a:pt x="322296" y="2573865"/>
                  <a:pt x="311128" y="2577657"/>
                  <a:pt x="303688" y="2585841"/>
                </a:cubicBezTo>
                <a:cubicBezTo>
                  <a:pt x="275772" y="2616547"/>
                  <a:pt x="212903" y="2701024"/>
                  <a:pt x="193256" y="2742280"/>
                </a:cubicBezTo>
                <a:cubicBezTo>
                  <a:pt x="174887" y="2780854"/>
                  <a:pt x="162728" y="2822091"/>
                  <a:pt x="147242" y="2861910"/>
                </a:cubicBezTo>
                <a:cubicBezTo>
                  <a:pt x="122985" y="2924282"/>
                  <a:pt x="133728" y="2888360"/>
                  <a:pt x="119634" y="2944730"/>
                </a:cubicBezTo>
                <a:cubicBezTo>
                  <a:pt x="125769" y="3006079"/>
                  <a:pt x="128665" y="3067838"/>
                  <a:pt x="138040" y="3128776"/>
                </a:cubicBezTo>
                <a:cubicBezTo>
                  <a:pt x="140990" y="3147951"/>
                  <a:pt x="149633" y="3165825"/>
                  <a:pt x="156445" y="3183990"/>
                </a:cubicBezTo>
                <a:cubicBezTo>
                  <a:pt x="204218" y="3311381"/>
                  <a:pt x="173919" y="3237527"/>
                  <a:pt x="220864" y="3322024"/>
                </a:cubicBezTo>
                <a:cubicBezTo>
                  <a:pt x="227526" y="3334016"/>
                  <a:pt x="231295" y="3347670"/>
                  <a:pt x="239269" y="3358833"/>
                </a:cubicBezTo>
                <a:cubicBezTo>
                  <a:pt x="246834" y="3369423"/>
                  <a:pt x="257674" y="3377238"/>
                  <a:pt x="266877" y="3386440"/>
                </a:cubicBezTo>
                <a:cubicBezTo>
                  <a:pt x="282215" y="3380305"/>
                  <a:pt x="302012" y="3355603"/>
                  <a:pt x="312890" y="3368035"/>
                </a:cubicBezTo>
                <a:cubicBezTo>
                  <a:pt x="333490" y="3391577"/>
                  <a:pt x="322024" y="3430182"/>
                  <a:pt x="331296" y="3460058"/>
                </a:cubicBezTo>
                <a:cubicBezTo>
                  <a:pt x="349706" y="3519378"/>
                  <a:pt x="383532" y="3573997"/>
                  <a:pt x="395714" y="3634901"/>
                </a:cubicBezTo>
                <a:cubicBezTo>
                  <a:pt x="411227" y="3712463"/>
                  <a:pt x="394747" y="3651050"/>
                  <a:pt x="423322" y="3717722"/>
                </a:cubicBezTo>
                <a:cubicBezTo>
                  <a:pt x="445571" y="3769635"/>
                  <a:pt x="418377" y="3719871"/>
                  <a:pt x="441728" y="3782138"/>
                </a:cubicBezTo>
                <a:cubicBezTo>
                  <a:pt x="446545" y="3794982"/>
                  <a:pt x="454729" y="3806338"/>
                  <a:pt x="460133" y="3818947"/>
                </a:cubicBezTo>
                <a:cubicBezTo>
                  <a:pt x="463954" y="3827863"/>
                  <a:pt x="461443" y="3840916"/>
                  <a:pt x="469336" y="3846554"/>
                </a:cubicBezTo>
                <a:cubicBezTo>
                  <a:pt x="485123" y="3857830"/>
                  <a:pt x="506147" y="3858824"/>
                  <a:pt x="524552" y="3864959"/>
                </a:cubicBezTo>
                <a:cubicBezTo>
                  <a:pt x="533755" y="3868026"/>
                  <a:pt x="544089" y="3868780"/>
                  <a:pt x="552160" y="3874161"/>
                </a:cubicBezTo>
                <a:cubicBezTo>
                  <a:pt x="561363" y="3880296"/>
                  <a:pt x="569276" y="3889068"/>
                  <a:pt x="579768" y="3892565"/>
                </a:cubicBezTo>
                <a:cubicBezTo>
                  <a:pt x="597470" y="3898465"/>
                  <a:pt x="622840" y="3887601"/>
                  <a:pt x="634984" y="3901768"/>
                </a:cubicBezTo>
                <a:cubicBezTo>
                  <a:pt x="646962" y="3915741"/>
                  <a:pt x="634984" y="3938577"/>
                  <a:pt x="634984" y="3956981"/>
                </a:cubicBezTo>
              </a:path>
            </a:pathLst>
          </a:custGeom>
          <a:ln w="1905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3" name="Gruppierung 72"/>
          <p:cNvGrpSpPr/>
          <p:nvPr/>
        </p:nvGrpSpPr>
        <p:grpSpPr>
          <a:xfrm>
            <a:off x="5454306" y="1093920"/>
            <a:ext cx="2115425" cy="690142"/>
            <a:chOff x="5454306" y="920745"/>
            <a:chExt cx="2115425" cy="690142"/>
          </a:xfrm>
        </p:grpSpPr>
        <p:pic>
          <p:nvPicPr>
            <p:cNvPr id="61" name="Picture 2" descr="Albert Einstein Cartoon In A Classroom Sce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" t="19924" r="41819" b="32302"/>
            <a:stretch/>
          </p:blipFill>
          <p:spPr bwMode="auto">
            <a:xfrm>
              <a:off x="6986508" y="920745"/>
              <a:ext cx="583223" cy="523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Nach oben gebogener Pfeil 65"/>
            <p:cNvSpPr/>
            <p:nvPr/>
          </p:nvSpPr>
          <p:spPr>
            <a:xfrm rot="10800000">
              <a:off x="5454306" y="1296730"/>
              <a:ext cx="1196475" cy="314157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558581" y="5618105"/>
            <a:ext cx="3070397" cy="914020"/>
            <a:chOff x="5558581" y="5560380"/>
            <a:chExt cx="3070397" cy="914020"/>
          </a:xfrm>
        </p:grpSpPr>
        <p:grpSp>
          <p:nvGrpSpPr>
            <p:cNvPr id="31" name="Gruppieren 38"/>
            <p:cNvGrpSpPr/>
            <p:nvPr/>
          </p:nvGrpSpPr>
          <p:grpSpPr>
            <a:xfrm>
              <a:off x="6541091" y="5560380"/>
              <a:ext cx="2087887" cy="914020"/>
              <a:chOff x="576942" y="1251221"/>
              <a:chExt cx="6898542" cy="2660982"/>
            </a:xfrm>
          </p:grpSpPr>
          <p:pic>
            <p:nvPicPr>
              <p:cNvPr id="32" name="Picture 49" descr="13173C_vessel-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652" y="2832202"/>
                <a:ext cx="1505292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hteck 32"/>
              <p:cNvSpPr/>
              <p:nvPr/>
            </p:nvSpPr>
            <p:spPr>
              <a:xfrm>
                <a:off x="5827653" y="2832202"/>
                <a:ext cx="164783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err="1"/>
                  <a:t>Actuator Systems</a:t>
                </a:r>
                <a:endParaRPr lang="en-US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576942" y="2832202"/>
                <a:ext cx="144000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de-DE" dirty="0" err="1"/>
                  <a:t>Diagnos. Systems</a:t>
                </a:r>
                <a:endParaRPr lang="en-US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3160970" y="1251221"/>
                <a:ext cx="1440000" cy="10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smtClean="0"/>
                  <a:t>Plasma Control</a:t>
                </a:r>
                <a:endParaRPr lang="en-US" dirty="0"/>
              </a:p>
            </p:txBody>
          </p:sp>
          <p:sp>
            <p:nvSpPr>
              <p:cNvPr id="36" name="Pfeil nach unten 35"/>
              <p:cNvSpPr/>
              <p:nvPr/>
            </p:nvSpPr>
            <p:spPr>
              <a:xfrm rot="5400000">
                <a:off x="5018386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Pfeil nach unten 37"/>
              <p:cNvSpPr/>
              <p:nvPr/>
            </p:nvSpPr>
            <p:spPr>
              <a:xfrm rot="5400000">
                <a:off x="2360384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Pfeil nach oben und unten 43"/>
              <p:cNvSpPr/>
              <p:nvPr/>
            </p:nvSpPr>
            <p:spPr>
              <a:xfrm rot="2700000">
                <a:off x="2243470" y="1791221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Pfeil nach oben und unten 47"/>
              <p:cNvSpPr/>
              <p:nvPr/>
            </p:nvSpPr>
            <p:spPr>
              <a:xfrm rot="18900000">
                <a:off x="5109847" y="1791222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Nach oben gebogener Pfeil 67"/>
            <p:cNvSpPr/>
            <p:nvPr/>
          </p:nvSpPr>
          <p:spPr>
            <a:xfrm rot="5400000">
              <a:off x="5892791" y="5340437"/>
              <a:ext cx="423779" cy="1092200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6" name="Textfeld 75"/>
          <p:cNvSpPr txBox="1"/>
          <p:nvPr/>
        </p:nvSpPr>
        <p:spPr>
          <a:xfrm>
            <a:off x="5691969" y="5788473"/>
            <a:ext cx="86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Execution</a:t>
            </a:r>
            <a:endParaRPr lang="en-US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Ideal Way to Configure Experiments ...</a:t>
            </a:r>
            <a:endParaRPr lang="de-DE" dirty="0"/>
          </a:p>
        </p:txBody>
      </p:sp>
      <p:sp>
        <p:nvSpPr>
          <p:cNvPr id="86" name="Inhaltsplatzhalter 2"/>
          <p:cNvSpPr>
            <a:spLocks noGrp="1"/>
          </p:cNvSpPr>
          <p:nvPr>
            <p:ph idx="1"/>
          </p:nvPr>
        </p:nvSpPr>
        <p:spPr>
          <a:xfrm>
            <a:off x="250825" y="1223963"/>
            <a:ext cx="4471266" cy="52197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Defining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specific</a:t>
            </a:r>
            <a:r>
              <a:rPr lang="de-DE" dirty="0" smtClean="0"/>
              <a:t> pulse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b="1" dirty="0" err="1" smtClean="0"/>
              <a:t>process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9</a:t>
            </a:fld>
            <a:endParaRPr lang="de-DE" altLang="en-US"/>
          </a:p>
        </p:txBody>
      </p:sp>
      <p:sp>
        <p:nvSpPr>
          <p:cNvPr id="22" name="Foliennummernplatzhalter 3"/>
          <p:cNvSpPr txBox="1">
            <a:spLocks/>
          </p:cNvSpPr>
          <p:nvPr/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E50610-3BF3-49A6-93B5-A8CB4D0ABCF9}" type="slidenum">
              <a:rPr lang="de-DE" altLang="en-US" smtClean="0"/>
              <a:pPr/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6146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ihandform 44"/>
          <p:cNvSpPr/>
          <p:nvPr/>
        </p:nvSpPr>
        <p:spPr>
          <a:xfrm>
            <a:off x="4960238" y="1801980"/>
            <a:ext cx="1647375" cy="3956981"/>
          </a:xfrm>
          <a:custGeom>
            <a:avLst/>
            <a:gdLst>
              <a:gd name="connsiteX0" fmla="*/ 662592 w 1647375"/>
              <a:gd name="connsiteY0" fmla="*/ 0 h 3956981"/>
              <a:gd name="connsiteX1" fmla="*/ 634984 w 1647375"/>
              <a:gd name="connsiteY1" fmla="*/ 110428 h 3956981"/>
              <a:gd name="connsiteX2" fmla="*/ 625781 w 1647375"/>
              <a:gd name="connsiteY2" fmla="*/ 138035 h 3956981"/>
              <a:gd name="connsiteX3" fmla="*/ 561362 w 1647375"/>
              <a:gd name="connsiteY3" fmla="*/ 211653 h 3956981"/>
              <a:gd name="connsiteX4" fmla="*/ 533754 w 1647375"/>
              <a:gd name="connsiteY4" fmla="*/ 230057 h 3956981"/>
              <a:gd name="connsiteX5" fmla="*/ 515349 w 1647375"/>
              <a:gd name="connsiteY5" fmla="*/ 257664 h 3956981"/>
              <a:gd name="connsiteX6" fmla="*/ 432525 w 1647375"/>
              <a:gd name="connsiteY6" fmla="*/ 294473 h 3956981"/>
              <a:gd name="connsiteX7" fmla="*/ 303688 w 1647375"/>
              <a:gd name="connsiteY7" fmla="*/ 340485 h 3956981"/>
              <a:gd name="connsiteX8" fmla="*/ 230066 w 1647375"/>
              <a:gd name="connsiteY8" fmla="*/ 331283 h 3956981"/>
              <a:gd name="connsiteX9" fmla="*/ 174850 w 1647375"/>
              <a:gd name="connsiteY9" fmla="*/ 294473 h 3956981"/>
              <a:gd name="connsiteX10" fmla="*/ 138040 w 1647375"/>
              <a:gd name="connsiteY10" fmla="*/ 276069 h 3956981"/>
              <a:gd name="connsiteX11" fmla="*/ 64418 w 1647375"/>
              <a:gd name="connsiteY11" fmla="*/ 294473 h 3956981"/>
              <a:gd name="connsiteX12" fmla="*/ 46013 w 1647375"/>
              <a:gd name="connsiteY12" fmla="*/ 331283 h 3956981"/>
              <a:gd name="connsiteX13" fmla="*/ 27608 w 1647375"/>
              <a:gd name="connsiteY13" fmla="*/ 358889 h 3956981"/>
              <a:gd name="connsiteX14" fmla="*/ 9202 w 1647375"/>
              <a:gd name="connsiteY14" fmla="*/ 414103 h 3956981"/>
              <a:gd name="connsiteX15" fmla="*/ 0 w 1647375"/>
              <a:gd name="connsiteY15" fmla="*/ 441710 h 3956981"/>
              <a:gd name="connsiteX16" fmla="*/ 18405 w 1647375"/>
              <a:gd name="connsiteY16" fmla="*/ 469317 h 3956981"/>
              <a:gd name="connsiteX17" fmla="*/ 55216 w 1647375"/>
              <a:gd name="connsiteY17" fmla="*/ 478519 h 3956981"/>
              <a:gd name="connsiteX18" fmla="*/ 147242 w 1647375"/>
              <a:gd name="connsiteY18" fmla="*/ 506126 h 3956981"/>
              <a:gd name="connsiteX19" fmla="*/ 184053 w 1647375"/>
              <a:gd name="connsiteY19" fmla="*/ 524530 h 3956981"/>
              <a:gd name="connsiteX20" fmla="*/ 331296 w 1647375"/>
              <a:gd name="connsiteY20" fmla="*/ 524530 h 3956981"/>
              <a:gd name="connsiteX21" fmla="*/ 404917 w 1647375"/>
              <a:gd name="connsiteY21" fmla="*/ 533733 h 3956981"/>
              <a:gd name="connsiteX22" fmla="*/ 414120 w 1647375"/>
              <a:gd name="connsiteY22" fmla="*/ 561340 h 3956981"/>
              <a:gd name="connsiteX23" fmla="*/ 404917 w 1647375"/>
              <a:gd name="connsiteY23" fmla="*/ 745385 h 3956981"/>
              <a:gd name="connsiteX24" fmla="*/ 386512 w 1647375"/>
              <a:gd name="connsiteY24" fmla="*/ 800599 h 3956981"/>
              <a:gd name="connsiteX25" fmla="*/ 349701 w 1647375"/>
              <a:gd name="connsiteY25" fmla="*/ 819003 h 3956981"/>
              <a:gd name="connsiteX26" fmla="*/ 276080 w 1647375"/>
              <a:gd name="connsiteY26" fmla="*/ 837408 h 3956981"/>
              <a:gd name="connsiteX27" fmla="*/ 248472 w 1647375"/>
              <a:gd name="connsiteY27" fmla="*/ 726981 h 3956981"/>
              <a:gd name="connsiteX28" fmla="*/ 312890 w 1647375"/>
              <a:gd name="connsiteY28" fmla="*/ 680969 h 3956981"/>
              <a:gd name="connsiteX29" fmla="*/ 358904 w 1647375"/>
              <a:gd name="connsiteY29" fmla="*/ 653362 h 3956981"/>
              <a:gd name="connsiteX30" fmla="*/ 395714 w 1647375"/>
              <a:gd name="connsiteY30" fmla="*/ 644160 h 3956981"/>
              <a:gd name="connsiteX31" fmla="*/ 423322 w 1647375"/>
              <a:gd name="connsiteY31" fmla="*/ 634958 h 3956981"/>
              <a:gd name="connsiteX32" fmla="*/ 625781 w 1647375"/>
              <a:gd name="connsiteY32" fmla="*/ 662565 h 3956981"/>
              <a:gd name="connsiteX33" fmla="*/ 644186 w 1647375"/>
              <a:gd name="connsiteY33" fmla="*/ 690172 h 3956981"/>
              <a:gd name="connsiteX34" fmla="*/ 607376 w 1647375"/>
              <a:gd name="connsiteY34" fmla="*/ 966240 h 3956981"/>
              <a:gd name="connsiteX35" fmla="*/ 579768 w 1647375"/>
              <a:gd name="connsiteY35" fmla="*/ 975442 h 3956981"/>
              <a:gd name="connsiteX36" fmla="*/ 533754 w 1647375"/>
              <a:gd name="connsiteY36" fmla="*/ 966240 h 3956981"/>
              <a:gd name="connsiteX37" fmla="*/ 524552 w 1647375"/>
              <a:gd name="connsiteY37" fmla="*/ 938633 h 3956981"/>
              <a:gd name="connsiteX38" fmla="*/ 533754 w 1647375"/>
              <a:gd name="connsiteY38" fmla="*/ 846610 h 3956981"/>
              <a:gd name="connsiteX39" fmla="*/ 552160 w 1647375"/>
              <a:gd name="connsiteY39" fmla="*/ 819003 h 3956981"/>
              <a:gd name="connsiteX40" fmla="*/ 616578 w 1647375"/>
              <a:gd name="connsiteY40" fmla="*/ 772992 h 3956981"/>
              <a:gd name="connsiteX41" fmla="*/ 653389 w 1647375"/>
              <a:gd name="connsiteY41" fmla="*/ 763790 h 3956981"/>
              <a:gd name="connsiteX42" fmla="*/ 745416 w 1647375"/>
              <a:gd name="connsiteY42" fmla="*/ 772992 h 3956981"/>
              <a:gd name="connsiteX43" fmla="*/ 791429 w 1647375"/>
              <a:gd name="connsiteY43" fmla="*/ 855813 h 3956981"/>
              <a:gd name="connsiteX44" fmla="*/ 782226 w 1647375"/>
              <a:gd name="connsiteY44" fmla="*/ 966240 h 3956981"/>
              <a:gd name="connsiteX45" fmla="*/ 745416 w 1647375"/>
              <a:gd name="connsiteY45" fmla="*/ 975442 h 3956981"/>
              <a:gd name="connsiteX46" fmla="*/ 570565 w 1647375"/>
              <a:gd name="connsiteY46" fmla="*/ 1003049 h 3956981"/>
              <a:gd name="connsiteX47" fmla="*/ 506146 w 1647375"/>
              <a:gd name="connsiteY47" fmla="*/ 1058263 h 3956981"/>
              <a:gd name="connsiteX48" fmla="*/ 460133 w 1647375"/>
              <a:gd name="connsiteY48" fmla="*/ 1131881 h 3956981"/>
              <a:gd name="connsiteX49" fmla="*/ 432525 w 1647375"/>
              <a:gd name="connsiteY49" fmla="*/ 1159488 h 3956981"/>
              <a:gd name="connsiteX50" fmla="*/ 450930 w 1647375"/>
              <a:gd name="connsiteY50" fmla="*/ 1233106 h 3956981"/>
              <a:gd name="connsiteX51" fmla="*/ 506146 w 1647375"/>
              <a:gd name="connsiteY51" fmla="*/ 1269915 h 3956981"/>
              <a:gd name="connsiteX52" fmla="*/ 588970 w 1647375"/>
              <a:gd name="connsiteY52" fmla="*/ 1306724 h 3956981"/>
              <a:gd name="connsiteX53" fmla="*/ 616578 w 1647375"/>
              <a:gd name="connsiteY53" fmla="*/ 1315927 h 3956981"/>
              <a:gd name="connsiteX54" fmla="*/ 644186 w 1647375"/>
              <a:gd name="connsiteY54" fmla="*/ 1334331 h 3956981"/>
              <a:gd name="connsiteX55" fmla="*/ 727010 w 1647375"/>
              <a:gd name="connsiteY55" fmla="*/ 1352736 h 3956981"/>
              <a:gd name="connsiteX56" fmla="*/ 754618 w 1647375"/>
              <a:gd name="connsiteY56" fmla="*/ 1389545 h 3956981"/>
              <a:gd name="connsiteX57" fmla="*/ 754618 w 1647375"/>
              <a:gd name="connsiteY57" fmla="*/ 1527579 h 3956981"/>
              <a:gd name="connsiteX58" fmla="*/ 634984 w 1647375"/>
              <a:gd name="connsiteY58" fmla="*/ 1638006 h 3956981"/>
              <a:gd name="connsiteX59" fmla="*/ 588970 w 1647375"/>
              <a:gd name="connsiteY59" fmla="*/ 1674816 h 3956981"/>
              <a:gd name="connsiteX60" fmla="*/ 533754 w 1647375"/>
              <a:gd name="connsiteY60" fmla="*/ 1720827 h 3956981"/>
              <a:gd name="connsiteX61" fmla="*/ 506146 w 1647375"/>
              <a:gd name="connsiteY61" fmla="*/ 1748434 h 3956981"/>
              <a:gd name="connsiteX62" fmla="*/ 432525 w 1647375"/>
              <a:gd name="connsiteY62" fmla="*/ 1812850 h 3956981"/>
              <a:gd name="connsiteX63" fmla="*/ 432525 w 1647375"/>
              <a:gd name="connsiteY63" fmla="*/ 1932479 h 3956981"/>
              <a:gd name="connsiteX64" fmla="*/ 450930 w 1647375"/>
              <a:gd name="connsiteY64" fmla="*/ 2006098 h 3956981"/>
              <a:gd name="connsiteX65" fmla="*/ 487741 w 1647375"/>
              <a:gd name="connsiteY65" fmla="*/ 2042907 h 3956981"/>
              <a:gd name="connsiteX66" fmla="*/ 561362 w 1647375"/>
              <a:gd name="connsiteY66" fmla="*/ 2125727 h 3956981"/>
              <a:gd name="connsiteX67" fmla="*/ 616578 w 1647375"/>
              <a:gd name="connsiteY67" fmla="*/ 2144132 h 3956981"/>
              <a:gd name="connsiteX68" fmla="*/ 717808 w 1647375"/>
              <a:gd name="connsiteY68" fmla="*/ 2162537 h 3956981"/>
              <a:gd name="connsiteX69" fmla="*/ 754618 w 1647375"/>
              <a:gd name="connsiteY69" fmla="*/ 2171739 h 3956981"/>
              <a:gd name="connsiteX70" fmla="*/ 947874 w 1647375"/>
              <a:gd name="connsiteY70" fmla="*/ 2144132 h 3956981"/>
              <a:gd name="connsiteX71" fmla="*/ 920266 w 1647375"/>
              <a:gd name="connsiteY71" fmla="*/ 2125727 h 3956981"/>
              <a:gd name="connsiteX72" fmla="*/ 837442 w 1647375"/>
              <a:gd name="connsiteY72" fmla="*/ 2134930 h 3956981"/>
              <a:gd name="connsiteX73" fmla="*/ 819037 w 1647375"/>
              <a:gd name="connsiteY73" fmla="*/ 2171739 h 3956981"/>
              <a:gd name="connsiteX74" fmla="*/ 837442 w 1647375"/>
              <a:gd name="connsiteY74" fmla="*/ 2282166 h 3956981"/>
              <a:gd name="connsiteX75" fmla="*/ 892658 w 1647375"/>
              <a:gd name="connsiteY75" fmla="*/ 2337380 h 3956981"/>
              <a:gd name="connsiteX76" fmla="*/ 957077 w 1647375"/>
              <a:gd name="connsiteY76" fmla="*/ 2383391 h 3956981"/>
              <a:gd name="connsiteX77" fmla="*/ 1012293 w 1647375"/>
              <a:gd name="connsiteY77" fmla="*/ 2420200 h 3956981"/>
              <a:gd name="connsiteX78" fmla="*/ 1076712 w 1647375"/>
              <a:gd name="connsiteY78" fmla="*/ 2438605 h 3956981"/>
              <a:gd name="connsiteX79" fmla="*/ 1205549 w 1647375"/>
              <a:gd name="connsiteY79" fmla="*/ 2401796 h 3956981"/>
              <a:gd name="connsiteX80" fmla="*/ 1242360 w 1647375"/>
              <a:gd name="connsiteY80" fmla="*/ 2383391 h 3956981"/>
              <a:gd name="connsiteX81" fmla="*/ 1288373 w 1647375"/>
              <a:gd name="connsiteY81" fmla="*/ 2328178 h 3956981"/>
              <a:gd name="connsiteX82" fmla="*/ 1352792 w 1647375"/>
              <a:gd name="connsiteY82" fmla="*/ 2254559 h 3956981"/>
              <a:gd name="connsiteX83" fmla="*/ 1380400 w 1647375"/>
              <a:gd name="connsiteY83" fmla="*/ 2245357 h 3956981"/>
              <a:gd name="connsiteX84" fmla="*/ 1417210 w 1647375"/>
              <a:gd name="connsiteY84" fmla="*/ 2226952 h 3956981"/>
              <a:gd name="connsiteX85" fmla="*/ 1527642 w 1647375"/>
              <a:gd name="connsiteY85" fmla="*/ 2272964 h 3956981"/>
              <a:gd name="connsiteX86" fmla="*/ 1555250 w 1647375"/>
              <a:gd name="connsiteY86" fmla="*/ 2337380 h 3956981"/>
              <a:gd name="connsiteX87" fmla="*/ 1582858 w 1647375"/>
              <a:gd name="connsiteY87" fmla="*/ 2383391 h 3956981"/>
              <a:gd name="connsiteX88" fmla="*/ 1628872 w 1647375"/>
              <a:gd name="connsiteY88" fmla="*/ 2493819 h 3956981"/>
              <a:gd name="connsiteX89" fmla="*/ 1638074 w 1647375"/>
              <a:gd name="connsiteY89" fmla="*/ 2539830 h 3956981"/>
              <a:gd name="connsiteX90" fmla="*/ 1647277 w 1647375"/>
              <a:gd name="connsiteY90" fmla="*/ 2567437 h 3956981"/>
              <a:gd name="connsiteX91" fmla="*/ 1619669 w 1647375"/>
              <a:gd name="connsiteY91" fmla="*/ 2705471 h 3956981"/>
              <a:gd name="connsiteX92" fmla="*/ 1518440 w 1647375"/>
              <a:gd name="connsiteY92" fmla="*/ 2825101 h 3956981"/>
              <a:gd name="connsiteX93" fmla="*/ 1490832 w 1647375"/>
              <a:gd name="connsiteY93" fmla="*/ 2871112 h 3956981"/>
              <a:gd name="connsiteX94" fmla="*/ 1426413 w 1647375"/>
              <a:gd name="connsiteY94" fmla="*/ 2926326 h 3956981"/>
              <a:gd name="connsiteX95" fmla="*/ 1398805 w 1647375"/>
              <a:gd name="connsiteY95" fmla="*/ 2935528 h 3956981"/>
              <a:gd name="connsiteX96" fmla="*/ 1233157 w 1647375"/>
              <a:gd name="connsiteY96" fmla="*/ 2926326 h 3956981"/>
              <a:gd name="connsiteX97" fmla="*/ 1242360 w 1647375"/>
              <a:gd name="connsiteY97" fmla="*/ 2834303 h 3956981"/>
              <a:gd name="connsiteX98" fmla="*/ 1315981 w 1647375"/>
              <a:gd name="connsiteY98" fmla="*/ 2769887 h 3956981"/>
              <a:gd name="connsiteX99" fmla="*/ 1380400 w 1647375"/>
              <a:gd name="connsiteY99" fmla="*/ 2733078 h 3956981"/>
              <a:gd name="connsiteX100" fmla="*/ 1454021 w 1647375"/>
              <a:gd name="connsiteY100" fmla="*/ 2723876 h 3956981"/>
              <a:gd name="connsiteX101" fmla="*/ 1518440 w 1647375"/>
              <a:gd name="connsiteY101" fmla="*/ 2742280 h 3956981"/>
              <a:gd name="connsiteX102" fmla="*/ 1536845 w 1647375"/>
              <a:gd name="connsiteY102" fmla="*/ 2769887 h 3956981"/>
              <a:gd name="connsiteX103" fmla="*/ 1500034 w 1647375"/>
              <a:gd name="connsiteY103" fmla="*/ 2917124 h 3956981"/>
              <a:gd name="connsiteX104" fmla="*/ 1481629 w 1647375"/>
              <a:gd name="connsiteY104" fmla="*/ 2953933 h 3956981"/>
              <a:gd name="connsiteX105" fmla="*/ 1426413 w 1647375"/>
              <a:gd name="connsiteY105" fmla="*/ 3018349 h 3956981"/>
              <a:gd name="connsiteX106" fmla="*/ 1380400 w 1647375"/>
              <a:gd name="connsiteY106" fmla="*/ 3045955 h 3956981"/>
              <a:gd name="connsiteX107" fmla="*/ 1343589 w 1647375"/>
              <a:gd name="connsiteY107" fmla="*/ 3073562 h 3956981"/>
              <a:gd name="connsiteX108" fmla="*/ 1288373 w 1647375"/>
              <a:gd name="connsiteY108" fmla="*/ 3082765 h 3956981"/>
              <a:gd name="connsiteX109" fmla="*/ 1242360 w 1647375"/>
              <a:gd name="connsiteY109" fmla="*/ 3091967 h 3956981"/>
              <a:gd name="connsiteX110" fmla="*/ 1049104 w 1647375"/>
              <a:gd name="connsiteY110" fmla="*/ 3073562 h 3956981"/>
              <a:gd name="connsiteX111" fmla="*/ 947874 w 1647375"/>
              <a:gd name="connsiteY111" fmla="*/ 3027551 h 3956981"/>
              <a:gd name="connsiteX112" fmla="*/ 837442 w 1647375"/>
              <a:gd name="connsiteY112" fmla="*/ 3009146 h 3956981"/>
              <a:gd name="connsiteX113" fmla="*/ 625781 w 1647375"/>
              <a:gd name="connsiteY113" fmla="*/ 3018349 h 3956981"/>
              <a:gd name="connsiteX114" fmla="*/ 542957 w 1647375"/>
              <a:gd name="connsiteY114" fmla="*/ 3036753 h 3956981"/>
              <a:gd name="connsiteX115" fmla="*/ 487741 w 1647375"/>
              <a:gd name="connsiteY115" fmla="*/ 3128776 h 3956981"/>
              <a:gd name="connsiteX116" fmla="*/ 469336 w 1647375"/>
              <a:gd name="connsiteY116" fmla="*/ 3156383 h 3956981"/>
              <a:gd name="connsiteX117" fmla="*/ 450930 w 1647375"/>
              <a:gd name="connsiteY117" fmla="*/ 3211597 h 3956981"/>
              <a:gd name="connsiteX118" fmla="*/ 460133 w 1647375"/>
              <a:gd name="connsiteY118" fmla="*/ 3248406 h 3956981"/>
              <a:gd name="connsiteX119" fmla="*/ 487741 w 1647375"/>
              <a:gd name="connsiteY119" fmla="*/ 3266810 h 3956981"/>
              <a:gd name="connsiteX120" fmla="*/ 809834 w 1647375"/>
              <a:gd name="connsiteY120" fmla="*/ 3257608 h 3956981"/>
              <a:gd name="connsiteX121" fmla="*/ 819037 w 1647375"/>
              <a:gd name="connsiteY121" fmla="*/ 3230001 h 3956981"/>
              <a:gd name="connsiteX122" fmla="*/ 837442 w 1647375"/>
              <a:gd name="connsiteY122" fmla="*/ 3119574 h 3956981"/>
              <a:gd name="connsiteX123" fmla="*/ 782226 w 1647375"/>
              <a:gd name="connsiteY123" fmla="*/ 2668662 h 3956981"/>
              <a:gd name="connsiteX124" fmla="*/ 754618 w 1647375"/>
              <a:gd name="connsiteY124" fmla="*/ 2622651 h 3956981"/>
              <a:gd name="connsiteX125" fmla="*/ 727010 w 1647375"/>
              <a:gd name="connsiteY125" fmla="*/ 2595044 h 3956981"/>
              <a:gd name="connsiteX126" fmla="*/ 708605 w 1647375"/>
              <a:gd name="connsiteY126" fmla="*/ 2567437 h 3956981"/>
              <a:gd name="connsiteX127" fmla="*/ 662592 w 1647375"/>
              <a:gd name="connsiteY127" fmla="*/ 2549032 h 3956981"/>
              <a:gd name="connsiteX128" fmla="*/ 542957 w 1647375"/>
              <a:gd name="connsiteY128" fmla="*/ 2530628 h 3956981"/>
              <a:gd name="connsiteX129" fmla="*/ 368106 w 1647375"/>
              <a:gd name="connsiteY129" fmla="*/ 2539830 h 3956981"/>
              <a:gd name="connsiteX130" fmla="*/ 331296 w 1647375"/>
              <a:gd name="connsiteY130" fmla="*/ 2567437 h 3956981"/>
              <a:gd name="connsiteX131" fmla="*/ 303688 w 1647375"/>
              <a:gd name="connsiteY131" fmla="*/ 2585841 h 3956981"/>
              <a:gd name="connsiteX132" fmla="*/ 193256 w 1647375"/>
              <a:gd name="connsiteY132" fmla="*/ 2742280 h 3956981"/>
              <a:gd name="connsiteX133" fmla="*/ 147242 w 1647375"/>
              <a:gd name="connsiteY133" fmla="*/ 2861910 h 3956981"/>
              <a:gd name="connsiteX134" fmla="*/ 119634 w 1647375"/>
              <a:gd name="connsiteY134" fmla="*/ 2944730 h 3956981"/>
              <a:gd name="connsiteX135" fmla="*/ 138040 w 1647375"/>
              <a:gd name="connsiteY135" fmla="*/ 3128776 h 3956981"/>
              <a:gd name="connsiteX136" fmla="*/ 156445 w 1647375"/>
              <a:gd name="connsiteY136" fmla="*/ 3183990 h 3956981"/>
              <a:gd name="connsiteX137" fmla="*/ 220864 w 1647375"/>
              <a:gd name="connsiteY137" fmla="*/ 3322024 h 3956981"/>
              <a:gd name="connsiteX138" fmla="*/ 239269 w 1647375"/>
              <a:gd name="connsiteY138" fmla="*/ 3358833 h 3956981"/>
              <a:gd name="connsiteX139" fmla="*/ 266877 w 1647375"/>
              <a:gd name="connsiteY139" fmla="*/ 3386440 h 3956981"/>
              <a:gd name="connsiteX140" fmla="*/ 312890 w 1647375"/>
              <a:gd name="connsiteY140" fmla="*/ 3368035 h 3956981"/>
              <a:gd name="connsiteX141" fmla="*/ 331296 w 1647375"/>
              <a:gd name="connsiteY141" fmla="*/ 3460058 h 3956981"/>
              <a:gd name="connsiteX142" fmla="*/ 395714 w 1647375"/>
              <a:gd name="connsiteY142" fmla="*/ 3634901 h 3956981"/>
              <a:gd name="connsiteX143" fmla="*/ 423322 w 1647375"/>
              <a:gd name="connsiteY143" fmla="*/ 3717722 h 3956981"/>
              <a:gd name="connsiteX144" fmla="*/ 441728 w 1647375"/>
              <a:gd name="connsiteY144" fmla="*/ 3782138 h 3956981"/>
              <a:gd name="connsiteX145" fmla="*/ 460133 w 1647375"/>
              <a:gd name="connsiteY145" fmla="*/ 3818947 h 3956981"/>
              <a:gd name="connsiteX146" fmla="*/ 469336 w 1647375"/>
              <a:gd name="connsiteY146" fmla="*/ 3846554 h 3956981"/>
              <a:gd name="connsiteX147" fmla="*/ 524552 w 1647375"/>
              <a:gd name="connsiteY147" fmla="*/ 3864959 h 3956981"/>
              <a:gd name="connsiteX148" fmla="*/ 552160 w 1647375"/>
              <a:gd name="connsiteY148" fmla="*/ 3874161 h 3956981"/>
              <a:gd name="connsiteX149" fmla="*/ 579768 w 1647375"/>
              <a:gd name="connsiteY149" fmla="*/ 3892565 h 3956981"/>
              <a:gd name="connsiteX150" fmla="*/ 634984 w 1647375"/>
              <a:gd name="connsiteY150" fmla="*/ 3901768 h 3956981"/>
              <a:gd name="connsiteX151" fmla="*/ 634984 w 1647375"/>
              <a:gd name="connsiteY151" fmla="*/ 3956981 h 39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647375" h="3956981">
                <a:moveTo>
                  <a:pt x="662592" y="0"/>
                </a:moveTo>
                <a:cubicBezTo>
                  <a:pt x="650200" y="74348"/>
                  <a:pt x="659289" y="37516"/>
                  <a:pt x="634984" y="110428"/>
                </a:cubicBezTo>
                <a:cubicBezTo>
                  <a:pt x="631916" y="119630"/>
                  <a:pt x="631841" y="130461"/>
                  <a:pt x="625781" y="138035"/>
                </a:cubicBezTo>
                <a:cubicBezTo>
                  <a:pt x="605894" y="162893"/>
                  <a:pt x="586258" y="190907"/>
                  <a:pt x="561362" y="211653"/>
                </a:cubicBezTo>
                <a:cubicBezTo>
                  <a:pt x="552865" y="218733"/>
                  <a:pt x="542957" y="223922"/>
                  <a:pt x="533754" y="230057"/>
                </a:cubicBezTo>
                <a:cubicBezTo>
                  <a:pt x="527619" y="239259"/>
                  <a:pt x="523170" y="249844"/>
                  <a:pt x="515349" y="257664"/>
                </a:cubicBezTo>
                <a:cubicBezTo>
                  <a:pt x="490875" y="282137"/>
                  <a:pt x="464420" y="280804"/>
                  <a:pt x="432525" y="294473"/>
                </a:cubicBezTo>
                <a:cubicBezTo>
                  <a:pt x="317582" y="343733"/>
                  <a:pt x="402720" y="323981"/>
                  <a:pt x="303688" y="340485"/>
                </a:cubicBezTo>
                <a:cubicBezTo>
                  <a:pt x="279147" y="337418"/>
                  <a:pt x="254059" y="337281"/>
                  <a:pt x="230066" y="331283"/>
                </a:cubicBezTo>
                <a:cubicBezTo>
                  <a:pt x="176690" y="317939"/>
                  <a:pt x="208526" y="316923"/>
                  <a:pt x="174850" y="294473"/>
                </a:cubicBezTo>
                <a:cubicBezTo>
                  <a:pt x="163436" y="286864"/>
                  <a:pt x="150310" y="282204"/>
                  <a:pt x="138040" y="276069"/>
                </a:cubicBezTo>
                <a:cubicBezTo>
                  <a:pt x="113499" y="282204"/>
                  <a:pt x="86109" y="281459"/>
                  <a:pt x="64418" y="294473"/>
                </a:cubicBezTo>
                <a:cubicBezTo>
                  <a:pt x="52655" y="301531"/>
                  <a:pt x="52819" y="319372"/>
                  <a:pt x="46013" y="331283"/>
                </a:cubicBezTo>
                <a:cubicBezTo>
                  <a:pt x="40526" y="340885"/>
                  <a:pt x="32100" y="348783"/>
                  <a:pt x="27608" y="358889"/>
                </a:cubicBezTo>
                <a:cubicBezTo>
                  <a:pt x="19728" y="376617"/>
                  <a:pt x="15337" y="395698"/>
                  <a:pt x="9202" y="414103"/>
                </a:cubicBezTo>
                <a:lnTo>
                  <a:pt x="0" y="441710"/>
                </a:lnTo>
                <a:cubicBezTo>
                  <a:pt x="6135" y="450912"/>
                  <a:pt x="9202" y="463182"/>
                  <a:pt x="18405" y="469317"/>
                </a:cubicBezTo>
                <a:cubicBezTo>
                  <a:pt x="28929" y="476333"/>
                  <a:pt x="43217" y="474520"/>
                  <a:pt x="55216" y="478519"/>
                </a:cubicBezTo>
                <a:cubicBezTo>
                  <a:pt x="146023" y="508787"/>
                  <a:pt x="56368" y="487952"/>
                  <a:pt x="147242" y="506126"/>
                </a:cubicBezTo>
                <a:cubicBezTo>
                  <a:pt x="159512" y="512261"/>
                  <a:pt x="171208" y="519713"/>
                  <a:pt x="184053" y="524530"/>
                </a:cubicBezTo>
                <a:cubicBezTo>
                  <a:pt x="236890" y="544343"/>
                  <a:pt x="266113" y="529962"/>
                  <a:pt x="331296" y="524530"/>
                </a:cubicBezTo>
                <a:cubicBezTo>
                  <a:pt x="355836" y="527598"/>
                  <a:pt x="382317" y="523689"/>
                  <a:pt x="404917" y="533733"/>
                </a:cubicBezTo>
                <a:cubicBezTo>
                  <a:pt x="413781" y="537673"/>
                  <a:pt x="414120" y="551640"/>
                  <a:pt x="414120" y="561340"/>
                </a:cubicBezTo>
                <a:cubicBezTo>
                  <a:pt x="414120" y="622765"/>
                  <a:pt x="411958" y="684365"/>
                  <a:pt x="404917" y="745385"/>
                </a:cubicBezTo>
                <a:cubicBezTo>
                  <a:pt x="402693" y="764657"/>
                  <a:pt x="403864" y="791924"/>
                  <a:pt x="386512" y="800599"/>
                </a:cubicBezTo>
                <a:cubicBezTo>
                  <a:pt x="374242" y="806734"/>
                  <a:pt x="362716" y="814665"/>
                  <a:pt x="349701" y="819003"/>
                </a:cubicBezTo>
                <a:cubicBezTo>
                  <a:pt x="325703" y="827002"/>
                  <a:pt x="276080" y="837408"/>
                  <a:pt x="276080" y="837408"/>
                </a:cubicBezTo>
                <a:cubicBezTo>
                  <a:pt x="195618" y="823999"/>
                  <a:pt x="198611" y="843317"/>
                  <a:pt x="248472" y="726981"/>
                </a:cubicBezTo>
                <a:cubicBezTo>
                  <a:pt x="259235" y="701868"/>
                  <a:pt x="292421" y="692340"/>
                  <a:pt x="312890" y="680969"/>
                </a:cubicBezTo>
                <a:cubicBezTo>
                  <a:pt x="328526" y="672283"/>
                  <a:pt x="342559" y="660626"/>
                  <a:pt x="358904" y="653362"/>
                </a:cubicBezTo>
                <a:cubicBezTo>
                  <a:pt x="370462" y="648226"/>
                  <a:pt x="383553" y="647634"/>
                  <a:pt x="395714" y="644160"/>
                </a:cubicBezTo>
                <a:cubicBezTo>
                  <a:pt x="405041" y="641495"/>
                  <a:pt x="414119" y="638025"/>
                  <a:pt x="423322" y="634958"/>
                </a:cubicBezTo>
                <a:cubicBezTo>
                  <a:pt x="467793" y="637298"/>
                  <a:pt x="576411" y="613196"/>
                  <a:pt x="625781" y="662565"/>
                </a:cubicBezTo>
                <a:cubicBezTo>
                  <a:pt x="633602" y="670385"/>
                  <a:pt x="638051" y="680970"/>
                  <a:pt x="644186" y="690172"/>
                </a:cubicBezTo>
                <a:cubicBezTo>
                  <a:pt x="639257" y="828186"/>
                  <a:pt x="705892" y="916984"/>
                  <a:pt x="607376" y="966240"/>
                </a:cubicBezTo>
                <a:cubicBezTo>
                  <a:pt x="598700" y="970578"/>
                  <a:pt x="588971" y="972375"/>
                  <a:pt x="579768" y="975442"/>
                </a:cubicBezTo>
                <a:cubicBezTo>
                  <a:pt x="564430" y="972375"/>
                  <a:pt x="546769" y="974916"/>
                  <a:pt x="533754" y="966240"/>
                </a:cubicBezTo>
                <a:cubicBezTo>
                  <a:pt x="525683" y="960860"/>
                  <a:pt x="524552" y="948333"/>
                  <a:pt x="524552" y="938633"/>
                </a:cubicBezTo>
                <a:cubicBezTo>
                  <a:pt x="524552" y="907806"/>
                  <a:pt x="526822" y="876648"/>
                  <a:pt x="533754" y="846610"/>
                </a:cubicBezTo>
                <a:cubicBezTo>
                  <a:pt x="536241" y="835833"/>
                  <a:pt x="544339" y="826823"/>
                  <a:pt x="552160" y="819003"/>
                </a:cubicBezTo>
                <a:cubicBezTo>
                  <a:pt x="554515" y="816648"/>
                  <a:pt x="607436" y="776910"/>
                  <a:pt x="616578" y="772992"/>
                </a:cubicBezTo>
                <a:cubicBezTo>
                  <a:pt x="628203" y="768010"/>
                  <a:pt x="641119" y="766857"/>
                  <a:pt x="653389" y="763790"/>
                </a:cubicBezTo>
                <a:cubicBezTo>
                  <a:pt x="684065" y="766857"/>
                  <a:pt x="717842" y="759205"/>
                  <a:pt x="745416" y="772992"/>
                </a:cubicBezTo>
                <a:cubicBezTo>
                  <a:pt x="770729" y="785648"/>
                  <a:pt x="782632" y="829424"/>
                  <a:pt x="791429" y="855813"/>
                </a:cubicBezTo>
                <a:cubicBezTo>
                  <a:pt x="788361" y="892622"/>
                  <a:pt x="795486" y="931766"/>
                  <a:pt x="782226" y="966240"/>
                </a:cubicBezTo>
                <a:cubicBezTo>
                  <a:pt x="777686" y="978045"/>
                  <a:pt x="757415" y="971443"/>
                  <a:pt x="745416" y="975442"/>
                </a:cubicBezTo>
                <a:cubicBezTo>
                  <a:pt x="637538" y="1011400"/>
                  <a:pt x="772928" y="988595"/>
                  <a:pt x="570565" y="1003049"/>
                </a:cubicBezTo>
                <a:cubicBezTo>
                  <a:pt x="554333" y="1016034"/>
                  <a:pt x="522293" y="1038888"/>
                  <a:pt x="506146" y="1058263"/>
                </a:cubicBezTo>
                <a:cubicBezTo>
                  <a:pt x="409465" y="1174274"/>
                  <a:pt x="539815" y="1020329"/>
                  <a:pt x="460133" y="1131881"/>
                </a:cubicBezTo>
                <a:cubicBezTo>
                  <a:pt x="452568" y="1142471"/>
                  <a:pt x="441728" y="1150286"/>
                  <a:pt x="432525" y="1159488"/>
                </a:cubicBezTo>
                <a:cubicBezTo>
                  <a:pt x="438660" y="1184027"/>
                  <a:pt x="436899" y="1212060"/>
                  <a:pt x="450930" y="1233106"/>
                </a:cubicBezTo>
                <a:cubicBezTo>
                  <a:pt x="463200" y="1251511"/>
                  <a:pt x="487178" y="1258535"/>
                  <a:pt x="506146" y="1269915"/>
                </a:cubicBezTo>
                <a:cubicBezTo>
                  <a:pt x="529388" y="1283859"/>
                  <a:pt x="564350" y="1297492"/>
                  <a:pt x="588970" y="1306724"/>
                </a:cubicBezTo>
                <a:cubicBezTo>
                  <a:pt x="598053" y="1310130"/>
                  <a:pt x="607902" y="1311589"/>
                  <a:pt x="616578" y="1315927"/>
                </a:cubicBezTo>
                <a:cubicBezTo>
                  <a:pt x="626470" y="1320873"/>
                  <a:pt x="634294" y="1329385"/>
                  <a:pt x="644186" y="1334331"/>
                </a:cubicBezTo>
                <a:cubicBezTo>
                  <a:pt x="666840" y="1345657"/>
                  <a:pt x="705806" y="1349202"/>
                  <a:pt x="727010" y="1352736"/>
                </a:cubicBezTo>
                <a:cubicBezTo>
                  <a:pt x="736213" y="1365006"/>
                  <a:pt x="747008" y="1376229"/>
                  <a:pt x="754618" y="1389545"/>
                </a:cubicBezTo>
                <a:cubicBezTo>
                  <a:pt x="775604" y="1426269"/>
                  <a:pt x="764239" y="1506200"/>
                  <a:pt x="754618" y="1527579"/>
                </a:cubicBezTo>
                <a:cubicBezTo>
                  <a:pt x="733479" y="1574552"/>
                  <a:pt x="670533" y="1602458"/>
                  <a:pt x="634984" y="1638006"/>
                </a:cubicBezTo>
                <a:cubicBezTo>
                  <a:pt x="593357" y="1679631"/>
                  <a:pt x="642717" y="1656900"/>
                  <a:pt x="588970" y="1674816"/>
                </a:cubicBezTo>
                <a:cubicBezTo>
                  <a:pt x="508305" y="1755476"/>
                  <a:pt x="610635" y="1656761"/>
                  <a:pt x="533754" y="1720827"/>
                </a:cubicBezTo>
                <a:cubicBezTo>
                  <a:pt x="523756" y="1729158"/>
                  <a:pt x="515940" y="1739864"/>
                  <a:pt x="506146" y="1748434"/>
                </a:cubicBezTo>
                <a:cubicBezTo>
                  <a:pt x="416265" y="1827077"/>
                  <a:pt x="496355" y="1749022"/>
                  <a:pt x="432525" y="1812850"/>
                </a:cubicBezTo>
                <a:cubicBezTo>
                  <a:pt x="418249" y="1869950"/>
                  <a:pt x="418270" y="1851707"/>
                  <a:pt x="432525" y="1932479"/>
                </a:cubicBezTo>
                <a:cubicBezTo>
                  <a:pt x="436921" y="1957389"/>
                  <a:pt x="439617" y="1983474"/>
                  <a:pt x="450930" y="2006098"/>
                </a:cubicBezTo>
                <a:cubicBezTo>
                  <a:pt x="458690" y="2021618"/>
                  <a:pt x="476448" y="2029732"/>
                  <a:pt x="487741" y="2042907"/>
                </a:cubicBezTo>
                <a:cubicBezTo>
                  <a:pt x="512295" y="2071552"/>
                  <a:pt x="517833" y="2111218"/>
                  <a:pt x="561362" y="2125727"/>
                </a:cubicBezTo>
                <a:cubicBezTo>
                  <a:pt x="579767" y="2131862"/>
                  <a:pt x="597441" y="2140943"/>
                  <a:pt x="616578" y="2144132"/>
                </a:cubicBezTo>
                <a:cubicBezTo>
                  <a:pt x="656552" y="2150794"/>
                  <a:pt x="679208" y="2153959"/>
                  <a:pt x="717808" y="2162537"/>
                </a:cubicBezTo>
                <a:cubicBezTo>
                  <a:pt x="730154" y="2165281"/>
                  <a:pt x="742348" y="2168672"/>
                  <a:pt x="754618" y="2171739"/>
                </a:cubicBezTo>
                <a:cubicBezTo>
                  <a:pt x="1183061" y="2156439"/>
                  <a:pt x="1056360" y="2187525"/>
                  <a:pt x="947874" y="2144132"/>
                </a:cubicBezTo>
                <a:cubicBezTo>
                  <a:pt x="937605" y="2140024"/>
                  <a:pt x="929469" y="2131862"/>
                  <a:pt x="920266" y="2125727"/>
                </a:cubicBezTo>
                <a:cubicBezTo>
                  <a:pt x="892658" y="2128795"/>
                  <a:pt x="862730" y="2123436"/>
                  <a:pt x="837442" y="2134930"/>
                </a:cubicBezTo>
                <a:cubicBezTo>
                  <a:pt x="824954" y="2140606"/>
                  <a:pt x="819037" y="2158021"/>
                  <a:pt x="819037" y="2171739"/>
                </a:cubicBezTo>
                <a:cubicBezTo>
                  <a:pt x="819037" y="2209056"/>
                  <a:pt x="822286" y="2248066"/>
                  <a:pt x="837442" y="2282166"/>
                </a:cubicBezTo>
                <a:cubicBezTo>
                  <a:pt x="848014" y="2305951"/>
                  <a:pt x="874253" y="2318975"/>
                  <a:pt x="892658" y="2337380"/>
                </a:cubicBezTo>
                <a:cubicBezTo>
                  <a:pt x="941458" y="2386179"/>
                  <a:pt x="896512" y="2347054"/>
                  <a:pt x="957077" y="2383391"/>
                </a:cubicBezTo>
                <a:cubicBezTo>
                  <a:pt x="976045" y="2394771"/>
                  <a:pt x="990833" y="2414835"/>
                  <a:pt x="1012293" y="2420200"/>
                </a:cubicBezTo>
                <a:cubicBezTo>
                  <a:pt x="1058515" y="2431756"/>
                  <a:pt x="1037105" y="2425404"/>
                  <a:pt x="1076712" y="2438605"/>
                </a:cubicBezTo>
                <a:cubicBezTo>
                  <a:pt x="1231375" y="2410485"/>
                  <a:pt x="1135682" y="2441718"/>
                  <a:pt x="1205549" y="2401796"/>
                </a:cubicBezTo>
                <a:cubicBezTo>
                  <a:pt x="1217460" y="2394990"/>
                  <a:pt x="1231197" y="2391365"/>
                  <a:pt x="1242360" y="2383391"/>
                </a:cubicBezTo>
                <a:cubicBezTo>
                  <a:pt x="1267423" y="2365490"/>
                  <a:pt x="1271558" y="2351719"/>
                  <a:pt x="1288373" y="2328178"/>
                </a:cubicBezTo>
                <a:cubicBezTo>
                  <a:pt x="1305147" y="2304695"/>
                  <a:pt x="1329172" y="2271429"/>
                  <a:pt x="1352792" y="2254559"/>
                </a:cubicBezTo>
                <a:cubicBezTo>
                  <a:pt x="1360686" y="2248921"/>
                  <a:pt x="1371484" y="2249178"/>
                  <a:pt x="1380400" y="2245357"/>
                </a:cubicBezTo>
                <a:cubicBezTo>
                  <a:pt x="1393009" y="2239953"/>
                  <a:pt x="1404940" y="2233087"/>
                  <a:pt x="1417210" y="2226952"/>
                </a:cubicBezTo>
                <a:cubicBezTo>
                  <a:pt x="1454021" y="2242289"/>
                  <a:pt x="1496502" y="2248053"/>
                  <a:pt x="1527642" y="2272964"/>
                </a:cubicBezTo>
                <a:cubicBezTo>
                  <a:pt x="1545884" y="2287557"/>
                  <a:pt x="1544802" y="2316485"/>
                  <a:pt x="1555250" y="2337380"/>
                </a:cubicBezTo>
                <a:cubicBezTo>
                  <a:pt x="1563249" y="2353378"/>
                  <a:pt x="1575242" y="2367207"/>
                  <a:pt x="1582858" y="2383391"/>
                </a:cubicBezTo>
                <a:cubicBezTo>
                  <a:pt x="1599838" y="2419472"/>
                  <a:pt x="1628872" y="2493819"/>
                  <a:pt x="1628872" y="2493819"/>
                </a:cubicBezTo>
                <a:cubicBezTo>
                  <a:pt x="1631939" y="2509156"/>
                  <a:pt x="1634280" y="2524656"/>
                  <a:pt x="1638074" y="2539830"/>
                </a:cubicBezTo>
                <a:cubicBezTo>
                  <a:pt x="1640427" y="2549241"/>
                  <a:pt x="1648348" y="2557796"/>
                  <a:pt x="1647277" y="2567437"/>
                </a:cubicBezTo>
                <a:cubicBezTo>
                  <a:pt x="1642095" y="2614073"/>
                  <a:pt x="1637717" y="2662158"/>
                  <a:pt x="1619669" y="2705471"/>
                </a:cubicBezTo>
                <a:cubicBezTo>
                  <a:pt x="1587864" y="2781798"/>
                  <a:pt x="1558515" y="2773579"/>
                  <a:pt x="1518440" y="2825101"/>
                </a:cubicBezTo>
                <a:cubicBezTo>
                  <a:pt x="1507459" y="2839219"/>
                  <a:pt x="1501564" y="2856803"/>
                  <a:pt x="1490832" y="2871112"/>
                </a:cubicBezTo>
                <a:cubicBezTo>
                  <a:pt x="1478593" y="2887430"/>
                  <a:pt x="1442741" y="2916996"/>
                  <a:pt x="1426413" y="2926326"/>
                </a:cubicBezTo>
                <a:cubicBezTo>
                  <a:pt x="1417991" y="2931139"/>
                  <a:pt x="1408008" y="2932461"/>
                  <a:pt x="1398805" y="2935528"/>
                </a:cubicBezTo>
                <a:cubicBezTo>
                  <a:pt x="1343589" y="2932461"/>
                  <a:pt x="1279587" y="2956368"/>
                  <a:pt x="1233157" y="2926326"/>
                </a:cubicBezTo>
                <a:cubicBezTo>
                  <a:pt x="1207275" y="2909579"/>
                  <a:pt x="1235428" y="2864341"/>
                  <a:pt x="1242360" y="2834303"/>
                </a:cubicBezTo>
                <a:cubicBezTo>
                  <a:pt x="1249332" y="2804092"/>
                  <a:pt x="1298970" y="2781227"/>
                  <a:pt x="1315981" y="2769887"/>
                </a:cubicBezTo>
                <a:cubicBezTo>
                  <a:pt x="1332414" y="2758932"/>
                  <a:pt x="1361715" y="2737749"/>
                  <a:pt x="1380400" y="2733078"/>
                </a:cubicBezTo>
                <a:cubicBezTo>
                  <a:pt x="1404393" y="2727080"/>
                  <a:pt x="1429481" y="2726943"/>
                  <a:pt x="1454021" y="2723876"/>
                </a:cubicBezTo>
                <a:cubicBezTo>
                  <a:pt x="1475494" y="2730011"/>
                  <a:pt x="1498918" y="2731435"/>
                  <a:pt x="1518440" y="2742280"/>
                </a:cubicBezTo>
                <a:cubicBezTo>
                  <a:pt x="1528108" y="2747651"/>
                  <a:pt x="1536845" y="2758827"/>
                  <a:pt x="1536845" y="2769887"/>
                </a:cubicBezTo>
                <a:cubicBezTo>
                  <a:pt x="1536845" y="2902498"/>
                  <a:pt x="1535315" y="2855386"/>
                  <a:pt x="1500034" y="2917124"/>
                </a:cubicBezTo>
                <a:cubicBezTo>
                  <a:pt x="1493228" y="2929034"/>
                  <a:pt x="1488900" y="2942300"/>
                  <a:pt x="1481629" y="2953933"/>
                </a:cubicBezTo>
                <a:cubicBezTo>
                  <a:pt x="1470653" y="2971494"/>
                  <a:pt x="1444128" y="3005064"/>
                  <a:pt x="1426413" y="3018349"/>
                </a:cubicBezTo>
                <a:cubicBezTo>
                  <a:pt x="1412104" y="3029080"/>
                  <a:pt x="1395283" y="3036034"/>
                  <a:pt x="1380400" y="3045955"/>
                </a:cubicBezTo>
                <a:cubicBezTo>
                  <a:pt x="1367638" y="3054462"/>
                  <a:pt x="1357830" y="3067866"/>
                  <a:pt x="1343589" y="3073562"/>
                </a:cubicBezTo>
                <a:cubicBezTo>
                  <a:pt x="1326264" y="3080492"/>
                  <a:pt x="1306731" y="3079427"/>
                  <a:pt x="1288373" y="3082765"/>
                </a:cubicBezTo>
                <a:cubicBezTo>
                  <a:pt x="1272984" y="3085563"/>
                  <a:pt x="1257698" y="3088900"/>
                  <a:pt x="1242360" y="3091967"/>
                </a:cubicBezTo>
                <a:cubicBezTo>
                  <a:pt x="1177941" y="3085832"/>
                  <a:pt x="1113116" y="3083045"/>
                  <a:pt x="1049104" y="3073562"/>
                </a:cubicBezTo>
                <a:cubicBezTo>
                  <a:pt x="926099" y="3055340"/>
                  <a:pt x="1057378" y="3059757"/>
                  <a:pt x="947874" y="3027551"/>
                </a:cubicBezTo>
                <a:cubicBezTo>
                  <a:pt x="912072" y="3017021"/>
                  <a:pt x="837442" y="3009146"/>
                  <a:pt x="837442" y="3009146"/>
                </a:cubicBezTo>
                <a:cubicBezTo>
                  <a:pt x="766888" y="3012214"/>
                  <a:pt x="696222" y="3013318"/>
                  <a:pt x="625781" y="3018349"/>
                </a:cubicBezTo>
                <a:cubicBezTo>
                  <a:pt x="609425" y="3019517"/>
                  <a:pt x="560932" y="3032260"/>
                  <a:pt x="542957" y="3036753"/>
                </a:cubicBezTo>
                <a:cubicBezTo>
                  <a:pt x="491993" y="3104701"/>
                  <a:pt x="536978" y="3040152"/>
                  <a:pt x="487741" y="3128776"/>
                </a:cubicBezTo>
                <a:cubicBezTo>
                  <a:pt x="482370" y="3138444"/>
                  <a:pt x="473828" y="3146276"/>
                  <a:pt x="469336" y="3156383"/>
                </a:cubicBezTo>
                <a:cubicBezTo>
                  <a:pt x="461456" y="3174111"/>
                  <a:pt x="450930" y="3211597"/>
                  <a:pt x="450930" y="3211597"/>
                </a:cubicBezTo>
                <a:cubicBezTo>
                  <a:pt x="453998" y="3223867"/>
                  <a:pt x="453117" y="3237883"/>
                  <a:pt x="460133" y="3248406"/>
                </a:cubicBezTo>
                <a:cubicBezTo>
                  <a:pt x="466268" y="3257608"/>
                  <a:pt x="476685" y="3266519"/>
                  <a:pt x="487741" y="3266810"/>
                </a:cubicBezTo>
                <a:lnTo>
                  <a:pt x="809834" y="3257608"/>
                </a:lnTo>
                <a:cubicBezTo>
                  <a:pt x="812902" y="3248406"/>
                  <a:pt x="817135" y="3239513"/>
                  <a:pt x="819037" y="3230001"/>
                </a:cubicBezTo>
                <a:cubicBezTo>
                  <a:pt x="826356" y="3193409"/>
                  <a:pt x="837442" y="3119574"/>
                  <a:pt x="837442" y="3119574"/>
                </a:cubicBezTo>
                <a:cubicBezTo>
                  <a:pt x="820224" y="2878533"/>
                  <a:pt x="858534" y="2821272"/>
                  <a:pt x="782226" y="2668662"/>
                </a:cubicBezTo>
                <a:cubicBezTo>
                  <a:pt x="774227" y="2652664"/>
                  <a:pt x="765350" y="2636960"/>
                  <a:pt x="754618" y="2622651"/>
                </a:cubicBezTo>
                <a:cubicBezTo>
                  <a:pt x="746809" y="2612240"/>
                  <a:pt x="735342" y="2605042"/>
                  <a:pt x="727010" y="2595044"/>
                </a:cubicBezTo>
                <a:cubicBezTo>
                  <a:pt x="719930" y="2586548"/>
                  <a:pt x="717605" y="2573865"/>
                  <a:pt x="708605" y="2567437"/>
                </a:cubicBezTo>
                <a:cubicBezTo>
                  <a:pt x="695163" y="2557836"/>
                  <a:pt x="678415" y="2553779"/>
                  <a:pt x="662592" y="2549032"/>
                </a:cubicBezTo>
                <a:cubicBezTo>
                  <a:pt x="632481" y="2539999"/>
                  <a:pt x="568610" y="2533834"/>
                  <a:pt x="542957" y="2530628"/>
                </a:cubicBezTo>
                <a:cubicBezTo>
                  <a:pt x="484673" y="2533695"/>
                  <a:pt x="425607" y="2529830"/>
                  <a:pt x="368106" y="2539830"/>
                </a:cubicBezTo>
                <a:cubicBezTo>
                  <a:pt x="352995" y="2542458"/>
                  <a:pt x="343777" y="2558523"/>
                  <a:pt x="331296" y="2567437"/>
                </a:cubicBezTo>
                <a:cubicBezTo>
                  <a:pt x="322296" y="2573865"/>
                  <a:pt x="311128" y="2577657"/>
                  <a:pt x="303688" y="2585841"/>
                </a:cubicBezTo>
                <a:cubicBezTo>
                  <a:pt x="275772" y="2616547"/>
                  <a:pt x="212903" y="2701024"/>
                  <a:pt x="193256" y="2742280"/>
                </a:cubicBezTo>
                <a:cubicBezTo>
                  <a:pt x="174887" y="2780854"/>
                  <a:pt x="162728" y="2822091"/>
                  <a:pt x="147242" y="2861910"/>
                </a:cubicBezTo>
                <a:cubicBezTo>
                  <a:pt x="122985" y="2924282"/>
                  <a:pt x="133728" y="2888360"/>
                  <a:pt x="119634" y="2944730"/>
                </a:cubicBezTo>
                <a:cubicBezTo>
                  <a:pt x="125769" y="3006079"/>
                  <a:pt x="128665" y="3067838"/>
                  <a:pt x="138040" y="3128776"/>
                </a:cubicBezTo>
                <a:cubicBezTo>
                  <a:pt x="140990" y="3147951"/>
                  <a:pt x="149633" y="3165825"/>
                  <a:pt x="156445" y="3183990"/>
                </a:cubicBezTo>
                <a:cubicBezTo>
                  <a:pt x="204218" y="3311381"/>
                  <a:pt x="173919" y="3237527"/>
                  <a:pt x="220864" y="3322024"/>
                </a:cubicBezTo>
                <a:cubicBezTo>
                  <a:pt x="227526" y="3334016"/>
                  <a:pt x="231295" y="3347670"/>
                  <a:pt x="239269" y="3358833"/>
                </a:cubicBezTo>
                <a:cubicBezTo>
                  <a:pt x="246834" y="3369423"/>
                  <a:pt x="257674" y="3377238"/>
                  <a:pt x="266877" y="3386440"/>
                </a:cubicBezTo>
                <a:cubicBezTo>
                  <a:pt x="282215" y="3380305"/>
                  <a:pt x="302012" y="3355603"/>
                  <a:pt x="312890" y="3368035"/>
                </a:cubicBezTo>
                <a:cubicBezTo>
                  <a:pt x="333490" y="3391577"/>
                  <a:pt x="322024" y="3430182"/>
                  <a:pt x="331296" y="3460058"/>
                </a:cubicBezTo>
                <a:cubicBezTo>
                  <a:pt x="349706" y="3519378"/>
                  <a:pt x="383532" y="3573997"/>
                  <a:pt x="395714" y="3634901"/>
                </a:cubicBezTo>
                <a:cubicBezTo>
                  <a:pt x="411227" y="3712463"/>
                  <a:pt x="394747" y="3651050"/>
                  <a:pt x="423322" y="3717722"/>
                </a:cubicBezTo>
                <a:cubicBezTo>
                  <a:pt x="445571" y="3769635"/>
                  <a:pt x="418377" y="3719871"/>
                  <a:pt x="441728" y="3782138"/>
                </a:cubicBezTo>
                <a:cubicBezTo>
                  <a:pt x="446545" y="3794982"/>
                  <a:pt x="454729" y="3806338"/>
                  <a:pt x="460133" y="3818947"/>
                </a:cubicBezTo>
                <a:cubicBezTo>
                  <a:pt x="463954" y="3827863"/>
                  <a:pt x="461443" y="3840916"/>
                  <a:pt x="469336" y="3846554"/>
                </a:cubicBezTo>
                <a:cubicBezTo>
                  <a:pt x="485123" y="3857830"/>
                  <a:pt x="506147" y="3858824"/>
                  <a:pt x="524552" y="3864959"/>
                </a:cubicBezTo>
                <a:cubicBezTo>
                  <a:pt x="533755" y="3868026"/>
                  <a:pt x="544089" y="3868780"/>
                  <a:pt x="552160" y="3874161"/>
                </a:cubicBezTo>
                <a:cubicBezTo>
                  <a:pt x="561363" y="3880296"/>
                  <a:pt x="569276" y="3889068"/>
                  <a:pt x="579768" y="3892565"/>
                </a:cubicBezTo>
                <a:cubicBezTo>
                  <a:pt x="597470" y="3898465"/>
                  <a:pt x="622840" y="3887601"/>
                  <a:pt x="634984" y="3901768"/>
                </a:cubicBezTo>
                <a:cubicBezTo>
                  <a:pt x="646962" y="3915741"/>
                  <a:pt x="634984" y="3938577"/>
                  <a:pt x="634984" y="3956981"/>
                </a:cubicBezTo>
              </a:path>
            </a:pathLst>
          </a:custGeom>
          <a:ln w="19050" cmpd="sng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Ideal Way to Configure Experiments ...</a:t>
            </a:r>
            <a:endParaRPr lang="de-DE" dirty="0"/>
          </a:p>
        </p:txBody>
      </p:sp>
      <p:sp>
        <p:nvSpPr>
          <p:cNvPr id="86" name="Inhaltsplatzhalter 2"/>
          <p:cNvSpPr>
            <a:spLocks noGrp="1"/>
          </p:cNvSpPr>
          <p:nvPr>
            <p:ph idx="1"/>
          </p:nvPr>
        </p:nvSpPr>
        <p:spPr>
          <a:xfrm>
            <a:off x="250825" y="1223963"/>
            <a:ext cx="4471266" cy="5310764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Defining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specific</a:t>
            </a:r>
            <a:r>
              <a:rPr lang="de-DE" dirty="0" smtClean="0"/>
              <a:t> pulse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b="1" dirty="0" err="1" smtClean="0"/>
              <a:t>process</a:t>
            </a:r>
            <a:r>
              <a:rPr lang="de-DE" dirty="0" smtClean="0"/>
              <a:t> :</a:t>
            </a:r>
          </a:p>
          <a:p>
            <a:r>
              <a:rPr lang="de-DE" dirty="0" err="1" smtClean="0"/>
              <a:t>Describe</a:t>
            </a:r>
            <a:r>
              <a:rPr lang="de-DE" dirty="0" smtClean="0"/>
              <a:t> an </a:t>
            </a:r>
            <a:r>
              <a:rPr lang="de-DE" b="1" dirty="0" err="1" smtClean="0"/>
              <a:t>idea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Express in </a:t>
            </a:r>
            <a:r>
              <a:rPr lang="de-DE" b="1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quantities</a:t>
            </a:r>
            <a:r>
              <a:rPr lang="de-DE" dirty="0" smtClean="0"/>
              <a:t>.</a:t>
            </a:r>
          </a:p>
          <a:p>
            <a:endParaRPr lang="de-DE" sz="2400" dirty="0" smtClean="0"/>
          </a:p>
          <a:p>
            <a:r>
              <a:rPr lang="de-DE" dirty="0" err="1" smtClean="0"/>
              <a:t>Translate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b="1" dirty="0" err="1" smtClean="0"/>
              <a:t>control</a:t>
            </a:r>
            <a:r>
              <a:rPr lang="de-DE" dirty="0" smtClean="0"/>
              <a:t> relevant </a:t>
            </a:r>
            <a:r>
              <a:rPr lang="de-DE" dirty="0" err="1" smtClean="0"/>
              <a:t>quantities</a:t>
            </a:r>
            <a:endParaRPr lang="de-DE" dirty="0" smtClean="0"/>
          </a:p>
          <a:p>
            <a:r>
              <a:rPr lang="de-DE" dirty="0" smtClean="0"/>
              <a:t>Detail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b="1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endParaRPr lang="de-DE" dirty="0" smtClean="0"/>
          </a:p>
          <a:p>
            <a:pPr lvl="1"/>
            <a:r>
              <a:rPr lang="de-DE" dirty="0" err="1" smtClean="0"/>
              <a:t>engineering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endParaRPr lang="de-DE" dirty="0" smtClean="0"/>
          </a:p>
          <a:p>
            <a:pPr lvl="1"/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de-DE" dirty="0" smtClean="0"/>
          </a:p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abstraction</a:t>
            </a:r>
            <a:endParaRPr lang="de-DE" dirty="0"/>
          </a:p>
          <a:p>
            <a:pPr lvl="1"/>
            <a:r>
              <a:rPr lang="de-DE" dirty="0"/>
              <a:t>Keep </a:t>
            </a:r>
            <a:r>
              <a:rPr lang="de-DE" dirty="0" err="1"/>
              <a:t>focus</a:t>
            </a:r>
            <a:r>
              <a:rPr lang="de-DE" dirty="0"/>
              <a:t> on relevant </a:t>
            </a:r>
            <a:r>
              <a:rPr lang="de-DE" dirty="0" err="1"/>
              <a:t>parameters</a:t>
            </a:r>
            <a:endParaRPr lang="de-DE" dirty="0"/>
          </a:p>
          <a:p>
            <a:pPr lvl="1"/>
            <a:r>
              <a:rPr lang="de-DE" dirty="0" err="1"/>
              <a:t>Hide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10</a:t>
            </a:fld>
            <a:endParaRPr lang="de-DE" altLang="en-US"/>
          </a:p>
        </p:txBody>
      </p:sp>
      <p:sp>
        <p:nvSpPr>
          <p:cNvPr id="22" name="Foliennummernplatzhalter 3"/>
          <p:cNvSpPr txBox="1">
            <a:spLocks/>
          </p:cNvSpPr>
          <p:nvPr/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E50610-3BF3-49A6-93B5-A8CB4D0ABCF9}" type="slidenum">
              <a:rPr lang="de-DE" altLang="en-US" smtClean="0"/>
              <a:pPr/>
              <a:t>10</a:t>
            </a:fld>
            <a:endParaRPr lang="de-DE" altLang="en-US"/>
          </a:p>
        </p:txBody>
      </p:sp>
      <p:sp>
        <p:nvSpPr>
          <p:cNvPr id="7" name="Textfeld 6"/>
          <p:cNvSpPr txBox="1"/>
          <p:nvPr/>
        </p:nvSpPr>
        <p:spPr>
          <a:xfrm>
            <a:off x="6891118" y="4734071"/>
            <a:ext cx="2149401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Plant and </a:t>
            </a:r>
            <a:r>
              <a:rPr lang="de-DE" sz="1400" b="1" dirty="0" err="1" smtClean="0"/>
              <a:t>Control Systems Settings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controller  characteristics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plant system characteristics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12" name="Flussdiagramm: Magnetplattenspeicher 11"/>
          <p:cNvSpPr/>
          <p:nvPr/>
        </p:nvSpPr>
        <p:spPr>
          <a:xfrm>
            <a:off x="4814451" y="1871225"/>
            <a:ext cx="1598641" cy="482277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Experiment </a:t>
            </a:r>
            <a:r>
              <a:rPr lang="de-DE" sz="1200" dirty="0" err="1">
                <a:solidFill>
                  <a:schemeClr val="tx1"/>
                </a:solidFill>
              </a:rPr>
              <a:t>Desc</a:t>
            </a:r>
            <a:r>
              <a:rPr lang="de-DE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Pfeil nach unten 36"/>
          <p:cNvSpPr/>
          <p:nvPr/>
        </p:nvSpPr>
        <p:spPr>
          <a:xfrm>
            <a:off x="5427697" y="242871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lussdiagramm: Magnetplattenspeicher 40"/>
          <p:cNvSpPr/>
          <p:nvPr/>
        </p:nvSpPr>
        <p:spPr>
          <a:xfrm>
            <a:off x="4814451" y="2852552"/>
            <a:ext cx="1598641" cy="482277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Physics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Flussdiagramm: Magnetplattenspeicher 41"/>
          <p:cNvSpPr/>
          <p:nvPr/>
        </p:nvSpPr>
        <p:spPr>
          <a:xfrm>
            <a:off x="4814451" y="3845146"/>
            <a:ext cx="1598641" cy="482277"/>
          </a:xfrm>
          <a:prstGeom prst="flowChartMagneticDisk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Flussdiagramm: Magnetplattenspeicher 41"/>
          <p:cNvSpPr/>
          <p:nvPr/>
        </p:nvSpPr>
        <p:spPr>
          <a:xfrm>
            <a:off x="4814451" y="5196165"/>
            <a:ext cx="1598641" cy="482277"/>
          </a:xfrm>
          <a:prstGeom prst="flowChartMagneticDisk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Flussdiagramm: Magnetplattenspeicher 41"/>
          <p:cNvSpPr/>
          <p:nvPr/>
        </p:nvSpPr>
        <p:spPr>
          <a:xfrm>
            <a:off x="4814451" y="4839785"/>
            <a:ext cx="1598641" cy="482277"/>
          </a:xfrm>
          <a:prstGeom prst="flowChartMagneticDisk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Pfeil nach unten 57"/>
          <p:cNvSpPr/>
          <p:nvPr/>
        </p:nvSpPr>
        <p:spPr>
          <a:xfrm>
            <a:off x="5427697" y="341567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feil nach unten 58"/>
          <p:cNvSpPr/>
          <p:nvPr/>
        </p:nvSpPr>
        <p:spPr>
          <a:xfrm>
            <a:off x="5427697" y="4432384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uppierung 72"/>
          <p:cNvGrpSpPr/>
          <p:nvPr/>
        </p:nvGrpSpPr>
        <p:grpSpPr>
          <a:xfrm>
            <a:off x="5454306" y="1093920"/>
            <a:ext cx="2115425" cy="690142"/>
            <a:chOff x="5454306" y="920745"/>
            <a:chExt cx="2115425" cy="690142"/>
          </a:xfrm>
        </p:grpSpPr>
        <p:pic>
          <p:nvPicPr>
            <p:cNvPr id="61" name="Picture 2" descr="Albert Einstein Cartoon In A Classroom Sce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" t="19924" r="41819" b="32302"/>
            <a:stretch/>
          </p:blipFill>
          <p:spPr bwMode="auto">
            <a:xfrm>
              <a:off x="6986508" y="920745"/>
              <a:ext cx="583223" cy="523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Nach oben gebogener Pfeil 65"/>
            <p:cNvSpPr/>
            <p:nvPr/>
          </p:nvSpPr>
          <p:spPr>
            <a:xfrm rot="10800000">
              <a:off x="5454306" y="1296730"/>
              <a:ext cx="1196475" cy="314157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558581" y="5618105"/>
            <a:ext cx="3070397" cy="914020"/>
            <a:chOff x="5558581" y="5560380"/>
            <a:chExt cx="3070397" cy="914020"/>
          </a:xfrm>
        </p:grpSpPr>
        <p:grpSp>
          <p:nvGrpSpPr>
            <p:cNvPr id="31" name="Gruppieren 38"/>
            <p:cNvGrpSpPr/>
            <p:nvPr/>
          </p:nvGrpSpPr>
          <p:grpSpPr>
            <a:xfrm>
              <a:off x="6541091" y="5560380"/>
              <a:ext cx="2087887" cy="914020"/>
              <a:chOff x="576942" y="1251221"/>
              <a:chExt cx="6898542" cy="2660982"/>
            </a:xfrm>
          </p:grpSpPr>
          <p:pic>
            <p:nvPicPr>
              <p:cNvPr id="32" name="Picture 49" descr="13173C_vessel-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652" y="2832202"/>
                <a:ext cx="1505292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hteck 32"/>
              <p:cNvSpPr/>
              <p:nvPr/>
            </p:nvSpPr>
            <p:spPr>
              <a:xfrm>
                <a:off x="5827653" y="2832202"/>
                <a:ext cx="164783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err="1"/>
                  <a:t>Actuator Systems</a:t>
                </a:r>
                <a:endParaRPr lang="en-US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576942" y="2832202"/>
                <a:ext cx="144000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de-DE" dirty="0" err="1"/>
                  <a:t>Diagnos. Systems</a:t>
                </a:r>
                <a:endParaRPr lang="en-US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3160970" y="1251221"/>
                <a:ext cx="1440000" cy="10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smtClean="0"/>
                  <a:t>Plasma Control</a:t>
                </a:r>
                <a:endParaRPr lang="en-US" dirty="0"/>
              </a:p>
            </p:txBody>
          </p:sp>
          <p:sp>
            <p:nvSpPr>
              <p:cNvPr id="36" name="Pfeil nach unten 35"/>
              <p:cNvSpPr/>
              <p:nvPr/>
            </p:nvSpPr>
            <p:spPr>
              <a:xfrm rot="5400000">
                <a:off x="5018386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Pfeil nach unten 37"/>
              <p:cNvSpPr/>
              <p:nvPr/>
            </p:nvSpPr>
            <p:spPr>
              <a:xfrm rot="5400000">
                <a:off x="2360384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Pfeil nach oben und unten 43"/>
              <p:cNvSpPr/>
              <p:nvPr/>
            </p:nvSpPr>
            <p:spPr>
              <a:xfrm rot="2700000">
                <a:off x="2243470" y="1791221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Pfeil nach oben und unten 47"/>
              <p:cNvSpPr/>
              <p:nvPr/>
            </p:nvSpPr>
            <p:spPr>
              <a:xfrm rot="18900000">
                <a:off x="5109847" y="1791222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Nach oben gebogener Pfeil 67"/>
            <p:cNvSpPr/>
            <p:nvPr/>
          </p:nvSpPr>
          <p:spPr>
            <a:xfrm rot="5400000">
              <a:off x="5892791" y="5340437"/>
              <a:ext cx="423779" cy="1092200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5" name="Textfeld 74"/>
          <p:cNvSpPr txBox="1"/>
          <p:nvPr/>
        </p:nvSpPr>
        <p:spPr>
          <a:xfrm>
            <a:off x="5847047" y="1390997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Idea</a:t>
            </a:r>
            <a:endParaRPr lang="en-US" sz="1200" dirty="0"/>
          </a:p>
        </p:txBody>
      </p:sp>
      <p:sp>
        <p:nvSpPr>
          <p:cNvPr id="76" name="Textfeld 75"/>
          <p:cNvSpPr txBox="1"/>
          <p:nvPr/>
        </p:nvSpPr>
        <p:spPr>
          <a:xfrm>
            <a:off x="5691969" y="5788473"/>
            <a:ext cx="86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Execution</a:t>
            </a:r>
            <a:endParaRPr lang="en-US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6891119" y="1742964"/>
            <a:ext cx="2119198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Experiment </a:t>
            </a:r>
            <a:r>
              <a:rPr lang="de-DE" sz="1400" b="1" dirty="0" err="1"/>
              <a:t>P</a:t>
            </a:r>
            <a:r>
              <a:rPr lang="de-DE" sz="1400" b="1" dirty="0" err="1" smtClean="0"/>
              <a:t>roposal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idea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key plasma states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technical parameters</a:t>
            </a:r>
            <a:endParaRPr lang="de-DE" sz="1100" dirty="0" err="1" smtClean="0">
              <a:solidFill>
                <a:srgbClr val="80808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07409" y="2401451"/>
            <a:ext cx="161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</a:t>
            </a:r>
            <a:r>
              <a:rPr lang="en-GB" sz="1600" b="1" dirty="0" smtClean="0"/>
              <a:t>hysics model </a:t>
            </a:r>
            <a:endParaRPr lang="en-GB" sz="1600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807409" y="3362037"/>
            <a:ext cx="154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control model </a:t>
            </a:r>
            <a:endParaRPr lang="en-GB" sz="1600" b="1" dirty="0"/>
          </a:p>
        </p:txBody>
      </p:sp>
      <p:sp>
        <p:nvSpPr>
          <p:cNvPr id="47" name="Textfeld 46"/>
          <p:cNvSpPr txBox="1"/>
          <p:nvPr/>
        </p:nvSpPr>
        <p:spPr>
          <a:xfrm>
            <a:off x="5807409" y="4334163"/>
            <a:ext cx="2008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engineering model </a:t>
            </a:r>
            <a:endParaRPr lang="en-GB" sz="16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6891119" y="2701201"/>
            <a:ext cx="2192724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Physics Scenario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solidFill>
                  <a:srgbClr val="808080"/>
                </a:solidFill>
              </a:rPr>
              <a:t>p</a:t>
            </a:r>
            <a:r>
              <a:rPr lang="en-US" sz="1100" dirty="0" smtClean="0">
                <a:solidFill>
                  <a:srgbClr val="808080"/>
                </a:solidFill>
              </a:rPr>
              <a:t>lasma regime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smtClean="0">
                <a:solidFill>
                  <a:srgbClr val="808080"/>
                </a:solidFill>
              </a:rPr>
              <a:t>evolution </a:t>
            </a:r>
            <a:r>
              <a:rPr lang="en-US" sz="1100" dirty="0">
                <a:solidFill>
                  <a:srgbClr val="808080"/>
                </a:solidFill>
              </a:rPr>
              <a:t>of major plasma quantities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891118" y="3597979"/>
            <a:ext cx="2079093" cy="85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Control </a:t>
            </a:r>
            <a:r>
              <a:rPr lang="de-DE" sz="1400" b="1" dirty="0" err="1" smtClean="0"/>
              <a:t>Scenario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choice of control functions 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evolution of controlled technical (FF) / physical (FB) quantities</a:t>
            </a:r>
            <a:endParaRPr lang="en-US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" grpId="0"/>
      <p:bldP spid="12" grpId="0" animBg="1"/>
      <p:bldP spid="37" grpId="0" animBg="1"/>
      <p:bldP spid="41" grpId="0" animBg="1"/>
      <p:bldP spid="42" grpId="0" animBg="1"/>
      <p:bldP spid="56" grpId="0" animBg="1"/>
      <p:bldP spid="55" grpId="0" animBg="1"/>
      <p:bldP spid="58" grpId="0" animBg="1"/>
      <p:bldP spid="59" grpId="0" animBg="1"/>
      <p:bldP spid="24" grpId="0"/>
      <p:bldP spid="3" grpId="0"/>
      <p:bldP spid="46" grpId="0"/>
      <p:bldP spid="47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feil nach unten 77"/>
          <p:cNvSpPr/>
          <p:nvPr/>
        </p:nvSpPr>
        <p:spPr>
          <a:xfrm rot="19718020">
            <a:off x="5640133" y="3380069"/>
            <a:ext cx="344258" cy="34862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Pfeil nach unten 76"/>
          <p:cNvSpPr/>
          <p:nvPr/>
        </p:nvSpPr>
        <p:spPr>
          <a:xfrm rot="20682308">
            <a:off x="5547770" y="3403160"/>
            <a:ext cx="344258" cy="34862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Pfeil nach unten 79"/>
          <p:cNvSpPr/>
          <p:nvPr/>
        </p:nvSpPr>
        <p:spPr>
          <a:xfrm rot="19718020">
            <a:off x="5607806" y="4375287"/>
            <a:ext cx="344258" cy="34862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Pfeil nach unten 78"/>
          <p:cNvSpPr/>
          <p:nvPr/>
        </p:nvSpPr>
        <p:spPr>
          <a:xfrm rot="20682308">
            <a:off x="5526988" y="4398378"/>
            <a:ext cx="344258" cy="34862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Pfeil nach unten 81"/>
          <p:cNvSpPr/>
          <p:nvPr/>
        </p:nvSpPr>
        <p:spPr>
          <a:xfrm rot="1881980" flipH="1">
            <a:off x="5192169" y="4398378"/>
            <a:ext cx="344258" cy="34862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Pfeil nach unten 80"/>
          <p:cNvSpPr/>
          <p:nvPr/>
        </p:nvSpPr>
        <p:spPr>
          <a:xfrm rot="917692" flipH="1">
            <a:off x="5284526" y="4421469"/>
            <a:ext cx="344258" cy="34862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91118" y="4734071"/>
            <a:ext cx="2149401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Plant and </a:t>
            </a:r>
            <a:r>
              <a:rPr lang="de-DE" sz="1400" b="1" dirty="0" err="1" smtClean="0"/>
              <a:t>Control Systems Settings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controller  characteristics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plant system characteristics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12" name="Flussdiagramm: Magnetplattenspeicher 11"/>
          <p:cNvSpPr/>
          <p:nvPr/>
        </p:nvSpPr>
        <p:spPr>
          <a:xfrm>
            <a:off x="4814451" y="1871225"/>
            <a:ext cx="1598641" cy="482277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Experiment </a:t>
            </a:r>
            <a:r>
              <a:rPr lang="de-DE" sz="1200" dirty="0" err="1">
                <a:solidFill>
                  <a:schemeClr val="tx1"/>
                </a:solidFill>
              </a:rPr>
              <a:t>Desc</a:t>
            </a:r>
            <a:r>
              <a:rPr lang="de-DE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Pfeil nach unten 71"/>
          <p:cNvSpPr/>
          <p:nvPr/>
        </p:nvSpPr>
        <p:spPr>
          <a:xfrm rot="20682308">
            <a:off x="5558692" y="2419487"/>
            <a:ext cx="344258" cy="34862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Pfeil nach unten 36"/>
          <p:cNvSpPr/>
          <p:nvPr/>
        </p:nvSpPr>
        <p:spPr>
          <a:xfrm>
            <a:off x="5427697" y="242871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lussdiagramm: Magnetplattenspeicher 40"/>
          <p:cNvSpPr/>
          <p:nvPr/>
        </p:nvSpPr>
        <p:spPr>
          <a:xfrm>
            <a:off x="4881236" y="2797142"/>
            <a:ext cx="1598400" cy="482277"/>
          </a:xfrm>
          <a:prstGeom prst="flowChartMagneticDisk">
            <a:avLst/>
          </a:prstGeom>
          <a:solidFill>
            <a:srgbClr val="118A5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Physics </a:t>
            </a:r>
            <a:r>
              <a:rPr lang="de-DE" sz="1100" dirty="0" err="1">
                <a:solidFill>
                  <a:schemeClr val="tx1"/>
                </a:solidFill>
              </a:rPr>
              <a:t>Waveforms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1" name="Flussdiagramm: Magnetplattenspeicher 40"/>
          <p:cNvSpPr/>
          <p:nvPr/>
        </p:nvSpPr>
        <p:spPr>
          <a:xfrm>
            <a:off x="4814451" y="2852552"/>
            <a:ext cx="1598641" cy="482277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Physics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Flussdiagramm: Magnetplattenspeicher 41"/>
          <p:cNvSpPr/>
          <p:nvPr/>
        </p:nvSpPr>
        <p:spPr>
          <a:xfrm>
            <a:off x="4941263" y="3711217"/>
            <a:ext cx="1598400" cy="482277"/>
          </a:xfrm>
          <a:prstGeom prst="flowChartMagneticDisk">
            <a:avLst/>
          </a:prstGeom>
          <a:solidFill>
            <a:srgbClr val="41B71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Control </a:t>
            </a:r>
            <a:r>
              <a:rPr lang="de-DE" sz="1100" dirty="0" err="1">
                <a:solidFill>
                  <a:schemeClr val="tx1"/>
                </a:solidFill>
              </a:rPr>
              <a:t>Waveforms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Flussdiagramm: Magnetplattenspeicher 41"/>
          <p:cNvSpPr/>
          <p:nvPr/>
        </p:nvSpPr>
        <p:spPr>
          <a:xfrm>
            <a:off x="4881235" y="3778179"/>
            <a:ext cx="1598400" cy="482277"/>
          </a:xfrm>
          <a:prstGeom prst="flowChartMagneticDisk">
            <a:avLst/>
          </a:prstGeom>
          <a:solidFill>
            <a:srgbClr val="41B71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Control </a:t>
            </a:r>
            <a:r>
              <a:rPr lang="de-DE" sz="1100" dirty="0" err="1">
                <a:solidFill>
                  <a:schemeClr val="tx1"/>
                </a:solidFill>
              </a:rPr>
              <a:t>Waveforms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2" name="Flussdiagramm: Magnetplattenspeicher 41"/>
          <p:cNvSpPr/>
          <p:nvPr/>
        </p:nvSpPr>
        <p:spPr>
          <a:xfrm>
            <a:off x="4814451" y="3845146"/>
            <a:ext cx="1598641" cy="482277"/>
          </a:xfrm>
          <a:prstGeom prst="flowChartMagneticDisk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Flussdiagramm: Magnetplattenspeicher 41"/>
          <p:cNvSpPr/>
          <p:nvPr/>
        </p:nvSpPr>
        <p:spPr>
          <a:xfrm>
            <a:off x="4719806" y="5320875"/>
            <a:ext cx="1598641" cy="482277"/>
          </a:xfrm>
          <a:prstGeom prst="flowChartMagneticDisk">
            <a:avLst/>
          </a:prstGeom>
          <a:solidFill>
            <a:srgbClr val="B17E0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0" name="Flussdiagramm: Magnetplattenspeicher 41"/>
          <p:cNvSpPr/>
          <p:nvPr/>
        </p:nvSpPr>
        <p:spPr>
          <a:xfrm>
            <a:off x="4800621" y="4675870"/>
            <a:ext cx="1598641" cy="482277"/>
          </a:xfrm>
          <a:prstGeom prst="flowChartMagneticDisk">
            <a:avLst/>
          </a:prstGeom>
          <a:solidFill>
            <a:srgbClr val="5A8A2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Flussdiagramm: Magnetplattenspeicher 41"/>
          <p:cNvSpPr/>
          <p:nvPr/>
        </p:nvSpPr>
        <p:spPr>
          <a:xfrm>
            <a:off x="4763671" y="5099205"/>
            <a:ext cx="1598641" cy="482277"/>
          </a:xfrm>
          <a:prstGeom prst="flowChartMagneticDisk">
            <a:avLst/>
          </a:prstGeom>
          <a:solidFill>
            <a:srgbClr val="B17E0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Flussdiagramm: Magnetplattenspeicher 41"/>
          <p:cNvSpPr/>
          <p:nvPr/>
        </p:nvSpPr>
        <p:spPr>
          <a:xfrm>
            <a:off x="4740581" y="4777460"/>
            <a:ext cx="1598641" cy="482277"/>
          </a:xfrm>
          <a:prstGeom prst="flowChartMagneticDisk">
            <a:avLst/>
          </a:prstGeom>
          <a:solidFill>
            <a:srgbClr val="5A8A2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Flussdiagramm: Magnetplattenspeicher 41"/>
          <p:cNvSpPr/>
          <p:nvPr/>
        </p:nvSpPr>
        <p:spPr>
          <a:xfrm>
            <a:off x="4934531" y="5200795"/>
            <a:ext cx="1598641" cy="482277"/>
          </a:xfrm>
          <a:prstGeom prst="flowChartMagneticDisk">
            <a:avLst/>
          </a:prstGeom>
          <a:solidFill>
            <a:srgbClr val="B17E0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Flussdiagramm: Magnetplattenspeicher 41"/>
          <p:cNvSpPr/>
          <p:nvPr/>
        </p:nvSpPr>
        <p:spPr>
          <a:xfrm>
            <a:off x="4934531" y="4705875"/>
            <a:ext cx="1598641" cy="482277"/>
          </a:xfrm>
          <a:prstGeom prst="flowChartMagneticDisk">
            <a:avLst/>
          </a:prstGeom>
          <a:solidFill>
            <a:srgbClr val="5A8A2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Flussdiagramm: Magnetplattenspeicher 41"/>
          <p:cNvSpPr/>
          <p:nvPr/>
        </p:nvSpPr>
        <p:spPr>
          <a:xfrm>
            <a:off x="4874491" y="5267750"/>
            <a:ext cx="1598641" cy="482277"/>
          </a:xfrm>
          <a:prstGeom prst="flowChartMagneticDisk">
            <a:avLst/>
          </a:prstGeom>
          <a:solidFill>
            <a:srgbClr val="B17E0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Flussdiagramm: Magnetplattenspeicher 41"/>
          <p:cNvSpPr/>
          <p:nvPr/>
        </p:nvSpPr>
        <p:spPr>
          <a:xfrm>
            <a:off x="4874491" y="4761285"/>
            <a:ext cx="1598641" cy="482277"/>
          </a:xfrm>
          <a:prstGeom prst="flowChartMagneticDisk">
            <a:avLst/>
          </a:prstGeom>
          <a:solidFill>
            <a:srgbClr val="5A8A2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Flussdiagramm: Magnetplattenspeicher 41"/>
          <p:cNvSpPr/>
          <p:nvPr/>
        </p:nvSpPr>
        <p:spPr>
          <a:xfrm>
            <a:off x="4814451" y="5196165"/>
            <a:ext cx="1598641" cy="482277"/>
          </a:xfrm>
          <a:prstGeom prst="flowChartMagneticDisk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Flussdiagramm: Magnetplattenspeicher 41"/>
          <p:cNvSpPr/>
          <p:nvPr/>
        </p:nvSpPr>
        <p:spPr>
          <a:xfrm>
            <a:off x="4814451" y="4839785"/>
            <a:ext cx="1598641" cy="482277"/>
          </a:xfrm>
          <a:prstGeom prst="flowChartMagneticDisk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Pfeil nach unten 57"/>
          <p:cNvSpPr/>
          <p:nvPr/>
        </p:nvSpPr>
        <p:spPr>
          <a:xfrm>
            <a:off x="5427697" y="341567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feil nach unten 58"/>
          <p:cNvSpPr/>
          <p:nvPr/>
        </p:nvSpPr>
        <p:spPr>
          <a:xfrm>
            <a:off x="5427697" y="4432384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uppierung 72"/>
          <p:cNvGrpSpPr/>
          <p:nvPr/>
        </p:nvGrpSpPr>
        <p:grpSpPr>
          <a:xfrm>
            <a:off x="5454306" y="1093920"/>
            <a:ext cx="2103880" cy="690142"/>
            <a:chOff x="5454306" y="920745"/>
            <a:chExt cx="2103880" cy="690142"/>
          </a:xfrm>
        </p:grpSpPr>
        <p:pic>
          <p:nvPicPr>
            <p:cNvPr id="61" name="Picture 2" descr="Albert Einstein Cartoon In A Classroom Sce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" t="19924" r="41819" b="32302"/>
            <a:stretch/>
          </p:blipFill>
          <p:spPr bwMode="auto">
            <a:xfrm>
              <a:off x="6974963" y="920745"/>
              <a:ext cx="583223" cy="523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Nach oben gebogener Pfeil 65"/>
            <p:cNvSpPr/>
            <p:nvPr/>
          </p:nvSpPr>
          <p:spPr>
            <a:xfrm rot="10800000">
              <a:off x="5454306" y="1296730"/>
              <a:ext cx="1196475" cy="314157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558581" y="5618105"/>
            <a:ext cx="3070397" cy="914020"/>
            <a:chOff x="5558581" y="5560380"/>
            <a:chExt cx="3070397" cy="914020"/>
          </a:xfrm>
        </p:grpSpPr>
        <p:grpSp>
          <p:nvGrpSpPr>
            <p:cNvPr id="31" name="Gruppieren 38"/>
            <p:cNvGrpSpPr/>
            <p:nvPr/>
          </p:nvGrpSpPr>
          <p:grpSpPr>
            <a:xfrm>
              <a:off x="6541091" y="5560380"/>
              <a:ext cx="2087887" cy="914020"/>
              <a:chOff x="576942" y="1251221"/>
              <a:chExt cx="6898542" cy="2660982"/>
            </a:xfrm>
          </p:grpSpPr>
          <p:pic>
            <p:nvPicPr>
              <p:cNvPr id="32" name="Picture 49" descr="13173C_vessel-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652" y="2832202"/>
                <a:ext cx="1505292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hteck 32"/>
              <p:cNvSpPr/>
              <p:nvPr/>
            </p:nvSpPr>
            <p:spPr>
              <a:xfrm>
                <a:off x="5827653" y="2832202"/>
                <a:ext cx="164783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err="1"/>
                  <a:t>Actuator Systems</a:t>
                </a:r>
                <a:endParaRPr lang="en-US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576942" y="2832202"/>
                <a:ext cx="144000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de-DE" dirty="0" err="1"/>
                  <a:t>Diagnos. Systems</a:t>
                </a:r>
                <a:endParaRPr lang="en-US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3160970" y="1251221"/>
                <a:ext cx="1440000" cy="10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smtClean="0"/>
                  <a:t>Plasma Control</a:t>
                </a:r>
                <a:endParaRPr lang="en-US" dirty="0"/>
              </a:p>
            </p:txBody>
          </p:sp>
          <p:sp>
            <p:nvSpPr>
              <p:cNvPr id="36" name="Pfeil nach unten 35"/>
              <p:cNvSpPr/>
              <p:nvPr/>
            </p:nvSpPr>
            <p:spPr>
              <a:xfrm rot="5400000">
                <a:off x="5018386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Pfeil nach unten 37"/>
              <p:cNvSpPr/>
              <p:nvPr/>
            </p:nvSpPr>
            <p:spPr>
              <a:xfrm rot="5400000">
                <a:off x="2360384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Pfeil nach oben und unten 43"/>
              <p:cNvSpPr/>
              <p:nvPr/>
            </p:nvSpPr>
            <p:spPr>
              <a:xfrm rot="2700000">
                <a:off x="2243470" y="1791221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Pfeil nach oben und unten 47"/>
              <p:cNvSpPr/>
              <p:nvPr/>
            </p:nvSpPr>
            <p:spPr>
              <a:xfrm rot="18900000">
                <a:off x="5109847" y="1791222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Nach oben gebogener Pfeil 67"/>
            <p:cNvSpPr/>
            <p:nvPr/>
          </p:nvSpPr>
          <p:spPr>
            <a:xfrm rot="5400000">
              <a:off x="5892791" y="5340437"/>
              <a:ext cx="423779" cy="1092200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5" name="Textfeld 74"/>
          <p:cNvSpPr txBox="1"/>
          <p:nvPr/>
        </p:nvSpPr>
        <p:spPr>
          <a:xfrm>
            <a:off x="5847047" y="1390997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Idea</a:t>
            </a:r>
            <a:endParaRPr lang="en-US" sz="1200" dirty="0"/>
          </a:p>
        </p:txBody>
      </p:sp>
      <p:sp>
        <p:nvSpPr>
          <p:cNvPr id="76" name="Textfeld 75"/>
          <p:cNvSpPr txBox="1"/>
          <p:nvPr/>
        </p:nvSpPr>
        <p:spPr>
          <a:xfrm>
            <a:off x="5691969" y="5788473"/>
            <a:ext cx="86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Execution</a:t>
            </a:r>
            <a:endParaRPr lang="en-US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in </a:t>
            </a:r>
            <a:r>
              <a:rPr lang="de-DE" dirty="0" err="1" smtClean="0"/>
              <a:t>theory</a:t>
            </a:r>
            <a:r>
              <a:rPr lang="de-DE" dirty="0" smtClean="0"/>
              <a:t> (1): </a:t>
            </a:r>
            <a:r>
              <a:rPr lang="de-DE" dirty="0" err="1" smtClean="0"/>
              <a:t>Ambiguity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endParaRPr lang="de-DE" dirty="0"/>
          </a:p>
        </p:txBody>
      </p:sp>
      <p:sp>
        <p:nvSpPr>
          <p:cNvPr id="86" name="Inhaltsplatzhalter 2"/>
          <p:cNvSpPr>
            <a:spLocks noGrp="1"/>
          </p:cNvSpPr>
          <p:nvPr>
            <p:ph sz="half" idx="1"/>
          </p:nvPr>
        </p:nvSpPr>
        <p:spPr>
          <a:xfrm>
            <a:off x="250825" y="1223963"/>
            <a:ext cx="4244975" cy="5219700"/>
          </a:xfrm>
        </p:spPr>
        <p:txBody>
          <a:bodyPr/>
          <a:lstStyle/>
          <a:p>
            <a:r>
              <a:rPr lang="de-DE" b="1" dirty="0" smtClean="0"/>
              <a:t>Multiple </a:t>
            </a:r>
            <a:r>
              <a:rPr lang="de-DE" dirty="0" err="1" smtClean="0"/>
              <a:t>transformation</a:t>
            </a:r>
            <a:r>
              <a:rPr lang="de-DE" dirty="0" smtClean="0"/>
              <a:t> </a:t>
            </a:r>
            <a:r>
              <a:rPr lang="de-DE" b="1" dirty="0" err="1" smtClean="0"/>
              <a:t>options</a:t>
            </a:r>
            <a:endParaRPr lang="de-DE" dirty="0"/>
          </a:p>
          <a:p>
            <a:endParaRPr lang="de-DE" b="1" dirty="0"/>
          </a:p>
          <a:p>
            <a:r>
              <a:rPr lang="de-DE" b="1" dirty="0" err="1" smtClean="0"/>
              <a:t>Boundary</a:t>
            </a:r>
            <a:r>
              <a:rPr lang="de-DE" b="1" dirty="0" smtClean="0"/>
              <a:t> </a:t>
            </a:r>
            <a:r>
              <a:rPr lang="de-DE" b="1" dirty="0" err="1"/>
              <a:t>conditions</a:t>
            </a:r>
            <a:r>
              <a:rPr lang="de-DE" b="1" dirty="0"/>
              <a:t> </a:t>
            </a:r>
            <a:r>
              <a:rPr lang="de-DE" dirty="0" err="1"/>
              <a:t>narrow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variety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choices</a:t>
            </a:r>
            <a:endParaRPr lang="de-DE" dirty="0"/>
          </a:p>
          <a:p>
            <a:pPr lvl="1"/>
            <a:r>
              <a:rPr lang="de-DE" dirty="0"/>
              <a:t>Operation </a:t>
            </a:r>
            <a:r>
              <a:rPr lang="de-DE" dirty="0" err="1"/>
              <a:t>windows</a:t>
            </a:r>
            <a:endParaRPr lang="de-DE" dirty="0"/>
          </a:p>
          <a:p>
            <a:pPr lvl="1"/>
            <a:r>
              <a:rPr lang="de-DE" dirty="0"/>
              <a:t>Parameter </a:t>
            </a:r>
            <a:r>
              <a:rPr lang="de-DE" dirty="0" err="1"/>
              <a:t>dependencies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/>
              <a:t>guaranteed</a:t>
            </a:r>
            <a:r>
              <a:rPr lang="de-DE" dirty="0"/>
              <a:t>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en-GB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/>
              <a:t> additional </a:t>
            </a:r>
            <a:r>
              <a:rPr lang="de-DE" b="1" dirty="0"/>
              <a:t>soft </a:t>
            </a:r>
            <a:r>
              <a:rPr lang="de-DE" b="1" dirty="0" err="1"/>
              <a:t>requirements</a:t>
            </a:r>
            <a:endParaRPr lang="de-DE" b="1" dirty="0"/>
          </a:p>
          <a:p>
            <a:pPr lvl="1"/>
            <a:r>
              <a:rPr lang="de-DE" dirty="0"/>
              <a:t>Model/plant </a:t>
            </a:r>
            <a:r>
              <a:rPr lang="de-DE" b="1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aspects</a:t>
            </a:r>
            <a:endParaRPr lang="de-DE" dirty="0"/>
          </a:p>
          <a:p>
            <a:pPr lvl="1"/>
            <a:r>
              <a:rPr lang="de-DE" b="1" dirty="0"/>
              <a:t>Experience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intuition</a:t>
            </a:r>
            <a:endParaRPr lang="de-DE" dirty="0"/>
          </a:p>
          <a:p>
            <a:pPr lvl="1"/>
            <a:r>
              <a:rPr lang="de-DE" dirty="0"/>
              <a:t>Operational </a:t>
            </a:r>
            <a:r>
              <a:rPr lang="de-DE" b="1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plant</a:t>
            </a:r>
          </a:p>
          <a:p>
            <a:pPr lvl="1"/>
            <a:r>
              <a:rPr lang="de-DE" b="1" dirty="0" err="1"/>
              <a:t>Resilience</a:t>
            </a:r>
            <a:r>
              <a:rPr lang="de-DE" dirty="0"/>
              <a:t>: </a:t>
            </a:r>
            <a:r>
              <a:rPr lang="de-DE" dirty="0" err="1"/>
              <a:t>mimimize</a:t>
            </a:r>
            <a:r>
              <a:rPr lang="de-DE" dirty="0"/>
              <a:t> </a:t>
            </a:r>
            <a:r>
              <a:rPr lang="de-DE" dirty="0" err="1" smtClean="0"/>
              <a:t>changes</a:t>
            </a:r>
            <a:endParaRPr lang="de-DE" dirty="0" smtClean="0"/>
          </a:p>
          <a:p>
            <a:pPr marL="0" indent="0">
              <a:buNone/>
            </a:pPr>
            <a:endParaRPr lang="de-DE" dirty="0" smtClean="0">
              <a:solidFill>
                <a:srgbClr val="008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11</a:t>
            </a:fld>
            <a:endParaRPr lang="de-DE" altLang="en-US"/>
          </a:p>
        </p:txBody>
      </p:sp>
      <p:sp>
        <p:nvSpPr>
          <p:cNvPr id="39" name="Textfeld 38"/>
          <p:cNvSpPr txBox="1"/>
          <p:nvPr/>
        </p:nvSpPr>
        <p:spPr>
          <a:xfrm>
            <a:off x="6477658" y="2604357"/>
            <a:ext cx="49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1 &gt; </a:t>
            </a:r>
            <a:r>
              <a:rPr lang="de-DE" sz="1100" dirty="0" err="1" smtClean="0"/>
              <a:t>k</a:t>
            </a:r>
            <a:endParaRPr lang="en-US" sz="1100" dirty="0"/>
          </a:p>
        </p:txBody>
      </p:sp>
      <p:sp>
        <p:nvSpPr>
          <p:cNvPr id="40" name="Textfeld 39"/>
          <p:cNvSpPr txBox="1"/>
          <p:nvPr/>
        </p:nvSpPr>
        <p:spPr>
          <a:xfrm>
            <a:off x="6477658" y="3572231"/>
            <a:ext cx="533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/>
              <a:t>k</a:t>
            </a:r>
            <a:r>
              <a:rPr lang="de-DE" sz="1100" dirty="0" smtClean="0"/>
              <a:t> &gt; m</a:t>
            </a:r>
            <a:endParaRPr lang="en-US" sz="1100" dirty="0"/>
          </a:p>
        </p:txBody>
      </p:sp>
      <p:sp>
        <p:nvSpPr>
          <p:cNvPr id="43" name="Textfeld 42"/>
          <p:cNvSpPr txBox="1"/>
          <p:nvPr/>
        </p:nvSpPr>
        <p:spPr>
          <a:xfrm>
            <a:off x="6477658" y="4530993"/>
            <a:ext cx="5413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m</a:t>
            </a:r>
            <a:r>
              <a:rPr lang="de-DE" sz="1100" dirty="0" smtClean="0"/>
              <a:t> &gt; </a:t>
            </a:r>
            <a:r>
              <a:rPr lang="de-DE" sz="1100" dirty="0" err="1" smtClean="0"/>
              <a:t>n</a:t>
            </a:r>
            <a:endParaRPr lang="en-US" sz="1100" dirty="0"/>
          </a:p>
        </p:txBody>
      </p:sp>
      <p:sp>
        <p:nvSpPr>
          <p:cNvPr id="24" name="Textfeld 23"/>
          <p:cNvSpPr txBox="1"/>
          <p:nvPr/>
        </p:nvSpPr>
        <p:spPr>
          <a:xfrm>
            <a:off x="6891119" y="1742964"/>
            <a:ext cx="2119198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Experiment </a:t>
            </a:r>
            <a:r>
              <a:rPr lang="de-DE" sz="1400" b="1" dirty="0" err="1"/>
              <a:t>P</a:t>
            </a:r>
            <a:r>
              <a:rPr lang="de-DE" sz="1400" b="1" dirty="0" err="1" smtClean="0"/>
              <a:t>roposal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idea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key plasma states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technical parameters</a:t>
            </a:r>
            <a:endParaRPr lang="de-DE" sz="1100" dirty="0" err="1" smtClean="0">
              <a:solidFill>
                <a:srgbClr val="80808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07409" y="2401450"/>
            <a:ext cx="161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</a:t>
            </a:r>
            <a:r>
              <a:rPr lang="en-GB" sz="1600" b="1" dirty="0" smtClean="0"/>
              <a:t>hysics model </a:t>
            </a:r>
            <a:endParaRPr lang="en-GB" sz="1600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807409" y="3362036"/>
            <a:ext cx="154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control model </a:t>
            </a:r>
            <a:endParaRPr lang="en-GB" sz="1600" b="1" dirty="0"/>
          </a:p>
        </p:txBody>
      </p:sp>
      <p:sp>
        <p:nvSpPr>
          <p:cNvPr id="47" name="Textfeld 46"/>
          <p:cNvSpPr txBox="1"/>
          <p:nvPr/>
        </p:nvSpPr>
        <p:spPr>
          <a:xfrm>
            <a:off x="5807409" y="4334162"/>
            <a:ext cx="2008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engineering model </a:t>
            </a:r>
            <a:endParaRPr lang="en-GB" sz="1600" b="1" dirty="0"/>
          </a:p>
        </p:txBody>
      </p:sp>
      <p:sp>
        <p:nvSpPr>
          <p:cNvPr id="22" name="Foliennummernplatzhalter 3"/>
          <p:cNvSpPr txBox="1">
            <a:spLocks/>
          </p:cNvSpPr>
          <p:nvPr/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E50610-3BF3-49A6-93B5-A8CB4D0ABCF9}" type="slidenum">
              <a:rPr lang="de-DE" altLang="en-US" smtClean="0"/>
              <a:pPr/>
              <a:t>11</a:t>
            </a:fld>
            <a:endParaRPr lang="de-DE" altLang="en-US"/>
          </a:p>
        </p:txBody>
      </p:sp>
      <p:sp>
        <p:nvSpPr>
          <p:cNvPr id="25" name="Textfeld 24"/>
          <p:cNvSpPr txBox="1"/>
          <p:nvPr/>
        </p:nvSpPr>
        <p:spPr>
          <a:xfrm>
            <a:off x="6891119" y="2701201"/>
            <a:ext cx="2192724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Physics Scenario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solidFill>
                  <a:srgbClr val="808080"/>
                </a:solidFill>
              </a:rPr>
              <a:t>p</a:t>
            </a:r>
            <a:r>
              <a:rPr lang="en-US" sz="1100" dirty="0" smtClean="0">
                <a:solidFill>
                  <a:srgbClr val="808080"/>
                </a:solidFill>
              </a:rPr>
              <a:t>lasma regime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smtClean="0">
                <a:solidFill>
                  <a:srgbClr val="808080"/>
                </a:solidFill>
              </a:rPr>
              <a:t>evolution </a:t>
            </a:r>
            <a:r>
              <a:rPr lang="en-US" sz="1100" dirty="0">
                <a:solidFill>
                  <a:srgbClr val="808080"/>
                </a:solidFill>
              </a:rPr>
              <a:t>of major plasma quantities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891118" y="3597979"/>
            <a:ext cx="2079093" cy="85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Control </a:t>
            </a:r>
            <a:r>
              <a:rPr lang="de-DE" sz="1400" b="1" dirty="0" err="1" smtClean="0"/>
              <a:t>Scenario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choice of control functions 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evolution of controlled technical (FF) / physical (FB) quantities</a:t>
            </a:r>
            <a:endParaRPr lang="en-US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80" grpId="0" animBg="1"/>
      <p:bldP spid="79" grpId="0" animBg="1"/>
      <p:bldP spid="82" grpId="0" animBg="1"/>
      <p:bldP spid="81" grpId="0" animBg="1"/>
      <p:bldP spid="72" grpId="0" animBg="1"/>
      <p:bldP spid="49" grpId="0" animBg="1"/>
      <p:bldP spid="51" grpId="0" animBg="1"/>
      <p:bldP spid="50" grpId="0" animBg="1"/>
      <p:bldP spid="69" grpId="0" animBg="1"/>
      <p:bldP spid="70" grpId="0" animBg="1"/>
      <p:bldP spid="64" grpId="0" animBg="1"/>
      <p:bldP spid="65" grpId="0" animBg="1"/>
      <p:bldP spid="60" grpId="0" animBg="1"/>
      <p:bldP spid="62" grpId="0" animBg="1"/>
      <p:bldP spid="53" grpId="0" animBg="1"/>
      <p:bldP spid="54" grpId="0" animBg="1"/>
      <p:bldP spid="39" grpId="0"/>
      <p:bldP spid="40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891118" y="4734071"/>
            <a:ext cx="2149401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Plant and </a:t>
            </a:r>
            <a:r>
              <a:rPr lang="de-DE" sz="1400" b="1" dirty="0" err="1" smtClean="0"/>
              <a:t>Control Systems Settings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controller  characteristics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plant system characteristics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12" name="Flussdiagramm: Magnetplattenspeicher 11"/>
          <p:cNvSpPr/>
          <p:nvPr/>
        </p:nvSpPr>
        <p:spPr>
          <a:xfrm>
            <a:off x="4814451" y="1871225"/>
            <a:ext cx="1598641" cy="482277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Experiment </a:t>
            </a:r>
            <a:r>
              <a:rPr lang="de-DE" sz="1200" dirty="0" err="1">
                <a:solidFill>
                  <a:schemeClr val="tx1"/>
                </a:solidFill>
              </a:rPr>
              <a:t>Desc</a:t>
            </a:r>
            <a:r>
              <a:rPr lang="de-DE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Pfeil nach unten 36"/>
          <p:cNvSpPr/>
          <p:nvPr/>
        </p:nvSpPr>
        <p:spPr>
          <a:xfrm>
            <a:off x="5427697" y="242871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lussdiagramm: Magnetplattenspeicher 40"/>
          <p:cNvSpPr/>
          <p:nvPr/>
        </p:nvSpPr>
        <p:spPr>
          <a:xfrm>
            <a:off x="4814451" y="2852552"/>
            <a:ext cx="1598641" cy="482277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Physics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Flussdiagramm: Magnetplattenspeicher 41"/>
          <p:cNvSpPr/>
          <p:nvPr/>
        </p:nvSpPr>
        <p:spPr>
          <a:xfrm>
            <a:off x="4814451" y="3845146"/>
            <a:ext cx="1598641" cy="482277"/>
          </a:xfrm>
          <a:prstGeom prst="flowChartMagneticDisk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Flussdiagramm: Magnetplattenspeicher 41"/>
          <p:cNvSpPr/>
          <p:nvPr/>
        </p:nvSpPr>
        <p:spPr>
          <a:xfrm>
            <a:off x="4814451" y="5196165"/>
            <a:ext cx="1598641" cy="482277"/>
          </a:xfrm>
          <a:prstGeom prst="flowChartMagneticDisk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Flussdiagramm: Magnetplattenspeicher 41"/>
          <p:cNvSpPr/>
          <p:nvPr/>
        </p:nvSpPr>
        <p:spPr>
          <a:xfrm>
            <a:off x="4814451" y="4839785"/>
            <a:ext cx="1598641" cy="482277"/>
          </a:xfrm>
          <a:prstGeom prst="flowChartMagneticDisk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Pfeil nach unten 57"/>
          <p:cNvSpPr/>
          <p:nvPr/>
        </p:nvSpPr>
        <p:spPr>
          <a:xfrm>
            <a:off x="5427697" y="341567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feil nach unten 58"/>
          <p:cNvSpPr/>
          <p:nvPr/>
        </p:nvSpPr>
        <p:spPr>
          <a:xfrm>
            <a:off x="5427697" y="4432384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uppierung 72"/>
          <p:cNvGrpSpPr/>
          <p:nvPr/>
        </p:nvGrpSpPr>
        <p:grpSpPr>
          <a:xfrm>
            <a:off x="5454306" y="1093920"/>
            <a:ext cx="2103880" cy="690142"/>
            <a:chOff x="5454306" y="920745"/>
            <a:chExt cx="2103880" cy="690142"/>
          </a:xfrm>
        </p:grpSpPr>
        <p:pic>
          <p:nvPicPr>
            <p:cNvPr id="61" name="Picture 2" descr="Albert Einstein Cartoon In A Classroom Sce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" t="19924" r="41819" b="32302"/>
            <a:stretch/>
          </p:blipFill>
          <p:spPr bwMode="auto">
            <a:xfrm>
              <a:off x="6974963" y="920745"/>
              <a:ext cx="583223" cy="523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Nach oben gebogener Pfeil 65"/>
            <p:cNvSpPr/>
            <p:nvPr/>
          </p:nvSpPr>
          <p:spPr>
            <a:xfrm rot="10800000">
              <a:off x="5454306" y="1296730"/>
              <a:ext cx="1196475" cy="314157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558581" y="5618105"/>
            <a:ext cx="3070397" cy="914020"/>
            <a:chOff x="5558581" y="5560380"/>
            <a:chExt cx="3070397" cy="914020"/>
          </a:xfrm>
        </p:grpSpPr>
        <p:grpSp>
          <p:nvGrpSpPr>
            <p:cNvPr id="31" name="Gruppieren 38"/>
            <p:cNvGrpSpPr/>
            <p:nvPr/>
          </p:nvGrpSpPr>
          <p:grpSpPr>
            <a:xfrm>
              <a:off x="6541091" y="5560380"/>
              <a:ext cx="2087887" cy="914020"/>
              <a:chOff x="576942" y="1251221"/>
              <a:chExt cx="6898542" cy="2660982"/>
            </a:xfrm>
          </p:grpSpPr>
          <p:pic>
            <p:nvPicPr>
              <p:cNvPr id="32" name="Picture 49" descr="13173C_vessel-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652" y="2832202"/>
                <a:ext cx="1505292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hteck 32"/>
              <p:cNvSpPr/>
              <p:nvPr/>
            </p:nvSpPr>
            <p:spPr>
              <a:xfrm>
                <a:off x="5827653" y="2832202"/>
                <a:ext cx="164783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err="1"/>
                  <a:t>Actuator Systems</a:t>
                </a:r>
                <a:endParaRPr lang="en-US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576942" y="2832202"/>
                <a:ext cx="144000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de-DE" dirty="0" err="1"/>
                  <a:t>Diagnos. Systems</a:t>
                </a:r>
                <a:endParaRPr lang="en-US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3160970" y="1251221"/>
                <a:ext cx="1440000" cy="10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smtClean="0"/>
                  <a:t>Plasma Control</a:t>
                </a:r>
                <a:endParaRPr lang="en-US" dirty="0"/>
              </a:p>
            </p:txBody>
          </p:sp>
          <p:sp>
            <p:nvSpPr>
              <p:cNvPr id="36" name="Pfeil nach unten 35"/>
              <p:cNvSpPr/>
              <p:nvPr/>
            </p:nvSpPr>
            <p:spPr>
              <a:xfrm rot="5400000">
                <a:off x="5018386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Pfeil nach unten 37"/>
              <p:cNvSpPr/>
              <p:nvPr/>
            </p:nvSpPr>
            <p:spPr>
              <a:xfrm rot="5400000">
                <a:off x="2360384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Pfeil nach oben und unten 43"/>
              <p:cNvSpPr/>
              <p:nvPr/>
            </p:nvSpPr>
            <p:spPr>
              <a:xfrm rot="2700000">
                <a:off x="2243470" y="1791221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Pfeil nach oben und unten 47"/>
              <p:cNvSpPr/>
              <p:nvPr/>
            </p:nvSpPr>
            <p:spPr>
              <a:xfrm rot="18900000">
                <a:off x="5109847" y="1791222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Nach oben gebogener Pfeil 67"/>
            <p:cNvSpPr/>
            <p:nvPr/>
          </p:nvSpPr>
          <p:spPr>
            <a:xfrm rot="5400000">
              <a:off x="5892791" y="5340437"/>
              <a:ext cx="423779" cy="1092200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5" name="Textfeld 74"/>
          <p:cNvSpPr txBox="1"/>
          <p:nvPr/>
        </p:nvSpPr>
        <p:spPr>
          <a:xfrm>
            <a:off x="5847047" y="1390997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Idea</a:t>
            </a:r>
            <a:endParaRPr lang="en-US" sz="1200" dirty="0"/>
          </a:p>
        </p:txBody>
      </p:sp>
      <p:sp>
        <p:nvSpPr>
          <p:cNvPr id="76" name="Textfeld 75"/>
          <p:cNvSpPr txBox="1"/>
          <p:nvPr/>
        </p:nvSpPr>
        <p:spPr>
          <a:xfrm>
            <a:off x="5691969" y="5788473"/>
            <a:ext cx="86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Execution</a:t>
            </a:r>
            <a:endParaRPr lang="en-US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in </a:t>
            </a:r>
            <a:r>
              <a:rPr lang="de-DE" dirty="0" err="1" smtClean="0"/>
              <a:t>theory</a:t>
            </a:r>
            <a:r>
              <a:rPr lang="de-DE" dirty="0" smtClean="0"/>
              <a:t> (2): </a:t>
            </a:r>
            <a:r>
              <a:rPr lang="de-DE" dirty="0" err="1" smtClean="0"/>
              <a:t>Dependency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12</a:t>
            </a:fld>
            <a:endParaRPr lang="de-DE" altLang="en-US"/>
          </a:p>
        </p:txBody>
      </p:sp>
      <p:sp>
        <p:nvSpPr>
          <p:cNvPr id="24" name="Textfeld 23"/>
          <p:cNvSpPr txBox="1"/>
          <p:nvPr/>
        </p:nvSpPr>
        <p:spPr>
          <a:xfrm>
            <a:off x="6891119" y="1742964"/>
            <a:ext cx="2119198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Experiment </a:t>
            </a:r>
            <a:r>
              <a:rPr lang="de-DE" sz="1400" b="1" dirty="0" err="1"/>
              <a:t>P</a:t>
            </a:r>
            <a:r>
              <a:rPr lang="de-DE" sz="1400" b="1" dirty="0" err="1" smtClean="0"/>
              <a:t>roposal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idea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key plasma states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technical parameters</a:t>
            </a:r>
            <a:endParaRPr lang="de-DE" sz="1100" dirty="0" err="1" smtClean="0">
              <a:solidFill>
                <a:srgbClr val="80808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07409" y="2401450"/>
            <a:ext cx="161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</a:t>
            </a:r>
            <a:r>
              <a:rPr lang="en-GB" sz="1600" b="1" dirty="0" smtClean="0"/>
              <a:t>hysics model </a:t>
            </a:r>
            <a:endParaRPr lang="en-GB" sz="1600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807409" y="3362036"/>
            <a:ext cx="154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control model </a:t>
            </a:r>
            <a:endParaRPr lang="en-GB" sz="1600" b="1" dirty="0"/>
          </a:p>
        </p:txBody>
      </p:sp>
      <p:sp>
        <p:nvSpPr>
          <p:cNvPr id="47" name="Textfeld 46"/>
          <p:cNvSpPr txBox="1"/>
          <p:nvPr/>
        </p:nvSpPr>
        <p:spPr>
          <a:xfrm>
            <a:off x="5807409" y="4334162"/>
            <a:ext cx="2008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engineering model </a:t>
            </a:r>
            <a:endParaRPr lang="en-GB" sz="1600" b="1" dirty="0"/>
          </a:p>
        </p:txBody>
      </p:sp>
      <p:sp>
        <p:nvSpPr>
          <p:cNvPr id="22" name="Foliennummernplatzhalter 3"/>
          <p:cNvSpPr txBox="1">
            <a:spLocks/>
          </p:cNvSpPr>
          <p:nvPr/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E50610-3BF3-49A6-93B5-A8CB4D0ABCF9}" type="slidenum">
              <a:rPr lang="de-DE" altLang="en-US" smtClean="0"/>
              <a:pPr/>
              <a:t>12</a:t>
            </a:fld>
            <a:endParaRPr lang="de-DE" altLang="en-US"/>
          </a:p>
        </p:txBody>
      </p:sp>
      <p:sp>
        <p:nvSpPr>
          <p:cNvPr id="25" name="Textfeld 24"/>
          <p:cNvSpPr txBox="1"/>
          <p:nvPr/>
        </p:nvSpPr>
        <p:spPr>
          <a:xfrm>
            <a:off x="6891119" y="2701201"/>
            <a:ext cx="2192724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Physics Scenario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solidFill>
                  <a:srgbClr val="808080"/>
                </a:solidFill>
              </a:rPr>
              <a:t>p</a:t>
            </a:r>
            <a:r>
              <a:rPr lang="en-US" sz="1100" dirty="0" smtClean="0">
                <a:solidFill>
                  <a:srgbClr val="808080"/>
                </a:solidFill>
              </a:rPr>
              <a:t>lasma regime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smtClean="0">
                <a:solidFill>
                  <a:srgbClr val="808080"/>
                </a:solidFill>
              </a:rPr>
              <a:t>evolution </a:t>
            </a:r>
            <a:r>
              <a:rPr lang="en-US" sz="1100" dirty="0">
                <a:solidFill>
                  <a:srgbClr val="808080"/>
                </a:solidFill>
              </a:rPr>
              <a:t>of major plasma quantities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891118" y="3597979"/>
            <a:ext cx="2079093" cy="85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Control </a:t>
            </a:r>
            <a:r>
              <a:rPr lang="de-DE" sz="1400" b="1" dirty="0" err="1" smtClean="0"/>
              <a:t>Scenario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choice of control functions 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evolution of controlled technical (FF) / physical (FB) quantities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392549" y="5853550"/>
            <a:ext cx="1962727" cy="54000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Coil Current Machine Limit</a:t>
            </a:r>
          </a:p>
        </p:txBody>
      </p:sp>
      <p:sp>
        <p:nvSpPr>
          <p:cNvPr id="52" name="Abgerundetes Rechteck 51"/>
          <p:cNvSpPr/>
          <p:nvPr/>
        </p:nvSpPr>
        <p:spPr>
          <a:xfrm>
            <a:off x="2692400" y="5853550"/>
            <a:ext cx="1962727" cy="54000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Power Supply Current Limit</a:t>
            </a:r>
          </a:p>
        </p:txBody>
      </p:sp>
      <p:sp>
        <p:nvSpPr>
          <p:cNvPr id="57" name="Abgerundetes Rechteck 56"/>
          <p:cNvSpPr/>
          <p:nvPr/>
        </p:nvSpPr>
        <p:spPr>
          <a:xfrm>
            <a:off x="1535549" y="4274118"/>
            <a:ext cx="1962727" cy="54000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Coil Current Protection Limit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1535549" y="3484403"/>
            <a:ext cx="1962727" cy="54000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Coil Current Operation Limit</a:t>
            </a:r>
          </a:p>
        </p:txBody>
      </p:sp>
      <p:sp>
        <p:nvSpPr>
          <p:cNvPr id="67" name="Abgerundetes Rechteck 66"/>
          <p:cNvSpPr/>
          <p:nvPr/>
        </p:nvSpPr>
        <p:spPr>
          <a:xfrm>
            <a:off x="1535549" y="2694688"/>
            <a:ext cx="1962727" cy="540000"/>
          </a:xfrm>
          <a:prstGeom prst="roundRect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Coil Current Command Limit</a:t>
            </a:r>
          </a:p>
        </p:txBody>
      </p:sp>
      <p:sp>
        <p:nvSpPr>
          <p:cNvPr id="71" name="Abgerundetes Rechteck 70"/>
          <p:cNvSpPr/>
          <p:nvPr/>
        </p:nvSpPr>
        <p:spPr>
          <a:xfrm>
            <a:off x="1535549" y="5063833"/>
            <a:ext cx="1962727" cy="54000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Coil Suspension Force Limit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1535548" y="1904973"/>
            <a:ext cx="1962727" cy="540000"/>
          </a:xfrm>
          <a:prstGeom prst="roundRect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Plasma Shape </a:t>
            </a:r>
            <a:r>
              <a:rPr lang="en-GB" sz="1600" dirty="0" smtClean="0">
                <a:solidFill>
                  <a:schemeClr val="tx1"/>
                </a:solidFill>
              </a:rPr>
              <a:t>Constraint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2516912" y="2444973"/>
            <a:ext cx="0" cy="24971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5" idx="0"/>
            <a:endCxn id="57" idx="1"/>
          </p:cNvCxnSpPr>
          <p:nvPr/>
        </p:nvCxnSpPr>
        <p:spPr>
          <a:xfrm rot="5400000" flipH="1" flipV="1">
            <a:off x="800015" y="5118016"/>
            <a:ext cx="1309432" cy="161636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9"/>
          <p:cNvCxnSpPr>
            <a:stCxn id="52" idx="0"/>
            <a:endCxn id="57" idx="3"/>
          </p:cNvCxnSpPr>
          <p:nvPr/>
        </p:nvCxnSpPr>
        <p:spPr>
          <a:xfrm rot="16200000" flipV="1">
            <a:off x="2931304" y="5111090"/>
            <a:ext cx="1309432" cy="175488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V="1">
            <a:off x="2516912" y="3234688"/>
            <a:ext cx="0" cy="2497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flipV="1">
            <a:off x="2516912" y="4024403"/>
            <a:ext cx="0" cy="2497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 flipV="1">
            <a:off x="2516912" y="4814118"/>
            <a:ext cx="0" cy="2497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Abgerundetes Rechteck 80"/>
          <p:cNvSpPr/>
          <p:nvPr/>
        </p:nvSpPr>
        <p:spPr>
          <a:xfrm>
            <a:off x="1535548" y="1115258"/>
            <a:ext cx="1962727" cy="540000"/>
          </a:xfrm>
          <a:prstGeom prst="roundRect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Exp. Goal Constraint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82" name="Gerade Verbindung mit Pfeil 81"/>
          <p:cNvCxnSpPr>
            <a:stCxn id="72" idx="0"/>
            <a:endCxn id="81" idx="2"/>
          </p:cNvCxnSpPr>
          <p:nvPr/>
        </p:nvCxnSpPr>
        <p:spPr>
          <a:xfrm flipV="1">
            <a:off x="2516912" y="1655258"/>
            <a:ext cx="0" cy="249715"/>
          </a:xfrm>
          <a:prstGeom prst="straightConnector1">
            <a:avLst/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9"/>
          <p:cNvCxnSpPr>
            <a:stCxn id="56" idx="3"/>
            <a:endCxn id="52" idx="3"/>
          </p:cNvCxnSpPr>
          <p:nvPr/>
        </p:nvCxnSpPr>
        <p:spPr>
          <a:xfrm rot="5400000">
            <a:off x="4911896" y="5421674"/>
            <a:ext cx="445108" cy="958645"/>
          </a:xfrm>
          <a:prstGeom prst="curvedConnector2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9"/>
          <p:cNvCxnSpPr>
            <a:stCxn id="72" idx="3"/>
            <a:endCxn id="41" idx="2"/>
          </p:cNvCxnSpPr>
          <p:nvPr/>
        </p:nvCxnSpPr>
        <p:spPr>
          <a:xfrm>
            <a:off x="3498275" y="2174973"/>
            <a:ext cx="1316176" cy="918718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9"/>
          <p:cNvCxnSpPr>
            <a:stCxn id="81" idx="3"/>
            <a:endCxn id="12" idx="2"/>
          </p:cNvCxnSpPr>
          <p:nvPr/>
        </p:nvCxnSpPr>
        <p:spPr>
          <a:xfrm>
            <a:off x="3498275" y="1385258"/>
            <a:ext cx="1316176" cy="727106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prstDash val="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9"/>
          <p:cNvCxnSpPr>
            <a:stCxn id="67" idx="3"/>
            <a:endCxn id="42" idx="2"/>
          </p:cNvCxnSpPr>
          <p:nvPr/>
        </p:nvCxnSpPr>
        <p:spPr>
          <a:xfrm>
            <a:off x="3498276" y="2964688"/>
            <a:ext cx="1316175" cy="1121597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feld 122"/>
          <p:cNvSpPr txBox="1"/>
          <p:nvPr/>
        </p:nvSpPr>
        <p:spPr>
          <a:xfrm>
            <a:off x="819725" y="3278902"/>
            <a:ext cx="3382818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Iteration </a:t>
            </a:r>
            <a:r>
              <a:rPr lang="de-DE" b="1" dirty="0" err="1" smtClean="0"/>
              <a:t>loops</a:t>
            </a:r>
            <a:r>
              <a:rPr lang="de-DE" b="1" dirty="0" smtClean="0"/>
              <a:t> :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/>
              <a:t>T</a:t>
            </a:r>
            <a:r>
              <a:rPr lang="de-DE" b="1" dirty="0" err="1" smtClean="0"/>
              <a:t>ypical</a:t>
            </a:r>
            <a:r>
              <a:rPr lang="de-DE" b="1" dirty="0" smtClean="0"/>
              <a:t> </a:t>
            </a:r>
            <a:r>
              <a:rPr lang="de-DE" b="1" dirty="0" err="1"/>
              <a:t>optimization</a:t>
            </a:r>
            <a:r>
              <a:rPr lang="de-DE" b="1" dirty="0"/>
              <a:t> </a:t>
            </a:r>
            <a:r>
              <a:rPr lang="de-DE" b="1" dirty="0" err="1"/>
              <a:t>problem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side-</a:t>
            </a:r>
            <a:r>
              <a:rPr lang="de-DE" b="1" dirty="0" err="1" smtClean="0"/>
              <a:t>conditions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68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1" grpId="0" animBg="1"/>
      <p:bldP spid="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891118" y="4734071"/>
            <a:ext cx="2149401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Plant and </a:t>
            </a:r>
            <a:r>
              <a:rPr lang="de-DE" sz="1400" b="1" dirty="0" err="1" smtClean="0"/>
              <a:t>Control Systems Settings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controller  characteristics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plant system characteristics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12" name="Flussdiagramm: Magnetplattenspeicher 11"/>
          <p:cNvSpPr/>
          <p:nvPr/>
        </p:nvSpPr>
        <p:spPr>
          <a:xfrm>
            <a:off x="4687454" y="1871225"/>
            <a:ext cx="1858821" cy="482277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Experiment </a:t>
            </a:r>
            <a:r>
              <a:rPr lang="de-DE" sz="1200" dirty="0" err="1">
                <a:solidFill>
                  <a:schemeClr val="tx1"/>
                </a:solidFill>
              </a:rPr>
              <a:t>Desc</a:t>
            </a:r>
            <a:r>
              <a:rPr lang="de-DE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Flussdiagramm: Magnetplattenspeicher 40"/>
          <p:cNvSpPr/>
          <p:nvPr/>
        </p:nvSpPr>
        <p:spPr>
          <a:xfrm>
            <a:off x="4881236" y="2646226"/>
            <a:ext cx="1598400" cy="738909"/>
          </a:xfrm>
          <a:prstGeom prst="flowChartMagneticDisk">
            <a:avLst/>
          </a:prstGeom>
          <a:solidFill>
            <a:srgbClr val="118A5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Physics </a:t>
            </a:r>
            <a:r>
              <a:rPr lang="de-DE" sz="1100" dirty="0" err="1">
                <a:solidFill>
                  <a:schemeClr val="tx1"/>
                </a:solidFill>
              </a:rPr>
              <a:t>Waveforms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1" name="Flussdiagramm: Magnetplattenspeicher 40"/>
          <p:cNvSpPr/>
          <p:nvPr/>
        </p:nvSpPr>
        <p:spPr>
          <a:xfrm>
            <a:off x="4814451" y="2701636"/>
            <a:ext cx="1598641" cy="738909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Physics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Flussdiagramm: Magnetplattenspeicher 41"/>
          <p:cNvSpPr/>
          <p:nvPr/>
        </p:nvSpPr>
        <p:spPr>
          <a:xfrm rot="21243316">
            <a:off x="4941263" y="3768942"/>
            <a:ext cx="1598400" cy="482277"/>
          </a:xfrm>
          <a:prstGeom prst="flowChartMagneticDisk">
            <a:avLst/>
          </a:prstGeom>
          <a:solidFill>
            <a:srgbClr val="41B71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Control </a:t>
            </a:r>
            <a:r>
              <a:rPr lang="de-DE" sz="1100" dirty="0" err="1">
                <a:solidFill>
                  <a:schemeClr val="tx1"/>
                </a:solidFill>
              </a:rPr>
              <a:t>Waveforms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Flussdiagramm: Magnetplattenspeicher 41"/>
          <p:cNvSpPr/>
          <p:nvPr/>
        </p:nvSpPr>
        <p:spPr>
          <a:xfrm rot="21243316">
            <a:off x="4881235" y="3835904"/>
            <a:ext cx="1598400" cy="482277"/>
          </a:xfrm>
          <a:prstGeom prst="flowChartMagneticDisk">
            <a:avLst/>
          </a:prstGeom>
          <a:solidFill>
            <a:srgbClr val="41B71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Control </a:t>
            </a:r>
            <a:r>
              <a:rPr lang="de-DE" sz="1100" dirty="0" err="1">
                <a:solidFill>
                  <a:schemeClr val="tx1"/>
                </a:solidFill>
              </a:rPr>
              <a:t>Waveforms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2" name="Flussdiagramm: Magnetplattenspeicher 41"/>
          <p:cNvSpPr/>
          <p:nvPr/>
        </p:nvSpPr>
        <p:spPr>
          <a:xfrm rot="21243316">
            <a:off x="4814451" y="3902871"/>
            <a:ext cx="1598641" cy="482277"/>
          </a:xfrm>
          <a:prstGeom prst="flowChartMagneticDisk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Flussdiagramm: Magnetplattenspeicher 41"/>
          <p:cNvSpPr/>
          <p:nvPr/>
        </p:nvSpPr>
        <p:spPr>
          <a:xfrm>
            <a:off x="4719806" y="5320875"/>
            <a:ext cx="1598641" cy="482277"/>
          </a:xfrm>
          <a:prstGeom prst="flowChartMagneticDisk">
            <a:avLst/>
          </a:prstGeom>
          <a:solidFill>
            <a:srgbClr val="B17E0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0" name="Flussdiagramm: Magnetplattenspeicher 41"/>
          <p:cNvSpPr/>
          <p:nvPr/>
        </p:nvSpPr>
        <p:spPr>
          <a:xfrm>
            <a:off x="4800621" y="4675870"/>
            <a:ext cx="1598641" cy="482277"/>
          </a:xfrm>
          <a:prstGeom prst="flowChartMagneticDisk">
            <a:avLst/>
          </a:prstGeom>
          <a:solidFill>
            <a:srgbClr val="5A8A2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Flussdiagramm: Magnetplattenspeicher 41"/>
          <p:cNvSpPr/>
          <p:nvPr/>
        </p:nvSpPr>
        <p:spPr>
          <a:xfrm>
            <a:off x="4763671" y="5191565"/>
            <a:ext cx="1598641" cy="482277"/>
          </a:xfrm>
          <a:prstGeom prst="flowChartMagneticDisk">
            <a:avLst/>
          </a:prstGeom>
          <a:solidFill>
            <a:srgbClr val="B17E0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Flussdiagramm: Magnetplattenspeicher 41"/>
          <p:cNvSpPr/>
          <p:nvPr/>
        </p:nvSpPr>
        <p:spPr>
          <a:xfrm>
            <a:off x="4740581" y="4777460"/>
            <a:ext cx="1598641" cy="482277"/>
          </a:xfrm>
          <a:prstGeom prst="flowChartMagneticDisk">
            <a:avLst/>
          </a:prstGeom>
          <a:solidFill>
            <a:srgbClr val="5A8A2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Flussdiagramm: Magnetplattenspeicher 41"/>
          <p:cNvSpPr/>
          <p:nvPr/>
        </p:nvSpPr>
        <p:spPr>
          <a:xfrm>
            <a:off x="4934531" y="5200795"/>
            <a:ext cx="1598641" cy="482277"/>
          </a:xfrm>
          <a:prstGeom prst="flowChartMagneticDisk">
            <a:avLst/>
          </a:prstGeom>
          <a:solidFill>
            <a:srgbClr val="B17E0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Flussdiagramm: Magnetplattenspeicher 41"/>
          <p:cNvSpPr/>
          <p:nvPr/>
        </p:nvSpPr>
        <p:spPr>
          <a:xfrm>
            <a:off x="4934531" y="4705875"/>
            <a:ext cx="1598641" cy="482277"/>
          </a:xfrm>
          <a:prstGeom prst="flowChartMagneticDisk">
            <a:avLst/>
          </a:prstGeom>
          <a:solidFill>
            <a:srgbClr val="5A8A2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Flussdiagramm: Magnetplattenspeicher 41"/>
          <p:cNvSpPr/>
          <p:nvPr/>
        </p:nvSpPr>
        <p:spPr>
          <a:xfrm>
            <a:off x="4874491" y="5267750"/>
            <a:ext cx="1598641" cy="482277"/>
          </a:xfrm>
          <a:prstGeom prst="flowChartMagneticDisk">
            <a:avLst/>
          </a:prstGeom>
          <a:solidFill>
            <a:srgbClr val="B17E0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Flussdiagramm: Magnetplattenspeicher 41"/>
          <p:cNvSpPr/>
          <p:nvPr/>
        </p:nvSpPr>
        <p:spPr>
          <a:xfrm>
            <a:off x="4874491" y="4761285"/>
            <a:ext cx="1598641" cy="482277"/>
          </a:xfrm>
          <a:prstGeom prst="flowChartMagneticDisk">
            <a:avLst/>
          </a:prstGeom>
          <a:solidFill>
            <a:srgbClr val="5A8A2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Flussdiagramm: Magnetplattenspeicher 41"/>
          <p:cNvSpPr/>
          <p:nvPr/>
        </p:nvSpPr>
        <p:spPr>
          <a:xfrm>
            <a:off x="4814451" y="5196165"/>
            <a:ext cx="1598641" cy="482277"/>
          </a:xfrm>
          <a:prstGeom prst="flowChartMagneticDisk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Flussdiagramm: Magnetplattenspeicher 41"/>
          <p:cNvSpPr/>
          <p:nvPr/>
        </p:nvSpPr>
        <p:spPr>
          <a:xfrm>
            <a:off x="4814451" y="4839785"/>
            <a:ext cx="1598641" cy="482277"/>
          </a:xfrm>
          <a:prstGeom prst="flowChartMagneticDisk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FFFF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Pfeil nach unten 57"/>
          <p:cNvSpPr/>
          <p:nvPr/>
        </p:nvSpPr>
        <p:spPr>
          <a:xfrm>
            <a:off x="5427697" y="341567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feil nach unten 58"/>
          <p:cNvSpPr/>
          <p:nvPr/>
        </p:nvSpPr>
        <p:spPr>
          <a:xfrm>
            <a:off x="5427697" y="4432384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uppierung 72"/>
          <p:cNvGrpSpPr/>
          <p:nvPr/>
        </p:nvGrpSpPr>
        <p:grpSpPr>
          <a:xfrm>
            <a:off x="5454306" y="1093920"/>
            <a:ext cx="2103880" cy="690142"/>
            <a:chOff x="5454306" y="920745"/>
            <a:chExt cx="2103880" cy="690142"/>
          </a:xfrm>
        </p:grpSpPr>
        <p:pic>
          <p:nvPicPr>
            <p:cNvPr id="61" name="Picture 2" descr="Albert Einstein Cartoon In A Classroom Sce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" t="19924" r="41819" b="32302"/>
            <a:stretch/>
          </p:blipFill>
          <p:spPr bwMode="auto">
            <a:xfrm>
              <a:off x="6974963" y="920745"/>
              <a:ext cx="583223" cy="523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Nach oben gebogener Pfeil 65"/>
            <p:cNvSpPr/>
            <p:nvPr/>
          </p:nvSpPr>
          <p:spPr>
            <a:xfrm rot="10800000">
              <a:off x="5454306" y="1296730"/>
              <a:ext cx="1196475" cy="314157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558581" y="5618105"/>
            <a:ext cx="3070397" cy="914020"/>
            <a:chOff x="5558581" y="5560380"/>
            <a:chExt cx="3070397" cy="914020"/>
          </a:xfrm>
        </p:grpSpPr>
        <p:grpSp>
          <p:nvGrpSpPr>
            <p:cNvPr id="31" name="Gruppieren 38"/>
            <p:cNvGrpSpPr/>
            <p:nvPr/>
          </p:nvGrpSpPr>
          <p:grpSpPr>
            <a:xfrm>
              <a:off x="6541091" y="5560380"/>
              <a:ext cx="2087887" cy="914020"/>
              <a:chOff x="576942" y="1251221"/>
              <a:chExt cx="6898542" cy="2660982"/>
            </a:xfrm>
          </p:grpSpPr>
          <p:pic>
            <p:nvPicPr>
              <p:cNvPr id="32" name="Picture 49" descr="13173C_vessel-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652" y="2832202"/>
                <a:ext cx="1505292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hteck 32"/>
              <p:cNvSpPr/>
              <p:nvPr/>
            </p:nvSpPr>
            <p:spPr>
              <a:xfrm>
                <a:off x="5827653" y="2832202"/>
                <a:ext cx="164783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err="1"/>
                  <a:t>Actuator Systems</a:t>
                </a:r>
                <a:endParaRPr lang="en-US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576942" y="2832202"/>
                <a:ext cx="144000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de-DE" dirty="0" err="1"/>
                  <a:t>Diagnos. Systems</a:t>
                </a:r>
                <a:endParaRPr lang="en-US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3160970" y="1251221"/>
                <a:ext cx="1440000" cy="10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smtClean="0"/>
                  <a:t>Plasma Control</a:t>
                </a:r>
                <a:endParaRPr lang="en-US" dirty="0"/>
              </a:p>
            </p:txBody>
          </p:sp>
          <p:sp>
            <p:nvSpPr>
              <p:cNvPr id="36" name="Pfeil nach unten 35"/>
              <p:cNvSpPr/>
              <p:nvPr/>
            </p:nvSpPr>
            <p:spPr>
              <a:xfrm rot="5400000">
                <a:off x="5018386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Pfeil nach unten 37"/>
              <p:cNvSpPr/>
              <p:nvPr/>
            </p:nvSpPr>
            <p:spPr>
              <a:xfrm rot="5400000">
                <a:off x="2360384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Pfeil nach oben und unten 43"/>
              <p:cNvSpPr/>
              <p:nvPr/>
            </p:nvSpPr>
            <p:spPr>
              <a:xfrm rot="2700000">
                <a:off x="2243470" y="1791221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Pfeil nach oben und unten 47"/>
              <p:cNvSpPr/>
              <p:nvPr/>
            </p:nvSpPr>
            <p:spPr>
              <a:xfrm rot="18900000">
                <a:off x="5109847" y="1791222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Nach oben gebogener Pfeil 67"/>
            <p:cNvSpPr/>
            <p:nvPr/>
          </p:nvSpPr>
          <p:spPr>
            <a:xfrm rot="5400000">
              <a:off x="5892791" y="5340437"/>
              <a:ext cx="423779" cy="1092200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5" name="Textfeld 74"/>
          <p:cNvSpPr txBox="1"/>
          <p:nvPr/>
        </p:nvSpPr>
        <p:spPr>
          <a:xfrm>
            <a:off x="5847047" y="1390997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Idea</a:t>
            </a:r>
            <a:endParaRPr lang="en-US" sz="1200" dirty="0"/>
          </a:p>
        </p:txBody>
      </p:sp>
      <p:sp>
        <p:nvSpPr>
          <p:cNvPr id="76" name="Textfeld 75"/>
          <p:cNvSpPr txBox="1"/>
          <p:nvPr/>
        </p:nvSpPr>
        <p:spPr>
          <a:xfrm>
            <a:off x="5691969" y="5788473"/>
            <a:ext cx="86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Execution</a:t>
            </a:r>
            <a:endParaRPr lang="en-US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in </a:t>
            </a:r>
            <a:r>
              <a:rPr lang="de-DE" dirty="0" err="1" smtClean="0"/>
              <a:t>theory</a:t>
            </a:r>
            <a:r>
              <a:rPr lang="de-DE" dirty="0" smtClean="0"/>
              <a:t> (3): Evolution </a:t>
            </a:r>
            <a:r>
              <a:rPr lang="de-DE" dirty="0" err="1" smtClean="0"/>
              <a:t>challenge</a:t>
            </a:r>
            <a:endParaRPr lang="de-DE" dirty="0"/>
          </a:p>
        </p:txBody>
      </p:sp>
      <p:sp>
        <p:nvSpPr>
          <p:cNvPr id="86" name="Inhaltsplatzhalter 2"/>
          <p:cNvSpPr>
            <a:spLocks noGrp="1"/>
          </p:cNvSpPr>
          <p:nvPr>
            <p:ph sz="half" idx="1"/>
          </p:nvPr>
        </p:nvSpPr>
        <p:spPr>
          <a:xfrm>
            <a:off x="250825" y="1223963"/>
            <a:ext cx="4505902" cy="5219700"/>
          </a:xfrm>
        </p:spPr>
        <p:txBody>
          <a:bodyPr/>
          <a:lstStyle/>
          <a:p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endParaRPr lang="de-DE" dirty="0" smtClean="0"/>
          </a:p>
          <a:p>
            <a:pPr lvl="1"/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understanding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de-DE" dirty="0" err="1" smtClean="0"/>
              <a:t>refined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pPr lvl="1"/>
            <a:r>
              <a:rPr lang="de-DE" dirty="0" smtClean="0"/>
              <a:t>Smarter </a:t>
            </a:r>
            <a:r>
              <a:rPr lang="de-DE" dirty="0" err="1" smtClean="0"/>
              <a:t>controllers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GB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/different </a:t>
            </a:r>
            <a:r>
              <a:rPr lang="de-DE" dirty="0" err="1" smtClean="0"/>
              <a:t>waveforms</a:t>
            </a:r>
            <a:r>
              <a:rPr lang="de-DE" dirty="0"/>
              <a:t/>
            </a:r>
            <a:br>
              <a:rPr lang="de-DE" dirty="0"/>
            </a:br>
            <a:r>
              <a:rPr lang="en-GB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/>
              <a:t> </a:t>
            </a:r>
            <a:r>
              <a:rPr lang="en-GB" dirty="0" smtClean="0">
                <a:ea typeface="Wingdings"/>
                <a:cs typeface="Wingdings"/>
                <a:sym typeface="Wingdings"/>
              </a:rPr>
              <a:t>changed parameter set</a:t>
            </a:r>
          </a:p>
          <a:p>
            <a:pPr lvl="1"/>
            <a:r>
              <a:rPr lang="en-GB" dirty="0" smtClean="0">
                <a:ea typeface="Wingdings"/>
                <a:cs typeface="Wingdings"/>
                <a:sym typeface="Wingdings"/>
              </a:rPr>
              <a:t>Plant system upgrade </a:t>
            </a:r>
            <a:br>
              <a:rPr lang="en-GB" dirty="0" smtClean="0">
                <a:ea typeface="Wingdings"/>
                <a:cs typeface="Wingdings"/>
                <a:sym typeface="Wingdings"/>
              </a:rPr>
            </a:br>
            <a:r>
              <a:rPr lang="en-GB" dirty="0" smtClean="0">
                <a:ea typeface="Wingdings"/>
                <a:cs typeface="Wingdings"/>
                <a:sym typeface="Wingdings"/>
              </a:rPr>
              <a:t>(actuator/diagnostic)</a:t>
            </a:r>
            <a:br>
              <a:rPr lang="en-GB" dirty="0" smtClean="0">
                <a:ea typeface="Wingdings"/>
                <a:cs typeface="Wingdings"/>
                <a:sym typeface="Wingdings"/>
              </a:rPr>
            </a:br>
            <a:r>
              <a:rPr lang="en-GB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evolutionary</a:t>
            </a:r>
            <a:r>
              <a:rPr lang="de-DE" dirty="0" smtClean="0"/>
              <a:t> </a:t>
            </a:r>
            <a:r>
              <a:rPr lang="de-DE" dirty="0" err="1" smtClean="0"/>
              <a:t>modification</a:t>
            </a:r>
            <a:endParaRPr lang="de-DE" dirty="0" smtClean="0"/>
          </a:p>
          <a:p>
            <a:pPr lvl="1"/>
            <a:r>
              <a:rPr lang="de-DE" dirty="0" err="1"/>
              <a:t>i</a:t>
            </a:r>
            <a:r>
              <a:rPr lang="de-DE" dirty="0" err="1" smtClean="0"/>
              <a:t>ntroduces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obsoletes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de-DE" dirty="0" smtClean="0"/>
          </a:p>
          <a:p>
            <a:pPr lvl="1"/>
            <a:r>
              <a:rPr lang="de-DE" dirty="0" err="1"/>
              <a:t>m</a:t>
            </a:r>
            <a:r>
              <a:rPr lang="de-DE" dirty="0" err="1" smtClean="0"/>
              <a:t>ay</a:t>
            </a:r>
            <a:r>
              <a:rPr lang="de-DE" dirty="0" smtClean="0"/>
              <a:t> </a:t>
            </a:r>
            <a:r>
              <a:rPr lang="de-DE" smtClean="0"/>
              <a:t>change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dependencies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13</a:t>
            </a:fld>
            <a:endParaRPr lang="de-DE" altLang="en-US"/>
          </a:p>
        </p:txBody>
      </p:sp>
      <p:sp>
        <p:nvSpPr>
          <p:cNvPr id="24" name="Textfeld 23"/>
          <p:cNvSpPr txBox="1"/>
          <p:nvPr/>
        </p:nvSpPr>
        <p:spPr>
          <a:xfrm>
            <a:off x="6891119" y="1742964"/>
            <a:ext cx="2119198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Experiment </a:t>
            </a:r>
            <a:r>
              <a:rPr lang="de-DE" sz="1400" b="1" dirty="0" err="1"/>
              <a:t>P</a:t>
            </a:r>
            <a:r>
              <a:rPr lang="de-DE" sz="1400" b="1" dirty="0" err="1" smtClean="0"/>
              <a:t>roposal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idea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key plasma states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technical parameters</a:t>
            </a:r>
            <a:endParaRPr lang="de-DE" sz="1100" dirty="0" err="1" smtClean="0">
              <a:solidFill>
                <a:srgbClr val="80808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07409" y="2401450"/>
            <a:ext cx="161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</a:t>
            </a:r>
            <a:r>
              <a:rPr lang="en-GB" sz="1600" b="1" dirty="0" smtClean="0"/>
              <a:t>hysics model </a:t>
            </a:r>
            <a:endParaRPr lang="en-GB" sz="1600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807409" y="3362036"/>
            <a:ext cx="154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control model </a:t>
            </a:r>
            <a:endParaRPr lang="en-GB" sz="1600" b="1" dirty="0"/>
          </a:p>
        </p:txBody>
      </p:sp>
      <p:sp>
        <p:nvSpPr>
          <p:cNvPr id="47" name="Textfeld 46"/>
          <p:cNvSpPr txBox="1"/>
          <p:nvPr/>
        </p:nvSpPr>
        <p:spPr>
          <a:xfrm>
            <a:off x="5807409" y="4334162"/>
            <a:ext cx="2008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engineering model </a:t>
            </a:r>
            <a:endParaRPr lang="en-GB" sz="1600" b="1" dirty="0"/>
          </a:p>
        </p:txBody>
      </p:sp>
      <p:sp>
        <p:nvSpPr>
          <p:cNvPr id="22" name="Foliennummernplatzhalter 3"/>
          <p:cNvSpPr txBox="1">
            <a:spLocks/>
          </p:cNvSpPr>
          <p:nvPr/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E50610-3BF3-49A6-93B5-A8CB4D0ABCF9}" type="slidenum">
              <a:rPr lang="de-DE" altLang="en-US" smtClean="0"/>
              <a:pPr/>
              <a:t>13</a:t>
            </a:fld>
            <a:endParaRPr lang="de-DE" altLang="en-US"/>
          </a:p>
        </p:txBody>
      </p:sp>
      <p:sp>
        <p:nvSpPr>
          <p:cNvPr id="25" name="Textfeld 24"/>
          <p:cNvSpPr txBox="1"/>
          <p:nvPr/>
        </p:nvSpPr>
        <p:spPr>
          <a:xfrm>
            <a:off x="6891119" y="2701201"/>
            <a:ext cx="2192724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Physics Scenario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solidFill>
                  <a:srgbClr val="808080"/>
                </a:solidFill>
              </a:rPr>
              <a:t>p</a:t>
            </a:r>
            <a:r>
              <a:rPr lang="en-US" sz="1100" dirty="0" smtClean="0">
                <a:solidFill>
                  <a:srgbClr val="808080"/>
                </a:solidFill>
              </a:rPr>
              <a:t>lasma regime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smtClean="0">
                <a:solidFill>
                  <a:srgbClr val="808080"/>
                </a:solidFill>
              </a:rPr>
              <a:t>evolution </a:t>
            </a:r>
            <a:r>
              <a:rPr lang="en-US" sz="1100" dirty="0">
                <a:solidFill>
                  <a:srgbClr val="808080"/>
                </a:solidFill>
              </a:rPr>
              <a:t>of major plasma quantities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891118" y="3597979"/>
            <a:ext cx="2079093" cy="85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Control </a:t>
            </a:r>
            <a:r>
              <a:rPr lang="de-DE" sz="1400" b="1" dirty="0" err="1" smtClean="0"/>
              <a:t>Scenario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choice of control functions 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evolution of controlled technical (FF) / physical (FB) quantities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37" name="Pfeil nach unten 36"/>
          <p:cNvSpPr/>
          <p:nvPr/>
        </p:nvSpPr>
        <p:spPr>
          <a:xfrm>
            <a:off x="5427697" y="242871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1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891118" y="4734071"/>
            <a:ext cx="2149401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Plant and </a:t>
            </a:r>
            <a:r>
              <a:rPr lang="de-DE" sz="1400" b="1" dirty="0" err="1" smtClean="0"/>
              <a:t>Control Systems Settings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controller  characteristics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plant system characteristics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12" name="Flussdiagramm: Magnetplattenspeicher 11"/>
          <p:cNvSpPr/>
          <p:nvPr/>
        </p:nvSpPr>
        <p:spPr>
          <a:xfrm>
            <a:off x="4814451" y="1871225"/>
            <a:ext cx="1598641" cy="482277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Experiment </a:t>
            </a:r>
            <a:r>
              <a:rPr lang="de-DE" sz="1200" dirty="0" err="1">
                <a:solidFill>
                  <a:schemeClr val="tx1"/>
                </a:solidFill>
              </a:rPr>
              <a:t>Desc</a:t>
            </a:r>
            <a:r>
              <a:rPr lang="de-DE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Pfeil nach unten 36"/>
          <p:cNvSpPr/>
          <p:nvPr/>
        </p:nvSpPr>
        <p:spPr>
          <a:xfrm>
            <a:off x="5427697" y="242871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hysics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lussdiagramm: Magnetplattenspeicher 40"/>
          <p:cNvSpPr/>
          <p:nvPr/>
        </p:nvSpPr>
        <p:spPr>
          <a:xfrm>
            <a:off x="4814451" y="2852552"/>
            <a:ext cx="1598641" cy="482277"/>
          </a:xfrm>
          <a:prstGeom prst="flowChartMagneticDisk">
            <a:avLst/>
          </a:prstGeom>
          <a:solidFill>
            <a:srgbClr val="00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Physics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Flussdiagramm: Magnetplattenspeicher 41"/>
          <p:cNvSpPr/>
          <p:nvPr/>
        </p:nvSpPr>
        <p:spPr>
          <a:xfrm>
            <a:off x="4814451" y="3845146"/>
            <a:ext cx="1598641" cy="482277"/>
          </a:xfrm>
          <a:prstGeom prst="flowChartMagneticDisk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Waveforms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Flussdiagramm: Magnetplattenspeicher 41"/>
          <p:cNvSpPr/>
          <p:nvPr/>
        </p:nvSpPr>
        <p:spPr>
          <a:xfrm>
            <a:off x="4814451" y="5196165"/>
            <a:ext cx="1598641" cy="482277"/>
          </a:xfrm>
          <a:prstGeom prst="flowChartMagneticDisk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Plant Sys.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Flussdiagramm: Magnetplattenspeicher 41"/>
          <p:cNvSpPr/>
          <p:nvPr/>
        </p:nvSpPr>
        <p:spPr>
          <a:xfrm>
            <a:off x="4814451" y="4839785"/>
            <a:ext cx="1598641" cy="482277"/>
          </a:xfrm>
          <a:prstGeom prst="flowChartMagneticDisk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Control </a:t>
            </a:r>
            <a:r>
              <a:rPr lang="de-DE" sz="1200" dirty="0" err="1">
                <a:solidFill>
                  <a:schemeClr val="tx1"/>
                </a:solidFill>
              </a:rPr>
              <a:t>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Pfeil nach unten 57"/>
          <p:cNvSpPr/>
          <p:nvPr/>
        </p:nvSpPr>
        <p:spPr>
          <a:xfrm>
            <a:off x="5427697" y="3415677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feil nach unten 58"/>
          <p:cNvSpPr/>
          <p:nvPr/>
        </p:nvSpPr>
        <p:spPr>
          <a:xfrm>
            <a:off x="5427697" y="4432384"/>
            <a:ext cx="344258" cy="3486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uppierung 72"/>
          <p:cNvGrpSpPr/>
          <p:nvPr/>
        </p:nvGrpSpPr>
        <p:grpSpPr>
          <a:xfrm>
            <a:off x="5454306" y="1093920"/>
            <a:ext cx="2103880" cy="690142"/>
            <a:chOff x="5454306" y="920745"/>
            <a:chExt cx="2103880" cy="690142"/>
          </a:xfrm>
        </p:grpSpPr>
        <p:pic>
          <p:nvPicPr>
            <p:cNvPr id="61" name="Picture 2" descr="Albert Einstein Cartoon In A Classroom Sce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" t="19924" r="41819" b="32302"/>
            <a:stretch/>
          </p:blipFill>
          <p:spPr bwMode="auto">
            <a:xfrm>
              <a:off x="6974963" y="920745"/>
              <a:ext cx="583223" cy="523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Nach oben gebogener Pfeil 65"/>
            <p:cNvSpPr/>
            <p:nvPr/>
          </p:nvSpPr>
          <p:spPr>
            <a:xfrm rot="10800000">
              <a:off x="5454306" y="1296730"/>
              <a:ext cx="1196475" cy="314157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558581" y="5618105"/>
            <a:ext cx="3070397" cy="914020"/>
            <a:chOff x="5558581" y="5560380"/>
            <a:chExt cx="3070397" cy="914020"/>
          </a:xfrm>
        </p:grpSpPr>
        <p:grpSp>
          <p:nvGrpSpPr>
            <p:cNvPr id="31" name="Gruppieren 38"/>
            <p:cNvGrpSpPr/>
            <p:nvPr/>
          </p:nvGrpSpPr>
          <p:grpSpPr>
            <a:xfrm>
              <a:off x="6541091" y="5560380"/>
              <a:ext cx="2087887" cy="914020"/>
              <a:chOff x="576942" y="1251221"/>
              <a:chExt cx="6898542" cy="2660982"/>
            </a:xfrm>
          </p:grpSpPr>
          <p:pic>
            <p:nvPicPr>
              <p:cNvPr id="32" name="Picture 49" descr="13173C_vessel-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652" y="2832202"/>
                <a:ext cx="1505292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hteck 32"/>
              <p:cNvSpPr/>
              <p:nvPr/>
            </p:nvSpPr>
            <p:spPr>
              <a:xfrm>
                <a:off x="5827653" y="2832202"/>
                <a:ext cx="164783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err="1"/>
                  <a:t>Actuator Systems</a:t>
                </a:r>
                <a:endParaRPr lang="en-US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576942" y="2832202"/>
                <a:ext cx="1440001" cy="10800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de-DE" dirty="0" err="1"/>
                  <a:t>Diagnos. Systems</a:t>
                </a:r>
                <a:endParaRPr lang="en-US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3160970" y="1251221"/>
                <a:ext cx="1440000" cy="108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 fontScale="32500" lnSpcReduction="20000"/>
              </a:bodyPr>
              <a:lstStyle/>
              <a:p>
                <a:pPr algn="ctr"/>
                <a:r>
                  <a:rPr lang="de-DE" dirty="0" smtClean="0"/>
                  <a:t>Plasma Control</a:t>
                </a:r>
                <a:endParaRPr lang="en-US" dirty="0"/>
              </a:p>
            </p:txBody>
          </p:sp>
          <p:sp>
            <p:nvSpPr>
              <p:cNvPr id="36" name="Pfeil nach unten 35"/>
              <p:cNvSpPr/>
              <p:nvPr/>
            </p:nvSpPr>
            <p:spPr>
              <a:xfrm rot="5400000">
                <a:off x="5018386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Pfeil nach unten 37"/>
              <p:cNvSpPr/>
              <p:nvPr/>
            </p:nvSpPr>
            <p:spPr>
              <a:xfrm rot="5400000">
                <a:off x="2360384" y="3122036"/>
                <a:ext cx="465826" cy="500332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Pfeil nach oben und unten 43"/>
              <p:cNvSpPr/>
              <p:nvPr/>
            </p:nvSpPr>
            <p:spPr>
              <a:xfrm rot="2700000">
                <a:off x="2243470" y="1791221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Pfeil nach oben und unten 47"/>
              <p:cNvSpPr/>
              <p:nvPr/>
            </p:nvSpPr>
            <p:spPr>
              <a:xfrm rot="18900000">
                <a:off x="5109847" y="1791222"/>
                <a:ext cx="443090" cy="718063"/>
              </a:xfrm>
              <a:prstGeom prst="up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0000" lnSpcReduction="20000"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Nach oben gebogener Pfeil 67"/>
            <p:cNvSpPr/>
            <p:nvPr/>
          </p:nvSpPr>
          <p:spPr>
            <a:xfrm rot="5400000">
              <a:off x="5892791" y="5340437"/>
              <a:ext cx="423779" cy="1092200"/>
            </a:xfrm>
            <a:prstGeom prst="bentUpArrow">
              <a:avLst>
                <a:gd name="adj1" fmla="val 39780"/>
                <a:gd name="adj2" fmla="val 50000"/>
                <a:gd name="adj3" fmla="val 4147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5" name="Textfeld 74"/>
          <p:cNvSpPr txBox="1"/>
          <p:nvPr/>
        </p:nvSpPr>
        <p:spPr>
          <a:xfrm>
            <a:off x="5847047" y="1390997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Idea</a:t>
            </a:r>
            <a:endParaRPr lang="en-US" sz="1200" dirty="0"/>
          </a:p>
        </p:txBody>
      </p:sp>
      <p:sp>
        <p:nvSpPr>
          <p:cNvPr id="76" name="Textfeld 75"/>
          <p:cNvSpPr txBox="1"/>
          <p:nvPr/>
        </p:nvSpPr>
        <p:spPr>
          <a:xfrm>
            <a:off x="5691969" y="5788473"/>
            <a:ext cx="86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Execution</a:t>
            </a:r>
            <a:endParaRPr lang="en-US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in </a:t>
            </a:r>
            <a:r>
              <a:rPr lang="de-DE" dirty="0" err="1" smtClean="0"/>
              <a:t>theory</a:t>
            </a:r>
            <a:r>
              <a:rPr lang="de-DE" dirty="0" smtClean="0"/>
              <a:t> (4): </a:t>
            </a:r>
            <a:r>
              <a:rPr lang="de-DE" dirty="0"/>
              <a:t>H</a:t>
            </a:r>
            <a:r>
              <a:rPr lang="de-DE" dirty="0" smtClean="0"/>
              <a:t>uman </a:t>
            </a:r>
            <a:r>
              <a:rPr lang="de-DE" dirty="0" err="1" smtClean="0"/>
              <a:t>challenge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Men-in-the-loop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uman experience and intuition substitute</a:t>
            </a:r>
            <a:r>
              <a:rPr lang="en-GB" strike="sngStrike" dirty="0" smtClean="0"/>
              <a:t>d</a:t>
            </a:r>
            <a:r>
              <a:rPr lang="en-GB" dirty="0" smtClean="0"/>
              <a:t>(s) missing models</a:t>
            </a:r>
          </a:p>
          <a:p>
            <a:pPr lvl="1"/>
            <a:r>
              <a:rPr lang="en-GB" dirty="0" smtClean="0"/>
              <a:t>Plant operators responsible for safety want to retain authority on plant </a:t>
            </a:r>
            <a:r>
              <a:rPr lang="en-GB" dirty="0" smtClean="0"/>
              <a:t>settings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… communicate orally</a:t>
            </a:r>
            <a:br>
              <a:rPr lang="en-GB" dirty="0" smtClean="0"/>
            </a:b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misunderstanding</a:t>
            </a:r>
            <a:endParaRPr lang="en-GB" dirty="0" smtClean="0"/>
          </a:p>
          <a:p>
            <a:pPr lvl="1"/>
            <a:r>
              <a:rPr lang="en-GB" dirty="0" smtClean="0"/>
              <a:t>… edit parts of configuration concurrently</a:t>
            </a:r>
            <a:br>
              <a:rPr lang="en-GB" dirty="0" smtClean="0"/>
            </a:b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inconsistency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14</a:t>
            </a:fld>
            <a:endParaRPr lang="de-DE" altLang="en-US"/>
          </a:p>
        </p:txBody>
      </p:sp>
      <p:sp>
        <p:nvSpPr>
          <p:cNvPr id="24" name="Textfeld 23"/>
          <p:cNvSpPr txBox="1"/>
          <p:nvPr/>
        </p:nvSpPr>
        <p:spPr>
          <a:xfrm>
            <a:off x="6891119" y="1742964"/>
            <a:ext cx="2119198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Experiment </a:t>
            </a:r>
            <a:r>
              <a:rPr lang="de-DE" sz="1400" b="1" dirty="0" err="1"/>
              <a:t>P</a:t>
            </a:r>
            <a:r>
              <a:rPr lang="de-DE" sz="1400" b="1" dirty="0" err="1" smtClean="0"/>
              <a:t>roposal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idea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key plasma states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err="1">
                <a:solidFill>
                  <a:srgbClr val="808080"/>
                </a:solidFill>
              </a:rPr>
              <a:t>technical parameters</a:t>
            </a:r>
            <a:endParaRPr lang="de-DE" sz="1100" dirty="0" err="1" smtClean="0">
              <a:solidFill>
                <a:srgbClr val="80808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07409" y="2401450"/>
            <a:ext cx="161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</a:t>
            </a:r>
            <a:r>
              <a:rPr lang="en-GB" sz="1600" b="1" dirty="0" smtClean="0"/>
              <a:t>hysics model </a:t>
            </a:r>
            <a:endParaRPr lang="en-GB" sz="1600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807409" y="3362036"/>
            <a:ext cx="154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control model </a:t>
            </a:r>
            <a:endParaRPr lang="en-GB" sz="1600" b="1" dirty="0"/>
          </a:p>
        </p:txBody>
      </p:sp>
      <p:sp>
        <p:nvSpPr>
          <p:cNvPr id="47" name="Textfeld 46"/>
          <p:cNvSpPr txBox="1"/>
          <p:nvPr/>
        </p:nvSpPr>
        <p:spPr>
          <a:xfrm>
            <a:off x="5807409" y="4334162"/>
            <a:ext cx="2008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engineering model </a:t>
            </a:r>
            <a:endParaRPr lang="en-GB" sz="1600" b="1" dirty="0"/>
          </a:p>
        </p:txBody>
      </p:sp>
      <p:sp>
        <p:nvSpPr>
          <p:cNvPr id="22" name="Foliennummernplatzhalter 3"/>
          <p:cNvSpPr txBox="1">
            <a:spLocks/>
          </p:cNvSpPr>
          <p:nvPr/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E50610-3BF3-49A6-93B5-A8CB4D0ABCF9}" type="slidenum">
              <a:rPr lang="de-DE" altLang="en-US" smtClean="0"/>
              <a:pPr/>
              <a:t>14</a:t>
            </a:fld>
            <a:endParaRPr lang="de-DE" altLang="en-US"/>
          </a:p>
        </p:txBody>
      </p:sp>
      <p:sp>
        <p:nvSpPr>
          <p:cNvPr id="25" name="Textfeld 24"/>
          <p:cNvSpPr txBox="1"/>
          <p:nvPr/>
        </p:nvSpPr>
        <p:spPr>
          <a:xfrm>
            <a:off x="6891119" y="2701201"/>
            <a:ext cx="2192724" cy="71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Physics Scenario</a:t>
            </a:r>
            <a:endParaRPr lang="en-US" sz="1400" b="1" dirty="0"/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>
                <a:solidFill>
                  <a:srgbClr val="808080"/>
                </a:solidFill>
              </a:rPr>
              <a:t>p</a:t>
            </a:r>
            <a:r>
              <a:rPr lang="en-US" sz="1100" dirty="0" smtClean="0">
                <a:solidFill>
                  <a:srgbClr val="808080"/>
                </a:solidFill>
              </a:rPr>
              <a:t>lasma regime description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en-US" sz="1100" dirty="0" smtClean="0">
                <a:solidFill>
                  <a:srgbClr val="808080"/>
                </a:solidFill>
              </a:rPr>
              <a:t>evolution </a:t>
            </a:r>
            <a:r>
              <a:rPr lang="en-US" sz="1100" dirty="0">
                <a:solidFill>
                  <a:srgbClr val="808080"/>
                </a:solidFill>
              </a:rPr>
              <a:t>of major plasma quantities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891118" y="3597979"/>
            <a:ext cx="2079093" cy="85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Control </a:t>
            </a:r>
            <a:r>
              <a:rPr lang="de-DE" sz="1400" b="1" dirty="0" err="1" smtClean="0"/>
              <a:t>Scenario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choice of control functions 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</a:pPr>
            <a:r>
              <a:rPr lang="de-DE" sz="1100" dirty="0" err="1">
                <a:solidFill>
                  <a:srgbClr val="808080"/>
                </a:solidFill>
              </a:rPr>
              <a:t>evolution of controlled technical (FF) / physical (FB) quantities</a:t>
            </a:r>
            <a:endParaRPr lang="en-US" sz="1100" dirty="0">
              <a:solidFill>
                <a:srgbClr val="808080"/>
              </a:solidFill>
            </a:endParaRPr>
          </a:p>
        </p:txBody>
      </p:sp>
      <p:pic>
        <p:nvPicPr>
          <p:cNvPr id="11" name="Bild 10" descr="FD00267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27" y="1891480"/>
            <a:ext cx="783281" cy="1440000"/>
          </a:xfrm>
          <a:prstGeom prst="rect">
            <a:avLst/>
          </a:prstGeom>
        </p:spPr>
      </p:pic>
      <p:pic>
        <p:nvPicPr>
          <p:cNvPr id="13" name="Bild 12" descr="BU0013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10" y="4200585"/>
            <a:ext cx="69468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ASDEX </a:t>
            </a:r>
            <a:r>
              <a:rPr lang="de-DE" dirty="0" smtClean="0"/>
              <a:t>Upgrade: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onfiguration</a:t>
            </a:r>
            <a:r>
              <a:rPr lang="de-DE" dirty="0" smtClean="0"/>
              <a:t> </a:t>
            </a:r>
            <a:r>
              <a:rPr lang="de-DE" dirty="0" err="1" smtClean="0"/>
              <a:t>d</a:t>
            </a:r>
            <a:r>
              <a:rPr lang="de-DE" dirty="0" err="1" smtClean="0"/>
              <a:t>ata</a:t>
            </a:r>
            <a:endParaRPr lang="en-GB" dirty="0"/>
          </a:p>
        </p:txBody>
      </p:sp>
      <p:sp>
        <p:nvSpPr>
          <p:cNvPr id="37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 err="1" smtClean="0"/>
              <a:t>Shot</a:t>
            </a:r>
            <a:r>
              <a:rPr lang="de-DE" b="1" dirty="0" smtClean="0"/>
              <a:t> Request Database</a:t>
            </a:r>
          </a:p>
          <a:p>
            <a:pPr lvl="1"/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plant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links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links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executed</a:t>
            </a:r>
            <a:r>
              <a:rPr lang="de-DE" dirty="0" smtClean="0"/>
              <a:t> </a:t>
            </a:r>
            <a:r>
              <a:rPr lang="de-DE" dirty="0" err="1" smtClean="0"/>
              <a:t>discharges</a:t>
            </a:r>
            <a:endParaRPr lang="de-DE" dirty="0" smtClean="0"/>
          </a:p>
          <a:p>
            <a:r>
              <a:rPr lang="de-DE" b="1" dirty="0" err="1" smtClean="0"/>
              <a:t>Discharge</a:t>
            </a:r>
            <a:r>
              <a:rPr lang="de-DE" b="1" dirty="0" smtClean="0"/>
              <a:t> </a:t>
            </a:r>
            <a:r>
              <a:rPr lang="de-DE" b="1" dirty="0" err="1" smtClean="0"/>
              <a:t>Program</a:t>
            </a:r>
            <a:endParaRPr lang="de-DE" b="1" dirty="0" smtClean="0"/>
          </a:p>
          <a:p>
            <a:pPr lvl="1"/>
            <a:r>
              <a:rPr lang="de-DE" dirty="0" err="1" smtClean="0"/>
              <a:t>waveforms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</a:p>
          <a:p>
            <a:pPr lvl="2"/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de-DE" dirty="0" smtClean="0"/>
          </a:p>
          <a:p>
            <a:pPr lvl="2"/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references</a:t>
            </a:r>
            <a:endParaRPr lang="de-DE" dirty="0" smtClean="0"/>
          </a:p>
          <a:p>
            <a:pPr lvl="2"/>
            <a:r>
              <a:rPr lang="de-DE" dirty="0" err="1"/>
              <a:t>a</a:t>
            </a:r>
            <a:r>
              <a:rPr lang="de-DE" dirty="0" err="1" smtClean="0"/>
              <a:t>ctuator</a:t>
            </a:r>
            <a:r>
              <a:rPr lang="de-DE" dirty="0" smtClean="0"/>
              <a:t> feedforward </a:t>
            </a:r>
            <a:r>
              <a:rPr lang="de-DE" dirty="0" err="1" smtClean="0"/>
              <a:t>commands</a:t>
            </a:r>
            <a:endParaRPr lang="de-DE" dirty="0" smtClean="0"/>
          </a:p>
          <a:p>
            <a:pPr lvl="1"/>
            <a:r>
              <a:rPr lang="de-DE" dirty="0" err="1" smtClean="0"/>
              <a:t>segmented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2"/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rules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segments</a:t>
            </a:r>
            <a:endParaRPr lang="de-DE" dirty="0" smtClean="0"/>
          </a:p>
          <a:p>
            <a:r>
              <a:rPr lang="de-DE" b="1" dirty="0" smtClean="0"/>
              <a:t>Plasma </a:t>
            </a:r>
            <a:r>
              <a:rPr lang="de-DE" b="1" dirty="0" err="1" smtClean="0"/>
              <a:t>Control</a:t>
            </a:r>
            <a:r>
              <a:rPr lang="de-DE" b="1" dirty="0" smtClean="0"/>
              <a:t> System Release</a:t>
            </a:r>
          </a:p>
          <a:p>
            <a:pPr lvl="1"/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endParaRPr lang="de-DE" dirty="0" smtClean="0"/>
          </a:p>
          <a:p>
            <a:pPr lvl="1"/>
            <a:r>
              <a:rPr lang="de-DE" dirty="0" err="1"/>
              <a:t>p</a:t>
            </a:r>
            <a:r>
              <a:rPr lang="de-DE" dirty="0" err="1" smtClean="0"/>
              <a:t>rocess</a:t>
            </a:r>
            <a:r>
              <a:rPr lang="de-DE" dirty="0" smtClean="0"/>
              <a:t> </a:t>
            </a:r>
            <a:r>
              <a:rPr lang="de-DE" dirty="0" err="1" smtClean="0"/>
              <a:t>descriptors</a:t>
            </a:r>
            <a:endParaRPr lang="de-DE" dirty="0" smtClean="0"/>
          </a:p>
          <a:p>
            <a:pPr lvl="1"/>
            <a:r>
              <a:rPr lang="de-DE" dirty="0" smtClean="0"/>
              <a:t>I/O </a:t>
            </a:r>
            <a:r>
              <a:rPr lang="de-DE" dirty="0" err="1" smtClean="0"/>
              <a:t>descriptors</a:t>
            </a:r>
            <a:endParaRPr lang="de-DE" dirty="0" smtClean="0"/>
          </a:p>
          <a:p>
            <a:r>
              <a:rPr lang="de-DE" b="1" dirty="0" smtClean="0"/>
              <a:t>Plant Systems </a:t>
            </a:r>
            <a:r>
              <a:rPr lang="de-DE" b="1" dirty="0" err="1" smtClean="0"/>
              <a:t>Recipes</a:t>
            </a:r>
            <a:endParaRPr lang="de-DE" b="1" dirty="0" smtClean="0"/>
          </a:p>
          <a:p>
            <a:pPr lvl="1"/>
            <a:r>
              <a:rPr lang="de-DE" dirty="0" err="1"/>
              <a:t>r</a:t>
            </a:r>
            <a:r>
              <a:rPr lang="de-DE" dirty="0" err="1" smtClean="0"/>
              <a:t>eady-made</a:t>
            </a:r>
            <a:r>
              <a:rPr lang="de-DE" dirty="0" smtClean="0"/>
              <a:t> </a:t>
            </a:r>
            <a:r>
              <a:rPr lang="de-DE" dirty="0" err="1"/>
              <a:t>n</a:t>
            </a:r>
            <a:r>
              <a:rPr lang="de-DE" dirty="0" err="1" smtClean="0"/>
              <a:t>amed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smtClean="0"/>
              <a:t>plant </a:t>
            </a:r>
            <a:r>
              <a:rPr lang="de-DE" dirty="0" err="1" smtClean="0"/>
              <a:t>parameters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15</a:t>
            </a:fld>
            <a:endParaRPr lang="de-DE" altLang="en-US"/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E50610-3BF3-49A6-93B5-A8CB4D0ABCF9}" type="slidenum">
              <a:rPr lang="de-DE" altLang="en-US" smtClean="0"/>
              <a:pPr/>
              <a:t>15</a:t>
            </a:fld>
            <a:endParaRPr lang="de-DE" altLang="en-US"/>
          </a:p>
        </p:txBody>
      </p:sp>
      <p:sp>
        <p:nvSpPr>
          <p:cNvPr id="44" name="Rechteck 43"/>
          <p:cNvSpPr/>
          <p:nvPr/>
        </p:nvSpPr>
        <p:spPr>
          <a:xfrm>
            <a:off x="5463996" y="4458451"/>
            <a:ext cx="2520970" cy="653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Control System Release</a:t>
            </a:r>
          </a:p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+ process descriptors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5475130" y="1336522"/>
            <a:ext cx="2518244" cy="107894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</a:rPr>
              <a:t>Shot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Request DB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5463996" y="5547386"/>
            <a:ext cx="2520969" cy="6354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Plant </a:t>
            </a:r>
            <a:r>
              <a:rPr lang="de-DE" sz="1500" b="1" dirty="0" err="1" smtClean="0">
                <a:solidFill>
                  <a:schemeClr val="tx1"/>
                </a:solidFill>
              </a:rPr>
              <a:t>System Recipes</a:t>
            </a:r>
            <a:r>
              <a:rPr lang="de-DE" sz="15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global base parameters + local tuning parameters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8055052" y="4960700"/>
            <a:ext cx="1235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Plant / </a:t>
            </a:r>
            <a:r>
              <a:rPr lang="de-DE" sz="1400" b="1" dirty="0" err="1" smtClean="0"/>
              <a:t>Control Settings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8066391" y="1249804"/>
            <a:ext cx="121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Experiment </a:t>
            </a:r>
            <a:r>
              <a:rPr lang="de-DE" sz="1400" b="1" dirty="0" err="1"/>
              <a:t>P</a:t>
            </a:r>
            <a:r>
              <a:rPr lang="de-DE" sz="1400" b="1" dirty="0" err="1" smtClean="0"/>
              <a:t>roposal</a:t>
            </a:r>
            <a:endParaRPr lang="en-US" sz="1400" b="1" dirty="0"/>
          </a:p>
        </p:txBody>
      </p:sp>
      <p:sp>
        <p:nvSpPr>
          <p:cNvPr id="49" name="Textfeld 48"/>
          <p:cNvSpPr txBox="1"/>
          <p:nvPr/>
        </p:nvSpPr>
        <p:spPr>
          <a:xfrm>
            <a:off x="8066390" y="1946821"/>
            <a:ext cx="126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Physics Scenario</a:t>
            </a:r>
            <a:endParaRPr lang="en-US" sz="1400" b="1" dirty="0"/>
          </a:p>
        </p:txBody>
      </p:sp>
      <p:sp>
        <p:nvSpPr>
          <p:cNvPr id="50" name="Textfeld 49"/>
          <p:cNvSpPr txBox="1"/>
          <p:nvPr/>
        </p:nvSpPr>
        <p:spPr>
          <a:xfrm>
            <a:off x="8055052" y="3418258"/>
            <a:ext cx="119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Control </a:t>
            </a:r>
            <a:r>
              <a:rPr lang="de-DE" sz="1400" b="1" dirty="0" err="1" smtClean="0"/>
              <a:t>Scenario</a:t>
            </a:r>
          </a:p>
        </p:txBody>
      </p:sp>
      <p:sp>
        <p:nvSpPr>
          <p:cNvPr id="87" name="Rechteck 86"/>
          <p:cNvSpPr/>
          <p:nvPr/>
        </p:nvSpPr>
        <p:spPr>
          <a:xfrm>
            <a:off x="5463996" y="3381986"/>
            <a:ext cx="2520970" cy="646331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</a:rPr>
              <a:t>Discharge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Program</a:t>
            </a:r>
            <a:r>
              <a:rPr lang="de-DE" b="1" dirty="0" smtClean="0">
                <a:solidFill>
                  <a:schemeClr val="tx1"/>
                </a:solidFill>
              </a:rPr>
              <a:t> (DP)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segmented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5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41313" y="274638"/>
            <a:ext cx="7599412" cy="633412"/>
          </a:xfrm>
        </p:spPr>
        <p:txBody>
          <a:bodyPr/>
          <a:lstStyle/>
          <a:p>
            <a:r>
              <a:rPr lang="de-DE" dirty="0" smtClean="0"/>
              <a:t>ASDEX </a:t>
            </a:r>
            <a:r>
              <a:rPr lang="de-DE" dirty="0" smtClean="0"/>
              <a:t>Upgrade: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/>
              <a:t>m</a:t>
            </a:r>
            <a:r>
              <a:rPr lang="de-DE" dirty="0" err="1" smtClean="0"/>
              <a:t>anagement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16</a:t>
            </a:fld>
            <a:endParaRPr lang="de-DE" altLang="en-US"/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E50610-3BF3-49A6-93B5-A8CB4D0ABCF9}" type="slidenum">
              <a:rPr lang="de-DE" altLang="en-US" smtClean="0"/>
              <a:pPr/>
              <a:t>16</a:t>
            </a:fld>
            <a:endParaRPr lang="de-DE" altLang="en-US"/>
          </a:p>
        </p:txBody>
      </p:sp>
      <p:sp>
        <p:nvSpPr>
          <p:cNvPr id="3" name="Abgerundetes Rechteck 2"/>
          <p:cNvSpPr/>
          <p:nvPr/>
        </p:nvSpPr>
        <p:spPr>
          <a:xfrm>
            <a:off x="2630796" y="1179388"/>
            <a:ext cx="2216257" cy="6123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Wiki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2630796" y="1853440"/>
            <a:ext cx="2216257" cy="6123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en-GB" dirty="0" err="1"/>
              <a:t>ShapeDesign</a:t>
            </a:r>
            <a:r>
              <a:rPr lang="en-GB" dirty="0"/>
              <a:t>, ASTRA, </a:t>
            </a:r>
            <a:br>
              <a:rPr lang="en-GB" dirty="0"/>
            </a:br>
            <a:r>
              <a:rPr lang="en-GB" dirty="0"/>
              <a:t>Simulink </a:t>
            </a:r>
            <a:r>
              <a:rPr lang="en-GB" dirty="0" smtClean="0"/>
              <a:t>models</a:t>
            </a:r>
            <a:endParaRPr lang="en-GB" dirty="0"/>
          </a:p>
        </p:txBody>
      </p:sp>
      <p:sp>
        <p:nvSpPr>
          <p:cNvPr id="22" name="Abgerundetes Rechteck 21"/>
          <p:cNvSpPr/>
          <p:nvPr/>
        </p:nvSpPr>
        <p:spPr>
          <a:xfrm>
            <a:off x="2630796" y="3400679"/>
            <a:ext cx="2216257" cy="6123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DP </a:t>
            </a:r>
            <a:r>
              <a:rPr lang="en-GB" dirty="0" smtClean="0">
                <a:solidFill>
                  <a:schemeClr val="bg1"/>
                </a:solidFill>
              </a:rPr>
              <a:t>Editor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463996" y="3381986"/>
            <a:ext cx="2520970" cy="646331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</a:rPr>
              <a:t>Discharge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Program</a:t>
            </a:r>
            <a:r>
              <a:rPr lang="de-DE" b="1" dirty="0" smtClean="0">
                <a:solidFill>
                  <a:schemeClr val="tx1"/>
                </a:solidFill>
              </a:rPr>
              <a:t> (DP)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segmented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463996" y="4458451"/>
            <a:ext cx="2520970" cy="653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Control System Release</a:t>
            </a:r>
          </a:p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+ process descriptors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475130" y="1336522"/>
            <a:ext cx="2518244" cy="107894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</a:rPr>
              <a:t>Shot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Request DB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463996" y="5547386"/>
            <a:ext cx="2520969" cy="6354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Plant </a:t>
            </a:r>
            <a:r>
              <a:rPr lang="de-DE" sz="1500" b="1" dirty="0" err="1" smtClean="0">
                <a:solidFill>
                  <a:schemeClr val="tx1"/>
                </a:solidFill>
              </a:rPr>
              <a:t>System Recipes</a:t>
            </a:r>
            <a:r>
              <a:rPr lang="de-DE" sz="15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global base parameters + local tuning parameters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055052" y="4960700"/>
            <a:ext cx="1235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Plant / </a:t>
            </a:r>
            <a:r>
              <a:rPr lang="de-DE" sz="1400" b="1" dirty="0" err="1" smtClean="0"/>
              <a:t>Control Settings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8066391" y="1249804"/>
            <a:ext cx="121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Experiment </a:t>
            </a:r>
            <a:r>
              <a:rPr lang="de-DE" sz="1400" b="1" dirty="0" err="1"/>
              <a:t>P</a:t>
            </a:r>
            <a:r>
              <a:rPr lang="de-DE" sz="1400" b="1" dirty="0" err="1" smtClean="0"/>
              <a:t>roposal</a:t>
            </a:r>
            <a:endParaRPr lang="en-US" sz="14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8066390" y="1946821"/>
            <a:ext cx="126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Physics Scenario</a:t>
            </a:r>
            <a:endParaRPr lang="en-US" sz="14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8055052" y="3418258"/>
            <a:ext cx="119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Control </a:t>
            </a:r>
            <a:r>
              <a:rPr lang="de-DE" sz="1400" b="1" dirty="0" err="1" smtClean="0"/>
              <a:t>Scenario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2618926" y="5552552"/>
            <a:ext cx="2216257" cy="6123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Supervisory plant system</a:t>
            </a:r>
            <a:endParaRPr lang="en-GB" dirty="0"/>
          </a:p>
        </p:txBody>
      </p:sp>
      <p:cxnSp>
        <p:nvCxnSpPr>
          <p:cNvPr id="7" name="Gerade Verbindung mit Pfeil 6"/>
          <p:cNvCxnSpPr>
            <a:stCxn id="3" idx="3"/>
            <a:endCxn id="28" idx="1"/>
          </p:cNvCxnSpPr>
          <p:nvPr/>
        </p:nvCxnSpPr>
        <p:spPr>
          <a:xfrm>
            <a:off x="4847053" y="1485574"/>
            <a:ext cx="628077" cy="39042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21" idx="3"/>
            <a:endCxn id="28" idx="1"/>
          </p:cNvCxnSpPr>
          <p:nvPr/>
        </p:nvCxnSpPr>
        <p:spPr>
          <a:xfrm flipV="1">
            <a:off x="4847053" y="1875995"/>
            <a:ext cx="628077" cy="283631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26" idx="1"/>
            <a:endCxn id="22" idx="3"/>
          </p:cNvCxnSpPr>
          <p:nvPr/>
        </p:nvCxnSpPr>
        <p:spPr>
          <a:xfrm flipH="1">
            <a:off x="4847053" y="3705152"/>
            <a:ext cx="616943" cy="1713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29" idx="1"/>
            <a:endCxn id="34" idx="3"/>
          </p:cNvCxnSpPr>
          <p:nvPr/>
        </p:nvCxnSpPr>
        <p:spPr>
          <a:xfrm flipH="1" flipV="1">
            <a:off x="4835183" y="5858738"/>
            <a:ext cx="628813" cy="6373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27" idx="1"/>
            <a:endCxn id="92" idx="3"/>
          </p:cNvCxnSpPr>
          <p:nvPr/>
        </p:nvCxnSpPr>
        <p:spPr>
          <a:xfrm flipH="1">
            <a:off x="4840698" y="4785427"/>
            <a:ext cx="623298" cy="373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Abgerundetes Rechteck 91"/>
          <p:cNvSpPr/>
          <p:nvPr/>
        </p:nvSpPr>
        <p:spPr>
          <a:xfrm>
            <a:off x="2624441" y="4482980"/>
            <a:ext cx="2216257" cy="6123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Parameter Server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3" name="Gerade Verbindung mit Pfeil 92"/>
          <p:cNvCxnSpPr>
            <a:stCxn id="22" idx="2"/>
            <a:endCxn id="92" idx="0"/>
          </p:cNvCxnSpPr>
          <p:nvPr/>
        </p:nvCxnSpPr>
        <p:spPr>
          <a:xfrm flipH="1">
            <a:off x="3732570" y="4013051"/>
            <a:ext cx="6355" cy="469929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>
            <a:stCxn id="92" idx="2"/>
            <a:endCxn id="34" idx="0"/>
          </p:cNvCxnSpPr>
          <p:nvPr/>
        </p:nvCxnSpPr>
        <p:spPr>
          <a:xfrm flipH="1">
            <a:off x="3727055" y="5095352"/>
            <a:ext cx="5515" cy="45720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Abgerundetes Rechteck 108"/>
          <p:cNvSpPr/>
          <p:nvPr/>
        </p:nvSpPr>
        <p:spPr>
          <a:xfrm>
            <a:off x="2635780" y="2532464"/>
            <a:ext cx="2216257" cy="612372"/>
          </a:xfrm>
          <a:prstGeom prst="roundRect">
            <a:avLst/>
          </a:prstGeom>
          <a:ln>
            <a:prstDash val="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Flight Simulator</a:t>
            </a:r>
            <a:b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(planned)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0" name="Gerade Verbindung mit Pfeil 109"/>
          <p:cNvCxnSpPr>
            <a:stCxn id="109" idx="3"/>
            <a:endCxn id="28" idx="1"/>
          </p:cNvCxnSpPr>
          <p:nvPr/>
        </p:nvCxnSpPr>
        <p:spPr>
          <a:xfrm flipV="1">
            <a:off x="4852037" y="1875995"/>
            <a:ext cx="623093" cy="96265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>
            <a:stCxn id="109" idx="2"/>
            <a:endCxn id="22" idx="0"/>
          </p:cNvCxnSpPr>
          <p:nvPr/>
        </p:nvCxnSpPr>
        <p:spPr>
          <a:xfrm flipH="1">
            <a:off x="3738925" y="3144836"/>
            <a:ext cx="4984" cy="255843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>
            <a:stCxn id="109" idx="1"/>
            <a:endCxn id="92" idx="1"/>
          </p:cNvCxnSpPr>
          <p:nvPr/>
        </p:nvCxnSpPr>
        <p:spPr>
          <a:xfrm rot="10800000" flipV="1">
            <a:off x="2624442" y="2838650"/>
            <a:ext cx="11339" cy="1950516"/>
          </a:xfrm>
          <a:prstGeom prst="bentConnector3">
            <a:avLst>
              <a:gd name="adj1" fmla="val 2116051"/>
            </a:avLst>
          </a:prstGeom>
          <a:ln w="38100" cmpd="sng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feld 118"/>
          <p:cNvSpPr txBox="1"/>
          <p:nvPr/>
        </p:nvSpPr>
        <p:spPr>
          <a:xfrm>
            <a:off x="293453" y="1837116"/>
            <a:ext cx="1974473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Modeling</a:t>
            </a:r>
            <a:endParaRPr lang="en-GB" dirty="0"/>
          </a:p>
          <a:p>
            <a:r>
              <a:rPr lang="en-GB" dirty="0" smtClean="0"/>
              <a:t>Simulation</a:t>
            </a:r>
            <a:endParaRPr lang="en-GB" dirty="0"/>
          </a:p>
        </p:txBody>
      </p:sp>
      <p:sp>
        <p:nvSpPr>
          <p:cNvPr id="120" name="Textfeld 119"/>
          <p:cNvSpPr txBox="1"/>
          <p:nvPr/>
        </p:nvSpPr>
        <p:spPr>
          <a:xfrm>
            <a:off x="293453" y="2601887"/>
            <a:ext cx="1974473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Verification</a:t>
            </a:r>
            <a:endParaRPr lang="en-GB" dirty="0"/>
          </a:p>
        </p:txBody>
      </p:sp>
      <p:sp>
        <p:nvSpPr>
          <p:cNvPr id="121" name="Textfeld 120"/>
          <p:cNvSpPr txBox="1"/>
          <p:nvPr/>
        </p:nvSpPr>
        <p:spPr>
          <a:xfrm>
            <a:off x="293454" y="4217180"/>
            <a:ext cx="1974473" cy="1200329"/>
          </a:xfrm>
          <a:prstGeom prst="rect">
            <a:avLst/>
          </a:prstGeom>
          <a:solidFill>
            <a:srgbClr val="FFFF66"/>
          </a:solidFill>
        </p:spPr>
        <p:txBody>
          <a:bodyPr wrap="square" rIns="36000" rtlCol="0">
            <a:spAutoFit/>
          </a:bodyPr>
          <a:lstStyle/>
          <a:p>
            <a:r>
              <a:rPr lang="en-GB" dirty="0" smtClean="0"/>
              <a:t>Dependency rules</a:t>
            </a:r>
            <a:br>
              <a:rPr lang="en-GB" dirty="0" smtClean="0"/>
            </a:br>
            <a:r>
              <a:rPr lang="en-GB" dirty="0" smtClean="0"/>
              <a:t>Verification</a:t>
            </a:r>
            <a:endParaRPr lang="en-GB" dirty="0" smtClean="0"/>
          </a:p>
          <a:p>
            <a:r>
              <a:rPr lang="en-GB" dirty="0" smtClean="0"/>
              <a:t>Distribution</a:t>
            </a:r>
          </a:p>
          <a:p>
            <a:r>
              <a:rPr lang="en-GB" dirty="0" err="1" smtClean="0"/>
              <a:t>Automatization</a:t>
            </a:r>
            <a:endParaRPr lang="en-GB" dirty="0"/>
          </a:p>
        </p:txBody>
      </p:sp>
      <p:sp>
        <p:nvSpPr>
          <p:cNvPr id="122" name="Textfeld 121"/>
          <p:cNvSpPr txBox="1"/>
          <p:nvPr/>
        </p:nvSpPr>
        <p:spPr>
          <a:xfrm>
            <a:off x="293454" y="3538414"/>
            <a:ext cx="1974473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User Interface</a:t>
            </a:r>
            <a:endParaRPr lang="en-GB" dirty="0"/>
          </a:p>
        </p:txBody>
      </p:sp>
      <p:sp>
        <p:nvSpPr>
          <p:cNvPr id="123" name="Textfeld 122"/>
          <p:cNvSpPr txBox="1"/>
          <p:nvPr/>
        </p:nvSpPr>
        <p:spPr>
          <a:xfrm>
            <a:off x="293453" y="1280058"/>
            <a:ext cx="1974473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124" name="Textfeld 123"/>
          <p:cNvSpPr txBox="1"/>
          <p:nvPr/>
        </p:nvSpPr>
        <p:spPr>
          <a:xfrm>
            <a:off x="293454" y="5545373"/>
            <a:ext cx="1974473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Plant </a:t>
            </a:r>
            <a:r>
              <a:rPr lang="en-GB" dirty="0" smtClean="0"/>
              <a:t>gateway</a:t>
            </a:r>
            <a:endParaRPr lang="en-GB" dirty="0" smtClean="0"/>
          </a:p>
          <a:p>
            <a:r>
              <a:rPr lang="en-GB" dirty="0" smtClean="0"/>
              <a:t>Visualisation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7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Discharge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Editor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0" b="-34343"/>
          <a:stretch/>
        </p:blipFill>
        <p:spPr>
          <a:xfrm>
            <a:off x="119041" y="3121859"/>
            <a:ext cx="8642350" cy="461582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17</a:t>
            </a:fld>
            <a:endParaRPr lang="de-DE" altLang="en-US"/>
          </a:p>
        </p:txBody>
      </p:sp>
      <p:sp>
        <p:nvSpPr>
          <p:cNvPr id="6" name="Zylinder 5"/>
          <p:cNvSpPr/>
          <p:nvPr/>
        </p:nvSpPr>
        <p:spPr>
          <a:xfrm>
            <a:off x="790818" y="1115799"/>
            <a:ext cx="1365760" cy="700341"/>
          </a:xfrm>
          <a:prstGeom prst="can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90000">
                <a:schemeClr val="bg1">
                  <a:lumMod val="6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DP</a:t>
            </a: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repository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Pfeil nach unten 17"/>
          <p:cNvSpPr/>
          <p:nvPr/>
        </p:nvSpPr>
        <p:spPr>
          <a:xfrm>
            <a:off x="4624777" y="1851750"/>
            <a:ext cx="323470" cy="121075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3323478" y="1194950"/>
            <a:ext cx="2953441" cy="6123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Parameter Server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23479" y="1946715"/>
            <a:ext cx="2955515" cy="92333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Control mode descriptors</a:t>
            </a:r>
          </a:p>
          <a:p>
            <a:pPr algn="ctr"/>
            <a:r>
              <a:rPr lang="en-GB" dirty="0" smtClean="0"/>
              <a:t>Selected control settings</a:t>
            </a:r>
            <a:br>
              <a:rPr lang="en-GB" dirty="0" smtClean="0"/>
            </a:br>
            <a:r>
              <a:rPr lang="en-GB" dirty="0" smtClean="0"/>
              <a:t>Selected plant settings</a:t>
            </a:r>
          </a:p>
        </p:txBody>
      </p:sp>
      <p:sp>
        <p:nvSpPr>
          <p:cNvPr id="21" name="Pfeil nach unten 20"/>
          <p:cNvSpPr/>
          <p:nvPr/>
        </p:nvSpPr>
        <p:spPr>
          <a:xfrm>
            <a:off x="1323085" y="1851750"/>
            <a:ext cx="323470" cy="121075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18651" y="1956673"/>
            <a:ext cx="2741865" cy="92333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Previous discharges</a:t>
            </a:r>
          </a:p>
          <a:p>
            <a:pPr algn="ctr"/>
            <a:r>
              <a:rPr lang="en-GB" dirty="0" smtClean="0"/>
              <a:t>Standard segments</a:t>
            </a:r>
          </a:p>
          <a:p>
            <a:pPr algn="ctr"/>
            <a:r>
              <a:rPr lang="en-GB" dirty="0" smtClean="0"/>
              <a:t>Exception handling rules</a:t>
            </a:r>
          </a:p>
        </p:txBody>
      </p:sp>
      <p:sp>
        <p:nvSpPr>
          <p:cNvPr id="22" name="Zylinder 21"/>
          <p:cNvSpPr/>
          <p:nvPr/>
        </p:nvSpPr>
        <p:spPr>
          <a:xfrm>
            <a:off x="7222268" y="1125758"/>
            <a:ext cx="1365760" cy="700341"/>
          </a:xfrm>
          <a:prstGeom prst="can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90000">
                <a:schemeClr val="bg1">
                  <a:lumMod val="6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0" rIns="36000" bIns="0"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Signal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p</a:t>
            </a:r>
            <a:r>
              <a:rPr lang="de-DE" dirty="0" err="1" smtClean="0">
                <a:solidFill>
                  <a:schemeClr val="bg1"/>
                </a:solidFill>
              </a:rPr>
              <a:t>roperty</a:t>
            </a:r>
            <a:r>
              <a:rPr lang="de-DE" dirty="0" smtClean="0">
                <a:solidFill>
                  <a:schemeClr val="bg1"/>
                </a:solidFill>
              </a:rPr>
              <a:t> DB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Pfeil nach unten 22"/>
          <p:cNvSpPr/>
          <p:nvPr/>
        </p:nvSpPr>
        <p:spPr>
          <a:xfrm>
            <a:off x="7742667" y="1851750"/>
            <a:ext cx="323470" cy="121075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7311652" y="1954764"/>
            <a:ext cx="1163214" cy="923330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Ranges</a:t>
            </a:r>
            <a:br>
              <a:rPr lang="en-GB" dirty="0" smtClean="0"/>
            </a:br>
            <a:r>
              <a:rPr lang="en-GB" dirty="0" smtClean="0"/>
              <a:t>Units</a:t>
            </a:r>
          </a:p>
          <a:p>
            <a:pPr algn="ctr"/>
            <a:r>
              <a:rPr lang="en-GB" dirty="0" err="1" smtClean="0"/>
              <a:t>Bitgroups</a:t>
            </a:r>
            <a:endParaRPr lang="en-GB" dirty="0" smtClean="0"/>
          </a:p>
        </p:txBody>
      </p:sp>
      <p:sp>
        <p:nvSpPr>
          <p:cNvPr id="25" name="Textfeld 24"/>
          <p:cNvSpPr txBox="1"/>
          <p:nvPr/>
        </p:nvSpPr>
        <p:spPr>
          <a:xfrm>
            <a:off x="1768557" y="3869683"/>
            <a:ext cx="5495599" cy="203132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S</a:t>
            </a:r>
            <a:r>
              <a:rPr lang="en-GB" dirty="0" smtClean="0"/>
              <a:t>ignal waveforms organised in segments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Table and plot </a:t>
            </a:r>
            <a:r>
              <a:rPr lang="en-GB" dirty="0" smtClean="0"/>
              <a:t>panes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Dedicated </a:t>
            </a:r>
            <a:r>
              <a:rPr lang="en-GB" dirty="0"/>
              <a:t>control task views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User views with custom waveform selection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Waveform </a:t>
            </a:r>
            <a:r>
              <a:rPr lang="en-GB" dirty="0" smtClean="0"/>
              <a:t>out</a:t>
            </a:r>
            <a:r>
              <a:rPr lang="en-GB" dirty="0"/>
              <a:t>-of-bound visualisation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DP comparison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Editor for dedicated control parameters</a:t>
            </a:r>
          </a:p>
        </p:txBody>
      </p:sp>
    </p:spTree>
    <p:extLst>
      <p:ext uri="{BB962C8B-B14F-4D97-AF65-F5344CB8AC3E}">
        <p14:creationId xmlns:p14="http://schemas.microsoft.com/office/powerpoint/2010/main" val="141568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Managing Discharge Program Evolution</a:t>
            </a:r>
            <a:endParaRPr lang="en-GB" dirty="0"/>
          </a:p>
        </p:txBody>
      </p:sp>
      <p:sp>
        <p:nvSpPr>
          <p:cNvPr id="3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Discharge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contains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Integral</a:t>
            </a:r>
            <a:r>
              <a:rPr lang="de-DE" dirty="0" smtClean="0"/>
              <a:t> </a:t>
            </a:r>
            <a:r>
              <a:rPr lang="de-DE" dirty="0" err="1" smtClean="0"/>
              <a:t>s</a:t>
            </a:r>
            <a:r>
              <a:rPr lang="de-DE" dirty="0" err="1" smtClean="0"/>
              <a:t>egments</a:t>
            </a:r>
            <a:endParaRPr lang="de-DE" dirty="0" smtClean="0"/>
          </a:p>
          <a:p>
            <a:pPr lvl="2"/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exploratory</a:t>
            </a:r>
            <a:r>
              <a:rPr lang="de-DE" dirty="0" smtClean="0"/>
              <a:t> pulse </a:t>
            </a:r>
            <a:r>
              <a:rPr lang="de-DE" dirty="0" err="1" smtClean="0"/>
              <a:t>phases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(e.g.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>
                <a:solidFill>
                  <a:srgbClr val="0000FF"/>
                </a:solidFill>
              </a:rPr>
              <a:t>Linked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segments</a:t>
            </a:r>
            <a:endParaRPr lang="de-DE" dirty="0" smtClean="0"/>
          </a:p>
          <a:p>
            <a:pPr lvl="2"/>
            <a:r>
              <a:rPr lang="de-DE" dirty="0" err="1" smtClean="0"/>
              <a:t>standardized</a:t>
            </a:r>
            <a:r>
              <a:rPr lang="de-DE" dirty="0" smtClean="0"/>
              <a:t> </a:t>
            </a:r>
            <a:r>
              <a:rPr lang="de-DE" dirty="0" err="1" smtClean="0"/>
              <a:t>phases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(e.g. </a:t>
            </a:r>
            <a:r>
              <a:rPr lang="de-DE" dirty="0" err="1" smtClean="0"/>
              <a:t>pre</a:t>
            </a:r>
            <a:r>
              <a:rPr lang="de-DE" dirty="0" smtClean="0"/>
              <a:t>-/</a:t>
            </a:r>
            <a:r>
              <a:rPr lang="de-DE" dirty="0" err="1" smtClean="0"/>
              <a:t>post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ramp</a:t>
            </a:r>
            <a:r>
              <a:rPr lang="de-DE" dirty="0" smtClean="0"/>
              <a:t>-down </a:t>
            </a:r>
            <a:r>
              <a:rPr lang="de-DE" dirty="0" err="1" smtClean="0"/>
              <a:t>phases</a:t>
            </a:r>
            <a:r>
              <a:rPr lang="de-DE" dirty="0" smtClean="0"/>
              <a:t>)</a:t>
            </a:r>
            <a:endParaRPr lang="de-DE" dirty="0" smtClean="0"/>
          </a:p>
          <a:p>
            <a:pPr lvl="2"/>
            <a:r>
              <a:rPr lang="de-DE" dirty="0" err="1" smtClean="0"/>
              <a:t>p</a:t>
            </a:r>
            <a:r>
              <a:rPr lang="de-DE" dirty="0" err="1" smtClean="0"/>
              <a:t>rovided</a:t>
            </a:r>
            <a:r>
              <a:rPr lang="de-DE" dirty="0" smtClean="0"/>
              <a:t> in a separate </a:t>
            </a:r>
            <a:r>
              <a:rPr lang="de-DE" dirty="0" err="1" smtClean="0"/>
              <a:t>repository</a:t>
            </a:r>
            <a:endParaRPr lang="de-DE" dirty="0" smtClean="0"/>
          </a:p>
          <a:p>
            <a:pPr lvl="2"/>
            <a:r>
              <a:rPr lang="de-DE" dirty="0"/>
              <a:t>l</a:t>
            </a:r>
            <a:r>
              <a:rPr lang="de-DE" dirty="0" smtClean="0"/>
              <a:t>inks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resolved</a:t>
            </a:r>
            <a:r>
              <a:rPr lang="de-DE" dirty="0" smtClean="0"/>
              <a:t> in final pulse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endParaRPr lang="de-DE" dirty="0" smtClean="0"/>
          </a:p>
          <a:p>
            <a:r>
              <a:rPr lang="de-DE" dirty="0" smtClean="0"/>
              <a:t>Evolution </a:t>
            </a:r>
            <a:r>
              <a:rPr lang="de-DE" dirty="0" err="1" smtClean="0"/>
              <a:t>policies</a:t>
            </a:r>
            <a:endParaRPr lang="de-DE" dirty="0" smtClean="0"/>
          </a:p>
          <a:p>
            <a:pPr lvl="1"/>
            <a:r>
              <a:rPr lang="de-DE" dirty="0" smtClean="0"/>
              <a:t>Pulse-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	 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integral </a:t>
            </a:r>
            <a:r>
              <a:rPr lang="de-DE" dirty="0" err="1" smtClean="0"/>
              <a:t>segments</a:t>
            </a:r>
            <a:endParaRPr lang="de-DE" dirty="0" smtClean="0"/>
          </a:p>
          <a:p>
            <a:pPr lvl="1"/>
            <a:r>
              <a:rPr lang="de-DE" dirty="0" err="1" smtClean="0"/>
              <a:t>Context-related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	 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segments</a:t>
            </a:r>
            <a:endParaRPr lang="de-DE" dirty="0" smtClean="0"/>
          </a:p>
          <a:p>
            <a:pPr lvl="1"/>
            <a:r>
              <a:rPr lang="de-DE" b="1" dirty="0" err="1" smtClean="0"/>
              <a:t>Incremental</a:t>
            </a:r>
            <a:r>
              <a:rPr lang="de-DE" b="1" dirty="0" smtClean="0"/>
              <a:t> </a:t>
            </a:r>
            <a:r>
              <a:rPr lang="de-DE" b="1" dirty="0" err="1" smtClean="0"/>
              <a:t>changes</a:t>
            </a:r>
            <a:r>
              <a:rPr lang="de-DE" b="1" dirty="0" smtClean="0"/>
              <a:t> </a:t>
            </a:r>
            <a:r>
              <a:rPr lang="de-DE" dirty="0" err="1" smtClean="0"/>
              <a:t>enabled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ontrol</a:t>
            </a:r>
            <a:endParaRPr lang="de-DE" dirty="0" smtClean="0"/>
          </a:p>
          <a:p>
            <a:pPr lvl="2"/>
            <a:r>
              <a:rPr lang="de-DE" dirty="0" smtClean="0"/>
              <a:t>Store </a:t>
            </a:r>
            <a:r>
              <a:rPr lang="de-DE" dirty="0" err="1" smtClean="0"/>
              <a:t>Discharge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Standard Segments</a:t>
            </a:r>
          </a:p>
          <a:p>
            <a:pPr lvl="2"/>
            <a:r>
              <a:rPr lang="de-DE" dirty="0" smtClean="0"/>
              <a:t>Re-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</a:t>
            </a:r>
            <a:r>
              <a:rPr lang="de-DE" dirty="0" err="1" smtClean="0"/>
              <a:t>Discharge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templates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pulse </a:t>
            </a:r>
            <a:r>
              <a:rPr lang="de-DE" dirty="0" err="1" smtClean="0"/>
              <a:t>setups</a:t>
            </a:r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18</a:t>
            </a:fld>
            <a:endParaRPr lang="de-DE" altLang="en-US"/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 bwMode="auto">
          <a:xfrm>
            <a:off x="7993063" y="6578600"/>
            <a:ext cx="9001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E50610-3BF3-49A6-93B5-A8CB4D0ABCF9}" type="slidenum">
              <a:rPr lang="de-DE" altLang="en-US" smtClean="0"/>
              <a:pPr/>
              <a:t>18</a:t>
            </a:fld>
            <a:endParaRPr lang="de-DE" altLang="en-US"/>
          </a:p>
        </p:txBody>
      </p:sp>
      <p:sp>
        <p:nvSpPr>
          <p:cNvPr id="56" name="Rechteck 55"/>
          <p:cNvSpPr/>
          <p:nvPr/>
        </p:nvSpPr>
        <p:spPr>
          <a:xfrm>
            <a:off x="6160259" y="1725293"/>
            <a:ext cx="2520970" cy="646331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</a:rPr>
              <a:t>Discharge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Program</a:t>
            </a:r>
            <a:r>
              <a:rPr lang="de-DE" b="1" dirty="0" smtClean="0">
                <a:solidFill>
                  <a:schemeClr val="tx1"/>
                </a:solidFill>
              </a:rPr>
              <a:t> (DP)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segmented</a:t>
            </a:r>
          </a:p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Rechteck 1"/>
          <p:cNvSpPr/>
          <p:nvPr/>
        </p:nvSpPr>
        <p:spPr>
          <a:xfrm>
            <a:off x="6349618" y="2157785"/>
            <a:ext cx="360168" cy="180068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786358" y="2157785"/>
            <a:ext cx="360168" cy="18006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7223098" y="2157785"/>
            <a:ext cx="360168" cy="18006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7659838" y="2157785"/>
            <a:ext cx="360168" cy="180068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8096578" y="2157785"/>
            <a:ext cx="360168" cy="180068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ung 12"/>
          <p:cNvGrpSpPr/>
          <p:nvPr/>
        </p:nvGrpSpPr>
        <p:grpSpPr>
          <a:xfrm>
            <a:off x="6161983" y="2900396"/>
            <a:ext cx="2517400" cy="941349"/>
            <a:chOff x="3499186" y="5613300"/>
            <a:chExt cx="1464901" cy="482277"/>
          </a:xfrm>
        </p:grpSpPr>
        <p:sp>
          <p:nvSpPr>
            <p:cNvPr id="38" name="Flussdiagramm: Magnetplattenspeicher 40"/>
            <p:cNvSpPr/>
            <p:nvPr/>
          </p:nvSpPr>
          <p:spPr>
            <a:xfrm>
              <a:off x="3499186" y="5613300"/>
              <a:ext cx="1464901" cy="482277"/>
            </a:xfrm>
            <a:prstGeom prst="flowChartMagneticDisk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repository </a:t>
              </a:r>
              <a:r>
                <a:rPr lang="de-DE" sz="1400" b="1" dirty="0" err="1">
                  <a:solidFill>
                    <a:schemeClr val="tx1"/>
                  </a:solidFill>
                </a:rPr>
                <a:t>of</a:t>
              </a:r>
              <a:r>
                <a:rPr lang="de-DE" sz="1400" b="1" dirty="0">
                  <a:solidFill>
                    <a:schemeClr val="tx1"/>
                  </a:solidFill>
                </a:rPr>
                <a:t> </a:t>
              </a:r>
              <a:r>
                <a:rPr lang="de-DE" sz="1400" b="1" dirty="0" smtClean="0">
                  <a:solidFill>
                    <a:schemeClr val="tx1"/>
                  </a:solidFill>
                </a:rPr>
                <a:t/>
              </a:r>
              <a:br>
                <a:rPr lang="de-DE" sz="1400" b="1" dirty="0" smtClean="0">
                  <a:solidFill>
                    <a:schemeClr val="tx1"/>
                  </a:solidFill>
                </a:rPr>
              </a:br>
              <a:r>
                <a:rPr lang="de-DE" sz="1400" b="1" dirty="0" err="1" smtClean="0">
                  <a:solidFill>
                    <a:schemeClr val="tx1"/>
                  </a:solidFill>
                </a:rPr>
                <a:t>standard</a:t>
              </a:r>
              <a:r>
                <a:rPr lang="de-DE" sz="1400" b="1" dirty="0" smtClean="0">
                  <a:solidFill>
                    <a:schemeClr val="tx1"/>
                  </a:solidFill>
                </a:rPr>
                <a:t> </a:t>
              </a:r>
              <a:r>
                <a:rPr lang="de-DE" sz="1400" b="1" dirty="0" err="1" smtClean="0">
                  <a:solidFill>
                    <a:schemeClr val="tx1"/>
                  </a:solidFill>
                </a:rPr>
                <a:t>segments</a:t>
              </a:r>
              <a:r>
                <a:rPr lang="de-DE" sz="1400" b="1" dirty="0" smtClean="0">
                  <a:solidFill>
                    <a:schemeClr val="tx1"/>
                  </a:solidFill>
                </a:rPr>
                <a:t/>
              </a:r>
              <a:br>
                <a:rPr lang="de-DE" sz="1400" b="1" dirty="0" smtClean="0">
                  <a:solidFill>
                    <a:schemeClr val="tx1"/>
                  </a:solidFill>
                </a:rPr>
              </a:br>
              <a:endParaRPr lang="de-DE" sz="1400" b="1" dirty="0">
                <a:solidFill>
                  <a:schemeClr val="tx1"/>
                </a:solidFill>
              </a:endParaRPr>
            </a:p>
            <a:p>
              <a:pPr algn="ctr"/>
              <a:endParaRPr lang="de-DE" sz="1100" b="1" dirty="0">
                <a:solidFill>
                  <a:schemeClr val="tx1"/>
                </a:solidFill>
              </a:endParaRPr>
            </a:p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3630509" y="5942078"/>
              <a:ext cx="214258" cy="84532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3887168" y="5942078"/>
              <a:ext cx="214258" cy="84532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4143827" y="5942078"/>
              <a:ext cx="214258" cy="84532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400486" y="5942078"/>
              <a:ext cx="214258" cy="84532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4657145" y="5942078"/>
              <a:ext cx="214258" cy="84532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0" name="Gekrümmte Verbindung 9"/>
          <p:cNvCxnSpPr>
            <a:stCxn id="2" idx="3"/>
            <a:endCxn id="39" idx="0"/>
          </p:cNvCxnSpPr>
          <p:nvPr/>
        </p:nvCxnSpPr>
        <p:spPr>
          <a:xfrm flipH="1">
            <a:off x="6571758" y="2247819"/>
            <a:ext cx="138028" cy="1294314"/>
          </a:xfrm>
          <a:prstGeom prst="curvedConnector4">
            <a:avLst>
              <a:gd name="adj1" fmla="val -71026"/>
              <a:gd name="adj2" fmla="val 61732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krümmte Verbindung 52"/>
          <p:cNvCxnSpPr>
            <a:stCxn id="38" idx="4"/>
            <a:endCxn id="35" idx="2"/>
          </p:cNvCxnSpPr>
          <p:nvPr/>
        </p:nvCxnSpPr>
        <p:spPr>
          <a:xfrm flipH="1" flipV="1">
            <a:off x="8276662" y="2337853"/>
            <a:ext cx="402721" cy="1033218"/>
          </a:xfrm>
          <a:prstGeom prst="curvedConnector4">
            <a:avLst>
              <a:gd name="adj1" fmla="val -56764"/>
              <a:gd name="adj2" fmla="val 72777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krümmte Verbindung 80"/>
          <p:cNvCxnSpPr>
            <a:stCxn id="38" idx="4"/>
            <a:endCxn id="34" idx="2"/>
          </p:cNvCxnSpPr>
          <p:nvPr/>
        </p:nvCxnSpPr>
        <p:spPr>
          <a:xfrm flipH="1" flipV="1">
            <a:off x="7839922" y="2337853"/>
            <a:ext cx="839461" cy="1033218"/>
          </a:xfrm>
          <a:prstGeom prst="curvedConnector4">
            <a:avLst>
              <a:gd name="adj1" fmla="val -27232"/>
              <a:gd name="adj2" fmla="val 72777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krümmte Verbindung 81"/>
          <p:cNvCxnSpPr>
            <a:stCxn id="39" idx="1"/>
            <a:endCxn id="2" idx="2"/>
          </p:cNvCxnSpPr>
          <p:nvPr/>
        </p:nvCxnSpPr>
        <p:spPr>
          <a:xfrm rot="10800000" flipH="1">
            <a:off x="6387658" y="2337854"/>
            <a:ext cx="142043" cy="1286779"/>
          </a:xfrm>
          <a:prstGeom prst="curvedConnector4">
            <a:avLst>
              <a:gd name="adj1" fmla="val -277925"/>
              <a:gd name="adj2" fmla="val 63353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790396" y="2465657"/>
            <a:ext cx="53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90"/>
                </a:solidFill>
              </a:rPr>
              <a:t>link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5375546" y="2400105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3366FF"/>
                </a:solidFill>
              </a:rPr>
              <a:t>provide</a:t>
            </a:r>
            <a:endParaRPr lang="de-DE" dirty="0">
              <a:solidFill>
                <a:srgbClr val="3366FF"/>
              </a:solidFill>
            </a:endParaRPr>
          </a:p>
        </p:txBody>
      </p:sp>
      <p:sp>
        <p:nvSpPr>
          <p:cNvPr id="30" name="Gewitterblitz 29"/>
          <p:cNvSpPr/>
          <p:nvPr/>
        </p:nvSpPr>
        <p:spPr>
          <a:xfrm>
            <a:off x="8074634" y="2167263"/>
            <a:ext cx="398080" cy="151636"/>
          </a:xfrm>
          <a:prstGeom prst="lightningBolt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35"/>
          <p:cNvCxnSpPr/>
          <p:nvPr/>
        </p:nvCxnSpPr>
        <p:spPr>
          <a:xfrm flipV="1">
            <a:off x="6387531" y="2195695"/>
            <a:ext cx="274865" cy="113727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/>
          <p:nvPr/>
        </p:nvCxnSpPr>
        <p:spPr>
          <a:xfrm>
            <a:off x="7696260" y="2196459"/>
            <a:ext cx="293070" cy="10348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ihandform 44"/>
          <p:cNvSpPr/>
          <p:nvPr/>
        </p:nvSpPr>
        <p:spPr>
          <a:xfrm>
            <a:off x="6842480" y="2195695"/>
            <a:ext cx="236953" cy="104250"/>
          </a:xfrm>
          <a:custGeom>
            <a:avLst/>
            <a:gdLst>
              <a:gd name="connsiteX0" fmla="*/ 0 w 236953"/>
              <a:gd name="connsiteY0" fmla="*/ 104250 h 104250"/>
              <a:gd name="connsiteX1" fmla="*/ 66347 w 236953"/>
              <a:gd name="connsiteY1" fmla="*/ 47386 h 104250"/>
              <a:gd name="connsiteX2" fmla="*/ 66347 w 236953"/>
              <a:gd name="connsiteY2" fmla="*/ 47386 h 104250"/>
              <a:gd name="connsiteX3" fmla="*/ 66347 w 236953"/>
              <a:gd name="connsiteY3" fmla="*/ 47386 h 104250"/>
              <a:gd name="connsiteX4" fmla="*/ 151650 w 236953"/>
              <a:gd name="connsiteY4" fmla="*/ 0 h 104250"/>
              <a:gd name="connsiteX5" fmla="*/ 161128 w 236953"/>
              <a:gd name="connsiteY5" fmla="*/ 85295 h 104250"/>
              <a:gd name="connsiteX6" fmla="*/ 236953 w 236953"/>
              <a:gd name="connsiteY6" fmla="*/ 47386 h 104250"/>
              <a:gd name="connsiteX7" fmla="*/ 236953 w 236953"/>
              <a:gd name="connsiteY7" fmla="*/ 47386 h 104250"/>
              <a:gd name="connsiteX8" fmla="*/ 236953 w 236953"/>
              <a:gd name="connsiteY8" fmla="*/ 47386 h 10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53" h="104250">
                <a:moveTo>
                  <a:pt x="0" y="104250"/>
                </a:moveTo>
                <a:lnTo>
                  <a:pt x="66347" y="47386"/>
                </a:lnTo>
                <a:lnTo>
                  <a:pt x="66347" y="47386"/>
                </a:lnTo>
                <a:lnTo>
                  <a:pt x="66347" y="47386"/>
                </a:lnTo>
                <a:lnTo>
                  <a:pt x="151650" y="0"/>
                </a:lnTo>
                <a:lnTo>
                  <a:pt x="161128" y="85295"/>
                </a:lnTo>
                <a:lnTo>
                  <a:pt x="236953" y="47386"/>
                </a:lnTo>
                <a:lnTo>
                  <a:pt x="236953" y="47386"/>
                </a:lnTo>
                <a:lnTo>
                  <a:pt x="236953" y="4738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Freihandform 84"/>
          <p:cNvSpPr/>
          <p:nvPr/>
        </p:nvSpPr>
        <p:spPr>
          <a:xfrm rot="9708195">
            <a:off x="7288698" y="2196463"/>
            <a:ext cx="236953" cy="104250"/>
          </a:xfrm>
          <a:custGeom>
            <a:avLst/>
            <a:gdLst>
              <a:gd name="connsiteX0" fmla="*/ 0 w 236953"/>
              <a:gd name="connsiteY0" fmla="*/ 104250 h 104250"/>
              <a:gd name="connsiteX1" fmla="*/ 66347 w 236953"/>
              <a:gd name="connsiteY1" fmla="*/ 47386 h 104250"/>
              <a:gd name="connsiteX2" fmla="*/ 66347 w 236953"/>
              <a:gd name="connsiteY2" fmla="*/ 47386 h 104250"/>
              <a:gd name="connsiteX3" fmla="*/ 66347 w 236953"/>
              <a:gd name="connsiteY3" fmla="*/ 47386 h 104250"/>
              <a:gd name="connsiteX4" fmla="*/ 151650 w 236953"/>
              <a:gd name="connsiteY4" fmla="*/ 0 h 104250"/>
              <a:gd name="connsiteX5" fmla="*/ 161128 w 236953"/>
              <a:gd name="connsiteY5" fmla="*/ 85295 h 104250"/>
              <a:gd name="connsiteX6" fmla="*/ 236953 w 236953"/>
              <a:gd name="connsiteY6" fmla="*/ 47386 h 104250"/>
              <a:gd name="connsiteX7" fmla="*/ 236953 w 236953"/>
              <a:gd name="connsiteY7" fmla="*/ 47386 h 104250"/>
              <a:gd name="connsiteX8" fmla="*/ 236953 w 236953"/>
              <a:gd name="connsiteY8" fmla="*/ 47386 h 10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53" h="104250">
                <a:moveTo>
                  <a:pt x="0" y="104250"/>
                </a:moveTo>
                <a:lnTo>
                  <a:pt x="66347" y="47386"/>
                </a:lnTo>
                <a:lnTo>
                  <a:pt x="66347" y="47386"/>
                </a:lnTo>
                <a:lnTo>
                  <a:pt x="66347" y="47386"/>
                </a:lnTo>
                <a:lnTo>
                  <a:pt x="151650" y="0"/>
                </a:lnTo>
                <a:lnTo>
                  <a:pt x="161128" y="85295"/>
                </a:lnTo>
                <a:lnTo>
                  <a:pt x="236953" y="47386"/>
                </a:lnTo>
                <a:lnTo>
                  <a:pt x="236953" y="47386"/>
                </a:lnTo>
                <a:lnTo>
                  <a:pt x="236953" y="4738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25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child’s dream …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1</a:t>
            </a:fld>
            <a:endParaRPr lang="de-DE" altLang="en-US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27" y="1085274"/>
            <a:ext cx="8140547" cy="54216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16200000">
            <a:off x="7826536" y="5366620"/>
            <a:ext cx="1938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dirty="0">
                <a:solidFill>
                  <a:srgbClr val="BFBFBF"/>
                </a:solidFill>
              </a:rPr>
              <a:t>http://fc-foto.de/30777310</a:t>
            </a:r>
            <a:endParaRPr lang="en-GB" sz="12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Parameter Server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A07FE45-75D7-C344-B485-BEA2D72E6D5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872247" y="981075"/>
            <a:ext cx="2139847" cy="5472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charset="0"/>
              <a:buChar char="-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Ø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/>
            <a:r>
              <a:rPr lang="en-GB" b="1" dirty="0" smtClean="0"/>
              <a:t>Connects</a:t>
            </a:r>
            <a:r>
              <a:rPr lang="en-GB" dirty="0" smtClean="0"/>
              <a:t> a multitude of parameter sources to applications</a:t>
            </a:r>
            <a:br>
              <a:rPr lang="en-GB" dirty="0" smtClean="0"/>
            </a:br>
            <a:r>
              <a:rPr lang="en-GB" dirty="0" smtClean="0"/>
              <a:t>(databases, PLC, conf. files)</a:t>
            </a:r>
          </a:p>
          <a:p>
            <a:pPr marL="270000" indent="-270000"/>
            <a:endParaRPr lang="en-GB" dirty="0" smtClean="0"/>
          </a:p>
          <a:p>
            <a:pPr marL="270000" indent="-270000"/>
            <a:endParaRPr lang="en-GB" dirty="0"/>
          </a:p>
          <a:p>
            <a:pPr marL="270000" indent="-270000"/>
            <a:r>
              <a:rPr lang="en-GB" dirty="0" smtClean="0"/>
              <a:t>Provides consistency for </a:t>
            </a:r>
            <a:r>
              <a:rPr lang="en-GB" b="1" dirty="0" smtClean="0"/>
              <a:t>dependent parameters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(clipping limits – operation limits)</a:t>
            </a:r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3355594" y="2727653"/>
            <a:ext cx="1961734" cy="1984193"/>
          </a:xfrm>
          <a:prstGeom prst="ellipse">
            <a:avLst/>
          </a:prstGeom>
          <a:solidFill>
            <a:srgbClr val="CCFFCC"/>
          </a:solidFill>
          <a:ln w="360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800100" algn="l"/>
                <a:tab pos="1600200" algn="l"/>
                <a:tab pos="2400300" algn="l"/>
                <a:tab pos="3200400" algn="l"/>
                <a:tab pos="4000500" algn="l"/>
                <a:tab pos="4800600" algn="l"/>
                <a:tab pos="5600700" algn="l"/>
                <a:tab pos="6400800" algn="l"/>
                <a:tab pos="7200900" algn="l"/>
                <a:tab pos="8001000" algn="l"/>
                <a:tab pos="8801100" algn="l"/>
              </a:tabLst>
            </a:pPr>
            <a:r>
              <a:rPr lang="en-GB" b="1" baseline="0" dirty="0" smtClean="0">
                <a:latin typeface="Arial Narrow"/>
                <a:cs typeface="Arial Narrow"/>
              </a:rPr>
              <a:t>Parameter</a:t>
            </a:r>
            <a:br>
              <a:rPr lang="en-GB" b="1" baseline="0" dirty="0" smtClean="0">
                <a:latin typeface="Arial Narrow"/>
                <a:cs typeface="Arial Narrow"/>
              </a:rPr>
            </a:br>
            <a:r>
              <a:rPr lang="en-GB" b="1" baseline="0" dirty="0" smtClean="0">
                <a:latin typeface="Arial Narrow"/>
                <a:cs typeface="Arial Narrow"/>
              </a:rPr>
              <a:t>Server</a:t>
            </a:r>
            <a:endParaRPr lang="en-GB" b="1" baseline="0" dirty="0">
              <a:latin typeface="Arial Narrow"/>
              <a:cs typeface="Arial Narrow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727291" y="1084065"/>
            <a:ext cx="918918" cy="96017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smtClean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Eval-uator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963806" y="5066826"/>
            <a:ext cx="918918" cy="96017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smtClean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Eval-uator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749328" y="1438021"/>
            <a:ext cx="918918" cy="96017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smtClean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Eval-uator</a:t>
            </a: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1917957" y="3817571"/>
            <a:ext cx="818401" cy="794981"/>
          </a:xfrm>
          <a:prstGeom prst="roundRect">
            <a:avLst/>
          </a:prstGeom>
          <a:solidFill>
            <a:srgbClr val="CC66FF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Con-</a:t>
            </a:r>
            <a:r>
              <a:rPr lang="en-GB" baseline="0" dirty="0" err="1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troller</a:t>
            </a:r>
            <a:endParaRPr lang="en-GB" baseline="0" dirty="0" smtClean="0">
              <a:solidFill>
                <a:srgbClr val="FFFFF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3154472" y="5312146"/>
            <a:ext cx="818401" cy="794981"/>
          </a:xfrm>
          <a:prstGeom prst="roundRect">
            <a:avLst/>
          </a:prstGeom>
          <a:solidFill>
            <a:srgbClr val="CC66FF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Con-</a:t>
            </a:r>
            <a:r>
              <a:rPr lang="en-GB" baseline="0" dirty="0" err="1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troller</a:t>
            </a:r>
            <a:endParaRPr lang="en-GB" baseline="0" dirty="0" smtClean="0">
              <a:solidFill>
                <a:srgbClr val="FFFFFF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39561" y="1394256"/>
            <a:ext cx="818401" cy="794981"/>
          </a:xfrm>
          <a:prstGeom prst="roundRect">
            <a:avLst/>
          </a:prstGeom>
          <a:solidFill>
            <a:srgbClr val="CC66FF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dirty="0" smtClean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Con-</a:t>
            </a:r>
            <a:r>
              <a:rPr lang="en-GB" baseline="0" dirty="0" err="1" smtClean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troller</a:t>
            </a:r>
            <a:endParaRPr lang="en-GB" baseline="0" dirty="0" smtClean="0">
              <a:solidFill>
                <a:schemeClr val="bg1"/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16" name="Gleichschenkliges Dreieck 15"/>
          <p:cNvSpPr/>
          <p:nvPr/>
        </p:nvSpPr>
        <p:spPr bwMode="auto">
          <a:xfrm rot="5400000">
            <a:off x="2304964" y="2006255"/>
            <a:ext cx="909373" cy="1011841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Actuator</a:t>
            </a:r>
          </a:p>
        </p:txBody>
      </p:sp>
      <p:sp>
        <p:nvSpPr>
          <p:cNvPr id="17" name="Gleichschenkliges Dreieck 16"/>
          <p:cNvSpPr/>
          <p:nvPr/>
        </p:nvSpPr>
        <p:spPr bwMode="auto">
          <a:xfrm rot="5400000">
            <a:off x="2457366" y="4646842"/>
            <a:ext cx="909373" cy="1011841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Actuator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052741" y="5301823"/>
            <a:ext cx="918918" cy="96017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smtClean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Eval-uator</a:t>
            </a:r>
          </a:p>
        </p:txBody>
      </p:sp>
      <p:cxnSp>
        <p:nvCxnSpPr>
          <p:cNvPr id="21" name="Gerade Verbindung mit Pfeil 20"/>
          <p:cNvCxnSpPr>
            <a:stCxn id="8" idx="4"/>
          </p:cNvCxnSpPr>
          <p:nvPr/>
        </p:nvCxnSpPr>
        <p:spPr bwMode="auto">
          <a:xfrm>
            <a:off x="4186750" y="2044237"/>
            <a:ext cx="25812" cy="69173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>
            <a:stCxn id="15" idx="2"/>
          </p:cNvCxnSpPr>
          <p:nvPr/>
        </p:nvCxnSpPr>
        <p:spPr bwMode="auto">
          <a:xfrm flipH="1">
            <a:off x="4739132" y="2189237"/>
            <a:ext cx="409630" cy="608682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>
            <a:stCxn id="53" idx="2"/>
          </p:cNvCxnSpPr>
          <p:nvPr/>
        </p:nvCxnSpPr>
        <p:spPr bwMode="auto">
          <a:xfrm flipH="1">
            <a:off x="5148064" y="2564904"/>
            <a:ext cx="648072" cy="57606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>
            <a:stCxn id="58" idx="2"/>
            <a:endCxn id="7" idx="6"/>
          </p:cNvCxnSpPr>
          <p:nvPr/>
        </p:nvCxnSpPr>
        <p:spPr bwMode="auto">
          <a:xfrm flipH="1">
            <a:off x="5317328" y="3573016"/>
            <a:ext cx="694832" cy="14673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flipH="1" flipV="1">
            <a:off x="4821732" y="4594370"/>
            <a:ext cx="371698" cy="557521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>
            <a:endCxn id="60" idx="2"/>
          </p:cNvCxnSpPr>
          <p:nvPr/>
        </p:nvCxnSpPr>
        <p:spPr bwMode="auto">
          <a:xfrm>
            <a:off x="5172779" y="4253664"/>
            <a:ext cx="623357" cy="32746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>
            <a:off x="4491334" y="4707938"/>
            <a:ext cx="20866" cy="593885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>
            <a:stCxn id="13" idx="0"/>
          </p:cNvCxnSpPr>
          <p:nvPr/>
        </p:nvCxnSpPr>
        <p:spPr bwMode="auto">
          <a:xfrm flipV="1">
            <a:off x="3563673" y="4656315"/>
            <a:ext cx="483690" cy="655831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>
            <a:stCxn id="7" idx="3"/>
          </p:cNvCxnSpPr>
          <p:nvPr/>
        </p:nvCxnSpPr>
        <p:spPr bwMode="auto">
          <a:xfrm flipH="1">
            <a:off x="2912052" y="4421268"/>
            <a:ext cx="730831" cy="504151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30"/>
          <p:cNvCxnSpPr/>
          <p:nvPr/>
        </p:nvCxnSpPr>
        <p:spPr bwMode="auto">
          <a:xfrm flipH="1">
            <a:off x="2736358" y="4098798"/>
            <a:ext cx="712161" cy="11626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>
            <a:stCxn id="16" idx="5"/>
            <a:endCxn id="7" idx="1"/>
          </p:cNvCxnSpPr>
          <p:nvPr/>
        </p:nvCxnSpPr>
        <p:spPr bwMode="auto">
          <a:xfrm>
            <a:off x="2759650" y="2739519"/>
            <a:ext cx="883233" cy="278712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mit Pfeil 32"/>
          <p:cNvCxnSpPr>
            <a:stCxn id="11" idx="5"/>
          </p:cNvCxnSpPr>
          <p:nvPr/>
        </p:nvCxnSpPr>
        <p:spPr bwMode="auto">
          <a:xfrm>
            <a:off x="3533674" y="2257579"/>
            <a:ext cx="358816" cy="54034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 bwMode="auto">
          <a:xfrm>
            <a:off x="412994" y="2508836"/>
            <a:ext cx="1290614" cy="64011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Reference</a:t>
            </a:r>
            <a:br>
              <a:rPr lang="en-GB" baseline="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</a:br>
            <a:r>
              <a:rPr lang="en-GB" baseline="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Generator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400195" y="3283168"/>
            <a:ext cx="1290614" cy="66862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ct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baseline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Segment</a:t>
            </a:r>
            <a:br>
              <a:rPr lang="en-GB" baseline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</a:br>
            <a:r>
              <a:rPr lang="en-GB" baseline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Scheduler</a:t>
            </a:r>
          </a:p>
        </p:txBody>
      </p:sp>
      <p:cxnSp>
        <p:nvCxnSpPr>
          <p:cNvPr id="36" name="Gerade Verbindung mit Pfeil 35"/>
          <p:cNvCxnSpPr>
            <a:stCxn id="34" idx="3"/>
          </p:cNvCxnSpPr>
          <p:nvPr/>
        </p:nvCxnSpPr>
        <p:spPr bwMode="auto">
          <a:xfrm>
            <a:off x="1703608" y="2828893"/>
            <a:ext cx="1703611" cy="495572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6"/>
          <p:cNvCxnSpPr>
            <a:stCxn id="35" idx="3"/>
            <a:endCxn id="7" idx="2"/>
          </p:cNvCxnSpPr>
          <p:nvPr/>
        </p:nvCxnSpPr>
        <p:spPr bwMode="auto">
          <a:xfrm>
            <a:off x="1690809" y="3617478"/>
            <a:ext cx="1664785" cy="102272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Gefaltete Ecke 37"/>
          <p:cNvSpPr/>
          <p:nvPr/>
        </p:nvSpPr>
        <p:spPr bwMode="auto">
          <a:xfrm>
            <a:off x="3365920" y="2498511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39" name="Gefaltete Ecke 38"/>
          <p:cNvSpPr/>
          <p:nvPr/>
        </p:nvSpPr>
        <p:spPr bwMode="auto">
          <a:xfrm>
            <a:off x="2991748" y="4519632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40" name="Gefaltete Ecke 39"/>
          <p:cNvSpPr/>
          <p:nvPr/>
        </p:nvSpPr>
        <p:spPr bwMode="auto">
          <a:xfrm>
            <a:off x="3567471" y="4837222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41" name="Gefaltete Ecke 40"/>
          <p:cNvSpPr/>
          <p:nvPr/>
        </p:nvSpPr>
        <p:spPr bwMode="auto">
          <a:xfrm>
            <a:off x="4184492" y="4855403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42" name="Gefaltete Ecke 41"/>
          <p:cNvSpPr/>
          <p:nvPr/>
        </p:nvSpPr>
        <p:spPr bwMode="auto">
          <a:xfrm>
            <a:off x="4760212" y="4749691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43" name="Gefaltete Ecke 42"/>
          <p:cNvSpPr/>
          <p:nvPr/>
        </p:nvSpPr>
        <p:spPr bwMode="auto">
          <a:xfrm>
            <a:off x="5224160" y="4324352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dirty="0" smtClean="0">
                <a:latin typeface="Arial Narrow"/>
                <a:ea typeface="ＭＳ Ｐゴシック" charset="-128"/>
                <a:cs typeface="Arial Narrow"/>
              </a:rPr>
              <a:t>DB</a:t>
            </a:r>
          </a:p>
        </p:txBody>
      </p:sp>
      <p:sp>
        <p:nvSpPr>
          <p:cNvPr id="44" name="Gefaltete Ecke 43"/>
          <p:cNvSpPr/>
          <p:nvPr/>
        </p:nvSpPr>
        <p:spPr bwMode="auto">
          <a:xfrm>
            <a:off x="5436096" y="3501008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dirty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46" name="Gefaltete Ecke 45"/>
          <p:cNvSpPr/>
          <p:nvPr/>
        </p:nvSpPr>
        <p:spPr bwMode="auto">
          <a:xfrm>
            <a:off x="5220072" y="2708920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dirty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47" name="Gefaltete Ecke 46"/>
          <p:cNvSpPr/>
          <p:nvPr/>
        </p:nvSpPr>
        <p:spPr bwMode="auto">
          <a:xfrm>
            <a:off x="4685895" y="2404043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48" name="Gefaltete Ecke 47"/>
          <p:cNvSpPr/>
          <p:nvPr/>
        </p:nvSpPr>
        <p:spPr bwMode="auto">
          <a:xfrm>
            <a:off x="3888403" y="2257033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49" name="Gefaltete Ecke 48"/>
          <p:cNvSpPr/>
          <p:nvPr/>
        </p:nvSpPr>
        <p:spPr bwMode="auto">
          <a:xfrm>
            <a:off x="3022723" y="2774804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50" name="Gefaltete Ecke 49"/>
          <p:cNvSpPr/>
          <p:nvPr/>
        </p:nvSpPr>
        <p:spPr bwMode="auto">
          <a:xfrm>
            <a:off x="2803427" y="4021593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51" name="Gefaltete Ecke 50"/>
          <p:cNvSpPr/>
          <p:nvPr/>
        </p:nvSpPr>
        <p:spPr bwMode="auto">
          <a:xfrm>
            <a:off x="2720826" y="3092395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52" name="Gefaltete Ecke 51"/>
          <p:cNvSpPr/>
          <p:nvPr/>
        </p:nvSpPr>
        <p:spPr bwMode="auto">
          <a:xfrm>
            <a:off x="2635753" y="3533878"/>
            <a:ext cx="547220" cy="268434"/>
          </a:xfrm>
          <a:prstGeom prst="foldedCorner">
            <a:avLst>
              <a:gd name="adj" fmla="val 43592"/>
            </a:avLst>
          </a:prstGeom>
          <a:solidFill>
            <a:srgbClr val="66FF66"/>
          </a:solidFill>
          <a:ln w="9525" cap="flat" cmpd="sng" algn="ctr">
            <a:solidFill>
              <a:srgbClr val="B7AD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 rtlCol="0" anchor="ctr" anchorCtr="1"/>
          <a:lstStyle/>
          <a:p>
            <a:pPr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600" baseline="0" smtClean="0">
                <a:latin typeface="Arial Narrow"/>
                <a:ea typeface="ＭＳ Ｐゴシック" charset="-128"/>
                <a:cs typeface="Arial Narrow"/>
              </a:rPr>
              <a:t>xml</a:t>
            </a:r>
          </a:p>
        </p:txBody>
      </p:sp>
      <p:sp>
        <p:nvSpPr>
          <p:cNvPr id="53" name="Zylinder 52"/>
          <p:cNvSpPr/>
          <p:nvPr/>
        </p:nvSpPr>
        <p:spPr bwMode="auto">
          <a:xfrm>
            <a:off x="5796136" y="2132856"/>
            <a:ext cx="1152128" cy="864096"/>
          </a:xfrm>
          <a:prstGeom prst="can">
            <a:avLst/>
          </a:prstGeom>
          <a:solidFill>
            <a:srgbClr val="CC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Pulse 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Schedule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8" name="Zylinder 57"/>
          <p:cNvSpPr/>
          <p:nvPr/>
        </p:nvSpPr>
        <p:spPr bwMode="auto">
          <a:xfrm>
            <a:off x="6012160" y="3140968"/>
            <a:ext cx="1152128" cy="864096"/>
          </a:xfrm>
          <a:prstGeom prst="can">
            <a:avLst/>
          </a:prstGeom>
          <a:solidFill>
            <a:srgbClr val="CC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GB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Parameter Database</a:t>
            </a:r>
            <a:endParaRPr kumimoji="0" lang="en-GB" sz="18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0" name="Zylinder 59"/>
          <p:cNvSpPr/>
          <p:nvPr/>
        </p:nvSpPr>
        <p:spPr bwMode="auto">
          <a:xfrm>
            <a:off x="5796136" y="4149080"/>
            <a:ext cx="1152128" cy="864096"/>
          </a:xfrm>
          <a:prstGeom prst="can">
            <a:avLst/>
          </a:prstGeom>
          <a:solidFill>
            <a:srgbClr val="CC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kumimoji="0" lang="en-GB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PLC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(S7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GB" sz="1800" dirty="0" smtClean="0">
                <a:latin typeface="Arial" charset="0"/>
              </a:rPr>
              <a:t> 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s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ettings</a:t>
            </a:r>
            <a:endParaRPr kumimoji="0" lang="en-GB" sz="1800" b="0" i="0" u="none" strike="noStrike" cap="none" normalizeH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4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Parameter </a:t>
            </a:r>
            <a:r>
              <a:rPr lang="en-GB" dirty="0" smtClean="0"/>
              <a:t>Dependencies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056446"/>
            <a:ext cx="8642350" cy="5448415"/>
          </a:xfrm>
        </p:spPr>
        <p:txBody>
          <a:bodyPr/>
          <a:lstStyle/>
          <a:p>
            <a:r>
              <a:rPr lang="en-GB" dirty="0"/>
              <a:t>Parameter service</a:t>
            </a:r>
          </a:p>
          <a:p>
            <a:pPr lvl="1"/>
            <a:r>
              <a:rPr lang="en-GB" dirty="0"/>
              <a:t>Web-service interface for client connection</a:t>
            </a:r>
          </a:p>
          <a:p>
            <a:pPr lvl="1"/>
            <a:r>
              <a:rPr lang="en-GB" dirty="0"/>
              <a:t>Parameter values are looked up or computed on demand</a:t>
            </a:r>
          </a:p>
          <a:p>
            <a:pPr lvl="1"/>
            <a:r>
              <a:rPr lang="en-GB" dirty="0"/>
              <a:t>Parameter definitions read from resources into layers</a:t>
            </a:r>
          </a:p>
          <a:p>
            <a:pPr lvl="2"/>
            <a:r>
              <a:rPr lang="en-GB" dirty="0" smtClean="0"/>
              <a:t>Start-up </a:t>
            </a:r>
            <a:r>
              <a:rPr lang="en-GB" dirty="0"/>
              <a:t>layer (built-in parameters, mostly for self-administration)</a:t>
            </a:r>
          </a:p>
          <a:p>
            <a:pPr lvl="2"/>
            <a:r>
              <a:rPr lang="en-GB" dirty="0"/>
              <a:t>Initialization layer (default settings from parameter “database” XML files)</a:t>
            </a:r>
          </a:p>
          <a:p>
            <a:pPr lvl="2"/>
            <a:r>
              <a:rPr lang="en-GB" dirty="0"/>
              <a:t>DP layer (optional pulse-dependent parameter variants)</a:t>
            </a:r>
          </a:p>
          <a:p>
            <a:pPr lvl="2"/>
            <a:r>
              <a:rPr lang="en-GB" dirty="0"/>
              <a:t>Application layer (e.g. settings defined contributed by real-time diagnostics)</a:t>
            </a:r>
          </a:p>
          <a:p>
            <a:pPr lvl="1"/>
            <a:r>
              <a:rPr lang="en-GB" dirty="0"/>
              <a:t>Parameter values defined in DP or Application layer take precedence</a:t>
            </a:r>
          </a:p>
          <a:p>
            <a:r>
              <a:rPr lang="en-GB" dirty="0" smtClean="0"/>
              <a:t>Parameter object types</a:t>
            </a:r>
            <a:endParaRPr lang="en-GB" dirty="0" smtClean="0"/>
          </a:p>
          <a:p>
            <a:pPr lvl="1"/>
            <a:r>
              <a:rPr lang="en-GB" b="1" dirty="0" smtClean="0"/>
              <a:t>Value</a:t>
            </a:r>
            <a:r>
              <a:rPr lang="en-GB" dirty="0" smtClean="0"/>
              <a:t> </a:t>
            </a:r>
            <a:r>
              <a:rPr lang="en-GB" dirty="0"/>
              <a:t>p</a:t>
            </a:r>
            <a:r>
              <a:rPr lang="en-GB" dirty="0" smtClean="0"/>
              <a:t>arameters</a:t>
            </a:r>
            <a:r>
              <a:rPr lang="en-GB" dirty="0" smtClean="0"/>
              <a:t> 		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en-GB" dirty="0" smtClean="0"/>
              <a:t>stored data (name/value pair)</a:t>
            </a:r>
            <a:endParaRPr lang="en-GB" dirty="0" smtClean="0"/>
          </a:p>
          <a:p>
            <a:pPr lvl="1"/>
            <a:r>
              <a:rPr lang="en-GB" b="1" dirty="0" smtClean="0"/>
              <a:t>Access</a:t>
            </a:r>
            <a:r>
              <a:rPr lang="en-GB" dirty="0" smtClean="0"/>
              <a:t> </a:t>
            </a:r>
            <a:r>
              <a:rPr lang="en-GB" dirty="0" smtClean="0"/>
              <a:t>p</a:t>
            </a:r>
            <a:r>
              <a:rPr lang="en-GB" dirty="0" smtClean="0"/>
              <a:t>arameters		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en-GB" dirty="0" smtClean="0"/>
              <a:t>fetch data from external source</a:t>
            </a:r>
          </a:p>
          <a:p>
            <a:pPr lvl="1"/>
            <a:r>
              <a:rPr lang="en-GB" b="1" dirty="0" smtClean="0"/>
              <a:t>Function</a:t>
            </a:r>
            <a:r>
              <a:rPr lang="en-GB" dirty="0" smtClean="0"/>
              <a:t> </a:t>
            </a:r>
            <a:r>
              <a:rPr lang="en-GB" dirty="0"/>
              <a:t>p</a:t>
            </a:r>
            <a:r>
              <a:rPr lang="en-GB" dirty="0" smtClean="0"/>
              <a:t>arameters 	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 smtClean="0"/>
              <a:t> </a:t>
            </a:r>
            <a:r>
              <a:rPr lang="en-GB" dirty="0" smtClean="0"/>
              <a:t>rule</a:t>
            </a:r>
            <a:r>
              <a:rPr lang="en-GB" dirty="0" smtClean="0"/>
              <a:t>-based computation (Ruby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Derived parameters</a:t>
            </a:r>
          </a:p>
          <a:p>
            <a:pPr lvl="2"/>
            <a:r>
              <a:rPr lang="en-GB" dirty="0" smtClean="0"/>
              <a:t>Parameter verification and consistency checks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20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1470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Configuration </a:t>
            </a:r>
            <a:r>
              <a:rPr lang="en-GB" dirty="0" smtClean="0"/>
              <a:t>management </a:t>
            </a:r>
            <a:r>
              <a:rPr lang="en-GB" dirty="0" smtClean="0"/>
              <a:t>is a </a:t>
            </a:r>
            <a:r>
              <a:rPr lang="en-GB" dirty="0" smtClean="0"/>
              <a:t>complex optimization </a:t>
            </a:r>
            <a:r>
              <a:rPr lang="en-GB" dirty="0" smtClean="0"/>
              <a:t>process</a:t>
            </a:r>
          </a:p>
          <a:p>
            <a:r>
              <a:rPr lang="en-GB" dirty="0" smtClean="0"/>
              <a:t>Parameter dependencies, system evolution and configuration consistence </a:t>
            </a:r>
            <a:r>
              <a:rPr lang="en-GB" dirty="0" smtClean="0"/>
              <a:t>pose major challenges</a:t>
            </a:r>
          </a:p>
          <a:p>
            <a:r>
              <a:rPr lang="en-GB" dirty="0"/>
              <a:t>M</a:t>
            </a:r>
            <a:r>
              <a:rPr lang="en-GB" dirty="0" smtClean="0"/>
              <a:t>ain pillars of ASDEX Upgrade configuration management</a:t>
            </a:r>
          </a:p>
          <a:p>
            <a:pPr lvl="1"/>
            <a:r>
              <a:rPr lang="en-GB" dirty="0" smtClean="0"/>
              <a:t>Discharge Program Editor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rocesses waveforms and pulse-specific parameters</a:t>
            </a:r>
          </a:p>
          <a:p>
            <a:pPr lvl="2"/>
            <a:r>
              <a:rPr lang="en-GB" dirty="0"/>
              <a:t>s</a:t>
            </a:r>
            <a:r>
              <a:rPr lang="en-GB" dirty="0" smtClean="0"/>
              <a:t>upports to re-use standard segments and previous </a:t>
            </a:r>
            <a:r>
              <a:rPr lang="en-GB" dirty="0"/>
              <a:t>D</a:t>
            </a:r>
            <a:r>
              <a:rPr lang="en-GB" dirty="0" smtClean="0"/>
              <a:t>ischarge </a:t>
            </a:r>
            <a:r>
              <a:rPr lang="en-GB" dirty="0"/>
              <a:t>P</a:t>
            </a:r>
            <a:r>
              <a:rPr lang="en-GB" dirty="0" smtClean="0"/>
              <a:t>rograms</a:t>
            </a:r>
          </a:p>
          <a:p>
            <a:pPr lvl="1"/>
            <a:r>
              <a:rPr lang="en-GB" dirty="0"/>
              <a:t>Parameter </a:t>
            </a:r>
            <a:r>
              <a:rPr lang="en-GB" dirty="0" smtClean="0"/>
              <a:t>Server</a:t>
            </a:r>
          </a:p>
          <a:p>
            <a:pPr lvl="2"/>
            <a:r>
              <a:rPr lang="en-GB" dirty="0" smtClean="0"/>
              <a:t>resolves </a:t>
            </a:r>
            <a:r>
              <a:rPr lang="en-GB" dirty="0"/>
              <a:t>parameter dependencies</a:t>
            </a:r>
          </a:p>
          <a:p>
            <a:pPr lvl="2"/>
            <a:r>
              <a:rPr lang="en-GB" dirty="0"/>
              <a:t>provides consistency </a:t>
            </a:r>
            <a:r>
              <a:rPr lang="en-GB" dirty="0" smtClean="0"/>
              <a:t>checks</a:t>
            </a:r>
            <a:endParaRPr lang="en-GB" dirty="0" smtClean="0"/>
          </a:p>
          <a:p>
            <a:pPr lvl="1"/>
            <a:r>
              <a:rPr lang="en-GB" dirty="0" smtClean="0"/>
              <a:t>Flight Simulator (planned)</a:t>
            </a:r>
          </a:p>
          <a:p>
            <a:pPr lvl="2"/>
            <a:r>
              <a:rPr lang="en-GB" dirty="0"/>
              <a:t>v</a:t>
            </a:r>
            <a:r>
              <a:rPr lang="en-GB" dirty="0" smtClean="0"/>
              <a:t>erifies the mapping of experiment goals to control and machine parameters </a:t>
            </a:r>
            <a:endParaRPr lang="en-GB" dirty="0" smtClean="0"/>
          </a:p>
          <a:p>
            <a:r>
              <a:rPr lang="en-GB" dirty="0" smtClean="0"/>
              <a:t>Process automation </a:t>
            </a:r>
            <a:r>
              <a:rPr lang="en-GB" dirty="0" smtClean="0"/>
              <a:t>based on these tools is </a:t>
            </a:r>
            <a:r>
              <a:rPr lang="en-GB" dirty="0" smtClean="0"/>
              <a:t>on-going</a:t>
            </a:r>
            <a:endParaRPr lang="en-GB" dirty="0" smtClean="0"/>
          </a:p>
          <a:p>
            <a:r>
              <a:rPr lang="en-GB" dirty="0"/>
              <a:t>B</a:t>
            </a:r>
            <a:r>
              <a:rPr lang="en-GB" dirty="0" smtClean="0"/>
              <a:t>etter tool integration </a:t>
            </a:r>
            <a:r>
              <a:rPr lang="en-GB" dirty="0" smtClean="0"/>
              <a:t>shall improve </a:t>
            </a:r>
            <a:r>
              <a:rPr lang="en-GB" dirty="0" smtClean="0"/>
              <a:t>future user </a:t>
            </a:r>
            <a:r>
              <a:rPr lang="en-GB" dirty="0" smtClean="0"/>
              <a:t>experience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21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7979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Configuration </a:t>
            </a:r>
            <a:r>
              <a:rPr lang="en-GB" dirty="0" smtClean="0"/>
              <a:t>management </a:t>
            </a:r>
            <a:r>
              <a:rPr lang="en-GB" dirty="0" smtClean="0"/>
              <a:t>is a </a:t>
            </a:r>
            <a:r>
              <a:rPr lang="en-GB" dirty="0" smtClean="0"/>
              <a:t>complex optimization </a:t>
            </a:r>
            <a:r>
              <a:rPr lang="en-GB" dirty="0" smtClean="0"/>
              <a:t>process</a:t>
            </a:r>
          </a:p>
          <a:p>
            <a:r>
              <a:rPr lang="en-GB" dirty="0" smtClean="0"/>
              <a:t>Parameter dependencies, system evolution and configuration consistence </a:t>
            </a:r>
            <a:r>
              <a:rPr lang="en-GB" dirty="0" smtClean="0"/>
              <a:t>pose major challenges</a:t>
            </a:r>
          </a:p>
          <a:p>
            <a:r>
              <a:rPr lang="en-GB" dirty="0"/>
              <a:t>M</a:t>
            </a:r>
            <a:r>
              <a:rPr lang="en-GB" dirty="0" smtClean="0"/>
              <a:t>ain pillars of ASDEX Upgrade configuration management</a:t>
            </a:r>
          </a:p>
          <a:p>
            <a:pPr lvl="1"/>
            <a:r>
              <a:rPr lang="en-GB" dirty="0" smtClean="0"/>
              <a:t>Discharge Program Editor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rocesses waveforms and pulse-specific parameters</a:t>
            </a:r>
          </a:p>
          <a:p>
            <a:pPr lvl="2"/>
            <a:r>
              <a:rPr lang="en-GB" dirty="0"/>
              <a:t>s</a:t>
            </a:r>
            <a:r>
              <a:rPr lang="en-GB" dirty="0" smtClean="0"/>
              <a:t>upports to re-use standard segments and previous </a:t>
            </a:r>
            <a:r>
              <a:rPr lang="en-GB" dirty="0"/>
              <a:t>D</a:t>
            </a:r>
            <a:r>
              <a:rPr lang="en-GB" dirty="0" smtClean="0"/>
              <a:t>ischarge </a:t>
            </a:r>
            <a:r>
              <a:rPr lang="en-GB" dirty="0"/>
              <a:t>P</a:t>
            </a:r>
            <a:r>
              <a:rPr lang="en-GB" dirty="0" smtClean="0"/>
              <a:t>rograms</a:t>
            </a:r>
          </a:p>
          <a:p>
            <a:pPr lvl="1"/>
            <a:r>
              <a:rPr lang="en-GB" dirty="0"/>
              <a:t>Parameter </a:t>
            </a:r>
            <a:r>
              <a:rPr lang="en-GB" dirty="0" smtClean="0"/>
              <a:t>Server</a:t>
            </a:r>
          </a:p>
          <a:p>
            <a:pPr lvl="2"/>
            <a:r>
              <a:rPr lang="en-GB" dirty="0" smtClean="0"/>
              <a:t>resolves </a:t>
            </a:r>
            <a:r>
              <a:rPr lang="en-GB" dirty="0"/>
              <a:t>parameter dependencies</a:t>
            </a:r>
          </a:p>
          <a:p>
            <a:pPr lvl="2"/>
            <a:r>
              <a:rPr lang="en-GB" dirty="0"/>
              <a:t>provides consistency </a:t>
            </a:r>
            <a:r>
              <a:rPr lang="en-GB" dirty="0" smtClean="0"/>
              <a:t>checks</a:t>
            </a:r>
            <a:endParaRPr lang="en-GB" dirty="0" smtClean="0"/>
          </a:p>
          <a:p>
            <a:pPr lvl="1"/>
            <a:r>
              <a:rPr lang="en-GB" dirty="0" smtClean="0"/>
              <a:t>Flight Simulator (planned)</a:t>
            </a:r>
          </a:p>
          <a:p>
            <a:pPr lvl="2"/>
            <a:r>
              <a:rPr lang="en-GB" dirty="0"/>
              <a:t>v</a:t>
            </a:r>
            <a:r>
              <a:rPr lang="en-GB" dirty="0" smtClean="0"/>
              <a:t>erifies the mapping of experiment goals to control and machine parameters </a:t>
            </a:r>
            <a:endParaRPr lang="en-GB" dirty="0" smtClean="0"/>
          </a:p>
          <a:p>
            <a:r>
              <a:rPr lang="en-GB" dirty="0" smtClean="0"/>
              <a:t>Process automation </a:t>
            </a:r>
            <a:r>
              <a:rPr lang="en-GB" dirty="0" smtClean="0"/>
              <a:t>based on these tools is </a:t>
            </a:r>
            <a:r>
              <a:rPr lang="en-GB" dirty="0" err="1" smtClean="0"/>
              <a:t>ongoing</a:t>
            </a:r>
            <a:endParaRPr lang="en-GB" dirty="0" smtClean="0"/>
          </a:p>
          <a:p>
            <a:r>
              <a:rPr lang="en-GB" dirty="0"/>
              <a:t>B</a:t>
            </a:r>
            <a:r>
              <a:rPr lang="en-GB" dirty="0" smtClean="0"/>
              <a:t>etter tool integration </a:t>
            </a:r>
            <a:r>
              <a:rPr lang="en-GB" dirty="0" smtClean="0"/>
              <a:t>shall improve </a:t>
            </a:r>
            <a:r>
              <a:rPr lang="en-GB" dirty="0" smtClean="0"/>
              <a:t>future user </a:t>
            </a:r>
            <a:r>
              <a:rPr lang="en-GB" dirty="0" smtClean="0"/>
              <a:t>experience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22</a:t>
            </a:fld>
            <a:endParaRPr lang="de-DE" altLang="en-US"/>
          </a:p>
        </p:txBody>
      </p:sp>
      <p:grpSp>
        <p:nvGrpSpPr>
          <p:cNvPr id="6" name="Gruppierung 5"/>
          <p:cNvGrpSpPr/>
          <p:nvPr/>
        </p:nvGrpSpPr>
        <p:grpSpPr>
          <a:xfrm>
            <a:off x="467193" y="1088976"/>
            <a:ext cx="8284263" cy="6151111"/>
            <a:chOff x="467193" y="1088976"/>
            <a:chExt cx="8284263" cy="6151111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000" y="1095660"/>
              <a:ext cx="8128000" cy="541020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963888" y="2347412"/>
              <a:ext cx="3889477" cy="285774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76018"/>
                </a:avLst>
              </a:prstTxWarp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p</a:t>
              </a:r>
              <a:r>
                <a:rPr lang="en-GB" b="1" dirty="0" smtClean="0">
                  <a:solidFill>
                    <a:schemeClr val="bg1"/>
                  </a:solidFill>
                </a:rPr>
                <a:t>ellet </a:t>
              </a:r>
              <a:r>
                <a:rPr lang="en-GB" b="1" dirty="0" err="1" smtClean="0">
                  <a:solidFill>
                    <a:schemeClr val="bg1"/>
                  </a:solidFill>
                </a:rPr>
                <a:t>material,size</a:t>
              </a:r>
              <a:r>
                <a:rPr lang="en-GB" b="1" dirty="0" smtClean="0">
                  <a:solidFill>
                    <a:schemeClr val="bg1"/>
                  </a:solidFill>
                </a:rPr>
                <a:t>, speed, frequency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 rot="722508">
              <a:off x="467193" y="1814031"/>
              <a:ext cx="4413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ECRH gyrotron cathode voltage, frequency, temperature, polarisation angle,, poloidal/toroidal mirror angle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431910" y="2188712"/>
              <a:ext cx="231954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ICRH frequency, power, generator voltage, line terminating tuning, arc detection threshold, recovery time 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 rot="19036649">
              <a:off x="1006074" y="4658757"/>
              <a:ext cx="32374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solidFill>
                    <a:schemeClr val="bg1"/>
                  </a:solidFill>
                </a:rPr>
                <a:t>NBI gas </a:t>
              </a:r>
              <a:r>
                <a:rPr lang="en-GB" b="1" dirty="0">
                  <a:solidFill>
                    <a:schemeClr val="bg1"/>
                  </a:solidFill>
                </a:rPr>
                <a:t>species, </a:t>
              </a:r>
              <a:r>
                <a:rPr lang="en-GB" b="1" dirty="0" smtClean="0">
                  <a:solidFill>
                    <a:schemeClr val="bg1"/>
                  </a:solidFill>
                </a:rPr>
                <a:t>power, source priority, acceleration voltage, beam inclination angle, beam focussing voltage, pre-</a:t>
              </a:r>
              <a:r>
                <a:rPr lang="en-GB" b="1" dirty="0" err="1" smtClean="0">
                  <a:solidFill>
                    <a:schemeClr val="bg1"/>
                  </a:solidFill>
                </a:rPr>
                <a:t>vaccum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892449" y="1536771"/>
              <a:ext cx="3203552" cy="2388669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Power supply voltages, current limits, controller gains, flywheel </a:t>
              </a:r>
              <a:r>
                <a:rPr lang="en-GB" b="1" dirty="0">
                  <a:solidFill>
                    <a:schemeClr val="bg1"/>
                  </a:solidFill>
                </a:rPr>
                <a:t>generator </a:t>
              </a:r>
              <a:r>
                <a:rPr lang="en-GB" b="1" dirty="0" smtClean="0">
                  <a:solidFill>
                    <a:schemeClr val="bg1"/>
                  </a:solidFill>
                </a:rPr>
                <a:t>speed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 rot="3019365">
              <a:off x="4326113" y="4930664"/>
              <a:ext cx="3695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</a:rPr>
                <a:t>Midplane</a:t>
              </a:r>
              <a:r>
                <a:rPr lang="en-GB" b="1" dirty="0" smtClean="0">
                  <a:solidFill>
                    <a:schemeClr val="bg1"/>
                  </a:solidFill>
                </a:rPr>
                <a:t> manipulator injection/extraction positions, speed, temperature threshold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 rot="2508536">
              <a:off x="3252157" y="1716915"/>
              <a:ext cx="27417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Cooling water pressure, temperature, valve settings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3047998" y="1743522"/>
              <a:ext cx="2921000" cy="1939480"/>
            </a:xfrm>
            <a:prstGeom prst="rect">
              <a:avLst/>
            </a:prstGeom>
          </p:spPr>
          <p:txBody>
            <a:bodyPr>
              <a:prstTxWarp prst="textCircle">
                <a:avLst/>
              </a:prstTxWarp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</a:rPr>
                <a:t>thyristor</a:t>
              </a:r>
              <a:r>
                <a:rPr lang="en-GB" b="1" dirty="0">
                  <a:solidFill>
                    <a:schemeClr val="bg1"/>
                  </a:solidFill>
                </a:rPr>
                <a:t> firing angle characteristics, crowbar </a:t>
              </a:r>
              <a:r>
                <a:rPr lang="en-GB" b="1" dirty="0" err="1">
                  <a:solidFill>
                    <a:schemeClr val="bg1"/>
                  </a:solidFill>
                </a:rPr>
                <a:t>resistivities</a:t>
              </a:r>
              <a:r>
                <a:rPr lang="en-GB" b="1" dirty="0">
                  <a:solidFill>
                    <a:schemeClr val="bg1"/>
                  </a:solidFill>
                </a:rPr>
                <a:t>/triggering </a:t>
              </a:r>
              <a:r>
                <a:rPr lang="en-GB" b="1" dirty="0" smtClean="0">
                  <a:solidFill>
                    <a:schemeClr val="bg1"/>
                  </a:solidFill>
                </a:rPr>
                <a:t>thresholds</a:t>
              </a:r>
              <a:endParaRPr lang="en-GB" dirty="0"/>
            </a:p>
          </p:txBody>
        </p:sp>
        <p:sp>
          <p:nvSpPr>
            <p:cNvPr id="16" name="Textfeld 15"/>
            <p:cNvSpPr txBox="1"/>
            <p:nvPr/>
          </p:nvSpPr>
          <p:spPr>
            <a:xfrm rot="2259415">
              <a:off x="5556763" y="4003620"/>
              <a:ext cx="2917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Coil current limits, force limits, max. temperature, max. strain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 rot="960936">
              <a:off x="1515901" y="1348191"/>
              <a:ext cx="2319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ECE frequencies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 rot="16200000">
              <a:off x="3556010" y="4696388"/>
              <a:ext cx="1641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Toroidal field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463637" y="5726240"/>
              <a:ext cx="2701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Flattop plasma current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445001" y="5185911"/>
              <a:ext cx="1523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Planned </a:t>
              </a:r>
              <a:r>
                <a:rPr lang="en-GB" b="1" dirty="0" err="1">
                  <a:solidFill>
                    <a:schemeClr val="bg1"/>
                  </a:solidFill>
                </a:rPr>
                <a:t>t</a:t>
              </a:r>
              <a:r>
                <a:rPr lang="en-GB" b="1" dirty="0" err="1" smtClean="0">
                  <a:solidFill>
                    <a:schemeClr val="bg1"/>
                  </a:solidFill>
                </a:rPr>
                <a:t>riangularity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269995" y="2902225"/>
              <a:ext cx="19419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Main/divertor chamber gas valve/species mapping, flow characteristics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 rot="19482477">
              <a:off x="523259" y="4444850"/>
              <a:ext cx="2309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Locked mode alarm threshold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 rot="2860377">
              <a:off x="5869699" y="5038105"/>
              <a:ext cx="2200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Detachment alarm threshold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547855" y="2826021"/>
              <a:ext cx="2086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Magnetic pickup coil sensitivities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99855" y="1671476"/>
              <a:ext cx="231954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ICRH frequency, power, generator voltage, line terminating tuning, arc detection threshold, recovery time 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221776" y="1088976"/>
              <a:ext cx="4413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solidFill>
                    <a:schemeClr val="bg1"/>
                  </a:solidFill>
                </a:rPr>
                <a:t>ECRH gyrotron cathode voltage, frequency, temperature, polarisation angle,, poloidal/toroidal mirror angle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 rot="5400000">
              <a:off x="6690526" y="4571655"/>
              <a:ext cx="2917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solidFill>
                    <a:schemeClr val="bg1"/>
                  </a:solidFill>
                </a:rPr>
                <a:t>Perturbation coils patch panel setting, voltage, polarity, frequency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974275" y="1939631"/>
              <a:ext cx="5195450" cy="3785651"/>
            </a:xfrm>
            <a:prstGeom prst="rect">
              <a:avLst/>
            </a:prstGeom>
            <a:solidFill>
              <a:srgbClr val="66FF33">
                <a:alpha val="66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All these parameters</a:t>
              </a:r>
            </a:p>
            <a:p>
              <a:pPr marL="285750" indent="-285750">
                <a:buFont typeface="Arial"/>
                <a:buChar char="•"/>
              </a:pPr>
              <a:r>
                <a:rPr lang="en-GB" sz="2400" b="1" dirty="0">
                  <a:solidFill>
                    <a:srgbClr val="FF0000"/>
                  </a:solidFill>
                </a:rPr>
                <a:t>m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ust be set prior to operation</a:t>
              </a:r>
            </a:p>
            <a:p>
              <a:pPr marL="285750" indent="-285750">
                <a:buFont typeface="Arial"/>
                <a:buChar char="•"/>
              </a:pPr>
              <a:r>
                <a:rPr lang="en-GB" sz="2400" b="1" dirty="0">
                  <a:solidFill>
                    <a:srgbClr val="FF0000"/>
                  </a:solidFill>
                </a:rPr>
                <a:t>c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hange never</a:t>
              </a:r>
              <a:r>
                <a:rPr lang="en-GB" sz="2400" b="1" dirty="0">
                  <a:solidFill>
                    <a:srgbClr val="FF0000"/>
                  </a:solidFill>
                </a:rPr>
                <a:t>, occasionally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, </a:t>
              </a:r>
              <a:br>
                <a:rPr lang="en-GB" sz="2400" b="1" dirty="0" smtClean="0">
                  <a:solidFill>
                    <a:srgbClr val="FF0000"/>
                  </a:solidFill>
                </a:rPr>
              </a:br>
              <a:r>
                <a:rPr lang="en-GB" sz="2400" b="1" dirty="0" smtClean="0">
                  <a:solidFill>
                    <a:srgbClr val="FF0000"/>
                  </a:solidFill>
                </a:rPr>
                <a:t>or in each 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discharge</a:t>
              </a:r>
            </a:p>
            <a:p>
              <a:pPr marL="285750" indent="-285750">
                <a:buFont typeface="Arial"/>
                <a:buChar char="•"/>
              </a:pPr>
              <a:endParaRPr lang="en-GB" sz="9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sz="4800" b="1" dirty="0" smtClean="0">
                  <a:solidFill>
                    <a:srgbClr val="FF6600"/>
                  </a:solidFill>
                </a:rPr>
                <a:t>How </a:t>
              </a:r>
              <a:r>
                <a:rPr lang="en-GB" sz="4800" b="1" dirty="0">
                  <a:solidFill>
                    <a:srgbClr val="FF6600"/>
                  </a:solidFill>
                </a:rPr>
                <a:t>???</a:t>
              </a:r>
            </a:p>
            <a:p>
              <a:endParaRPr lang="en-GB" sz="1200" b="1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GB" sz="2400" b="1" dirty="0" smtClean="0">
                  <a:solidFill>
                    <a:srgbClr val="FF0000"/>
                  </a:solidFill>
                </a:rPr>
                <a:t>can be dependent on others</a:t>
              </a:r>
            </a:p>
            <a:p>
              <a:pPr marL="285750" indent="-285750">
                <a:buFont typeface="Arial"/>
                <a:buChar char="•"/>
              </a:pPr>
              <a:r>
                <a:rPr lang="en-GB" sz="2400" b="1" dirty="0">
                  <a:solidFill>
                    <a:srgbClr val="FF0000"/>
                  </a:solidFill>
                </a:rPr>
                <a:t>n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eed to be checked </a:t>
              </a:r>
              <a:br>
                <a:rPr lang="en-GB" sz="2400" b="1" dirty="0" smtClean="0">
                  <a:solidFill>
                    <a:srgbClr val="FF0000"/>
                  </a:solidFill>
                </a:rPr>
              </a:br>
              <a:r>
                <a:rPr lang="en-GB" sz="2400" b="1" dirty="0" smtClean="0">
                  <a:solidFill>
                    <a:srgbClr val="FF0000"/>
                  </a:solidFill>
                </a:rPr>
                <a:t>for correctness and consistency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6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youngster’s </a:t>
            </a:r>
            <a:r>
              <a:rPr lang="en-GB" dirty="0"/>
              <a:t>dream …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EA7-CBA2-4671-9B13-57622DE68C12}" type="slidenum">
              <a:rPr lang="de-DE" altLang="en-US" smtClean="0"/>
              <a:pPr/>
              <a:t>2</a:t>
            </a:fld>
            <a:endParaRPr lang="de-DE" alt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6" y="1085271"/>
            <a:ext cx="8153409" cy="5421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6076842" y="3584939"/>
            <a:ext cx="548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BFBFBF"/>
                </a:solidFill>
              </a:rPr>
              <a:t>http://</a:t>
            </a:r>
            <a:r>
              <a:rPr lang="en-GB" sz="1200" dirty="0" err="1">
                <a:solidFill>
                  <a:srgbClr val="BFBFBF"/>
                </a:solidFill>
              </a:rPr>
              <a:t>www.digitaltrends.com</a:t>
            </a:r>
            <a:r>
              <a:rPr lang="en-GB" sz="1200" dirty="0">
                <a:solidFill>
                  <a:srgbClr val="BFBFBF"/>
                </a:solidFill>
              </a:rPr>
              <a:t>/mobile/faa-orders-airlines-to-replace-cockpit-displays-in-1300-jets-over-wi-fi-interference/</a:t>
            </a:r>
          </a:p>
        </p:txBody>
      </p:sp>
    </p:spTree>
    <p:extLst>
      <p:ext uri="{BB962C8B-B14F-4D97-AF65-F5344CB8AC3E}">
        <p14:creationId xmlns:p14="http://schemas.microsoft.com/office/powerpoint/2010/main" val="35469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man’s dream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EA7-CBA2-4671-9B13-57622DE68C12}" type="slidenum">
              <a:rPr lang="de-DE" altLang="en-US" smtClean="0"/>
              <a:pPr/>
              <a:t>3</a:t>
            </a:fld>
            <a:endParaRPr lang="de-DE" alt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5" y="1096823"/>
            <a:ext cx="8137490" cy="54216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6200000">
            <a:off x="6103637" y="3702559"/>
            <a:ext cx="5367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GB" sz="1200" dirty="0" err="1">
                <a:solidFill>
                  <a:schemeClr val="bg1">
                    <a:lumMod val="75000"/>
                  </a:schemeClr>
                </a:solidFill>
              </a:rPr>
              <a:t>cdn.bmwblog.com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GB" sz="1200" dirty="0" err="1">
                <a:solidFill>
                  <a:schemeClr val="bg1">
                    <a:lumMod val="75000"/>
                  </a:schemeClr>
                </a:solidFill>
              </a:rPr>
              <a:t>wp</a:t>
            </a:r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-content/uploads/bmw-active-cruise-control-1.jpg</a:t>
            </a:r>
          </a:p>
        </p:txBody>
      </p:sp>
    </p:spTree>
    <p:extLst>
      <p:ext uri="{BB962C8B-B14F-4D97-AF65-F5344CB8AC3E}">
        <p14:creationId xmlns:p14="http://schemas.microsoft.com/office/powerpoint/2010/main" val="35132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fusion researcher’s dream ?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EA7-CBA2-4671-9B13-57622DE68C12}" type="slidenum">
              <a:rPr lang="de-DE" altLang="en-US" smtClean="0"/>
              <a:pPr/>
              <a:t>4</a:t>
            </a:fld>
            <a:endParaRPr lang="de-DE" alt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85420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CODAC officer’s nightmare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EEA7-CBA2-4671-9B13-57622DE68C12}" type="slidenum">
              <a:rPr lang="de-DE" altLang="en-US" smtClean="0"/>
              <a:pPr/>
              <a:t>5</a:t>
            </a:fld>
            <a:endParaRPr lang="de-DE" alt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95660"/>
            <a:ext cx="8128000" cy="54102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63888" y="2347412"/>
            <a:ext cx="3889477" cy="285774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76018"/>
              </a:avLst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</a:t>
            </a:r>
            <a:r>
              <a:rPr lang="en-GB" b="1" dirty="0" smtClean="0">
                <a:solidFill>
                  <a:schemeClr val="bg1"/>
                </a:solidFill>
              </a:rPr>
              <a:t>ellet </a:t>
            </a:r>
            <a:r>
              <a:rPr lang="en-GB" b="1" dirty="0" err="1" smtClean="0">
                <a:solidFill>
                  <a:schemeClr val="bg1"/>
                </a:solidFill>
              </a:rPr>
              <a:t>material,size</a:t>
            </a:r>
            <a:r>
              <a:rPr lang="en-GB" b="1" dirty="0" smtClean="0">
                <a:solidFill>
                  <a:schemeClr val="bg1"/>
                </a:solidFill>
              </a:rPr>
              <a:t>, speed, frequency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722508">
            <a:off x="467193" y="1814031"/>
            <a:ext cx="441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ECRH gyrotron cathode voltage, frequency, temperature, polarisation angle,, poloidal/toroidal mirror angle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31910" y="2188712"/>
            <a:ext cx="2319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ICRH frequency, power, generator voltage, line terminating tuning, arc detection threshold, recovery time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9036649">
            <a:off x="1006074" y="4658757"/>
            <a:ext cx="3237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NBI gas </a:t>
            </a:r>
            <a:r>
              <a:rPr lang="en-GB" b="1" dirty="0">
                <a:solidFill>
                  <a:schemeClr val="bg1"/>
                </a:solidFill>
              </a:rPr>
              <a:t>species, </a:t>
            </a:r>
            <a:r>
              <a:rPr lang="en-GB" b="1" dirty="0" smtClean="0">
                <a:solidFill>
                  <a:schemeClr val="bg1"/>
                </a:solidFill>
              </a:rPr>
              <a:t>power, source priority, acceleration voltage, beam inclination angle, beam focussing voltage, pre-</a:t>
            </a:r>
            <a:r>
              <a:rPr lang="en-GB" b="1" dirty="0" err="1" smtClean="0">
                <a:solidFill>
                  <a:schemeClr val="bg1"/>
                </a:solidFill>
              </a:rPr>
              <a:t>vaccum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92449" y="1536771"/>
            <a:ext cx="3203552" cy="2388669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Power supply voltages, current limits, controller gains, flywheel </a:t>
            </a:r>
            <a:r>
              <a:rPr lang="en-GB" b="1" dirty="0">
                <a:solidFill>
                  <a:schemeClr val="bg1"/>
                </a:solidFill>
              </a:rPr>
              <a:t>generator </a:t>
            </a:r>
            <a:r>
              <a:rPr lang="en-GB" b="1" dirty="0" smtClean="0">
                <a:solidFill>
                  <a:schemeClr val="bg1"/>
                </a:solidFill>
              </a:rPr>
              <a:t>speed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3019365">
            <a:off x="4326113" y="4930664"/>
            <a:ext cx="3695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Midplane</a:t>
            </a:r>
            <a:r>
              <a:rPr lang="en-GB" b="1" dirty="0" smtClean="0">
                <a:solidFill>
                  <a:schemeClr val="bg1"/>
                </a:solidFill>
              </a:rPr>
              <a:t> manipulator injection/extraction positions, speed, temperature threshold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2508536">
            <a:off x="3252157" y="1716915"/>
            <a:ext cx="2741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Cooling water pressure, temperature, valve settings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047998" y="1743522"/>
            <a:ext cx="2921000" cy="1939480"/>
          </a:xfrm>
          <a:prstGeom prst="rect">
            <a:avLst/>
          </a:prstGeom>
        </p:spPr>
        <p:txBody>
          <a:bodyPr>
            <a:prstTxWarp prst="textCircle">
              <a:avLst/>
            </a:prstTxWarp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thyristor</a:t>
            </a:r>
            <a:r>
              <a:rPr lang="en-GB" b="1" dirty="0">
                <a:solidFill>
                  <a:schemeClr val="bg1"/>
                </a:solidFill>
              </a:rPr>
              <a:t> firing angle characteristics, crowbar </a:t>
            </a:r>
            <a:r>
              <a:rPr lang="en-GB" b="1" dirty="0" err="1">
                <a:solidFill>
                  <a:schemeClr val="bg1"/>
                </a:solidFill>
              </a:rPr>
              <a:t>resistivities</a:t>
            </a:r>
            <a:r>
              <a:rPr lang="en-GB" b="1" dirty="0">
                <a:solidFill>
                  <a:schemeClr val="bg1"/>
                </a:solidFill>
              </a:rPr>
              <a:t>/triggering </a:t>
            </a:r>
            <a:r>
              <a:rPr lang="en-GB" b="1" dirty="0" smtClean="0">
                <a:solidFill>
                  <a:schemeClr val="bg1"/>
                </a:solidFill>
              </a:rPr>
              <a:t>thresholds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 rot="2259415">
            <a:off x="5556763" y="4003620"/>
            <a:ext cx="291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Coil current limits, force limits, max. temperature, max. strain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20150042">
            <a:off x="5660673" y="1048021"/>
            <a:ext cx="2582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DCN Laser Interferometer LOS geometry, filtering, optical correction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960936">
            <a:off x="1515901" y="1348191"/>
            <a:ext cx="231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ECE frequencies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3556010" y="4696388"/>
            <a:ext cx="164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Toroidal field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63637" y="5726240"/>
            <a:ext cx="27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Flattop plasma current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445001" y="5185911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Planned </a:t>
            </a:r>
            <a:r>
              <a:rPr lang="en-GB" b="1" dirty="0" err="1">
                <a:solidFill>
                  <a:schemeClr val="bg1"/>
                </a:solidFill>
              </a:rPr>
              <a:t>t</a:t>
            </a:r>
            <a:r>
              <a:rPr lang="en-GB" b="1" dirty="0" err="1" smtClean="0">
                <a:solidFill>
                  <a:schemeClr val="bg1"/>
                </a:solidFill>
              </a:rPr>
              <a:t>riangularity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269995" y="2902225"/>
            <a:ext cx="1941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Main/divertor chamber gas valve/species mapping, flow characteristics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19482477">
            <a:off x="523259" y="4444850"/>
            <a:ext cx="230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Locked mode alarm threshold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2860377">
            <a:off x="5869699" y="5038105"/>
            <a:ext cx="220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Detachment alarm threshold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547855" y="2826021"/>
            <a:ext cx="208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Magnetic pickup coil sensitivities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rot="1711061">
            <a:off x="4171799" y="1382158"/>
            <a:ext cx="3237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NBI gas </a:t>
            </a:r>
            <a:r>
              <a:rPr lang="en-GB" b="1" dirty="0">
                <a:solidFill>
                  <a:schemeClr val="bg1"/>
                </a:solidFill>
              </a:rPr>
              <a:t>species, </a:t>
            </a:r>
            <a:r>
              <a:rPr lang="en-GB" b="1" dirty="0" smtClean="0">
                <a:solidFill>
                  <a:schemeClr val="bg1"/>
                </a:solidFill>
              </a:rPr>
              <a:t>power, source priority, acceleration voltage, beam inclination angle, beam focussing voltage, pre-</a:t>
            </a:r>
            <a:r>
              <a:rPr lang="en-GB" b="1" dirty="0" err="1" smtClean="0">
                <a:solidFill>
                  <a:schemeClr val="bg1"/>
                </a:solidFill>
              </a:rPr>
              <a:t>vaccum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99855" y="1671476"/>
            <a:ext cx="2319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ICRH frequency, power, generator voltage, line terminating tuning, arc detection threshold, recovery time 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221776" y="1088976"/>
            <a:ext cx="441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ECRH gyrotron cathode voltage, frequency, temperature, polarisation angle,, poloidal/toroidal mirror angle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rot="5400000">
            <a:off x="6690526" y="4571655"/>
            <a:ext cx="291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Perturbation coils patch panel setting, voltage, polarity, frequency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 rot="20250354">
            <a:off x="2967182" y="233421"/>
            <a:ext cx="4445000" cy="4511806"/>
          </a:xfrm>
          <a:prstGeom prst="rect">
            <a:avLst/>
          </a:prstGeom>
        </p:spPr>
        <p:txBody>
          <a:bodyPr wrap="square">
            <a:prstTxWarp prst="textCircle">
              <a:avLst>
                <a:gd name="adj" fmla="val 4988234"/>
              </a:avLst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Controller algorithms, </a:t>
            </a:r>
            <a:r>
              <a:rPr lang="en-GB" b="1" dirty="0">
                <a:solidFill>
                  <a:schemeClr val="bg1"/>
                </a:solidFill>
              </a:rPr>
              <a:t>mode transition </a:t>
            </a:r>
            <a:r>
              <a:rPr lang="en-GB" b="1" dirty="0" smtClean="0">
                <a:solidFill>
                  <a:schemeClr val="bg1"/>
                </a:solidFill>
              </a:rPr>
              <a:t>policy,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gains,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input signals, actuator choices, output clipping limits,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control error monitor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974275" y="1939631"/>
            <a:ext cx="5195450" cy="3785651"/>
          </a:xfrm>
          <a:prstGeom prst="rect">
            <a:avLst/>
          </a:prstGeom>
          <a:solidFill>
            <a:srgbClr val="66FF33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All these parameters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m</a:t>
            </a:r>
            <a:r>
              <a:rPr lang="en-GB" sz="2400" b="1" dirty="0" smtClean="0">
                <a:solidFill>
                  <a:srgbClr val="FF0000"/>
                </a:solidFill>
              </a:rPr>
              <a:t>ust be set prior to operation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dirty="0" smtClean="0">
                <a:solidFill>
                  <a:srgbClr val="FF0000"/>
                </a:solidFill>
              </a:rPr>
              <a:t>hange never</a:t>
            </a:r>
            <a:r>
              <a:rPr lang="en-GB" sz="2400" b="1" dirty="0">
                <a:solidFill>
                  <a:srgbClr val="FF0000"/>
                </a:solidFill>
              </a:rPr>
              <a:t>, occasionally</a:t>
            </a:r>
            <a:r>
              <a:rPr lang="en-GB" sz="2400" b="1" dirty="0" smtClean="0">
                <a:solidFill>
                  <a:srgbClr val="FF0000"/>
                </a:solidFill>
              </a:rPr>
              <a:t>, 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or in each </a:t>
            </a:r>
            <a:r>
              <a:rPr lang="en-GB" sz="2400" b="1" dirty="0" smtClean="0">
                <a:solidFill>
                  <a:srgbClr val="FF0000"/>
                </a:solidFill>
              </a:rPr>
              <a:t>discharge</a:t>
            </a:r>
          </a:p>
          <a:p>
            <a:pPr marL="285750" indent="-285750">
              <a:buFont typeface="Arial"/>
              <a:buChar char="•"/>
            </a:pPr>
            <a:endParaRPr lang="en-GB" sz="9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4800" b="1" dirty="0" smtClean="0">
                <a:solidFill>
                  <a:srgbClr val="FF6600"/>
                </a:solidFill>
              </a:rPr>
              <a:t>How </a:t>
            </a:r>
            <a:r>
              <a:rPr lang="en-GB" sz="4800" b="1" dirty="0">
                <a:solidFill>
                  <a:srgbClr val="FF6600"/>
                </a:solidFill>
              </a:rPr>
              <a:t>???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can be dependent on others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n</a:t>
            </a:r>
            <a:r>
              <a:rPr lang="en-GB" sz="2400" b="1" dirty="0" smtClean="0">
                <a:solidFill>
                  <a:srgbClr val="FF0000"/>
                </a:solidFill>
              </a:rPr>
              <a:t>eed to be checked </a:t>
            </a:r>
            <a:br>
              <a:rPr lang="en-GB" sz="2400" b="1" dirty="0" smtClean="0">
                <a:solidFill>
                  <a:srgbClr val="FF0000"/>
                </a:solidFill>
              </a:rPr>
            </a:br>
            <a:r>
              <a:rPr lang="en-GB" sz="2400" b="1" dirty="0" smtClean="0">
                <a:solidFill>
                  <a:srgbClr val="FF0000"/>
                </a:solidFill>
              </a:rPr>
              <a:t>for correctness and consistency</a:t>
            </a:r>
          </a:p>
        </p:txBody>
      </p:sp>
    </p:spTree>
    <p:extLst>
      <p:ext uri="{BB962C8B-B14F-4D97-AF65-F5344CB8AC3E}">
        <p14:creationId xmlns:p14="http://schemas.microsoft.com/office/powerpoint/2010/main" val="226269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"/>
                            </p:stCondLst>
                            <p:childTnLst>
                              <p:par>
                                <p:cTn id="104" presetID="55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0" dur="3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8" grpId="0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r>
              <a:rPr lang="de-DE" dirty="0" err="1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(</a:t>
            </a:r>
            <a:r>
              <a:rPr lang="de-DE" dirty="0" err="1" smtClean="0"/>
              <a:t>management</a:t>
            </a:r>
            <a:r>
              <a:rPr lang="de-DE" dirty="0" smtClean="0"/>
              <a:t>) ?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 ideal </a:t>
            </a:r>
            <a:r>
              <a:rPr lang="de-DE" dirty="0" err="1" smtClean="0"/>
              <a:t>way</a:t>
            </a:r>
            <a:r>
              <a:rPr lang="de-DE" dirty="0" smtClean="0"/>
              <a:t> .</a:t>
            </a:r>
            <a:r>
              <a:rPr lang="de-DE" dirty="0"/>
              <a:t>..</a:t>
            </a:r>
          </a:p>
          <a:p>
            <a:pPr lvl="1" indent="0">
              <a:buNone/>
            </a:pPr>
            <a:r>
              <a:rPr lang="de-DE" dirty="0">
                <a:solidFill>
                  <a:srgbClr val="808080"/>
                </a:solidFill>
              </a:rPr>
              <a:t>					... and why it </a:t>
            </a:r>
            <a:r>
              <a:rPr lang="de-DE" dirty="0" err="1">
                <a:solidFill>
                  <a:srgbClr val="808080"/>
                </a:solidFill>
              </a:rPr>
              <a:t>won´t</a:t>
            </a:r>
            <a:r>
              <a:rPr lang="de-DE" dirty="0">
                <a:solidFill>
                  <a:srgbClr val="808080"/>
                </a:solidFill>
              </a:rPr>
              <a:t> </a:t>
            </a:r>
            <a:r>
              <a:rPr lang="de-DE" dirty="0" err="1" smtClean="0">
                <a:solidFill>
                  <a:srgbClr val="808080"/>
                </a:solidFill>
              </a:rPr>
              <a:t>work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practice</a:t>
            </a:r>
            <a:r>
              <a:rPr lang="de-DE" dirty="0" smtClean="0"/>
              <a:t> on </a:t>
            </a:r>
            <a:r>
              <a:rPr lang="de-DE" dirty="0"/>
              <a:t>ASDEX </a:t>
            </a:r>
            <a:r>
              <a:rPr lang="de-DE" dirty="0" smtClean="0"/>
              <a:t>Upgrade .</a:t>
            </a:r>
            <a:r>
              <a:rPr lang="de-DE" dirty="0"/>
              <a:t>..</a:t>
            </a:r>
          </a:p>
          <a:p>
            <a:pPr lvl="1" indent="0">
              <a:buNone/>
            </a:pPr>
            <a:r>
              <a:rPr lang="de-DE" dirty="0">
                <a:solidFill>
                  <a:srgbClr val="808080"/>
                </a:solidFill>
              </a:rPr>
              <a:t>					... n</a:t>
            </a:r>
            <a:r>
              <a:rPr lang="de-DE" dirty="0" smtClean="0">
                <a:solidFill>
                  <a:srgbClr val="808080"/>
                </a:solidFill>
              </a:rPr>
              <a:t>ot ideal, </a:t>
            </a:r>
            <a:r>
              <a:rPr lang="de-DE" dirty="0">
                <a:solidFill>
                  <a:srgbClr val="808080"/>
                </a:solidFill>
              </a:rPr>
              <a:t>but </a:t>
            </a:r>
            <a:r>
              <a:rPr lang="de-DE" dirty="0" err="1" smtClean="0">
                <a:solidFill>
                  <a:srgbClr val="808080"/>
                </a:solidFill>
              </a:rPr>
              <a:t>working</a:t>
            </a:r>
            <a:endParaRPr lang="de-DE" dirty="0" smtClean="0">
              <a:solidFill>
                <a:srgbClr val="808080"/>
              </a:solidFill>
            </a:endParaRPr>
          </a:p>
          <a:p>
            <a:pPr marL="733425" lvl="1" indent="-285750"/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onfiguration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marL="733425" lvl="1" indent="-285750"/>
            <a:r>
              <a:rPr lang="de-DE" dirty="0" smtClean="0"/>
              <a:t>Tools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managing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onfiguration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marL="733425" lvl="1" indent="-285750"/>
            <a:r>
              <a:rPr lang="de-DE" dirty="0" err="1"/>
              <a:t>P</a:t>
            </a:r>
            <a:r>
              <a:rPr lang="de-DE" dirty="0" err="1" smtClean="0"/>
              <a:t>olicies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manage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evolution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dependencies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3892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mtClean="0"/>
              <a:t>General task : General solution 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223963"/>
            <a:ext cx="8642350" cy="5219700"/>
          </a:xfrm>
        </p:spPr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task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P</a:t>
            </a:r>
            <a:r>
              <a:rPr lang="de-DE" dirty="0" err="1" smtClean="0"/>
              <a:t>rovide</a:t>
            </a:r>
            <a:r>
              <a:rPr lang="de-DE" dirty="0" smtClean="0"/>
              <a:t> a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>
                <a:solidFill>
                  <a:srgbClr val="FF0000"/>
                </a:solidFill>
                <a:latin typeface="Blackoak Std"/>
                <a:cs typeface="Blackoak Std"/>
              </a:rPr>
              <a:t>s</a:t>
            </a:r>
            <a:r>
              <a:rPr lang="de-DE" i="1" dirty="0" err="1">
                <a:latin typeface="Tw Cen MT"/>
                <a:cs typeface="Tw Cen MT"/>
              </a:rPr>
              <a:t>i</a:t>
            </a:r>
            <a:r>
              <a:rPr lang="de-DE" baseline="-25000" dirty="0" err="1">
                <a:solidFill>
                  <a:srgbClr val="0000FF"/>
                </a:solidFill>
              </a:rPr>
              <a:t>m</a:t>
            </a:r>
            <a:r>
              <a:rPr lang="de-DE" dirty="0" err="1">
                <a:solidFill>
                  <a:srgbClr val="008000"/>
                </a:solidFill>
              </a:rPr>
              <a:t>i</a:t>
            </a:r>
            <a:r>
              <a:rPr lang="de-DE" dirty="0" err="1">
                <a:solidFill>
                  <a:srgbClr val="FF6600"/>
                </a:solidFill>
                <a:latin typeface="Bauhaus 93"/>
                <a:cs typeface="Bauhaus 93"/>
              </a:rPr>
              <a:t>l</a:t>
            </a:r>
            <a:r>
              <a:rPr lang="de-DE" baseline="30000" dirty="0" err="1">
                <a:solidFill>
                  <a:srgbClr val="080808"/>
                </a:solidFill>
              </a:rPr>
              <a:t>a</a:t>
            </a:r>
            <a:r>
              <a:rPr lang="de-DE" dirty="0" err="1">
                <a:solidFill>
                  <a:srgbClr val="FD41E2"/>
                </a:solidFill>
              </a:rPr>
              <a:t>r</a:t>
            </a:r>
            <a:r>
              <a:rPr lang="de-DE" dirty="0"/>
              <a:t>  </a:t>
            </a:r>
            <a:r>
              <a:rPr lang="de-DE" dirty="0" err="1"/>
              <a:t>approaches</a:t>
            </a:r>
            <a:endParaRPr lang="de-DE" dirty="0"/>
          </a:p>
          <a:p>
            <a:pPr lvl="1"/>
            <a:r>
              <a:rPr lang="de-DE" dirty="0" smtClean="0">
                <a:solidFill>
                  <a:srgbClr val="FD41E2"/>
                </a:solidFill>
              </a:rPr>
              <a:t>JET</a:t>
            </a:r>
            <a:r>
              <a:rPr lang="de-DE" dirty="0">
                <a:solidFill>
                  <a:srgbClr val="FD41E2"/>
                </a:solidFill>
              </a:rPr>
              <a:t>: Level 1</a:t>
            </a:r>
          </a:p>
          <a:p>
            <a:pPr lvl="1"/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DIII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-D: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Pulse Schedule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File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rgbClr val="008000"/>
                </a:solidFill>
              </a:rPr>
              <a:t>W7-X: Experiment </a:t>
            </a:r>
            <a:r>
              <a:rPr lang="de-DE" dirty="0" err="1" smtClean="0">
                <a:solidFill>
                  <a:srgbClr val="008000"/>
                </a:solidFill>
              </a:rPr>
              <a:t>Program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ASDEX Upgrade: </a:t>
            </a:r>
            <a:r>
              <a:rPr lang="de-DE" dirty="0" err="1" smtClean="0">
                <a:solidFill>
                  <a:srgbClr val="0000FF"/>
                </a:solidFill>
              </a:rPr>
              <a:t>Discharge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Program</a:t>
            </a:r>
            <a:endParaRPr lang="de-DE" dirty="0" smtClean="0">
              <a:solidFill>
                <a:srgbClr val="0000FF"/>
              </a:solidFill>
            </a:endParaRPr>
          </a:p>
          <a:p>
            <a:pPr lvl="1"/>
            <a:r>
              <a:rPr lang="de-DE" b="1" dirty="0" smtClean="0">
                <a:solidFill>
                  <a:srgbClr val="FF6600"/>
                </a:solidFill>
              </a:rPr>
              <a:t>ITER</a:t>
            </a:r>
            <a:r>
              <a:rPr lang="de-DE" b="1" dirty="0">
                <a:solidFill>
                  <a:srgbClr val="FF6600"/>
                </a:solidFill>
              </a:rPr>
              <a:t>: </a:t>
            </a:r>
            <a:r>
              <a:rPr lang="de-DE" b="1" u="sng" dirty="0">
                <a:solidFill>
                  <a:srgbClr val="FF6600"/>
                </a:solidFill>
              </a:rPr>
              <a:t>Pulse </a:t>
            </a:r>
            <a:r>
              <a:rPr lang="de-DE" b="1" u="sng" dirty="0" smtClean="0">
                <a:solidFill>
                  <a:srgbClr val="FF6600"/>
                </a:solidFill>
              </a:rPr>
              <a:t>Schedule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...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7</a:t>
            </a:fld>
            <a:endParaRPr lang="de-DE" altLang="en-US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 rot="1190592">
            <a:off x="4879068" y="3027146"/>
            <a:ext cx="3808864" cy="1483094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04863" indent="-1778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162050" indent="-177800" algn="l" rtl="0" fontAlgn="base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527175" indent="-182563" algn="l" rtl="0" fontAlgn="base">
              <a:spcBef>
                <a:spcPct val="20000"/>
              </a:spcBef>
              <a:spcAft>
                <a:spcPct val="0"/>
              </a:spcAft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984375" indent="-182563" algn="l" rtl="0" fontAlgn="base">
              <a:spcBef>
                <a:spcPct val="20000"/>
              </a:spcBef>
              <a:spcAft>
                <a:spcPct val="0"/>
              </a:spcAft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441575" indent="-182563" algn="l" rtl="0" fontAlgn="base">
              <a:spcBef>
                <a:spcPct val="20000"/>
              </a:spcBef>
              <a:spcAft>
                <a:spcPct val="0"/>
              </a:spcAft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898775" indent="-182563" algn="l" rtl="0" fontAlgn="base">
              <a:spcBef>
                <a:spcPct val="20000"/>
              </a:spcBef>
              <a:spcAft>
                <a:spcPct val="0"/>
              </a:spcAft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355975" indent="-182563" algn="l" rtl="0" fontAlgn="base">
              <a:spcBef>
                <a:spcPct val="20000"/>
              </a:spcBef>
              <a:spcAft>
                <a:spcPct val="0"/>
              </a:spcAft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1600" b="1" dirty="0" smtClean="0"/>
              <a:t>many similarities / many </a:t>
            </a:r>
            <a:r>
              <a:rPr lang="de-DE" sz="1600" b="1" dirty="0"/>
              <a:t>differences </a:t>
            </a:r>
          </a:p>
          <a:p>
            <a:pPr algn="ctr"/>
            <a:r>
              <a:rPr lang="de-DE" sz="1600" b="1" dirty="0"/>
              <a:t>in content and generation workflow </a:t>
            </a:r>
          </a:p>
          <a:p>
            <a:pPr algn="ctr"/>
            <a:r>
              <a:rPr lang="de-DE" sz="1600" dirty="0"/>
              <a:t>- </a:t>
            </a:r>
          </a:p>
          <a:p>
            <a:pPr algn="ctr"/>
            <a:r>
              <a:rPr lang="de-DE" sz="1600" dirty="0"/>
              <a:t>depending on system scope, operation procedures / responsibilities, ...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85540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ITER Pulse Schedule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0610-3BF3-49A6-93B5-A8CB4D0ABCF9}" type="slidenum">
              <a:rPr lang="de-DE" altLang="en-US" smtClean="0"/>
              <a:pPr/>
              <a:t>8</a:t>
            </a:fld>
            <a:endParaRPr lang="de-DE" altLang="en-US"/>
          </a:p>
        </p:txBody>
      </p:sp>
      <p:grpSp>
        <p:nvGrpSpPr>
          <p:cNvPr id="3" name="Gruppieren 2"/>
          <p:cNvGrpSpPr/>
          <p:nvPr/>
        </p:nvGrpSpPr>
        <p:grpSpPr>
          <a:xfrm>
            <a:off x="1166091" y="1149928"/>
            <a:ext cx="7620000" cy="5084617"/>
            <a:chOff x="1016000" y="1337732"/>
            <a:chExt cx="4826000" cy="2719778"/>
          </a:xfrm>
        </p:grpSpPr>
        <p:sp>
          <p:nvSpPr>
            <p:cNvPr id="6" name="Rechteck 5"/>
            <p:cNvSpPr/>
            <p:nvPr/>
          </p:nvSpPr>
          <p:spPr>
            <a:xfrm>
              <a:off x="1016000" y="1337733"/>
              <a:ext cx="965200" cy="440267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o</a:t>
              </a:r>
              <a:r>
                <a:rPr lang="de-DE" dirty="0" smtClean="0">
                  <a:solidFill>
                    <a:schemeClr val="tx1"/>
                  </a:solidFill>
                </a:rPr>
                <a:t>perational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limits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1981200" y="1337733"/>
              <a:ext cx="2895600" cy="440267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r>
                <a:rPr lang="de-DE" dirty="0" smtClean="0">
                  <a:solidFill>
                    <a:schemeClr val="tx1"/>
                  </a:solidFill>
                </a:rPr>
                <a:t>Pulse </a:t>
              </a:r>
              <a:r>
                <a:rPr lang="de-DE" dirty="0" err="1" smtClean="0">
                  <a:solidFill>
                    <a:schemeClr val="tx1"/>
                  </a:solidFill>
                </a:rPr>
                <a:t>metadata</a:t>
              </a:r>
              <a:r>
                <a:rPr lang="de-DE" dirty="0" smtClean="0">
                  <a:solidFill>
                    <a:schemeClr val="tx1"/>
                  </a:solidFill>
                </a:rPr>
                <a:t>, e. g. pulse </a:t>
              </a:r>
              <a:r>
                <a:rPr lang="de-DE" dirty="0" err="1" smtClean="0">
                  <a:solidFill>
                    <a:schemeClr val="tx1"/>
                  </a:solidFill>
                </a:rPr>
                <a:t>number</a:t>
              </a:r>
              <a:r>
                <a:rPr lang="de-DE" dirty="0" smtClean="0">
                  <a:solidFill>
                    <a:schemeClr val="tx1"/>
                  </a:solidFill>
                </a:rPr>
                <a:t>, </a:t>
              </a:r>
              <a:r>
                <a:rPr lang="de-DE" dirty="0" err="1" smtClean="0">
                  <a:solidFill>
                    <a:schemeClr val="tx1"/>
                  </a:solidFill>
                </a:rPr>
                <a:t>physics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goal</a:t>
              </a:r>
              <a:r>
                <a:rPr lang="de-DE" dirty="0" smtClean="0">
                  <a:solidFill>
                    <a:schemeClr val="tx1"/>
                  </a:solidFill>
                </a:rPr>
                <a:t>, type </a:t>
              </a:r>
              <a:r>
                <a:rPr lang="de-DE" dirty="0" err="1" smtClean="0">
                  <a:solidFill>
                    <a:schemeClr val="tx1"/>
                  </a:solidFill>
                </a:rPr>
                <a:t>of</a:t>
              </a:r>
              <a:r>
                <a:rPr lang="de-DE" dirty="0" smtClean="0">
                  <a:solidFill>
                    <a:schemeClr val="tx1"/>
                  </a:solidFill>
                </a:rPr>
                <a:t> pulse etc.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876800" y="1337732"/>
              <a:ext cx="965200" cy="440267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dirty="0" err="1" smtClean="0">
                  <a:solidFill>
                    <a:schemeClr val="tx1"/>
                  </a:solidFill>
                </a:rPr>
                <a:t>Campaign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info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1016000" y="1778000"/>
              <a:ext cx="965200" cy="440267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Segment 1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1981200" y="1777999"/>
              <a:ext cx="965200" cy="440267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Segment 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2946400" y="1777998"/>
              <a:ext cx="965200" cy="440267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Segment 3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911600" y="1777997"/>
              <a:ext cx="965200" cy="440267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Segment 4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876800" y="1777996"/>
              <a:ext cx="965200" cy="440267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Segment n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1016000" y="2218263"/>
              <a:ext cx="4826000" cy="44026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PCS </a:t>
              </a:r>
              <a:r>
                <a:rPr lang="de-DE" dirty="0" err="1" smtClean="0">
                  <a:solidFill>
                    <a:schemeClr val="tx1"/>
                  </a:solidFill>
                </a:rPr>
                <a:t>configuration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016000" y="2658530"/>
              <a:ext cx="4826000" cy="139898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236133" y="2827867"/>
              <a:ext cx="965200" cy="4402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ECH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2353733" y="2827868"/>
              <a:ext cx="965200" cy="4402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I</a:t>
              </a:r>
              <a:r>
                <a:rPr lang="de-DE" sz="1100" dirty="0" smtClean="0">
                  <a:solidFill>
                    <a:schemeClr val="tx1"/>
                  </a:solidFill>
                </a:rPr>
                <a:t>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3471333" y="2836335"/>
              <a:ext cx="965200" cy="4402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NBI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588933" y="2844802"/>
              <a:ext cx="965200" cy="4402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CPSS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1236133" y="3437471"/>
              <a:ext cx="965200" cy="4402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sz="1100" dirty="0" smtClean="0">
                  <a:solidFill>
                    <a:schemeClr val="tx1"/>
                  </a:solidFill>
                </a:rPr>
                <a:t>Plant </a:t>
              </a:r>
              <a:r>
                <a:rPr lang="de-DE" sz="1100" dirty="0" err="1" smtClean="0">
                  <a:solidFill>
                    <a:schemeClr val="tx1"/>
                  </a:solidFill>
                </a:rPr>
                <a:t>Sys</a:t>
              </a:r>
              <a:r>
                <a:rPr lang="de-DE" sz="1100" dirty="0" smtClean="0">
                  <a:solidFill>
                    <a:schemeClr val="tx1"/>
                  </a:solidFill>
                </a:rPr>
                <a:t> 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353733" y="3437472"/>
              <a:ext cx="965200" cy="4402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sz="1100" dirty="0" err="1" smtClean="0">
                  <a:solidFill>
                    <a:schemeClr val="tx1"/>
                  </a:solidFill>
                </a:rPr>
                <a:t>Diag</a:t>
              </a:r>
              <a:r>
                <a:rPr lang="de-DE" sz="1100" dirty="0" smtClean="0">
                  <a:solidFill>
                    <a:schemeClr val="tx1"/>
                  </a:solidFill>
                </a:rPr>
                <a:t>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3471333" y="3445939"/>
              <a:ext cx="965200" cy="4402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sz="1100" dirty="0" err="1" smtClean="0">
                  <a:solidFill>
                    <a:schemeClr val="tx1"/>
                  </a:solidFill>
                </a:rPr>
                <a:t>Diag</a:t>
              </a:r>
              <a:r>
                <a:rPr lang="de-DE" sz="1100" dirty="0" smtClean="0">
                  <a:solidFill>
                    <a:schemeClr val="tx1"/>
                  </a:solidFill>
                </a:rPr>
                <a:t> 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588933" y="3454406"/>
              <a:ext cx="965200" cy="4402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de-DE" sz="1100" dirty="0" err="1" smtClean="0">
                  <a:solidFill>
                    <a:schemeClr val="tx1"/>
                  </a:solidFill>
                </a:rPr>
                <a:t>Cryo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hteck 4"/>
          <p:cNvSpPr/>
          <p:nvPr/>
        </p:nvSpPr>
        <p:spPr>
          <a:xfrm>
            <a:off x="243553" y="3839880"/>
            <a:ext cx="99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Level </a:t>
            </a:r>
            <a:r>
              <a:rPr lang="en-US" dirty="0"/>
              <a:t>1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243553" y="2977981"/>
            <a:ext cx="99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Level </a:t>
            </a:r>
            <a:r>
              <a:rPr lang="en-US" dirty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243553" y="2087459"/>
            <a:ext cx="99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Level </a:t>
            </a:r>
            <a:r>
              <a:rPr lang="en-US" dirty="0"/>
              <a:t>3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243553" y="1243120"/>
            <a:ext cx="99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Level </a:t>
            </a:r>
            <a:r>
              <a:rPr lang="en-US" dirty="0"/>
              <a:t>4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243553" y="6183512"/>
            <a:ext cx="669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"Pulse </a:t>
            </a:r>
            <a:r>
              <a:rPr lang="en-US" dirty="0"/>
              <a:t>schedule composed of </a:t>
            </a:r>
            <a:r>
              <a:rPr lang="en-US" b="1" dirty="0"/>
              <a:t>building </a:t>
            </a:r>
            <a:r>
              <a:rPr lang="en-US" b="1" dirty="0" smtClean="0"/>
              <a:t>blocks"</a:t>
            </a:r>
            <a:endParaRPr lang="en-GB" dirty="0"/>
          </a:p>
        </p:txBody>
      </p:sp>
      <p:sp>
        <p:nvSpPr>
          <p:cNvPr id="31" name="Textfeld 30"/>
          <p:cNvSpPr txBox="1"/>
          <p:nvPr/>
        </p:nvSpPr>
        <p:spPr>
          <a:xfrm>
            <a:off x="7602135" y="6014182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err="1" smtClean="0"/>
              <a:t>Courtesy</a:t>
            </a:r>
            <a:r>
              <a:rPr lang="de-DE" sz="900" i="1" dirty="0" smtClean="0"/>
              <a:t> A. Winter</a:t>
            </a:r>
            <a:endParaRPr lang="en-US" sz="900" i="1" dirty="0"/>
          </a:p>
        </p:txBody>
      </p:sp>
      <p:sp>
        <p:nvSpPr>
          <p:cNvPr id="29" name="Textfeld 28"/>
          <p:cNvSpPr txBox="1"/>
          <p:nvPr/>
        </p:nvSpPr>
        <p:spPr>
          <a:xfrm>
            <a:off x="1293090" y="3808177"/>
            <a:ext cx="7331365" cy="2216728"/>
          </a:xfrm>
          <a:prstGeom prst="rect">
            <a:avLst/>
          </a:prstGeom>
          <a:solidFill>
            <a:srgbClr val="FFC000">
              <a:alpha val="7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de-DE"/>
            </a:defPPr>
            <a:lvl1pPr algn="ctr">
              <a:defRPr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Configuration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objects for necessary plant systems</a:t>
            </a:r>
          </a:p>
          <a:p>
            <a:pPr algn="l"/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configuration data which remains constant during a pulse or will change event based, e.g. two sets of configuration parameters which may depend on an event to trigger change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295398" y="1261737"/>
            <a:ext cx="7329057" cy="646331"/>
          </a:xfrm>
          <a:prstGeom prst="rect">
            <a:avLst/>
          </a:prstGeom>
          <a:solidFill>
            <a:srgbClr val="00CC99">
              <a:alpha val="7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de-DE"/>
            </a:defPPr>
            <a:lvl1pPr algn="ctr">
              <a:defRPr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metadata such as operational limits, pulse number, physics goal, audit trail etc.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297708" y="2059709"/>
            <a:ext cx="7326747" cy="646331"/>
          </a:xfrm>
          <a:prstGeom prst="rect">
            <a:avLst/>
          </a:prstGeom>
          <a:solidFill>
            <a:srgbClr val="66FF33">
              <a:alpha val="7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de-DE"/>
            </a:defPPr>
            <a:lvl1pPr algn="ctr">
              <a:defRPr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en-US" b="1" dirty="0">
                <a:solidFill>
                  <a:srgbClr val="404040"/>
                </a:solidFill>
              </a:rPr>
              <a:t>all necessary pulse control waveforms/parameters/</a:t>
            </a:r>
            <a:r>
              <a:rPr lang="en-US" b="1" dirty="0" err="1">
                <a:solidFill>
                  <a:srgbClr val="404040"/>
                </a:solidFill>
              </a:rPr>
              <a:t>etc</a:t>
            </a:r>
            <a:r>
              <a:rPr lang="en-US" b="1" dirty="0">
                <a:solidFill>
                  <a:srgbClr val="404040"/>
                </a:solidFill>
              </a:rPr>
              <a:t> (segmented)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293092" y="2921723"/>
            <a:ext cx="7331363" cy="588711"/>
          </a:xfrm>
          <a:prstGeom prst="rect">
            <a:avLst/>
          </a:prstGeom>
          <a:solidFill>
            <a:srgbClr val="92D050">
              <a:alpha val="7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PCS configuration (algorithms and architecture, not parameters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)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50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0" grpId="0" animBg="1"/>
    </p:bldLst>
  </p:timing>
</p:sld>
</file>

<file path=ppt/theme/theme1.xml><?xml version="1.0" encoding="utf-8"?>
<a:theme xmlns:a="http://schemas.openxmlformats.org/drawingml/2006/main" name="Standard-Design_00">
  <a:themeElements>
    <a:clrScheme name="Standard-Design_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-Design_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-Design_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-Design_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-Design_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5500</TotalTime>
  <Words>2509</Words>
  <Application>Microsoft Macintosh PowerPoint</Application>
  <PresentationFormat>Bildschirmpräsentation (4:3)</PresentationFormat>
  <Paragraphs>609</Paragraphs>
  <Slides>23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Standard-Design_00</vt:lpstr>
      <vt:lpstr>Photo Editor-Foto</vt:lpstr>
      <vt:lpstr>Configuration Management  for ASDEX Upgrade </vt:lpstr>
      <vt:lpstr>A child’s dream …</vt:lpstr>
      <vt:lpstr>An youngster’s dream …</vt:lpstr>
      <vt:lpstr>A man’s dream</vt:lpstr>
      <vt:lpstr>A fusion researcher’s dream ?</vt:lpstr>
      <vt:lpstr>A CODAC officer’s nightmare</vt:lpstr>
      <vt:lpstr>Overview</vt:lpstr>
      <vt:lpstr>General task : General solution ?</vt:lpstr>
      <vt:lpstr>Example: ITER Pulse Schedule</vt:lpstr>
      <vt:lpstr>The Ideal Way to Configure Experiments ...</vt:lpstr>
      <vt:lpstr>The Ideal Way to Configure Experiments ...</vt:lpstr>
      <vt:lpstr>... only exists in theory (1): Ambiguity challenge</vt:lpstr>
      <vt:lpstr>... only exists in theory (2): Dependency challenge</vt:lpstr>
      <vt:lpstr>... only exists in theory (3): Evolution challenge</vt:lpstr>
      <vt:lpstr>... only exists in theory (4): Human challenge</vt:lpstr>
      <vt:lpstr>ASDEX Upgrade: Types of configuration data</vt:lpstr>
      <vt:lpstr>ASDEX Upgrade: Configuration management tools</vt:lpstr>
      <vt:lpstr>Discharge Program Editor</vt:lpstr>
      <vt:lpstr>Managing Discharge Program Evolution</vt:lpstr>
      <vt:lpstr>Parameter Server</vt:lpstr>
      <vt:lpstr>Managing Parameter Dependencies</vt:lpstr>
      <vt:lpstr>Summary</vt:lpstr>
      <vt:lpstr>Summary</vt:lpstr>
    </vt:vector>
  </TitlesOfParts>
  <Company>IPP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Axel.Kampke</dc:creator>
  <cp:lastModifiedBy>Wolfgang Treutterer</cp:lastModifiedBy>
  <cp:revision>670</cp:revision>
  <dcterms:created xsi:type="dcterms:W3CDTF">2007-08-03T07:59:57Z</dcterms:created>
  <dcterms:modified xsi:type="dcterms:W3CDTF">2015-04-22T19:17:21Z</dcterms:modified>
</cp:coreProperties>
</file>