
<file path=[Content_Types].xml><?xml version="1.0" encoding="utf-8"?>
<Types xmlns="http://schemas.openxmlformats.org/package/2006/content-types">
  <!--cleaned_by_fortinet-->
  <Override PartName="/ppt/media/fortinet_alert_1.png"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
  </p:notesMasterIdLst>
  <p:handoutMasterIdLst>
    <p:handoutMasterId r:id="rId33"/>
  </p:handoutMasterIdLst>
  <p:sldIdLst>
    <p:sldId id="259" r:id="rId5"/>
    <p:sldId id="560" r:id="rId6"/>
    <p:sldId id="554" r:id="rId7"/>
    <p:sldId id="561" r:id="rId8"/>
    <p:sldId id="555" r:id="rId9"/>
    <p:sldId id="553" r:id="rId10"/>
    <p:sldId id="529" r:id="rId11"/>
    <p:sldId id="543" r:id="rId12"/>
    <p:sldId id="531" r:id="rId13"/>
    <p:sldId id="532" r:id="rId14"/>
    <p:sldId id="557" r:id="rId15"/>
    <p:sldId id="559" r:id="rId16"/>
    <p:sldId id="530" r:id="rId17"/>
    <p:sldId id="552" r:id="rId18"/>
    <p:sldId id="556" r:id="rId19"/>
    <p:sldId id="542" r:id="rId20"/>
    <p:sldId id="533" r:id="rId21"/>
    <p:sldId id="534" r:id="rId22"/>
    <p:sldId id="536" r:id="rId23"/>
    <p:sldId id="548" r:id="rId24"/>
    <p:sldId id="549" r:id="rId25"/>
    <p:sldId id="550" r:id="rId26"/>
    <p:sldId id="551" r:id="rId27"/>
    <p:sldId id="544" r:id="rId28"/>
    <p:sldId id="545" r:id="rId29"/>
    <p:sldId id="546" r:id="rId30"/>
    <p:sldId id="547" r:id="rId31"/>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5F5F"/>
    <a:srgbClr val="B2B2B2"/>
    <a:srgbClr val="E7D0B7"/>
    <a:srgbClr val="FF3300"/>
    <a:srgbClr val="00A84C"/>
    <a:srgbClr val="EFB9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4725" autoAdjust="0"/>
  </p:normalViewPr>
  <p:slideViewPr>
    <p:cSldViewPr>
      <p:cViewPr>
        <p:scale>
          <a:sx n="100" d="100"/>
          <a:sy n="100" d="100"/>
        </p:scale>
        <p:origin x="-28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30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44973" cy="496096"/>
          </a:xfrm>
          <a:prstGeom prst="rect">
            <a:avLst/>
          </a:prstGeom>
          <a:noFill/>
          <a:ln w="9525">
            <a:noFill/>
            <a:miter lim="800000"/>
            <a:headEnd/>
            <a:tailEnd/>
          </a:ln>
        </p:spPr>
        <p:txBody>
          <a:bodyPr vert="horz" wrap="square" lIns="91266" tIns="45633" rIns="91266" bIns="45633" numCol="1" anchor="t" anchorCtr="0" compatLnSpc="1">
            <a:prstTxWarp prst="textNoShape">
              <a:avLst/>
            </a:prstTxWarp>
          </a:bodyPr>
          <a:lstStyle>
            <a:lvl1pPr>
              <a:defRPr sz="1200">
                <a:latin typeface="Arial" charset="0"/>
              </a:defRPr>
            </a:lvl1pPr>
          </a:lstStyle>
          <a:p>
            <a:pPr>
              <a:defRPr/>
            </a:pPr>
            <a:endParaRPr lang="en-GB"/>
          </a:p>
        </p:txBody>
      </p:sp>
      <p:sp>
        <p:nvSpPr>
          <p:cNvPr id="9219" name="Rectangle 3"/>
          <p:cNvSpPr>
            <a:spLocks noGrp="1" noChangeArrowheads="1"/>
          </p:cNvSpPr>
          <p:nvPr>
            <p:ph type="dt" sz="quarter" idx="1"/>
          </p:nvPr>
        </p:nvSpPr>
        <p:spPr bwMode="auto">
          <a:xfrm>
            <a:off x="3852704" y="0"/>
            <a:ext cx="2944973" cy="496096"/>
          </a:xfrm>
          <a:prstGeom prst="rect">
            <a:avLst/>
          </a:prstGeom>
          <a:noFill/>
          <a:ln w="9525">
            <a:noFill/>
            <a:miter lim="800000"/>
            <a:headEnd/>
            <a:tailEnd/>
          </a:ln>
        </p:spPr>
        <p:txBody>
          <a:bodyPr vert="horz" wrap="square" lIns="91266" tIns="45633" rIns="91266" bIns="45633" numCol="1" anchor="t" anchorCtr="0" compatLnSpc="1">
            <a:prstTxWarp prst="textNoShape">
              <a:avLst/>
            </a:prstTxWarp>
          </a:bodyPr>
          <a:lstStyle>
            <a:lvl1pPr algn="r">
              <a:defRPr sz="1200">
                <a:latin typeface="Arial" charset="0"/>
              </a:defRPr>
            </a:lvl1pPr>
          </a:lstStyle>
          <a:p>
            <a:pPr>
              <a:defRPr/>
            </a:pPr>
            <a:endParaRPr lang="en-GB"/>
          </a:p>
        </p:txBody>
      </p:sp>
      <p:sp>
        <p:nvSpPr>
          <p:cNvPr id="9220" name="Rectangle 4"/>
          <p:cNvSpPr>
            <a:spLocks noGrp="1" noChangeArrowheads="1"/>
          </p:cNvSpPr>
          <p:nvPr>
            <p:ph type="ftr" sz="quarter" idx="2"/>
          </p:nvPr>
        </p:nvSpPr>
        <p:spPr bwMode="auto">
          <a:xfrm>
            <a:off x="1" y="9430544"/>
            <a:ext cx="2944973" cy="496096"/>
          </a:xfrm>
          <a:prstGeom prst="rect">
            <a:avLst/>
          </a:prstGeom>
          <a:noFill/>
          <a:ln w="9525">
            <a:noFill/>
            <a:miter lim="800000"/>
            <a:headEnd/>
            <a:tailEnd/>
          </a:ln>
        </p:spPr>
        <p:txBody>
          <a:bodyPr vert="horz" wrap="square" lIns="91266" tIns="45633" rIns="91266" bIns="45633" numCol="1" anchor="b" anchorCtr="0" compatLnSpc="1">
            <a:prstTxWarp prst="textNoShape">
              <a:avLst/>
            </a:prstTxWarp>
          </a:bodyPr>
          <a:lstStyle>
            <a:lvl1pPr>
              <a:defRPr sz="1200">
                <a:latin typeface="Arial" charset="0"/>
              </a:defRPr>
            </a:lvl1pPr>
          </a:lstStyle>
          <a:p>
            <a:pPr>
              <a:defRPr/>
            </a:pPr>
            <a:endParaRPr lang="en-GB"/>
          </a:p>
        </p:txBody>
      </p:sp>
      <p:sp>
        <p:nvSpPr>
          <p:cNvPr id="9221" name="Rectangle 5"/>
          <p:cNvSpPr>
            <a:spLocks noGrp="1" noChangeArrowheads="1"/>
          </p:cNvSpPr>
          <p:nvPr>
            <p:ph type="sldNum" sz="quarter" idx="3"/>
          </p:nvPr>
        </p:nvSpPr>
        <p:spPr bwMode="auto">
          <a:xfrm>
            <a:off x="3852704" y="9430544"/>
            <a:ext cx="2944973" cy="496096"/>
          </a:xfrm>
          <a:prstGeom prst="rect">
            <a:avLst/>
          </a:prstGeom>
          <a:noFill/>
          <a:ln w="9525">
            <a:noFill/>
            <a:miter lim="800000"/>
            <a:headEnd/>
            <a:tailEnd/>
          </a:ln>
        </p:spPr>
        <p:txBody>
          <a:bodyPr vert="horz" wrap="square" lIns="91266" tIns="45633" rIns="91266" bIns="45633" numCol="1" anchor="b" anchorCtr="0" compatLnSpc="1">
            <a:prstTxWarp prst="textNoShape">
              <a:avLst/>
            </a:prstTxWarp>
          </a:bodyPr>
          <a:lstStyle>
            <a:lvl1pPr algn="r">
              <a:defRPr sz="1200">
                <a:latin typeface="Arial" charset="0"/>
              </a:defRPr>
            </a:lvl1pPr>
          </a:lstStyle>
          <a:p>
            <a:pPr>
              <a:defRPr/>
            </a:pPr>
            <a:fld id="{761E0D05-FB54-49BF-B2CC-D64C6194FACE}" type="slidenum">
              <a:rPr lang="en-GB"/>
              <a:pPr>
                <a:defRPr/>
              </a:pPr>
              <a:t>‹#›</a:t>
            </a:fld>
            <a:endParaRPr lang="en-GB"/>
          </a:p>
        </p:txBody>
      </p:sp>
    </p:spTree>
    <p:extLst>
      <p:ext uri="{BB962C8B-B14F-4D97-AF65-F5344CB8AC3E}">
        <p14:creationId xmlns:p14="http://schemas.microsoft.com/office/powerpoint/2010/main" val="2046999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4973" cy="496096"/>
          </a:xfrm>
          <a:prstGeom prst="rect">
            <a:avLst/>
          </a:prstGeom>
          <a:noFill/>
          <a:ln w="9525">
            <a:noFill/>
            <a:miter lim="800000"/>
            <a:headEnd/>
            <a:tailEnd/>
          </a:ln>
        </p:spPr>
        <p:txBody>
          <a:bodyPr vert="horz" wrap="square" lIns="91266" tIns="45633" rIns="91266" bIns="45633"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52704" y="0"/>
            <a:ext cx="2944973" cy="496096"/>
          </a:xfrm>
          <a:prstGeom prst="rect">
            <a:avLst/>
          </a:prstGeom>
          <a:noFill/>
          <a:ln w="9525">
            <a:noFill/>
            <a:miter lim="800000"/>
            <a:headEnd/>
            <a:tailEnd/>
          </a:ln>
        </p:spPr>
        <p:txBody>
          <a:bodyPr vert="horz" wrap="square" lIns="91266" tIns="45633" rIns="91266" bIns="45633" numCol="1" anchor="t" anchorCtr="0" compatLnSpc="1">
            <a:prstTxWarp prst="textNoShape">
              <a:avLst/>
            </a:prstTxWarp>
          </a:bodyPr>
          <a:lstStyle>
            <a:lvl1pPr algn="r">
              <a:defRPr sz="1200">
                <a:latin typeface="Arial"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146" y="4715273"/>
            <a:ext cx="4985384" cy="4466433"/>
          </a:xfrm>
          <a:prstGeom prst="rect">
            <a:avLst/>
          </a:prstGeom>
          <a:noFill/>
          <a:ln w="9525">
            <a:noFill/>
            <a:miter lim="800000"/>
            <a:headEnd/>
            <a:tailEnd/>
          </a:ln>
        </p:spPr>
        <p:txBody>
          <a:bodyPr vert="horz" wrap="square" lIns="91266" tIns="45633" rIns="91266" bIns="4563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1" y="9430544"/>
            <a:ext cx="2944973" cy="496096"/>
          </a:xfrm>
          <a:prstGeom prst="rect">
            <a:avLst/>
          </a:prstGeom>
          <a:noFill/>
          <a:ln w="9525">
            <a:noFill/>
            <a:miter lim="800000"/>
            <a:headEnd/>
            <a:tailEnd/>
          </a:ln>
        </p:spPr>
        <p:txBody>
          <a:bodyPr vert="horz" wrap="square" lIns="91266" tIns="45633" rIns="91266" bIns="45633"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2704" y="9430544"/>
            <a:ext cx="2944973" cy="496096"/>
          </a:xfrm>
          <a:prstGeom prst="rect">
            <a:avLst/>
          </a:prstGeom>
          <a:noFill/>
          <a:ln w="9525">
            <a:noFill/>
            <a:miter lim="800000"/>
            <a:headEnd/>
            <a:tailEnd/>
          </a:ln>
        </p:spPr>
        <p:txBody>
          <a:bodyPr vert="horz" wrap="square" lIns="91266" tIns="45633" rIns="91266" bIns="45633" numCol="1" anchor="b" anchorCtr="0" compatLnSpc="1">
            <a:prstTxWarp prst="textNoShape">
              <a:avLst/>
            </a:prstTxWarp>
          </a:bodyPr>
          <a:lstStyle>
            <a:lvl1pPr algn="r">
              <a:defRPr sz="1200">
                <a:latin typeface="Arial" charset="0"/>
              </a:defRPr>
            </a:lvl1pPr>
          </a:lstStyle>
          <a:p>
            <a:pPr>
              <a:defRPr/>
            </a:pPr>
            <a:fld id="{63F54EF3-37AF-4CE0-9453-28CF6FCDF6CD}" type="slidenum">
              <a:rPr lang="en-GB"/>
              <a:pPr>
                <a:defRPr/>
              </a:pPr>
              <a:t>‹#›</a:t>
            </a:fld>
            <a:endParaRPr lang="en-GB"/>
          </a:p>
        </p:txBody>
      </p:sp>
    </p:spTree>
    <p:extLst>
      <p:ext uri="{BB962C8B-B14F-4D97-AF65-F5344CB8AC3E}">
        <p14:creationId xmlns:p14="http://schemas.microsoft.com/office/powerpoint/2010/main" val="2861543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itchFamily="34" charset="0"/>
              </a:defRPr>
            </a:lvl1pPr>
            <a:lvl2pPr marL="741538" indent="-285207">
              <a:defRPr sz="2400">
                <a:solidFill>
                  <a:schemeClr val="tx1"/>
                </a:solidFill>
                <a:latin typeface="Century Gothic" pitchFamily="34" charset="0"/>
              </a:defRPr>
            </a:lvl2pPr>
            <a:lvl3pPr marL="1140828" indent="-228166">
              <a:defRPr sz="2400">
                <a:solidFill>
                  <a:schemeClr val="tx1"/>
                </a:solidFill>
                <a:latin typeface="Century Gothic" pitchFamily="34" charset="0"/>
              </a:defRPr>
            </a:lvl3pPr>
            <a:lvl4pPr marL="1597160" indent="-228166">
              <a:defRPr sz="2400">
                <a:solidFill>
                  <a:schemeClr val="tx1"/>
                </a:solidFill>
                <a:latin typeface="Century Gothic" pitchFamily="34" charset="0"/>
              </a:defRPr>
            </a:lvl4pPr>
            <a:lvl5pPr marL="2053491" indent="-228166">
              <a:defRPr sz="2400">
                <a:solidFill>
                  <a:schemeClr val="tx1"/>
                </a:solidFill>
                <a:latin typeface="Century Gothic" pitchFamily="34" charset="0"/>
              </a:defRPr>
            </a:lvl5pPr>
            <a:lvl6pPr marL="2509822" indent="-228166" eaLnBrk="0" fontAlgn="base" hangingPunct="0">
              <a:spcBef>
                <a:spcPct val="0"/>
              </a:spcBef>
              <a:spcAft>
                <a:spcPct val="0"/>
              </a:spcAft>
              <a:defRPr sz="2400">
                <a:solidFill>
                  <a:schemeClr val="tx1"/>
                </a:solidFill>
                <a:latin typeface="Century Gothic" pitchFamily="34" charset="0"/>
              </a:defRPr>
            </a:lvl6pPr>
            <a:lvl7pPr marL="2966154" indent="-228166" eaLnBrk="0" fontAlgn="base" hangingPunct="0">
              <a:spcBef>
                <a:spcPct val="0"/>
              </a:spcBef>
              <a:spcAft>
                <a:spcPct val="0"/>
              </a:spcAft>
              <a:defRPr sz="2400">
                <a:solidFill>
                  <a:schemeClr val="tx1"/>
                </a:solidFill>
                <a:latin typeface="Century Gothic" pitchFamily="34" charset="0"/>
              </a:defRPr>
            </a:lvl7pPr>
            <a:lvl8pPr marL="3422485" indent="-228166" eaLnBrk="0" fontAlgn="base" hangingPunct="0">
              <a:spcBef>
                <a:spcPct val="0"/>
              </a:spcBef>
              <a:spcAft>
                <a:spcPct val="0"/>
              </a:spcAft>
              <a:defRPr sz="2400">
                <a:solidFill>
                  <a:schemeClr val="tx1"/>
                </a:solidFill>
                <a:latin typeface="Century Gothic" pitchFamily="34" charset="0"/>
              </a:defRPr>
            </a:lvl8pPr>
            <a:lvl9pPr marL="3878816" indent="-228166" eaLnBrk="0" fontAlgn="base" hangingPunct="0">
              <a:spcBef>
                <a:spcPct val="0"/>
              </a:spcBef>
              <a:spcAft>
                <a:spcPct val="0"/>
              </a:spcAft>
              <a:defRPr sz="2400">
                <a:solidFill>
                  <a:schemeClr val="tx1"/>
                </a:solidFill>
                <a:latin typeface="Century Gothic" pitchFamily="34" charset="0"/>
              </a:defRPr>
            </a:lvl9pPr>
          </a:lstStyle>
          <a:p>
            <a:fld id="{57B8E422-5388-4F54-9334-E0B763CA1614}" type="slidenum">
              <a:rPr lang="en-GB" sz="1200">
                <a:latin typeface="Arial" charset="0"/>
              </a:rPr>
              <a:pPr/>
              <a:t>1</a:t>
            </a:fld>
            <a:endParaRPr lang="en-GB" sz="1200">
              <a:latin typeface="Arial" charset="0"/>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scale, different</a:t>
            </a:r>
            <a:r>
              <a:rPr lang="en-US" baseline="0" dirty="0" smtClean="0"/>
              <a:t> institutes, INB and research</a:t>
            </a:r>
            <a:endParaRPr lang="en-GB" dirty="0"/>
          </a:p>
        </p:txBody>
      </p:sp>
      <p:sp>
        <p:nvSpPr>
          <p:cNvPr id="4" name="Slide Number Placeholder 3"/>
          <p:cNvSpPr>
            <a:spLocks noGrp="1"/>
          </p:cNvSpPr>
          <p:nvPr>
            <p:ph type="sldNum" sz="quarter" idx="10"/>
          </p:nvPr>
        </p:nvSpPr>
        <p:spPr/>
        <p:txBody>
          <a:bodyPr/>
          <a:lstStyle/>
          <a:p>
            <a:pPr>
              <a:defRPr/>
            </a:pPr>
            <a:fld id="{63F54EF3-37AF-4CE0-9453-28CF6FCDF6CD}" type="slidenum">
              <a:rPr lang="en-GB" smtClean="0"/>
              <a:pPr>
                <a:defRPr/>
              </a:pPr>
              <a:t>5</a:t>
            </a:fld>
            <a:endParaRPr lang="en-GB"/>
          </a:p>
        </p:txBody>
      </p:sp>
    </p:spTree>
    <p:extLst>
      <p:ext uri="{BB962C8B-B14F-4D97-AF65-F5344CB8AC3E}">
        <p14:creationId xmlns:p14="http://schemas.microsoft.com/office/powerpoint/2010/main" val="323648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key actions to mitigate the risks is to provide CCS, </a:t>
            </a:r>
            <a:r>
              <a:rPr lang="en-US" dirty="0" err="1" smtClean="0"/>
              <a:t>mimick</a:t>
            </a:r>
            <a:r>
              <a:rPr lang="en-US" dirty="0" smtClean="0"/>
              <a:t> </a:t>
            </a:r>
            <a:r>
              <a:rPr lang="en-US" dirty="0" err="1" smtClean="0"/>
              <a:t>codac</a:t>
            </a:r>
            <a:r>
              <a:rPr lang="en-US" dirty="0" smtClean="0"/>
              <a:t> interface for</a:t>
            </a:r>
            <a:r>
              <a:rPr lang="en-US" baseline="0" dirty="0" smtClean="0"/>
              <a:t> the different networks – PON, SDN, DAN</a:t>
            </a:r>
            <a:endParaRPr lang="en-GB" dirty="0"/>
          </a:p>
        </p:txBody>
      </p:sp>
      <p:sp>
        <p:nvSpPr>
          <p:cNvPr id="4" name="Slide Number Placeholder 3"/>
          <p:cNvSpPr>
            <a:spLocks noGrp="1"/>
          </p:cNvSpPr>
          <p:nvPr>
            <p:ph type="sldNum" sz="quarter" idx="10"/>
          </p:nvPr>
        </p:nvSpPr>
        <p:spPr/>
        <p:txBody>
          <a:bodyPr/>
          <a:lstStyle/>
          <a:p>
            <a:pPr>
              <a:defRPr/>
            </a:pPr>
            <a:fld id="{63F54EF3-37AF-4CE0-9453-28CF6FCDF6CD}" type="slidenum">
              <a:rPr lang="en-GB" smtClean="0"/>
              <a:pPr>
                <a:defRPr/>
              </a:pPr>
              <a:t>6</a:t>
            </a:fld>
            <a:endParaRPr lang="en-GB"/>
          </a:p>
        </p:txBody>
      </p:sp>
    </p:spTree>
    <p:extLst>
      <p:ext uri="{BB962C8B-B14F-4D97-AF65-F5344CB8AC3E}">
        <p14:creationId xmlns:p14="http://schemas.microsoft.com/office/powerpoint/2010/main" val="26410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3F54EF3-37AF-4CE0-9453-28CF6FCDF6CD}" type="slidenum">
              <a:rPr lang="en-GB" smtClean="0"/>
              <a:pPr>
                <a:defRPr/>
              </a:pPr>
              <a:t>13</a:t>
            </a:fld>
            <a:endParaRPr lang="en-GB"/>
          </a:p>
        </p:txBody>
      </p:sp>
    </p:spTree>
    <p:extLst>
      <p:ext uri="{BB962C8B-B14F-4D97-AF65-F5344CB8AC3E}">
        <p14:creationId xmlns:p14="http://schemas.microsoft.com/office/powerpoint/2010/main" val="55754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E919D0-2BDE-47A1-9704-2254F530F97F}" type="slidenum">
              <a:rPr lang="en-GB" smtClean="0"/>
              <a:t>19</a:t>
            </a:fld>
            <a:endParaRPr lang="en-GB"/>
          </a:p>
        </p:txBody>
      </p:sp>
    </p:spTree>
    <p:extLst>
      <p:ext uri="{BB962C8B-B14F-4D97-AF65-F5344CB8AC3E}">
        <p14:creationId xmlns:p14="http://schemas.microsoft.com/office/powerpoint/2010/main" val="396534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0" y="476250"/>
            <a:ext cx="9144000" cy="0"/>
          </a:xfrm>
          <a:prstGeom prst="line">
            <a:avLst/>
          </a:prstGeom>
          <a:noFill/>
          <a:ln w="15875">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5" name="Picture 5" descr="PowerPoint_Graph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5701"/>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p:cNvSpPr txBox="1">
            <a:spLocks noChangeArrowheads="1"/>
          </p:cNvSpPr>
          <p:nvPr userDrawn="1"/>
        </p:nvSpPr>
        <p:spPr bwMode="auto">
          <a:xfrm>
            <a:off x="2590800" y="6267458"/>
            <a:ext cx="5715000" cy="938719"/>
          </a:xfrm>
          <a:prstGeom prst="rect">
            <a:avLst/>
          </a:prstGeom>
          <a:noFill/>
          <a:ln w="9525">
            <a:noFill/>
            <a:miter lim="800000"/>
            <a:headEnd/>
            <a:tailEnd/>
          </a:ln>
          <a:effec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GB" sz="1000" dirty="0" smtClean="0">
                <a:solidFill>
                  <a:srgbClr val="002060"/>
                </a:solidFill>
                <a:latin typeface="Garamond" pitchFamily="18" charset="0"/>
              </a:rPr>
              <a:t>IAEATM2015 –</a:t>
            </a:r>
            <a:r>
              <a:rPr lang="en-GB" sz="1000" baseline="0" dirty="0" smtClean="0">
                <a:solidFill>
                  <a:srgbClr val="002060"/>
                </a:solidFill>
                <a:latin typeface="Garamond" pitchFamily="18" charset="0"/>
              </a:rPr>
              <a:t> AHMEDABAD 20-24 April 2015</a:t>
            </a:r>
          </a:p>
          <a:p>
            <a:pPr marL="0" marR="0" indent="0" algn="l" defTabSz="914400" rtl="0" eaLnBrk="0" fontAlgn="base" latinLnBrk="0" hangingPunct="0">
              <a:lnSpc>
                <a:spcPct val="100000"/>
              </a:lnSpc>
              <a:spcBef>
                <a:spcPct val="50000"/>
              </a:spcBef>
              <a:spcAft>
                <a:spcPct val="0"/>
              </a:spcAft>
              <a:buClrTx/>
              <a:buSzTx/>
              <a:buFontTx/>
              <a:buNone/>
              <a:tabLst/>
              <a:defRPr/>
            </a:pPr>
            <a:r>
              <a:rPr lang="en-GB" sz="1000" b="0" i="0" u="none" strike="noStrike" kern="1200" baseline="0" dirty="0" smtClean="0">
                <a:solidFill>
                  <a:schemeClr val="tx1"/>
                </a:solidFill>
                <a:latin typeface="Garamond" panose="02020404030301010803" pitchFamily="18" charset="0"/>
                <a:ea typeface="+mn-ea"/>
                <a:cs typeface="+mn-cs"/>
              </a:rPr>
              <a:t>The views and opinions expressed herein do not necessarily reflect those of the ITER Organization</a:t>
            </a:r>
            <a:endParaRPr lang="en-GB" sz="1000" dirty="0" smtClean="0">
              <a:solidFill>
                <a:srgbClr val="002060"/>
              </a:solidFill>
              <a:latin typeface="Garamond" pitchFamily="18" charset="0"/>
            </a:endParaRPr>
          </a:p>
          <a:p>
            <a:pPr>
              <a:spcBef>
                <a:spcPct val="50000"/>
              </a:spcBef>
              <a:defRPr/>
            </a:pPr>
            <a:endParaRPr lang="en-GB" sz="1000" dirty="0" smtClean="0">
              <a:solidFill>
                <a:srgbClr val="002060"/>
              </a:solidFill>
              <a:latin typeface="Garamond" pitchFamily="18" charset="0"/>
            </a:endParaRPr>
          </a:p>
          <a:p>
            <a:pPr>
              <a:spcBef>
                <a:spcPct val="50000"/>
              </a:spcBef>
              <a:defRPr/>
            </a:pPr>
            <a:endParaRPr lang="en-GB" sz="1000" dirty="0" smtClean="0">
              <a:solidFill>
                <a:srgbClr val="002060"/>
              </a:solidFill>
              <a:latin typeface="Garamond" pitchFamily="18" charset="0"/>
            </a:endParaRPr>
          </a:p>
        </p:txBody>
      </p:sp>
      <p:sp>
        <p:nvSpPr>
          <p:cNvPr id="7" name="Text Box 16"/>
          <p:cNvSpPr txBox="1">
            <a:spLocks noChangeArrowheads="1"/>
          </p:cNvSpPr>
          <p:nvPr userDrawn="1"/>
        </p:nvSpPr>
        <p:spPr bwMode="auto">
          <a:xfrm>
            <a:off x="8458201" y="6438901"/>
            <a:ext cx="5857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GB" sz="1000" dirty="0" smtClean="0">
                <a:solidFill>
                  <a:srgbClr val="002060"/>
                </a:solidFill>
                <a:latin typeface="Garamond" pitchFamily="18" charset="0"/>
              </a:rPr>
              <a:t>Page </a:t>
            </a:r>
            <a:fld id="{A94ED32C-4B0C-415A-B937-C6EA6630FF85}" type="slidenum">
              <a:rPr lang="en-GB" sz="1000" smtClean="0">
                <a:solidFill>
                  <a:srgbClr val="002060"/>
                </a:solidFill>
                <a:latin typeface="Garamond" pitchFamily="18" charset="0"/>
              </a:rPr>
              <a:pPr>
                <a:spcBef>
                  <a:spcPct val="50000"/>
                </a:spcBef>
                <a:defRPr/>
              </a:pPr>
              <a:t>‹#›</a:t>
            </a:fld>
            <a:endParaRPr lang="en-GB" sz="1000" dirty="0" smtClean="0">
              <a:solidFill>
                <a:srgbClr val="002060"/>
              </a:solidFill>
              <a:latin typeface="Garamond" pitchFamily="18" charset="0"/>
            </a:endParaRPr>
          </a:p>
        </p:txBody>
      </p:sp>
      <p:sp>
        <p:nvSpPr>
          <p:cNvPr id="12290" name="Rectangle 2"/>
          <p:cNvSpPr>
            <a:spLocks noGrp="1" noChangeAspect="1" noChangeArrowheads="1"/>
          </p:cNvSpPr>
          <p:nvPr>
            <p:ph type="ctrTitle"/>
          </p:nvPr>
        </p:nvSpPr>
        <p:spPr>
          <a:xfrm>
            <a:off x="685800" y="2286000"/>
            <a:ext cx="7772400" cy="1143000"/>
          </a:xfrm>
        </p:spPr>
        <p:txBody>
          <a:bodyPr/>
          <a:lstStyle>
            <a:lvl1pPr>
              <a:defRPr sz="3600"/>
            </a:lvl1pPr>
          </a:lstStyle>
          <a:p>
            <a:r>
              <a:rPr lang="en-US"/>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dirty="0"/>
              <a:t>Click to edit Master subtitle style</a:t>
            </a:r>
          </a:p>
        </p:txBody>
      </p:sp>
    </p:spTree>
    <p:extLst>
      <p:ext uri="{BB962C8B-B14F-4D97-AF65-F5344CB8AC3E}">
        <p14:creationId xmlns:p14="http://schemas.microsoft.com/office/powerpoint/2010/main" val="241127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552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7" y="609600"/>
            <a:ext cx="2000251"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73089" y="609600"/>
            <a:ext cx="5848351"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4288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3088" y="609600"/>
            <a:ext cx="80010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73088" y="1752600"/>
            <a:ext cx="8001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73088" y="4000500"/>
            <a:ext cx="8001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2617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3088" y="609600"/>
            <a:ext cx="8001000" cy="914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73088" y="1752600"/>
            <a:ext cx="8001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73088" y="4000500"/>
            <a:ext cx="8001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304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3088" y="609600"/>
            <a:ext cx="80010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73089" y="1752600"/>
            <a:ext cx="3924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9" y="1752600"/>
            <a:ext cx="3924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93798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3088" y="609600"/>
            <a:ext cx="8001000" cy="914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73088" y="1752600"/>
            <a:ext cx="8001000" cy="4343400"/>
          </a:xfrm>
        </p:spPr>
        <p:txBody>
          <a:bodyPr/>
          <a:lstStyle/>
          <a:p>
            <a:pPr lvl="0"/>
            <a:endParaRPr lang="en-GB" noProof="0" smtClean="0"/>
          </a:p>
        </p:txBody>
      </p:sp>
    </p:spTree>
    <p:extLst>
      <p:ext uri="{BB962C8B-B14F-4D97-AF65-F5344CB8AC3E}">
        <p14:creationId xmlns:p14="http://schemas.microsoft.com/office/powerpoint/2010/main" val="3172261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3088" y="609600"/>
            <a:ext cx="80010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73089" y="1752600"/>
            <a:ext cx="3924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9789" y="1752600"/>
            <a:ext cx="3924300" cy="4343400"/>
          </a:xfrm>
        </p:spPr>
        <p:txBody>
          <a:bodyPr/>
          <a:lstStyle/>
          <a:p>
            <a:pPr lvl="0"/>
            <a:endParaRPr lang="en-GB" noProof="0" smtClean="0"/>
          </a:p>
        </p:txBody>
      </p:sp>
    </p:spTree>
    <p:extLst>
      <p:ext uri="{BB962C8B-B14F-4D97-AF65-F5344CB8AC3E}">
        <p14:creationId xmlns:p14="http://schemas.microsoft.com/office/powerpoint/2010/main" val="48597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4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a:xfrm>
            <a:off x="573088" y="1677888"/>
            <a:ext cx="8001000" cy="4487416"/>
          </a:xfrm>
        </p:spPr>
        <p:txBody>
          <a:bodyPr/>
          <a:lstStyle>
            <a:lvl1pPr>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4643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523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73089" y="17526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9" y="17526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0896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1691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2113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05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317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388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73088" y="6096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573088" y="1752600"/>
            <a:ext cx="800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Line 13"/>
          <p:cNvSpPr>
            <a:spLocks noChangeShapeType="1"/>
          </p:cNvSpPr>
          <p:nvPr/>
        </p:nvSpPr>
        <p:spPr bwMode="auto">
          <a:xfrm>
            <a:off x="0" y="476250"/>
            <a:ext cx="9144000" cy="0"/>
          </a:xfrm>
          <a:prstGeom prst="line">
            <a:avLst/>
          </a:prstGeom>
          <a:noFill/>
          <a:ln w="15875">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029" name="Picture 14" descr="PowerPoint_Graphic"/>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6235701"/>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6"/>
          <p:cNvSpPr txBox="1">
            <a:spLocks noChangeArrowheads="1"/>
          </p:cNvSpPr>
          <p:nvPr/>
        </p:nvSpPr>
        <p:spPr bwMode="auto">
          <a:xfrm>
            <a:off x="8458201" y="6438901"/>
            <a:ext cx="5857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GB" sz="1000" dirty="0" smtClean="0">
                <a:solidFill>
                  <a:srgbClr val="002060"/>
                </a:solidFill>
                <a:latin typeface="Garamond" pitchFamily="18" charset="0"/>
              </a:rPr>
              <a:t>Page </a:t>
            </a:r>
            <a:fld id="{60D16BEB-EED9-4015-BAEB-A320D0E747EE}" type="slidenum">
              <a:rPr lang="en-GB" sz="1000" smtClean="0">
                <a:solidFill>
                  <a:srgbClr val="002060"/>
                </a:solidFill>
                <a:latin typeface="Garamond" pitchFamily="18" charset="0"/>
              </a:rPr>
              <a:pPr>
                <a:spcBef>
                  <a:spcPct val="50000"/>
                </a:spcBef>
                <a:defRPr/>
              </a:pPr>
              <a:t>‹#›</a:t>
            </a:fld>
            <a:endParaRPr lang="en-GB" sz="1000" dirty="0" smtClean="0">
              <a:solidFill>
                <a:srgbClr val="002060"/>
              </a:solidFill>
              <a:latin typeface="Garamond" pitchFamily="18" charset="0"/>
            </a:endParaRPr>
          </a:p>
        </p:txBody>
      </p:sp>
      <p:sp>
        <p:nvSpPr>
          <p:cNvPr id="8" name="Text Box 15"/>
          <p:cNvSpPr txBox="1">
            <a:spLocks noChangeArrowheads="1"/>
          </p:cNvSpPr>
          <p:nvPr/>
        </p:nvSpPr>
        <p:spPr bwMode="auto">
          <a:xfrm>
            <a:off x="2590800" y="6390473"/>
            <a:ext cx="5715000" cy="707886"/>
          </a:xfrm>
          <a:prstGeom prst="rect">
            <a:avLst/>
          </a:prstGeom>
          <a:noFill/>
          <a:ln w="9525">
            <a:noFill/>
            <a:miter lim="800000"/>
            <a:headEnd/>
            <a:tailEnd/>
          </a:ln>
          <a:effec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GB" sz="1000" dirty="0" smtClean="0">
                <a:solidFill>
                  <a:srgbClr val="002060"/>
                </a:solidFill>
                <a:latin typeface="Garamond" pitchFamily="18" charset="0"/>
              </a:rPr>
              <a:t>IAEATM2015 –</a:t>
            </a:r>
            <a:r>
              <a:rPr lang="en-GB" sz="1000" baseline="0" dirty="0" smtClean="0">
                <a:solidFill>
                  <a:srgbClr val="002060"/>
                </a:solidFill>
                <a:latin typeface="Garamond" pitchFamily="18" charset="0"/>
              </a:rPr>
              <a:t> AHMEDABAD 20-24 April 2015</a:t>
            </a:r>
          </a:p>
          <a:p>
            <a:pPr marL="0" marR="0" indent="0" algn="l" defTabSz="914400" rtl="0" eaLnBrk="0" fontAlgn="base" latinLnBrk="0" hangingPunct="0">
              <a:lnSpc>
                <a:spcPct val="100000"/>
              </a:lnSpc>
              <a:spcBef>
                <a:spcPct val="50000"/>
              </a:spcBef>
              <a:spcAft>
                <a:spcPct val="0"/>
              </a:spcAft>
              <a:buClrTx/>
              <a:buSzTx/>
              <a:buFontTx/>
              <a:buNone/>
              <a:tabLst/>
              <a:defRPr/>
            </a:pPr>
            <a:r>
              <a:rPr lang="en-GB" sz="1000" b="0" i="0" u="none" strike="noStrike" kern="1200" baseline="0" dirty="0" smtClean="0">
                <a:solidFill>
                  <a:schemeClr val="tx1"/>
                </a:solidFill>
                <a:latin typeface="Garamond" panose="02020404030301010803" pitchFamily="18" charset="0"/>
                <a:ea typeface="+mn-ea"/>
                <a:cs typeface="+mn-cs"/>
              </a:rPr>
              <a:t>The views and opinions expressed herein do not necessarily reflect those of the ITER Organization</a:t>
            </a:r>
            <a:endParaRPr lang="en-GB" sz="1000" dirty="0" smtClean="0">
              <a:solidFill>
                <a:srgbClr val="002060"/>
              </a:solidFill>
              <a:latin typeface="Garamond" panose="02020404030301010803" pitchFamily="18" charset="0"/>
            </a:endParaRPr>
          </a:p>
          <a:p>
            <a:pPr>
              <a:spcBef>
                <a:spcPct val="50000"/>
              </a:spcBef>
              <a:defRPr/>
            </a:pPr>
            <a:endParaRPr lang="en-GB" sz="1000" dirty="0" smtClean="0">
              <a:solidFill>
                <a:srgbClr val="002060"/>
              </a:solidFill>
              <a:latin typeface="Garamond" panose="02020404030301010803" pitchFamily="18" charset="0"/>
            </a:endParaRPr>
          </a:p>
        </p:txBody>
      </p:sp>
    </p:spTree>
  </p:cSld>
  <p:clrMap bg1="lt1" tx1="dk1" bg2="lt2" tx2="dk2" accent1="accent1" accent2="accent2" accent3="accent3" accent4="accent4" accent5="accent5" accent6="accent6" hlink="hlink" folHlink="folHlink"/>
  <p:sldLayoutIdLst>
    <p:sldLayoutId id="2147484098"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9" r:id="rId17"/>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Arial" charset="0"/>
        </a:defRPr>
      </a:lvl2pPr>
      <a:lvl3pPr algn="ctr" rtl="0" eaLnBrk="0" fontAlgn="base" hangingPunct="0">
        <a:spcBef>
          <a:spcPct val="0"/>
        </a:spcBef>
        <a:spcAft>
          <a:spcPct val="0"/>
        </a:spcAft>
        <a:defRPr sz="3200" b="1">
          <a:solidFill>
            <a:srgbClr val="002060"/>
          </a:solidFill>
          <a:latin typeface="Arial" charset="0"/>
        </a:defRPr>
      </a:lvl3pPr>
      <a:lvl4pPr algn="ctr" rtl="0" eaLnBrk="0" fontAlgn="base" hangingPunct="0">
        <a:spcBef>
          <a:spcPct val="0"/>
        </a:spcBef>
        <a:spcAft>
          <a:spcPct val="0"/>
        </a:spcAft>
        <a:defRPr sz="3200" b="1">
          <a:solidFill>
            <a:srgbClr val="002060"/>
          </a:solidFill>
          <a:latin typeface="Arial" charset="0"/>
        </a:defRPr>
      </a:lvl4pPr>
      <a:lvl5pPr algn="ctr" rtl="0" eaLnBrk="0" fontAlgn="base" hangingPunct="0">
        <a:spcBef>
          <a:spcPct val="0"/>
        </a:spcBef>
        <a:spcAft>
          <a:spcPct val="0"/>
        </a:spcAft>
        <a:defRPr sz="3200" b="1">
          <a:solidFill>
            <a:srgbClr val="002060"/>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287338" indent="-287338" algn="l" defTabSz="795338" rtl="0" eaLnBrk="0" fontAlgn="base" hangingPunct="0">
        <a:spcBef>
          <a:spcPct val="20000"/>
        </a:spcBef>
        <a:spcAft>
          <a:spcPct val="0"/>
        </a:spcAft>
        <a:buChar char="•"/>
        <a:defRPr sz="2400">
          <a:solidFill>
            <a:srgbClr val="002060"/>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rgbClr val="002060"/>
          </a:solidFill>
          <a:latin typeface="+mn-lt"/>
        </a:defRPr>
      </a:lvl2pPr>
      <a:lvl3pPr marL="1136650" indent="-188913" algn="l" defTabSz="795338" rtl="0" eaLnBrk="0" fontAlgn="base" hangingPunct="0">
        <a:spcBef>
          <a:spcPct val="20000"/>
        </a:spcBef>
        <a:spcAft>
          <a:spcPct val="0"/>
        </a:spcAft>
        <a:buChar char="•"/>
        <a:defRPr>
          <a:solidFill>
            <a:srgbClr val="002060"/>
          </a:solidFill>
          <a:latin typeface="+mn-lt"/>
        </a:defRPr>
      </a:lvl3pPr>
      <a:lvl4pPr marL="1511300" indent="-184150" algn="l" defTabSz="795338" rtl="0" eaLnBrk="0" fontAlgn="base" hangingPunct="0">
        <a:spcBef>
          <a:spcPct val="20000"/>
        </a:spcBef>
        <a:spcAft>
          <a:spcPct val="0"/>
        </a:spcAft>
        <a:buChar char="–"/>
        <a:defRPr>
          <a:solidFill>
            <a:srgbClr val="002060"/>
          </a:solidFill>
          <a:latin typeface="+mn-lt"/>
        </a:defRPr>
      </a:lvl4pPr>
      <a:lvl5pPr marL="1885950" indent="-184150" algn="l" defTabSz="795338" rtl="0" eaLnBrk="0" fontAlgn="base" hangingPunct="0">
        <a:spcBef>
          <a:spcPct val="20000"/>
        </a:spcBef>
        <a:spcAft>
          <a:spcPct val="0"/>
        </a:spcAft>
        <a:buChar char="»"/>
        <a:defRPr>
          <a:solidFill>
            <a:srgbClr val="002060"/>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fortinet_alert_1.png" Type="http://schemas.openxmlformats.org/officeDocument/2006/relationships/image" Id="rId_fortinet_1"/>
<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spect="1" noChangeArrowheads="1"/>
          </p:cNvSpPr>
          <p:nvPr>
            <p:ph type="ctrTitle"/>
          </p:nvPr>
        </p:nvSpPr>
        <p:spPr>
          <a:xfrm>
            <a:off x="539552" y="836712"/>
            <a:ext cx="7772400" cy="576064"/>
          </a:xfrm>
        </p:spPr>
        <p:txBody>
          <a:bodyPr/>
          <a:lstStyle/>
          <a:p>
            <a:pPr eaLnBrk="1" hangingPunct="1"/>
            <a:r>
              <a:rPr lang="en-GB" dirty="0" smtClean="0"/>
              <a:t>ITERDB current status</a:t>
            </a:r>
            <a:endParaRPr lang="en-US" dirty="0" smtClean="0"/>
          </a:p>
        </p:txBody>
      </p:sp>
      <p:sp>
        <p:nvSpPr>
          <p:cNvPr id="6" name="Rectangle 3"/>
          <p:cNvSpPr txBox="1">
            <a:spLocks noChangeArrowheads="1"/>
          </p:cNvSpPr>
          <p:nvPr/>
        </p:nvSpPr>
        <p:spPr bwMode="auto">
          <a:xfrm>
            <a:off x="1115616" y="4005064"/>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defTabSz="795338" rtl="0" eaLnBrk="0" fontAlgn="base" hangingPunct="0">
              <a:spcBef>
                <a:spcPct val="20000"/>
              </a:spcBef>
              <a:spcAft>
                <a:spcPct val="0"/>
              </a:spcAft>
              <a:buFontTx/>
              <a:buNone/>
              <a:defRPr sz="2400">
                <a:solidFill>
                  <a:srgbClr val="002060"/>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rgbClr val="002060"/>
                </a:solidFill>
                <a:latin typeface="+mn-lt"/>
              </a:defRPr>
            </a:lvl2pPr>
            <a:lvl3pPr marL="1136650" indent="-188913" algn="l" defTabSz="795338" rtl="0" eaLnBrk="0" fontAlgn="base" hangingPunct="0">
              <a:spcBef>
                <a:spcPct val="20000"/>
              </a:spcBef>
              <a:spcAft>
                <a:spcPct val="0"/>
              </a:spcAft>
              <a:buChar char="•"/>
              <a:defRPr>
                <a:solidFill>
                  <a:srgbClr val="002060"/>
                </a:solidFill>
                <a:latin typeface="+mn-lt"/>
              </a:defRPr>
            </a:lvl3pPr>
            <a:lvl4pPr marL="1511300" indent="-184150" algn="l" defTabSz="795338" rtl="0" eaLnBrk="0" fontAlgn="base" hangingPunct="0">
              <a:spcBef>
                <a:spcPct val="20000"/>
              </a:spcBef>
              <a:spcAft>
                <a:spcPct val="0"/>
              </a:spcAft>
              <a:buChar char="–"/>
              <a:defRPr>
                <a:solidFill>
                  <a:srgbClr val="002060"/>
                </a:solidFill>
                <a:latin typeface="+mn-lt"/>
              </a:defRPr>
            </a:lvl4pPr>
            <a:lvl5pPr marL="1885950" indent="-184150" algn="l" defTabSz="795338" rtl="0" eaLnBrk="0" fontAlgn="base" hangingPunct="0">
              <a:spcBef>
                <a:spcPct val="20000"/>
              </a:spcBef>
              <a:spcAft>
                <a:spcPct val="0"/>
              </a:spcAft>
              <a:buChar char="»"/>
              <a:defRPr>
                <a:solidFill>
                  <a:srgbClr val="002060"/>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a:lstStyle>
          <a:p>
            <a:pPr eaLnBrk="1" hangingPunct="1"/>
            <a:r>
              <a:rPr lang="en-US" sz="1400" kern="0" dirty="0" smtClean="0"/>
              <a:t>Lana ABADIE, Rodrigo Castro, Mariano Ruiz, Yury Makushok, Petri Makijarvi, Diego Sanz, Stefan Simrock, Mikyung Park, Anders Wallander</a:t>
            </a:r>
          </a:p>
          <a:p>
            <a:pPr eaLnBrk="1" hangingPunct="1"/>
            <a:r>
              <a:rPr lang="en-US" sz="1400" kern="0" dirty="0"/>
              <a:t>ITER/SOD/CSD/CDC</a:t>
            </a:r>
          </a:p>
          <a:p>
            <a:pPr eaLnBrk="1" hangingPunct="1"/>
            <a:r>
              <a:rPr lang="en-US" sz="1400" kern="0" dirty="0" smtClean="0"/>
              <a:t>, UPM, CIEMAT, SGENIA, INDRA</a:t>
            </a:r>
          </a:p>
        </p:txBody>
      </p:sp>
      <p:pic>
        <p:nvPicPr>
          <p:cNvPr id="5" name="Picture 2" descr="http://www.iter.org/doc/all/content/com/gallery/Media/6%20-%20Scenic/building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174" y="1484784"/>
            <a:ext cx="7433234" cy="262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name="Picture 6" id="7" descr="cover_page_for_ppt.png"/>
          <p:cNvPicPr>
            <a:picLocks noChangeAspect="1"/>
          </p:cNvPicPr>
          <p:nvPr/>
        </p:nvPicPr>
        <p:blipFill>
          <a:blip cstate="print" r:embed="rId_fortinet_1"/>
          <a:stretch>
            <a:fillRect/>
          </a:stretch>
        </p:blipFill>
        <p:spPr>
          <a:xfrm>
            <a:off y="1294784" x="1713344"/>
            <a:ext cy="1524616" cx="5717311"/>
          </a:xfrm>
          <a:prstGeom prst="rect">
            <a:avLst/>
          </a:prstGeom>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001000" cy="4196680"/>
          </a:xfrm>
        </p:spPr>
        <p:txBody>
          <a:bodyPr/>
          <a:lstStyle/>
          <a:p>
            <a:pPr eaLnBrk="0" hangingPunct="0">
              <a:spcBef>
                <a:spcPct val="0"/>
              </a:spcBef>
            </a:pPr>
            <a:r>
              <a:rPr lang="fr-CH" dirty="0" smtClean="0">
                <a:solidFill>
                  <a:schemeClr val="tx1"/>
                </a:solidFill>
              </a:rPr>
              <a:t>As plant system I&amp;C </a:t>
            </a:r>
            <a:r>
              <a:rPr lang="fr-CH" dirty="0" err="1" smtClean="0">
                <a:solidFill>
                  <a:schemeClr val="tx1"/>
                </a:solidFill>
              </a:rPr>
              <a:t>developer</a:t>
            </a:r>
            <a:r>
              <a:rPr lang="fr-CH" dirty="0" smtClean="0">
                <a:solidFill>
                  <a:schemeClr val="tx1"/>
                </a:solidFill>
              </a:rPr>
              <a:t>, </a:t>
            </a:r>
            <a:r>
              <a:rPr lang="fr-CH" dirty="0" err="1" smtClean="0">
                <a:solidFill>
                  <a:schemeClr val="tx1"/>
                </a:solidFill>
              </a:rPr>
              <a:t>you</a:t>
            </a:r>
            <a:r>
              <a:rPr lang="fr-CH" dirty="0" smtClean="0">
                <a:solidFill>
                  <a:schemeClr val="tx1"/>
                </a:solidFill>
              </a:rPr>
              <a:t> </a:t>
            </a:r>
            <a:r>
              <a:rPr lang="fr-CH" dirty="0" err="1" smtClean="0">
                <a:solidFill>
                  <a:schemeClr val="tx1"/>
                </a:solidFill>
              </a:rPr>
              <a:t>need</a:t>
            </a:r>
            <a:r>
              <a:rPr lang="fr-CH" dirty="0" smtClean="0">
                <a:solidFill>
                  <a:schemeClr val="tx1"/>
                </a:solidFill>
              </a:rPr>
              <a:t> to code </a:t>
            </a:r>
            <a:r>
              <a:rPr lang="fr-CH" dirty="0" err="1" smtClean="0">
                <a:solidFill>
                  <a:schemeClr val="tx1"/>
                </a:solidFill>
              </a:rPr>
              <a:t>mainly</a:t>
            </a:r>
            <a:r>
              <a:rPr lang="fr-CH" dirty="0" smtClean="0">
                <a:solidFill>
                  <a:schemeClr val="tx1"/>
                </a:solidFill>
              </a:rPr>
              <a:t> the </a:t>
            </a:r>
            <a:r>
              <a:rPr lang="fr-CH" dirty="0" err="1" smtClean="0">
                <a:solidFill>
                  <a:schemeClr val="tx1"/>
                </a:solidFill>
              </a:rPr>
              <a:t>publisher</a:t>
            </a:r>
            <a:r>
              <a:rPr lang="fr-CH" dirty="0" smtClean="0">
                <a:solidFill>
                  <a:schemeClr val="tx1"/>
                </a:solidFill>
              </a:rPr>
              <a:t> part</a:t>
            </a:r>
          </a:p>
          <a:p>
            <a:pPr eaLnBrk="0" hangingPunct="0">
              <a:spcBef>
                <a:spcPct val="0"/>
              </a:spcBef>
            </a:pPr>
            <a:r>
              <a:rPr lang="fr-CH" dirty="0" smtClean="0">
                <a:solidFill>
                  <a:schemeClr val="tx1"/>
                </a:solidFill>
              </a:rPr>
              <a:t>DAN streamer and DAN archiver are </a:t>
            </a:r>
            <a:r>
              <a:rPr lang="fr-CH" dirty="0" err="1" smtClean="0">
                <a:solidFill>
                  <a:schemeClr val="tx1"/>
                </a:solidFill>
              </a:rPr>
              <a:t>generic</a:t>
            </a:r>
            <a:r>
              <a:rPr lang="fr-CH" dirty="0" smtClean="0">
                <a:solidFill>
                  <a:schemeClr val="tx1"/>
                </a:solidFill>
              </a:rPr>
              <a:t> and </a:t>
            </a:r>
            <a:r>
              <a:rPr lang="fr-CH" dirty="0" err="1" smtClean="0">
                <a:solidFill>
                  <a:schemeClr val="tx1"/>
                </a:solidFill>
              </a:rPr>
              <a:t>started</a:t>
            </a:r>
            <a:r>
              <a:rPr lang="fr-CH" dirty="0" smtClean="0">
                <a:solidFill>
                  <a:schemeClr val="tx1"/>
                </a:solidFill>
              </a:rPr>
              <a:t> </a:t>
            </a:r>
            <a:r>
              <a:rPr lang="fr-CH" dirty="0" err="1" smtClean="0">
                <a:solidFill>
                  <a:schemeClr val="tx1"/>
                </a:solidFill>
              </a:rPr>
              <a:t>automatically</a:t>
            </a:r>
            <a:endParaRPr lang="fr-CH" dirty="0" smtClean="0">
              <a:solidFill>
                <a:schemeClr val="tx1"/>
              </a:solidFill>
            </a:endParaRPr>
          </a:p>
          <a:p>
            <a:pPr eaLnBrk="0" hangingPunct="0">
              <a:spcBef>
                <a:spcPct val="0"/>
              </a:spcBef>
            </a:pPr>
            <a:r>
              <a:rPr lang="fr-CH" dirty="0" smtClean="0">
                <a:solidFill>
                  <a:schemeClr val="tx1"/>
                </a:solidFill>
              </a:rPr>
              <a:t>Utilities to check </a:t>
            </a:r>
            <a:r>
              <a:rPr lang="fr-CH" dirty="0" err="1" smtClean="0">
                <a:solidFill>
                  <a:schemeClr val="tx1"/>
                </a:solidFill>
              </a:rPr>
              <a:t>that</a:t>
            </a:r>
            <a:r>
              <a:rPr lang="fr-CH" dirty="0" smtClean="0">
                <a:solidFill>
                  <a:schemeClr val="tx1"/>
                </a:solidFill>
              </a:rPr>
              <a:t> </a:t>
            </a:r>
            <a:r>
              <a:rPr lang="fr-CH" dirty="0" err="1" smtClean="0">
                <a:solidFill>
                  <a:schemeClr val="tx1"/>
                </a:solidFill>
              </a:rPr>
              <a:t>there</a:t>
            </a:r>
            <a:r>
              <a:rPr lang="fr-CH" dirty="0" smtClean="0">
                <a:solidFill>
                  <a:schemeClr val="tx1"/>
                </a:solidFill>
              </a:rPr>
              <a:t> </a:t>
            </a:r>
            <a:r>
              <a:rPr lang="fr-CH" dirty="0" err="1" smtClean="0">
                <a:solidFill>
                  <a:schemeClr val="tx1"/>
                </a:solidFill>
              </a:rPr>
              <a:t>is</a:t>
            </a:r>
            <a:r>
              <a:rPr lang="fr-CH" dirty="0" smtClean="0">
                <a:solidFill>
                  <a:schemeClr val="tx1"/>
                </a:solidFill>
              </a:rPr>
              <a:t> no </a:t>
            </a:r>
            <a:r>
              <a:rPr lang="fr-CH" dirty="0" err="1" smtClean="0">
                <a:solidFill>
                  <a:schemeClr val="tx1"/>
                </a:solidFill>
              </a:rPr>
              <a:t>loss</a:t>
            </a:r>
            <a:r>
              <a:rPr lang="fr-CH" dirty="0" smtClean="0">
                <a:solidFill>
                  <a:schemeClr val="tx1"/>
                </a:solidFill>
              </a:rPr>
              <a:t> of </a:t>
            </a:r>
            <a:r>
              <a:rPr lang="fr-CH" dirty="0" err="1" smtClean="0">
                <a:solidFill>
                  <a:schemeClr val="tx1"/>
                </a:solidFill>
              </a:rPr>
              <a:t>samples</a:t>
            </a:r>
            <a:endParaRPr lang="fr-CH" dirty="0" smtClean="0">
              <a:solidFill>
                <a:schemeClr val="tx1"/>
              </a:solidFill>
            </a:endParaRPr>
          </a:p>
          <a:p>
            <a:pPr eaLnBrk="0" hangingPunct="0">
              <a:spcBef>
                <a:spcPct val="0"/>
              </a:spcBef>
            </a:pPr>
            <a:r>
              <a:rPr lang="fr-CH" dirty="0" smtClean="0">
                <a:solidFill>
                  <a:schemeClr val="tx1"/>
                </a:solidFill>
              </a:rPr>
              <a:t>Api to monitor buffer </a:t>
            </a:r>
            <a:r>
              <a:rPr lang="fr-CH" dirty="0" err="1" smtClean="0">
                <a:solidFill>
                  <a:schemeClr val="tx1"/>
                </a:solidFill>
              </a:rPr>
              <a:t>overflow</a:t>
            </a:r>
            <a:endParaRPr lang="fr-CH" dirty="0" smtClean="0">
              <a:solidFill>
                <a:schemeClr val="tx1"/>
              </a:solidFill>
            </a:endParaRPr>
          </a:p>
          <a:p>
            <a:r>
              <a:rPr lang="en-US" dirty="0" smtClean="0">
                <a:solidFill>
                  <a:schemeClr val="tx1"/>
                </a:solidFill>
              </a:rPr>
              <a:t>DAN Performance benchmark (on-going activity)</a:t>
            </a:r>
          </a:p>
          <a:p>
            <a:pPr lvl="1"/>
            <a:r>
              <a:rPr lang="en-US" dirty="0" smtClean="0">
                <a:solidFill>
                  <a:schemeClr val="tx1"/>
                </a:solidFill>
              </a:rPr>
              <a:t>Users ask for DAN performance tests (more than 280 MB/sec sustained data rate)</a:t>
            </a:r>
          </a:p>
          <a:p>
            <a:pPr lvl="1"/>
            <a:r>
              <a:rPr lang="en-US" dirty="0" smtClean="0">
                <a:solidFill>
                  <a:schemeClr val="tx1"/>
                </a:solidFill>
              </a:rPr>
              <a:t>Main goal is to avoid local archiving and transfer of data after the pulse</a:t>
            </a:r>
          </a:p>
          <a:p>
            <a:pPr lvl="1"/>
            <a:r>
              <a:rPr lang="en-US" dirty="0" smtClean="0">
                <a:solidFill>
                  <a:schemeClr val="tx1"/>
                </a:solidFill>
              </a:rPr>
              <a:t>We tested DAN with various </a:t>
            </a:r>
            <a:r>
              <a:rPr lang="en-US" dirty="0" err="1" smtClean="0">
                <a:solidFill>
                  <a:schemeClr val="tx1"/>
                </a:solidFill>
              </a:rPr>
              <a:t>hw</a:t>
            </a:r>
            <a:endParaRPr lang="en-US" dirty="0" smtClean="0">
              <a:solidFill>
                <a:schemeClr val="tx1"/>
              </a:solidFill>
            </a:endParaRPr>
          </a:p>
          <a:p>
            <a:pPr lvl="2"/>
            <a:r>
              <a:rPr lang="en-US" dirty="0" smtClean="0">
                <a:solidFill>
                  <a:schemeClr val="tx1"/>
                </a:solidFill>
              </a:rPr>
              <a:t>PXI6259 : 32 AI channels, 1MS/s (all channels)</a:t>
            </a:r>
          </a:p>
          <a:p>
            <a:pPr lvl="2"/>
            <a:r>
              <a:rPr lang="en-US" dirty="0" smtClean="0">
                <a:solidFill>
                  <a:schemeClr val="tx1"/>
                </a:solidFill>
              </a:rPr>
              <a:t>X-series: 32 AI channels, </a:t>
            </a:r>
            <a:r>
              <a:rPr lang="en-US" dirty="0">
                <a:solidFill>
                  <a:schemeClr val="tx1"/>
                </a:solidFill>
              </a:rPr>
              <a:t>2 MS/s </a:t>
            </a:r>
            <a:r>
              <a:rPr lang="en-US" dirty="0" smtClean="0">
                <a:solidFill>
                  <a:schemeClr val="tx1"/>
                </a:solidFill>
              </a:rPr>
              <a:t>(per channel)</a:t>
            </a:r>
          </a:p>
          <a:p>
            <a:pPr lvl="2"/>
            <a:r>
              <a:rPr lang="en-US" dirty="0" err="1" smtClean="0">
                <a:solidFill>
                  <a:schemeClr val="tx1"/>
                </a:solidFill>
              </a:rPr>
              <a:t>FlexRio</a:t>
            </a:r>
            <a:endParaRPr lang="en-GB" dirty="0">
              <a:solidFill>
                <a:schemeClr val="tx1"/>
              </a:solidFill>
            </a:endParaRPr>
          </a:p>
        </p:txBody>
      </p:sp>
      <p:sp>
        <p:nvSpPr>
          <p:cNvPr id="4" name="TextBox 3"/>
          <p:cNvSpPr txBox="1"/>
          <p:nvPr/>
        </p:nvSpPr>
        <p:spPr>
          <a:xfrm>
            <a:off x="35496" y="85982"/>
            <a:ext cx="9108504" cy="461665"/>
          </a:xfrm>
          <a:prstGeom prst="rect">
            <a:avLst/>
          </a:prstGeom>
          <a:noFill/>
        </p:spPr>
        <p:txBody>
          <a:bodyPr wrap="square" rtlCol="0">
            <a:spAutoFit/>
          </a:bodyPr>
          <a:lstStyle/>
          <a:p>
            <a:pPr algn="ctr" eaLnBrk="0" fontAlgn="base" hangingPunct="0">
              <a:spcBef>
                <a:spcPct val="0"/>
              </a:spcBef>
              <a:spcAft>
                <a:spcPct val="0"/>
              </a:spcAft>
            </a:pPr>
            <a:r>
              <a:rPr lang="en-US" b="1" dirty="0" smtClean="0">
                <a:solidFill>
                  <a:srgbClr val="003399"/>
                </a:solidFill>
              </a:rPr>
              <a:t>How to use it</a:t>
            </a:r>
            <a:endParaRPr lang="en-GB" sz="2400" b="1" dirty="0" err="1">
              <a:solidFill>
                <a:srgbClr val="003399"/>
              </a:solidFill>
            </a:endParaRPr>
          </a:p>
        </p:txBody>
      </p:sp>
    </p:spTree>
    <p:extLst>
      <p:ext uri="{BB962C8B-B14F-4D97-AF65-F5344CB8AC3E}">
        <p14:creationId xmlns:p14="http://schemas.microsoft.com/office/powerpoint/2010/main" val="672291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Grp="1"/>
          </p:cNvSpPr>
          <p:nvPr>
            <p:ph idx="1"/>
          </p:nvPr>
        </p:nvSpPr>
        <p:spPr>
          <a:xfrm>
            <a:off x="539552" y="908720"/>
            <a:ext cx="8001000" cy="3200876"/>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GB" sz="1000" dirty="0" err="1" smtClean="0"/>
              <a:t>int</a:t>
            </a:r>
            <a:r>
              <a:rPr lang="en-GB" sz="1000" dirty="0" smtClean="0"/>
              <a:t> </a:t>
            </a:r>
            <a:r>
              <a:rPr lang="en-GB" sz="1000" dirty="0"/>
              <a:t>main()</a:t>
            </a:r>
            <a:endParaRPr lang="es-ES" sz="1000" dirty="0"/>
          </a:p>
          <a:p>
            <a:r>
              <a:rPr lang="en-GB" sz="1000" dirty="0"/>
              <a:t>{</a:t>
            </a:r>
            <a:endParaRPr lang="es-ES" sz="1000" dirty="0"/>
          </a:p>
          <a:p>
            <a:r>
              <a:rPr lang="en-GB" sz="1000" dirty="0"/>
              <a:t>	</a:t>
            </a:r>
            <a:r>
              <a:rPr lang="en-GB" sz="1000" b="1" dirty="0" err="1"/>
              <a:t>dan_DataCore</a:t>
            </a:r>
            <a:r>
              <a:rPr lang="en-GB" sz="1000" b="1" dirty="0"/>
              <a:t> dc</a:t>
            </a:r>
            <a:r>
              <a:rPr lang="en-GB" sz="1000" dirty="0"/>
              <a:t>;	// Data Core reference</a:t>
            </a:r>
            <a:endParaRPr lang="es-ES" sz="1000" dirty="0"/>
          </a:p>
          <a:p>
            <a:r>
              <a:rPr lang="en-GB" sz="1000" dirty="0"/>
              <a:t>  	</a:t>
            </a:r>
            <a:r>
              <a:rPr lang="en-GB" sz="1000" b="1" dirty="0" err="1"/>
              <a:t>dan_Source</a:t>
            </a:r>
            <a:r>
              <a:rPr lang="en-GB" sz="1000" b="1" dirty="0"/>
              <a:t> ds</a:t>
            </a:r>
            <a:r>
              <a:rPr lang="en-GB" sz="1000" dirty="0"/>
              <a:t>;	// Data Source reference</a:t>
            </a:r>
            <a:endParaRPr lang="es-ES" sz="1000" dirty="0"/>
          </a:p>
          <a:p>
            <a:r>
              <a:rPr lang="en-GB" sz="1000" dirty="0"/>
              <a:t>  	</a:t>
            </a:r>
            <a:r>
              <a:rPr lang="en-GB" sz="1000" dirty="0" err="1"/>
              <a:t>int</a:t>
            </a:r>
            <a:r>
              <a:rPr lang="en-GB" sz="1000" dirty="0"/>
              <a:t> x;</a:t>
            </a:r>
            <a:endParaRPr lang="es-ES" sz="1000" dirty="0"/>
          </a:p>
          <a:p>
            <a:r>
              <a:rPr lang="en-GB" sz="1000" dirty="0"/>
              <a:t>	</a:t>
            </a:r>
            <a:endParaRPr lang="es-ES" sz="1000" dirty="0"/>
          </a:p>
          <a:p>
            <a:r>
              <a:rPr lang="en-GB" sz="1000" dirty="0"/>
              <a:t>	</a:t>
            </a:r>
            <a:r>
              <a:rPr lang="en-GB" sz="1000" b="1" dirty="0" smtClean="0"/>
              <a:t>dc </a:t>
            </a:r>
            <a:r>
              <a:rPr lang="en-GB" sz="1000" b="1" dirty="0"/>
              <a:t>= </a:t>
            </a:r>
            <a:r>
              <a:rPr lang="en-GB" sz="1000" b="1" dirty="0" err="1"/>
              <a:t>dan_initLibrary</a:t>
            </a:r>
            <a:r>
              <a:rPr lang="en-GB" sz="1000" b="1" dirty="0"/>
              <a:t>(); 	// </a:t>
            </a:r>
            <a:r>
              <a:rPr lang="en-GB" sz="1000" b="1" dirty="0" err="1"/>
              <a:t>Init</a:t>
            </a:r>
            <a:r>
              <a:rPr lang="en-GB" sz="1000" b="1" dirty="0"/>
              <a:t> Library</a:t>
            </a:r>
            <a:endParaRPr lang="es-ES" sz="1000" b="1" dirty="0"/>
          </a:p>
          <a:p>
            <a:r>
              <a:rPr lang="en-GB" sz="1000" dirty="0"/>
              <a:t>	 </a:t>
            </a:r>
            <a:endParaRPr lang="es-ES" sz="1000" dirty="0"/>
          </a:p>
          <a:p>
            <a:r>
              <a:rPr lang="en-GB" sz="1000" dirty="0"/>
              <a:t>	</a:t>
            </a:r>
            <a:r>
              <a:rPr lang="en-GB" sz="1000" b="1" dirty="0" smtClean="0"/>
              <a:t>ds </a:t>
            </a:r>
            <a:r>
              <a:rPr lang="en-GB" sz="1000" b="1" dirty="0"/>
              <a:t>= </a:t>
            </a:r>
            <a:r>
              <a:rPr lang="en-GB" sz="1000" b="1" dirty="0" err="1"/>
              <a:t>dan_publisher_publishSource_withDAQBuffer</a:t>
            </a:r>
            <a:r>
              <a:rPr lang="en-GB" sz="1000" dirty="0"/>
              <a:t>(dc, 	//</a:t>
            </a:r>
            <a:r>
              <a:rPr lang="en-GB" sz="1000" dirty="0" err="1"/>
              <a:t>Init</a:t>
            </a:r>
            <a:r>
              <a:rPr lang="en-GB" sz="1000" dirty="0"/>
              <a:t> data source</a:t>
            </a:r>
            <a:endParaRPr lang="es-ES" sz="1000" dirty="0"/>
          </a:p>
          <a:p>
            <a:r>
              <a:rPr lang="en-GB" sz="1000" dirty="0"/>
              <a:t>				"TEST1",		// Name of source</a:t>
            </a:r>
            <a:endParaRPr lang="es-ES" sz="1000" dirty="0"/>
          </a:p>
          <a:p>
            <a:r>
              <a:rPr lang="en-GB" sz="1000" dirty="0"/>
              <a:t>				50000);		// DAQ buff size in bytes.</a:t>
            </a:r>
            <a:endParaRPr lang="es-ES" sz="1000" dirty="0"/>
          </a:p>
          <a:p>
            <a:r>
              <a:rPr lang="en-GB" sz="1000" dirty="0"/>
              <a:t>	</a:t>
            </a:r>
            <a:r>
              <a:rPr lang="en-GB" sz="1000" dirty="0" smtClean="0"/>
              <a:t>// </a:t>
            </a:r>
            <a:r>
              <a:rPr lang="en-GB" sz="1000" dirty="0"/>
              <a:t>----------------------------------</a:t>
            </a:r>
            <a:endParaRPr lang="es-ES" sz="1000" dirty="0"/>
          </a:p>
          <a:p>
            <a:r>
              <a:rPr lang="en-GB" sz="1000" dirty="0"/>
              <a:t>	</a:t>
            </a:r>
            <a:r>
              <a:rPr lang="en-GB" sz="1000" b="1" dirty="0" err="1"/>
              <a:t>dan_publisher_openStream</a:t>
            </a:r>
            <a:r>
              <a:rPr lang="en-GB" sz="1000" dirty="0"/>
              <a:t>(ds,samplingRate,0);</a:t>
            </a:r>
            <a:endParaRPr lang="es-ES" sz="1000" dirty="0"/>
          </a:p>
          <a:p>
            <a:r>
              <a:rPr lang="en-GB" sz="1000" dirty="0"/>
              <a:t>	</a:t>
            </a:r>
            <a:r>
              <a:rPr lang="en-GB" sz="1000" dirty="0" smtClean="0"/>
              <a:t>   </a:t>
            </a:r>
            <a:r>
              <a:rPr lang="en-GB" sz="1400" b="1" dirty="0" smtClean="0">
                <a:solidFill>
                  <a:srgbClr val="FF0000"/>
                </a:solidFill>
              </a:rPr>
              <a:t>//===========================================</a:t>
            </a:r>
            <a:endParaRPr lang="en-GB" sz="1400" dirty="0" smtClean="0"/>
          </a:p>
          <a:p>
            <a:r>
              <a:rPr lang="en-GB" sz="1000" b="1" dirty="0">
                <a:solidFill>
                  <a:srgbClr val="FF0000"/>
                </a:solidFill>
              </a:rPr>
              <a:t>	</a:t>
            </a:r>
            <a:r>
              <a:rPr lang="en-GB" sz="1400" b="1" dirty="0" smtClean="0">
                <a:solidFill>
                  <a:srgbClr val="FF0000"/>
                </a:solidFill>
              </a:rPr>
              <a:t>		MAIN LOOP</a:t>
            </a:r>
          </a:p>
          <a:p>
            <a:r>
              <a:rPr lang="en-GB" sz="1400" b="1" dirty="0">
                <a:solidFill>
                  <a:srgbClr val="FF0000"/>
                </a:solidFill>
              </a:rPr>
              <a:t>	</a:t>
            </a:r>
            <a:r>
              <a:rPr lang="en-GB" sz="1400" b="1" dirty="0" smtClean="0">
                <a:solidFill>
                  <a:srgbClr val="FF0000"/>
                </a:solidFill>
              </a:rPr>
              <a:t>//===========================================</a:t>
            </a:r>
            <a:endParaRPr lang="es-ES" sz="1400" b="1" dirty="0">
              <a:solidFill>
                <a:srgbClr val="FF0000"/>
              </a:solidFill>
            </a:endParaRPr>
          </a:p>
          <a:p>
            <a:r>
              <a:rPr lang="en-GB" sz="1000" dirty="0"/>
              <a:t>  		</a:t>
            </a:r>
            <a:endParaRPr lang="es-ES" sz="1000" dirty="0"/>
          </a:p>
          <a:p>
            <a:r>
              <a:rPr lang="en-GB" sz="1000" dirty="0"/>
              <a:t>	// ** CLOSE ALL STRUCTURES</a:t>
            </a:r>
            <a:endParaRPr lang="es-ES" sz="1000" dirty="0"/>
          </a:p>
          <a:p>
            <a:r>
              <a:rPr lang="en-GB" sz="1000" dirty="0"/>
              <a:t>   </a:t>
            </a:r>
            <a:r>
              <a:rPr lang="en-GB" sz="1000" dirty="0" smtClean="0"/>
              <a:t>}</a:t>
            </a:r>
            <a:endParaRPr lang="es-ES" sz="1000" dirty="0"/>
          </a:p>
        </p:txBody>
      </p:sp>
      <p:sp>
        <p:nvSpPr>
          <p:cNvPr id="5" name="TextBox 4"/>
          <p:cNvSpPr txBox="1"/>
          <p:nvPr/>
        </p:nvSpPr>
        <p:spPr>
          <a:xfrm>
            <a:off x="6499" y="4722"/>
            <a:ext cx="9108504" cy="461665"/>
          </a:xfrm>
          <a:prstGeom prst="rect">
            <a:avLst/>
          </a:prstGeom>
          <a:noFill/>
        </p:spPr>
        <p:txBody>
          <a:bodyPr wrap="square" rtlCol="0">
            <a:spAutoFit/>
          </a:bodyPr>
          <a:lstStyle/>
          <a:p>
            <a:pPr algn="ctr" eaLnBrk="0" fontAlgn="base" hangingPunct="0">
              <a:spcBef>
                <a:spcPct val="0"/>
              </a:spcBef>
              <a:spcAft>
                <a:spcPct val="0"/>
              </a:spcAft>
            </a:pPr>
            <a:r>
              <a:rPr lang="en-US" b="1" dirty="0" smtClean="0">
                <a:solidFill>
                  <a:srgbClr val="003399"/>
                </a:solidFill>
              </a:rPr>
              <a:t>How to use it</a:t>
            </a:r>
            <a:endParaRPr lang="en-GB" sz="2400" b="1" dirty="0" err="1">
              <a:solidFill>
                <a:srgbClr val="003399"/>
              </a:solidFill>
            </a:endParaRPr>
          </a:p>
        </p:txBody>
      </p:sp>
    </p:spTree>
    <p:extLst>
      <p:ext uri="{BB962C8B-B14F-4D97-AF65-F5344CB8AC3E}">
        <p14:creationId xmlns:p14="http://schemas.microsoft.com/office/powerpoint/2010/main" val="3561995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001000" cy="4487416"/>
          </a:xfrm>
        </p:spPr>
        <p:txBody>
          <a:bodyPr/>
          <a:lstStyle/>
          <a:p>
            <a:r>
              <a:rPr lang="en-GB" sz="1200" dirty="0">
                <a:latin typeface="Courier New" panose="02070309020205020404" pitchFamily="49" charset="0"/>
                <a:cs typeface="Courier New" panose="02070309020205020404" pitchFamily="49" charset="0"/>
              </a:rPr>
              <a:t>while(!</a:t>
            </a:r>
            <a:r>
              <a:rPr lang="en-GB" sz="1200" dirty="0" err="1">
                <a:latin typeface="Courier New" panose="02070309020205020404" pitchFamily="49" charset="0"/>
                <a:cs typeface="Courier New" panose="02070309020205020404" pitchFamily="49" charset="0"/>
              </a:rPr>
              <a:t>toterminate</a:t>
            </a:r>
            <a:r>
              <a:rPr lang="en-GB" sz="1200" dirty="0">
                <a:latin typeface="Courier New" panose="02070309020205020404" pitchFamily="49" charset="0"/>
                <a:cs typeface="Courier New" panose="02070309020205020404" pitchFamily="49" charset="0"/>
              </a:rPr>
              <a:t> &amp;&amp; (</a:t>
            </a:r>
            <a:r>
              <a:rPr lang="en-GB" sz="1200" dirty="0" err="1">
                <a:latin typeface="Courier New" panose="02070309020205020404" pitchFamily="49" charset="0"/>
                <a:cs typeface="Courier New" panose="02070309020205020404" pitchFamily="49" charset="0"/>
              </a:rPr>
              <a:t>tcn_wait_until_hr</a:t>
            </a:r>
            <a:r>
              <a:rPr lang="en-GB" sz="1200" dirty="0">
                <a:latin typeface="Courier New" panose="02070309020205020404" pitchFamily="49" charset="0"/>
                <a:cs typeface="Courier New" panose="02070309020205020404" pitchFamily="49" charset="0"/>
              </a:rPr>
              <a:t>(till,&amp;tBase,0)== TCN_SUCCESS)) { </a:t>
            </a:r>
            <a:endParaRPr lang="en-GB" sz="1200" dirty="0" smtClean="0">
              <a:latin typeface="Courier New" panose="02070309020205020404" pitchFamily="49" charset="0"/>
              <a:cs typeface="Courier New" panose="02070309020205020404" pitchFamily="49" charset="0"/>
            </a:endParaRPr>
          </a:p>
          <a:p>
            <a:pPr marL="0" indent="0">
              <a:buNone/>
            </a:pPr>
            <a:r>
              <a:rPr lang="en-GB" sz="1200" dirty="0" smtClean="0">
                <a:latin typeface="Courier New" panose="02070309020205020404" pitchFamily="49" charset="0"/>
                <a:cs typeface="Courier New" panose="02070309020205020404" pitchFamily="49" charset="0"/>
              </a:rPr>
              <a:t>long </a:t>
            </a:r>
            <a:r>
              <a:rPr lang="en-GB" sz="1200" dirty="0" err="1">
                <a:latin typeface="Courier New" panose="02070309020205020404" pitchFamily="49" charset="0"/>
                <a:cs typeface="Courier New" panose="02070309020205020404" pitchFamily="49" charset="0"/>
              </a:rPr>
              <a:t>pos</a:t>
            </a:r>
            <a:r>
              <a:rPr lang="en-GB" sz="1200" dirty="0">
                <a:latin typeface="Courier New" panose="02070309020205020404" pitchFamily="49" charset="0"/>
                <a:cs typeface="Courier New" panose="02070309020205020404" pitchFamily="49" charset="0"/>
              </a:rPr>
              <a:t>; </a:t>
            </a:r>
            <a:endParaRPr lang="en-GB" sz="1200" dirty="0" smtClean="0">
              <a:latin typeface="Courier New" panose="02070309020205020404" pitchFamily="49" charset="0"/>
              <a:cs typeface="Courier New" panose="02070309020205020404" pitchFamily="49" charset="0"/>
            </a:endParaRPr>
          </a:p>
          <a:p>
            <a:pPr marL="0" indent="0">
              <a:buNone/>
            </a:pPr>
            <a:r>
              <a:rPr lang="en-GB" sz="1200" dirty="0" smtClean="0">
                <a:latin typeface="Courier New" panose="02070309020205020404" pitchFamily="49" charset="0"/>
                <a:cs typeface="Courier New" panose="02070309020205020404" pitchFamily="49" charset="0"/>
              </a:rPr>
              <a:t>char </a:t>
            </a:r>
            <a:r>
              <a:rPr lang="en-GB" sz="1200" dirty="0">
                <a:latin typeface="Courier New" panose="02070309020205020404" pitchFamily="49" charset="0"/>
                <a:cs typeface="Courier New" panose="02070309020205020404" pitchFamily="49" charset="0"/>
              </a:rPr>
              <a:t>*data1, *data2; </a:t>
            </a:r>
            <a:endParaRPr lang="en-GB" sz="1200" dirty="0" smtClean="0">
              <a:latin typeface="Courier New" panose="02070309020205020404" pitchFamily="49" charset="0"/>
              <a:cs typeface="Courier New" panose="02070309020205020404" pitchFamily="49" charset="0"/>
            </a:endParaRPr>
          </a:p>
          <a:p>
            <a:pPr marL="0" indent="0">
              <a:buNone/>
            </a:pPr>
            <a:r>
              <a:rPr lang="en-GB" sz="1200" dirty="0" err="1" smtClean="0">
                <a:latin typeface="Courier New" panose="02070309020205020404" pitchFamily="49" charset="0"/>
                <a:cs typeface="Courier New" panose="02070309020205020404" pitchFamily="49" charset="0"/>
              </a:rPr>
              <a:t>int</a:t>
            </a:r>
            <a:r>
              <a:rPr lang="en-GB" sz="1200" dirty="0" smtClean="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result,size1,size2; </a:t>
            </a:r>
            <a:endParaRPr lang="en-GB" sz="1200" dirty="0" smtClean="0">
              <a:latin typeface="Courier New" panose="02070309020205020404" pitchFamily="49" charset="0"/>
              <a:cs typeface="Courier New" panose="02070309020205020404" pitchFamily="49" charset="0"/>
            </a:endParaRPr>
          </a:p>
          <a:p>
            <a:pPr marL="0" indent="0">
              <a:buNone/>
            </a:pPr>
            <a:r>
              <a:rPr lang="en-GB" sz="1200" dirty="0" smtClean="0">
                <a:latin typeface="Courier New" panose="02070309020205020404" pitchFamily="49" charset="0"/>
                <a:cs typeface="Courier New" panose="02070309020205020404" pitchFamily="49" charset="0"/>
              </a:rPr>
              <a:t>result </a:t>
            </a:r>
            <a:r>
              <a:rPr lang="en-GB" sz="1200" dirty="0">
                <a:latin typeface="Courier New" panose="02070309020205020404" pitchFamily="49" charset="0"/>
                <a:cs typeface="Courier New" panose="02070309020205020404" pitchFamily="49" charset="0"/>
              </a:rPr>
              <a:t>= </a:t>
            </a:r>
            <a:r>
              <a:rPr lang="en-GB" sz="1200" b="1" dirty="0" err="1" smtClean="0">
                <a:latin typeface="Courier New" panose="02070309020205020404" pitchFamily="49" charset="0"/>
                <a:cs typeface="Courier New" panose="02070309020205020404" pitchFamily="49" charset="0"/>
              </a:rPr>
              <a:t>dan_publisher_reserveDAQBuffer</a:t>
            </a:r>
            <a:r>
              <a:rPr lang="en-GB" sz="1200" dirty="0" smtClean="0">
                <a:latin typeface="Courier New" panose="02070309020205020404" pitchFamily="49" charset="0"/>
                <a:cs typeface="Courier New" panose="02070309020205020404" pitchFamily="49" charset="0"/>
              </a:rPr>
              <a:t>(</a:t>
            </a:r>
            <a:r>
              <a:rPr lang="en-GB" sz="1200" dirty="0" err="1" smtClean="0">
                <a:latin typeface="Courier New" panose="02070309020205020404" pitchFamily="49" charset="0"/>
                <a:cs typeface="Courier New" panose="02070309020205020404" pitchFamily="49" charset="0"/>
              </a:rPr>
              <a:t>ds,blockSize</a:t>
            </a:r>
            <a:r>
              <a:rPr lang="en-GB" sz="1200" dirty="0" smtClean="0">
                <a:latin typeface="Courier New" panose="02070309020205020404" pitchFamily="49" charset="0"/>
                <a:cs typeface="Courier New" panose="02070309020205020404" pitchFamily="49" charset="0"/>
              </a:rPr>
              <a:t>*sampleSize</a:t>
            </a:r>
            <a:r>
              <a:rPr lang="en-GB" sz="1200" dirty="0">
                <a:latin typeface="Courier New" panose="02070309020205020404" pitchFamily="49" charset="0"/>
                <a:cs typeface="Courier New" panose="02070309020205020404" pitchFamily="49" charset="0"/>
              </a:rPr>
              <a:t>,&amp;pos,&amp;data1,&amp;size1,&amp;data2,&amp;size2); </a:t>
            </a:r>
            <a:endParaRPr lang="en-GB" sz="1200" dirty="0" smtClean="0">
              <a:latin typeface="Courier New" panose="02070309020205020404" pitchFamily="49" charset="0"/>
              <a:cs typeface="Courier New" panose="02070309020205020404" pitchFamily="49" charset="0"/>
            </a:endParaRPr>
          </a:p>
          <a:p>
            <a:pPr marL="0" indent="0">
              <a:buNone/>
            </a:pPr>
            <a:r>
              <a:rPr lang="en-US" sz="1200" dirty="0" smtClean="0">
                <a:latin typeface="Courier New" panose="02070309020205020404" pitchFamily="49" charset="0"/>
                <a:cs typeface="Courier New" panose="02070309020205020404" pitchFamily="49" charset="0"/>
              </a:rPr>
              <a:t>//populate data1 and if needed data2</a:t>
            </a:r>
            <a:endParaRPr lang="en-GB" sz="1200" dirty="0" smtClean="0">
              <a:latin typeface="Courier New" panose="02070309020205020404" pitchFamily="49" charset="0"/>
              <a:cs typeface="Courier New" panose="02070309020205020404" pitchFamily="49" charset="0"/>
            </a:endParaRPr>
          </a:p>
          <a:p>
            <a:pPr marL="0" indent="0">
              <a:buNone/>
            </a:pPr>
            <a:r>
              <a:rPr lang="en-GB" sz="1200" dirty="0" smtClean="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 DATA BLOCK HEADER </a:t>
            </a:r>
            <a:r>
              <a:rPr lang="en-GB" sz="1200" dirty="0" smtClean="0">
                <a:latin typeface="Courier New" panose="02070309020205020404" pitchFamily="49" charset="0"/>
                <a:cs typeface="Courier New" panose="02070309020205020404" pitchFamily="49" charset="0"/>
              </a:rPr>
              <a:t>METADATA [OPTIONAL]---- </a:t>
            </a:r>
          </a:p>
          <a:p>
            <a:pPr marL="0" indent="0">
              <a:buNone/>
            </a:pPr>
            <a:r>
              <a:rPr lang="en-GB" sz="1200" dirty="0" smtClean="0">
                <a:latin typeface="Courier New" panose="02070309020205020404" pitchFamily="49" charset="0"/>
                <a:cs typeface="Courier New" panose="02070309020205020404" pitchFamily="49" charset="0"/>
              </a:rPr>
              <a:t>blockHead.std_header.dim1=1</a:t>
            </a:r>
            <a:r>
              <a:rPr lang="en-GB" sz="1200" dirty="0">
                <a:latin typeface="Courier New" panose="02070309020205020404" pitchFamily="49" charset="0"/>
                <a:cs typeface="Courier New" panose="02070309020205020404" pitchFamily="49" charset="0"/>
              </a:rPr>
              <a:t>; blockHead.std_header.dim2=1; </a:t>
            </a:r>
            <a:r>
              <a:rPr lang="en-GB" sz="1200" dirty="0" err="1">
                <a:latin typeface="Courier New" panose="02070309020205020404" pitchFamily="49" charset="0"/>
                <a:cs typeface="Courier New" panose="02070309020205020404" pitchFamily="49" charset="0"/>
              </a:rPr>
              <a:t>blockHead.std_header.operational_mode</a:t>
            </a:r>
            <a:r>
              <a:rPr lang="en-GB" sz="1200" dirty="0">
                <a:latin typeface="Courier New" panose="02070309020205020404" pitchFamily="49" charset="0"/>
                <a:cs typeface="Courier New" panose="02070309020205020404" pitchFamily="49" charset="0"/>
              </a:rPr>
              <a:t>=0; </a:t>
            </a:r>
            <a:r>
              <a:rPr lang="en-GB" sz="1200" dirty="0" err="1">
                <a:latin typeface="Courier New" panose="02070309020205020404" pitchFamily="49" charset="0"/>
                <a:cs typeface="Courier New" panose="02070309020205020404" pitchFamily="49" charset="0"/>
              </a:rPr>
              <a:t>blockHead.std_header.sampling_rate</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samplingRate</a:t>
            </a:r>
            <a:r>
              <a:rPr lang="en-GB" sz="1200" dirty="0">
                <a:latin typeface="Courier New" panose="02070309020205020404" pitchFamily="49" charset="0"/>
                <a:cs typeface="Courier New" panose="02070309020205020404" pitchFamily="49" charset="0"/>
              </a:rPr>
              <a:t>; </a:t>
            </a:r>
            <a:endParaRPr lang="en-GB" sz="1200" dirty="0" smtClean="0">
              <a:latin typeface="Courier New" panose="02070309020205020404" pitchFamily="49" charset="0"/>
              <a:cs typeface="Courier New" panose="02070309020205020404" pitchFamily="49" charset="0"/>
            </a:endParaRPr>
          </a:p>
          <a:p>
            <a:pPr marL="0" indent="0">
              <a:buNone/>
            </a:pPr>
            <a:r>
              <a:rPr lang="en-GB" sz="1200" dirty="0" err="1" smtClean="0">
                <a:latin typeface="Courier New" panose="02070309020205020404" pitchFamily="49" charset="0"/>
                <a:cs typeface="Courier New" panose="02070309020205020404" pitchFamily="49" charset="0"/>
              </a:rPr>
              <a:t>blockHead.pos_x</a:t>
            </a:r>
            <a:r>
              <a:rPr lang="en-GB" sz="1200" dirty="0" smtClean="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+=1; </a:t>
            </a:r>
            <a:endParaRPr lang="en-GB" sz="1200" dirty="0" smtClean="0">
              <a:latin typeface="Courier New" panose="02070309020205020404" pitchFamily="49" charset="0"/>
              <a:cs typeface="Courier New" panose="02070309020205020404" pitchFamily="49" charset="0"/>
            </a:endParaRPr>
          </a:p>
          <a:p>
            <a:pPr marL="0" indent="0">
              <a:buNone/>
            </a:pPr>
            <a:r>
              <a:rPr lang="en-GB" sz="1200" dirty="0" err="1" smtClean="0">
                <a:latin typeface="Courier New" panose="02070309020205020404" pitchFamily="49" charset="0"/>
                <a:cs typeface="Courier New" panose="02070309020205020404" pitchFamily="49" charset="0"/>
              </a:rPr>
              <a:t>blockHead.pos_y</a:t>
            </a:r>
            <a:r>
              <a:rPr lang="en-GB" sz="1200" dirty="0" smtClean="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+=1; </a:t>
            </a:r>
            <a:endParaRPr lang="en-GB" sz="1200" dirty="0" smtClean="0">
              <a:latin typeface="Courier New" panose="02070309020205020404" pitchFamily="49" charset="0"/>
              <a:cs typeface="Courier New" panose="02070309020205020404" pitchFamily="49" charset="0"/>
            </a:endParaRPr>
          </a:p>
          <a:p>
            <a:pPr marL="0" indent="0">
              <a:buNone/>
            </a:pPr>
            <a:r>
              <a:rPr lang="en-GB" sz="1200" dirty="0" smtClean="0">
                <a:latin typeface="Courier New" panose="02070309020205020404" pitchFamily="49" charset="0"/>
                <a:cs typeface="Courier New" panose="02070309020205020404" pitchFamily="49" charset="0"/>
              </a:rPr>
              <a:t>result=</a:t>
            </a:r>
            <a:r>
              <a:rPr lang="en-GB" sz="1200" b="1" dirty="0" err="1" smtClean="0">
                <a:latin typeface="Courier New" panose="02070309020205020404" pitchFamily="49" charset="0"/>
                <a:cs typeface="Courier New" panose="02070309020205020404" pitchFamily="49" charset="0"/>
              </a:rPr>
              <a:t>dan_publisher_putBlockReference</a:t>
            </a:r>
            <a:r>
              <a:rPr lang="en-GB" sz="1200" dirty="0" smtClean="0">
                <a:latin typeface="Courier New" panose="02070309020205020404" pitchFamily="49" charset="0"/>
                <a:cs typeface="Courier New" panose="02070309020205020404" pitchFamily="49" charset="0"/>
              </a:rPr>
              <a:t>(ds</a:t>
            </a: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tBase</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sampleCounter</a:t>
            </a:r>
            <a:r>
              <a:rPr lang="en-GB" sz="1200" dirty="0">
                <a:latin typeface="Courier New" panose="02070309020205020404" pitchFamily="49" charset="0"/>
                <a:cs typeface="Courier New" panose="02070309020205020404" pitchFamily="49" charset="0"/>
              </a:rPr>
              <a:t> * 1000000000 / </a:t>
            </a:r>
            <a:r>
              <a:rPr lang="en-GB" sz="1200" dirty="0" err="1">
                <a:latin typeface="Courier New" panose="02070309020205020404" pitchFamily="49" charset="0"/>
                <a:cs typeface="Courier New" panose="02070309020205020404" pitchFamily="49" charset="0"/>
              </a:rPr>
              <a:t>samplingRate</a:t>
            </a: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blockSize</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sampleSize</a:t>
            </a: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pos</a:t>
            </a:r>
            <a:r>
              <a:rPr lang="en-GB" sz="1200" dirty="0">
                <a:latin typeface="Courier New" panose="02070309020205020404" pitchFamily="49" charset="0"/>
                <a:cs typeface="Courier New" panose="02070309020205020404" pitchFamily="49" charset="0"/>
              </a:rPr>
              <a:t>, (char *)&amp;</a:t>
            </a:r>
            <a:r>
              <a:rPr lang="en-GB" sz="1200" dirty="0" err="1">
                <a:latin typeface="Courier New" panose="02070309020205020404" pitchFamily="49" charset="0"/>
                <a:cs typeface="Courier New" panose="02070309020205020404" pitchFamily="49" charset="0"/>
              </a:rPr>
              <a:t>blockHead</a:t>
            </a:r>
            <a:r>
              <a:rPr lang="en-GB" sz="1200" dirty="0" smtClean="0">
                <a:latin typeface="Courier New" panose="02070309020205020404" pitchFamily="49" charset="0"/>
                <a:cs typeface="Courier New" panose="02070309020205020404" pitchFamily="49" charset="0"/>
              </a:rPr>
              <a:t>);</a:t>
            </a:r>
          </a:p>
          <a:p>
            <a:pPr marL="0" indent="0">
              <a:buNone/>
            </a:pPr>
            <a:r>
              <a:rPr lang="en-US" sz="1200" dirty="0" smtClean="0">
                <a:latin typeface="Courier New" panose="02070309020205020404" pitchFamily="49" charset="0"/>
                <a:cs typeface="Courier New" panose="02070309020205020404" pitchFamily="49" charset="0"/>
              </a:rPr>
              <a:t>…}</a:t>
            </a:r>
          </a:p>
          <a:p>
            <a:pPr marL="0" indent="0">
              <a:buNone/>
            </a:pPr>
            <a:endParaRPr lang="en-GB" sz="1200" dirty="0">
              <a:latin typeface="Courier New" panose="02070309020205020404" pitchFamily="49" charset="0"/>
              <a:cs typeface="Courier New" panose="02070309020205020404" pitchFamily="49" charset="0"/>
            </a:endParaRPr>
          </a:p>
        </p:txBody>
      </p:sp>
      <p:sp>
        <p:nvSpPr>
          <p:cNvPr id="4" name="Llamada rectangular 6"/>
          <p:cNvSpPr/>
          <p:nvPr/>
        </p:nvSpPr>
        <p:spPr bwMode="auto">
          <a:xfrm>
            <a:off x="6108501" y="1052736"/>
            <a:ext cx="2304256" cy="576064"/>
          </a:xfrm>
          <a:prstGeom prst="wedgeRectCallout">
            <a:avLst>
              <a:gd name="adj1" fmla="val -189211"/>
              <a:gd name="adj2" fmla="val 9895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defPPr>
              <a:defRPr lang="en-GB"/>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lang="es-ES" sz="1400" dirty="0" err="1" smtClean="0">
                <a:solidFill>
                  <a:schemeClr val="tx1"/>
                </a:solidFill>
                <a:latin typeface="Century Gothic" pitchFamily="34" charset="0"/>
              </a:rPr>
              <a:t>Only</a:t>
            </a:r>
            <a:r>
              <a:rPr lang="es-ES" sz="1400" dirty="0" smtClean="0">
                <a:solidFill>
                  <a:schemeClr val="tx1"/>
                </a:solidFill>
                <a:latin typeface="Century Gothic" pitchFamily="34" charset="0"/>
              </a:rPr>
              <a:t> </a:t>
            </a:r>
            <a:r>
              <a:rPr lang="es-ES" sz="1400" dirty="0" err="1" smtClean="0">
                <a:solidFill>
                  <a:schemeClr val="tx1"/>
                </a:solidFill>
                <a:latin typeface="Century Gothic" pitchFamily="34" charset="0"/>
              </a:rPr>
              <a:t>neccesary</a:t>
            </a:r>
            <a:r>
              <a:rPr lang="es-ES" sz="1400" dirty="0" smtClean="0">
                <a:solidFill>
                  <a:schemeClr val="tx1"/>
                </a:solidFill>
                <a:latin typeface="Century Gothic" pitchFamily="34" charset="0"/>
              </a:rPr>
              <a:t> in case of </a:t>
            </a:r>
            <a:r>
              <a:rPr lang="es-ES" sz="1400" dirty="0" err="1" smtClean="0">
                <a:solidFill>
                  <a:schemeClr val="tx1"/>
                </a:solidFill>
                <a:latin typeface="Century Gothic" pitchFamily="34" charset="0"/>
              </a:rPr>
              <a:t>publisher</a:t>
            </a:r>
            <a:r>
              <a:rPr lang="es-ES" sz="1400" dirty="0" smtClean="0">
                <a:solidFill>
                  <a:schemeClr val="tx1"/>
                </a:solidFill>
                <a:latin typeface="Century Gothic" pitchFamily="34" charset="0"/>
              </a:rPr>
              <a:t> </a:t>
            </a:r>
            <a:r>
              <a:rPr lang="es-ES" sz="1400" dirty="0" err="1" smtClean="0">
                <a:solidFill>
                  <a:schemeClr val="tx1"/>
                </a:solidFill>
                <a:latin typeface="Century Gothic" pitchFamily="34" charset="0"/>
              </a:rPr>
              <a:t>with</a:t>
            </a:r>
            <a:r>
              <a:rPr lang="es-ES" sz="1400" dirty="0" smtClean="0">
                <a:solidFill>
                  <a:schemeClr val="tx1"/>
                </a:solidFill>
                <a:latin typeface="Century Gothic" pitchFamily="34" charset="0"/>
              </a:rPr>
              <a:t> data </a:t>
            </a:r>
            <a:r>
              <a:rPr lang="es-ES" sz="1400" dirty="0" err="1" smtClean="0">
                <a:solidFill>
                  <a:schemeClr val="tx1"/>
                </a:solidFill>
                <a:latin typeface="Century Gothic" pitchFamily="34" charset="0"/>
              </a:rPr>
              <a:t>copy</a:t>
            </a:r>
            <a:endParaRPr kumimoji="0" lang="es-ES" sz="1400" b="0" i="0" u="none" strike="noStrike" cap="none" normalizeH="0" baseline="0" dirty="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2677942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0"/>
            <a:ext cx="9108504" cy="461665"/>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rgbClr val="003399"/>
                </a:solidFill>
              </a:rPr>
              <a:t>Data Handling </a:t>
            </a:r>
            <a:r>
              <a:rPr lang="en-US" sz="2400" b="1" dirty="0" smtClean="0">
                <a:solidFill>
                  <a:srgbClr val="003399"/>
                </a:solidFill>
              </a:rPr>
              <a:t>System (</a:t>
            </a:r>
            <a:r>
              <a:rPr lang="en-US" sz="2400" b="1" dirty="0" err="1" smtClean="0">
                <a:solidFill>
                  <a:srgbClr val="003399"/>
                </a:solidFill>
              </a:rPr>
              <a:t>experim</a:t>
            </a:r>
            <a:r>
              <a:rPr lang="en-US" sz="2400" b="1" dirty="0" smtClean="0">
                <a:solidFill>
                  <a:srgbClr val="003399"/>
                </a:solidFill>
              </a:rPr>
              <a:t>. Data)</a:t>
            </a:r>
            <a:endParaRPr lang="en-GB" sz="2400" b="1" dirty="0" err="1">
              <a:solidFill>
                <a:srgbClr val="003399"/>
              </a:solidFill>
            </a:endParaRPr>
          </a:p>
        </p:txBody>
      </p:sp>
      <p:sp>
        <p:nvSpPr>
          <p:cNvPr id="10" name="TextBox 9"/>
          <p:cNvSpPr txBox="1"/>
          <p:nvPr/>
        </p:nvSpPr>
        <p:spPr>
          <a:xfrm>
            <a:off x="149424" y="5584609"/>
            <a:ext cx="6654824" cy="338554"/>
          </a:xfrm>
          <a:prstGeom prst="rect">
            <a:avLst/>
          </a:prstGeom>
          <a:noFill/>
        </p:spPr>
        <p:txBody>
          <a:bodyPr wrap="square" rtlCol="0">
            <a:spAutoFit/>
          </a:bodyPr>
          <a:lstStyle/>
          <a:p>
            <a:r>
              <a:rPr lang="en-US" sz="1600" dirty="0">
                <a:solidFill>
                  <a:srgbClr val="0070C0"/>
                </a:solidFill>
                <a:latin typeface="Calibri"/>
              </a:rPr>
              <a:t>NOTE 1 </a:t>
            </a:r>
            <a:r>
              <a:rPr lang="en-US" sz="1600" dirty="0" smtClean="0">
                <a:solidFill>
                  <a:srgbClr val="0070C0"/>
                </a:solidFill>
                <a:latin typeface="Calibri"/>
              </a:rPr>
              <a:t>: All SDN data are automatically archived via SDN-DAN gateway</a:t>
            </a:r>
            <a:endParaRPr lang="en-US" sz="1600" dirty="0">
              <a:solidFill>
                <a:srgbClr val="0070C0"/>
              </a:solidFill>
              <a:latin typeface="Calibri"/>
            </a:endParaRPr>
          </a:p>
        </p:txBody>
      </p:sp>
      <p:sp>
        <p:nvSpPr>
          <p:cNvPr id="3" name="TextBox 2"/>
          <p:cNvSpPr txBox="1"/>
          <p:nvPr/>
        </p:nvSpPr>
        <p:spPr>
          <a:xfrm>
            <a:off x="70967" y="980728"/>
            <a:ext cx="4536504" cy="3108543"/>
          </a:xfrm>
          <a:prstGeom prst="rect">
            <a:avLst/>
          </a:prstGeom>
          <a:noFill/>
        </p:spPr>
        <p:txBody>
          <a:bodyPr wrap="square" rtlCol="0">
            <a:spAutoFit/>
          </a:bodyPr>
          <a:lstStyle/>
          <a:p>
            <a:pPr marL="346075" lvl="1" indent="-342900" eaLnBrk="0" fontAlgn="base" hangingPunct="0">
              <a:spcBef>
                <a:spcPct val="0"/>
              </a:spcBef>
              <a:spcAft>
                <a:spcPct val="0"/>
              </a:spcAft>
              <a:buFont typeface="Wingdings" panose="05000000000000000000" pitchFamily="2" charset="2"/>
              <a:buChar char="q"/>
            </a:pPr>
            <a:r>
              <a:rPr lang="en-US" b="1" kern="0" dirty="0">
                <a:solidFill>
                  <a:srgbClr val="0070C0"/>
                </a:solidFill>
                <a:cs typeface="Arial" panose="020B0604020202020204" pitchFamily="34" charset="0"/>
              </a:rPr>
              <a:t>PON archive system</a:t>
            </a:r>
            <a:endParaRPr lang="en-US" kern="0" dirty="0">
              <a:solidFill>
                <a:srgbClr val="000000"/>
              </a:solidFill>
              <a:cs typeface="Arial" panose="020B0604020202020204" pitchFamily="34" charset="0"/>
            </a:endParaRPr>
          </a:p>
          <a:p>
            <a:pPr marL="512763" lvl="1" indent="-152400" defTabSz="447675" eaLnBrk="0" fontAlgn="base" hangingPunct="0">
              <a:spcBef>
                <a:spcPct val="0"/>
              </a:spcBef>
              <a:spcAft>
                <a:spcPct val="0"/>
              </a:spcAft>
            </a:pPr>
            <a:r>
              <a:rPr lang="en-US" sz="1600" u="sng" kern="0" dirty="0">
                <a:solidFill>
                  <a:srgbClr val="000000"/>
                </a:solidFill>
                <a:cs typeface="Arial" panose="020B0604020202020204" pitchFamily="34" charset="0"/>
              </a:rPr>
              <a:t>Characteristics</a:t>
            </a:r>
          </a:p>
          <a:p>
            <a:pPr marL="623888" lvl="2" indent="-176213" eaLnBrk="0" fontAlgn="base" hangingPunct="0">
              <a:spcBef>
                <a:spcPct val="0"/>
              </a:spcBef>
              <a:spcAft>
                <a:spcPct val="0"/>
              </a:spcAft>
              <a:buFont typeface="Arial" panose="020B0604020202020204" pitchFamily="34" charset="0"/>
              <a:buChar char="•"/>
              <a:tabLst>
                <a:tab pos="536575" algn="l"/>
              </a:tabLst>
            </a:pPr>
            <a:r>
              <a:rPr lang="en-US" sz="1400" kern="0" dirty="0">
                <a:solidFill>
                  <a:srgbClr val="000000"/>
                </a:solidFill>
                <a:cs typeface="Arial" panose="020B0604020202020204" pitchFamily="34" charset="0"/>
              </a:rPr>
              <a:t>Continuous archive system : 24h/7 days</a:t>
            </a:r>
          </a:p>
          <a:p>
            <a:pPr marL="623888" lvl="2" indent="-176213" eaLnBrk="0" fontAlgn="base" hangingPunct="0">
              <a:spcBef>
                <a:spcPct val="0"/>
              </a:spcBef>
              <a:spcAft>
                <a:spcPct val="0"/>
              </a:spcAft>
              <a:buFont typeface="Arial" panose="020B0604020202020204" pitchFamily="34" charset="0"/>
              <a:buChar char="•"/>
              <a:tabLst>
                <a:tab pos="536575" algn="l"/>
              </a:tabLst>
            </a:pPr>
            <a:r>
              <a:rPr lang="en-US" sz="1400" kern="0" dirty="0">
                <a:solidFill>
                  <a:srgbClr val="000000"/>
                </a:solidFill>
                <a:cs typeface="Arial" panose="020B0604020202020204" pitchFamily="34" charset="0"/>
              </a:rPr>
              <a:t>Stores EPICS PV </a:t>
            </a:r>
          </a:p>
          <a:p>
            <a:pPr marL="623888" lvl="2" indent="-176213" eaLnBrk="0" fontAlgn="base" hangingPunct="0">
              <a:spcBef>
                <a:spcPct val="0"/>
              </a:spcBef>
              <a:spcAft>
                <a:spcPct val="0"/>
              </a:spcAft>
              <a:buFont typeface="Arial" panose="020B0604020202020204" pitchFamily="34" charset="0"/>
              <a:buChar char="•"/>
              <a:tabLst>
                <a:tab pos="536575" algn="l"/>
              </a:tabLst>
            </a:pPr>
            <a:r>
              <a:rPr lang="en-US" sz="1400" kern="0" dirty="0">
                <a:solidFill>
                  <a:srgbClr val="000000"/>
                </a:solidFill>
                <a:cs typeface="Arial" panose="020B0604020202020204" pitchFamily="34" charset="0"/>
              </a:rPr>
              <a:t>Data access – time series: (Variable Name, Time Window)</a:t>
            </a:r>
          </a:p>
          <a:p>
            <a:pPr marL="623888" lvl="2" indent="-176213" eaLnBrk="0" fontAlgn="base" hangingPunct="0">
              <a:spcBef>
                <a:spcPct val="0"/>
              </a:spcBef>
              <a:spcAft>
                <a:spcPct val="0"/>
              </a:spcAft>
              <a:buFont typeface="Arial" panose="020B0604020202020204" pitchFamily="34" charset="0"/>
              <a:buChar char="•"/>
              <a:tabLst>
                <a:tab pos="536575" algn="l"/>
              </a:tabLst>
            </a:pPr>
            <a:r>
              <a:rPr lang="en-US" sz="1400" kern="0" dirty="0">
                <a:solidFill>
                  <a:srgbClr val="000000"/>
                </a:solidFill>
                <a:cs typeface="Arial" panose="020B0604020202020204" pitchFamily="34" charset="0"/>
              </a:rPr>
              <a:t>Data transfer POZ-XPOZ</a:t>
            </a:r>
          </a:p>
          <a:p>
            <a:pPr marL="623888" lvl="2" indent="-176213" eaLnBrk="0" fontAlgn="base" hangingPunct="0">
              <a:spcBef>
                <a:spcPct val="0"/>
              </a:spcBef>
              <a:spcAft>
                <a:spcPct val="0"/>
              </a:spcAft>
              <a:buFont typeface="Arial" panose="020B0604020202020204" pitchFamily="34" charset="0"/>
              <a:buChar char="•"/>
              <a:tabLst>
                <a:tab pos="536575" algn="l"/>
              </a:tabLst>
            </a:pPr>
            <a:r>
              <a:rPr lang="en-US" sz="1400" kern="0" dirty="0">
                <a:solidFill>
                  <a:srgbClr val="000000"/>
                </a:solidFill>
                <a:cs typeface="Arial" panose="020B0604020202020204" pitchFamily="34" charset="0"/>
              </a:rPr>
              <a:t>Keep data for ITER lifetime</a:t>
            </a:r>
          </a:p>
          <a:p>
            <a:pPr marL="361950" lvl="1" eaLnBrk="0" fontAlgn="base" hangingPunct="0">
              <a:spcBef>
                <a:spcPct val="0"/>
              </a:spcBef>
              <a:spcAft>
                <a:spcPct val="0"/>
              </a:spcAft>
            </a:pPr>
            <a:r>
              <a:rPr lang="en-US" sz="1600" u="sng" kern="0" dirty="0">
                <a:solidFill>
                  <a:srgbClr val="000000"/>
                </a:solidFill>
                <a:cs typeface="Arial" panose="020B0604020202020204" pitchFamily="34" charset="0"/>
              </a:rPr>
              <a:t>Implementation</a:t>
            </a:r>
          </a:p>
          <a:p>
            <a:pPr marL="623888" lvl="2" indent="-176213" eaLnBrk="0" fontAlgn="base" hangingPunct="0">
              <a:spcBef>
                <a:spcPct val="0"/>
              </a:spcBef>
              <a:spcAft>
                <a:spcPct val="0"/>
              </a:spcAft>
              <a:buFont typeface="Arial" panose="020B0604020202020204" pitchFamily="34" charset="0"/>
              <a:buChar char="•"/>
            </a:pPr>
            <a:r>
              <a:rPr lang="en-US" sz="1400" kern="0" dirty="0">
                <a:solidFill>
                  <a:srgbClr val="000000"/>
                </a:solidFill>
                <a:cs typeface="Arial" panose="020B0604020202020204" pitchFamily="34" charset="0"/>
              </a:rPr>
              <a:t>BEAUTY : 1 archive engine/CBS + relational </a:t>
            </a:r>
            <a:r>
              <a:rPr lang="en-US" sz="1400" kern="0" dirty="0" smtClean="0">
                <a:solidFill>
                  <a:srgbClr val="000000"/>
                </a:solidFill>
                <a:cs typeface="Arial" panose="020B0604020202020204" pitchFamily="34" charset="0"/>
              </a:rPr>
              <a:t>database</a:t>
            </a:r>
          </a:p>
          <a:p>
            <a:pPr marL="623888" lvl="2" indent="-176213" eaLnBrk="0" fontAlgn="base" hangingPunct="0">
              <a:spcBef>
                <a:spcPct val="0"/>
              </a:spcBef>
              <a:spcAft>
                <a:spcPct val="0"/>
              </a:spcAft>
              <a:buFont typeface="Arial" panose="020B0604020202020204" pitchFamily="34" charset="0"/>
              <a:buChar char="•"/>
            </a:pPr>
            <a:r>
              <a:rPr lang="en-US" sz="1400" kern="0" dirty="0" smtClean="0">
                <a:solidFill>
                  <a:srgbClr val="000000"/>
                </a:solidFill>
                <a:cs typeface="Arial" panose="020B0604020202020204" pitchFamily="34" charset="0"/>
              </a:rPr>
              <a:t>Upgrade to same technology as DAN archive system undergoing </a:t>
            </a:r>
            <a:endParaRPr lang="en-US" sz="1400" kern="0" dirty="0">
              <a:solidFill>
                <a:srgbClr val="000000"/>
              </a:solidFill>
              <a:cs typeface="Arial" panose="020B0604020202020204" pitchFamily="34" charset="0"/>
            </a:endParaRPr>
          </a:p>
        </p:txBody>
      </p:sp>
      <p:sp>
        <p:nvSpPr>
          <p:cNvPr id="14" name="TextBox 13"/>
          <p:cNvSpPr txBox="1"/>
          <p:nvPr/>
        </p:nvSpPr>
        <p:spPr>
          <a:xfrm>
            <a:off x="4644008" y="980728"/>
            <a:ext cx="4176464" cy="3582519"/>
          </a:xfrm>
          <a:prstGeom prst="rect">
            <a:avLst/>
          </a:prstGeom>
          <a:noFill/>
        </p:spPr>
        <p:txBody>
          <a:bodyPr wrap="square" rtlCol="0">
            <a:spAutoFit/>
          </a:bodyPr>
          <a:lstStyle/>
          <a:p>
            <a:pPr marL="346075" lvl="1" indent="-342900" eaLnBrk="0" fontAlgn="base" hangingPunct="0">
              <a:spcBef>
                <a:spcPct val="0"/>
              </a:spcBef>
              <a:spcAft>
                <a:spcPct val="0"/>
              </a:spcAft>
              <a:buFont typeface="Wingdings" panose="05000000000000000000" pitchFamily="2" charset="2"/>
              <a:buChar char="q"/>
            </a:pPr>
            <a:r>
              <a:rPr lang="en-US" b="1" kern="0" dirty="0">
                <a:solidFill>
                  <a:srgbClr val="0070C0"/>
                </a:solidFill>
                <a:cs typeface="Arial" panose="020B0604020202020204" pitchFamily="34" charset="0"/>
              </a:rPr>
              <a:t>DAN archive system</a:t>
            </a:r>
            <a:endParaRPr lang="en-US" kern="0" dirty="0">
              <a:solidFill>
                <a:srgbClr val="000000"/>
              </a:solidFill>
              <a:cs typeface="Arial" panose="020B0604020202020204" pitchFamily="34" charset="0"/>
            </a:endParaRPr>
          </a:p>
          <a:p>
            <a:pPr marL="512763" lvl="1" indent="-152400" defTabSz="447675" eaLnBrk="0" fontAlgn="base" hangingPunct="0">
              <a:spcBef>
                <a:spcPct val="0"/>
              </a:spcBef>
              <a:spcAft>
                <a:spcPct val="0"/>
              </a:spcAft>
            </a:pPr>
            <a:r>
              <a:rPr lang="en-US" sz="1600" u="sng" kern="0" dirty="0">
                <a:solidFill>
                  <a:srgbClr val="000000"/>
                </a:solidFill>
                <a:cs typeface="Arial" panose="020B0604020202020204" pitchFamily="34" charset="0"/>
              </a:rPr>
              <a:t>Characteristics</a:t>
            </a:r>
          </a:p>
          <a:p>
            <a:pPr marL="623888" lvl="2" indent="-228600">
              <a:spcBef>
                <a:spcPct val="20000"/>
              </a:spcBef>
              <a:buFont typeface="Arial" panose="020B0604020202020204" pitchFamily="34" charset="0"/>
              <a:buChar char="•"/>
            </a:pPr>
            <a:r>
              <a:rPr lang="en-US" sz="1400" dirty="0">
                <a:solidFill>
                  <a:prstClr val="black"/>
                </a:solidFill>
                <a:cs typeface="Arial" panose="020B0604020202020204" pitchFamily="34" charset="0"/>
              </a:rPr>
              <a:t>Runs for a shot or some consecutive days (for tests)</a:t>
            </a:r>
          </a:p>
          <a:p>
            <a:pPr marL="623888" lvl="2" indent="-228600">
              <a:spcBef>
                <a:spcPct val="20000"/>
              </a:spcBef>
              <a:buFont typeface="Arial" panose="020B0604020202020204" pitchFamily="34" charset="0"/>
              <a:buChar char="•"/>
            </a:pPr>
            <a:r>
              <a:rPr lang="en-US" sz="1400" dirty="0">
                <a:solidFill>
                  <a:prstClr val="black"/>
                </a:solidFill>
                <a:cs typeface="Arial" panose="020B0604020202020204" pitchFamily="34" charset="0"/>
              </a:rPr>
              <a:t>Stores high sampled structured data (SDN, buffer, </a:t>
            </a:r>
            <a:r>
              <a:rPr lang="en-US" sz="1400" dirty="0" err="1">
                <a:solidFill>
                  <a:prstClr val="black"/>
                </a:solidFill>
                <a:cs typeface="Arial" panose="020B0604020202020204" pitchFamily="34" charset="0"/>
              </a:rPr>
              <a:t>etc</a:t>
            </a:r>
            <a:r>
              <a:rPr lang="en-US" sz="1400" dirty="0">
                <a:solidFill>
                  <a:prstClr val="black"/>
                </a:solidFill>
                <a:cs typeface="Arial" panose="020B0604020202020204" pitchFamily="34" charset="0"/>
              </a:rPr>
              <a:t>)</a:t>
            </a:r>
          </a:p>
          <a:p>
            <a:pPr marL="623888" lvl="2" indent="-228600">
              <a:spcBef>
                <a:spcPct val="20000"/>
              </a:spcBef>
              <a:buFont typeface="Arial" panose="020B0604020202020204" pitchFamily="34" charset="0"/>
              <a:buChar char="•"/>
            </a:pPr>
            <a:r>
              <a:rPr lang="en-US" sz="1400" dirty="0">
                <a:solidFill>
                  <a:prstClr val="black"/>
                </a:solidFill>
                <a:cs typeface="Arial" panose="020B0604020202020204" pitchFamily="34" charset="0"/>
              </a:rPr>
              <a:t>Data access – time series : (Variable Name, Time Window/Shot number)</a:t>
            </a:r>
          </a:p>
          <a:p>
            <a:pPr marL="623888" lvl="2" indent="-228600">
              <a:spcBef>
                <a:spcPct val="20000"/>
              </a:spcBef>
              <a:buFont typeface="Arial" panose="020B0604020202020204" pitchFamily="34" charset="0"/>
              <a:buChar char="•"/>
            </a:pPr>
            <a:r>
              <a:rPr lang="en-US" sz="1400" dirty="0">
                <a:solidFill>
                  <a:prstClr val="black"/>
                </a:solidFill>
                <a:cs typeface="Arial" panose="020B0604020202020204" pitchFamily="34" charset="0"/>
              </a:rPr>
              <a:t>Data transfer POZ-XPOZ</a:t>
            </a:r>
          </a:p>
          <a:p>
            <a:pPr marL="623888" lvl="2" indent="-228600">
              <a:spcBef>
                <a:spcPct val="20000"/>
              </a:spcBef>
              <a:buFont typeface="Arial" panose="020B0604020202020204" pitchFamily="34" charset="0"/>
              <a:buChar char="•"/>
            </a:pPr>
            <a:r>
              <a:rPr lang="en-US" sz="1400" dirty="0">
                <a:solidFill>
                  <a:prstClr val="black"/>
                </a:solidFill>
                <a:cs typeface="Arial" panose="020B0604020202020204" pitchFamily="34" charset="0"/>
              </a:rPr>
              <a:t>Keep data for ITER lifetime</a:t>
            </a:r>
          </a:p>
          <a:p>
            <a:pPr marL="361950" lvl="1" eaLnBrk="0" fontAlgn="base" hangingPunct="0">
              <a:spcBef>
                <a:spcPct val="0"/>
              </a:spcBef>
              <a:spcAft>
                <a:spcPct val="0"/>
              </a:spcAft>
            </a:pPr>
            <a:r>
              <a:rPr lang="en-US" sz="1600" u="sng" kern="0" dirty="0">
                <a:solidFill>
                  <a:srgbClr val="000000"/>
                </a:solidFill>
                <a:cs typeface="Arial" panose="020B0604020202020204" pitchFamily="34" charset="0"/>
              </a:rPr>
              <a:t>Implementation</a:t>
            </a:r>
          </a:p>
          <a:p>
            <a:pPr marL="623888" lvl="2" indent="-228600">
              <a:spcBef>
                <a:spcPct val="20000"/>
              </a:spcBef>
              <a:buFont typeface="Arial" panose="020B0604020202020204" pitchFamily="34" charset="0"/>
              <a:buChar char="•"/>
            </a:pPr>
            <a:r>
              <a:rPr lang="en-US" sz="1400" dirty="0">
                <a:solidFill>
                  <a:prstClr val="black"/>
                </a:solidFill>
                <a:cs typeface="Arial" panose="020B0604020202020204" pitchFamily="34" charset="0"/>
              </a:rPr>
              <a:t>DAN </a:t>
            </a:r>
            <a:r>
              <a:rPr lang="en-US" sz="1400" dirty="0" smtClean="0">
                <a:solidFill>
                  <a:prstClr val="black"/>
                </a:solidFill>
                <a:cs typeface="Arial" panose="020B0604020202020204" pitchFamily="34" charset="0"/>
              </a:rPr>
              <a:t>archive </a:t>
            </a:r>
            <a:r>
              <a:rPr lang="en-US" sz="1400" dirty="0">
                <a:solidFill>
                  <a:prstClr val="black"/>
                </a:solidFill>
                <a:cs typeface="Arial" panose="020B0604020202020204" pitchFamily="34" charset="0"/>
              </a:rPr>
              <a:t>(buffer + write into a file). Number will depend on performance of single archive</a:t>
            </a:r>
          </a:p>
        </p:txBody>
      </p:sp>
      <p:sp>
        <p:nvSpPr>
          <p:cNvPr id="2" name="TextBox 1"/>
          <p:cNvSpPr txBox="1"/>
          <p:nvPr/>
        </p:nvSpPr>
        <p:spPr>
          <a:xfrm>
            <a:off x="899592" y="4869160"/>
            <a:ext cx="7632848" cy="338554"/>
          </a:xfrm>
          <a:prstGeom prst="rect">
            <a:avLst/>
          </a:prstGeom>
          <a:noFill/>
        </p:spPr>
        <p:txBody>
          <a:bodyPr wrap="square" rtlCol="0">
            <a:spAutoFit/>
          </a:bodyPr>
          <a:lstStyle/>
          <a:p>
            <a:r>
              <a:rPr lang="en-US" sz="1600" smtClean="0"/>
              <a:t>Plan to provide </a:t>
            </a:r>
            <a:r>
              <a:rPr lang="en-US" sz="1600" dirty="0" smtClean="0"/>
              <a:t>a CSS plugin to allow data access of DAN and PON data </a:t>
            </a:r>
            <a:endParaRPr lang="en-GB" sz="1600" dirty="0"/>
          </a:p>
        </p:txBody>
      </p:sp>
    </p:spTree>
    <p:extLst>
      <p:ext uri="{BB962C8B-B14F-4D97-AF65-F5344CB8AC3E}">
        <p14:creationId xmlns:p14="http://schemas.microsoft.com/office/powerpoint/2010/main" val="151671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177"/>
            <a:ext cx="8001000" cy="523503"/>
          </a:xfrm>
        </p:spPr>
        <p:txBody>
          <a:bodyPr/>
          <a:lstStyle/>
          <a:p>
            <a:r>
              <a:rPr lang="en-US" dirty="0" smtClean="0"/>
              <a:t>Use cases for tests</a:t>
            </a:r>
            <a:endParaRPr lang="en-GB" dirty="0"/>
          </a:p>
        </p:txBody>
      </p:sp>
      <p:sp>
        <p:nvSpPr>
          <p:cNvPr id="3" name="Content Placeholder 2"/>
          <p:cNvSpPr>
            <a:spLocks noGrp="1"/>
          </p:cNvSpPr>
          <p:nvPr>
            <p:ph idx="1"/>
          </p:nvPr>
        </p:nvSpPr>
        <p:spPr>
          <a:xfrm>
            <a:off x="323528" y="836712"/>
            <a:ext cx="8001000" cy="4487416"/>
          </a:xfrm>
        </p:spPr>
        <p:txBody>
          <a:bodyPr/>
          <a:lstStyle/>
          <a:p>
            <a:pPr marL="0" indent="0">
              <a:buNone/>
            </a:pPr>
            <a:endParaRPr lang="en-US" sz="1600" dirty="0" smtClean="0"/>
          </a:p>
          <a:p>
            <a:r>
              <a:rPr lang="en-US" sz="1800" dirty="0" smtClean="0"/>
              <a:t>Customized  and very fast ADC</a:t>
            </a:r>
            <a:r>
              <a:rPr lang="en-GB" sz="1800" dirty="0"/>
              <a:t> </a:t>
            </a:r>
            <a:r>
              <a:rPr lang="en-GB" sz="1800" dirty="0" smtClean="0"/>
              <a:t>(double </a:t>
            </a:r>
            <a:r>
              <a:rPr lang="en-GB" sz="1800" dirty="0"/>
              <a:t>channel, 1GBytes/sec per channel (or per two </a:t>
            </a:r>
            <a:r>
              <a:rPr lang="en-GB" sz="1800" dirty="0" smtClean="0"/>
              <a:t>channels)) </a:t>
            </a:r>
            <a:r>
              <a:rPr lang="en-GB" sz="1800" dirty="0"/>
              <a:t>with large internal hardware buffer. It has been developed in </a:t>
            </a:r>
            <a:r>
              <a:rPr lang="en-GB" sz="1800" dirty="0" err="1"/>
              <a:t>Novosybirsk</a:t>
            </a:r>
            <a:r>
              <a:rPr lang="en-GB" sz="1800" dirty="0"/>
              <a:t> (both hardware itself and data processing FPGA code). </a:t>
            </a:r>
            <a:r>
              <a:rPr lang="en-GB" sz="1800" dirty="0" smtClean="0"/>
              <a:t>Dedicated for </a:t>
            </a:r>
            <a:r>
              <a:rPr lang="en-GB" sz="1800" dirty="0"/>
              <a:t>the neutron diagnostic. </a:t>
            </a:r>
            <a:r>
              <a:rPr lang="en-GB" sz="1800" dirty="0" smtClean="0"/>
              <a:t>Very interesting use case for plotters (first time we run it, we encounter out of memory) : </a:t>
            </a:r>
          </a:p>
          <a:p>
            <a:r>
              <a:rPr lang="en-GB" sz="1800" dirty="0" smtClean="0"/>
              <a:t>DAN and SDN integration use case : streaming of full data over DAN, sub-sampled over SDN, and average to PON for HMI plotting.</a:t>
            </a:r>
          </a:p>
          <a:p>
            <a:r>
              <a:rPr lang="en-US" sz="1800" dirty="0" err="1" smtClean="0"/>
              <a:t>FlexRIO</a:t>
            </a:r>
            <a:r>
              <a:rPr lang="en-US" sz="1800" dirty="0" smtClean="0"/>
              <a:t> : image plotting. Use of NDS and DAN as plugin, full sample over DAN, sub-sampling imaging over PON. </a:t>
            </a:r>
            <a:endParaRPr lang="en-GB" sz="1800" dirty="0" smtClean="0"/>
          </a:p>
          <a:p>
            <a:endParaRPr lang="en-GB" sz="1600" dirty="0" smtClean="0"/>
          </a:p>
          <a:p>
            <a:endParaRPr lang="en-GB" sz="900" dirty="0"/>
          </a:p>
          <a:p>
            <a:endParaRPr lang="en-GB" sz="900" dirty="0"/>
          </a:p>
        </p:txBody>
      </p:sp>
    </p:spTree>
    <p:extLst>
      <p:ext uri="{BB962C8B-B14F-4D97-AF65-F5344CB8AC3E}">
        <p14:creationId xmlns:p14="http://schemas.microsoft.com/office/powerpoint/2010/main" val="4201748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001000" cy="432048"/>
          </a:xfrm>
        </p:spPr>
        <p:txBody>
          <a:bodyPr/>
          <a:lstStyle/>
          <a:p>
            <a:r>
              <a:rPr lang="en-US" dirty="0" err="1" smtClean="0"/>
              <a:t>FlexRio</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140107534"/>
              </p:ext>
            </p:extLst>
          </p:nvPr>
        </p:nvGraphicFramePr>
        <p:xfrm>
          <a:off x="611560" y="656202"/>
          <a:ext cx="7131050" cy="5599113"/>
        </p:xfrm>
        <a:graphic>
          <a:graphicData uri="http://schemas.openxmlformats.org/presentationml/2006/ole">
            <mc:AlternateContent xmlns:mc="http://schemas.openxmlformats.org/markup-compatibility/2006">
              <mc:Choice xmlns:v="urn:schemas-microsoft-com:vml" Requires="v">
                <p:oleObj spid="_x0000_s2107" name="Visio" r:id="rId3" imgW="8324167" imgH="6544810" progId="Visio.Drawing.11">
                  <p:embed/>
                </p:oleObj>
              </mc:Choice>
              <mc:Fallback>
                <p:oleObj name="Visio" r:id="rId3" imgW="8324167" imgH="654481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56202"/>
                        <a:ext cx="713105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4427984" y="5301208"/>
            <a:ext cx="4572000" cy="738664"/>
          </a:xfrm>
          <a:prstGeom prst="rect">
            <a:avLst/>
          </a:prstGeom>
        </p:spPr>
        <p:txBody>
          <a:bodyPr>
            <a:spAutoFit/>
          </a:bodyPr>
          <a:lstStyle/>
          <a:p>
            <a:r>
              <a:rPr lang="en-US" sz="1400" dirty="0"/>
              <a:t>With the PXie7966R and the NI1483 with the camera EOSENS3 </a:t>
            </a:r>
            <a:r>
              <a:rPr lang="en-US" sz="1400" dirty="0" smtClean="0"/>
              <a:t>: Maximum </a:t>
            </a:r>
            <a:r>
              <a:rPr lang="en-US" sz="1400" dirty="0"/>
              <a:t>of 400MB/s acquired and </a:t>
            </a:r>
            <a:r>
              <a:rPr lang="en-US" sz="1400" dirty="0" smtClean="0"/>
              <a:t>archiving</a:t>
            </a:r>
            <a:endParaRPr lang="en-US" sz="1400" dirty="0"/>
          </a:p>
        </p:txBody>
      </p:sp>
    </p:spTree>
    <p:extLst>
      <p:ext uri="{BB962C8B-B14F-4D97-AF65-F5344CB8AC3E}">
        <p14:creationId xmlns:p14="http://schemas.microsoft.com/office/powerpoint/2010/main" val="1034567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7017"/>
            <a:ext cx="9108504" cy="461665"/>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solidFill>
                  <a:srgbClr val="003399"/>
                </a:solidFill>
              </a:rPr>
              <a:t>POZ /XPOZ data transfer	</a:t>
            </a:r>
            <a:endParaRPr lang="en-GB" sz="2400" b="1" dirty="0" err="1">
              <a:solidFill>
                <a:srgbClr val="003399"/>
              </a:solidFill>
            </a:endParaRPr>
          </a:p>
        </p:txBody>
      </p:sp>
      <p:sp>
        <p:nvSpPr>
          <p:cNvPr id="6" name="Content Placeholder 5"/>
          <p:cNvSpPr>
            <a:spLocks noGrp="1"/>
          </p:cNvSpPr>
          <p:nvPr>
            <p:ph idx="1"/>
          </p:nvPr>
        </p:nvSpPr>
        <p:spPr>
          <a:xfrm>
            <a:off x="553752" y="836712"/>
            <a:ext cx="8001000" cy="4487416"/>
          </a:xfrm>
        </p:spPr>
        <p:txBody>
          <a:bodyPr/>
          <a:lstStyle/>
          <a:p>
            <a:r>
              <a:rPr lang="en-US" dirty="0"/>
              <a:t>Main challenge of data </a:t>
            </a:r>
            <a:r>
              <a:rPr lang="en-US" dirty="0" smtClean="0"/>
              <a:t>handling : no research machine with such tough requirements</a:t>
            </a:r>
          </a:p>
          <a:p>
            <a:r>
              <a:rPr lang="en-US" dirty="0" smtClean="0"/>
              <a:t>Quality of the software in POZ is very crucial because of ITER’s nature</a:t>
            </a:r>
          </a:p>
          <a:p>
            <a:r>
              <a:rPr lang="en-US" dirty="0" smtClean="0"/>
              <a:t>ITER shall be able to run without need of XPOZ (e.g. connection losses)</a:t>
            </a:r>
          </a:p>
          <a:p>
            <a:r>
              <a:rPr lang="en-US" dirty="0" smtClean="0"/>
              <a:t>But ITER shall provide remote data access and monitoring</a:t>
            </a:r>
          </a:p>
          <a:p>
            <a:r>
              <a:rPr lang="en-US" dirty="0" smtClean="0"/>
              <a:t>Security level is under investigation </a:t>
            </a:r>
          </a:p>
          <a:p>
            <a:pPr lvl="1"/>
            <a:r>
              <a:rPr lang="en-US" dirty="0" smtClean="0"/>
              <a:t>Either firewall is accepted – </a:t>
            </a:r>
          </a:p>
          <a:p>
            <a:pPr lvl="2"/>
            <a:r>
              <a:rPr lang="en-US" dirty="0" smtClean="0"/>
              <a:t>decent quasi –real time data rate can be transferred using one way protocol</a:t>
            </a:r>
          </a:p>
          <a:p>
            <a:pPr lvl="2"/>
            <a:r>
              <a:rPr lang="en-US" dirty="0" smtClean="0"/>
              <a:t>Data integrity for archive will be required</a:t>
            </a:r>
          </a:p>
          <a:p>
            <a:pPr lvl="1"/>
            <a:r>
              <a:rPr lang="en-US" dirty="0" smtClean="0"/>
              <a:t>Or it is not sufficient, special data transfer will be required (quasi real-time is then impossible)</a:t>
            </a:r>
          </a:p>
          <a:p>
            <a:pPr lvl="1"/>
            <a:endParaRPr lang="en-GB" dirty="0"/>
          </a:p>
        </p:txBody>
      </p:sp>
    </p:spTree>
    <p:extLst>
      <p:ext uri="{BB962C8B-B14F-4D97-AF65-F5344CB8AC3E}">
        <p14:creationId xmlns:p14="http://schemas.microsoft.com/office/powerpoint/2010/main" val="794877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017"/>
            <a:ext cx="9108504" cy="461665"/>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rgbClr val="003399"/>
                </a:solidFill>
              </a:rPr>
              <a:t>Data Handling System </a:t>
            </a:r>
            <a:r>
              <a:rPr lang="en-US" sz="2400" b="1" dirty="0" smtClean="0">
                <a:solidFill>
                  <a:srgbClr val="003399"/>
                </a:solidFill>
              </a:rPr>
              <a:t>– DAN in CCS 5.1/6.0</a:t>
            </a:r>
            <a:endParaRPr lang="en-GB" sz="2400" b="1" dirty="0" err="1">
              <a:solidFill>
                <a:srgbClr val="003399"/>
              </a:solidFill>
            </a:endParaRPr>
          </a:p>
        </p:txBody>
      </p:sp>
      <p:sp>
        <p:nvSpPr>
          <p:cNvPr id="5" name="Content Placeholder 4"/>
          <p:cNvSpPr>
            <a:spLocks noGrp="1"/>
          </p:cNvSpPr>
          <p:nvPr>
            <p:ph idx="1"/>
          </p:nvPr>
        </p:nvSpPr>
        <p:spPr>
          <a:xfrm>
            <a:off x="553752" y="980728"/>
            <a:ext cx="8001000" cy="5688632"/>
          </a:xfrm>
        </p:spPr>
        <p:txBody>
          <a:bodyPr/>
          <a:lstStyle/>
          <a:p>
            <a:r>
              <a:rPr lang="en-US" dirty="0"/>
              <a:t>In next CCS version 5.1</a:t>
            </a:r>
          </a:p>
          <a:p>
            <a:pPr lvl="1"/>
            <a:r>
              <a:rPr lang="en-US" dirty="0" smtClean="0"/>
              <a:t>Provide support for metadata declaration at sample level </a:t>
            </a:r>
          </a:p>
          <a:p>
            <a:pPr lvl="1"/>
            <a:r>
              <a:rPr lang="en-US" dirty="0" smtClean="0"/>
              <a:t>Improve quality of the code (code review)</a:t>
            </a:r>
          </a:p>
          <a:p>
            <a:pPr lvl="1"/>
            <a:r>
              <a:rPr lang="en-US" dirty="0" smtClean="0"/>
              <a:t>Preparing performance for tests</a:t>
            </a:r>
            <a:endParaRPr lang="en-US" dirty="0"/>
          </a:p>
          <a:p>
            <a:pPr lvl="1"/>
            <a:r>
              <a:rPr lang="en-US" dirty="0" smtClean="0"/>
              <a:t>Provide a high level API for data access : </a:t>
            </a:r>
            <a:r>
              <a:rPr lang="en-US" dirty="0"/>
              <a:t>u</a:t>
            </a:r>
            <a:r>
              <a:rPr lang="en-US" dirty="0" smtClean="0"/>
              <a:t>se of standard technologies (MongoDB, REST, HDF5 server)</a:t>
            </a:r>
          </a:p>
          <a:p>
            <a:pPr lvl="1"/>
            <a:r>
              <a:rPr lang="en-US" dirty="0" smtClean="0"/>
              <a:t>Basic </a:t>
            </a:r>
            <a:r>
              <a:rPr lang="en-US" dirty="0"/>
              <a:t>idea, the client shall not be aware of the </a:t>
            </a:r>
            <a:r>
              <a:rPr lang="en-US" dirty="0" smtClean="0"/>
              <a:t>back-end</a:t>
            </a:r>
          </a:p>
          <a:p>
            <a:pPr marL="477838" lvl="1" indent="0">
              <a:buNone/>
            </a:pPr>
            <a:endParaRPr lang="en-US" dirty="0"/>
          </a:p>
          <a:p>
            <a:r>
              <a:rPr lang="en-US" dirty="0"/>
              <a:t>In CCS version 6.0</a:t>
            </a:r>
          </a:p>
          <a:p>
            <a:pPr lvl="1"/>
            <a:r>
              <a:rPr lang="en-US" dirty="0" smtClean="0"/>
              <a:t>EPICS interface </a:t>
            </a:r>
          </a:p>
          <a:p>
            <a:pPr lvl="1"/>
            <a:r>
              <a:rPr lang="en-US" dirty="0" smtClean="0"/>
              <a:t>First version of SUP will be provided in CCS</a:t>
            </a:r>
          </a:p>
          <a:p>
            <a:pPr lvl="1"/>
            <a:r>
              <a:rPr lang="en-US" dirty="0" smtClean="0"/>
              <a:t>Interface with SUP for pulse management</a:t>
            </a:r>
            <a:endParaRPr lang="en-US" dirty="0"/>
          </a:p>
          <a:p>
            <a:pPr lvl="1"/>
            <a:r>
              <a:rPr lang="en-US" dirty="0"/>
              <a:t>Better handling of calibrations data (use case will be thermo-couples and Thomson scattering</a:t>
            </a:r>
            <a:r>
              <a:rPr lang="en-US" dirty="0" smtClean="0"/>
              <a:t>)</a:t>
            </a:r>
          </a:p>
          <a:p>
            <a:pPr lvl="1"/>
            <a:r>
              <a:rPr lang="en-US" dirty="0" smtClean="0"/>
              <a:t>Provide different interfaces (</a:t>
            </a:r>
            <a:r>
              <a:rPr lang="en-US" dirty="0" err="1" smtClean="0"/>
              <a:t>Matlab</a:t>
            </a:r>
            <a:r>
              <a:rPr lang="en-US" dirty="0" smtClean="0"/>
              <a:t>, MDS+, </a:t>
            </a:r>
            <a:r>
              <a:rPr lang="en-US" dirty="0" err="1" smtClean="0"/>
              <a:t>etc</a:t>
            </a:r>
            <a:r>
              <a:rPr lang="en-US" dirty="0" smtClean="0"/>
              <a:t>)</a:t>
            </a:r>
            <a:endParaRPr lang="en-GB" dirty="0"/>
          </a:p>
          <a:p>
            <a:endParaRPr lang="en-GB" dirty="0"/>
          </a:p>
        </p:txBody>
      </p:sp>
    </p:spTree>
    <p:extLst>
      <p:ext uri="{BB962C8B-B14F-4D97-AF65-F5344CB8AC3E}">
        <p14:creationId xmlns:p14="http://schemas.microsoft.com/office/powerpoint/2010/main" val="3270112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7017"/>
            <a:ext cx="9108504" cy="461665"/>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rgbClr val="003399"/>
                </a:solidFill>
              </a:rPr>
              <a:t>Data Handling System </a:t>
            </a:r>
            <a:r>
              <a:rPr lang="en-US" sz="2400" b="1" dirty="0" smtClean="0">
                <a:solidFill>
                  <a:srgbClr val="003399"/>
                </a:solidFill>
              </a:rPr>
              <a:t>– Interface with offline analysis/IMAG</a:t>
            </a:r>
            <a:endParaRPr lang="en-GB" sz="2400" b="1" dirty="0" err="1">
              <a:solidFill>
                <a:srgbClr val="003399"/>
              </a:solidFill>
            </a:endParaRPr>
          </a:p>
        </p:txBody>
      </p:sp>
      <p:sp>
        <p:nvSpPr>
          <p:cNvPr id="6" name="Content Placeholder 5"/>
          <p:cNvSpPr>
            <a:spLocks noGrp="1"/>
          </p:cNvSpPr>
          <p:nvPr>
            <p:ph idx="1"/>
          </p:nvPr>
        </p:nvSpPr>
        <p:spPr>
          <a:xfrm>
            <a:off x="553752" y="692696"/>
            <a:ext cx="8001000" cy="5472608"/>
          </a:xfrm>
        </p:spPr>
        <p:txBody>
          <a:bodyPr/>
          <a:lstStyle/>
          <a:p>
            <a:r>
              <a:rPr lang="en-US" dirty="0" smtClean="0"/>
              <a:t>Ok but what about processed data?</a:t>
            </a:r>
          </a:p>
          <a:p>
            <a:r>
              <a:rPr lang="en-US" dirty="0" smtClean="0"/>
              <a:t>Implementation is foreseen for </a:t>
            </a:r>
            <a:r>
              <a:rPr lang="en-US" dirty="0"/>
              <a:t>central </a:t>
            </a:r>
            <a:r>
              <a:rPr lang="en-US" dirty="0" smtClean="0"/>
              <a:t>systems</a:t>
            </a:r>
            <a:endParaRPr lang="en-US" dirty="0"/>
          </a:p>
          <a:p>
            <a:r>
              <a:rPr lang="en-US" dirty="0"/>
              <a:t>Define a valid use case</a:t>
            </a:r>
          </a:p>
          <a:p>
            <a:pPr lvl="1"/>
            <a:r>
              <a:rPr lang="en-US" dirty="0" smtClean="0"/>
              <a:t>Simulate the production of </a:t>
            </a:r>
            <a:r>
              <a:rPr lang="en-US" dirty="0"/>
              <a:t>experimental data</a:t>
            </a:r>
          </a:p>
          <a:p>
            <a:pPr lvl="1"/>
            <a:r>
              <a:rPr lang="en-US" dirty="0"/>
              <a:t>Start to run an offline analysis chain (e.g. EFIT)</a:t>
            </a:r>
          </a:p>
          <a:p>
            <a:pPr lvl="1"/>
            <a:r>
              <a:rPr lang="en-US" dirty="0"/>
              <a:t>Store the different </a:t>
            </a:r>
            <a:r>
              <a:rPr lang="en-US" dirty="0" smtClean="0"/>
              <a:t>results</a:t>
            </a:r>
          </a:p>
          <a:p>
            <a:r>
              <a:rPr lang="en-US" dirty="0" smtClean="0"/>
              <a:t>Objectives</a:t>
            </a:r>
          </a:p>
          <a:p>
            <a:pPr lvl="1"/>
            <a:r>
              <a:rPr lang="en-US" dirty="0" smtClean="0"/>
              <a:t>Evaluate the required metadata</a:t>
            </a:r>
          </a:p>
          <a:p>
            <a:pPr lvl="1"/>
            <a:r>
              <a:rPr lang="en-US" dirty="0" smtClean="0"/>
              <a:t>Evaluate mapping between CBS/physics variables</a:t>
            </a:r>
          </a:p>
          <a:p>
            <a:pPr lvl="1"/>
            <a:r>
              <a:rPr lang="en-US" dirty="0" smtClean="0"/>
              <a:t>Evaluate data access for offline analysis</a:t>
            </a:r>
            <a:endParaRPr lang="en-US" dirty="0"/>
          </a:p>
          <a:p>
            <a:r>
              <a:rPr lang="en-US" dirty="0" smtClean="0"/>
              <a:t>POP (IMEG group) </a:t>
            </a:r>
            <a:r>
              <a:rPr lang="en-US" dirty="0"/>
              <a:t>is leading the activity</a:t>
            </a:r>
          </a:p>
          <a:p>
            <a:pPr lvl="1"/>
            <a:r>
              <a:rPr lang="en-US" dirty="0" smtClean="0"/>
              <a:t>CODAC </a:t>
            </a:r>
            <a:r>
              <a:rPr lang="en-US" dirty="0"/>
              <a:t>will follow POP </a:t>
            </a:r>
            <a:r>
              <a:rPr lang="en-US" dirty="0" smtClean="0"/>
              <a:t>decision regarding offline analysis toolkit.</a:t>
            </a:r>
            <a:endParaRPr lang="en-US" dirty="0"/>
          </a:p>
          <a:p>
            <a:endParaRPr lang="en-GB" dirty="0"/>
          </a:p>
          <a:p>
            <a:pPr marL="0" indent="0">
              <a:buNone/>
            </a:pPr>
            <a:endParaRPr lang="en-GB" dirty="0"/>
          </a:p>
        </p:txBody>
      </p:sp>
    </p:spTree>
    <p:extLst>
      <p:ext uri="{BB962C8B-B14F-4D97-AF65-F5344CB8AC3E}">
        <p14:creationId xmlns:p14="http://schemas.microsoft.com/office/powerpoint/2010/main" val="2863719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7017"/>
            <a:ext cx="9108504" cy="461665"/>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rgbClr val="003399"/>
                </a:solidFill>
              </a:rPr>
              <a:t>Data Handling System </a:t>
            </a:r>
            <a:r>
              <a:rPr lang="en-US" sz="2400" b="1" dirty="0" smtClean="0">
                <a:solidFill>
                  <a:srgbClr val="003399"/>
                </a:solidFill>
              </a:rPr>
              <a:t>– Conclusion</a:t>
            </a:r>
            <a:endParaRPr lang="en-GB" sz="2400" b="1" dirty="0" err="1">
              <a:solidFill>
                <a:srgbClr val="003399"/>
              </a:solidFill>
            </a:endParaRPr>
          </a:p>
        </p:txBody>
      </p:sp>
      <p:sp>
        <p:nvSpPr>
          <p:cNvPr id="6" name="Content Placeholder 5"/>
          <p:cNvSpPr>
            <a:spLocks noGrp="1"/>
          </p:cNvSpPr>
          <p:nvPr>
            <p:ph idx="1"/>
          </p:nvPr>
        </p:nvSpPr>
        <p:spPr>
          <a:xfrm>
            <a:off x="553752" y="1096468"/>
            <a:ext cx="8001000" cy="4708795"/>
          </a:xfrm>
        </p:spPr>
        <p:txBody>
          <a:bodyPr/>
          <a:lstStyle/>
          <a:p>
            <a:r>
              <a:rPr lang="en-US" dirty="0" smtClean="0"/>
              <a:t>Good progress on experimental data </a:t>
            </a:r>
          </a:p>
          <a:p>
            <a:r>
              <a:rPr lang="en-US" dirty="0" smtClean="0"/>
              <a:t>Data acquisition is now at production level</a:t>
            </a:r>
          </a:p>
          <a:p>
            <a:r>
              <a:rPr lang="en-US" dirty="0" smtClean="0"/>
              <a:t>First support of metadata</a:t>
            </a:r>
          </a:p>
          <a:p>
            <a:r>
              <a:rPr lang="en-US" dirty="0" smtClean="0"/>
              <a:t>What need to be done</a:t>
            </a:r>
          </a:p>
          <a:p>
            <a:pPr lvl="1"/>
            <a:r>
              <a:rPr lang="en-US" dirty="0" smtClean="0"/>
              <a:t>Performance tests (currently limited by </a:t>
            </a:r>
            <a:r>
              <a:rPr lang="en-US" dirty="0" err="1" smtClean="0"/>
              <a:t>hw</a:t>
            </a:r>
            <a:r>
              <a:rPr lang="en-US" dirty="0" smtClean="0"/>
              <a:t> – cannot buy fancy </a:t>
            </a:r>
            <a:r>
              <a:rPr lang="en-US" dirty="0" err="1" smtClean="0"/>
              <a:t>hw</a:t>
            </a:r>
            <a:r>
              <a:rPr lang="en-US" dirty="0" smtClean="0"/>
              <a:t> now as figures will be deprecated within a few years)</a:t>
            </a:r>
          </a:p>
          <a:p>
            <a:pPr lvl="1"/>
            <a:r>
              <a:rPr lang="en-US" dirty="0" smtClean="0"/>
              <a:t>Improve the data error management (e.g. network issue)</a:t>
            </a:r>
          </a:p>
          <a:p>
            <a:pPr lvl="1"/>
            <a:r>
              <a:rPr lang="en-US" dirty="0" smtClean="0"/>
              <a:t>Improve data access </a:t>
            </a:r>
          </a:p>
          <a:p>
            <a:pPr lvl="1"/>
            <a:r>
              <a:rPr lang="en-US" dirty="0" smtClean="0"/>
              <a:t>Support for calibrations</a:t>
            </a:r>
          </a:p>
          <a:p>
            <a:pPr lvl="1"/>
            <a:r>
              <a:rPr lang="en-US" dirty="0" smtClean="0"/>
              <a:t>Interface with offline analysis</a:t>
            </a:r>
            <a:endParaRPr lang="en-US" dirty="0"/>
          </a:p>
          <a:p>
            <a:endParaRPr lang="en-GB" dirty="0"/>
          </a:p>
          <a:p>
            <a:pPr marL="0" indent="0">
              <a:buNone/>
            </a:pPr>
            <a:endParaRPr lang="en-GB" dirty="0"/>
          </a:p>
        </p:txBody>
      </p:sp>
    </p:spTree>
    <p:extLst>
      <p:ext uri="{BB962C8B-B14F-4D97-AF65-F5344CB8AC3E}">
        <p14:creationId xmlns:p14="http://schemas.microsoft.com/office/powerpoint/2010/main" val="2815217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8575" y="-27384"/>
            <a:ext cx="382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r>
              <a:rPr lang="en-US" sz="2000" dirty="0" smtClean="0">
                <a:solidFill>
                  <a:schemeClr val="bg2"/>
                </a:solidFill>
                <a:latin typeface="+mn-lt"/>
              </a:rPr>
              <a:t>CODAC Operation Applications</a:t>
            </a:r>
            <a:endParaRPr lang="en-GB" sz="2000" dirty="0">
              <a:solidFill>
                <a:schemeClr val="bg2"/>
              </a:solidFill>
              <a:latin typeface="+mn-lt"/>
            </a:endParaRPr>
          </a:p>
        </p:txBody>
      </p:sp>
      <p:pic>
        <p:nvPicPr>
          <p:cNvPr id="6" name="Picture 5" descr="OPS_Dataflow_v2"/>
          <p:cNvPicPr/>
          <p:nvPr/>
        </p:nvPicPr>
        <p:blipFill>
          <a:blip r:embed="rId2">
            <a:extLst>
              <a:ext uri="{28A0092B-C50C-407E-A947-70E740481C1C}">
                <a14:useLocalDpi xmlns:a14="http://schemas.microsoft.com/office/drawing/2010/main" val="0"/>
              </a:ext>
            </a:extLst>
          </a:blip>
          <a:srcRect/>
          <a:stretch>
            <a:fillRect/>
          </a:stretch>
        </p:blipFill>
        <p:spPr bwMode="auto">
          <a:xfrm>
            <a:off x="179512" y="932723"/>
            <a:ext cx="5616624" cy="5088565"/>
          </a:xfrm>
          <a:prstGeom prst="rect">
            <a:avLst/>
          </a:prstGeom>
          <a:noFill/>
          <a:ln>
            <a:noFill/>
          </a:ln>
        </p:spPr>
      </p:pic>
      <p:sp>
        <p:nvSpPr>
          <p:cNvPr id="15" name="TextBox 14"/>
          <p:cNvSpPr txBox="1"/>
          <p:nvPr/>
        </p:nvSpPr>
        <p:spPr>
          <a:xfrm>
            <a:off x="5940152" y="836713"/>
            <a:ext cx="3096344" cy="3894977"/>
          </a:xfrm>
          <a:prstGeom prst="rect">
            <a:avLst/>
          </a:prstGeom>
          <a:noFill/>
          <a:ln>
            <a:noFill/>
          </a:ln>
        </p:spPr>
        <p:txBody>
          <a:bodyPr wrap="square" lIns="36000" rIns="36000" rtlCol="0">
            <a:spAutoFit/>
          </a:bodyPr>
          <a:lstStyle/>
          <a:p>
            <a:pPr marL="285750" lvl="0" indent="-285750">
              <a:lnSpc>
                <a:spcPct val="114000"/>
              </a:lnSpc>
              <a:spcAft>
                <a:spcPts val="600"/>
              </a:spcAft>
              <a:buFont typeface="Wingdings" panose="05000000000000000000" pitchFamily="2" charset="2"/>
              <a:buChar char="q"/>
            </a:pPr>
            <a:r>
              <a:rPr lang="en-US" sz="1400" b="1" dirty="0" smtClean="0">
                <a:solidFill>
                  <a:srgbClr val="0070C0"/>
                </a:solidFill>
                <a:latin typeface="+mn-lt"/>
              </a:rPr>
              <a:t>Operation Applications</a:t>
            </a:r>
          </a:p>
          <a:p>
            <a:pPr marL="358775" lvl="0" indent="-171450">
              <a:lnSpc>
                <a:spcPct val="114000"/>
              </a:lnSpc>
              <a:buFont typeface="Arial" panose="020B0604020202020204" pitchFamily="34" charset="0"/>
              <a:buChar char="•"/>
            </a:pPr>
            <a:r>
              <a:rPr lang="en-US" sz="1200" dirty="0" smtClean="0">
                <a:latin typeface="+mn-lt"/>
              </a:rPr>
              <a:t>Pulse Scheduling System</a:t>
            </a:r>
            <a:endParaRPr lang="en-US" sz="1200" dirty="0">
              <a:latin typeface="+mn-lt"/>
            </a:endParaRPr>
          </a:p>
          <a:p>
            <a:pPr marL="358775" indent="-171450">
              <a:lnSpc>
                <a:spcPct val="114000"/>
              </a:lnSpc>
              <a:buFont typeface="Arial" panose="020B0604020202020204" pitchFamily="34" charset="0"/>
              <a:buChar char="•"/>
            </a:pPr>
            <a:r>
              <a:rPr lang="en-US" sz="1200" dirty="0" smtClean="0">
                <a:latin typeface="+mn-lt"/>
              </a:rPr>
              <a:t>Supervision &amp; Automation</a:t>
            </a:r>
            <a:endParaRPr lang="en-US" sz="1200" dirty="0">
              <a:latin typeface="+mn-lt"/>
              <a:sym typeface="Wingdings"/>
            </a:endParaRPr>
          </a:p>
          <a:p>
            <a:pPr marL="358775" indent="-171450">
              <a:lnSpc>
                <a:spcPct val="114000"/>
              </a:lnSpc>
              <a:buFont typeface="Arial" panose="020B0604020202020204" pitchFamily="34" charset="0"/>
              <a:buChar char="•"/>
            </a:pPr>
            <a:r>
              <a:rPr lang="en-US" sz="1200" dirty="0" smtClean="0">
                <a:latin typeface="+mn-lt"/>
              </a:rPr>
              <a:t>Plasma Control System</a:t>
            </a:r>
            <a:endParaRPr lang="en-US" sz="1200" dirty="0">
              <a:latin typeface="+mn-lt"/>
            </a:endParaRPr>
          </a:p>
          <a:p>
            <a:pPr marL="358775" indent="-171450">
              <a:lnSpc>
                <a:spcPct val="114000"/>
              </a:lnSpc>
              <a:buFont typeface="Arial" panose="020B0604020202020204" pitchFamily="34" charset="0"/>
              <a:buChar char="•"/>
            </a:pPr>
            <a:r>
              <a:rPr lang="en-US" sz="1200" b="1" dirty="0" smtClean="0">
                <a:latin typeface="+mn-lt"/>
              </a:rPr>
              <a:t>Data Management System</a:t>
            </a:r>
          </a:p>
          <a:p>
            <a:pPr marL="358775" indent="-171450">
              <a:lnSpc>
                <a:spcPct val="114000"/>
              </a:lnSpc>
              <a:buFont typeface="Arial" panose="020B0604020202020204" pitchFamily="34" charset="0"/>
              <a:buChar char="•"/>
            </a:pPr>
            <a:r>
              <a:rPr lang="en-US" sz="1200" dirty="0" smtClean="0">
                <a:latin typeface="+mn-lt"/>
              </a:rPr>
              <a:t>Remote Participation</a:t>
            </a:r>
            <a:endParaRPr lang="en-US" sz="1200" dirty="0">
              <a:latin typeface="+mn-lt"/>
            </a:endParaRPr>
          </a:p>
          <a:p>
            <a:pPr lvl="0">
              <a:lnSpc>
                <a:spcPct val="114000"/>
              </a:lnSpc>
            </a:pPr>
            <a:r>
              <a:rPr lang="en-US" sz="1200" dirty="0" smtClean="0">
                <a:solidFill>
                  <a:srgbClr val="000000"/>
                </a:solidFill>
                <a:latin typeface="+mn-lt"/>
              </a:rPr>
              <a:t> </a:t>
            </a:r>
          </a:p>
          <a:p>
            <a:pPr marL="285750" indent="-285750">
              <a:lnSpc>
                <a:spcPct val="114000"/>
              </a:lnSpc>
              <a:spcAft>
                <a:spcPts val="600"/>
              </a:spcAft>
              <a:buFont typeface="Wingdings" panose="05000000000000000000" pitchFamily="2" charset="2"/>
              <a:buChar char="q"/>
            </a:pPr>
            <a:r>
              <a:rPr lang="en-US" sz="1400" b="1" kern="0" dirty="0" smtClean="0">
                <a:solidFill>
                  <a:srgbClr val="0070C0"/>
                </a:solidFill>
                <a:latin typeface="+mn-lt"/>
              </a:rPr>
              <a:t>Release of Op App</a:t>
            </a:r>
          </a:p>
          <a:p>
            <a:pPr marL="358775" indent="-171450">
              <a:lnSpc>
                <a:spcPct val="114000"/>
              </a:lnSpc>
              <a:buFont typeface="Arial" panose="020B0604020202020204" pitchFamily="34" charset="0"/>
              <a:buChar char="•"/>
            </a:pPr>
            <a:r>
              <a:rPr lang="en-US" sz="1200" kern="0" dirty="0" smtClean="0">
                <a:latin typeface="+mn-lt"/>
              </a:rPr>
              <a:t>Annually delivered </a:t>
            </a:r>
            <a:r>
              <a:rPr lang="en-US" sz="1200" kern="0" dirty="0">
                <a:latin typeface="+mn-lt"/>
              </a:rPr>
              <a:t>with different features according to the plant </a:t>
            </a:r>
            <a:r>
              <a:rPr lang="en-US" sz="1200" kern="0" dirty="0" smtClean="0">
                <a:latin typeface="+mn-lt"/>
              </a:rPr>
              <a:t>system </a:t>
            </a:r>
            <a:r>
              <a:rPr lang="en-US" sz="1200" kern="0" dirty="0">
                <a:latin typeface="+mn-lt"/>
              </a:rPr>
              <a:t>&amp; </a:t>
            </a:r>
            <a:r>
              <a:rPr lang="en-US" sz="1200" kern="0" dirty="0" smtClean="0">
                <a:latin typeface="+mn-lt"/>
              </a:rPr>
              <a:t>project </a:t>
            </a:r>
            <a:r>
              <a:rPr lang="en-US" sz="1200" kern="0" dirty="0">
                <a:latin typeface="+mn-lt"/>
              </a:rPr>
              <a:t>phases</a:t>
            </a:r>
            <a:r>
              <a:rPr lang="en-US" sz="1200" kern="0" dirty="0" smtClean="0">
                <a:latin typeface="+mn-lt"/>
              </a:rPr>
              <a:t>.</a:t>
            </a:r>
          </a:p>
          <a:p>
            <a:pPr marL="187325">
              <a:lnSpc>
                <a:spcPct val="114000"/>
              </a:lnSpc>
            </a:pPr>
            <a:endParaRPr lang="en-US" sz="1200" kern="0" dirty="0">
              <a:latin typeface="+mn-lt"/>
            </a:endParaRPr>
          </a:p>
          <a:p>
            <a:pPr marL="625475" indent="-228600">
              <a:lnSpc>
                <a:spcPct val="114000"/>
              </a:lnSpc>
              <a:buFont typeface="+mj-lt"/>
              <a:buAutoNum type="arabicParenR"/>
            </a:pPr>
            <a:r>
              <a:rPr lang="en-US" sz="1200" kern="0" dirty="0">
                <a:latin typeface="+mn-lt"/>
              </a:rPr>
              <a:t>Plant </a:t>
            </a:r>
            <a:r>
              <a:rPr lang="en-US" sz="1200" kern="0" dirty="0" smtClean="0">
                <a:latin typeface="+mn-lt"/>
              </a:rPr>
              <a:t>System </a:t>
            </a:r>
            <a:r>
              <a:rPr lang="en-US" sz="1200" kern="0" dirty="0">
                <a:latin typeface="+mn-lt"/>
              </a:rPr>
              <a:t>FAT/SAT </a:t>
            </a:r>
            <a:endParaRPr lang="en-US" sz="1200" kern="0" dirty="0" smtClean="0">
              <a:latin typeface="+mn-lt"/>
            </a:endParaRPr>
          </a:p>
          <a:p>
            <a:pPr marL="625475" indent="-228600">
              <a:lnSpc>
                <a:spcPct val="114000"/>
              </a:lnSpc>
              <a:buFont typeface="+mj-lt"/>
              <a:buAutoNum type="arabicParenR"/>
            </a:pPr>
            <a:r>
              <a:rPr lang="en-US" sz="1200" kern="0" dirty="0" smtClean="0">
                <a:latin typeface="+mn-lt"/>
              </a:rPr>
              <a:t>Plant System Commissioning</a:t>
            </a:r>
            <a:endParaRPr lang="en-US" sz="1200" kern="0" dirty="0">
              <a:latin typeface="+mn-lt"/>
            </a:endParaRPr>
          </a:p>
          <a:p>
            <a:pPr marL="625475" indent="-228600">
              <a:lnSpc>
                <a:spcPct val="114000"/>
              </a:lnSpc>
              <a:buFont typeface="+mj-lt"/>
              <a:buAutoNum type="arabicParenR"/>
            </a:pPr>
            <a:r>
              <a:rPr lang="en-US" sz="1200" kern="0" dirty="0" smtClean="0">
                <a:latin typeface="+mn-lt"/>
              </a:rPr>
              <a:t>Inter-Plant Commissioning</a:t>
            </a:r>
            <a:endParaRPr lang="en-US" sz="1200" kern="0" dirty="0">
              <a:latin typeface="+mn-lt"/>
            </a:endParaRPr>
          </a:p>
          <a:p>
            <a:pPr marL="625475" indent="-228600">
              <a:lnSpc>
                <a:spcPct val="114000"/>
              </a:lnSpc>
              <a:buFont typeface="+mj-lt"/>
              <a:buAutoNum type="arabicParenR"/>
            </a:pPr>
            <a:r>
              <a:rPr lang="en-US" sz="1200" kern="0" dirty="0">
                <a:latin typeface="+mn-lt"/>
              </a:rPr>
              <a:t>ITER Operation &amp; Plasma </a:t>
            </a:r>
            <a:r>
              <a:rPr lang="en-US" sz="1200" kern="0" dirty="0" smtClean="0">
                <a:latin typeface="+mn-lt"/>
              </a:rPr>
              <a:t>Experiment</a:t>
            </a:r>
            <a:endParaRPr lang="en-US" sz="1200" kern="0" dirty="0">
              <a:latin typeface="+mn-lt"/>
            </a:endParaRPr>
          </a:p>
        </p:txBody>
      </p:sp>
      <p:sp>
        <p:nvSpPr>
          <p:cNvPr id="3" name="Oval 2"/>
          <p:cNvSpPr/>
          <p:nvPr/>
        </p:nvSpPr>
        <p:spPr bwMode="auto">
          <a:xfrm>
            <a:off x="235296" y="2477820"/>
            <a:ext cx="900000" cy="816000"/>
          </a:xfrm>
          <a:prstGeom prst="ellipse">
            <a:avLst/>
          </a:prstGeom>
          <a:noFill/>
          <a:ln w="28575"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3" name="Oval 12"/>
          <p:cNvSpPr/>
          <p:nvPr/>
        </p:nvSpPr>
        <p:spPr bwMode="auto">
          <a:xfrm>
            <a:off x="4627680" y="1705361"/>
            <a:ext cx="900000" cy="816000"/>
          </a:xfrm>
          <a:prstGeom prst="ellipse">
            <a:avLst/>
          </a:prstGeom>
          <a:noFill/>
          <a:ln w="28575"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6" name="Oval 15"/>
          <p:cNvSpPr/>
          <p:nvPr/>
        </p:nvSpPr>
        <p:spPr bwMode="auto">
          <a:xfrm>
            <a:off x="2895362" y="1750009"/>
            <a:ext cx="900000" cy="816000"/>
          </a:xfrm>
          <a:prstGeom prst="ellipse">
            <a:avLst/>
          </a:prstGeom>
          <a:noFill/>
          <a:ln w="28575"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7" name="Oval 16"/>
          <p:cNvSpPr/>
          <p:nvPr/>
        </p:nvSpPr>
        <p:spPr bwMode="auto">
          <a:xfrm>
            <a:off x="4128540" y="2228957"/>
            <a:ext cx="900000" cy="816000"/>
          </a:xfrm>
          <a:prstGeom prst="ellipse">
            <a:avLst/>
          </a:prstGeom>
          <a:noFill/>
          <a:ln w="28575"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8" name="Oval 17"/>
          <p:cNvSpPr/>
          <p:nvPr/>
        </p:nvSpPr>
        <p:spPr bwMode="auto">
          <a:xfrm>
            <a:off x="4812516" y="2842279"/>
            <a:ext cx="900000" cy="816000"/>
          </a:xfrm>
          <a:prstGeom prst="ellipse">
            <a:avLst/>
          </a:prstGeom>
          <a:noFill/>
          <a:ln w="28575"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9" name="Oval 18"/>
          <p:cNvSpPr/>
          <p:nvPr/>
        </p:nvSpPr>
        <p:spPr bwMode="auto">
          <a:xfrm>
            <a:off x="3961500" y="4271325"/>
            <a:ext cx="900000" cy="816000"/>
          </a:xfrm>
          <a:prstGeom prst="ellipse">
            <a:avLst/>
          </a:prstGeom>
          <a:noFill/>
          <a:ln w="28575"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0" name="Oval 19"/>
          <p:cNvSpPr/>
          <p:nvPr/>
        </p:nvSpPr>
        <p:spPr bwMode="auto">
          <a:xfrm>
            <a:off x="2878576" y="4682032"/>
            <a:ext cx="900000" cy="816000"/>
          </a:xfrm>
          <a:prstGeom prst="ellipse">
            <a:avLst/>
          </a:prstGeom>
          <a:noFill/>
          <a:ln w="28575"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1" name="Oval 20"/>
          <p:cNvSpPr/>
          <p:nvPr/>
        </p:nvSpPr>
        <p:spPr bwMode="auto">
          <a:xfrm>
            <a:off x="907756" y="4422805"/>
            <a:ext cx="900000" cy="816000"/>
          </a:xfrm>
          <a:prstGeom prst="ellipse">
            <a:avLst/>
          </a:prstGeom>
          <a:noFill/>
          <a:ln w="28575"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2" name="Oval 21"/>
          <p:cNvSpPr/>
          <p:nvPr/>
        </p:nvSpPr>
        <p:spPr bwMode="auto">
          <a:xfrm>
            <a:off x="235296" y="3866032"/>
            <a:ext cx="900000" cy="816000"/>
          </a:xfrm>
          <a:prstGeom prst="ellipse">
            <a:avLst/>
          </a:prstGeom>
          <a:noFill/>
          <a:ln w="28575"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3" name="Oval 22"/>
          <p:cNvSpPr/>
          <p:nvPr/>
        </p:nvSpPr>
        <p:spPr bwMode="auto">
          <a:xfrm>
            <a:off x="1518887" y="1831843"/>
            <a:ext cx="900000" cy="816000"/>
          </a:xfrm>
          <a:prstGeom prst="ellipse">
            <a:avLst/>
          </a:prstGeom>
          <a:noFill/>
          <a:ln w="28575"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4" name="TextBox 3"/>
          <p:cNvSpPr txBox="1"/>
          <p:nvPr/>
        </p:nvSpPr>
        <p:spPr>
          <a:xfrm>
            <a:off x="266752" y="6021288"/>
            <a:ext cx="1656184" cy="369332"/>
          </a:xfrm>
          <a:prstGeom prst="rect">
            <a:avLst/>
          </a:prstGeom>
          <a:noFill/>
        </p:spPr>
        <p:txBody>
          <a:bodyPr wrap="square" rtlCol="0">
            <a:spAutoFit/>
          </a:bodyPr>
          <a:lstStyle/>
          <a:p>
            <a:r>
              <a:rPr lang="en-US" sz="1800" b="1" dirty="0" smtClean="0">
                <a:solidFill>
                  <a:schemeClr val="accent1">
                    <a:lumMod val="75000"/>
                  </a:schemeClr>
                </a:solidFill>
              </a:rPr>
              <a:t>XPOZ</a:t>
            </a:r>
            <a:endParaRPr lang="en-GB" sz="1800" b="1" dirty="0">
              <a:solidFill>
                <a:schemeClr val="accent1">
                  <a:lumMod val="75000"/>
                </a:schemeClr>
              </a:solidFill>
            </a:endParaRPr>
          </a:p>
        </p:txBody>
      </p:sp>
      <p:sp>
        <p:nvSpPr>
          <p:cNvPr id="24" name="TextBox 23"/>
          <p:cNvSpPr txBox="1"/>
          <p:nvPr/>
        </p:nvSpPr>
        <p:spPr>
          <a:xfrm>
            <a:off x="1922936" y="5990510"/>
            <a:ext cx="1656184" cy="369332"/>
          </a:xfrm>
          <a:prstGeom prst="rect">
            <a:avLst/>
          </a:prstGeom>
          <a:noFill/>
        </p:spPr>
        <p:txBody>
          <a:bodyPr wrap="square" rtlCol="0">
            <a:spAutoFit/>
          </a:bodyPr>
          <a:lstStyle/>
          <a:p>
            <a:r>
              <a:rPr lang="en-US" sz="1800" b="1" dirty="0" smtClean="0">
                <a:solidFill>
                  <a:schemeClr val="accent1">
                    <a:lumMod val="75000"/>
                  </a:schemeClr>
                </a:solidFill>
              </a:rPr>
              <a:t>POZ</a:t>
            </a:r>
            <a:endParaRPr lang="en-GB" sz="1800" b="1" dirty="0">
              <a:solidFill>
                <a:schemeClr val="accent1">
                  <a:lumMod val="75000"/>
                </a:schemeClr>
              </a:solidFill>
            </a:endParaRPr>
          </a:p>
        </p:txBody>
      </p:sp>
    </p:spTree>
    <p:extLst>
      <p:ext uri="{BB962C8B-B14F-4D97-AF65-F5344CB8AC3E}">
        <p14:creationId xmlns:p14="http://schemas.microsoft.com/office/powerpoint/2010/main" val="156802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90311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914400"/>
          </a:xfrm>
        </p:spPr>
        <p:txBody>
          <a:bodyPr/>
          <a:lstStyle/>
          <a:p>
            <a:r>
              <a:rPr lang="sl-SI" sz="2800" dirty="0" smtClean="0"/>
              <a:t>DAN HDF5 file structure</a:t>
            </a:r>
            <a:endParaRPr lang="sl-SI" sz="2800" dirty="0"/>
          </a:p>
        </p:txBody>
      </p:sp>
      <p:sp>
        <p:nvSpPr>
          <p:cNvPr id="5" name="Text Box 4"/>
          <p:cNvSpPr txBox="1">
            <a:spLocks noChangeArrowheads="1"/>
          </p:cNvSpPr>
          <p:nvPr/>
        </p:nvSpPr>
        <p:spPr bwMode="auto">
          <a:xfrm>
            <a:off x="28575" y="44450"/>
            <a:ext cx="5335588" cy="400110"/>
          </a:xfrm>
          <a:prstGeom prst="rect">
            <a:avLst/>
          </a:prstGeom>
          <a:noFill/>
          <a:ln w="9525" algn="ctr">
            <a:noFill/>
            <a:miter lim="800000"/>
            <a:headEnd/>
            <a:tailEnd/>
          </a:ln>
        </p:spPr>
        <p:txBody>
          <a:bodyPr>
            <a:spAutoFit/>
          </a:bodyPr>
          <a:lstStyle/>
          <a:p>
            <a:r>
              <a:rPr lang="sl-SI" altLang="ja-JP" sz="2000" dirty="0">
                <a:solidFill>
                  <a:schemeClr val="bg1">
                    <a:lumMod val="65000"/>
                  </a:schemeClr>
                </a:solidFill>
              </a:rPr>
              <a:t>DAN Concepts</a:t>
            </a:r>
          </a:p>
        </p:txBody>
      </p:sp>
      <p:pic>
        <p:nvPicPr>
          <p:cNvPr id="6" name="Imagen 5"/>
          <p:cNvPicPr/>
          <p:nvPr/>
        </p:nvPicPr>
        <p:blipFill>
          <a:blip r:embed="rId2"/>
          <a:stretch>
            <a:fillRect/>
          </a:stretch>
        </p:blipFill>
        <p:spPr>
          <a:xfrm>
            <a:off x="107504" y="1412776"/>
            <a:ext cx="8892906" cy="4392488"/>
          </a:xfrm>
          <a:prstGeom prst="rect">
            <a:avLst/>
          </a:prstGeom>
          <a:ln>
            <a:noFill/>
          </a:ln>
        </p:spPr>
      </p:pic>
    </p:spTree>
    <p:extLst>
      <p:ext uri="{BB962C8B-B14F-4D97-AF65-F5344CB8AC3E}">
        <p14:creationId xmlns:p14="http://schemas.microsoft.com/office/powerpoint/2010/main" val="3560339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HDF5</a:t>
            </a:r>
            <a:endParaRPr lang="en-GB" dirty="0"/>
          </a:p>
        </p:txBody>
      </p:sp>
      <p:sp>
        <p:nvSpPr>
          <p:cNvPr id="4" name="Content Placeholder 2"/>
          <p:cNvSpPr>
            <a:spLocks noGrp="1"/>
          </p:cNvSpPr>
          <p:nvPr>
            <p:ph idx="1"/>
          </p:nvPr>
        </p:nvSpPr>
        <p:spPr>
          <a:xfrm>
            <a:off x="539552" y="1340768"/>
            <a:ext cx="8001000" cy="4343400"/>
          </a:xfrm>
        </p:spPr>
        <p:txBody>
          <a:bodyPr/>
          <a:lstStyle/>
          <a:p>
            <a:r>
              <a:rPr lang="en-US" altLang="en-US" sz="2800" dirty="0" smtClean="0">
                <a:latin typeface="Calibri" charset="0"/>
                <a:ea typeface="Calibri" charset="0"/>
                <a:cs typeface="Calibri" charset="0"/>
              </a:rPr>
              <a:t>Open </a:t>
            </a:r>
            <a:r>
              <a:rPr lang="en-US" altLang="en-US" sz="2800" b="1" dirty="0" smtClean="0">
                <a:latin typeface="Calibri" charset="0"/>
                <a:ea typeface="Calibri" charset="0"/>
                <a:cs typeface="Calibri" charset="0"/>
              </a:rPr>
              <a:t>file format</a:t>
            </a:r>
          </a:p>
          <a:p>
            <a:pPr lvl="1"/>
            <a:r>
              <a:rPr lang="en-US" altLang="en-US" sz="2400" dirty="0" smtClean="0">
                <a:latin typeface="Calibri" charset="0"/>
                <a:ea typeface="Calibri" charset="0"/>
                <a:cs typeface="Calibri" charset="0"/>
              </a:rPr>
              <a:t>Designed for high volume or complex data</a:t>
            </a:r>
            <a:endParaRPr lang="en-US" altLang="en-US" dirty="0" smtClean="0">
              <a:latin typeface="Calibri" charset="0"/>
              <a:ea typeface="Calibri" charset="0"/>
              <a:cs typeface="Calibri" charset="0"/>
            </a:endParaRPr>
          </a:p>
          <a:p>
            <a:r>
              <a:rPr lang="en-US" altLang="en-US" sz="2800" dirty="0" smtClean="0">
                <a:latin typeface="Calibri" charset="0"/>
                <a:ea typeface="Calibri" charset="0"/>
                <a:cs typeface="Calibri" charset="0"/>
              </a:rPr>
              <a:t>Open source </a:t>
            </a:r>
            <a:r>
              <a:rPr lang="en-US" altLang="en-US" sz="2800" b="1" dirty="0" smtClean="0">
                <a:latin typeface="Calibri" charset="0"/>
                <a:ea typeface="Calibri" charset="0"/>
                <a:cs typeface="Calibri" charset="0"/>
              </a:rPr>
              <a:t>software</a:t>
            </a:r>
          </a:p>
          <a:p>
            <a:pPr lvl="1"/>
            <a:r>
              <a:rPr lang="en-US" altLang="en-US" sz="2400" dirty="0" smtClean="0">
                <a:latin typeface="Calibri" charset="0"/>
                <a:ea typeface="Calibri" charset="0"/>
                <a:cs typeface="Calibri" charset="0"/>
              </a:rPr>
              <a:t>Works with data in the format</a:t>
            </a:r>
            <a:endParaRPr lang="en-US" altLang="en-US" dirty="0" smtClean="0">
              <a:latin typeface="Calibri" charset="0"/>
              <a:ea typeface="Calibri" charset="0"/>
              <a:cs typeface="Calibri" charset="0"/>
            </a:endParaRPr>
          </a:p>
          <a:p>
            <a:r>
              <a:rPr lang="en-US" altLang="en-US" sz="2800" dirty="0" smtClean="0">
                <a:latin typeface="Calibri" charset="0"/>
                <a:ea typeface="Calibri" charset="0"/>
                <a:cs typeface="Calibri" charset="0"/>
              </a:rPr>
              <a:t>A </a:t>
            </a:r>
            <a:r>
              <a:rPr lang="en-US" altLang="en-US" sz="2800" b="1" dirty="0" smtClean="0">
                <a:latin typeface="Calibri" charset="0"/>
                <a:ea typeface="Calibri" charset="0"/>
                <a:cs typeface="Calibri" charset="0"/>
              </a:rPr>
              <a:t>data model</a:t>
            </a:r>
          </a:p>
          <a:p>
            <a:pPr lvl="1"/>
            <a:r>
              <a:rPr lang="en-US" altLang="en-US" sz="2400" dirty="0" smtClean="0">
                <a:latin typeface="Calibri" charset="0"/>
                <a:ea typeface="Calibri" charset="0"/>
                <a:cs typeface="Calibri" charset="0"/>
              </a:rPr>
              <a:t>Structures for data organization and specification</a:t>
            </a:r>
          </a:p>
          <a:p>
            <a:r>
              <a:rPr lang="en-US" altLang="en-US" sz="2800" dirty="0">
                <a:latin typeface="Calibri" charset="0"/>
              </a:rPr>
              <a:t>An HDF5 file is a </a:t>
            </a:r>
            <a:r>
              <a:rPr lang="en-US" altLang="en-US" sz="2800" b="1" dirty="0">
                <a:latin typeface="Calibri" charset="0"/>
              </a:rPr>
              <a:t>container</a:t>
            </a:r>
            <a:r>
              <a:rPr lang="en-US" altLang="en-US" sz="2800" dirty="0">
                <a:latin typeface="Calibri" charset="0"/>
              </a:rPr>
              <a:t> that holds data objects.</a:t>
            </a:r>
          </a:p>
          <a:p>
            <a:pPr lvl="1"/>
            <a:r>
              <a:rPr lang="en-US" altLang="en-US" dirty="0" smtClean="0">
                <a:latin typeface="Calibri" charset="0"/>
                <a:ea typeface="Calibri" charset="0"/>
                <a:cs typeface="Calibri" charset="0"/>
              </a:rPr>
              <a:t>Group like Unix folder</a:t>
            </a:r>
          </a:p>
          <a:p>
            <a:pPr lvl="1"/>
            <a:r>
              <a:rPr lang="en-US" altLang="en-US" dirty="0" smtClean="0">
                <a:latin typeface="Calibri" charset="0"/>
                <a:ea typeface="Calibri" charset="0"/>
                <a:cs typeface="Calibri" charset="0"/>
              </a:rPr>
              <a:t>Dataset is like file</a:t>
            </a:r>
          </a:p>
          <a:p>
            <a:pPr lvl="1"/>
            <a:r>
              <a:rPr lang="en-US" altLang="en-US" dirty="0" smtClean="0">
                <a:latin typeface="Calibri" charset="0"/>
                <a:ea typeface="Calibri" charset="0"/>
                <a:cs typeface="Calibri" charset="0"/>
              </a:rPr>
              <a:t>Attributes can be associated at group and dataset level </a:t>
            </a:r>
          </a:p>
          <a:p>
            <a:pPr marL="477838" lvl="1" indent="0">
              <a:buNone/>
            </a:pPr>
            <a:endParaRPr lang="en-US" altLang="en-US" dirty="0" smtClean="0">
              <a:latin typeface="Calibri" charset="0"/>
              <a:ea typeface="Calibri" charset="0"/>
              <a:cs typeface="Calibri" charset="0"/>
            </a:endParaRPr>
          </a:p>
        </p:txBody>
      </p:sp>
      <p:sp>
        <p:nvSpPr>
          <p:cNvPr id="5" name="Text Box 4"/>
          <p:cNvSpPr txBox="1">
            <a:spLocks noChangeArrowheads="1"/>
          </p:cNvSpPr>
          <p:nvPr/>
        </p:nvSpPr>
        <p:spPr bwMode="auto">
          <a:xfrm>
            <a:off x="28575" y="44450"/>
            <a:ext cx="5335588" cy="400110"/>
          </a:xfrm>
          <a:prstGeom prst="rect">
            <a:avLst/>
          </a:prstGeom>
          <a:noFill/>
          <a:ln w="9525" algn="ctr">
            <a:noFill/>
            <a:miter lim="800000"/>
            <a:headEnd/>
            <a:tailEnd/>
          </a:ln>
        </p:spPr>
        <p:txBody>
          <a:bodyPr>
            <a:spAutoFit/>
          </a:bodyPr>
          <a:lstStyle/>
          <a:p>
            <a:r>
              <a:rPr lang="en-GB" altLang="ja-JP" sz="2000" dirty="0" smtClean="0">
                <a:latin typeface="+mj-lt"/>
              </a:rPr>
              <a:t>DAN</a:t>
            </a:r>
            <a:endParaRPr lang="en-GB" altLang="ja-JP" sz="2000" dirty="0">
              <a:latin typeface="+mj-lt"/>
            </a:endParaRPr>
          </a:p>
        </p:txBody>
      </p:sp>
    </p:spTree>
    <p:extLst>
      <p:ext uri="{BB962C8B-B14F-4D97-AF65-F5344CB8AC3E}">
        <p14:creationId xmlns:p14="http://schemas.microsoft.com/office/powerpoint/2010/main" val="3364684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a:t>
            </a:r>
            <a:endParaRPr lang="en-GB" dirty="0"/>
          </a:p>
        </p:txBody>
      </p:sp>
      <p:sp>
        <p:nvSpPr>
          <p:cNvPr id="3" name="Content Placeholder 2"/>
          <p:cNvSpPr>
            <a:spLocks noGrp="1"/>
          </p:cNvSpPr>
          <p:nvPr>
            <p:ph idx="1"/>
          </p:nvPr>
        </p:nvSpPr>
        <p:spPr/>
        <p:txBody>
          <a:bodyPr/>
          <a:lstStyle/>
          <a:p>
            <a:r>
              <a:rPr lang="en-US" dirty="0" smtClean="0"/>
              <a:t>HDF5 comes with a set of tools h5dump, h5diff useful for system admin and look quickly inside a file</a:t>
            </a:r>
          </a:p>
          <a:p>
            <a:r>
              <a:rPr lang="en-US" dirty="0" smtClean="0"/>
              <a:t>HDF5 has many APIs (C/C++/ Python)</a:t>
            </a:r>
          </a:p>
          <a:p>
            <a:r>
              <a:rPr lang="en-US" dirty="0" smtClean="0"/>
              <a:t>In CCS, we use a special </a:t>
            </a:r>
            <a:r>
              <a:rPr lang="en-US" dirty="0" err="1" smtClean="0"/>
              <a:t>flavour</a:t>
            </a:r>
            <a:r>
              <a:rPr lang="en-US" dirty="0" smtClean="0"/>
              <a:t> of HDF5 library SWMR to allow data access while being written</a:t>
            </a:r>
          </a:p>
          <a:p>
            <a:r>
              <a:rPr lang="en-US" dirty="0" smtClean="0"/>
              <a:t>DAN </a:t>
            </a:r>
            <a:r>
              <a:rPr lang="en-US" dirty="0" err="1" smtClean="0"/>
              <a:t>archiver</a:t>
            </a:r>
            <a:r>
              <a:rPr lang="en-US" dirty="0" smtClean="0"/>
              <a:t> produces quite complex raw HDF5 files. For HDF5 experts, they can write their own programs to fetch data from these files. In next CCS, we will provide an API to allow local access data (i.e. file resides in shared </a:t>
            </a:r>
            <a:r>
              <a:rPr lang="en-US" dirty="0" err="1" smtClean="0"/>
              <a:t>filesystem</a:t>
            </a:r>
            <a:r>
              <a:rPr lang="en-US" dirty="0" smtClean="0"/>
              <a:t> or your local disk).</a:t>
            </a:r>
          </a:p>
          <a:p>
            <a:pPr marL="0" indent="0">
              <a:buNone/>
            </a:pPr>
            <a:endParaRPr lang="en-GB" dirty="0"/>
          </a:p>
        </p:txBody>
      </p:sp>
      <p:sp>
        <p:nvSpPr>
          <p:cNvPr id="4" name="Text Box 4"/>
          <p:cNvSpPr txBox="1">
            <a:spLocks noChangeArrowheads="1"/>
          </p:cNvSpPr>
          <p:nvPr/>
        </p:nvSpPr>
        <p:spPr bwMode="auto">
          <a:xfrm>
            <a:off x="28575" y="44624"/>
            <a:ext cx="5335588" cy="400110"/>
          </a:xfrm>
          <a:prstGeom prst="rect">
            <a:avLst/>
          </a:prstGeom>
          <a:noFill/>
          <a:ln w="9525" algn="ctr">
            <a:noFill/>
            <a:miter lim="800000"/>
            <a:headEnd/>
            <a:tailEnd/>
          </a:ln>
        </p:spPr>
        <p:txBody>
          <a:bodyPr>
            <a:spAutoFit/>
          </a:bodyPr>
          <a:lstStyle/>
          <a:p>
            <a:r>
              <a:rPr lang="en-GB" altLang="ja-JP" sz="2000" dirty="0" smtClean="0">
                <a:latin typeface="+mj-lt"/>
              </a:rPr>
              <a:t>DAN</a:t>
            </a:r>
            <a:endParaRPr lang="en-GB" altLang="ja-JP" sz="2000" dirty="0">
              <a:latin typeface="+mj-lt"/>
            </a:endParaRPr>
          </a:p>
        </p:txBody>
      </p:sp>
    </p:spTree>
    <p:extLst>
      <p:ext uri="{BB962C8B-B14F-4D97-AF65-F5344CB8AC3E}">
        <p14:creationId xmlns:p14="http://schemas.microsoft.com/office/powerpoint/2010/main" val="61383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914400"/>
          </a:xfrm>
        </p:spPr>
        <p:txBody>
          <a:bodyPr/>
          <a:lstStyle/>
          <a:p>
            <a:r>
              <a:rPr lang="sl-SI" sz="2800" dirty="0" smtClean="0"/>
              <a:t>Functions</a:t>
            </a:r>
            <a:endParaRPr lang="sl-SI" sz="2800" dirty="0"/>
          </a:p>
        </p:txBody>
      </p:sp>
      <p:sp>
        <p:nvSpPr>
          <p:cNvPr id="5" name="Text Box 4"/>
          <p:cNvSpPr txBox="1">
            <a:spLocks noChangeArrowheads="1"/>
          </p:cNvSpPr>
          <p:nvPr/>
        </p:nvSpPr>
        <p:spPr bwMode="auto">
          <a:xfrm>
            <a:off x="28575" y="44450"/>
            <a:ext cx="5335588" cy="400110"/>
          </a:xfrm>
          <a:prstGeom prst="rect">
            <a:avLst/>
          </a:prstGeom>
          <a:noFill/>
          <a:ln w="9525" algn="ctr">
            <a:noFill/>
            <a:miter lim="800000"/>
            <a:headEnd/>
            <a:tailEnd/>
          </a:ln>
        </p:spPr>
        <p:txBody>
          <a:bodyPr>
            <a:spAutoFit/>
          </a:bodyPr>
          <a:lstStyle/>
          <a:p>
            <a:r>
              <a:rPr lang="sl-SI" altLang="ja-JP" sz="2000" dirty="0">
                <a:solidFill>
                  <a:schemeClr val="bg1">
                    <a:lumMod val="65000"/>
                  </a:schemeClr>
                </a:solidFill>
              </a:rPr>
              <a:t>DAN </a:t>
            </a:r>
            <a:r>
              <a:rPr lang="sl-SI" altLang="ja-JP" sz="2000" dirty="0" smtClean="0">
                <a:solidFill>
                  <a:schemeClr val="bg1">
                    <a:lumMod val="65000"/>
                  </a:schemeClr>
                </a:solidFill>
              </a:rPr>
              <a:t>API</a:t>
            </a:r>
            <a:endParaRPr lang="sl-SI" altLang="ja-JP" sz="2000" dirty="0">
              <a:solidFill>
                <a:schemeClr val="bg1">
                  <a:lumMod val="65000"/>
                </a:schemeClr>
              </a:solidFill>
            </a:endParaRPr>
          </a:p>
        </p:txBody>
      </p:sp>
      <p:sp>
        <p:nvSpPr>
          <p:cNvPr id="4" name="Marcador de contenido 3"/>
          <p:cNvSpPr>
            <a:spLocks noGrp="1"/>
          </p:cNvSpPr>
          <p:nvPr>
            <p:ph idx="1"/>
          </p:nvPr>
        </p:nvSpPr>
        <p:spPr>
          <a:xfrm>
            <a:off x="539552" y="980728"/>
            <a:ext cx="8280920" cy="4343400"/>
          </a:xfrm>
        </p:spPr>
        <p:txBody>
          <a:bodyPr/>
          <a:lstStyle/>
          <a:p>
            <a:r>
              <a:rPr lang="es-ES" dirty="0" smtClean="0"/>
              <a:t>Global</a:t>
            </a:r>
          </a:p>
          <a:p>
            <a:pPr lvl="1"/>
            <a:r>
              <a:rPr lang="es-ES" dirty="0" err="1" smtClean="0"/>
              <a:t>dan_initLibrary</a:t>
            </a:r>
            <a:r>
              <a:rPr lang="es-ES" dirty="0" smtClean="0"/>
              <a:t> / </a:t>
            </a:r>
            <a:r>
              <a:rPr lang="es-ES" dirty="0" err="1" smtClean="0"/>
              <a:t>dan_closeLibrary</a:t>
            </a:r>
            <a:endParaRPr lang="es-ES" dirty="0" smtClean="0"/>
          </a:p>
          <a:p>
            <a:r>
              <a:rPr lang="es-ES" dirty="0" smtClean="0"/>
              <a:t>DAN Publisher</a:t>
            </a:r>
          </a:p>
          <a:p>
            <a:pPr lvl="1"/>
            <a:r>
              <a:rPr lang="es-ES" dirty="0" err="1" smtClean="0"/>
              <a:t>dan_publisher_publishSource</a:t>
            </a:r>
            <a:r>
              <a:rPr lang="es-ES" dirty="0" smtClean="0"/>
              <a:t> / </a:t>
            </a:r>
            <a:r>
              <a:rPr lang="es-ES" dirty="0" err="1" smtClean="0"/>
              <a:t>dan_publisher_unpublishSource</a:t>
            </a:r>
            <a:endParaRPr lang="es-ES" dirty="0" smtClean="0"/>
          </a:p>
          <a:p>
            <a:pPr lvl="1"/>
            <a:r>
              <a:rPr lang="es-ES" dirty="0" err="1"/>
              <a:t>d</a:t>
            </a:r>
            <a:r>
              <a:rPr lang="es-ES" dirty="0" err="1" smtClean="0"/>
              <a:t>an_publisher_openStream</a:t>
            </a:r>
            <a:r>
              <a:rPr lang="es-ES" dirty="0" smtClean="0"/>
              <a:t> / </a:t>
            </a:r>
            <a:r>
              <a:rPr lang="es-ES" dirty="0" err="1" smtClean="0"/>
              <a:t>dan_publisher_closeStream</a:t>
            </a:r>
            <a:endParaRPr lang="es-ES" dirty="0" smtClean="0"/>
          </a:p>
          <a:p>
            <a:pPr lvl="1"/>
            <a:r>
              <a:rPr lang="en-GB" dirty="0" err="1" smtClean="0"/>
              <a:t>dan_publisher_putBlockReference</a:t>
            </a:r>
            <a:endParaRPr lang="en-GB" dirty="0" smtClean="0"/>
          </a:p>
          <a:p>
            <a:pPr lvl="1"/>
            <a:r>
              <a:rPr lang="en-GB" dirty="0" err="1"/>
              <a:t>dan_publisher</a:t>
            </a:r>
            <a:r>
              <a:rPr lang="en-GB" dirty="0"/>
              <a:t>_ </a:t>
            </a:r>
            <a:r>
              <a:rPr lang="en-GB" dirty="0" err="1"/>
              <a:t>setStreamMetadata</a:t>
            </a:r>
            <a:r>
              <a:rPr lang="es-ES" dirty="0"/>
              <a:t> </a:t>
            </a:r>
            <a:endParaRPr lang="es-ES" dirty="0" smtClean="0"/>
          </a:p>
          <a:p>
            <a:pPr lvl="1"/>
            <a:r>
              <a:rPr lang="es-ES" dirty="0" err="1" smtClean="0">
                <a:solidFill>
                  <a:schemeClr val="bg1">
                    <a:lumMod val="65000"/>
                  </a:schemeClr>
                </a:solidFill>
              </a:rPr>
              <a:t>dan_publisher_reserveDAQBuffer</a:t>
            </a:r>
            <a:endParaRPr lang="es-ES" dirty="0" smtClean="0">
              <a:solidFill>
                <a:schemeClr val="bg1">
                  <a:lumMod val="65000"/>
                </a:schemeClr>
              </a:solidFill>
            </a:endParaRPr>
          </a:p>
          <a:p>
            <a:pPr lvl="1"/>
            <a:r>
              <a:rPr lang="en-GB" dirty="0" err="1">
                <a:solidFill>
                  <a:schemeClr val="bg1">
                    <a:lumMod val="65000"/>
                  </a:schemeClr>
                </a:solidFill>
              </a:rPr>
              <a:t>dan_publisher_copyToDAQBuffer</a:t>
            </a:r>
            <a:r>
              <a:rPr lang="es-ES" dirty="0">
                <a:solidFill>
                  <a:schemeClr val="bg1">
                    <a:lumMod val="65000"/>
                  </a:schemeClr>
                </a:solidFill>
              </a:rPr>
              <a:t> </a:t>
            </a:r>
            <a:endParaRPr lang="es-ES" dirty="0" smtClean="0">
              <a:solidFill>
                <a:schemeClr val="bg1">
                  <a:lumMod val="65000"/>
                </a:schemeClr>
              </a:solidFill>
            </a:endParaRPr>
          </a:p>
        </p:txBody>
      </p:sp>
      <p:sp>
        <p:nvSpPr>
          <p:cNvPr id="6" name="Llamada rectangular 5"/>
          <p:cNvSpPr/>
          <p:nvPr/>
        </p:nvSpPr>
        <p:spPr bwMode="auto">
          <a:xfrm>
            <a:off x="5796136" y="3861048"/>
            <a:ext cx="2304256" cy="792088"/>
          </a:xfrm>
          <a:prstGeom prst="wedgeRectCallout">
            <a:avLst>
              <a:gd name="adj1" fmla="val -71539"/>
              <a:gd name="adj2" fmla="val -2247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s-ES" sz="1400" dirty="0" err="1" smtClean="0">
                <a:solidFill>
                  <a:schemeClr val="tx1"/>
                </a:solidFill>
                <a:latin typeface="Century Gothic" pitchFamily="34" charset="0"/>
              </a:rPr>
              <a:t>Only</a:t>
            </a:r>
            <a:r>
              <a:rPr lang="es-ES" sz="1400" dirty="0" smtClean="0">
                <a:solidFill>
                  <a:schemeClr val="tx1"/>
                </a:solidFill>
                <a:latin typeface="Century Gothic" pitchFamily="34" charset="0"/>
              </a:rPr>
              <a:t> </a:t>
            </a:r>
            <a:r>
              <a:rPr lang="es-ES" sz="1400" dirty="0" err="1" smtClean="0">
                <a:solidFill>
                  <a:schemeClr val="tx1"/>
                </a:solidFill>
                <a:latin typeface="Century Gothic" pitchFamily="34" charset="0"/>
              </a:rPr>
              <a:t>neccesary</a:t>
            </a:r>
            <a:r>
              <a:rPr lang="es-ES" sz="1400" dirty="0" smtClean="0">
                <a:solidFill>
                  <a:schemeClr val="tx1"/>
                </a:solidFill>
                <a:latin typeface="Century Gothic" pitchFamily="34" charset="0"/>
              </a:rPr>
              <a:t> in case of </a:t>
            </a:r>
            <a:r>
              <a:rPr lang="es-ES" sz="1400" dirty="0" err="1" smtClean="0">
                <a:solidFill>
                  <a:schemeClr val="tx1"/>
                </a:solidFill>
                <a:latin typeface="Century Gothic" pitchFamily="34" charset="0"/>
              </a:rPr>
              <a:t>publisher</a:t>
            </a:r>
            <a:r>
              <a:rPr lang="es-ES" sz="1400" dirty="0" smtClean="0">
                <a:solidFill>
                  <a:schemeClr val="tx1"/>
                </a:solidFill>
                <a:latin typeface="Century Gothic" pitchFamily="34" charset="0"/>
              </a:rPr>
              <a:t> </a:t>
            </a:r>
            <a:r>
              <a:rPr lang="es-ES" sz="1400" dirty="0" err="1" smtClean="0">
                <a:solidFill>
                  <a:schemeClr val="tx1"/>
                </a:solidFill>
                <a:latin typeface="Century Gothic" pitchFamily="34" charset="0"/>
              </a:rPr>
              <a:t>with</a:t>
            </a:r>
            <a:r>
              <a:rPr lang="es-ES" sz="1400" dirty="0" smtClean="0">
                <a:solidFill>
                  <a:schemeClr val="tx1"/>
                </a:solidFill>
                <a:latin typeface="Century Gothic" pitchFamily="34" charset="0"/>
              </a:rPr>
              <a:t> data </a:t>
            </a:r>
            <a:r>
              <a:rPr lang="es-ES" sz="1400" dirty="0" err="1" smtClean="0">
                <a:solidFill>
                  <a:schemeClr val="tx1"/>
                </a:solidFill>
                <a:latin typeface="Century Gothic" pitchFamily="34" charset="0"/>
              </a:rPr>
              <a:t>copy</a:t>
            </a:r>
            <a:endParaRPr kumimoji="0" lang="es-ES" sz="1400" b="0" i="0" u="none" strike="noStrike" cap="none" normalizeH="0" baseline="0" dirty="0" smtClean="0">
              <a:ln>
                <a:noFill/>
              </a:ln>
              <a:solidFill>
                <a:schemeClr val="tx1"/>
              </a:solidFill>
              <a:effectLst/>
              <a:latin typeface="Century Gothic" pitchFamily="34" charset="0"/>
            </a:endParaRPr>
          </a:p>
        </p:txBody>
      </p:sp>
      <p:sp>
        <p:nvSpPr>
          <p:cNvPr id="7" name="Llamada rectangular 5"/>
          <p:cNvSpPr/>
          <p:nvPr/>
        </p:nvSpPr>
        <p:spPr bwMode="auto">
          <a:xfrm>
            <a:off x="5652120" y="1556792"/>
            <a:ext cx="2304256" cy="576064"/>
          </a:xfrm>
          <a:prstGeom prst="wedgeRectCallout">
            <a:avLst>
              <a:gd name="adj1" fmla="val -97307"/>
              <a:gd name="adj2" fmla="val 6091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s-ES" sz="1400" dirty="0" err="1" smtClean="0">
                <a:solidFill>
                  <a:schemeClr val="tx1"/>
                </a:solidFill>
                <a:latin typeface="Century Gothic" pitchFamily="34" charset="0"/>
              </a:rPr>
              <a:t>Currently</a:t>
            </a:r>
            <a:r>
              <a:rPr lang="es-ES" sz="1400" dirty="0" smtClean="0">
                <a:solidFill>
                  <a:schemeClr val="tx1"/>
                </a:solidFill>
                <a:latin typeface="Century Gothic" pitchFamily="34" charset="0"/>
              </a:rPr>
              <a:t> </a:t>
            </a:r>
            <a:r>
              <a:rPr lang="es-ES" sz="1400" dirty="0" err="1" smtClean="0">
                <a:solidFill>
                  <a:schemeClr val="tx1"/>
                </a:solidFill>
                <a:latin typeface="Century Gothic" pitchFamily="34" charset="0"/>
              </a:rPr>
              <a:t>support</a:t>
            </a:r>
            <a:r>
              <a:rPr lang="es-ES" sz="1400" dirty="0" smtClean="0">
                <a:solidFill>
                  <a:schemeClr val="tx1"/>
                </a:solidFill>
                <a:latin typeface="Century Gothic" pitchFamily="34" charset="0"/>
              </a:rPr>
              <a:t> </a:t>
            </a:r>
            <a:r>
              <a:rPr lang="es-ES" sz="1400" dirty="0" err="1" smtClean="0">
                <a:solidFill>
                  <a:schemeClr val="tx1"/>
                </a:solidFill>
                <a:latin typeface="Century Gothic" pitchFamily="34" charset="0"/>
              </a:rPr>
              <a:t>for</a:t>
            </a:r>
            <a:r>
              <a:rPr lang="es-ES" sz="1400" dirty="0" smtClean="0">
                <a:solidFill>
                  <a:schemeClr val="tx1"/>
                </a:solidFill>
                <a:latin typeface="Century Gothic" pitchFamily="34" charset="0"/>
              </a:rPr>
              <a:t> </a:t>
            </a:r>
            <a:r>
              <a:rPr lang="es-ES" sz="1400" dirty="0" err="1" smtClean="0">
                <a:solidFill>
                  <a:schemeClr val="tx1"/>
                </a:solidFill>
                <a:latin typeface="Century Gothic" pitchFamily="34" charset="0"/>
              </a:rPr>
              <a:t>shmget</a:t>
            </a:r>
            <a:r>
              <a:rPr lang="es-ES" sz="1400" dirty="0" smtClean="0">
                <a:solidFill>
                  <a:schemeClr val="tx1"/>
                </a:solidFill>
                <a:latin typeface="Century Gothic" pitchFamily="34" charset="0"/>
              </a:rPr>
              <a:t> and </a:t>
            </a:r>
            <a:r>
              <a:rPr lang="es-ES" sz="1400" dirty="0" err="1" smtClean="0">
                <a:solidFill>
                  <a:schemeClr val="tx1"/>
                </a:solidFill>
                <a:latin typeface="Century Gothic" pitchFamily="34" charset="0"/>
              </a:rPr>
              <a:t>mmap</a:t>
            </a:r>
            <a:endParaRPr kumimoji="0" lang="es-ES" sz="1400" b="0" i="0" u="none" strike="noStrike" cap="none" normalizeH="0" baseline="0" dirty="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1501624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515144"/>
          </a:xfrm>
        </p:spPr>
        <p:txBody>
          <a:bodyPr/>
          <a:lstStyle/>
          <a:p>
            <a:r>
              <a:rPr lang="sl-SI" sz="2800" b="0" i="1" dirty="0" smtClean="0"/>
              <a:t>Data Source with own DAQ Buffer</a:t>
            </a:r>
            <a:endParaRPr lang="sl-SI" sz="2800" b="0" i="1" dirty="0"/>
          </a:p>
        </p:txBody>
      </p:sp>
      <p:sp>
        <p:nvSpPr>
          <p:cNvPr id="5" name="Text Box 4"/>
          <p:cNvSpPr txBox="1">
            <a:spLocks noChangeArrowheads="1"/>
          </p:cNvSpPr>
          <p:nvPr/>
        </p:nvSpPr>
        <p:spPr bwMode="auto">
          <a:xfrm>
            <a:off x="28575" y="44450"/>
            <a:ext cx="5335588" cy="400110"/>
          </a:xfrm>
          <a:prstGeom prst="rect">
            <a:avLst/>
          </a:prstGeom>
          <a:noFill/>
          <a:ln w="9525" algn="ctr">
            <a:noFill/>
            <a:miter lim="800000"/>
            <a:headEnd/>
            <a:tailEnd/>
          </a:ln>
        </p:spPr>
        <p:txBody>
          <a:bodyPr>
            <a:spAutoFit/>
          </a:bodyPr>
          <a:lstStyle/>
          <a:p>
            <a:r>
              <a:rPr lang="sl-SI" altLang="ja-JP" sz="2000" dirty="0">
                <a:solidFill>
                  <a:schemeClr val="bg1">
                    <a:lumMod val="65000"/>
                  </a:schemeClr>
                </a:solidFill>
              </a:rPr>
              <a:t>DAN Concepts</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80728"/>
            <a:ext cx="5851087" cy="2482134"/>
          </a:xfrm>
          <a:prstGeom prst="rect">
            <a:avLst/>
          </a:prstGeom>
          <a:noFill/>
          <a:ln>
            <a:noFill/>
          </a:ln>
        </p:spPr>
      </p:pic>
      <p:sp>
        <p:nvSpPr>
          <p:cNvPr id="7" name="Title 1"/>
          <p:cNvSpPr txBox="1">
            <a:spLocks/>
          </p:cNvSpPr>
          <p:nvPr/>
        </p:nvSpPr>
        <p:spPr bwMode="auto">
          <a:xfrm>
            <a:off x="25028" y="3573016"/>
            <a:ext cx="9144000" cy="51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0" tIns="45706" rIns="91410" bIns="45706"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3200" b="1">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3200" b="1">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3200" b="1">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3200" b="1">
                <a:solidFill>
                  <a:schemeClr val="tx2"/>
                </a:solidFill>
                <a:latin typeface="Arial" charset="0"/>
                <a:ea typeface="ＭＳ Ｐゴシック" charset="0"/>
                <a:cs typeface="ＭＳ Ｐゴシック" charset="0"/>
              </a:defRPr>
            </a:lvl5pPr>
            <a:lvl6pPr marL="457059" algn="ctr" rtl="0" eaLnBrk="1" fontAlgn="base" hangingPunct="1">
              <a:spcBef>
                <a:spcPct val="0"/>
              </a:spcBef>
              <a:spcAft>
                <a:spcPct val="0"/>
              </a:spcAft>
              <a:defRPr sz="3200" b="1">
                <a:solidFill>
                  <a:schemeClr val="tx2"/>
                </a:solidFill>
                <a:latin typeface="Arial" charset="0"/>
              </a:defRPr>
            </a:lvl6pPr>
            <a:lvl7pPr marL="914116" algn="ctr" rtl="0" eaLnBrk="1" fontAlgn="base" hangingPunct="1">
              <a:spcBef>
                <a:spcPct val="0"/>
              </a:spcBef>
              <a:spcAft>
                <a:spcPct val="0"/>
              </a:spcAft>
              <a:defRPr sz="3200" b="1">
                <a:solidFill>
                  <a:schemeClr val="tx2"/>
                </a:solidFill>
                <a:latin typeface="Arial" charset="0"/>
              </a:defRPr>
            </a:lvl7pPr>
            <a:lvl8pPr marL="1371174" algn="ctr" rtl="0" eaLnBrk="1" fontAlgn="base" hangingPunct="1">
              <a:spcBef>
                <a:spcPct val="0"/>
              </a:spcBef>
              <a:spcAft>
                <a:spcPct val="0"/>
              </a:spcAft>
              <a:defRPr sz="3200" b="1">
                <a:solidFill>
                  <a:schemeClr val="tx2"/>
                </a:solidFill>
                <a:latin typeface="Arial" charset="0"/>
              </a:defRPr>
            </a:lvl8pPr>
            <a:lvl9pPr marL="1828231" algn="ctr" rtl="0" eaLnBrk="1" fontAlgn="base" hangingPunct="1">
              <a:spcBef>
                <a:spcPct val="0"/>
              </a:spcBef>
              <a:spcAft>
                <a:spcPct val="0"/>
              </a:spcAft>
              <a:defRPr sz="3200" b="1">
                <a:solidFill>
                  <a:schemeClr val="tx2"/>
                </a:solidFill>
                <a:latin typeface="Arial" charset="0"/>
              </a:defRPr>
            </a:lvl9pPr>
          </a:lstStyle>
          <a:p>
            <a:r>
              <a:rPr lang="sl-SI" sz="2800" b="0" i="1" dirty="0" smtClean="0"/>
              <a:t>DAQ Buffer provided by DAN API</a:t>
            </a:r>
            <a:endParaRPr lang="sl-SI" sz="2800" b="0" i="1" dirty="0"/>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077072"/>
            <a:ext cx="5638265" cy="1992656"/>
          </a:xfrm>
          <a:prstGeom prst="rect">
            <a:avLst/>
          </a:prstGeom>
          <a:noFill/>
          <a:ln>
            <a:noFill/>
          </a:ln>
        </p:spPr>
      </p:pic>
    </p:spTree>
    <p:extLst>
      <p:ext uri="{BB962C8B-B14F-4D97-AF65-F5344CB8AC3E}">
        <p14:creationId xmlns:p14="http://schemas.microsoft.com/office/powerpoint/2010/main" val="3807801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914400"/>
          </a:xfrm>
        </p:spPr>
        <p:txBody>
          <a:bodyPr/>
          <a:lstStyle/>
          <a:p>
            <a:r>
              <a:rPr lang="sl-SI" sz="2800" dirty="0" smtClean="0"/>
              <a:t>Functions</a:t>
            </a:r>
            <a:endParaRPr lang="sl-SI" sz="2800" dirty="0"/>
          </a:p>
        </p:txBody>
      </p:sp>
      <p:sp>
        <p:nvSpPr>
          <p:cNvPr id="5" name="Text Box 4"/>
          <p:cNvSpPr txBox="1">
            <a:spLocks noChangeArrowheads="1"/>
          </p:cNvSpPr>
          <p:nvPr/>
        </p:nvSpPr>
        <p:spPr bwMode="auto">
          <a:xfrm>
            <a:off x="28575" y="44450"/>
            <a:ext cx="5335588" cy="400110"/>
          </a:xfrm>
          <a:prstGeom prst="rect">
            <a:avLst/>
          </a:prstGeom>
          <a:noFill/>
          <a:ln w="9525" algn="ctr">
            <a:noFill/>
            <a:miter lim="800000"/>
            <a:headEnd/>
            <a:tailEnd/>
          </a:ln>
        </p:spPr>
        <p:txBody>
          <a:bodyPr>
            <a:spAutoFit/>
          </a:bodyPr>
          <a:lstStyle/>
          <a:p>
            <a:r>
              <a:rPr lang="sl-SI" altLang="ja-JP" sz="2000" dirty="0">
                <a:solidFill>
                  <a:schemeClr val="bg1">
                    <a:lumMod val="65000"/>
                  </a:schemeClr>
                </a:solidFill>
              </a:rPr>
              <a:t>DAN </a:t>
            </a:r>
            <a:r>
              <a:rPr lang="sl-SI" altLang="ja-JP" sz="2000" dirty="0" smtClean="0">
                <a:solidFill>
                  <a:schemeClr val="bg1">
                    <a:lumMod val="65000"/>
                  </a:schemeClr>
                </a:solidFill>
              </a:rPr>
              <a:t>API</a:t>
            </a:r>
            <a:endParaRPr lang="sl-SI" altLang="ja-JP" sz="2000" dirty="0">
              <a:solidFill>
                <a:schemeClr val="bg1">
                  <a:lumMod val="65000"/>
                </a:schemeClr>
              </a:solidFill>
            </a:endParaRPr>
          </a:p>
        </p:txBody>
      </p:sp>
      <p:sp>
        <p:nvSpPr>
          <p:cNvPr id="4" name="Marcador de contenido 3"/>
          <p:cNvSpPr>
            <a:spLocks noGrp="1"/>
          </p:cNvSpPr>
          <p:nvPr>
            <p:ph idx="1"/>
          </p:nvPr>
        </p:nvSpPr>
        <p:spPr>
          <a:xfrm>
            <a:off x="539552" y="980728"/>
            <a:ext cx="8280920" cy="4343400"/>
          </a:xfrm>
        </p:spPr>
        <p:txBody>
          <a:bodyPr/>
          <a:lstStyle/>
          <a:p>
            <a:endParaRPr lang="es-ES" dirty="0" smtClean="0">
              <a:solidFill>
                <a:schemeClr val="bg1">
                  <a:lumMod val="65000"/>
                </a:schemeClr>
              </a:solidFill>
            </a:endParaRPr>
          </a:p>
          <a:p>
            <a:r>
              <a:rPr lang="es-ES" dirty="0" smtClean="0"/>
              <a:t>DAN </a:t>
            </a:r>
            <a:r>
              <a:rPr lang="es-ES" dirty="0" err="1" smtClean="0"/>
              <a:t>Subscriber</a:t>
            </a:r>
            <a:endParaRPr lang="es-ES" dirty="0"/>
          </a:p>
          <a:p>
            <a:pPr lvl="1"/>
            <a:r>
              <a:rPr lang="en-GB" dirty="0" err="1"/>
              <a:t>dan_subscriber_subscribe</a:t>
            </a:r>
            <a:r>
              <a:rPr lang="es-ES" dirty="0"/>
              <a:t> </a:t>
            </a:r>
            <a:r>
              <a:rPr lang="es-ES" dirty="0" smtClean="0"/>
              <a:t>/ </a:t>
            </a:r>
            <a:r>
              <a:rPr lang="en-GB" dirty="0" err="1" smtClean="0"/>
              <a:t>dan_subscriber_unsubscribe</a:t>
            </a:r>
            <a:endParaRPr lang="es-ES" dirty="0" smtClean="0"/>
          </a:p>
          <a:p>
            <a:pPr lvl="1"/>
            <a:r>
              <a:rPr lang="en-GB" dirty="0" err="1" smtClean="0"/>
              <a:t>dan_subscriber_getBlockReference</a:t>
            </a:r>
            <a:endParaRPr lang="en-GB" dirty="0" smtClean="0"/>
          </a:p>
          <a:p>
            <a:pPr lvl="1"/>
            <a:r>
              <a:rPr lang="en-GB" dirty="0" err="1" smtClean="0"/>
              <a:t>dan_subscriber_ackBlockReference_Source</a:t>
            </a:r>
            <a:endParaRPr lang="es-ES" dirty="0" smtClean="0"/>
          </a:p>
          <a:p>
            <a:pPr lvl="1"/>
            <a:r>
              <a:rPr lang="en-GB" dirty="0" err="1" smtClean="0"/>
              <a:t>dan_subscriber_getPointersToData</a:t>
            </a:r>
            <a:endParaRPr lang="en-GB" dirty="0" smtClean="0"/>
          </a:p>
          <a:p>
            <a:pPr lvl="1"/>
            <a:r>
              <a:rPr lang="en-GB" dirty="0" err="1" smtClean="0"/>
              <a:t>dan_subscriber_getPointerToBlockMetadata</a:t>
            </a:r>
            <a:endParaRPr lang="es-ES" dirty="0" smtClean="0"/>
          </a:p>
          <a:p>
            <a:pPr lvl="1"/>
            <a:r>
              <a:rPr lang="en-GB" dirty="0" err="1" smtClean="0"/>
              <a:t>dan_subscriber_getPointerToStreamMetadata</a:t>
            </a:r>
            <a:endParaRPr lang="es-ES" b="1" dirty="0"/>
          </a:p>
        </p:txBody>
      </p:sp>
    </p:spTree>
    <p:extLst>
      <p:ext uri="{BB962C8B-B14F-4D97-AF65-F5344CB8AC3E}">
        <p14:creationId xmlns:p14="http://schemas.microsoft.com/office/powerpoint/2010/main" val="4271265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914400"/>
          </a:xfrm>
        </p:spPr>
        <p:txBody>
          <a:bodyPr/>
          <a:lstStyle/>
          <a:p>
            <a:r>
              <a:rPr lang="sl-SI" sz="2800" dirty="0" smtClean="0"/>
              <a:t>Functions</a:t>
            </a:r>
            <a:endParaRPr lang="sl-SI" sz="2800" dirty="0"/>
          </a:p>
        </p:txBody>
      </p:sp>
      <p:sp>
        <p:nvSpPr>
          <p:cNvPr id="5" name="Text Box 4"/>
          <p:cNvSpPr txBox="1">
            <a:spLocks noChangeArrowheads="1"/>
          </p:cNvSpPr>
          <p:nvPr/>
        </p:nvSpPr>
        <p:spPr bwMode="auto">
          <a:xfrm>
            <a:off x="28575" y="44450"/>
            <a:ext cx="5335588" cy="400110"/>
          </a:xfrm>
          <a:prstGeom prst="rect">
            <a:avLst/>
          </a:prstGeom>
          <a:noFill/>
          <a:ln w="9525" algn="ctr">
            <a:noFill/>
            <a:miter lim="800000"/>
            <a:headEnd/>
            <a:tailEnd/>
          </a:ln>
        </p:spPr>
        <p:txBody>
          <a:bodyPr>
            <a:spAutoFit/>
          </a:bodyPr>
          <a:lstStyle/>
          <a:p>
            <a:r>
              <a:rPr lang="sl-SI" altLang="ja-JP" sz="2000" dirty="0">
                <a:solidFill>
                  <a:schemeClr val="bg1">
                    <a:lumMod val="65000"/>
                  </a:schemeClr>
                </a:solidFill>
              </a:rPr>
              <a:t>DAN </a:t>
            </a:r>
            <a:r>
              <a:rPr lang="sl-SI" altLang="ja-JP" sz="2000" dirty="0" smtClean="0">
                <a:solidFill>
                  <a:schemeClr val="bg1">
                    <a:lumMod val="65000"/>
                  </a:schemeClr>
                </a:solidFill>
              </a:rPr>
              <a:t>API</a:t>
            </a:r>
            <a:endParaRPr lang="sl-SI" altLang="ja-JP" sz="2000" dirty="0">
              <a:solidFill>
                <a:schemeClr val="bg1">
                  <a:lumMod val="65000"/>
                </a:schemeClr>
              </a:solidFill>
            </a:endParaRPr>
          </a:p>
        </p:txBody>
      </p:sp>
      <p:sp>
        <p:nvSpPr>
          <p:cNvPr id="4" name="Marcador de contenido 3"/>
          <p:cNvSpPr>
            <a:spLocks noGrp="1"/>
          </p:cNvSpPr>
          <p:nvPr>
            <p:ph idx="1"/>
          </p:nvPr>
        </p:nvSpPr>
        <p:spPr>
          <a:xfrm>
            <a:off x="539552" y="980728"/>
            <a:ext cx="8280920" cy="4343400"/>
          </a:xfrm>
        </p:spPr>
        <p:txBody>
          <a:bodyPr/>
          <a:lstStyle/>
          <a:p>
            <a:endParaRPr lang="es-ES" dirty="0" smtClean="0">
              <a:solidFill>
                <a:schemeClr val="bg1">
                  <a:lumMod val="65000"/>
                </a:schemeClr>
              </a:solidFill>
            </a:endParaRPr>
          </a:p>
          <a:p>
            <a:r>
              <a:rPr lang="es-ES" dirty="0" smtClean="0"/>
              <a:t>DAN Status</a:t>
            </a:r>
            <a:endParaRPr lang="es-ES" dirty="0"/>
          </a:p>
          <a:p>
            <a:pPr lvl="1"/>
            <a:r>
              <a:rPr lang="en-GB" dirty="0" err="1" smtClean="0"/>
              <a:t>dan_monitor_initMonitor</a:t>
            </a:r>
            <a:r>
              <a:rPr lang="en-GB" dirty="0" smtClean="0"/>
              <a:t> / </a:t>
            </a:r>
            <a:r>
              <a:rPr lang="en-GB" dirty="0" err="1" smtClean="0"/>
              <a:t>dan_monitor_freeMonitor</a:t>
            </a:r>
            <a:endParaRPr lang="es-ES" dirty="0"/>
          </a:p>
          <a:p>
            <a:pPr lvl="1"/>
            <a:r>
              <a:rPr lang="en-GB" dirty="0" err="1" smtClean="0"/>
              <a:t>dan_monitor_queueFree</a:t>
            </a:r>
            <a:endParaRPr lang="en-GB" dirty="0" smtClean="0"/>
          </a:p>
          <a:p>
            <a:pPr lvl="2"/>
            <a:r>
              <a:rPr lang="en-GB" dirty="0" smtClean="0"/>
              <a:t>Number of block reference free in queue</a:t>
            </a:r>
            <a:endParaRPr lang="es-ES" dirty="0" smtClean="0"/>
          </a:p>
          <a:p>
            <a:pPr lvl="1"/>
            <a:r>
              <a:rPr lang="en-GB" dirty="0" err="1" smtClean="0"/>
              <a:t>dan_monitor_dataFree</a:t>
            </a:r>
            <a:endParaRPr lang="en-GB" dirty="0" smtClean="0"/>
          </a:p>
          <a:p>
            <a:pPr lvl="2"/>
            <a:r>
              <a:rPr lang="en-GB" dirty="0" smtClean="0"/>
              <a:t>Number of bytes free in DAQ Buffer</a:t>
            </a:r>
            <a:endParaRPr lang="es-ES" dirty="0" smtClean="0"/>
          </a:p>
          <a:p>
            <a:pPr lvl="1"/>
            <a:endParaRPr lang="es-ES" b="1" dirty="0"/>
          </a:p>
        </p:txBody>
      </p:sp>
    </p:spTree>
    <p:extLst>
      <p:ext uri="{BB962C8B-B14F-4D97-AF65-F5344CB8AC3E}">
        <p14:creationId xmlns:p14="http://schemas.microsoft.com/office/powerpoint/2010/main" val="1103304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51520" y="2924944"/>
            <a:ext cx="7455297" cy="3240360"/>
          </a:xfrm>
          <a:prstGeom prst="rect">
            <a:avLst/>
          </a:prstGeom>
        </p:spPr>
        <p:txBody>
          <a:bodyPr/>
          <a:lstStyle>
            <a:lvl1pPr marL="287338" indent="-287338" algn="l" defTabSz="795338" rtl="0" eaLnBrk="0" fontAlgn="base" hangingPunct="0">
              <a:spcBef>
                <a:spcPct val="20000"/>
              </a:spcBef>
              <a:spcAft>
                <a:spcPct val="0"/>
              </a:spcAft>
              <a:buChar char="•"/>
              <a:defRPr sz="2400">
                <a:solidFill>
                  <a:schemeClr val="tx1"/>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chemeClr val="tx1"/>
                </a:solidFill>
                <a:latin typeface="+mn-lt"/>
              </a:defRPr>
            </a:lvl2pPr>
            <a:lvl3pPr marL="1136650" indent="-188913" algn="l" defTabSz="795338" rtl="0" eaLnBrk="0" fontAlgn="base" hangingPunct="0">
              <a:spcBef>
                <a:spcPct val="20000"/>
              </a:spcBef>
              <a:spcAft>
                <a:spcPct val="0"/>
              </a:spcAft>
              <a:buChar char="•"/>
              <a:defRPr>
                <a:solidFill>
                  <a:schemeClr val="tx1"/>
                </a:solidFill>
                <a:latin typeface="+mn-lt"/>
              </a:defRPr>
            </a:lvl3pPr>
            <a:lvl4pPr marL="1511300" indent="-184150" algn="l" defTabSz="795338" rtl="0" eaLnBrk="0" fontAlgn="base" hangingPunct="0">
              <a:spcBef>
                <a:spcPct val="20000"/>
              </a:spcBef>
              <a:spcAft>
                <a:spcPct val="0"/>
              </a:spcAft>
              <a:buChar char="–"/>
              <a:defRPr>
                <a:solidFill>
                  <a:schemeClr val="tx1"/>
                </a:solidFill>
                <a:latin typeface="+mn-lt"/>
              </a:defRPr>
            </a:lvl4pPr>
            <a:lvl5pPr marL="1885950" indent="-184150" algn="l" defTabSz="795338" rtl="0" eaLnBrk="0" fontAlgn="base" hangingPunct="0">
              <a:spcBef>
                <a:spcPct val="20000"/>
              </a:spcBef>
              <a:spcAft>
                <a:spcPct val="0"/>
              </a:spcAft>
              <a:buChar char="»"/>
              <a:defRPr>
                <a:solidFill>
                  <a:schemeClr val="tx1"/>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a:lstStyle>
          <a:p>
            <a:r>
              <a:rPr lang="en-US" sz="1800" kern="0" dirty="0" smtClean="0"/>
              <a:t>The selected operating system is </a:t>
            </a:r>
            <a:r>
              <a:rPr lang="en-US" sz="1800" b="1" kern="0" dirty="0" smtClean="0">
                <a:solidFill>
                  <a:srgbClr val="C00000"/>
                </a:solidFill>
              </a:rPr>
              <a:t>Red Hat Enterprise Linux</a:t>
            </a:r>
            <a:r>
              <a:rPr lang="en-US" sz="1800" kern="0" dirty="0" smtClean="0"/>
              <a:t> for the x86-64 architecture (RHEL x86_64)</a:t>
            </a:r>
          </a:p>
          <a:p>
            <a:pPr marL="287338" lvl="1" indent="-287338">
              <a:buFontTx/>
              <a:buChar char="•"/>
            </a:pPr>
            <a:r>
              <a:rPr lang="en-US" sz="1800" kern="0" dirty="0" smtClean="0"/>
              <a:t>The infrastructure layer is </a:t>
            </a:r>
            <a:r>
              <a:rPr lang="en-US" sz="1800" b="1" kern="0" dirty="0" smtClean="0">
                <a:solidFill>
                  <a:srgbClr val="C00000"/>
                </a:solidFill>
              </a:rPr>
              <a:t>EPICS</a:t>
            </a:r>
            <a:r>
              <a:rPr lang="en-US" sz="1800" kern="0" dirty="0" smtClean="0"/>
              <a:t> (Experimental Physics and Industrial Control System) </a:t>
            </a:r>
            <a:r>
              <a:rPr lang="en-US" sz="1800" dirty="0"/>
              <a:t>used in hundreds of large and small experimental physics projects world-wide: light sources, high energy physics, fusion (KSTAR, NSTX), </a:t>
            </a:r>
            <a:r>
              <a:rPr lang="en-US" sz="1800" dirty="0" smtClean="0"/>
              <a:t>telescopes</a:t>
            </a:r>
          </a:p>
          <a:p>
            <a:pPr marL="287338" lvl="1" indent="-287338">
              <a:buFontTx/>
              <a:buChar char="•"/>
            </a:pPr>
            <a:r>
              <a:rPr lang="en-US" sz="1800" dirty="0" smtClean="0"/>
              <a:t>The CODAC services layer is </a:t>
            </a:r>
            <a:r>
              <a:rPr lang="en-US" sz="1800" b="1" dirty="0" smtClean="0">
                <a:solidFill>
                  <a:srgbClr val="C00000"/>
                </a:solidFill>
              </a:rPr>
              <a:t>Control System Studio </a:t>
            </a:r>
            <a:r>
              <a:rPr lang="en-US" sz="1800" dirty="0" smtClean="0"/>
              <a:t>used at many EPICS and other open source sites and including HMI, alarming, archiving etc.</a:t>
            </a:r>
          </a:p>
          <a:p>
            <a:pPr marL="287338" lvl="1" indent="-287338">
              <a:buFontTx/>
              <a:buChar char="•"/>
            </a:pPr>
            <a:r>
              <a:rPr lang="en-US" sz="1800" dirty="0" smtClean="0"/>
              <a:t>ITER specific software such as configuration (self-description data), state handling, drivers, networking, etc.</a:t>
            </a:r>
          </a:p>
          <a:p>
            <a:pPr marL="287338" lvl="1" indent="-287338">
              <a:buFontTx/>
              <a:buChar char="•"/>
            </a:pPr>
            <a:endParaRPr lang="en-US" sz="1800" dirty="0"/>
          </a:p>
          <a:p>
            <a:endParaRPr lang="en-US" sz="1800" kern="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3284984"/>
            <a:ext cx="1440159" cy="468643"/>
          </a:xfrm>
          <a:prstGeom prst="rect">
            <a:avLst/>
          </a:prstGeom>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205" y="3933056"/>
            <a:ext cx="8143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6817" y="5013176"/>
            <a:ext cx="1181100" cy="476250"/>
          </a:xfrm>
          <a:prstGeom prst="rect">
            <a:avLst/>
          </a:prstGeom>
        </p:spPr>
      </p:pic>
      <p:sp>
        <p:nvSpPr>
          <p:cNvPr id="10" name="Content Placeholder 2"/>
          <p:cNvSpPr txBox="1">
            <a:spLocks/>
          </p:cNvSpPr>
          <p:nvPr/>
        </p:nvSpPr>
        <p:spPr>
          <a:xfrm>
            <a:off x="251519" y="565589"/>
            <a:ext cx="8636398" cy="2359355"/>
          </a:xfrm>
          <a:prstGeom prst="rect">
            <a:avLst/>
          </a:prstGeom>
        </p:spPr>
        <p:txBody>
          <a:bodyPr/>
          <a:lstStyle>
            <a:lvl1pPr marL="287338" indent="-287338" algn="l" defTabSz="795338" rtl="0" eaLnBrk="0" fontAlgn="base" hangingPunct="0">
              <a:spcBef>
                <a:spcPct val="20000"/>
              </a:spcBef>
              <a:spcAft>
                <a:spcPct val="0"/>
              </a:spcAft>
              <a:buChar char="•"/>
              <a:defRPr sz="2400">
                <a:solidFill>
                  <a:schemeClr val="tx1"/>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chemeClr val="tx1"/>
                </a:solidFill>
                <a:latin typeface="+mn-lt"/>
              </a:defRPr>
            </a:lvl2pPr>
            <a:lvl3pPr marL="1136650" indent="-188913" algn="l" defTabSz="795338" rtl="0" eaLnBrk="0" fontAlgn="base" hangingPunct="0">
              <a:spcBef>
                <a:spcPct val="20000"/>
              </a:spcBef>
              <a:spcAft>
                <a:spcPct val="0"/>
              </a:spcAft>
              <a:buChar char="•"/>
              <a:defRPr>
                <a:solidFill>
                  <a:schemeClr val="tx1"/>
                </a:solidFill>
                <a:latin typeface="+mn-lt"/>
              </a:defRPr>
            </a:lvl3pPr>
            <a:lvl4pPr marL="1511300" indent="-184150" algn="l" defTabSz="795338" rtl="0" eaLnBrk="0" fontAlgn="base" hangingPunct="0">
              <a:spcBef>
                <a:spcPct val="20000"/>
              </a:spcBef>
              <a:spcAft>
                <a:spcPct val="0"/>
              </a:spcAft>
              <a:buChar char="–"/>
              <a:defRPr>
                <a:solidFill>
                  <a:schemeClr val="tx1"/>
                </a:solidFill>
                <a:latin typeface="+mn-lt"/>
              </a:defRPr>
            </a:lvl4pPr>
            <a:lvl5pPr marL="1885950" indent="-184150" algn="l" defTabSz="795338" rtl="0" eaLnBrk="0" fontAlgn="base" hangingPunct="0">
              <a:spcBef>
                <a:spcPct val="20000"/>
              </a:spcBef>
              <a:spcAft>
                <a:spcPct val="0"/>
              </a:spcAft>
              <a:buChar char="»"/>
              <a:defRPr>
                <a:solidFill>
                  <a:schemeClr val="tx1"/>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a:lstStyle>
          <a:p>
            <a:pPr marL="0" lvl="1" indent="0">
              <a:buNone/>
            </a:pPr>
            <a:r>
              <a:rPr lang="en-US" sz="1800" dirty="0" smtClean="0"/>
              <a:t>Why?</a:t>
            </a:r>
          </a:p>
          <a:p>
            <a:pPr marL="287338" lvl="1" indent="-287338">
              <a:buFontTx/>
              <a:buChar char="•"/>
            </a:pPr>
            <a:r>
              <a:rPr lang="en-US" sz="1800" dirty="0" smtClean="0"/>
              <a:t>No license fees</a:t>
            </a:r>
          </a:p>
          <a:p>
            <a:pPr marL="287338" lvl="1" indent="-287338">
              <a:buFontTx/>
              <a:buChar char="•"/>
            </a:pPr>
            <a:r>
              <a:rPr lang="en-US" sz="1800" dirty="0" smtClean="0"/>
              <a:t>Free support</a:t>
            </a:r>
          </a:p>
          <a:p>
            <a:pPr marL="287338" lvl="1" indent="-287338">
              <a:buFontTx/>
              <a:buChar char="•"/>
            </a:pPr>
            <a:r>
              <a:rPr lang="en-US" sz="1800" dirty="0" smtClean="0"/>
              <a:t>Shared development</a:t>
            </a:r>
          </a:p>
          <a:p>
            <a:pPr marL="287338" lvl="1" indent="-287338">
              <a:buFontTx/>
              <a:buChar char="•"/>
            </a:pPr>
            <a:r>
              <a:rPr lang="en-US" sz="1800" dirty="0" smtClean="0"/>
              <a:t>Longevity (new requirements will appear as soon as ITER starts to operate)</a:t>
            </a:r>
          </a:p>
          <a:p>
            <a:pPr marL="0" lvl="1" indent="0">
              <a:buNone/>
            </a:pPr>
            <a:r>
              <a:rPr lang="en-US" sz="1800" b="1" dirty="0" smtClean="0"/>
              <a:t>= Reduced cost </a:t>
            </a:r>
            <a:endParaRPr lang="en-US" sz="1800" b="1" dirty="0"/>
          </a:p>
          <a:p>
            <a:endParaRPr lang="en-US" sz="1800" kern="0" dirty="0" smtClean="0"/>
          </a:p>
        </p:txBody>
      </p:sp>
      <p:sp>
        <p:nvSpPr>
          <p:cNvPr id="11" name="Title 1"/>
          <p:cNvSpPr txBox="1">
            <a:spLocks/>
          </p:cNvSpPr>
          <p:nvPr/>
        </p:nvSpPr>
        <p:spPr>
          <a:xfrm>
            <a:off x="21340" y="0"/>
            <a:ext cx="9122660" cy="463550"/>
          </a:xfrm>
          <a:prstGeom prst="rect">
            <a:avLst/>
          </a:prstGeom>
        </p:spPr>
        <p:txBody>
          <a:bodyPr>
            <a:noAutofit/>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pPr fontAlgn="auto">
              <a:spcAft>
                <a:spcPts val="0"/>
              </a:spcAft>
              <a:defRPr/>
            </a:pPr>
            <a:r>
              <a:rPr lang="en-US" sz="2800" dirty="0" smtClean="0"/>
              <a:t>CODAC Core System is based on Open Source SW</a:t>
            </a:r>
            <a:endParaRPr lang="en-GB" sz="2800" dirty="0" smtClean="0"/>
          </a:p>
        </p:txBody>
      </p:sp>
    </p:spTree>
    <p:extLst>
      <p:ext uri="{BB962C8B-B14F-4D97-AF65-F5344CB8AC3E}">
        <p14:creationId xmlns:p14="http://schemas.microsoft.com/office/powerpoint/2010/main" val="250730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51520" y="2924944"/>
            <a:ext cx="7455297" cy="3240360"/>
          </a:xfrm>
          <a:prstGeom prst="rect">
            <a:avLst/>
          </a:prstGeom>
        </p:spPr>
        <p:txBody>
          <a:bodyPr/>
          <a:lstStyle>
            <a:lvl1pPr marL="287338" indent="-287338" algn="l" defTabSz="795338" rtl="0" eaLnBrk="0" fontAlgn="base" hangingPunct="0">
              <a:spcBef>
                <a:spcPct val="20000"/>
              </a:spcBef>
              <a:spcAft>
                <a:spcPct val="0"/>
              </a:spcAft>
              <a:buChar char="•"/>
              <a:defRPr sz="2400">
                <a:solidFill>
                  <a:schemeClr val="tx1"/>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chemeClr val="tx1"/>
                </a:solidFill>
                <a:latin typeface="+mn-lt"/>
              </a:defRPr>
            </a:lvl2pPr>
            <a:lvl3pPr marL="1136650" indent="-188913" algn="l" defTabSz="795338" rtl="0" eaLnBrk="0" fontAlgn="base" hangingPunct="0">
              <a:spcBef>
                <a:spcPct val="20000"/>
              </a:spcBef>
              <a:spcAft>
                <a:spcPct val="0"/>
              </a:spcAft>
              <a:buChar char="•"/>
              <a:defRPr>
                <a:solidFill>
                  <a:schemeClr val="tx1"/>
                </a:solidFill>
                <a:latin typeface="+mn-lt"/>
              </a:defRPr>
            </a:lvl3pPr>
            <a:lvl4pPr marL="1511300" indent="-184150" algn="l" defTabSz="795338" rtl="0" eaLnBrk="0" fontAlgn="base" hangingPunct="0">
              <a:spcBef>
                <a:spcPct val="20000"/>
              </a:spcBef>
              <a:spcAft>
                <a:spcPct val="0"/>
              </a:spcAft>
              <a:buChar char="–"/>
              <a:defRPr>
                <a:solidFill>
                  <a:schemeClr val="tx1"/>
                </a:solidFill>
                <a:latin typeface="+mn-lt"/>
              </a:defRPr>
            </a:lvl4pPr>
            <a:lvl5pPr marL="1885950" indent="-184150" algn="l" defTabSz="795338" rtl="0" eaLnBrk="0" fontAlgn="base" hangingPunct="0">
              <a:spcBef>
                <a:spcPct val="20000"/>
              </a:spcBef>
              <a:spcAft>
                <a:spcPct val="0"/>
              </a:spcAft>
              <a:buChar char="»"/>
              <a:defRPr>
                <a:solidFill>
                  <a:schemeClr val="tx1"/>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a:lstStyle>
          <a:p>
            <a:pPr marL="287338" lvl="1" indent="-287338">
              <a:buFontTx/>
              <a:buChar char="•"/>
            </a:pPr>
            <a:endParaRPr lang="en-US" sz="1800" dirty="0"/>
          </a:p>
          <a:p>
            <a:endParaRPr lang="en-US" sz="1800" kern="0" dirty="0" smtClean="0"/>
          </a:p>
        </p:txBody>
      </p:sp>
      <p:sp>
        <p:nvSpPr>
          <p:cNvPr id="10" name="Content Placeholder 2"/>
          <p:cNvSpPr txBox="1">
            <a:spLocks/>
          </p:cNvSpPr>
          <p:nvPr/>
        </p:nvSpPr>
        <p:spPr>
          <a:xfrm>
            <a:off x="251519" y="565589"/>
            <a:ext cx="8636398" cy="2359355"/>
          </a:xfrm>
          <a:prstGeom prst="rect">
            <a:avLst/>
          </a:prstGeom>
        </p:spPr>
        <p:txBody>
          <a:bodyPr/>
          <a:lstStyle>
            <a:lvl1pPr marL="287338" indent="-287338" algn="l" defTabSz="795338" rtl="0" eaLnBrk="0" fontAlgn="base" hangingPunct="0">
              <a:spcBef>
                <a:spcPct val="20000"/>
              </a:spcBef>
              <a:spcAft>
                <a:spcPct val="0"/>
              </a:spcAft>
              <a:buChar char="•"/>
              <a:defRPr sz="2400">
                <a:solidFill>
                  <a:schemeClr val="tx1"/>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chemeClr val="tx1"/>
                </a:solidFill>
                <a:latin typeface="+mn-lt"/>
              </a:defRPr>
            </a:lvl2pPr>
            <a:lvl3pPr marL="1136650" indent="-188913" algn="l" defTabSz="795338" rtl="0" eaLnBrk="0" fontAlgn="base" hangingPunct="0">
              <a:spcBef>
                <a:spcPct val="20000"/>
              </a:spcBef>
              <a:spcAft>
                <a:spcPct val="0"/>
              </a:spcAft>
              <a:buChar char="•"/>
              <a:defRPr>
                <a:solidFill>
                  <a:schemeClr val="tx1"/>
                </a:solidFill>
                <a:latin typeface="+mn-lt"/>
              </a:defRPr>
            </a:lvl3pPr>
            <a:lvl4pPr marL="1511300" indent="-184150" algn="l" defTabSz="795338" rtl="0" eaLnBrk="0" fontAlgn="base" hangingPunct="0">
              <a:spcBef>
                <a:spcPct val="20000"/>
              </a:spcBef>
              <a:spcAft>
                <a:spcPct val="0"/>
              </a:spcAft>
              <a:buChar char="–"/>
              <a:defRPr>
                <a:solidFill>
                  <a:schemeClr val="tx1"/>
                </a:solidFill>
                <a:latin typeface="+mn-lt"/>
              </a:defRPr>
            </a:lvl4pPr>
            <a:lvl5pPr marL="1885950" indent="-184150" algn="l" defTabSz="795338" rtl="0" eaLnBrk="0" fontAlgn="base" hangingPunct="0">
              <a:spcBef>
                <a:spcPct val="20000"/>
              </a:spcBef>
              <a:spcAft>
                <a:spcPct val="0"/>
              </a:spcAft>
              <a:buChar char="»"/>
              <a:defRPr>
                <a:solidFill>
                  <a:schemeClr val="tx1"/>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a:lstStyle>
          <a:p>
            <a:pPr marL="285750" lvl="1" indent="-285750">
              <a:buFontTx/>
              <a:buChar char="-"/>
            </a:pPr>
            <a:r>
              <a:rPr lang="en-US" sz="1800" dirty="0" smtClean="0"/>
              <a:t>Use of Jenkins – Hudson for continuous build/integration</a:t>
            </a:r>
          </a:p>
          <a:p>
            <a:pPr marL="285750" lvl="1" indent="-285750">
              <a:buFontTx/>
              <a:buChar char="-"/>
            </a:pPr>
            <a:r>
              <a:rPr lang="en-US" sz="1800" dirty="0" smtClean="0"/>
              <a:t>Use of Maven and rpms for packaging</a:t>
            </a:r>
          </a:p>
          <a:p>
            <a:pPr marL="285750" lvl="1" indent="-285750">
              <a:buFontTx/>
              <a:buChar char="-"/>
            </a:pPr>
            <a:r>
              <a:rPr lang="en-US" sz="1800" dirty="0" smtClean="0"/>
              <a:t>Use of SVN as repository</a:t>
            </a:r>
          </a:p>
          <a:p>
            <a:pPr marL="285750" lvl="1" indent="-285750">
              <a:buFontTx/>
              <a:buChar char="-"/>
            </a:pPr>
            <a:r>
              <a:rPr lang="en-US" sz="1800" dirty="0" smtClean="0"/>
              <a:t>Use of </a:t>
            </a:r>
            <a:r>
              <a:rPr lang="en-US" sz="1800" dirty="0"/>
              <a:t>B</a:t>
            </a:r>
            <a:r>
              <a:rPr lang="en-US" sz="1800" dirty="0" smtClean="0"/>
              <a:t>ugzilla </a:t>
            </a:r>
          </a:p>
          <a:p>
            <a:pPr marL="285750" lvl="1" indent="-285750">
              <a:buFontTx/>
              <a:buChar char="-"/>
            </a:pPr>
            <a:r>
              <a:rPr lang="en-US" sz="1800" dirty="0" smtClean="0"/>
              <a:t>User manuals are provided</a:t>
            </a:r>
          </a:p>
          <a:p>
            <a:pPr marL="285750" lvl="1" indent="-285750">
              <a:buFontTx/>
              <a:buChar char="-"/>
            </a:pPr>
            <a:r>
              <a:rPr lang="en-US" sz="1800" dirty="0" smtClean="0"/>
              <a:t>CCS Training (on-site, at DAs and Online)</a:t>
            </a:r>
          </a:p>
          <a:p>
            <a:pPr marL="285750" lvl="1" indent="-285750">
              <a:buFontTx/>
              <a:buChar char="-"/>
            </a:pPr>
            <a:r>
              <a:rPr lang="en-US" sz="1800" dirty="0" smtClean="0"/>
              <a:t>Codac-support@iter.org</a:t>
            </a:r>
          </a:p>
          <a:p>
            <a:pPr marL="285750" lvl="1" indent="-285750">
              <a:buFontTx/>
              <a:buChar char="-"/>
            </a:pPr>
            <a:r>
              <a:rPr lang="en-US" sz="1800" dirty="0" smtClean="0"/>
              <a:t>APIs are documented via </a:t>
            </a:r>
            <a:r>
              <a:rPr lang="en-US" sz="1800" dirty="0" err="1" smtClean="0"/>
              <a:t>Doxygen</a:t>
            </a:r>
            <a:endParaRPr lang="en-US" sz="1800" dirty="0" smtClean="0"/>
          </a:p>
          <a:p>
            <a:pPr marL="285750" lvl="1" indent="-285750">
              <a:buFontTx/>
              <a:buChar char="-"/>
            </a:pPr>
            <a:r>
              <a:rPr lang="en-US" sz="1800" dirty="0" smtClean="0"/>
              <a:t>Use of Red Hat Satellite Server for rpms distribution</a:t>
            </a:r>
          </a:p>
          <a:p>
            <a:pPr marL="285750" lvl="1" indent="-285750">
              <a:buFontTx/>
              <a:buChar char="-"/>
            </a:pPr>
            <a:r>
              <a:rPr lang="en-GB" sz="1800" dirty="0"/>
              <a:t>SEQA-45 – Software Engineering and Quality Assurance for CODAC </a:t>
            </a:r>
            <a:r>
              <a:rPr lang="en-US" sz="1800" dirty="0" smtClean="0"/>
              <a:t>https</a:t>
            </a:r>
            <a:r>
              <a:rPr lang="en-US" sz="1800" dirty="0"/>
              <a:t>://user.iter.org/?uid=2NRS2K&amp;version=v3.2&amp;action=get_document</a:t>
            </a:r>
          </a:p>
          <a:p>
            <a:endParaRPr lang="en-US" sz="1800" kern="0" dirty="0" smtClean="0"/>
          </a:p>
        </p:txBody>
      </p:sp>
      <p:sp>
        <p:nvSpPr>
          <p:cNvPr id="11" name="Title 1"/>
          <p:cNvSpPr txBox="1">
            <a:spLocks/>
          </p:cNvSpPr>
          <p:nvPr/>
        </p:nvSpPr>
        <p:spPr>
          <a:xfrm>
            <a:off x="21340" y="0"/>
            <a:ext cx="9122660" cy="463550"/>
          </a:xfrm>
          <a:prstGeom prst="rect">
            <a:avLst/>
          </a:prstGeom>
        </p:spPr>
        <p:txBody>
          <a:bodyPr>
            <a:noAutofit/>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pPr fontAlgn="auto">
              <a:spcAft>
                <a:spcPts val="0"/>
              </a:spcAft>
              <a:defRPr/>
            </a:pPr>
            <a:r>
              <a:rPr lang="en-US" sz="2800" dirty="0" smtClean="0"/>
              <a:t>CODAC Core System is based on Open Source SW</a:t>
            </a:r>
            <a:endParaRPr lang="en-GB" sz="2800" dirty="0" smtClean="0"/>
          </a:p>
        </p:txBody>
      </p:sp>
    </p:spTree>
    <p:extLst>
      <p:ext uri="{BB962C8B-B14F-4D97-AF65-F5344CB8AC3E}">
        <p14:creationId xmlns:p14="http://schemas.microsoft.com/office/powerpoint/2010/main" val="3049806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p:cNvGraphicFramePr>
            <a:graphicFrameLocks/>
          </p:cNvGraphicFramePr>
          <p:nvPr>
            <p:extLst>
              <p:ext uri="{D42A27DB-BD31-4B8C-83A1-F6EECF244321}">
                <p14:modId xmlns:p14="http://schemas.microsoft.com/office/powerpoint/2010/main" val="2805914394"/>
              </p:ext>
            </p:extLst>
          </p:nvPr>
        </p:nvGraphicFramePr>
        <p:xfrm>
          <a:off x="395536" y="823620"/>
          <a:ext cx="8001000" cy="5028870"/>
        </p:xfrm>
        <a:graphic>
          <a:graphicData uri="http://schemas.openxmlformats.org/drawingml/2006/table">
            <a:tbl>
              <a:tblPr firstRow="1" bandRow="1">
                <a:tableStyleId>{21E4AEA4-8DFA-4A89-87EB-49C32662AFE0}</a:tableStyleId>
              </a:tblPr>
              <a:tblGrid>
                <a:gridCol w="5223048"/>
                <a:gridCol w="2777952"/>
              </a:tblGrid>
              <a:tr h="335258">
                <a:tc>
                  <a:txBody>
                    <a:bodyPr/>
                    <a:lstStyle/>
                    <a:p>
                      <a:r>
                        <a:rPr lang="en-US" sz="1600" dirty="0" smtClean="0"/>
                        <a:t>Parameter</a:t>
                      </a:r>
                      <a:endParaRPr lang="en-GB" sz="1600" dirty="0"/>
                    </a:p>
                  </a:txBody>
                  <a:tcPr marT="45709" marB="45709"/>
                </a:tc>
                <a:tc>
                  <a:txBody>
                    <a:bodyPr/>
                    <a:lstStyle/>
                    <a:p>
                      <a:r>
                        <a:rPr lang="en-US" sz="1600" dirty="0" smtClean="0"/>
                        <a:t>Value</a:t>
                      </a:r>
                      <a:endParaRPr lang="en-GB" sz="1600" dirty="0"/>
                    </a:p>
                  </a:txBody>
                  <a:tcPr marT="45709" marB="45709"/>
                </a:tc>
              </a:tr>
              <a:tr h="335258">
                <a:tc>
                  <a:txBody>
                    <a:bodyPr/>
                    <a:lstStyle/>
                    <a:p>
                      <a:r>
                        <a:rPr lang="en-US" sz="1600" dirty="0" smtClean="0"/>
                        <a:t>Total number of computers</a:t>
                      </a:r>
                      <a:endParaRPr lang="en-GB" sz="1600" dirty="0"/>
                    </a:p>
                  </a:txBody>
                  <a:tcPr marT="45709" marB="45709"/>
                </a:tc>
                <a:tc>
                  <a:txBody>
                    <a:bodyPr/>
                    <a:lstStyle/>
                    <a:p>
                      <a:r>
                        <a:rPr lang="en-US" sz="1600" dirty="0" smtClean="0"/>
                        <a:t>1.000</a:t>
                      </a:r>
                      <a:endParaRPr lang="en-GB" sz="1600" dirty="0"/>
                    </a:p>
                  </a:txBody>
                  <a:tcPr marT="45709" marB="45709"/>
                </a:tc>
              </a:tr>
              <a:tr h="335258">
                <a:tc>
                  <a:txBody>
                    <a:bodyPr/>
                    <a:lstStyle/>
                    <a:p>
                      <a:r>
                        <a:rPr lang="en-US" sz="1600" dirty="0" smtClean="0"/>
                        <a:t>Total number of signals (wires)</a:t>
                      </a:r>
                      <a:endParaRPr lang="en-GB" sz="1600" dirty="0"/>
                    </a:p>
                  </a:txBody>
                  <a:tcPr marT="45709" marB="45709"/>
                </a:tc>
                <a:tc>
                  <a:txBody>
                    <a:bodyPr/>
                    <a:lstStyle/>
                    <a:p>
                      <a:r>
                        <a:rPr lang="en-US" sz="1600" dirty="0" smtClean="0"/>
                        <a:t>100.000</a:t>
                      </a:r>
                      <a:endParaRPr lang="en-GB" sz="1600" dirty="0"/>
                    </a:p>
                  </a:txBody>
                  <a:tcPr marT="45709" marB="45709"/>
                </a:tc>
              </a:tr>
              <a:tr h="335258">
                <a:tc>
                  <a:txBody>
                    <a:bodyPr/>
                    <a:lstStyle/>
                    <a:p>
                      <a:r>
                        <a:rPr lang="en-US" sz="1600" dirty="0" smtClean="0"/>
                        <a:t>Total number of process variables</a:t>
                      </a:r>
                      <a:endParaRPr lang="en-GB" sz="1600" dirty="0"/>
                    </a:p>
                  </a:txBody>
                  <a:tcPr marT="45709" marB="45709"/>
                </a:tc>
                <a:tc>
                  <a:txBody>
                    <a:bodyPr/>
                    <a:lstStyle/>
                    <a:p>
                      <a:r>
                        <a:rPr lang="en-US" sz="1600" dirty="0" smtClean="0"/>
                        <a:t>1.000.000</a:t>
                      </a:r>
                      <a:endParaRPr lang="en-GB" sz="1600" dirty="0"/>
                    </a:p>
                  </a:txBody>
                  <a:tcPr marT="45709" marB="45709"/>
                </a:tc>
              </a:tr>
              <a:tr h="335258">
                <a:tc>
                  <a:txBody>
                    <a:bodyPr/>
                    <a:lstStyle/>
                    <a:p>
                      <a:r>
                        <a:rPr lang="en-US" sz="1600" b="1" dirty="0" smtClean="0"/>
                        <a:t>Maximum sustained data flow on PON</a:t>
                      </a:r>
                      <a:endParaRPr lang="en-GB" sz="1600" b="1" dirty="0"/>
                    </a:p>
                  </a:txBody>
                  <a:tcPr marT="45709" marB="45709"/>
                </a:tc>
                <a:tc>
                  <a:txBody>
                    <a:bodyPr/>
                    <a:lstStyle/>
                    <a:p>
                      <a:r>
                        <a:rPr lang="en-US" sz="1600" b="1" dirty="0" smtClean="0"/>
                        <a:t>50 MB/s</a:t>
                      </a:r>
                      <a:endParaRPr lang="en-GB" sz="1600" b="1" dirty="0"/>
                    </a:p>
                  </a:txBody>
                  <a:tcPr marT="45709" marB="45709"/>
                </a:tc>
              </a:tr>
              <a:tr h="335258">
                <a:tc>
                  <a:txBody>
                    <a:bodyPr/>
                    <a:lstStyle/>
                    <a:p>
                      <a:r>
                        <a:rPr lang="en-US" sz="1600" b="1" dirty="0" smtClean="0"/>
                        <a:t>Total PON archive rate</a:t>
                      </a:r>
                      <a:endParaRPr lang="en-GB" sz="1600" b="1" dirty="0"/>
                    </a:p>
                  </a:txBody>
                  <a:tcPr marT="45709" marB="45709"/>
                </a:tc>
                <a:tc>
                  <a:txBody>
                    <a:bodyPr/>
                    <a:lstStyle/>
                    <a:p>
                      <a:r>
                        <a:rPr lang="en-US" sz="1600" b="1" dirty="0" smtClean="0"/>
                        <a:t>25 MB/s</a:t>
                      </a:r>
                      <a:endParaRPr lang="en-GB" sz="1600" b="1" dirty="0"/>
                    </a:p>
                  </a:txBody>
                  <a:tcPr marT="45709" marB="45709"/>
                </a:tc>
              </a:tr>
              <a:tr h="335258">
                <a:tc>
                  <a:txBody>
                    <a:bodyPr/>
                    <a:lstStyle/>
                    <a:p>
                      <a:r>
                        <a:rPr lang="en-US" sz="1600" b="1" dirty="0" smtClean="0"/>
                        <a:t>Total DAN archive rate (initial)</a:t>
                      </a:r>
                      <a:endParaRPr lang="en-GB" sz="1600" b="1" dirty="0"/>
                    </a:p>
                  </a:txBody>
                  <a:tcPr marT="45709" marB="45709"/>
                </a:tc>
                <a:tc>
                  <a:txBody>
                    <a:bodyPr/>
                    <a:lstStyle/>
                    <a:p>
                      <a:r>
                        <a:rPr lang="en-US" sz="1600" b="1" dirty="0" smtClean="0"/>
                        <a:t>2 GB/s</a:t>
                      </a:r>
                      <a:endParaRPr lang="en-GB" sz="1600" b="1" dirty="0"/>
                    </a:p>
                  </a:txBody>
                  <a:tcPr marT="45709" marB="45709"/>
                </a:tc>
              </a:tr>
              <a:tr h="335258">
                <a:tc>
                  <a:txBody>
                    <a:bodyPr/>
                    <a:lstStyle/>
                    <a:p>
                      <a:r>
                        <a:rPr lang="en-US" sz="1600" b="1" dirty="0" smtClean="0"/>
                        <a:t>Total</a:t>
                      </a:r>
                      <a:r>
                        <a:rPr lang="en-US" sz="1600" b="1" baseline="0" dirty="0" smtClean="0"/>
                        <a:t> DAN archive rate (final)</a:t>
                      </a:r>
                      <a:endParaRPr lang="en-GB" sz="1600" b="1" dirty="0"/>
                    </a:p>
                  </a:txBody>
                  <a:tcPr marT="45709" marB="45709"/>
                </a:tc>
                <a:tc>
                  <a:txBody>
                    <a:bodyPr/>
                    <a:lstStyle/>
                    <a:p>
                      <a:r>
                        <a:rPr lang="en-US" sz="1600" b="1" dirty="0" smtClean="0"/>
                        <a:t>50 GB/s</a:t>
                      </a:r>
                      <a:endParaRPr lang="en-GB" sz="1600" b="1" dirty="0"/>
                    </a:p>
                  </a:txBody>
                  <a:tcPr marT="45709" marB="45709"/>
                </a:tc>
              </a:tr>
              <a:tr h="335258">
                <a:tc>
                  <a:txBody>
                    <a:bodyPr/>
                    <a:lstStyle/>
                    <a:p>
                      <a:r>
                        <a:rPr lang="en-US" sz="1600" b="1" dirty="0" smtClean="0"/>
                        <a:t>Total archive capacity</a:t>
                      </a:r>
                      <a:endParaRPr lang="en-GB" sz="1600" b="1" dirty="0"/>
                    </a:p>
                  </a:txBody>
                  <a:tcPr marT="45709" marB="45709"/>
                </a:tc>
                <a:tc>
                  <a:txBody>
                    <a:bodyPr/>
                    <a:lstStyle/>
                    <a:p>
                      <a:r>
                        <a:rPr lang="en-US" sz="1600" b="1" dirty="0" smtClean="0"/>
                        <a:t>90-2200 TB/day</a:t>
                      </a:r>
                      <a:endParaRPr lang="en-GB" sz="1600" b="1" dirty="0"/>
                    </a:p>
                  </a:txBody>
                  <a:tcPr marT="45709" marB="45709"/>
                </a:tc>
              </a:tr>
              <a:tr h="335258">
                <a:tc>
                  <a:txBody>
                    <a:bodyPr/>
                    <a:lstStyle/>
                    <a:p>
                      <a:r>
                        <a:rPr lang="en-US" sz="1600" dirty="0" smtClean="0"/>
                        <a:t>Accuracy of time synchronization</a:t>
                      </a:r>
                      <a:endParaRPr lang="en-GB" sz="1600" dirty="0"/>
                    </a:p>
                  </a:txBody>
                  <a:tcPr marT="45709" marB="45709"/>
                </a:tc>
                <a:tc>
                  <a:txBody>
                    <a:bodyPr/>
                    <a:lstStyle/>
                    <a:p>
                      <a:r>
                        <a:rPr lang="en-US" sz="1600" dirty="0" smtClean="0"/>
                        <a:t>50 ns RMS</a:t>
                      </a:r>
                      <a:endParaRPr lang="en-GB" sz="1600" dirty="0"/>
                    </a:p>
                  </a:txBody>
                  <a:tcPr marT="45709" marB="45709"/>
                </a:tc>
              </a:tr>
              <a:tr h="335258">
                <a:tc>
                  <a:txBody>
                    <a:bodyPr/>
                    <a:lstStyle/>
                    <a:p>
                      <a:r>
                        <a:rPr lang="en-US" sz="1600" dirty="0" smtClean="0"/>
                        <a:t>Number of nodes on SDN</a:t>
                      </a:r>
                      <a:endParaRPr lang="en-GB" sz="1600" dirty="0"/>
                    </a:p>
                  </a:txBody>
                  <a:tcPr marT="45709" marB="45709"/>
                </a:tc>
                <a:tc>
                  <a:txBody>
                    <a:bodyPr/>
                    <a:lstStyle/>
                    <a:p>
                      <a:r>
                        <a:rPr lang="en-US" sz="1600" dirty="0" smtClean="0"/>
                        <a:t>100</a:t>
                      </a:r>
                      <a:endParaRPr lang="en-GB" sz="1600" dirty="0"/>
                    </a:p>
                  </a:txBody>
                  <a:tcPr marT="45709" marB="45709"/>
                </a:tc>
              </a:tr>
              <a:tr h="335258">
                <a:tc>
                  <a:txBody>
                    <a:bodyPr/>
                    <a:lstStyle/>
                    <a:p>
                      <a:r>
                        <a:rPr lang="en-US" sz="1600" dirty="0" smtClean="0"/>
                        <a:t>Maximum latency asynchronous events</a:t>
                      </a:r>
                      <a:endParaRPr lang="en-GB" sz="1600" dirty="0"/>
                    </a:p>
                  </a:txBody>
                  <a:tcPr marT="45709" marB="45709"/>
                </a:tc>
                <a:tc>
                  <a:txBody>
                    <a:bodyPr/>
                    <a:lstStyle/>
                    <a:p>
                      <a:r>
                        <a:rPr lang="en-US" sz="1600" dirty="0" smtClean="0"/>
                        <a:t>1 </a:t>
                      </a:r>
                      <a:r>
                        <a:rPr lang="en-US" sz="1600" dirty="0" err="1" smtClean="0"/>
                        <a:t>ms</a:t>
                      </a:r>
                      <a:endParaRPr lang="en-GB" sz="1600" dirty="0"/>
                    </a:p>
                  </a:txBody>
                  <a:tcPr marT="45709" marB="45709"/>
                </a:tc>
              </a:tr>
              <a:tr h="335258">
                <a:tc>
                  <a:txBody>
                    <a:bodyPr/>
                    <a:lstStyle/>
                    <a:p>
                      <a:r>
                        <a:rPr lang="en-US" sz="1600" dirty="0" smtClean="0"/>
                        <a:t>Maximum latency application to application (SDN)</a:t>
                      </a:r>
                      <a:endParaRPr lang="en-GB" sz="1600" dirty="0"/>
                    </a:p>
                  </a:txBody>
                  <a:tcPr marT="45709" marB="45709"/>
                </a:tc>
                <a:tc>
                  <a:txBody>
                    <a:bodyPr/>
                    <a:lstStyle/>
                    <a:p>
                      <a:r>
                        <a:rPr lang="en-US" sz="1600" dirty="0" smtClean="0"/>
                        <a:t>50 µs</a:t>
                      </a:r>
                      <a:endParaRPr lang="en-GB" sz="1600" dirty="0"/>
                    </a:p>
                  </a:txBody>
                  <a:tcPr marT="45709" marB="45709"/>
                </a:tc>
              </a:tr>
              <a:tr h="335258">
                <a:tc>
                  <a:txBody>
                    <a:bodyPr/>
                    <a:lstStyle/>
                    <a:p>
                      <a:r>
                        <a:rPr lang="en-US" sz="1600" dirty="0" smtClean="0"/>
                        <a:t>Maximum sustained data flow on SDN</a:t>
                      </a:r>
                      <a:endParaRPr lang="en-GB" sz="1600" dirty="0"/>
                    </a:p>
                  </a:txBody>
                  <a:tcPr marT="45709" marB="45709"/>
                </a:tc>
                <a:tc>
                  <a:txBody>
                    <a:bodyPr/>
                    <a:lstStyle/>
                    <a:p>
                      <a:r>
                        <a:rPr lang="en-US" sz="1600" dirty="0" smtClean="0"/>
                        <a:t>25 MB/s</a:t>
                      </a:r>
                      <a:endParaRPr lang="en-GB" sz="1600" dirty="0"/>
                    </a:p>
                  </a:txBody>
                  <a:tcPr marT="45709" marB="45709"/>
                </a:tc>
              </a:tr>
              <a:tr h="335258">
                <a:tc>
                  <a:txBody>
                    <a:bodyPr/>
                    <a:lstStyle/>
                    <a:p>
                      <a:r>
                        <a:rPr lang="en-US" sz="1600" dirty="0" smtClean="0"/>
                        <a:t>Pulse length </a:t>
                      </a:r>
                      <a:endParaRPr lang="en-GB" sz="1600" dirty="0"/>
                    </a:p>
                  </a:txBody>
                  <a:tcPr marT="45709" marB="45709"/>
                </a:tc>
                <a:tc>
                  <a:txBody>
                    <a:bodyPr/>
                    <a:lstStyle/>
                    <a:p>
                      <a:r>
                        <a:rPr lang="en-US" sz="1600" dirty="0" smtClean="0"/>
                        <a:t>3000 sec</a:t>
                      </a:r>
                      <a:endParaRPr lang="en-GB" sz="1600" dirty="0"/>
                    </a:p>
                  </a:txBody>
                  <a:tcPr marT="45709" marB="45709"/>
                </a:tc>
              </a:tr>
            </a:tbl>
          </a:graphicData>
        </a:graphic>
      </p:graphicFrame>
      <p:sp>
        <p:nvSpPr>
          <p:cNvPr id="3" name="TextBox 2"/>
          <p:cNvSpPr txBox="1"/>
          <p:nvPr/>
        </p:nvSpPr>
        <p:spPr>
          <a:xfrm>
            <a:off x="3046884" y="0"/>
            <a:ext cx="3384376" cy="461665"/>
          </a:xfrm>
          <a:prstGeom prst="rect">
            <a:avLst/>
          </a:prstGeom>
          <a:noFill/>
        </p:spPr>
        <p:txBody>
          <a:bodyPr wrap="square" rtlCol="0">
            <a:spAutoFit/>
          </a:bodyPr>
          <a:lstStyle/>
          <a:p>
            <a:r>
              <a:rPr lang="en-US" b="1" dirty="0" smtClean="0">
                <a:latin typeface="Garamond" panose="02020404030301010803" pitchFamily="18" charset="0"/>
              </a:rPr>
              <a:t>MAIN PARAMETERS</a:t>
            </a:r>
            <a:endParaRPr lang="en-GB" b="1" dirty="0">
              <a:latin typeface="Garamond" panose="02020404030301010803" pitchFamily="18" charset="0"/>
            </a:endParaRPr>
          </a:p>
        </p:txBody>
      </p:sp>
    </p:spTree>
    <p:extLst>
      <p:ext uri="{BB962C8B-B14F-4D97-AF65-F5344CB8AC3E}">
        <p14:creationId xmlns:p14="http://schemas.microsoft.com/office/powerpoint/2010/main" val="4184459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463550"/>
          </a:xfrm>
          <a:prstGeom prst="rect">
            <a:avLst/>
          </a:prstGeom>
        </p:spPr>
        <p:txBody>
          <a:bodyPr>
            <a:noAutofit/>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pPr fontAlgn="auto">
              <a:spcAft>
                <a:spcPts val="0"/>
              </a:spcAft>
              <a:defRPr/>
            </a:pPr>
            <a:r>
              <a:rPr lang="en-US" sz="2800" dirty="0" smtClean="0"/>
              <a:t>Deployment of CODAC Core System</a:t>
            </a:r>
            <a:endParaRPr lang="en-GB" sz="2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00" y="612000"/>
            <a:ext cx="7586663" cy="54578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00" y="612000"/>
            <a:ext cx="7600950" cy="5464969"/>
          </a:xfrm>
          <a:prstGeom prst="rect">
            <a:avLst/>
          </a:prstGeom>
        </p:spPr>
      </p:pic>
    </p:spTree>
    <p:extLst>
      <p:ext uri="{BB962C8B-B14F-4D97-AF65-F5344CB8AC3E}">
        <p14:creationId xmlns:p14="http://schemas.microsoft.com/office/powerpoint/2010/main" val="296250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97" y="12229"/>
            <a:ext cx="8229600" cy="490065"/>
          </a:xfrm>
        </p:spPr>
        <p:txBody>
          <a:bodyPr>
            <a:normAutofit fontScale="90000"/>
          </a:bodyPr>
          <a:lstStyle/>
          <a:p>
            <a:r>
              <a:rPr lang="en-US" dirty="0" smtClean="0">
                <a:solidFill>
                  <a:schemeClr val="tx2"/>
                </a:solidFill>
              </a:rPr>
              <a:t>Outline of data handling architecture</a:t>
            </a:r>
            <a:endParaRPr lang="en-GB" dirty="0">
              <a:solidFill>
                <a:schemeClr val="tx2"/>
              </a:solidFill>
            </a:endParaRPr>
          </a:p>
        </p:txBody>
      </p:sp>
      <p:sp>
        <p:nvSpPr>
          <p:cNvPr id="4" name="Rounded Rectangle 3"/>
          <p:cNvSpPr/>
          <p:nvPr/>
        </p:nvSpPr>
        <p:spPr bwMode="auto">
          <a:xfrm>
            <a:off x="150753" y="2276874"/>
            <a:ext cx="1296000" cy="672075"/>
          </a:xfrm>
          <a:prstGeom prst="round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0" bIns="36000" numCol="1" rtlCol="0" anchor="t" anchorCtr="0" compatLnSpc="1">
            <a:prstTxWarp prst="textNoShape">
              <a:avLst/>
            </a:prstTxWarp>
          </a:bodyPr>
          <a:lstStyle/>
          <a:p>
            <a:pPr eaLnBrk="0" fontAlgn="base" hangingPunct="0">
              <a:spcBef>
                <a:spcPct val="0"/>
              </a:spcBef>
              <a:spcAft>
                <a:spcPct val="0"/>
              </a:spcAft>
            </a:pPr>
            <a:r>
              <a:rPr lang="en-US" sz="1200" dirty="0">
                <a:solidFill>
                  <a:schemeClr val="tx2"/>
                </a:solidFill>
                <a:cs typeface="Arial" panose="020B0604020202020204" pitchFamily="34" charset="0"/>
              </a:rPr>
              <a:t>PON archive engine - BEAUTY</a:t>
            </a:r>
            <a:endParaRPr lang="en-GB" sz="1200" dirty="0">
              <a:solidFill>
                <a:schemeClr val="tx2"/>
              </a:solidFill>
              <a:cs typeface="Arial" panose="020B0604020202020204" pitchFamily="34" charset="0"/>
            </a:endParaRPr>
          </a:p>
        </p:txBody>
      </p:sp>
      <p:sp>
        <p:nvSpPr>
          <p:cNvPr id="5" name="Rounded Rectangle 4"/>
          <p:cNvSpPr/>
          <p:nvPr/>
        </p:nvSpPr>
        <p:spPr bwMode="auto">
          <a:xfrm>
            <a:off x="150897" y="3149118"/>
            <a:ext cx="1296000" cy="672075"/>
          </a:xfrm>
          <a:prstGeom prst="round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0" bIns="36000" numCol="1" rtlCol="0" anchor="t" anchorCtr="0" compatLnSpc="1">
            <a:prstTxWarp prst="textNoShape">
              <a:avLst/>
            </a:prstTxWarp>
          </a:bodyPr>
          <a:lstStyle/>
          <a:p>
            <a:pPr eaLnBrk="0" fontAlgn="base" hangingPunct="0">
              <a:spcBef>
                <a:spcPct val="0"/>
              </a:spcBef>
              <a:spcAft>
                <a:spcPct val="0"/>
              </a:spcAft>
            </a:pPr>
            <a:r>
              <a:rPr lang="en-US" sz="1200" dirty="0">
                <a:solidFill>
                  <a:schemeClr val="tx2"/>
                </a:solidFill>
                <a:cs typeface="Arial" panose="020B0604020202020204" pitchFamily="34" charset="0"/>
              </a:rPr>
              <a:t>DAN archive engine</a:t>
            </a:r>
            <a:endParaRPr lang="en-GB" sz="1200" dirty="0">
              <a:solidFill>
                <a:schemeClr val="tx2"/>
              </a:solidFill>
              <a:cs typeface="Arial" panose="020B0604020202020204" pitchFamily="34" charset="0"/>
            </a:endParaRPr>
          </a:p>
        </p:txBody>
      </p:sp>
      <p:sp>
        <p:nvSpPr>
          <p:cNvPr id="6" name="Rounded Rectangle 5"/>
          <p:cNvSpPr/>
          <p:nvPr/>
        </p:nvSpPr>
        <p:spPr bwMode="auto">
          <a:xfrm>
            <a:off x="2167193" y="2276874"/>
            <a:ext cx="1008000" cy="672075"/>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0" bIns="36000" numCol="1" rtlCol="0" anchor="t" anchorCtr="0" compatLnSpc="1">
            <a:prstTxWarp prst="textNoShape">
              <a:avLst/>
            </a:prstTxWarp>
          </a:bodyPr>
          <a:lstStyle/>
          <a:p>
            <a:pPr eaLnBrk="0" fontAlgn="base" hangingPunct="0">
              <a:spcBef>
                <a:spcPct val="0"/>
              </a:spcBef>
              <a:spcAft>
                <a:spcPct val="0"/>
              </a:spcAft>
            </a:pPr>
            <a:r>
              <a:rPr lang="en-US" sz="1200" dirty="0">
                <a:solidFill>
                  <a:schemeClr val="tx2"/>
                </a:solidFill>
                <a:cs typeface="Arial" panose="020B0604020202020204" pitchFamily="34" charset="0"/>
              </a:rPr>
              <a:t>PON archive back-end</a:t>
            </a:r>
            <a:endParaRPr lang="en-GB" sz="1200" dirty="0">
              <a:solidFill>
                <a:schemeClr val="tx2"/>
              </a:solidFill>
              <a:cs typeface="Arial" panose="020B0604020202020204" pitchFamily="34" charset="0"/>
            </a:endParaRPr>
          </a:p>
        </p:txBody>
      </p:sp>
      <p:sp>
        <p:nvSpPr>
          <p:cNvPr id="7" name="Rounded Rectangle 6"/>
          <p:cNvSpPr/>
          <p:nvPr/>
        </p:nvSpPr>
        <p:spPr bwMode="auto">
          <a:xfrm>
            <a:off x="2167193" y="3140970"/>
            <a:ext cx="1008000" cy="672075"/>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0" bIns="36000" numCol="1" rtlCol="0" anchor="t" anchorCtr="0" compatLnSpc="1">
            <a:prstTxWarp prst="textNoShape">
              <a:avLst/>
            </a:prstTxWarp>
          </a:bodyPr>
          <a:lstStyle/>
          <a:p>
            <a:pPr eaLnBrk="0" fontAlgn="base" hangingPunct="0">
              <a:spcBef>
                <a:spcPct val="0"/>
              </a:spcBef>
              <a:spcAft>
                <a:spcPct val="0"/>
              </a:spcAft>
            </a:pPr>
            <a:r>
              <a:rPr lang="en-US" sz="1200" dirty="0">
                <a:solidFill>
                  <a:schemeClr val="tx2"/>
                </a:solidFill>
                <a:cs typeface="Arial" panose="020B0604020202020204" pitchFamily="34" charset="0"/>
              </a:rPr>
              <a:t>DAN archive back-end</a:t>
            </a:r>
            <a:endParaRPr lang="en-GB" sz="1200" dirty="0">
              <a:solidFill>
                <a:schemeClr val="tx2"/>
              </a:solidFill>
              <a:cs typeface="Arial" panose="020B0604020202020204" pitchFamily="34" charset="0"/>
            </a:endParaRPr>
          </a:p>
        </p:txBody>
      </p:sp>
      <p:sp>
        <p:nvSpPr>
          <p:cNvPr id="8" name="Rounded Rectangle 7"/>
          <p:cNvSpPr/>
          <p:nvPr/>
        </p:nvSpPr>
        <p:spPr bwMode="auto">
          <a:xfrm>
            <a:off x="2167049" y="4005064"/>
            <a:ext cx="1008000" cy="4320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0" bIns="36000" numCol="1" rtlCol="0" anchor="ctr" anchorCtr="0" compatLnSpc="1">
            <a:prstTxWarp prst="textNoShape">
              <a:avLst/>
            </a:prstTxWarp>
          </a:bodyPr>
          <a:lstStyle/>
          <a:p>
            <a:pPr algn="ctr" eaLnBrk="0" fontAlgn="base" hangingPunct="0">
              <a:spcBef>
                <a:spcPct val="0"/>
              </a:spcBef>
              <a:spcAft>
                <a:spcPct val="0"/>
              </a:spcAft>
            </a:pPr>
            <a:r>
              <a:rPr lang="en-US" sz="1200" dirty="0">
                <a:solidFill>
                  <a:schemeClr val="tx2"/>
                </a:solidFill>
                <a:cs typeface="Arial" panose="020B0604020202020204" pitchFamily="34" charset="0"/>
              </a:rPr>
              <a:t>Metadata</a:t>
            </a:r>
            <a:endParaRPr lang="en-GB" sz="1200" dirty="0">
              <a:solidFill>
                <a:schemeClr val="tx2"/>
              </a:solidFill>
              <a:cs typeface="Arial" panose="020B0604020202020204" pitchFamily="34" charset="0"/>
            </a:endParaRPr>
          </a:p>
        </p:txBody>
      </p:sp>
      <p:sp>
        <p:nvSpPr>
          <p:cNvPr id="9" name="Rounded Rectangle 8"/>
          <p:cNvSpPr/>
          <p:nvPr/>
        </p:nvSpPr>
        <p:spPr bwMode="auto">
          <a:xfrm>
            <a:off x="2167049" y="4629181"/>
            <a:ext cx="1008000" cy="4320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0" bIns="36000" numCol="1" rtlCol="0" anchor="ctr" anchorCtr="0" compatLnSpc="1">
            <a:prstTxWarp prst="textNoShape">
              <a:avLst/>
            </a:prstTxWarp>
          </a:bodyPr>
          <a:lstStyle/>
          <a:p>
            <a:pPr algn="ctr" eaLnBrk="0" fontAlgn="base" hangingPunct="0">
              <a:spcBef>
                <a:spcPct val="0"/>
              </a:spcBef>
              <a:spcAft>
                <a:spcPct val="0"/>
              </a:spcAft>
            </a:pPr>
            <a:r>
              <a:rPr lang="en-US" sz="1200" dirty="0">
                <a:solidFill>
                  <a:schemeClr val="tx2"/>
                </a:solidFill>
                <a:cs typeface="Arial" panose="020B0604020202020204" pitchFamily="34" charset="0"/>
              </a:rPr>
              <a:t>Calibrations</a:t>
            </a:r>
            <a:endParaRPr lang="en-GB" sz="1200" dirty="0">
              <a:solidFill>
                <a:schemeClr val="tx2"/>
              </a:solidFill>
              <a:cs typeface="Arial" panose="020B0604020202020204" pitchFamily="34" charset="0"/>
            </a:endParaRPr>
          </a:p>
        </p:txBody>
      </p:sp>
      <p:cxnSp>
        <p:nvCxnSpPr>
          <p:cNvPr id="10" name="Straight Connector 9"/>
          <p:cNvCxnSpPr/>
          <p:nvPr/>
        </p:nvCxnSpPr>
        <p:spPr bwMode="auto">
          <a:xfrm>
            <a:off x="1446897" y="2612909"/>
            <a:ext cx="720000" cy="0"/>
          </a:xfrm>
          <a:prstGeom prst="line">
            <a:avLst/>
          </a:prstGeom>
          <a:solidFill>
            <a:schemeClr val="accent1"/>
          </a:solidFill>
          <a:ln w="1905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1446897" y="3525010"/>
            <a:ext cx="720000" cy="0"/>
          </a:xfrm>
          <a:prstGeom prst="line">
            <a:avLst/>
          </a:prstGeom>
          <a:solidFill>
            <a:schemeClr val="accent1"/>
          </a:solidFill>
          <a:ln w="1905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3175049" y="2612909"/>
            <a:ext cx="1756991" cy="2"/>
          </a:xfrm>
          <a:prstGeom prst="line">
            <a:avLst/>
          </a:prstGeom>
          <a:solidFill>
            <a:schemeClr val="accent1"/>
          </a:solidFill>
          <a:ln w="19050" cap="flat" cmpd="sng" algn="ctr">
            <a:solidFill>
              <a:schemeClr val="accent6">
                <a:lumMod val="75000"/>
              </a:schemeClr>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3175161" y="3525010"/>
            <a:ext cx="1756879" cy="0"/>
          </a:xfrm>
          <a:prstGeom prst="line">
            <a:avLst/>
          </a:prstGeom>
          <a:solidFill>
            <a:schemeClr val="accent1"/>
          </a:solidFill>
          <a:ln w="19050" cap="flat" cmpd="sng" algn="ctr">
            <a:solidFill>
              <a:schemeClr val="accent6">
                <a:lumMod val="75000"/>
              </a:schemeClr>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3175161" y="4232253"/>
            <a:ext cx="1756879" cy="0"/>
          </a:xfrm>
          <a:prstGeom prst="line">
            <a:avLst/>
          </a:prstGeom>
          <a:solidFill>
            <a:schemeClr val="accent1"/>
          </a:solidFill>
          <a:ln w="19050" cap="flat" cmpd="sng" algn="ctr">
            <a:solidFill>
              <a:schemeClr val="accent6">
                <a:lumMod val="75000"/>
              </a:schemeClr>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3175161" y="4869160"/>
            <a:ext cx="1756879" cy="0"/>
          </a:xfrm>
          <a:prstGeom prst="line">
            <a:avLst/>
          </a:prstGeom>
          <a:solidFill>
            <a:schemeClr val="accent1"/>
          </a:solidFill>
          <a:ln w="19050" cap="flat" cmpd="sng" algn="ctr">
            <a:solidFill>
              <a:schemeClr val="accent6">
                <a:lumMod val="75000"/>
              </a:schemeClr>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0" y="1340768"/>
            <a:ext cx="4039161" cy="468052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7" name="TextBox 16"/>
          <p:cNvSpPr txBox="1"/>
          <p:nvPr/>
        </p:nvSpPr>
        <p:spPr>
          <a:xfrm>
            <a:off x="1763688" y="5661248"/>
            <a:ext cx="1512168" cy="461665"/>
          </a:xfrm>
          <a:prstGeom prst="rect">
            <a:avLst/>
          </a:prstGeom>
          <a:noFill/>
        </p:spPr>
        <p:txBody>
          <a:bodyPr wrap="square" rtlCol="0">
            <a:spAutoFit/>
          </a:bodyPr>
          <a:lstStyle/>
          <a:p>
            <a:r>
              <a:rPr lang="en-US" dirty="0" smtClean="0">
                <a:solidFill>
                  <a:schemeClr val="tx2"/>
                </a:solidFill>
              </a:rPr>
              <a:t>POZ</a:t>
            </a:r>
            <a:endParaRPr lang="en-GB" dirty="0">
              <a:solidFill>
                <a:schemeClr val="tx2"/>
              </a:solidFill>
            </a:endParaRPr>
          </a:p>
        </p:txBody>
      </p:sp>
      <p:sp>
        <p:nvSpPr>
          <p:cNvPr id="18" name="Rectangle 17"/>
          <p:cNvSpPr/>
          <p:nvPr/>
        </p:nvSpPr>
        <p:spPr>
          <a:xfrm>
            <a:off x="4355976" y="1340768"/>
            <a:ext cx="4464496" cy="4689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9" name="TextBox 18"/>
          <p:cNvSpPr txBox="1"/>
          <p:nvPr/>
        </p:nvSpPr>
        <p:spPr>
          <a:xfrm>
            <a:off x="5868144" y="5654389"/>
            <a:ext cx="1512168" cy="461665"/>
          </a:xfrm>
          <a:prstGeom prst="rect">
            <a:avLst/>
          </a:prstGeom>
          <a:noFill/>
        </p:spPr>
        <p:txBody>
          <a:bodyPr wrap="square" rtlCol="0">
            <a:spAutoFit/>
          </a:bodyPr>
          <a:lstStyle/>
          <a:p>
            <a:r>
              <a:rPr lang="en-US" dirty="0" smtClean="0">
                <a:solidFill>
                  <a:schemeClr val="tx2"/>
                </a:solidFill>
              </a:rPr>
              <a:t>X-POZ</a:t>
            </a:r>
            <a:endParaRPr lang="en-GB" dirty="0">
              <a:solidFill>
                <a:schemeClr val="tx2"/>
              </a:solidFill>
            </a:endParaRPr>
          </a:p>
        </p:txBody>
      </p:sp>
      <p:sp>
        <p:nvSpPr>
          <p:cNvPr id="37" name="Can 36"/>
          <p:cNvSpPr/>
          <p:nvPr/>
        </p:nvSpPr>
        <p:spPr>
          <a:xfrm>
            <a:off x="4932040" y="2042067"/>
            <a:ext cx="1800200" cy="187220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Data repository :</a:t>
            </a:r>
          </a:p>
          <a:p>
            <a:pPr algn="ctr"/>
            <a:r>
              <a:rPr lang="en-US" sz="1400" dirty="0" smtClean="0">
                <a:solidFill>
                  <a:schemeClr val="tx2"/>
                </a:solidFill>
              </a:rPr>
              <a:t>Experimental &amp;</a:t>
            </a:r>
          </a:p>
          <a:p>
            <a:pPr algn="ctr"/>
            <a:r>
              <a:rPr lang="en-US" sz="1400" dirty="0" smtClean="0">
                <a:solidFill>
                  <a:schemeClr val="tx2"/>
                </a:solidFill>
              </a:rPr>
              <a:t>Analyzed data</a:t>
            </a:r>
            <a:endParaRPr lang="en-GB" sz="1400" dirty="0">
              <a:solidFill>
                <a:schemeClr val="tx2"/>
              </a:solidFill>
            </a:endParaRPr>
          </a:p>
        </p:txBody>
      </p:sp>
      <p:sp>
        <p:nvSpPr>
          <p:cNvPr id="38" name="Rounded Rectangle 37"/>
          <p:cNvSpPr/>
          <p:nvPr/>
        </p:nvSpPr>
        <p:spPr bwMode="auto">
          <a:xfrm>
            <a:off x="4948670" y="3954982"/>
            <a:ext cx="1180877" cy="56487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0" bIns="36000" numCol="1" rtlCol="0" anchor="ctr" anchorCtr="0" compatLnSpc="1">
            <a:prstTxWarp prst="textNoShape">
              <a:avLst/>
            </a:prstTxWarp>
          </a:bodyPr>
          <a:lstStyle/>
          <a:p>
            <a:pPr algn="ctr" eaLnBrk="0" fontAlgn="base" hangingPunct="0">
              <a:spcBef>
                <a:spcPct val="0"/>
              </a:spcBef>
              <a:spcAft>
                <a:spcPct val="0"/>
              </a:spcAft>
            </a:pPr>
            <a:r>
              <a:rPr lang="en-US" sz="1200" dirty="0">
                <a:solidFill>
                  <a:schemeClr val="tx2"/>
                </a:solidFill>
                <a:cs typeface="Arial" panose="020B0604020202020204" pitchFamily="34" charset="0"/>
              </a:rPr>
              <a:t>Metadata</a:t>
            </a:r>
            <a:endParaRPr lang="en-GB" sz="1200" dirty="0">
              <a:solidFill>
                <a:schemeClr val="tx2"/>
              </a:solidFill>
              <a:cs typeface="Arial" panose="020B0604020202020204" pitchFamily="34" charset="0"/>
            </a:endParaRPr>
          </a:p>
        </p:txBody>
      </p:sp>
      <p:sp>
        <p:nvSpPr>
          <p:cNvPr id="39" name="Rounded Rectangle 38"/>
          <p:cNvSpPr/>
          <p:nvPr/>
        </p:nvSpPr>
        <p:spPr bwMode="auto">
          <a:xfrm>
            <a:off x="4975299" y="4622578"/>
            <a:ext cx="1154248" cy="534613"/>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0" bIns="3600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2"/>
                </a:solidFill>
                <a:cs typeface="Arial" panose="020B0604020202020204" pitchFamily="34" charset="0"/>
              </a:rPr>
              <a:t>Calibration</a:t>
            </a:r>
            <a:endParaRPr lang="en-GB" sz="1200" dirty="0">
              <a:solidFill>
                <a:schemeClr val="tx2"/>
              </a:solidFill>
              <a:cs typeface="Arial" panose="020B0604020202020204" pitchFamily="34" charset="0"/>
            </a:endParaRPr>
          </a:p>
        </p:txBody>
      </p:sp>
      <p:sp>
        <p:nvSpPr>
          <p:cNvPr id="42" name="Rectangle 41"/>
          <p:cNvSpPr/>
          <p:nvPr/>
        </p:nvSpPr>
        <p:spPr>
          <a:xfrm rot="5400000">
            <a:off x="5199273" y="3702954"/>
            <a:ext cx="3816424" cy="50405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DATA ACCESS</a:t>
            </a:r>
            <a:endParaRPr lang="en-GB" dirty="0">
              <a:solidFill>
                <a:schemeClr val="bg1"/>
              </a:solidFill>
            </a:endParaRPr>
          </a:p>
        </p:txBody>
      </p:sp>
      <p:sp>
        <p:nvSpPr>
          <p:cNvPr id="43" name="Oval 42"/>
          <p:cNvSpPr/>
          <p:nvPr/>
        </p:nvSpPr>
        <p:spPr>
          <a:xfrm>
            <a:off x="7596336" y="2132856"/>
            <a:ext cx="1008112" cy="84531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Physics analysis (e.g. IMAS)</a:t>
            </a:r>
            <a:endParaRPr lang="en-GB" sz="1200" dirty="0">
              <a:solidFill>
                <a:schemeClr val="tx2"/>
              </a:solidFill>
            </a:endParaRPr>
          </a:p>
        </p:txBody>
      </p:sp>
      <p:sp>
        <p:nvSpPr>
          <p:cNvPr id="44" name="Oval 43"/>
          <p:cNvSpPr/>
          <p:nvPr/>
        </p:nvSpPr>
        <p:spPr>
          <a:xfrm>
            <a:off x="7625939" y="3284984"/>
            <a:ext cx="1008112" cy="84531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Client tools (MCR)</a:t>
            </a:r>
            <a:endParaRPr lang="en-GB" sz="1200" dirty="0">
              <a:solidFill>
                <a:schemeClr val="tx2"/>
              </a:solidFill>
            </a:endParaRPr>
          </a:p>
        </p:txBody>
      </p:sp>
      <p:sp>
        <p:nvSpPr>
          <p:cNvPr id="45" name="Oval 44"/>
          <p:cNvSpPr/>
          <p:nvPr/>
        </p:nvSpPr>
        <p:spPr>
          <a:xfrm>
            <a:off x="7665407" y="4622578"/>
            <a:ext cx="1008112" cy="84531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Client tools (X-POZ)</a:t>
            </a:r>
            <a:endParaRPr lang="en-GB" sz="1200" dirty="0">
              <a:solidFill>
                <a:schemeClr val="tx2"/>
              </a:solidFill>
            </a:endParaRPr>
          </a:p>
        </p:txBody>
      </p:sp>
      <p:cxnSp>
        <p:nvCxnSpPr>
          <p:cNvPr id="47" name="Straight Arrow Connector 46"/>
          <p:cNvCxnSpPr>
            <a:endCxn id="43" idx="2"/>
          </p:cNvCxnSpPr>
          <p:nvPr/>
        </p:nvCxnSpPr>
        <p:spPr>
          <a:xfrm>
            <a:off x="7380312" y="2555513"/>
            <a:ext cx="2160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409915" y="3725620"/>
            <a:ext cx="2160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409915" y="5045235"/>
            <a:ext cx="2160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49906" y="6381328"/>
            <a:ext cx="748847" cy="2"/>
          </a:xfrm>
          <a:prstGeom prst="line">
            <a:avLst/>
          </a:prstGeom>
          <a:solidFill>
            <a:schemeClr val="accent1"/>
          </a:solidFill>
          <a:ln w="19050" cap="flat" cmpd="sng" algn="ctr">
            <a:solidFill>
              <a:schemeClr val="accent6">
                <a:lumMod val="75000"/>
              </a:schemeClr>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a:off x="3983954" y="1501441"/>
            <a:ext cx="660054" cy="276999"/>
          </a:xfrm>
          <a:prstGeom prst="rect">
            <a:avLst/>
          </a:prstGeom>
          <a:noFill/>
        </p:spPr>
        <p:txBody>
          <a:bodyPr wrap="square" rtlCol="0">
            <a:spAutoFit/>
          </a:bodyPr>
          <a:lstStyle/>
          <a:p>
            <a:r>
              <a:rPr lang="en-US" sz="1200" dirty="0" smtClean="0">
                <a:solidFill>
                  <a:schemeClr val="tx2"/>
                </a:solidFill>
              </a:rPr>
              <a:t>ORG</a:t>
            </a:r>
            <a:endParaRPr lang="en-GB" sz="1200" dirty="0">
              <a:solidFill>
                <a:schemeClr val="tx2"/>
              </a:solidFill>
            </a:endParaRPr>
          </a:p>
        </p:txBody>
      </p:sp>
      <p:cxnSp>
        <p:nvCxnSpPr>
          <p:cNvPr id="53" name="Straight Arrow Connector 52"/>
          <p:cNvCxnSpPr/>
          <p:nvPr/>
        </p:nvCxnSpPr>
        <p:spPr>
          <a:xfrm>
            <a:off x="208305" y="6669360"/>
            <a:ext cx="2160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55467" y="6499776"/>
            <a:ext cx="7070472" cy="276999"/>
          </a:xfrm>
          <a:prstGeom prst="rect">
            <a:avLst/>
          </a:prstGeom>
          <a:noFill/>
        </p:spPr>
        <p:txBody>
          <a:bodyPr wrap="square" rtlCol="0">
            <a:spAutoFit/>
          </a:bodyPr>
          <a:lstStyle/>
          <a:p>
            <a:r>
              <a:rPr lang="en-US" sz="1200" dirty="0" smtClean="0">
                <a:solidFill>
                  <a:schemeClr val="tx2"/>
                </a:solidFill>
              </a:rPr>
              <a:t>Client can retrieve data and store back data upon approval (mechanism TBD)</a:t>
            </a:r>
            <a:endParaRPr lang="en-GB" sz="1200" dirty="0">
              <a:solidFill>
                <a:schemeClr val="tx2"/>
              </a:solidFill>
            </a:endParaRPr>
          </a:p>
        </p:txBody>
      </p:sp>
      <p:sp>
        <p:nvSpPr>
          <p:cNvPr id="55" name="Rounded Rectangle 54"/>
          <p:cNvSpPr/>
          <p:nvPr/>
        </p:nvSpPr>
        <p:spPr bwMode="auto">
          <a:xfrm>
            <a:off x="4932040" y="5248072"/>
            <a:ext cx="1341523" cy="43964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0" bIns="3600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2"/>
                </a:solidFill>
                <a:cs typeface="Arial" panose="020B0604020202020204" pitchFamily="34" charset="0"/>
              </a:rPr>
              <a:t>Mapping CBS to Physics model</a:t>
            </a:r>
            <a:endParaRPr lang="en-GB" sz="1200" dirty="0">
              <a:solidFill>
                <a:schemeClr val="tx2"/>
              </a:solidFill>
              <a:cs typeface="Arial" panose="020B0604020202020204" pitchFamily="34" charset="0"/>
            </a:endParaRPr>
          </a:p>
        </p:txBody>
      </p:sp>
      <p:cxnSp>
        <p:nvCxnSpPr>
          <p:cNvPr id="57" name="Straight Arrow Connector 56"/>
          <p:cNvCxnSpPr/>
          <p:nvPr/>
        </p:nvCxnSpPr>
        <p:spPr>
          <a:xfrm>
            <a:off x="3563888" y="1772816"/>
            <a:ext cx="936104" cy="5624"/>
          </a:xfrm>
          <a:prstGeom prst="straightConnector1">
            <a:avLst/>
          </a:prstGeom>
          <a:ln w="25400">
            <a:solidFill>
              <a:schemeClr val="accent3">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67069" y="6349064"/>
            <a:ext cx="1008112" cy="276999"/>
          </a:xfrm>
          <a:prstGeom prst="rect">
            <a:avLst/>
          </a:prstGeom>
          <a:noFill/>
        </p:spPr>
        <p:txBody>
          <a:bodyPr wrap="square" rtlCol="0">
            <a:spAutoFit/>
          </a:bodyPr>
          <a:lstStyle/>
          <a:p>
            <a:r>
              <a:rPr lang="en-US" sz="1200" dirty="0" smtClean="0">
                <a:solidFill>
                  <a:schemeClr val="tx2"/>
                </a:solidFill>
              </a:rPr>
              <a:t>ODG</a:t>
            </a:r>
            <a:endParaRPr lang="en-GB" sz="1200" dirty="0">
              <a:solidFill>
                <a:schemeClr val="tx2"/>
              </a:solidFill>
            </a:endParaRPr>
          </a:p>
        </p:txBody>
      </p:sp>
      <p:sp>
        <p:nvSpPr>
          <p:cNvPr id="62" name="TextBox 61"/>
          <p:cNvSpPr txBox="1"/>
          <p:nvPr/>
        </p:nvSpPr>
        <p:spPr>
          <a:xfrm>
            <a:off x="4586230" y="1400104"/>
            <a:ext cx="3065226" cy="646331"/>
          </a:xfrm>
          <a:prstGeom prst="rect">
            <a:avLst/>
          </a:prstGeom>
          <a:noFill/>
        </p:spPr>
        <p:txBody>
          <a:bodyPr wrap="square" rtlCol="0">
            <a:spAutoFit/>
          </a:bodyPr>
          <a:lstStyle/>
          <a:p>
            <a:r>
              <a:rPr lang="en-US" sz="1200" dirty="0" smtClean="0">
                <a:solidFill>
                  <a:schemeClr val="tx2"/>
                </a:solidFill>
              </a:rPr>
              <a:t>Data required during the pulse (set of calibrations </a:t>
            </a:r>
            <a:r>
              <a:rPr lang="en-US" sz="1200" dirty="0" err="1" smtClean="0">
                <a:solidFill>
                  <a:schemeClr val="tx2"/>
                </a:solidFill>
              </a:rPr>
              <a:t>coef</a:t>
            </a:r>
            <a:r>
              <a:rPr lang="en-US" sz="1200" dirty="0" smtClean="0">
                <a:solidFill>
                  <a:schemeClr val="tx2"/>
                </a:solidFill>
              </a:rPr>
              <a:t>./necessary arch. data and its associated metadata)</a:t>
            </a:r>
            <a:endParaRPr lang="en-GB" sz="1200" dirty="0">
              <a:solidFill>
                <a:schemeClr val="tx2"/>
              </a:solidFill>
            </a:endParaRPr>
          </a:p>
        </p:txBody>
      </p:sp>
      <p:sp>
        <p:nvSpPr>
          <p:cNvPr id="64" name="Can 63"/>
          <p:cNvSpPr/>
          <p:nvPr/>
        </p:nvSpPr>
        <p:spPr>
          <a:xfrm>
            <a:off x="2519773" y="1340768"/>
            <a:ext cx="1044116" cy="792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Pulse scheduling repo </a:t>
            </a:r>
            <a:endParaRPr lang="en-GB" sz="1200" dirty="0">
              <a:solidFill>
                <a:schemeClr val="tx2"/>
              </a:solidFill>
            </a:endParaRPr>
          </a:p>
        </p:txBody>
      </p:sp>
      <p:cxnSp>
        <p:nvCxnSpPr>
          <p:cNvPr id="65" name="Straight Arrow Connector 64"/>
          <p:cNvCxnSpPr/>
          <p:nvPr/>
        </p:nvCxnSpPr>
        <p:spPr>
          <a:xfrm>
            <a:off x="6514806" y="6620439"/>
            <a:ext cx="793498" cy="5624"/>
          </a:xfrm>
          <a:prstGeom prst="straightConnector1">
            <a:avLst/>
          </a:prstGeom>
          <a:ln w="25400">
            <a:solidFill>
              <a:schemeClr val="accent3">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798257" y="6337157"/>
            <a:ext cx="660054" cy="276999"/>
          </a:xfrm>
          <a:prstGeom prst="rect">
            <a:avLst/>
          </a:prstGeom>
          <a:noFill/>
        </p:spPr>
        <p:txBody>
          <a:bodyPr wrap="square" rtlCol="0">
            <a:spAutoFit/>
          </a:bodyPr>
          <a:lstStyle/>
          <a:p>
            <a:r>
              <a:rPr lang="en-US" sz="1200" dirty="0" smtClean="0">
                <a:solidFill>
                  <a:schemeClr val="tx2"/>
                </a:solidFill>
              </a:rPr>
              <a:t>ORG</a:t>
            </a:r>
            <a:endParaRPr lang="en-GB" sz="1200" dirty="0">
              <a:solidFill>
                <a:schemeClr val="tx2"/>
              </a:solidFill>
            </a:endParaRPr>
          </a:p>
        </p:txBody>
      </p:sp>
    </p:spTree>
    <p:extLst>
      <p:ext uri="{BB962C8B-B14F-4D97-AF65-F5344CB8AC3E}">
        <p14:creationId xmlns:p14="http://schemas.microsoft.com/office/powerpoint/2010/main" val="243531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764704"/>
            <a:ext cx="8001000" cy="4487416"/>
          </a:xfrm>
        </p:spPr>
        <p:txBody>
          <a:bodyPr/>
          <a:lstStyle/>
          <a:p>
            <a:r>
              <a:rPr lang="en-US" sz="1800" dirty="0" smtClean="0"/>
              <a:t>Currently focused on the interfaces with plant system I&amp;Cs – highest priority</a:t>
            </a:r>
          </a:p>
          <a:p>
            <a:r>
              <a:rPr lang="en-US" sz="1800" dirty="0" smtClean="0"/>
              <a:t>Loose coupling between the experimental data writer and data access</a:t>
            </a:r>
          </a:p>
          <a:p>
            <a:r>
              <a:rPr lang="en-US" sz="1800" dirty="0" smtClean="0"/>
              <a:t>Release the first draft DAN API with CCS4.3 and is at production level with CCS5.0 </a:t>
            </a:r>
          </a:p>
          <a:p>
            <a:r>
              <a:rPr lang="en-US" sz="1800" dirty="0" smtClean="0"/>
              <a:t>Aims at coping different data rates from a few MB/sec to a few GB/sec (50 GB for 10 sec)</a:t>
            </a:r>
          </a:p>
          <a:p>
            <a:r>
              <a:rPr lang="en-US" sz="1800" dirty="0" smtClean="0"/>
              <a:t>Aggregated throughput will gradually increase -&gt; need to be scalable</a:t>
            </a:r>
          </a:p>
          <a:p>
            <a:r>
              <a:rPr lang="en-US" sz="1800" dirty="0" smtClean="0"/>
              <a:t>Currently based on TCP for reliability purposes</a:t>
            </a:r>
          </a:p>
          <a:p>
            <a:r>
              <a:rPr lang="en-US" sz="1800" dirty="0" smtClean="0"/>
              <a:t>Stable version with SDD integration will be provided with CCS 5.0</a:t>
            </a:r>
          </a:p>
          <a:p>
            <a:r>
              <a:rPr lang="en-US" sz="1800" dirty="0"/>
              <a:t>Data access is very simple for the </a:t>
            </a:r>
            <a:r>
              <a:rPr lang="en-US" sz="1800" dirty="0" smtClean="0"/>
              <a:t>moment</a:t>
            </a:r>
          </a:p>
          <a:p>
            <a:r>
              <a:rPr lang="en-US" sz="1800" dirty="0" smtClean="0"/>
              <a:t>Use of CCS logging library for smooth integration with other libraries</a:t>
            </a:r>
            <a:endParaRPr lang="en-US" sz="1800" dirty="0"/>
          </a:p>
          <a:p>
            <a:r>
              <a:rPr lang="en-US" sz="1800" dirty="0"/>
              <a:t>Provide a low-level C++ API and Python API to retrieve data</a:t>
            </a:r>
          </a:p>
          <a:p>
            <a:r>
              <a:rPr lang="en-US" sz="1800" dirty="0"/>
              <a:t>Provide basic plotters based on </a:t>
            </a:r>
            <a:r>
              <a:rPr lang="en-US" sz="1800" dirty="0" err="1"/>
              <a:t>Numpy</a:t>
            </a:r>
            <a:r>
              <a:rPr lang="en-US" sz="1800" dirty="0"/>
              <a:t> and </a:t>
            </a:r>
            <a:r>
              <a:rPr lang="en-US" sz="1800" dirty="0" err="1" smtClean="0"/>
              <a:t>Matlplotlib</a:t>
            </a:r>
            <a:endParaRPr lang="en-US" sz="1800" dirty="0" smtClean="0"/>
          </a:p>
          <a:p>
            <a:r>
              <a:rPr lang="en-US" sz="1800" dirty="0" smtClean="0"/>
              <a:t>DAN API is thread-safe</a:t>
            </a:r>
            <a:endParaRPr lang="en-US" sz="1800" dirty="0"/>
          </a:p>
          <a:p>
            <a:pPr marL="0" indent="0">
              <a:buNone/>
            </a:pPr>
            <a:endParaRPr lang="en-US" sz="1800" dirty="0" smtClean="0"/>
          </a:p>
          <a:p>
            <a:endParaRPr lang="en-US" sz="1800" dirty="0" smtClean="0"/>
          </a:p>
          <a:p>
            <a:pPr lvl="1"/>
            <a:endParaRPr lang="en-GB" dirty="0"/>
          </a:p>
        </p:txBody>
      </p:sp>
      <p:sp>
        <p:nvSpPr>
          <p:cNvPr id="5" name="Text Box 4"/>
          <p:cNvSpPr txBox="1">
            <a:spLocks noChangeArrowheads="1"/>
          </p:cNvSpPr>
          <p:nvPr/>
        </p:nvSpPr>
        <p:spPr bwMode="auto">
          <a:xfrm>
            <a:off x="28575" y="44450"/>
            <a:ext cx="5335588" cy="400110"/>
          </a:xfrm>
          <a:prstGeom prst="rect">
            <a:avLst/>
          </a:prstGeom>
          <a:noFill/>
          <a:ln w="9525" algn="ctr">
            <a:noFill/>
            <a:miter lim="800000"/>
            <a:headEnd/>
            <a:tailEnd/>
          </a:ln>
        </p:spPr>
        <p:txBody>
          <a:bodyPr>
            <a:spAutoFit/>
          </a:bodyPr>
          <a:lstStyle/>
          <a:p>
            <a:r>
              <a:rPr lang="en-GB" altLang="ja-JP" sz="2000" dirty="0" smtClean="0">
                <a:latin typeface="+mj-lt"/>
              </a:rPr>
              <a:t>DAN</a:t>
            </a:r>
            <a:endParaRPr lang="en-GB" altLang="ja-JP" sz="2000" dirty="0">
              <a:latin typeface="+mj-lt"/>
            </a:endParaRPr>
          </a:p>
        </p:txBody>
      </p:sp>
      <p:sp>
        <p:nvSpPr>
          <p:cNvPr id="3" name="Title 2"/>
          <p:cNvSpPr>
            <a:spLocks noGrp="1"/>
          </p:cNvSpPr>
          <p:nvPr>
            <p:ph type="title"/>
          </p:nvPr>
        </p:nvSpPr>
        <p:spPr>
          <a:xfrm>
            <a:off x="611560" y="-14833"/>
            <a:ext cx="8001000" cy="459393"/>
          </a:xfrm>
        </p:spPr>
        <p:txBody>
          <a:bodyPr/>
          <a:lstStyle/>
          <a:p>
            <a:r>
              <a:rPr lang="en-US" dirty="0" smtClean="0"/>
              <a:t>Status</a:t>
            </a:r>
            <a:endParaRPr lang="en-GB" dirty="0"/>
          </a:p>
        </p:txBody>
      </p:sp>
    </p:spTree>
    <p:extLst>
      <p:ext uri="{BB962C8B-B14F-4D97-AF65-F5344CB8AC3E}">
        <p14:creationId xmlns:p14="http://schemas.microsoft.com/office/powerpoint/2010/main" val="648658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danclient.jpg"/>
          <p:cNvPicPr>
            <a:picLocks noChangeAspect="1"/>
          </p:cNvPicPr>
          <p:nvPr/>
        </p:nvPicPr>
        <p:blipFill>
          <a:blip r:embed="rId2"/>
          <a:stretch>
            <a:fillRect/>
          </a:stretch>
        </p:blipFill>
        <p:spPr>
          <a:xfrm>
            <a:off x="251520" y="1484784"/>
            <a:ext cx="6929454" cy="5151357"/>
          </a:xfrm>
          <a:prstGeom prst="rect">
            <a:avLst/>
          </a:prstGeom>
        </p:spPr>
      </p:pic>
      <p:sp>
        <p:nvSpPr>
          <p:cNvPr id="8" name="TextBox 7"/>
          <p:cNvSpPr txBox="1"/>
          <p:nvPr/>
        </p:nvSpPr>
        <p:spPr>
          <a:xfrm>
            <a:off x="0" y="87017"/>
            <a:ext cx="9108504" cy="461665"/>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rgbClr val="003399"/>
                </a:solidFill>
              </a:rPr>
              <a:t>Data Handling System </a:t>
            </a:r>
            <a:r>
              <a:rPr lang="en-US" sz="2400" b="1" dirty="0" smtClean="0">
                <a:solidFill>
                  <a:srgbClr val="003399"/>
                </a:solidFill>
              </a:rPr>
              <a:t>– DAN in CCS 5.0</a:t>
            </a:r>
            <a:endParaRPr lang="en-GB" sz="2400" b="1" dirty="0" err="1">
              <a:solidFill>
                <a:srgbClr val="003399"/>
              </a:solidFill>
            </a:endParaRPr>
          </a:p>
        </p:txBody>
      </p:sp>
      <p:sp>
        <p:nvSpPr>
          <p:cNvPr id="2" name="TextBox 1"/>
          <p:cNvSpPr txBox="1"/>
          <p:nvPr/>
        </p:nvSpPr>
        <p:spPr>
          <a:xfrm>
            <a:off x="1619672" y="548682"/>
            <a:ext cx="1440160" cy="400110"/>
          </a:xfrm>
          <a:prstGeom prst="rect">
            <a:avLst/>
          </a:prstGeom>
          <a:noFill/>
        </p:spPr>
        <p:txBody>
          <a:bodyPr wrap="square" rtlCol="0">
            <a:spAutoFit/>
          </a:bodyPr>
          <a:lstStyle/>
          <a:p>
            <a:r>
              <a:rPr lang="en-US" sz="2000" dirty="0" smtClean="0"/>
              <a:t>SDD</a:t>
            </a:r>
            <a:endParaRPr lang="en-GB" sz="2000" dirty="0"/>
          </a:p>
        </p:txBody>
      </p:sp>
      <p:cxnSp>
        <p:nvCxnSpPr>
          <p:cNvPr id="6" name="Straight Arrow Connector 5"/>
          <p:cNvCxnSpPr/>
          <p:nvPr/>
        </p:nvCxnSpPr>
        <p:spPr bwMode="auto">
          <a:xfrm>
            <a:off x="1907704" y="1010346"/>
            <a:ext cx="0" cy="54644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1043608" y="764704"/>
            <a:ext cx="576064"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0" name="TextBox 9"/>
          <p:cNvSpPr txBox="1"/>
          <p:nvPr/>
        </p:nvSpPr>
        <p:spPr>
          <a:xfrm>
            <a:off x="19867" y="394348"/>
            <a:ext cx="1311771" cy="646331"/>
          </a:xfrm>
          <a:prstGeom prst="rect">
            <a:avLst/>
          </a:prstGeom>
          <a:noFill/>
        </p:spPr>
        <p:txBody>
          <a:bodyPr wrap="square" rtlCol="0">
            <a:spAutoFit/>
          </a:bodyPr>
          <a:lstStyle/>
          <a:p>
            <a:r>
              <a:rPr lang="en-US" sz="1200" dirty="0" smtClean="0"/>
              <a:t>Declare your </a:t>
            </a:r>
            <a:r>
              <a:rPr lang="en-US" sz="1200" dirty="0" err="1" smtClean="0"/>
              <a:t>hw</a:t>
            </a:r>
            <a:r>
              <a:rPr lang="en-US" sz="1200" dirty="0" smtClean="0"/>
              <a:t> and variables</a:t>
            </a:r>
            <a:endParaRPr lang="en-GB" sz="1200" dirty="0"/>
          </a:p>
        </p:txBody>
      </p:sp>
    </p:spTree>
    <p:extLst>
      <p:ext uri="{BB962C8B-B14F-4D97-AF65-F5344CB8AC3E}">
        <p14:creationId xmlns:p14="http://schemas.microsoft.com/office/powerpoint/2010/main" val="3142636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ITER_PPTemplate (2)">
  <a:themeElements>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_PP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6BBE9695E9D644B04A3602724F67E4" ma:contentTypeVersion="0" ma:contentTypeDescription="Create a new document." ma:contentTypeScope="" ma:versionID="3331fcb7eb1e775185d4d2afa6bf26b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D2F5B0-77AF-4B78-88A2-92E7F6978FC4}">
  <ds:schemaRefs>
    <ds:schemaRef ds:uri="http://schemas.microsoft.com/sharepoint/v3/contenttype/forms"/>
  </ds:schemaRefs>
</ds:datastoreItem>
</file>

<file path=customXml/itemProps2.xml><?xml version="1.0" encoding="utf-8"?>
<ds:datastoreItem xmlns:ds="http://schemas.openxmlformats.org/officeDocument/2006/customXml" ds:itemID="{3042D531-48D3-4D78-A760-95A83B6BC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6CEB6F9-8C34-47AE-8885-8B4213A17CF1}">
  <ds:schemaRefs>
    <ds:schemaRef ds:uri="http://purl.org/dc/dcmitype/"/>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24481</TotalTime>
  <Words>1829</Words>
  <Application>Microsoft Office PowerPoint</Application>
  <PresentationFormat>On-screen Show (4:3)</PresentationFormat>
  <Paragraphs>303</Paragraphs>
  <Slides>27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ITER_PPTemplate (2)</vt:lpstr>
      <vt:lpstr>Visio</vt:lpstr>
      <vt:lpstr>ITERDB current status</vt:lpstr>
      <vt:lpstr>PowerPoint Presentation</vt:lpstr>
      <vt:lpstr>PowerPoint Presentation</vt:lpstr>
      <vt:lpstr>PowerPoint Presentation</vt:lpstr>
      <vt:lpstr>PowerPoint Presentation</vt:lpstr>
      <vt:lpstr>PowerPoint Presentation</vt:lpstr>
      <vt:lpstr>Outline of data handling architecture</vt:lpstr>
      <vt:lpstr>Status</vt:lpstr>
      <vt:lpstr>PowerPoint Presentation</vt:lpstr>
      <vt:lpstr>PowerPoint Presentation</vt:lpstr>
      <vt:lpstr>PowerPoint Presentation</vt:lpstr>
      <vt:lpstr>PowerPoint Presentation</vt:lpstr>
      <vt:lpstr>PowerPoint Presentation</vt:lpstr>
      <vt:lpstr>Use cases for tests</vt:lpstr>
      <vt:lpstr>FlexRio</vt:lpstr>
      <vt:lpstr>PowerPoint Presentation</vt:lpstr>
      <vt:lpstr>PowerPoint Presentation</vt:lpstr>
      <vt:lpstr>PowerPoint Presentation</vt:lpstr>
      <vt:lpstr>PowerPoint Presentation</vt:lpstr>
      <vt:lpstr>BACK UP SLIDES</vt:lpstr>
      <vt:lpstr>DAN HDF5 file structure</vt:lpstr>
      <vt:lpstr>HDF5</vt:lpstr>
      <vt:lpstr>Data access</vt:lpstr>
      <vt:lpstr>Functions</vt:lpstr>
      <vt:lpstr>Data Source with own DAQ Buffer</vt:lpstr>
      <vt:lpstr>Functions</vt:lpstr>
      <vt:lpstr>Functions</vt:lpstr>
    </vt:vector>
  </TitlesOfParts>
  <Manager>Anders.Wallander@iter.org</Manager>
  <Company>ITER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Design Review</dc:title>
  <dc:subject>PBS 45 CODAC</dc:subject>
  <dc:creator>ITER;Nadine.Utzel@iter.org</dc:creator>
  <cp:lastModifiedBy>Abadie Lana</cp:lastModifiedBy>
  <cp:revision>442</cp:revision>
  <cp:lastPrinted>2014-01-09T14:52:28Z</cp:lastPrinted>
  <dcterms:created xsi:type="dcterms:W3CDTF">2008-09-02T15:06:07Z</dcterms:created>
  <dcterms:modified xsi:type="dcterms:W3CDTF">2015-04-22T05:17:22Z</dcterms:modified>
  <cp:category>Desing Review</cp:category>
  <cp:contentStatus>In Preparation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0x010100726BBE9695E9D644B04A3602724F67E4</vt:lpwstr>
  </property>
</Properties>
</file>