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86" r:id="rId5"/>
    <p:sldId id="289" r:id="rId6"/>
    <p:sldId id="290" r:id="rId7"/>
    <p:sldId id="259" r:id="rId8"/>
    <p:sldId id="267" r:id="rId9"/>
    <p:sldId id="291" r:id="rId10"/>
    <p:sldId id="260" r:id="rId11"/>
    <p:sldId id="268" r:id="rId12"/>
    <p:sldId id="269" r:id="rId13"/>
    <p:sldId id="287" r:id="rId14"/>
    <p:sldId id="293" r:id="rId15"/>
    <p:sldId id="261" r:id="rId16"/>
    <p:sldId id="274" r:id="rId17"/>
    <p:sldId id="288" r:id="rId18"/>
    <p:sldId id="270" r:id="rId19"/>
    <p:sldId id="262" r:id="rId20"/>
    <p:sldId id="271" r:id="rId21"/>
    <p:sldId id="275" r:id="rId22"/>
    <p:sldId id="272" r:id="rId23"/>
    <p:sldId id="276" r:id="rId24"/>
    <p:sldId id="292" r:id="rId25"/>
    <p:sldId id="265" r:id="rId26"/>
    <p:sldId id="266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8212" autoAdjust="0"/>
  </p:normalViewPr>
  <p:slideViewPr>
    <p:cSldViewPr>
      <p:cViewPr varScale="1">
        <p:scale>
          <a:sx n="88" d="100"/>
          <a:sy n="88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438442-84F3-424E-A075-6E854FE60E08}" type="datetimeFigureOut">
              <a:rPr lang="zh-CN" altLang="en-US"/>
              <a:pPr>
                <a:defRPr/>
              </a:pPr>
              <a:t>2015/4/22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83C37-2752-6E4C-B2EF-ADA0E0D8B3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2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100s</a:t>
            </a:r>
            <a:r>
              <a:rPr lang="zh-CN" altLang="en-US" dirty="0" smtClean="0"/>
              <a:t>的积分飘移小于</a:t>
            </a:r>
            <a:r>
              <a:rPr lang="en-US" altLang="zh-CN" dirty="0" smtClean="0"/>
              <a:t>0.1</a:t>
            </a:r>
            <a:r>
              <a:rPr lang="zh-CN" altLang="en-US" dirty="0" smtClean="0"/>
              <a:t>毫韦伯</a:t>
            </a:r>
          </a:p>
          <a:p>
            <a:r>
              <a:rPr lang="zh-CN" altLang="en-US" dirty="0" smtClean="0"/>
              <a:t>也可以用</a:t>
            </a:r>
            <a:r>
              <a:rPr lang="en-US" altLang="zh-CN" dirty="0" err="1" smtClean="0"/>
              <a:t>mVs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th IAEA TM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华文中宋" pitchFamily="2" charset="-122"/>
                <a:ea typeface="华文中宋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83E9-44E3-5445-AFFA-0237D94FC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13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EE7D-4394-AF4A-A2AC-528355136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708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BEBD-8C39-5247-AB13-9A4B17074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34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1F16-5B11-EA40-940F-DF974E61C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485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AC65-69E5-F54F-9120-D42CA9355A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43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algn="ctr">
              <a:defRPr/>
            </a:pPr>
            <a:endParaRPr lang="zh-CN" altLang="en-US" sz="3600" b="1" kern="0" dirty="0"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326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1088" y="6381750"/>
            <a:ext cx="4429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06F1-0282-A64A-AE15-C1C822BDAB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265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5203-B858-FE4F-92B6-7CDD39693B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671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54CE-A046-A245-963D-74AF8CEC02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30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637B-F7DA-F44F-A4A3-DBEA992A9D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6B93-5189-634A-A68D-425BB94725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CD92-712C-644D-AA11-C84937388B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47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57232"/>
            <a:ext cx="492604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157E-ECC5-6D40-8937-9BA8AA8B6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48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D18E-CE29-F342-A163-DC53AAFE0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65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M 2-2-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7600"/>
            <a:ext cx="8239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35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4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9B9F0C-414C-1540-ABA9-DBDBEDAD4D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>
            <a:off x="0" y="6165850"/>
            <a:ext cx="9163050" cy="946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381500" y="6165850"/>
            <a:ext cx="4762500" cy="542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0" y="6210300"/>
            <a:ext cx="9180513" cy="647700"/>
            <a:chOff x="-19045" y="216550"/>
            <a:chExt cx="9180548" cy="649224"/>
          </a:xfrm>
        </p:grpSpPr>
        <p:sp>
          <p:nvSpPr>
            <p:cNvPr id="14" name="任意多边形 13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825" y="6334125"/>
            <a:ext cx="88931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accent2"/>
                </a:solidFill>
                <a:latin typeface="Arial Black" charset="0"/>
              </a:rPr>
              <a:t>    ASIPP/    	                                         EAST</a:t>
            </a:r>
            <a:endParaRPr lang="zh-CN" altLang="en-US" dirty="0" smtClean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
<Relationships xmlns="http://schemas.openxmlformats.org/package/2006/relationships">
	<Relationship Id="rId3" Type="http://schemas.openxmlformats.org/officeDocument/2006/relationships/image" Target="../media/image5.png"/>
	<Relationship Id="rId2" Type="http://schemas.openxmlformats.org/officeDocument/2006/relationships/image" Target="../media/image4.png"/>
	<Relationship Id="rId1" Type="http://schemas.openxmlformats.org/officeDocument/2006/relationships/slideLayout" Target="../slideLayouts/slideLayout2.xml"/>
	<Relationship Id="rId4" Type="http://schemas.openxmlformats.org/officeDocument/2006/relationships/hyperlink" Target="http://?" TargetMode="External"/>
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08912" cy="2475707"/>
          </a:xfrm>
        </p:spPr>
        <p:txBody>
          <a:bodyPr/>
          <a:lstStyle/>
          <a:p>
            <a:r>
              <a:rPr lang="en-US" altLang="zh-CN" sz="3600" dirty="0" smtClean="0"/>
              <a:t>The implementation of a data acquisition and service system based on HDF5 and EPICS </a:t>
            </a:r>
            <a:endParaRPr lang="zh-CN" altLang="zh-CN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280920" cy="2088232"/>
          </a:xfrm>
        </p:spPr>
        <p:txBody>
          <a:bodyPr/>
          <a:lstStyle/>
          <a:p>
            <a:r>
              <a:rPr lang="en-US" altLang="zh-CN" sz="2000" dirty="0" smtClean="0"/>
              <a:t>Y.Chen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B.J.Xiao</a:t>
            </a:r>
            <a:r>
              <a:rPr lang="en-US" altLang="zh-CN" sz="2000" baseline="30000" dirty="0" smtClean="0"/>
              <a:t>1, 2</a:t>
            </a:r>
            <a:r>
              <a:rPr lang="en-US" altLang="zh-CN" sz="2000" dirty="0" smtClean="0"/>
              <a:t>, F.Wang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S.Li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F.Yang</a:t>
            </a:r>
            <a:r>
              <a:rPr lang="en-US" altLang="zh-CN" sz="2000" baseline="30000" dirty="0" smtClean="0"/>
              <a:t>1, 3</a:t>
            </a:r>
            <a:endParaRPr lang="zh-CN" altLang="zh-CN" sz="2000" dirty="0" smtClean="0"/>
          </a:p>
          <a:p>
            <a:pPr algn="l"/>
            <a:r>
              <a:rPr lang="en-US" altLang="zh-CN" sz="1400" dirty="0"/>
              <a:t> </a:t>
            </a:r>
            <a:endParaRPr lang="zh-CN" altLang="zh-CN" sz="1400" dirty="0"/>
          </a:p>
          <a:p>
            <a:r>
              <a:rPr lang="en-US" altLang="zh-CN" sz="1400" i="1" baseline="30000" dirty="0" smtClean="0"/>
              <a:t>1</a:t>
            </a:r>
            <a:r>
              <a:rPr lang="en-US" altLang="zh-CN" sz="1400" i="1" dirty="0" smtClean="0"/>
              <a:t>Institute of Plasma Physics, Chinese Academy of Sciences, Hefei, China</a:t>
            </a:r>
            <a:endParaRPr lang="zh-CN" altLang="zh-CN" sz="1400" dirty="0" smtClean="0"/>
          </a:p>
          <a:p>
            <a:r>
              <a:rPr lang="en-US" altLang="zh-CN" sz="1400" i="1" baseline="30000" dirty="0" smtClean="0"/>
              <a:t>2</a:t>
            </a:r>
            <a:r>
              <a:rPr lang="en-US" altLang="zh-CN" sz="1400" i="1" dirty="0" smtClean="0"/>
              <a:t>School of nuclear science and technology, University of Science and Technology of China </a:t>
            </a:r>
            <a:r>
              <a:rPr lang="en-US" altLang="zh-CN" sz="1400" i="1" baseline="30000" dirty="0" smtClean="0"/>
              <a:t>3.</a:t>
            </a:r>
            <a:r>
              <a:rPr lang="en-US" altLang="zh-CN" sz="1400" i="1" dirty="0" smtClean="0"/>
              <a:t>Department of Computer Science , Anhui Medical University, China</a:t>
            </a:r>
            <a:endParaRPr lang="zh-CN" altLang="zh-CN" sz="1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3E9-44E3-5445-AFFA-0237D94FC93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9523"/>
      </p:ext>
    </p:extLst>
  </p:cSld>
  <p:clrMapOvr>
    <a:masterClrMapping/>
  </p:clrMapOvr>
  <p:transition advTm="19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Acquisition Console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1"/>
            <a:ext cx="8353425" cy="288098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latin typeface="+mn-lt"/>
              </a:rPr>
              <a:t>The data acquisition console is considered as a middleware between Central Control System (CCS) and DAQ nodes, and is responsible for transferring the commands from CCS to DAQ nodes and the status from DAQ nodes to CCS. </a:t>
            </a:r>
          </a:p>
          <a:p>
            <a:r>
              <a:rPr lang="en-US" altLang="zh-CN" dirty="0" smtClean="0">
                <a:latin typeface="+mn-lt"/>
              </a:rPr>
              <a:t>It includes two functions.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5" name="圆角矩形 4"/>
          <p:cNvSpPr/>
          <p:nvPr/>
        </p:nvSpPr>
        <p:spPr>
          <a:xfrm>
            <a:off x="683568" y="4005064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Management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07707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monitors DAQ status and sets DAQ parameters.</a:t>
            </a:r>
            <a:endParaRPr lang="zh-CN" altLang="en-US" sz="2000" dirty="0"/>
          </a:p>
        </p:txBody>
      </p:sp>
      <p:sp>
        <p:nvSpPr>
          <p:cNvPr id="7" name="圆角矩形 6"/>
          <p:cNvSpPr/>
          <p:nvPr/>
        </p:nvSpPr>
        <p:spPr>
          <a:xfrm>
            <a:off x="683568" y="5013176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Flow Control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07589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controls the data acquisition flow.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ransition advTm="38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3648" y="2460952"/>
            <a:ext cx="5976664" cy="3416320"/>
          </a:xfrm>
          <a:prstGeom prst="rect">
            <a:avLst/>
          </a:prstGeom>
          <a:noFill/>
          <a:ln w="28575">
            <a:solidFill>
              <a:schemeClr val="accent4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</a:t>
            </a:r>
            <a:r>
              <a:rPr lang="en-US" altLang="zh-CN" b="0" dirty="0" smtClean="0"/>
              <a:t>Management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圆角矩形 4"/>
          <p:cNvSpPr/>
          <p:nvPr/>
        </p:nvSpPr>
        <p:spPr>
          <a:xfrm>
            <a:off x="251520" y="1268760"/>
            <a:ext cx="2448272" cy="6109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Status Monitor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03848" y="1268760"/>
            <a:ext cx="2880320" cy="6109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</a:t>
            </a:r>
            <a:r>
              <a:rPr lang="en-US" altLang="zh-CN" dirty="0" smtClean="0"/>
              <a:t> </a:t>
            </a:r>
            <a:r>
              <a:rPr lang="en-US" altLang="zh-CN" dirty="0" smtClean="0">
                <a:solidFill>
                  <a:schemeClr val="tx1"/>
                </a:solidFill>
              </a:rPr>
              <a:t>Parameter Setting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63888" y="2564905"/>
            <a:ext cx="3096344" cy="3168352"/>
            <a:chOff x="3059832" y="2492897"/>
            <a:chExt cx="2915246" cy="2952327"/>
          </a:xfrm>
        </p:grpSpPr>
        <p:pic>
          <p:nvPicPr>
            <p:cNvPr id="12294" name="Picture 6" descr="%8}XW3DGW]3DW~EN@2S)[[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492897"/>
              <a:ext cx="125906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5" descr="V9NLJ[TRW~58)ZR1N7H_@C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7" y="2708920"/>
              <a:ext cx="127780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 descr="TNW(MTYS2BWT(KJ`6B{[UN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2852936"/>
              <a:ext cx="129614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" name="Picture 3" descr="ODF$]7(@J`U9(7Z4]P77)}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2996952"/>
              <a:ext cx="14859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" name="Picture 2" descr="3`%[ONMCJVPOL`D$UEP0_C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3212975"/>
              <a:ext cx="1296144" cy="213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7" name="Picture 9" descr="c:\users\cheny\appdata\local\360chrome\chrome\User Data\temp\ac6eddc451da81cb037c289d5366d016082431c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861048"/>
            <a:ext cx="1368152" cy="1026114"/>
          </a:xfrm>
          <a:prstGeom prst="rect">
            <a:avLst/>
          </a:prstGeom>
          <a:noFill/>
        </p:spPr>
      </p:pic>
      <p:cxnSp>
        <p:nvCxnSpPr>
          <p:cNvPr id="20" name="直接箭头连接符 19"/>
          <p:cNvCxnSpPr>
            <a:stCxn id="6" idx="2"/>
          </p:cNvCxnSpPr>
          <p:nvPr/>
        </p:nvCxnSpPr>
        <p:spPr>
          <a:xfrm>
            <a:off x="4644008" y="1879737"/>
            <a:ext cx="0" cy="541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4008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Parameter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6588224" y="1268760"/>
            <a:ext cx="2340768" cy="610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Flow Control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6" name="形状 25"/>
          <p:cNvCxnSpPr>
            <a:stCxn id="24" idx="2"/>
          </p:cNvCxnSpPr>
          <p:nvPr/>
        </p:nvCxnSpPr>
        <p:spPr>
          <a:xfrm rot="5400000">
            <a:off x="6460777" y="2799272"/>
            <a:ext cx="2217367" cy="378296"/>
          </a:xfrm>
          <a:prstGeom prst="bentConnector3">
            <a:avLst>
              <a:gd name="adj1" fmla="val 9998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Status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1691680" y="1844824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3688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Status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308304" y="45811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Parameter</a:t>
            </a:r>
            <a:endParaRPr lang="zh-CN" altLang="en-US" dirty="0"/>
          </a:p>
        </p:txBody>
      </p:sp>
      <p:cxnSp>
        <p:nvCxnSpPr>
          <p:cNvPr id="41" name="肘形连接符 40"/>
          <p:cNvCxnSpPr/>
          <p:nvPr/>
        </p:nvCxnSpPr>
        <p:spPr>
          <a:xfrm rot="5400000" flipH="1" flipV="1">
            <a:off x="6516216" y="2780928"/>
            <a:ext cx="2592288" cy="864096"/>
          </a:xfrm>
          <a:prstGeom prst="bentConnector3">
            <a:avLst>
              <a:gd name="adj1" fmla="val 47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7504" y="1052736"/>
            <a:ext cx="612068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advTm="475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flow control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90" name="组合 89"/>
          <p:cNvGrpSpPr/>
          <p:nvPr/>
        </p:nvGrpSpPr>
        <p:grpSpPr>
          <a:xfrm>
            <a:off x="179512" y="1844824"/>
            <a:ext cx="1872208" cy="1008112"/>
            <a:chOff x="179512" y="1844824"/>
            <a:chExt cx="1872208" cy="1008112"/>
          </a:xfrm>
        </p:grpSpPr>
        <p:sp>
          <p:nvSpPr>
            <p:cNvPr id="26" name="矩形 25"/>
            <p:cNvSpPr/>
            <p:nvPr/>
          </p:nvSpPr>
          <p:spPr>
            <a:xfrm>
              <a:off x="179512" y="1844824"/>
              <a:ext cx="1872208" cy="10081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78" y="1970838"/>
              <a:ext cx="1021611" cy="840093"/>
              <a:chOff x="3059832" y="2492897"/>
              <a:chExt cx="2915246" cy="2952327"/>
            </a:xfrm>
          </p:grpSpPr>
          <p:pic>
            <p:nvPicPr>
              <p:cNvPr id="7" name="Picture 6" descr="%8}XW3DGW]3DW~EN@2S)[[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6016" y="2492897"/>
                <a:ext cx="1259062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 descr="V9NLJ[TRW~58)ZR1N7H_@C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5977" y="2708920"/>
                <a:ext cx="1277802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TNW(MTYS2BWT(KJ`6B{[UN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928" y="2852936"/>
                <a:ext cx="1296144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ODF$]7(@J`U9(7Z4]P77)}U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47864" y="2996952"/>
                <a:ext cx="1485900" cy="200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 descr="3`%[ONMCJVPOL`D$UEP0_C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59832" y="3212975"/>
                <a:ext cx="1296144" cy="2132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9" descr="c:\users\cheny\appdata\local\360chrome\chrome\User Data\temp\ac6eddc451da81cb037c289d5366d016082431c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373" y="2306875"/>
              <a:ext cx="566329" cy="336039"/>
            </a:xfrm>
            <a:prstGeom prst="rect">
              <a:avLst/>
            </a:prstGeom>
            <a:noFill/>
          </p:spPr>
        </p:pic>
      </p:grpSp>
      <p:sp>
        <p:nvSpPr>
          <p:cNvPr id="14" name="圆角矩形 13"/>
          <p:cNvSpPr/>
          <p:nvPr/>
        </p:nvSpPr>
        <p:spPr>
          <a:xfrm>
            <a:off x="3131840" y="2060848"/>
            <a:ext cx="2520280" cy="610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Flow Control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Reply DAQ finish status to Central Control 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 all DAQ nodes have finished data acquisition successfully.</a:t>
            </a:r>
            <a:endParaRPr lang="zh-CN" alt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691680" y="170080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Parameter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6372200" y="1052736"/>
            <a:ext cx="2664296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Central Control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236296" y="1772816"/>
            <a:ext cx="18002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nodes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236296" y="3140968"/>
            <a:ext cx="18002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Archive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2051720" y="213285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2051720" y="2564904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35696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DAQ Status</a:t>
            </a:r>
            <a:endParaRPr lang="zh-CN" altLang="en-US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5940152" y="908720"/>
            <a:ext cx="0" cy="338437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/>
          <p:nvPr/>
        </p:nvCxnSpPr>
        <p:spPr>
          <a:xfrm rot="10800000" flipV="1">
            <a:off x="4067944" y="1196752"/>
            <a:ext cx="2304256" cy="864096"/>
          </a:xfrm>
          <a:prstGeom prst="bentConnector3">
            <a:avLst>
              <a:gd name="adj1" fmla="val 10010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>
            <a:stCxn id="14" idx="0"/>
          </p:cNvCxnSpPr>
          <p:nvPr/>
        </p:nvCxnSpPr>
        <p:spPr>
          <a:xfrm rot="5400000" flipH="1" flipV="1">
            <a:off x="5094058" y="782706"/>
            <a:ext cx="576064" cy="198022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5652120" y="2132856"/>
            <a:ext cx="15841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>
            <a:off x="5652120" y="2492896"/>
            <a:ext cx="158417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形状 76"/>
          <p:cNvCxnSpPr>
            <a:stCxn id="14" idx="2"/>
            <a:endCxn id="29" idx="1"/>
          </p:cNvCxnSpPr>
          <p:nvPr/>
        </p:nvCxnSpPr>
        <p:spPr>
          <a:xfrm rot="16200000" flipH="1">
            <a:off x="5327539" y="1736266"/>
            <a:ext cx="973199" cy="284431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4067944" y="83671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(1)Shot Command 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4932040" y="364502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(2)Shot Command 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355976" y="118746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(5) finish status 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5508104" y="170080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(3)Parameter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012160" y="249289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(5)finish</a:t>
            </a:r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0" y="43558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Receiving Shot Command from Central Control 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 new discharge coming.</a:t>
            </a:r>
          </a:p>
        </p:txBody>
      </p:sp>
      <p:sp>
        <p:nvSpPr>
          <p:cNvPr id="87" name="矩形 86"/>
          <p:cNvSpPr/>
          <p:nvPr/>
        </p:nvSpPr>
        <p:spPr>
          <a:xfrm>
            <a:off x="0" y="4643844"/>
            <a:ext cx="8639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Sending Shot Command to Data Archive System.</a:t>
            </a:r>
          </a:p>
        </p:txBody>
      </p:sp>
      <p:sp>
        <p:nvSpPr>
          <p:cNvPr id="88" name="矩形 87"/>
          <p:cNvSpPr/>
          <p:nvPr/>
        </p:nvSpPr>
        <p:spPr>
          <a:xfrm>
            <a:off x="0" y="493187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Sending DAQ Parameter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each DAQ node.</a:t>
            </a:r>
          </a:p>
        </p:txBody>
      </p:sp>
      <p:sp>
        <p:nvSpPr>
          <p:cNvPr id="89" name="矩形 88"/>
          <p:cNvSpPr/>
          <p:nvPr/>
        </p:nvSpPr>
        <p:spPr>
          <a:xfrm>
            <a:off x="0" y="521990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Sending Stop Command if receiving Stop Command from Central Control 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80112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 STOP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32040" y="3212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 STOP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7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7" grpId="0" animBg="1"/>
      <p:bldP spid="28" grpId="0" animBg="1"/>
      <p:bldP spid="29" grpId="0" animBg="1"/>
      <p:bldP spid="47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88" grpId="0"/>
      <p:bldP spid="89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flow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196083"/>
            <a:ext cx="8353425" cy="2304925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>
                <a:latin typeface="+mn-lt"/>
              </a:rPr>
              <a:t>EPICS will be used:</a:t>
            </a:r>
          </a:p>
          <a:p>
            <a:r>
              <a:rPr lang="en-US" altLang="zh-CN" sz="2000" dirty="0">
                <a:latin typeface="+mn-lt"/>
              </a:rPr>
              <a:t>C</a:t>
            </a:r>
            <a:r>
              <a:rPr lang="en-US" altLang="zh-CN" sz="2000" dirty="0" smtClean="0">
                <a:latin typeface="+mn-lt"/>
              </a:rPr>
              <a:t>ommunication between DAQ flow control</a:t>
            </a:r>
            <a:r>
              <a:rPr lang="zh-CN" altLang="en-US" sz="2000" dirty="0" smtClean="0">
                <a:latin typeface="+mn-lt"/>
              </a:rPr>
              <a:t> </a:t>
            </a:r>
            <a:r>
              <a:rPr lang="en-US" altLang="zh-CN" sz="2000" dirty="0" smtClean="0">
                <a:latin typeface="+mn-lt"/>
              </a:rPr>
              <a:t>and Central Control System with EPCIS.</a:t>
            </a:r>
          </a:p>
          <a:p>
            <a:r>
              <a:rPr lang="en-US" altLang="zh-CN" sz="2000" dirty="0" smtClean="0">
                <a:latin typeface="+mn-lt"/>
              </a:rPr>
              <a:t>Monitoring each DAQ nodes status via EPICS. </a:t>
            </a:r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21505" name="Picture 1" descr="C:\Users\cheny\AppData\Roaming\Tencent\Users\781411424\QQ\WinTemp\RichOle\BSR4BZBCS$6C}Z]XAI$I}9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573016"/>
            <a:ext cx="1381125" cy="103822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899592" y="4725144"/>
            <a:ext cx="65527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43608" y="3645024"/>
            <a:ext cx="1872208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Central Control System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347864" y="3645024"/>
            <a:ext cx="1944216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flow control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0112" y="5157192"/>
            <a:ext cx="1800200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DAQ nodes </a:t>
            </a:r>
            <a:endParaRPr lang="zh-CN" altLang="en-US" dirty="0"/>
          </a:p>
        </p:txBody>
      </p:sp>
      <p:cxnSp>
        <p:nvCxnSpPr>
          <p:cNvPr id="12" name="直接连接符 11"/>
          <p:cNvCxnSpPr>
            <a:stCxn id="8" idx="2"/>
          </p:cNvCxnSpPr>
          <p:nvPr/>
        </p:nvCxnSpPr>
        <p:spPr>
          <a:xfrm>
            <a:off x="1979712" y="4293096"/>
            <a:ext cx="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83968" y="4293096"/>
            <a:ext cx="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444208" y="4725144"/>
            <a:ext cx="0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9" y="908720"/>
            <a:ext cx="8353425" cy="493648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78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Nodes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0"/>
            <a:ext cx="8353425" cy="3529062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The DAQ nodes are responsible for acquiring diagnostic signals. It supports continuous data acquisition with different sampling rates which is divided into low and high level. It also supports long-pulse discharge.</a:t>
            </a:r>
          </a:p>
          <a:p>
            <a:r>
              <a:rPr lang="en-US" altLang="zh-CN" dirty="0" smtClean="0">
                <a:latin typeface="+mn-lt"/>
              </a:rPr>
              <a:t>The hardware includes signal condition device and data acquisition computer. Different sampling rates decide different data acquisition computer.</a:t>
            </a:r>
          </a:p>
          <a:p>
            <a:r>
              <a:rPr lang="en-US" altLang="zh-CN" dirty="0" smtClean="0">
                <a:latin typeface="+mn-lt"/>
              </a:rPr>
              <a:t>The software structure includes four kinds of threads.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51520" y="472514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776" y="4725144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4725144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4725144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Process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9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Signal Condition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10241" name="Picture 1" descr="C:\Users\cheny\AppData\Roaming\Tencent\Users\781411424\QQ\WinTemp\RichOle\I`L_%G~0}16L8G3BG3S7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672408" cy="1710210"/>
          </a:xfrm>
          <a:prstGeom prst="rect">
            <a:avLst/>
          </a:prstGeom>
          <a:noFill/>
        </p:spPr>
      </p:pic>
      <p:sp>
        <p:nvSpPr>
          <p:cNvPr id="13313" name="AutoShape 1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4" name="AutoShape 2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5" name="AutoShape 3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27984" y="170080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integrator system is developed by the EAST team.</a:t>
            </a:r>
          </a:p>
          <a:p>
            <a:r>
              <a:rPr lang="en-US" altLang="zh-CN" dirty="0" smtClean="0"/>
              <a:t>Parameters:</a:t>
            </a:r>
            <a:br>
              <a:rPr lang="en-US" altLang="zh-CN" dirty="0" smtClean="0"/>
            </a:br>
            <a:r>
              <a:rPr lang="en-US" altLang="zh-CN" dirty="0" smtClean="0"/>
              <a:t>(1) Drift: 100 s drift &lt; 0.1 </a:t>
            </a:r>
            <a:r>
              <a:rPr lang="en-US" altLang="zh-CN" dirty="0" err="1" smtClean="0"/>
              <a:t>mWb</a:t>
            </a:r>
            <a:r>
              <a:rPr lang="en-US" altLang="zh-CN" dirty="0" smtClean="0"/>
              <a:t> ( gain=1)</a:t>
            </a:r>
            <a:br>
              <a:rPr lang="en-US" altLang="zh-CN" dirty="0" smtClean="0"/>
            </a:br>
            <a:r>
              <a:rPr lang="en-US" altLang="zh-CN" dirty="0" smtClean="0"/>
              <a:t>(2) Gain: 0.5, 1, 2, 5</a:t>
            </a:r>
            <a:br>
              <a:rPr lang="en-US" altLang="zh-CN" dirty="0" smtClean="0"/>
            </a:br>
            <a:r>
              <a:rPr lang="en-US" altLang="zh-CN" dirty="0" smtClean="0"/>
              <a:t>(3) Output Voltage Range: -10V</a:t>
            </a:r>
            <a:r>
              <a:rPr lang="zh-CN" altLang="en-US" dirty="0" smtClean="0"/>
              <a:t>～</a:t>
            </a:r>
            <a:r>
              <a:rPr lang="en-US" altLang="zh-CN" dirty="0" smtClean="0"/>
              <a:t>+10V</a:t>
            </a:r>
            <a:endParaRPr lang="en-US" altLang="zh-CN" dirty="0"/>
          </a:p>
        </p:txBody>
      </p:sp>
      <p:pic>
        <p:nvPicPr>
          <p:cNvPr id="22529" name="Picture 1" descr="C:\Users\cheny\AppData\Roaming\Tencent\Users\781411424\QQ\WinTemp\RichOle\9A41@~UGN3X$B)OLRJOL)(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01295"/>
            <a:ext cx="3744416" cy="1864009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4283968" y="40770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The gain-variable amplifier is developed by the EAST team.</a:t>
            </a:r>
          </a:p>
          <a:p>
            <a:r>
              <a:rPr lang="en-US" altLang="zh-CN" dirty="0" smtClean="0"/>
              <a:t>Parameters:</a:t>
            </a:r>
          </a:p>
          <a:p>
            <a:r>
              <a:rPr lang="en-US" altLang="zh-CN" dirty="0" smtClean="0"/>
              <a:t>(1) Gains: 0.1, 0.5, 1, 2, 5, 10, 20, 50</a:t>
            </a:r>
            <a:br>
              <a:rPr lang="en-US" altLang="zh-CN" dirty="0" smtClean="0"/>
            </a:br>
            <a:r>
              <a:rPr lang="en-US" altLang="zh-CN" dirty="0" smtClean="0"/>
              <a:t>(2) -3dB bandwidth: 500 kHz when gain=1</a:t>
            </a:r>
            <a:br>
              <a:rPr lang="en-US" altLang="zh-CN" dirty="0" smtClean="0"/>
            </a:br>
            <a:r>
              <a:rPr lang="en-US" altLang="zh-CN" dirty="0" smtClean="0"/>
              <a:t>(3) Noise: less than 10 mV when gain=1</a:t>
            </a:r>
            <a:br>
              <a:rPr lang="en-US" altLang="zh-CN" dirty="0" smtClean="0"/>
            </a:br>
            <a:r>
              <a:rPr lang="en-US" altLang="zh-CN" dirty="0" smtClean="0"/>
              <a:t>(4) Output range: -10 V to +10V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37890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300"/>
              </a:spcAft>
            </a:pPr>
            <a:r>
              <a:rPr kumimoji="1" lang="en-US" altLang="zh-CN" sz="2400" b="1" dirty="0" smtClean="0">
                <a:latin typeface="+mn-lt"/>
                <a:ea typeface="华文中宋" pitchFamily="2" charset="-122"/>
                <a:cs typeface="Verdana" pitchFamily="34" charset="0"/>
              </a:rPr>
              <a:t>Gain-variable amplifier</a:t>
            </a:r>
            <a:endParaRPr kumimoji="1" lang="zh-CN" altLang="en-US" sz="2400" b="1" dirty="0" smtClean="0">
              <a:latin typeface="+mn-lt"/>
              <a:ea typeface="华文中宋" pitchFamily="2" charset="-122"/>
              <a:cs typeface="Verdana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544" y="1124744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300"/>
              </a:spcAft>
            </a:pPr>
            <a:r>
              <a:rPr kumimoji="1" lang="en-US" altLang="zh-CN" sz="2400" b="1" dirty="0" smtClean="0">
                <a:latin typeface="+mn-lt"/>
                <a:ea typeface="华文中宋" pitchFamily="2" charset="-122"/>
                <a:cs typeface="Verdana" pitchFamily="34" charset="0"/>
              </a:rPr>
              <a:t>Integrator system </a:t>
            </a:r>
            <a:endParaRPr kumimoji="1" lang="zh-CN" altLang="en-US" sz="2400" b="1" dirty="0" smtClean="0">
              <a:latin typeface="+mn-lt"/>
              <a:ea typeface="华文中宋" pitchFamily="2" charset="-122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Hardware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13313" name="AutoShape 1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4" name="AutoShape 2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5" name="AutoShape 3" descr="C:\Users\cheny\AppData\Roaming\Tencent\Users\781411424\QQ\WinTemp\RichOle\W@V2}F)KD2TC1J9VJZ9H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Picture 2" descr="C:\Users\cheny\AppData\Roaming\Tencent\Users\781411424\QQ\WinTemp\RichOle\X}J_5NHJ7JYHC2Z7P41Q9G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5"/>
            <a:ext cx="1378857" cy="353786"/>
          </a:xfrm>
          <a:prstGeom prst="rect">
            <a:avLst/>
          </a:prstGeom>
          <a:noFill/>
        </p:spPr>
      </p:pic>
      <p:pic>
        <p:nvPicPr>
          <p:cNvPr id="13318" name="Picture 6" descr="C:\Users\cheny\AppData\Roaming\Tencent\Users\781411424\QQ\WinTemp\RichOle\H6UX3)A13)(9$JG$JW}~Q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28800"/>
            <a:ext cx="4320480" cy="151800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429000"/>
            <a:ext cx="493204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>
                <a:latin typeface="+mj-lt"/>
              </a:rPr>
              <a:t>PXI-2022</a:t>
            </a:r>
            <a:r>
              <a:rPr lang="zh-CN" altLang="en-US" dirty="0" smtClean="0">
                <a:latin typeface="+mj-lt"/>
              </a:rPr>
              <a:t>：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itchFamily="2" charset="-122"/>
              <a:cs typeface="宋体" pitchFamily="2" charset="-12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      </a:t>
            </a:r>
            <a:r>
              <a:rPr lang="zh-CN" altLang="zh-CN" sz="1400" dirty="0" smtClean="0">
                <a:latin typeface="+mn-lt"/>
              </a:rPr>
              <a:t>PXI specification Rev 2.2 compliant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      </a:t>
            </a:r>
            <a:r>
              <a:rPr lang="zh-CN" altLang="zh-CN" sz="1400" dirty="0" smtClean="0">
                <a:latin typeface="+mn-lt"/>
              </a:rPr>
              <a:t>16-CH differential analog inputs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      </a:t>
            </a:r>
            <a:r>
              <a:rPr lang="zh-CN" altLang="zh-CN" sz="1400" dirty="0" smtClean="0">
                <a:latin typeface="+mn-lt"/>
              </a:rPr>
              <a:t>Multiple cards synchronization through PXI trigger bus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Ø"/>
              <a:tabLst/>
            </a:pPr>
            <a:r>
              <a:rPr lang="en-US" altLang="zh-CN" sz="1400" dirty="0" smtClean="0">
                <a:latin typeface="+mn-lt"/>
              </a:rPr>
              <a:t>    </a:t>
            </a:r>
            <a:r>
              <a:rPr lang="zh-CN" altLang="zh-CN" sz="1400" dirty="0" smtClean="0">
                <a:latin typeface="+mn-lt"/>
              </a:rPr>
              <a:t>16-bit A/D resolution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Ø"/>
              <a:tabLst/>
            </a:pPr>
            <a:r>
              <a:rPr lang="en-US" altLang="zh-CN" sz="1400" dirty="0" smtClean="0">
                <a:latin typeface="+mn-lt"/>
              </a:rPr>
              <a:t>    </a:t>
            </a:r>
            <a:r>
              <a:rPr lang="zh-CN" altLang="zh-CN" sz="1400" dirty="0" smtClean="0">
                <a:latin typeface="+mn-lt"/>
              </a:rPr>
              <a:t>Bipolar analog input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Ø"/>
              <a:tabLst/>
            </a:pPr>
            <a:r>
              <a:rPr lang="en-US" altLang="zh-CN" sz="1400" dirty="0" smtClean="0">
                <a:latin typeface="+mn-lt"/>
              </a:rPr>
              <a:t>    </a:t>
            </a:r>
            <a:r>
              <a:rPr lang="zh-CN" altLang="zh-CN" sz="1400" dirty="0" smtClean="0">
                <a:latin typeface="+mn-lt"/>
              </a:rPr>
              <a:t>Onboard 8 K-sample (16 KB) memory for data storage</a:t>
            </a: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Ø"/>
              <a:tabLst/>
            </a:pPr>
            <a:r>
              <a:rPr lang="en-US" altLang="zh-CN" sz="1400" dirty="0" smtClean="0">
                <a:latin typeface="+mn-lt"/>
              </a:rPr>
              <a:t>    </a:t>
            </a:r>
            <a:r>
              <a:rPr lang="zh-CN" altLang="zh-CN" sz="1400" dirty="0" smtClean="0">
                <a:latin typeface="+mn-lt"/>
              </a:rPr>
              <a:t>4-CH TTL digital input/output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1124744"/>
            <a:ext cx="123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250KS/s</a:t>
            </a:r>
          </a:p>
        </p:txBody>
      </p:sp>
      <p:pic>
        <p:nvPicPr>
          <p:cNvPr id="19" name="Picture 4" descr="C:\Users\cheny\AppData\Roaming\Tencent\Users\781411424\QQ\WinTemp\RichOle\XX2ZNIDJ}(}OUYO~%L6TBV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628800"/>
            <a:ext cx="2808312" cy="1512168"/>
          </a:xfrm>
          <a:prstGeom prst="rect">
            <a:avLst/>
          </a:prstGeom>
          <a:noFill/>
        </p:spPr>
      </p:pic>
      <p:pic>
        <p:nvPicPr>
          <p:cNvPr id="20" name="Picture 3" descr="C:\Users\cheny\AppData\Roaming\Tencent\Users\781411424\QQ\WinTemp\RichOle\D8E9FZ(_29RMJ88L2@2$]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052736"/>
            <a:ext cx="1266825" cy="457200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4932040" y="342900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PXIe-6368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6 simultaneously sampled channels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16-bit vertical resolution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2 MS/s real-time sampling rate</a:t>
            </a:r>
          </a:p>
        </p:txBody>
      </p:sp>
      <p:sp>
        <p:nvSpPr>
          <p:cNvPr id="23" name="矩形 22"/>
          <p:cNvSpPr/>
          <p:nvPr/>
        </p:nvSpPr>
        <p:spPr>
          <a:xfrm>
            <a:off x="4968552" y="4581128"/>
            <a:ext cx="4355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PXIe-5105 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8 simultaneously sampled channels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12-bit vertical resolution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60 MS/s real-time sampling rate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60 MHz analog bandwidth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CN" sz="1400" dirty="0" smtClean="0">
                <a:latin typeface="+mn-lt"/>
              </a:rPr>
              <a:t>     Deep onboard memory up to 512 MB for long acquisition times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2200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&gt;= 1MS/s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2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51520" y="980728"/>
            <a:ext cx="5400600" cy="5078313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Software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331640" y="126876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1340768"/>
            <a:ext cx="1368152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Commands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12" idx="1"/>
            <a:endCxn id="6" idx="3"/>
          </p:cNvCxnSpPr>
          <p:nvPr/>
        </p:nvCxnSpPr>
        <p:spPr>
          <a:xfrm flipH="1" flipV="1">
            <a:off x="3203848" y="1520788"/>
            <a:ext cx="720080" cy="4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187624" y="242088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95536" y="3717032"/>
            <a:ext cx="1800200" cy="792088"/>
            <a:chOff x="395536" y="3717032"/>
            <a:chExt cx="1800200" cy="792088"/>
          </a:xfrm>
        </p:grpSpPr>
        <p:sp>
          <p:nvSpPr>
            <p:cNvPr id="31" name="矩形 30"/>
            <p:cNvSpPr/>
            <p:nvPr/>
          </p:nvSpPr>
          <p:spPr>
            <a:xfrm>
              <a:off x="683568" y="4005064"/>
              <a:ext cx="15121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39552" y="3861048"/>
              <a:ext cx="15121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95536" y="3717032"/>
              <a:ext cx="15121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DAQ Thread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83768" y="3717032"/>
            <a:ext cx="2105000" cy="808856"/>
            <a:chOff x="2483768" y="3717032"/>
            <a:chExt cx="2105000" cy="808856"/>
          </a:xfrm>
        </p:grpSpPr>
        <p:sp>
          <p:nvSpPr>
            <p:cNvPr id="33" name="矩形 32"/>
            <p:cNvSpPr/>
            <p:nvPr/>
          </p:nvSpPr>
          <p:spPr>
            <a:xfrm>
              <a:off x="2788568" y="40218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636168" y="38694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483768" y="37170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Process Thread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直接箭头连接符 26"/>
          <p:cNvCxnSpPr>
            <a:stCxn id="23" idx="2"/>
            <a:endCxn id="24" idx="0"/>
          </p:cNvCxnSpPr>
          <p:nvPr/>
        </p:nvCxnSpPr>
        <p:spPr>
          <a:xfrm flipH="1">
            <a:off x="1151620" y="2924944"/>
            <a:ext cx="1116124" cy="7920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3" idx="2"/>
            <a:endCxn id="25" idx="0"/>
          </p:cNvCxnSpPr>
          <p:nvPr/>
        </p:nvCxnSpPr>
        <p:spPr>
          <a:xfrm>
            <a:off x="2267744" y="2924944"/>
            <a:ext cx="1116124" cy="7920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6" idx="2"/>
            <a:endCxn id="23" idx="0"/>
          </p:cNvCxnSpPr>
          <p:nvPr/>
        </p:nvCxnSpPr>
        <p:spPr>
          <a:xfrm>
            <a:off x="2267744" y="1772816"/>
            <a:ext cx="0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899592" y="5013176"/>
            <a:ext cx="3240360" cy="792088"/>
            <a:chOff x="1187624" y="5013176"/>
            <a:chExt cx="2376264" cy="792088"/>
          </a:xfrm>
        </p:grpSpPr>
        <p:sp>
          <p:nvSpPr>
            <p:cNvPr id="41" name="矩形 40"/>
            <p:cNvSpPr/>
            <p:nvPr/>
          </p:nvSpPr>
          <p:spPr>
            <a:xfrm>
              <a:off x="1475656" y="5301208"/>
              <a:ext cx="208823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331640" y="5157192"/>
              <a:ext cx="208823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87624" y="5013176"/>
              <a:ext cx="2088232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Binary data files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下箭头 44"/>
          <p:cNvSpPr/>
          <p:nvPr/>
        </p:nvSpPr>
        <p:spPr>
          <a:xfrm>
            <a:off x="1403648" y="4509120"/>
            <a:ext cx="144016" cy="504056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>
            <a:off x="3347864" y="4509120"/>
            <a:ext cx="144016" cy="504056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右箭头 49"/>
          <p:cNvSpPr/>
          <p:nvPr/>
        </p:nvSpPr>
        <p:spPr>
          <a:xfrm>
            <a:off x="4572000" y="4149080"/>
            <a:ext cx="1584176" cy="2880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6228184" y="3861048"/>
            <a:ext cx="244827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Archive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5576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91880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788024" y="37890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2062589"/>
            <a:ext cx="22878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CentOS 6 / </a:t>
            </a:r>
            <a:r>
              <a:rPr lang="en-US" altLang="zh-CN" dirty="0" err="1" smtClean="0"/>
              <a:t>gcc</a:t>
            </a:r>
            <a:endParaRPr lang="en-US" altLang="zh-CN" dirty="0" smtClean="0"/>
          </a:p>
          <a:p>
            <a:r>
              <a:rPr lang="en-US" altLang="zh-CN" dirty="0" smtClean="0"/>
              <a:t>Windows / LabVIEW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48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45" grpId="0" animBg="1"/>
      <p:bldP spid="49" grpId="0" animBg="1"/>
      <p:bldP spid="50" grpId="0" animBg="1"/>
      <p:bldP spid="51" grpId="0" animBg="1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Archive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08720"/>
            <a:ext cx="8353425" cy="1440160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All experimental data will be remotely transferred to the data archive system. It adopts HDF5 as its low-level data storage format. </a:t>
            </a:r>
          </a:p>
          <a:p>
            <a:pPr marL="0" indent="0">
              <a:buNone/>
            </a:pPr>
            <a:endParaRPr lang="en-US" altLang="zh-CN" dirty="0" smtClean="0">
              <a:latin typeface="+mn-lt"/>
            </a:endParaRPr>
          </a:p>
          <a:p>
            <a:endParaRPr lang="en-US" altLang="zh-CN" dirty="0" smtClean="0">
              <a:latin typeface="+mn-lt"/>
            </a:endParaRPr>
          </a:p>
          <a:p>
            <a:endParaRPr lang="en-US" altLang="zh-CN" dirty="0" smtClean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395536" y="2420888"/>
            <a:ext cx="51845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Server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：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DELL </a:t>
            </a:r>
            <a:r>
              <a:rPr kumimoji="1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PowerEdge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 R730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CPU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:    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2 X Intel Xeon E5-2609v3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RAM:   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16GB 1600MHz RDIMM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Disk:    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8 X 4TB 7.2Kr/S NL-SAS</a:t>
            </a:r>
            <a:r>
              <a:rPr kumimoji="1" lang="zh-CN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，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RAID5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RAID controller:   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PERC H730P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Network: 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4 X Gigabit Ethernet 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OS: </a:t>
            </a:r>
            <a:r>
              <a:rPr kumimoji="1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CentOS</a:t>
            </a:r>
            <a:r>
              <a:rPr kumimoji="1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 release 6.6 (Final)  </a:t>
            </a:r>
          </a:p>
          <a:p>
            <a:pPr marL="800100" lvl="1" indent="-342900"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Development environment : </a:t>
            </a:r>
            <a:r>
              <a:rPr kumimoji="1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gcc</a:t>
            </a:r>
            <a:endParaRPr kumimoji="1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2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60475" y="1341140"/>
            <a:ext cx="6911975" cy="57626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FF0000"/>
                </a:solidFill>
                <a:ea typeface="楷体_GB2312" pitchFamily="49" charset="-122"/>
              </a:rPr>
              <a:t> Introduction</a:t>
            </a:r>
            <a:endParaRPr lang="zh-CN" altLang="en-US" sz="28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8888" y="1917204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System Architecture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58888" y="25652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Implementation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260425" y="32129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Conclusion</a:t>
            </a:r>
            <a:endParaRPr lang="zh-CN" altLang="en-US" sz="2800" dirty="0" smtClean="0"/>
          </a:p>
        </p:txBody>
      </p:sp>
    </p:spTree>
    <p:custDataLst>
      <p:tags r:id="rId1"/>
    </p:custDataLst>
  </p:cSld>
  <p:clrMapOvr>
    <a:masterClrMapping/>
  </p:clrMapOvr>
  <p:transition advTm="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72008" y="1196752"/>
            <a:ext cx="6588224" cy="480131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701088" y="6381750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691680" y="126876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>
            <a:stCxn id="33" idx="1"/>
            <a:endCxn id="6" idx="3"/>
          </p:cNvCxnSpPr>
          <p:nvPr/>
        </p:nvCxnSpPr>
        <p:spPr>
          <a:xfrm flipH="1">
            <a:off x="3563888" y="1520788"/>
            <a:ext cx="36724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691680" y="2204864"/>
            <a:ext cx="2105000" cy="808856"/>
            <a:chOff x="2483768" y="3717032"/>
            <a:chExt cx="2105000" cy="808856"/>
          </a:xfrm>
        </p:grpSpPr>
        <p:sp>
          <p:nvSpPr>
            <p:cNvPr id="19" name="矩形 18"/>
            <p:cNvSpPr/>
            <p:nvPr/>
          </p:nvSpPr>
          <p:spPr>
            <a:xfrm>
              <a:off x="2788568" y="40218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636168" y="38694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83768" y="37170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Server Thread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88024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8" name="圆角矩形 37"/>
          <p:cNvSpPr/>
          <p:nvPr/>
        </p:nvSpPr>
        <p:spPr>
          <a:xfrm>
            <a:off x="179512" y="378904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File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Operation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2195736" y="3789040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Other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Operation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4499992" y="3789040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Operation 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555776" y="177281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38" idx="0"/>
          </p:cNvCxnSpPr>
          <p:nvPr/>
        </p:nvCxnSpPr>
        <p:spPr>
          <a:xfrm flipH="1">
            <a:off x="1043608" y="2996952"/>
            <a:ext cx="158417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9" idx="2"/>
          </p:cNvCxnSpPr>
          <p:nvPr/>
        </p:nvCxnSpPr>
        <p:spPr>
          <a:xfrm>
            <a:off x="2896580" y="3013720"/>
            <a:ext cx="19236" cy="775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3203848" y="2996952"/>
            <a:ext cx="1872208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4644008" y="5013176"/>
            <a:ext cx="1800200" cy="9361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HDF5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pool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5364088" y="4365104"/>
            <a:ext cx="288032" cy="64807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7182036" y="3429000"/>
            <a:ext cx="18002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nodes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左箭头 56"/>
          <p:cNvSpPr/>
          <p:nvPr/>
        </p:nvSpPr>
        <p:spPr>
          <a:xfrm>
            <a:off x="6432785" y="3933056"/>
            <a:ext cx="749251" cy="28803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6444208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cxnSp>
        <p:nvCxnSpPr>
          <p:cNvPr id="60" name="形状 59"/>
          <p:cNvCxnSpPr>
            <a:stCxn id="38" idx="2"/>
            <a:endCxn id="54" idx="1"/>
          </p:cNvCxnSpPr>
          <p:nvPr/>
        </p:nvCxnSpPr>
        <p:spPr>
          <a:xfrm rot="16200000" flipH="1">
            <a:off x="2285746" y="3122966"/>
            <a:ext cx="1116124" cy="36004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87624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Operation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command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>
            <a:off x="7236296" y="1052736"/>
            <a:ext cx="1656184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Acquisition Console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5674" y="5154164"/>
            <a:ext cx="18133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CentOS 6 / </a:t>
            </a:r>
            <a:r>
              <a:rPr lang="en-US" altLang="zh-CN" dirty="0" err="1" smtClean="0"/>
              <a:t>gcc</a:t>
            </a:r>
            <a:endParaRPr lang="en-US" altLang="zh-CN" dirty="0" smtClean="0"/>
          </a:p>
        </p:txBody>
      </p:sp>
    </p:spTree>
    <p:custDataLst>
      <p:tags r:id="rId1"/>
    </p:custDataLst>
  </p:cSld>
  <p:clrMapOvr>
    <a:masterClrMapping/>
  </p:clrMapOvr>
  <p:transition advTm="37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5" grpId="0"/>
      <p:bldP spid="38" grpId="0" animBg="1"/>
      <p:bldP spid="39" grpId="0" animBg="1"/>
      <p:bldP spid="40" grpId="0" animBg="1"/>
      <p:bldP spid="54" grpId="0" animBg="1"/>
      <p:bldP spid="55" grpId="0" animBg="1"/>
      <p:bldP spid="56" grpId="0" animBg="1"/>
      <p:bldP spid="57" grpId="0" animBg="1"/>
      <p:bldP spid="58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Service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圆角矩形 4"/>
          <p:cNvSpPr/>
          <p:nvPr/>
        </p:nvSpPr>
        <p:spPr>
          <a:xfrm>
            <a:off x="179512" y="4293096"/>
            <a:ext cx="1584176" cy="9361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HDF5</a:t>
            </a:r>
          </a:p>
          <a:p>
            <a:pPr algn="ctr"/>
            <a:r>
              <a:rPr lang="en-US" altLang="zh-CN" smtClean="0">
                <a:solidFill>
                  <a:schemeClr val="tx1"/>
                </a:solidFill>
              </a:rPr>
              <a:t>Data Pool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292080" y="1412776"/>
            <a:ext cx="0" cy="4824536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771800" y="3068960"/>
            <a:ext cx="2105000" cy="808856"/>
            <a:chOff x="2483768" y="3717032"/>
            <a:chExt cx="2105000" cy="808856"/>
          </a:xfrm>
        </p:grpSpPr>
        <p:sp>
          <p:nvSpPr>
            <p:cNvPr id="17" name="矩形 16"/>
            <p:cNvSpPr/>
            <p:nvPr/>
          </p:nvSpPr>
          <p:spPr>
            <a:xfrm>
              <a:off x="2788568" y="40218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636168" y="38694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83768" y="37170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Server Thread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71800" y="4293096"/>
            <a:ext cx="2105000" cy="808856"/>
            <a:chOff x="2483768" y="3717032"/>
            <a:chExt cx="2105000" cy="808856"/>
          </a:xfrm>
        </p:grpSpPr>
        <p:sp>
          <p:nvSpPr>
            <p:cNvPr id="21" name="矩形 20"/>
            <p:cNvSpPr/>
            <p:nvPr/>
          </p:nvSpPr>
          <p:spPr>
            <a:xfrm>
              <a:off x="2788568" y="40218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636168" y="38694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483768" y="3717032"/>
              <a:ext cx="18002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Analysis and Access Thread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699792" y="2132856"/>
            <a:ext cx="1927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Main Thread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195736" y="1412776"/>
            <a:ext cx="72008" cy="4752528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5" idx="2"/>
            <a:endCxn id="19" idx="0"/>
          </p:cNvCxnSpPr>
          <p:nvPr/>
        </p:nvCxnSpPr>
        <p:spPr>
          <a:xfrm>
            <a:off x="3663516" y="2636912"/>
            <a:ext cx="838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635896" y="3861048"/>
            <a:ext cx="838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右箭头 36"/>
          <p:cNvSpPr/>
          <p:nvPr/>
        </p:nvSpPr>
        <p:spPr>
          <a:xfrm>
            <a:off x="1763688" y="4653136"/>
            <a:ext cx="1008112" cy="2880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868144" y="342900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Client Plug-in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96136" y="472514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Client Interface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7740352" y="3573016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WebScope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7740352" y="479715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Matlab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7020272" y="3717032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7020272" y="393305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48264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request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92280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48" name="右箭头 47"/>
          <p:cNvSpPr/>
          <p:nvPr/>
        </p:nvSpPr>
        <p:spPr>
          <a:xfrm>
            <a:off x="4860032" y="4653136"/>
            <a:ext cx="936104" cy="27964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/>
          <p:cNvCxnSpPr/>
          <p:nvPr/>
        </p:nvCxnSpPr>
        <p:spPr>
          <a:xfrm flipH="1">
            <a:off x="7092280" y="4941168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7092280" y="5157192"/>
            <a:ext cx="648072" cy="92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48264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request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092280" y="5229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cxnSp>
        <p:nvCxnSpPr>
          <p:cNvPr id="60" name="形状 59"/>
          <p:cNvCxnSpPr>
            <a:stCxn id="38" idx="0"/>
            <a:endCxn id="25" idx="3"/>
          </p:cNvCxnSpPr>
          <p:nvPr/>
        </p:nvCxnSpPr>
        <p:spPr>
          <a:xfrm rot="16200000" flipV="1">
            <a:off x="5013666" y="1998458"/>
            <a:ext cx="1044116" cy="1816968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形状 61"/>
          <p:cNvCxnSpPr>
            <a:stCxn id="39" idx="1"/>
            <a:endCxn id="25" idx="3"/>
          </p:cNvCxnSpPr>
          <p:nvPr/>
        </p:nvCxnSpPr>
        <p:spPr>
          <a:xfrm rot="10800000">
            <a:off x="4627240" y="2384884"/>
            <a:ext cx="1168896" cy="2664296"/>
          </a:xfrm>
          <a:prstGeom prst="bentConnector3">
            <a:avLst>
              <a:gd name="adj1" fmla="val 15232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80112" y="19168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request</a:t>
            </a:r>
            <a:endParaRPr lang="zh-CN" altLang="en-US" dirty="0"/>
          </a:p>
        </p:txBody>
      </p:sp>
      <p:sp>
        <p:nvSpPr>
          <p:cNvPr id="71" name="直角上箭头 70"/>
          <p:cNvSpPr/>
          <p:nvPr/>
        </p:nvSpPr>
        <p:spPr>
          <a:xfrm>
            <a:off x="4716016" y="4077072"/>
            <a:ext cx="1872208" cy="50405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5004048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907704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67544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131840" y="16195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012160" y="16195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Client</a:t>
            </a:r>
            <a:endParaRPr lang="zh-CN" altLang="en-US" dirty="0"/>
          </a:p>
        </p:txBody>
      </p:sp>
      <p:sp>
        <p:nvSpPr>
          <p:cNvPr id="46" name="内容占位符 2"/>
          <p:cNvSpPr>
            <a:spLocks noGrp="1"/>
          </p:cNvSpPr>
          <p:nvPr>
            <p:ph idx="1"/>
          </p:nvPr>
        </p:nvSpPr>
        <p:spPr>
          <a:xfrm>
            <a:off x="179512" y="908051"/>
            <a:ext cx="8712968" cy="432717"/>
          </a:xfrm>
        </p:spPr>
        <p:txBody>
          <a:bodyPr/>
          <a:lstStyle/>
          <a:p>
            <a:r>
              <a:rPr lang="en-US" altLang="zh-CN" sz="2000" dirty="0" smtClean="0">
                <a:latin typeface="+mn-lt"/>
              </a:rPr>
              <a:t>Users can get data service via Client/Server or Brower/Server.</a:t>
            </a:r>
          </a:p>
        </p:txBody>
      </p:sp>
    </p:spTree>
  </p:cSld>
  <p:clrMapOvr>
    <a:masterClrMapping/>
  </p:clrMapOvr>
  <p:transition advTm="4219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cheny\AppData\Roaming\Tencent\Users\781411424\QQ\WinTemp\RichOle\$CN9Q`~EA81@54K_QXA57(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23" y="2564904"/>
            <a:ext cx="4269753" cy="288032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Service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1"/>
            <a:ext cx="8425184" cy="165685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A </a:t>
            </a:r>
            <a:r>
              <a:rPr lang="en-US" altLang="zh-CN" dirty="0" smtClean="0">
                <a:latin typeface="+mn-lt"/>
              </a:rPr>
              <a:t>plug-in (by </a:t>
            </a:r>
            <a:r>
              <a:rPr lang="en-US" altLang="zh-CN" dirty="0" err="1" smtClean="0">
                <a:latin typeface="+mn-lt"/>
              </a:rPr>
              <a:t>gcc</a:t>
            </a:r>
            <a:r>
              <a:rPr lang="en-US" altLang="zh-CN" dirty="0" smtClean="0">
                <a:latin typeface="+mn-lt"/>
              </a:rPr>
              <a:t>) for </a:t>
            </a:r>
            <a:r>
              <a:rPr lang="en-US" altLang="zh-CN" dirty="0" err="1" smtClean="0">
                <a:latin typeface="+mn-lt"/>
              </a:rPr>
              <a:t>WebScope</a:t>
            </a:r>
            <a:r>
              <a:rPr lang="en-US" altLang="zh-CN" dirty="0" smtClean="0">
                <a:latin typeface="+mn-lt"/>
              </a:rPr>
              <a:t> (</a:t>
            </a:r>
            <a:r>
              <a:rPr lang="en-US" altLang="zh-CN" dirty="0"/>
              <a:t>a web data analysis and visualization </a:t>
            </a:r>
            <a:r>
              <a:rPr lang="en-US" altLang="zh-CN" dirty="0" smtClean="0"/>
              <a:t>tool for </a:t>
            </a:r>
            <a:r>
              <a:rPr lang="en-US" altLang="zh-CN" dirty="0"/>
              <a:t>EAST</a:t>
            </a:r>
            <a:r>
              <a:rPr lang="en-US" altLang="zh-CN" dirty="0" smtClean="0">
                <a:latin typeface="+mn-lt"/>
              </a:rPr>
              <a:t>) </a:t>
            </a:r>
            <a:r>
              <a:rPr lang="en-US" altLang="zh-CN" dirty="0" smtClean="0">
                <a:latin typeface="+mn-lt"/>
              </a:rPr>
              <a:t>has been developed to view HDF5 data. Users can view all data or part of data.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6" name="Picture 4" descr="C:\Users\cheny\AppData\Roaming\Tencent\Users\781411424\QQ\WinTemp\RichOle\Y_7~8IQTR96@79GH3WEQV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4904"/>
            <a:ext cx="4752528" cy="288032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286000" y="5579948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Sampling rate:100KS/s, acquisition time:50ms</a:t>
            </a:r>
          </a:p>
        </p:txBody>
      </p:sp>
    </p:spTree>
    <p:custDataLst>
      <p:tags r:id="rId1"/>
    </p:custDataLst>
  </p:cSld>
  <p:clrMapOvr>
    <a:masterClrMapping/>
  </p:clrMapOvr>
  <p:transition advTm="1848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Service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08051"/>
            <a:ext cx="8568952" cy="1368821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A plug-in (by Visual C++) for MATLAB has been developed to access the data via the Data Service interface. Users can get all data or part of data</a:t>
            </a:r>
            <a:r>
              <a:rPr lang="en-US" altLang="zh-CN" dirty="0">
                <a:latin typeface="+mn-lt"/>
              </a:rPr>
              <a:t>.</a:t>
            </a:r>
            <a:endParaRPr lang="en-US" altLang="zh-CN" dirty="0" smtClean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36865" name="Picture 1" descr="C:\Users\cheny\AppData\Roaming\Tencent\Users\781411424\QQ\WinTemp\RichOle\9%GJL0FZ(AB8FO`@%Z25C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95" y="2492896"/>
            <a:ext cx="4401005" cy="3024336"/>
          </a:xfrm>
          <a:prstGeom prst="rect">
            <a:avLst/>
          </a:prstGeom>
          <a:noFill/>
        </p:spPr>
      </p:pic>
      <p:pic>
        <p:nvPicPr>
          <p:cNvPr id="36866" name="Picture 2" descr="C:\Users\cheny\AppData\Roaming\Tencent\Users\781411424\QQ\WinTemp\RichOle\0L~C[ZEV866W3WQ@]L4RMF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374517" cy="302067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286000" y="5651956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Sampling rate:100KS/s, acquisition time:50ms</a:t>
            </a:r>
          </a:p>
        </p:txBody>
      </p:sp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60475" y="1341140"/>
            <a:ext cx="6911975" cy="57626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Introduction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8888" y="1917204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System Architecture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58888" y="25652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Implementation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260425" y="32129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FF0000"/>
                </a:solidFill>
              </a:rPr>
              <a:t> Conclusion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658301"/>
      </p:ext>
    </p:extLst>
  </p:cSld>
  <p:clrMapOvr>
    <a:masterClrMapping/>
  </p:clrMapOvr>
  <p:transition advTm="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0"/>
            <a:ext cx="8569200" cy="4033118"/>
          </a:xfrm>
        </p:spPr>
        <p:txBody>
          <a:bodyPr/>
          <a:lstStyle/>
          <a:p>
            <a:pPr>
              <a:buNone/>
            </a:pPr>
            <a:endParaRPr lang="en-US" altLang="zh-CN" dirty="0" smtClean="0">
              <a:latin typeface="+mn-lt"/>
            </a:endParaRPr>
          </a:p>
          <a:p>
            <a:r>
              <a:rPr lang="en-US" altLang="zh-CN" b="0" dirty="0" smtClean="0">
                <a:latin typeface="+mn-lt"/>
              </a:rPr>
              <a:t>A dat</a:t>
            </a:r>
            <a:r>
              <a:rPr lang="en-US" altLang="zh-CN" b="0" dirty="0" smtClean="0">
                <a:latin typeface="+mn-lt"/>
              </a:rPr>
              <a:t>a acquisition and service </a:t>
            </a:r>
            <a:r>
              <a:rPr lang="en-US" altLang="zh-CN" b="0" dirty="0" smtClean="0">
                <a:latin typeface="+mn-lt"/>
              </a:rPr>
              <a:t>system has been designed and implemented based on HDF5 and EPICS for KTX.</a:t>
            </a:r>
            <a:endParaRPr lang="en-US" altLang="zh-CN" b="0" dirty="0" smtClean="0">
              <a:latin typeface="+mn-lt"/>
            </a:endParaRPr>
          </a:p>
          <a:p>
            <a:r>
              <a:rPr lang="en-US" altLang="zh-CN" b="0" dirty="0" smtClean="0">
                <a:latin typeface="+mn-lt"/>
              </a:rPr>
              <a:t>The data system can deal with different diagnostic acquisition </a:t>
            </a:r>
            <a:r>
              <a:rPr lang="en-US" altLang="zh-CN" b="0" dirty="0" smtClean="0">
                <a:latin typeface="+mn-lt"/>
              </a:rPr>
              <a:t>requirement and the </a:t>
            </a:r>
            <a:r>
              <a:rPr lang="en-US" altLang="zh-CN" b="0" dirty="0" smtClean="0">
                <a:latin typeface="+mn-lt"/>
              </a:rPr>
              <a:t>DAQ nodes are </a:t>
            </a:r>
            <a:r>
              <a:rPr lang="cs-CZ" altLang="zh-CN" b="0" dirty="0" smtClean="0">
                <a:latin typeface="+mn-lt"/>
              </a:rPr>
              <a:t>easily extensible</a:t>
            </a:r>
            <a:r>
              <a:rPr lang="en-US" altLang="zh-CN" b="0" dirty="0" smtClean="0">
                <a:latin typeface="+mn-lt"/>
              </a:rPr>
              <a:t>.</a:t>
            </a:r>
          </a:p>
          <a:p>
            <a:r>
              <a:rPr lang="en-US" altLang="zh-CN" b="0" dirty="0" smtClean="0">
                <a:latin typeface="+mn-lt"/>
              </a:rPr>
              <a:t>Users can </a:t>
            </a:r>
            <a:r>
              <a:rPr lang="en-US" altLang="zh-CN" b="0" dirty="0" smtClean="0">
                <a:latin typeface="+mn-lt"/>
              </a:rPr>
              <a:t>access </a:t>
            </a:r>
            <a:r>
              <a:rPr lang="en-US" altLang="zh-CN" b="0" dirty="0" smtClean="0">
                <a:latin typeface="+mn-lt"/>
              </a:rPr>
              <a:t>experiment data via Client/Server or Brower/Server</a:t>
            </a:r>
            <a:r>
              <a:rPr lang="en-US" altLang="zh-CN" b="0" dirty="0" smtClean="0">
                <a:latin typeface="+mn-lt"/>
              </a:rPr>
              <a:t>.</a:t>
            </a:r>
          </a:p>
          <a:p>
            <a:r>
              <a:rPr lang="en-US" altLang="zh-CN" b="0" dirty="0" smtClean="0">
                <a:latin typeface="+mn-lt"/>
              </a:rPr>
              <a:t>Distributed and parallel data service function will be developed in the future.</a:t>
            </a:r>
            <a:endParaRPr lang="en-US" altLang="zh-CN" b="0" dirty="0" smtClean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 advTm="4350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</a:p>
          <a:p>
            <a:pPr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sz="4400" dirty="0" smtClean="0"/>
              <a:t>Thanks for your attentions!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ransition advTm="90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0"/>
            <a:ext cx="8353425" cy="2016894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KTX(</a:t>
            </a:r>
            <a:r>
              <a:rPr lang="en-US" altLang="zh-CN" dirty="0" err="1" smtClean="0">
                <a:latin typeface="+mn-lt"/>
              </a:rPr>
              <a:t>Keda</a:t>
            </a:r>
            <a:r>
              <a:rPr lang="en-US" altLang="zh-CN" dirty="0" smtClean="0">
                <a:latin typeface="+mn-lt"/>
              </a:rPr>
              <a:t> Torus for </a:t>
            </a:r>
            <a:r>
              <a:rPr lang="en-US" altLang="zh-CN" dirty="0" err="1" smtClean="0">
                <a:latin typeface="+mn-lt"/>
              </a:rPr>
              <a:t>eXperiment</a:t>
            </a:r>
            <a:r>
              <a:rPr lang="en-US" altLang="zh-CN" dirty="0" smtClean="0">
                <a:latin typeface="+mn-lt"/>
              </a:rPr>
              <a:t>) is a new Reversed </a:t>
            </a:r>
            <a:r>
              <a:rPr lang="en-US" altLang="zh-CN" dirty="0">
                <a:latin typeface="+mn-lt"/>
              </a:rPr>
              <a:t>F</a:t>
            </a:r>
            <a:r>
              <a:rPr lang="en-US" altLang="zh-CN" dirty="0" smtClean="0">
                <a:latin typeface="+mn-lt"/>
              </a:rPr>
              <a:t>ield </a:t>
            </a:r>
            <a:r>
              <a:rPr lang="en-US" altLang="zh-CN" dirty="0">
                <a:latin typeface="+mn-lt"/>
              </a:rPr>
              <a:t>P</a:t>
            </a:r>
            <a:r>
              <a:rPr lang="en-US" altLang="zh-CN" dirty="0" smtClean="0">
                <a:latin typeface="+mn-lt"/>
              </a:rPr>
              <a:t>inch (RFP) magnetic confinement device which is located at University of Science and Technology of China (USTC). It is designed by ASIPP and USTC.</a:t>
            </a:r>
            <a:r>
              <a:rPr lang="en-US" altLang="zh-CN" sz="1100" b="0" dirty="0" smtClean="0">
                <a:latin typeface="+mn-lt"/>
              </a:rPr>
              <a:t>[1]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481537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　　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 </a:t>
            </a:r>
          </a:p>
        </p:txBody>
      </p:sp>
      <p:sp>
        <p:nvSpPr>
          <p:cNvPr id="28675" name="AutoShape 3" descr="C:\Users\cheny\AppData\Roaming\Tencent\Users\781411424\QQ\WinTemp\RichOle\8D)]NSI\K@I(KQXS)A]`X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76" name="AutoShape 4" descr="C:\Users\cheny\AppData\Roaming\Tencent\Users\781411424\QQ\WinTemp\RichOle\8D)]NSI\K@I(KQXS)A]`X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8677" name="Picture 5" descr="C:\Users\cheny\AppData\Roaming\Tencent\Users\781411424\QQ\WinTemp\RichOle\X)YMWE5T][EIF47GD@BAW(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503" y="3140968"/>
            <a:ext cx="4636498" cy="2304256"/>
          </a:xfrm>
          <a:prstGeom prst="rect">
            <a:avLst/>
          </a:prstGeom>
          <a:noFill/>
        </p:spPr>
      </p:pic>
      <p:pic>
        <p:nvPicPr>
          <p:cNvPr id="28679" name="Picture 7" descr="C:\Users\cheny\AppData\Roaming\Tencent\Users\781411424\QQ\WinTemp\RichOle\SRR4%SB`BW0CFS{L59){4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12715"/>
            <a:ext cx="4577628" cy="2748533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5934472"/>
            <a:ext cx="91440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900" dirty="0" smtClean="0"/>
              <a:t>[1]. </a:t>
            </a:r>
            <a:r>
              <a:rPr lang="en-US" altLang="zh-CN" sz="900" dirty="0" err="1" smtClean="0"/>
              <a:t>Wandong</a:t>
            </a:r>
            <a:r>
              <a:rPr lang="en-US" altLang="zh-CN" sz="900" dirty="0" smtClean="0"/>
              <a:t> Liu, </a:t>
            </a:r>
            <a:r>
              <a:rPr lang="en-US" altLang="zh-CN" sz="900" dirty="0" err="1" smtClean="0"/>
              <a:t>Wenzhe</a:t>
            </a:r>
            <a:r>
              <a:rPr lang="en-US" altLang="zh-CN" sz="900" dirty="0" smtClean="0"/>
              <a:t> Mao, Hong Li, et al, Progress of the </a:t>
            </a:r>
            <a:r>
              <a:rPr lang="en-US" altLang="zh-CN" sz="900" dirty="0" err="1" smtClean="0"/>
              <a:t>Keda</a:t>
            </a:r>
            <a:r>
              <a:rPr lang="en-US" altLang="zh-CN" sz="900" dirty="0" smtClean="0"/>
              <a:t> Torus </a:t>
            </a:r>
            <a:r>
              <a:rPr lang="en-US" altLang="zh-CN" sz="900" dirty="0" err="1" smtClean="0"/>
              <a:t>eXperiment</a:t>
            </a:r>
            <a:r>
              <a:rPr lang="en-US" altLang="zh-CN" sz="900" dirty="0" smtClean="0"/>
              <a:t> Project in China: design and mission,</a:t>
            </a:r>
            <a:r>
              <a:rPr lang="fr-FR" altLang="zh-CN" sz="900" dirty="0" smtClean="0"/>
              <a:t> Plasma Phys. Control. Fusion56(2014) 094009.</a:t>
            </a:r>
          </a:p>
        </p:txBody>
      </p:sp>
    </p:spTree>
    <p:custDataLst>
      <p:tags r:id="rId1"/>
    </p:custDataLst>
  </p:cSld>
  <p:clrMapOvr>
    <a:masterClrMapping/>
  </p:clrMapOvr>
  <p:transition advTm="37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980728"/>
            <a:ext cx="9036496" cy="1368152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This system is a data system containing data acquisition, data acquisition control, data storage and data service. It adopts HDF5 as its low-level data storage format.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23528" y="2636912"/>
            <a:ext cx="87129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kern="0" dirty="0" smtClean="0">
                <a:latin typeface="+mn-lt"/>
                <a:ea typeface="华文中宋" pitchFamily="2" charset="-122"/>
                <a:cs typeface="Verdana" pitchFamily="34" charset="0"/>
              </a:rPr>
              <a:t>R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equirements</a:t>
            </a:r>
            <a:endParaRPr kumimoji="1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kern="0" dirty="0">
                <a:latin typeface="+mn-lt"/>
                <a:ea typeface="华文中宋" pitchFamily="2" charset="-122"/>
                <a:cs typeface="Verdana" pitchFamily="34" charset="0"/>
              </a:rPr>
              <a:t>S</a:t>
            </a:r>
            <a:r>
              <a:rPr kumimoji="1" lang="cs-CZ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hot </a:t>
            </a:r>
            <a:r>
              <a:rPr kumimoji="1" lang="en-US" sz="2400" kern="0" dirty="0">
                <a:latin typeface="+mn-lt"/>
                <a:ea typeface="华文中宋" pitchFamily="2" charset="-122"/>
                <a:cs typeface="Verdana" pitchFamily="34" charset="0"/>
              </a:rPr>
              <a:t>~</a:t>
            </a:r>
            <a:r>
              <a:rPr kumimoji="1" lang="cs-CZ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1</a:t>
            </a: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00m</a:t>
            </a:r>
            <a:r>
              <a:rPr kumimoji="1" lang="cs-CZ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s</a:t>
            </a:r>
            <a:endParaRPr kumimoji="1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中宋" pitchFamily="2" charset="-122"/>
              <a:cs typeface="Verdana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~</a:t>
            </a:r>
            <a:r>
              <a:rPr kumimoji="1" lang="en-US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2</a:t>
            </a: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000 channels</a:t>
            </a:r>
          </a:p>
          <a:p>
            <a:pPr marL="342900" lvl="0" indent="-342900">
              <a:spcBef>
                <a:spcPts val="400"/>
              </a:spcBef>
              <a:spcAft>
                <a:spcPts val="300"/>
              </a:spcAft>
              <a:buFontTx/>
              <a:buChar char="•"/>
              <a:defRPr/>
            </a:pPr>
            <a:r>
              <a:rPr kumimoji="1" lang="en-US" altLang="zh-CN" sz="2400" kern="0" dirty="0">
                <a:latin typeface="+mn-lt"/>
                <a:ea typeface="华文中宋" pitchFamily="2" charset="-122"/>
                <a:cs typeface="Verdana" pitchFamily="34" charset="0"/>
              </a:rPr>
              <a:t>S</a:t>
            </a: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ampling rates</a:t>
            </a:r>
            <a:r>
              <a:rPr kumimoji="1" lang="en-US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: 250K</a:t>
            </a: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S/s to </a:t>
            </a:r>
            <a:r>
              <a:rPr kumimoji="1" lang="en-US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10</a:t>
            </a: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 </a:t>
            </a:r>
            <a:r>
              <a:rPr kumimoji="1" lang="en-US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M</a:t>
            </a:r>
            <a:r>
              <a:rPr kumimoji="1" lang="cs-CZ" altLang="zh-CN" sz="2400" kern="0" dirty="0" smtClean="0">
                <a:latin typeface="+mn-lt"/>
                <a:ea typeface="华文中宋" pitchFamily="2" charset="-122"/>
                <a:cs typeface="Verdana" pitchFamily="34" charset="0"/>
              </a:rPr>
              <a:t>S/s</a:t>
            </a:r>
            <a:endParaRPr kumimoji="1" lang="en-US" altLang="zh-CN" sz="2400" kern="0" dirty="0" smtClean="0">
              <a:latin typeface="+mn-lt"/>
              <a:ea typeface="华文中宋" pitchFamily="2" charset="-122"/>
              <a:cs typeface="Verdana" pitchFamily="34" charset="0"/>
            </a:endParaRPr>
          </a:p>
          <a:p>
            <a:pPr marL="342900" lvl="0" indent="-342900">
              <a:spcBef>
                <a:spcPts val="400"/>
              </a:spcBef>
              <a:spcAft>
                <a:spcPts val="300"/>
              </a:spcAft>
              <a:buFontTx/>
              <a:buChar char="•"/>
              <a:defRPr/>
            </a:pPr>
            <a:r>
              <a:rPr kumimoji="1" lang="en-US" altLang="zh-CN" sz="2400" dirty="0" smtClean="0">
                <a:latin typeface="+mn-lt"/>
                <a:ea typeface="华文中宋" pitchFamily="2" charset="-122"/>
                <a:cs typeface="Verdana" pitchFamily="34" charset="0"/>
              </a:rPr>
              <a:t>Communicate with central control system</a:t>
            </a:r>
            <a:endParaRPr kumimoji="1" lang="cs-CZ" altLang="zh-CN" sz="2400" dirty="0" smtClean="0">
              <a:latin typeface="+mn-lt"/>
              <a:ea typeface="华文中宋" pitchFamily="2" charset="-122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Easy to access data</a:t>
            </a:r>
            <a:r>
              <a:rPr kumimoji="1" lang="cs-CZ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 after </a:t>
            </a:r>
            <a:r>
              <a:rPr kumimoji="1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中宋" pitchFamily="2" charset="-122"/>
                <a:cs typeface="Verdana" pitchFamily="34" charset="0"/>
              </a:rPr>
              <a:t>each shot</a:t>
            </a:r>
            <a:endParaRPr kumimoji="1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2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HDF5 and EPICS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075"/>
            <a:ext cx="8784976" cy="1728861"/>
          </a:xfrm>
        </p:spPr>
        <p:txBody>
          <a:bodyPr/>
          <a:lstStyle/>
          <a:p>
            <a:r>
              <a:rPr lang="en-US" altLang="zh-CN" dirty="0" smtClean="0"/>
              <a:t>HDF5</a:t>
            </a:r>
            <a:r>
              <a:rPr lang="en-US" altLang="zh-CN" sz="1100" b="0" dirty="0" smtClean="0"/>
              <a:t> [2]</a:t>
            </a:r>
          </a:p>
          <a:p>
            <a:pPr>
              <a:buNone/>
            </a:pPr>
            <a:r>
              <a:rPr lang="en-US" altLang="zh-CN" dirty="0" smtClean="0"/>
              <a:t>    HDF5 is a data model, library, and file format for storing and managing data. It has been used worldwide in many scientific research field.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51520" y="3429000"/>
            <a:ext cx="83534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EPICS </a:t>
            </a:r>
            <a:r>
              <a:rPr kumimoji="1" lang="en-US" altLang="zh-CN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华文中宋" pitchFamily="2" charset="-122"/>
                <a:cs typeface="Verdana" pitchFamily="34" charset="0"/>
              </a:rPr>
              <a:t>[3]</a:t>
            </a:r>
          </a:p>
          <a:p>
            <a:pPr marL="342900" lvl="0" indent="-342900"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kumimoji="1" lang="en-US" altLang="zh-CN" sz="2400" b="1" kern="0" dirty="0" smtClean="0">
                <a:latin typeface="Century Gothic" pitchFamily="34" charset="0"/>
                <a:ea typeface="华文中宋" pitchFamily="2" charset="-122"/>
                <a:cs typeface="Verdana" pitchFamily="34" charset="0"/>
              </a:rPr>
              <a:t>EPICS is a set of Open Source software tools, libraries and applications developed collaboratively. It has been used worldwide to create distributed soft real-time control systems for scientific instruments.</a:t>
            </a:r>
            <a:endParaRPr kumimoji="1" lang="zh-CN" altLang="en-US" sz="2400" b="1" kern="0" dirty="0">
              <a:latin typeface="Century Gothic" pitchFamily="34" charset="0"/>
              <a:ea typeface="华文中宋" pitchFamily="2" charset="-122"/>
              <a:cs typeface="Verdana" pitchFamily="34" charset="0"/>
            </a:endParaRPr>
          </a:p>
        </p:txBody>
      </p:sp>
      <p:pic>
        <p:nvPicPr>
          <p:cNvPr id="59393" name="Picture 1" descr="C:\Users\cheny\AppData\Roaming\Tencent\Users\781411424\QQ\WinTemp\RichOle\[A~_~BG~KTV}R~]_RXTAX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80728"/>
            <a:ext cx="576064" cy="381810"/>
          </a:xfrm>
          <a:prstGeom prst="rect">
            <a:avLst/>
          </a:prstGeom>
          <a:noFill/>
        </p:spPr>
      </p:pic>
      <p:pic>
        <p:nvPicPr>
          <p:cNvPr id="7" name="Picture 1" descr="C:\Users\cheny\AppData\Roaming\Tencent\Users\781411424\QQ\WinTemp\RichOle\BSR4BZBCS$6C}Z]XAI$I}9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01008"/>
            <a:ext cx="576064" cy="43304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267744" y="616530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 smtClean="0"/>
              <a:t>[2] HDF Group, </a:t>
            </a:r>
            <a:r>
              <a:rPr lang="en-US" altLang="zh-CN" sz="900" dirty="0" smtClean="0">
							</a:rPr>
              <a:t>http://www.hdfgroup.org/HDF5/</a:t>
            </a:r>
            <a:endParaRPr lang="en-US" altLang="zh-CN" sz="900" dirty="0" smtClean="0"/>
          </a:p>
          <a:p>
            <a:r>
              <a:rPr lang="en-US" altLang="zh-CN" sz="900" dirty="0" smtClean="0"/>
              <a:t>[3] EPICS, </a:t>
            </a:r>
            <a:r>
              <a:rPr lang="en-US" altLang="zh-CN" sz="900" dirty="0" smtClean="0">
							</a:rPr>
              <a:t>http://www.aps.anl.gov/epics</a:t>
            </a:r>
            <a:endParaRPr lang="zh-CN" altLang="en-US" sz="900" dirty="0" smtClean="0">
						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60475" y="1341140"/>
            <a:ext cx="6911975" cy="57626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Introduction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8888" y="1917204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FF0000"/>
                </a:solidFill>
                <a:ea typeface="楷体_GB2312" pitchFamily="49" charset="-122"/>
              </a:rPr>
              <a:t> System Architecture</a:t>
            </a:r>
            <a:endParaRPr lang="zh-CN" altLang="en-US" sz="28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58888" y="25652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Implementation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260425" y="32129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Conclusion</a:t>
            </a:r>
            <a:endParaRPr lang="zh-CN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658301"/>
      </p:ext>
    </p:extLst>
  </p:cSld>
  <p:clrMapOvr>
    <a:masterClrMapping/>
  </p:clrMapOvr>
  <p:transition advTm="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1"/>
            <a:ext cx="8353425" cy="2088901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latin typeface="+mn-lt"/>
              </a:rPr>
              <a:t>The data system includes  data acquisition control, data acquisition, data storage and data service. So according to the function, it can be divided into  four components: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9" name="圆角矩形 8"/>
          <p:cNvSpPr/>
          <p:nvPr/>
        </p:nvSpPr>
        <p:spPr>
          <a:xfrm>
            <a:off x="323528" y="3645024"/>
            <a:ext cx="1584176" cy="1008112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Acquisition Console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11760" y="3645024"/>
            <a:ext cx="1800200" cy="1008112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DAQ Nodes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6016" y="3645024"/>
            <a:ext cx="1800200" cy="1008112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Archive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55768" y="3645024"/>
            <a:ext cx="1800200" cy="1008112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Data Service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7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Architecture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72008" y="980728"/>
            <a:ext cx="9071992" cy="4689812"/>
            <a:chOff x="72008" y="980728"/>
            <a:chExt cx="9071992" cy="4689812"/>
          </a:xfrm>
        </p:grpSpPr>
        <p:sp>
          <p:nvSpPr>
            <p:cNvPr id="64" name="TextBox 63"/>
            <p:cNvSpPr txBox="1"/>
            <p:nvPr/>
          </p:nvSpPr>
          <p:spPr>
            <a:xfrm>
              <a:off x="72008" y="1967929"/>
              <a:ext cx="7884368" cy="3693319"/>
            </a:xfrm>
            <a:prstGeom prst="rect">
              <a:avLst/>
            </a:prstGeom>
            <a:noFill/>
            <a:ln w="28575">
              <a:solidFill>
                <a:schemeClr val="accent5">
                  <a:lumMod val="2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zh-CN" alt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31840" y="4077072"/>
              <a:ext cx="4752528" cy="1477328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en-US" altLang="zh-CN" dirty="0" smtClean="0"/>
            </a:p>
            <a:p>
              <a:endParaRPr lang="zh-CN" altLang="en-US" dirty="0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228184" y="2204864"/>
              <a:ext cx="1584176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 Acquisition Console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156176" y="4355812"/>
              <a:ext cx="1584176" cy="1008112"/>
            </a:xfrm>
            <a:prstGeom prst="roundRect">
              <a:avLst/>
            </a:prstGeom>
            <a:solidFill>
              <a:srgbClr val="FFC000"/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 Access Clients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292080" y="980728"/>
              <a:ext cx="2664296" cy="5760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Central Control System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338" name="Picture 2" descr="C:\Users\cheny\AppData\Roaming\Tencent\Users\781411424\QQ\WinTemp\RichOle\6S$GDZH]I3IEB5`Y]]MYQA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8384" y="4365104"/>
              <a:ext cx="944648" cy="864096"/>
            </a:xfrm>
            <a:prstGeom prst="rect">
              <a:avLst/>
            </a:prstGeom>
            <a:noFill/>
          </p:spPr>
        </p:pic>
        <p:pic>
          <p:nvPicPr>
            <p:cNvPr id="14339" name="Picture 3" descr="C:\Users\cheny\AppData\Roaming\Tencent\Users\781411424\QQ\WinTemp\RichOle\J2ZKDJHC$O6(KD${@2MMT%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72401" y="2389711"/>
              <a:ext cx="576063" cy="751257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596336" y="3140968"/>
              <a:ext cx="154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Administrator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0392" y="530120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Users</a:t>
              </a:r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51520" y="2204864"/>
              <a:ext cx="1800200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 Archive System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275856" y="4427820"/>
              <a:ext cx="1800200" cy="1008112"/>
            </a:xfrm>
            <a:prstGeom prst="roundRect">
              <a:avLst/>
            </a:prstGeom>
            <a:solidFill>
              <a:srgbClr val="FFC000"/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 Service Server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75856" y="2924944"/>
              <a:ext cx="1800200" cy="10081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DAQ nodes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23528" y="4437112"/>
              <a:ext cx="1800200" cy="10081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Data Pool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2051720" y="2564904"/>
              <a:ext cx="41764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47864" y="21328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request</a:t>
              </a:r>
              <a:endParaRPr lang="zh-CN" altLang="en-US" dirty="0"/>
            </a:p>
          </p:txBody>
        </p:sp>
        <p:cxnSp>
          <p:nvCxnSpPr>
            <p:cNvPr id="22" name="直接箭头连接符 21"/>
            <p:cNvCxnSpPr>
              <a:endCxn id="13" idx="3"/>
            </p:cNvCxnSpPr>
            <p:nvPr/>
          </p:nvCxnSpPr>
          <p:spPr>
            <a:xfrm flipH="1" flipV="1">
              <a:off x="2051720" y="2708920"/>
              <a:ext cx="1224136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5076056" y="4725144"/>
              <a:ext cx="1080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右箭头 23"/>
            <p:cNvSpPr/>
            <p:nvPr/>
          </p:nvSpPr>
          <p:spPr>
            <a:xfrm>
              <a:off x="2123728" y="4715852"/>
              <a:ext cx="11521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2051720" y="3068960"/>
              <a:ext cx="1224136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下箭头 38"/>
            <p:cNvSpPr/>
            <p:nvPr/>
          </p:nvSpPr>
          <p:spPr>
            <a:xfrm>
              <a:off x="899592" y="3212976"/>
              <a:ext cx="360040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5076056" y="5085184"/>
              <a:ext cx="1080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339752" y="256490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request</a:t>
              </a:r>
              <a:endParaRPr lang="zh-CN" altLang="en-US" dirty="0"/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H="1">
              <a:off x="5076056" y="2708920"/>
              <a:ext cx="1152128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67744" y="328498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data</a:t>
              </a:r>
              <a:endParaRPr lang="zh-CN" altLang="en-US" dirty="0"/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V="1">
              <a:off x="5076056" y="3140968"/>
              <a:ext cx="1152128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04048" y="256490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request</a:t>
              </a:r>
              <a:endParaRPr lang="zh-CN" alt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76056" y="429309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request</a:t>
              </a:r>
              <a:endParaRPr lang="zh-CN" alt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48064" y="515719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data</a:t>
              </a:r>
              <a:endParaRPr lang="zh-CN" alt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20072" y="335699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response</a:t>
              </a:r>
              <a:endParaRPr lang="zh-CN" altLang="en-US" dirty="0"/>
            </a:p>
          </p:txBody>
        </p:sp>
        <p:cxnSp>
          <p:nvCxnSpPr>
            <p:cNvPr id="69" name="直接箭头连接符 68"/>
            <p:cNvCxnSpPr/>
            <p:nvPr/>
          </p:nvCxnSpPr>
          <p:spPr>
            <a:xfrm>
              <a:off x="6804248" y="1556792"/>
              <a:ext cx="0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V="1">
              <a:off x="7236296" y="1556792"/>
              <a:ext cx="0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7308304" y="155679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response</a:t>
              </a:r>
              <a:endParaRPr lang="zh-CN" alt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24128" y="155679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request</a:t>
              </a:r>
              <a:endParaRPr lang="zh-CN" altLang="en-US" dirty="0"/>
            </a:p>
          </p:txBody>
        </p:sp>
      </p:grpSp>
    </p:spTree>
  </p:cSld>
  <p:clrMapOvr>
    <a:masterClrMapping/>
  </p:clrMapOvr>
  <p:transition advTm="858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60475" y="1341140"/>
            <a:ext cx="6911975" cy="57626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Introduction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58888" y="1917204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a typeface="楷体_GB2312" pitchFamily="49" charset="-122"/>
              </a:rPr>
              <a:t> System Architecture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258888" y="25652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FF0000"/>
                </a:solidFill>
              </a:rPr>
              <a:t> Implementation</a:t>
            </a:r>
            <a:endParaRPr lang="zh-CN" altLang="en-US" sz="28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260425" y="3212976"/>
            <a:ext cx="6911975" cy="6477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8A8A8A"/>
            </a:prstShdw>
          </a:effectLst>
        </p:spPr>
        <p:txBody>
          <a:bodyPr wrap="none" anchor="ctr"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/>
              <a:t> Conclusion</a:t>
            </a:r>
            <a:endParaRPr lang="zh-CN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658301"/>
      </p:ext>
    </p:extLst>
  </p:cSld>
  <p:clrMapOvr>
    <a:masterClrMapping/>
  </p:clrMapOvr>
  <p:transition advTm="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3.5|1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|1.4|3.1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3.1|5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7.2|7.2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9.3|5.6|22.9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8.6|9.5"/>
</p:tagLst>
</file>

<file path=ppt/theme/theme1.xml><?xml version="1.0" encoding="utf-8"?>
<a:theme xmlns:a="http://schemas.openxmlformats.org/drawingml/2006/main" name="EAST plasma control_tm201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plasma control_tm2011.potx</Template>
  <TotalTime>18621</TotalTime>
  <Words>1151</Words>
  <Application>Microsoft Office PowerPoint</Application>
  <PresentationFormat>全屏显示(4:3)</PresentationFormat>
  <Paragraphs>324</Paragraphs>
  <Slides>26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EAST plasma control_tm2011</vt:lpstr>
      <vt:lpstr>The implementation of a data acquisition and service system based on HDF5 and EPICS </vt:lpstr>
      <vt:lpstr>OUTLINE</vt:lpstr>
      <vt:lpstr>Introduction</vt:lpstr>
      <vt:lpstr>Introduction</vt:lpstr>
      <vt:lpstr>HDF5 and EPICS</vt:lpstr>
      <vt:lpstr>OUTLINE</vt:lpstr>
      <vt:lpstr>System Architecture</vt:lpstr>
      <vt:lpstr>System Architecture</vt:lpstr>
      <vt:lpstr>OUTLINE</vt:lpstr>
      <vt:lpstr>Data Acquisition Console</vt:lpstr>
      <vt:lpstr>DAQ Management </vt:lpstr>
      <vt:lpstr>DAQ flow control</vt:lpstr>
      <vt:lpstr>DAQ flow control</vt:lpstr>
      <vt:lpstr>PowerPoint 演示文稿</vt:lpstr>
      <vt:lpstr>DAQ Nodes</vt:lpstr>
      <vt:lpstr>Signal Condition</vt:lpstr>
      <vt:lpstr>DAQ Hardware</vt:lpstr>
      <vt:lpstr>DAQ Software</vt:lpstr>
      <vt:lpstr>Data Archive System</vt:lpstr>
      <vt:lpstr>Server</vt:lpstr>
      <vt:lpstr>Data Service</vt:lpstr>
      <vt:lpstr>Data Service</vt:lpstr>
      <vt:lpstr>Data Service</vt:lpstr>
      <vt:lpstr>OUTLINE</vt:lpstr>
      <vt:lpstr>Conclusion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bjxiao</dc:creator>
  <cp:keywords/>
  <dc:description/>
  <cp:lastModifiedBy>WangFeng</cp:lastModifiedBy>
  <cp:revision>735</cp:revision>
  <dcterms:created xsi:type="dcterms:W3CDTF">2011-03-14T00:13:06Z</dcterms:created>
  <dcterms:modified xsi:type="dcterms:W3CDTF">2015-04-21T19:31:49Z</dcterms:modified>
  <cp:category/>
</cp:coreProperties>
</file>