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1" r:id="rId3"/>
    <p:sldId id="449" r:id="rId4"/>
    <p:sldId id="443" r:id="rId5"/>
    <p:sldId id="454" r:id="rId6"/>
    <p:sldId id="466" r:id="rId7"/>
    <p:sldId id="455" r:id="rId8"/>
    <p:sldId id="467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5" r:id="rId17"/>
    <p:sldId id="468" r:id="rId18"/>
    <p:sldId id="464" r:id="rId19"/>
    <p:sldId id="469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663300"/>
    <a:srgbClr val="006600"/>
    <a:srgbClr val="009999"/>
    <a:srgbClr val="006699"/>
    <a:srgbClr val="00FF00"/>
    <a:srgbClr val="008080"/>
    <a:srgbClr val="F4F9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7" autoAdjust="0"/>
    <p:restoredTop sz="99856" autoAdjust="0"/>
  </p:normalViewPr>
  <p:slideViewPr>
    <p:cSldViewPr>
      <p:cViewPr>
        <p:scale>
          <a:sx n="53" d="100"/>
          <a:sy n="53" d="100"/>
        </p:scale>
        <p:origin x="-1422" y="-1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200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0946" y="0"/>
            <a:ext cx="2945199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21F86782-30CF-4ABB-84C5-B53C5615AE07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17"/>
            <a:ext cx="2945200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0946" y="9428117"/>
            <a:ext cx="2945199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61FD789C-1A17-4E65-9DBD-B732935F9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13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200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946" y="0"/>
            <a:ext cx="2945199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3E437F-61B3-4B3D-932C-5424CEEAA76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309" y="4715742"/>
            <a:ext cx="5439058" cy="446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17"/>
            <a:ext cx="2945200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946" y="9428117"/>
            <a:ext cx="2945199" cy="4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2DC849E-8A2A-4025-8DDA-322128482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36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27CEF0-A0D3-4B0E-874D-7B34A7B714FA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C849E-8A2A-4025-8DDA-322128482F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54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8916-30E4-4FA1-B59F-BD31A5CE10DB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FE17-1CD0-4F58-A43F-7FEC61796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9517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E8AD-59FC-4F0C-917E-875D6E27547E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5501-FD60-4A1A-928D-E8A75A46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89955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1516-E637-49F3-B4A9-8A72C0BB1E41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6145-3E6F-405F-A7B4-98CEC385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9542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D0E2-46F8-49D3-AEF1-D7873F877FA8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EC29-EE53-4956-9F69-71C7F05D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990934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ED3F-B52E-434E-966A-8CB6FFC784AB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31C8-B217-4E5D-B6EF-39689364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235882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91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76700"/>
            <a:ext cx="4191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4191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B487-302C-4453-B6EA-32E766D88963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BF46-27B0-4588-A54A-8728DBFA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39705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0ABE-61C9-48F7-83CF-341D96FB1D1E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FF33-99DC-497B-86CB-E3F35CCBA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91364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4C98-11F7-4E61-AC1E-29F88849519B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B837-ADEA-4F02-9935-C8C0EBA99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41202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39DB-452E-4344-8152-471FA8F89FB6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FE17-C2A1-40AE-961F-6E5D26A2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826056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3743-8B44-4F95-BB0C-EC4B7F45504E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1BBA-CDB6-44EA-BB64-92938665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96831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5B29-096F-4E00-AED9-27F1EBA5EF5C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D6E8-2E41-4F07-9151-1D956C1E1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05604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2567-A755-4633-82B9-D5174902349F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A6C7-2DCF-4556-B50B-AD7AB8268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97720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24625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/>
          </p:cNvSpPr>
          <p:nvPr userDrawn="1"/>
        </p:nvSpPr>
        <p:spPr>
          <a:xfrm>
            <a:off x="152400" y="130175"/>
            <a:ext cx="8839200" cy="5556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sz="3200" dirty="0" smtClean="0">
                <a:solidFill>
                  <a:schemeClr val="bg1"/>
                </a:solidFill>
              </a:rPr>
              <a:t/>
            </a:r>
            <a:br>
              <a:rPr lang="en-US" altLang="en-US" sz="3200" dirty="0" smtClean="0">
                <a:solidFill>
                  <a:schemeClr val="bg1"/>
                </a:solidFill>
              </a:rPr>
            </a:br>
            <a:endParaRPr lang="en-US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A20C-A2EB-4F81-8848-163FEA9203CE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DB65-47CD-4B96-BD95-DD54DD2C4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32590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AD1B-D876-44AF-AB7F-78C9D7A16558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1B56-668A-4B22-8EEB-B469CB80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37227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E0C3-EA73-4A7B-B6C2-6A57A9188F8B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B8BC-82A7-4DF8-8A5C-C7A51E9E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94400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F61C2-96CA-4A3B-942F-B92B52FB6B45}" type="datetime1">
              <a:rPr lang="en-US" smtClean="0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1450"/>
            <a:ext cx="3429000" cy="3190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374E4-F33F-4A8A-A23B-C43C7EE83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26" r:id="rId2"/>
    <p:sldLayoutId id="2147484136" r:id="rId3"/>
    <p:sldLayoutId id="2147484127" r:id="rId4"/>
    <p:sldLayoutId id="2147484128" r:id="rId5"/>
    <p:sldLayoutId id="2147484129" r:id="rId6"/>
    <p:sldLayoutId id="2147484137" r:id="rId7"/>
    <p:sldLayoutId id="2147484138" r:id="rId8"/>
    <p:sldLayoutId id="2147484139" r:id="rId9"/>
    <p:sldLayoutId id="2147484130" r:id="rId10"/>
    <p:sldLayoutId id="2147484140" r:id="rId11"/>
    <p:sldLayoutId id="2147484131" r:id="rId12"/>
    <p:sldLayoutId id="2147484132" r:id="rId13"/>
    <p:sldLayoutId id="2147484133" r:id="rId14"/>
    <p:sldLayoutId id="2147484134" r:id="rId15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0"/>
          </a:xfrm>
        </p:spPr>
        <p:txBody>
          <a:bodyPr>
            <a:normAutofit/>
          </a:bodyPr>
          <a:lstStyle/>
          <a:p>
            <a:r>
              <a:rPr lang="en-GB" altLang="en-US" sz="3600" b="1" dirty="0"/>
              <a:t>Instrumentation for status monitoring of SST-1 superconducting magnets</a:t>
            </a:r>
            <a:endParaRPr lang="en-US" altLang="en-US" sz="3600" dirty="0" smtClean="0"/>
          </a:p>
        </p:txBody>
      </p:sp>
      <p:sp>
        <p:nvSpPr>
          <p:cNvPr id="8200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Dr. Subrata Pradhan</a:t>
            </a:r>
          </a:p>
          <a:p>
            <a:pPr eaLnBrk="1" hangingPunct="1"/>
            <a:r>
              <a:rPr lang="en-US" altLang="en-US" dirty="0" smtClean="0"/>
              <a:t>(Aashoo Sharma)</a:t>
            </a:r>
          </a:p>
          <a:p>
            <a:r>
              <a:rPr lang="en-GB" sz="1900" dirty="0"/>
              <a:t>10</a:t>
            </a:r>
            <a:r>
              <a:rPr lang="en-GB" sz="1900" baseline="30000" dirty="0"/>
              <a:t>th</a:t>
            </a:r>
            <a:r>
              <a:rPr lang="en-GB" sz="1900" dirty="0"/>
              <a:t> IAEA Technical Meeting on Control, Data Acquisition and </a:t>
            </a:r>
            <a:r>
              <a:rPr lang="en-GB" sz="1900" dirty="0" smtClean="0"/>
              <a:t>Remote Participation </a:t>
            </a:r>
            <a:r>
              <a:rPr lang="en-GB" sz="1900" dirty="0"/>
              <a:t>for Fusion </a:t>
            </a:r>
            <a:r>
              <a:rPr lang="en-GB" sz="1900" dirty="0" smtClean="0"/>
              <a:t>Research, 20-24 </a:t>
            </a:r>
            <a:r>
              <a:rPr lang="en-GB" sz="1900" dirty="0"/>
              <a:t>April </a:t>
            </a:r>
            <a:r>
              <a:rPr lang="en-GB" sz="1900" dirty="0" smtClean="0"/>
              <a:t>2015</a:t>
            </a:r>
          </a:p>
          <a:p>
            <a:r>
              <a:rPr lang="en-US" sz="1900" dirty="0" smtClean="0"/>
              <a:t>Institute for Plasma research, Gandhinagar, India</a:t>
            </a:r>
            <a:endParaRPr lang="en-GB" sz="1900" dirty="0"/>
          </a:p>
        </p:txBody>
      </p:sp>
      <p:pic>
        <p:nvPicPr>
          <p:cNvPr id="63490" name="Picture 2" descr="http://www.ipr.res.in/iaeatm2015/images/iae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69" y="325910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://www.ipr.res.in/iaeatm2015/images/IP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04800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flow and pressure measurement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524000"/>
            <a:ext cx="44957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3736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94560" indent="-18288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32 Mass flow rate meters, differential and absolute pressure sensors</a:t>
            </a:r>
          </a:p>
          <a:p>
            <a:pPr algn="just"/>
            <a:r>
              <a:rPr lang="en-US" sz="2400" dirty="0" smtClean="0"/>
              <a:t>In-house designed, fabricated and calibrated venturi flow meters of 2 types to measure mass flow rates up to 20 g/s with accuracy of ± 3 % </a:t>
            </a:r>
          </a:p>
          <a:p>
            <a:pPr algn="just"/>
            <a:r>
              <a:rPr lang="en-US" sz="2400" dirty="0" smtClean="0"/>
              <a:t>Installed on coil outlets to avoid heat load to coil inlet from pressure tapings</a:t>
            </a:r>
          </a:p>
          <a:p>
            <a:pPr algn="just"/>
            <a:r>
              <a:rPr lang="en-US" sz="2400" dirty="0" smtClean="0"/>
              <a:t>In-house developed signal conditioning </a:t>
            </a:r>
          </a:p>
          <a:p>
            <a:pPr algn="just"/>
            <a:endParaRPr lang="en-GB" sz="2400" dirty="0"/>
          </a:p>
        </p:txBody>
      </p:sp>
      <p:pic>
        <p:nvPicPr>
          <p:cNvPr id="3074" name="Picture 2" descr="C:\Users\sharmaa1\Documents\Work\iaea TM\from jadeja\DSC059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12"/>
          <a:stretch/>
        </p:blipFill>
        <p:spPr bwMode="auto">
          <a:xfrm rot="5400000">
            <a:off x="6974543" y="4406151"/>
            <a:ext cx="1927408" cy="22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armaa1\Documents\Work\iaea TM\from jadeja\DSC059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41" t="10457" r="41961" b="33594"/>
          <a:stretch/>
        </p:blipFill>
        <p:spPr bwMode="auto">
          <a:xfrm>
            <a:off x="5100918" y="4572000"/>
            <a:ext cx="1147482" cy="19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armaa1\Documents\Work\iaea TM\bmp for sensors of SST-1\tf coil venturi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2" t="18948" r="44406" b="16055"/>
          <a:stretch/>
        </p:blipFill>
        <p:spPr bwMode="auto">
          <a:xfrm>
            <a:off x="4648200" y="1524000"/>
            <a:ext cx="2590800" cy="23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8318" y="213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Venturi meter at TF coil outlet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55416" y="1905000"/>
            <a:ext cx="1059784" cy="3395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3925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Abs Press sensors and differential Press tapings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3925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Signal conditioning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2740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Gages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524000"/>
            <a:ext cx="44957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3736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94560" indent="-18288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8</a:t>
            </a:r>
            <a:r>
              <a:rPr lang="en-US" sz="2400" dirty="0" smtClean="0"/>
              <a:t> strain gages of TF coil inboard and outboard leg structure</a:t>
            </a:r>
          </a:p>
          <a:p>
            <a:pPr algn="just"/>
            <a:r>
              <a:rPr lang="en-US" sz="2400" dirty="0" smtClean="0"/>
              <a:t>In-house developed signal conditioning system</a:t>
            </a:r>
          </a:p>
          <a:p>
            <a:pPr algn="just"/>
            <a:r>
              <a:rPr lang="en-US" sz="2400" dirty="0" smtClean="0"/>
              <a:t>Installation and measurement system validated in lab scale experiments and in single coil test experiments</a:t>
            </a:r>
          </a:p>
          <a:p>
            <a:pPr algn="just"/>
            <a:endParaRPr lang="en-GB" sz="2400" dirty="0"/>
          </a:p>
        </p:txBody>
      </p:sp>
      <p:pic>
        <p:nvPicPr>
          <p:cNvPr id="4098" name="Picture 2" descr="C:\Users\sharmaa1\Documents\Work\iaea TM\bmp for sensors of SST-1\STRAIN-GAUGE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37" t="5588" b="5000"/>
          <a:stretch/>
        </p:blipFill>
        <p:spPr bwMode="auto">
          <a:xfrm>
            <a:off x="4800599" y="1600200"/>
            <a:ext cx="430678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2057400" cy="135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334000"/>
            <a:ext cx="238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Validation of stress measurement during single coil test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638800"/>
            <a:ext cx="238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Installation on TF coil onboard leg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5831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Probes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524000"/>
            <a:ext cx="37875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3736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94560" indent="-18288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16 Cryogenic grade Hall probes installed on TF and PF magnet system</a:t>
            </a:r>
          </a:p>
          <a:p>
            <a:pPr algn="just"/>
            <a:r>
              <a:rPr lang="en-US" sz="2400" dirty="0" smtClean="0"/>
              <a:t>In-house developed signal conditioning system giving ±0.1 % measurement accuracy</a:t>
            </a:r>
          </a:p>
          <a:p>
            <a:pPr algn="just"/>
            <a:r>
              <a:rPr lang="en-US" sz="2400" dirty="0" smtClean="0"/>
              <a:t>Installation methods and measurement system validated in lab scale experiments and in single coil test experiments</a:t>
            </a:r>
            <a:endParaRPr lang="en-GB" sz="2400" dirty="0"/>
          </a:p>
        </p:txBody>
      </p:sp>
      <p:pic>
        <p:nvPicPr>
          <p:cNvPr id="5124" name="Picture 4" descr="C:\Users\sharmaa1\Documents\Work\iaea TM\bmp for sensors of SST-1\hall probe strip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588" y="1447801"/>
            <a:ext cx="3299012" cy="28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12959" y="2605771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Hall probes on TF coil leg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87680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Hall probes in PF1 coil bore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126" name="Picture 6" descr="C:\Users\sharmaa1\Documents\Work\iaea TM\bmp for sensors of SST-1\pf-hall probe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47255" b="31550"/>
          <a:stretch/>
        </p:blipFill>
        <p:spPr bwMode="auto">
          <a:xfrm>
            <a:off x="3810000" y="4410075"/>
            <a:ext cx="3299012" cy="21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6056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Resistance Measurement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6" name="Picture 2" descr="C:\Users\sharmaa1\Documents\Work\iaea TM\good photo and paper\DSC040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53" t="23791" r="29608" b="38431"/>
          <a:stretch/>
        </p:blipFill>
        <p:spPr bwMode="auto">
          <a:xfrm>
            <a:off x="7009913" y="1523999"/>
            <a:ext cx="1981687" cy="14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rs.els-cdn.com/content/image/1-s2.0-S0920379613005590-gr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7949" b="15801"/>
          <a:stretch/>
        </p:blipFill>
        <p:spPr bwMode="auto">
          <a:xfrm>
            <a:off x="6386512" y="3091656"/>
            <a:ext cx="2681288" cy="13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524000"/>
            <a:ext cx="473792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3736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94560" indent="-18288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102 joint locations installed with voltage taps for resistance measurement and quench detection</a:t>
            </a:r>
          </a:p>
          <a:p>
            <a:pPr algn="just"/>
            <a:r>
              <a:rPr lang="en-US" sz="2400" dirty="0" smtClean="0"/>
              <a:t>Soldering on a pre-brazed copper block to reduce noise in low voltage measurements</a:t>
            </a:r>
          </a:p>
          <a:p>
            <a:pPr algn="just"/>
            <a:r>
              <a:rPr lang="en-US" sz="2400" dirty="0" smtClean="0"/>
              <a:t>Joint resistances were validated during single coil test and routinely measured before magnet charging to ensure superconducting phase transition of winding pack</a:t>
            </a:r>
          </a:p>
          <a:p>
            <a:pPr algn="just"/>
            <a:endParaRPr lang="en-GB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8913" y="2246987"/>
            <a:ext cx="1098243" cy="13485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000756" y="2229057"/>
            <a:ext cx="609846" cy="1161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7924" y="1667470"/>
            <a:ext cx="230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</a:rPr>
              <a:t>Pre-brazed copper blocks for making soldered connection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970" y="4410635"/>
            <a:ext cx="2819630" cy="22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24400" y="4895671"/>
            <a:ext cx="1738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</a:rPr>
              <a:t>Joint resistance measurement results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3343870"/>
            <a:ext cx="173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</a:rPr>
              <a:t>Joints on TF winding pack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0246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Detection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447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Each DP is compared </a:t>
            </a:r>
            <a:r>
              <a:rPr lang="en-US" altLang="en-US" sz="2400" dirty="0" smtClean="0">
                <a:solidFill>
                  <a:srgbClr val="0000FF"/>
                </a:solidFill>
              </a:rPr>
              <a:t>in </a:t>
            </a:r>
            <a:r>
              <a:rPr lang="en-US" altLang="en-US" sz="2400" dirty="0">
                <a:solidFill>
                  <a:srgbClr val="0000FF"/>
                </a:solidFill>
              </a:rPr>
              <a:t>2 different channels  </a:t>
            </a:r>
            <a:r>
              <a:rPr lang="en-US" altLang="en-US" sz="2400" dirty="0"/>
              <a:t>&amp;</a:t>
            </a:r>
            <a:r>
              <a:rPr lang="en-US" altLang="en-US" sz="2400" dirty="0" smtClean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in 2 different cards </a:t>
            </a:r>
            <a:r>
              <a:rPr lang="en-US" altLang="en-US" sz="2400" dirty="0"/>
              <a:t>using </a:t>
            </a:r>
            <a:r>
              <a:rPr lang="en-US" altLang="en-US" sz="2400" dirty="0" smtClean="0">
                <a:solidFill>
                  <a:srgbClr val="0000FF"/>
                </a:solidFill>
              </a:rPr>
              <a:t>Redundant </a:t>
            </a:r>
            <a:r>
              <a:rPr lang="en-US" altLang="en-US" sz="2400" dirty="0">
                <a:solidFill>
                  <a:srgbClr val="0000FF"/>
                </a:solidFill>
              </a:rPr>
              <a:t>Voltage </a:t>
            </a:r>
            <a:r>
              <a:rPr lang="en-US" altLang="en-US" sz="2400" dirty="0" smtClean="0">
                <a:solidFill>
                  <a:srgbClr val="0000FF"/>
                </a:solidFill>
              </a:rPr>
              <a:t>taps </a:t>
            </a:r>
            <a:r>
              <a:rPr lang="en-US" altLang="en-US" sz="2400" dirty="0" smtClean="0">
                <a:solidFill>
                  <a:srgbClr val="FF0000"/>
                </a:solidFill>
              </a:rPr>
              <a:t>(TOTAL 208 CHANNELS)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1000" y="2382560"/>
            <a:ext cx="3721101" cy="104644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(Card 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DP1 – DP2,  DP2 – DP3,  DP3 – DP4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DP4 – DP5,  DP5 – DP6,  DP6 – DP1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91012" y="2380972"/>
            <a:ext cx="4395788" cy="104644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(Card 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DP1’ – DP2’,  DP2’ – DP3’,  DP3’ – DP4’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DP4’ – DP5’,  DP5’ – DP6’,  DP6’ – DP1’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43584" y="3552216"/>
            <a:ext cx="2438400" cy="34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3781276"/>
            <a:ext cx="320384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rgbClr val="0000FF"/>
                </a:solidFill>
              </a:rPr>
              <a:t>Voltage taps across joints used as redundant taps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459" y="3722387"/>
            <a:ext cx="3810000" cy="266255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722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9984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fault current measurement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 descr="C:\Users\sharmaa1\Documents\Work\iaea TM\from jadeja\DSC05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98576"/>
            <a:ext cx="3006165" cy="22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armaa1\Documents\Work\iaea TM\from jadeja\DSC090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2" t="7868" r="15368" b="36250"/>
          <a:stretch/>
        </p:blipFill>
        <p:spPr bwMode="auto">
          <a:xfrm>
            <a:off x="6748931" y="1524000"/>
            <a:ext cx="2241175" cy="2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5240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3736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94560" indent="-18288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All magnet structure  grounding connections taken out of cryostat and connected to common ground plane dedicated for magnet system.</a:t>
            </a:r>
          </a:p>
          <a:p>
            <a:pPr algn="just"/>
            <a:r>
              <a:rPr lang="en-US" sz="2400" dirty="0" smtClean="0"/>
              <a:t>Regular insulation check between structure and winding pack using these taping</a:t>
            </a:r>
          </a:p>
          <a:p>
            <a:pPr algn="just"/>
            <a:r>
              <a:rPr lang="en-US" sz="2400" dirty="0" smtClean="0"/>
              <a:t>Ground fault current monitoring by CTs (6 channels)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972270"/>
            <a:ext cx="217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</a:rPr>
              <a:t>Grounding connections inside the cryostat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657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00FF"/>
                </a:solidFill>
              </a:rPr>
              <a:t>Ground fault  current measurement set up outside the cryostat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038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450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based Data Acquisition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3048000"/>
          </a:xfrm>
        </p:spPr>
        <p:txBody>
          <a:bodyPr/>
          <a:lstStyle/>
          <a:p>
            <a:pPr algn="just"/>
            <a:r>
              <a:rPr lang="en-GB" sz="2400" dirty="0" smtClean="0"/>
              <a:t>500 channels with online monitoring and post analysis capabilities</a:t>
            </a:r>
          </a:p>
          <a:p>
            <a:pPr algn="just"/>
            <a:r>
              <a:rPr lang="en-GB" sz="2400" dirty="0" smtClean="0"/>
              <a:t>Channel </a:t>
            </a:r>
            <a:r>
              <a:rPr lang="en-GB" sz="2400" dirty="0"/>
              <a:t>settings as per the operational requirements of cool-down/warm-up or magnet current charging </a:t>
            </a:r>
            <a:r>
              <a:rPr lang="en-GB" sz="2400" dirty="0" smtClean="0"/>
              <a:t>experiments</a:t>
            </a:r>
          </a:p>
          <a:p>
            <a:pPr algn="just"/>
            <a:r>
              <a:rPr lang="en-GB" sz="2400" dirty="0" smtClean="0"/>
              <a:t>Time synchronization with SST-1 central control and data storage at central storage </a:t>
            </a:r>
          </a:p>
          <a:p>
            <a:pPr marL="0" indent="0" algn="just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0" indent="0" algn="just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903" y="3505200"/>
            <a:ext cx="5467697" cy="30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4958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Software architecture of Magnet Data Acquisition system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027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BDB65-47CD-4B96-BD95-DD54DD2C4F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52400"/>
            <a:ext cx="85344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Some Results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9185"/>
            <a:ext cx="3352800" cy="21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3381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10018"/>
            <a:ext cx="3324808" cy="224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02456"/>
            <a:ext cx="2895600" cy="21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670" y="4114800"/>
            <a:ext cx="3060005" cy="214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3" y="3874586"/>
            <a:ext cx="2310447" cy="23536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9976" y="788058"/>
            <a:ext cx="21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Displacement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801" y="797877"/>
            <a:ext cx="21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Temperature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9776" y="797877"/>
            <a:ext cx="210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Magnetic field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424535"/>
            <a:ext cx="271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Quench detection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2123" y="3446948"/>
            <a:ext cx="213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Mass flow measurement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505200"/>
            <a:ext cx="314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Stable long operation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653900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</a:t>
            </a:r>
            <a:r>
              <a:rPr lang="en-US" sz="1400" b="1" dirty="0" smtClean="0">
                <a:solidFill>
                  <a:srgbClr val="FF0000"/>
                </a:solidFill>
              </a:rPr>
              <a:t>. Results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5810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algn="just"/>
            <a:r>
              <a:rPr lang="en-US" sz="2400" dirty="0" smtClean="0"/>
              <a:t>Over 500 status monitoring and protection instrumentation installed on SSt-1 magnet system</a:t>
            </a:r>
          </a:p>
          <a:p>
            <a:pPr algn="just"/>
            <a:r>
              <a:rPr lang="en-US" sz="2400" dirty="0" smtClean="0"/>
              <a:t>In-house developed installation procedures, </a:t>
            </a:r>
            <a:r>
              <a:rPr lang="en-US" sz="2400" dirty="0"/>
              <a:t>usage of in-house developed modular multi-purpose signal conditioning </a:t>
            </a:r>
            <a:r>
              <a:rPr lang="en-US" sz="2400" dirty="0" smtClean="0"/>
              <a:t>system and data acquisition system validated during several SST-1 plasma campaigns in last 3 years</a:t>
            </a:r>
          </a:p>
          <a:p>
            <a:pPr algn="just"/>
            <a:r>
              <a:rPr lang="en-US" sz="2400" dirty="0" smtClean="0"/>
              <a:t>&gt; 99 % of instrumentations survived during SST-1 machine assembly, and performed satisfactorily during engineering commissioning and several plasma campaigns</a:t>
            </a:r>
            <a:endParaRPr lang="en-US" sz="2400" dirty="0"/>
          </a:p>
          <a:p>
            <a:pPr algn="just"/>
            <a:r>
              <a:rPr lang="en-US" sz="2400" dirty="0" smtClean="0"/>
              <a:t>Systematic up-gradation of existing instrumentation planned with latest technologies like optical fiber based systems</a:t>
            </a:r>
            <a:endParaRPr lang="en-GB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6539008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  <a:r>
              <a:rPr lang="en-US" sz="1400" b="1" dirty="0" smtClean="0">
                <a:solidFill>
                  <a:srgbClr val="FF0000"/>
                </a:solidFill>
              </a:rPr>
              <a:t>. Conclusion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991466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170329" y="152400"/>
            <a:ext cx="8763000" cy="6477000"/>
          </a:xfrm>
          <a:prstGeom prst="rect">
            <a:avLst/>
          </a:prstGeom>
          <a:solidFill>
            <a:srgbClr val="006699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xmlns="" val="3593078129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BDB65-47CD-4B96-BD95-DD54DD2C4F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3" name="Group 168"/>
          <p:cNvGrpSpPr>
            <a:grpSpLocks/>
          </p:cNvGrpSpPr>
          <p:nvPr/>
        </p:nvGrpSpPr>
        <p:grpSpPr bwMode="auto">
          <a:xfrm>
            <a:off x="107950" y="1484313"/>
            <a:ext cx="4464050" cy="4552950"/>
            <a:chOff x="-400720" y="5090320"/>
            <a:chExt cx="11125767" cy="12497547"/>
          </a:xfrm>
        </p:grpSpPr>
        <p:grpSp>
          <p:nvGrpSpPr>
            <p:cNvPr id="4" name="Group 155"/>
            <p:cNvGrpSpPr>
              <a:grpSpLocks/>
            </p:cNvGrpSpPr>
            <p:nvPr/>
          </p:nvGrpSpPr>
          <p:grpSpPr bwMode="auto">
            <a:xfrm>
              <a:off x="-400720" y="5090320"/>
              <a:ext cx="11125767" cy="11734800"/>
              <a:chOff x="-398232" y="5090320"/>
              <a:chExt cx="11359012" cy="11734800"/>
            </a:xfrm>
          </p:grpSpPr>
          <p:grpSp>
            <p:nvGrpSpPr>
              <p:cNvPr id="14" name="Group 147"/>
              <p:cNvGrpSpPr>
                <a:grpSpLocks/>
              </p:cNvGrpSpPr>
              <p:nvPr/>
            </p:nvGrpSpPr>
            <p:grpSpPr bwMode="auto">
              <a:xfrm>
                <a:off x="-398232" y="5090320"/>
                <a:ext cx="11151069" cy="11734800"/>
                <a:chOff x="-398232" y="5090320"/>
                <a:chExt cx="11151069" cy="11734800"/>
              </a:xfrm>
            </p:grpSpPr>
            <p:grpSp>
              <p:nvGrpSpPr>
                <p:cNvPr id="18" name="Group 143"/>
                <p:cNvGrpSpPr>
                  <a:grpSpLocks/>
                </p:cNvGrpSpPr>
                <p:nvPr/>
              </p:nvGrpSpPr>
              <p:grpSpPr bwMode="auto">
                <a:xfrm>
                  <a:off x="-398232" y="5090320"/>
                  <a:ext cx="11151069" cy="11734800"/>
                  <a:chOff x="-398232" y="5090320"/>
                  <a:chExt cx="11151069" cy="11734800"/>
                </a:xfrm>
              </p:grpSpPr>
              <p:grpSp>
                <p:nvGrpSpPr>
                  <p:cNvPr id="22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0" y="5090320"/>
                    <a:ext cx="10752837" cy="11734800"/>
                    <a:chOff x="0" y="5395030"/>
                    <a:chExt cx="10926672" cy="11734889"/>
                  </a:xfrm>
                </p:grpSpPr>
                <p:pic>
                  <p:nvPicPr>
                    <p:cNvPr id="26" name="Picture 98" descr="E:\02\SST-1 Related documents\Publications\International\IAEA-2014\Poster\SST.bm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0" y="6614319"/>
                      <a:ext cx="9716951" cy="105156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grpSp>
                  <p:nvGrpSpPr>
                    <p:cNvPr id="27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30535" y="6080915"/>
                      <a:ext cx="4436727" cy="3886818"/>
                      <a:chOff x="3802" y="2992"/>
                      <a:chExt cx="2298" cy="2181"/>
                    </a:xfrm>
                  </p:grpSpPr>
                  <p:sp>
                    <p:nvSpPr>
                      <p:cNvPr id="41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44" y="2992"/>
                        <a:ext cx="1656" cy="51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en-US" sz="1200" b="1">
                            <a:latin typeface="Times New Roman" pitchFamily="18" charset="0"/>
                            <a:cs typeface="Times New Roman" pitchFamily="18" charset="0"/>
                          </a:rPr>
                          <a:t>Pumping duct</a:t>
                        </a:r>
                      </a:p>
                    </p:txBody>
                  </p:sp>
                  <p:cxnSp>
                    <p:nvCxnSpPr>
                      <p:cNvPr id="42" name="AutoShape 76"/>
                      <p:cNvCxnSpPr>
                        <a:cxnSpLocks noChangeShapeType="1"/>
                        <a:stCxn id="41" idx="2"/>
                      </p:cNvCxnSpPr>
                      <p:nvPr/>
                    </p:nvCxnSpPr>
                    <p:spPr bwMode="auto">
                      <a:xfrm flipH="1">
                        <a:off x="3802" y="3505"/>
                        <a:ext cx="1471" cy="1668"/>
                      </a:xfrm>
                      <a:prstGeom prst="straightConnector1">
                        <a:avLst/>
                      </a:prstGeom>
                      <a:ln w="28575">
                        <a:headEnd/>
                        <a:tailEnd type="arrow" w="sm" len="sm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8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34696" y="5395065"/>
                      <a:ext cx="2607375" cy="5941850"/>
                      <a:chOff x="-1369" y="2767"/>
                      <a:chExt cx="4818" cy="3293"/>
                    </a:xfrm>
                  </p:grpSpPr>
                  <p:sp>
                    <p:nvSpPr>
                      <p:cNvPr id="39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1369" y="2767"/>
                        <a:ext cx="4818" cy="38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spcAft>
                            <a:spcPts val="1000"/>
                          </a:spcAft>
                        </a:pPr>
                        <a:r>
                          <a:rPr lang="en-US" sz="1200" b="1">
                            <a:latin typeface="Times New Roman" pitchFamily="18" charset="0"/>
                            <a:cs typeface="Times New Roman" pitchFamily="18" charset="0"/>
                          </a:rPr>
                          <a:t>TF magnet</a:t>
                        </a:r>
                      </a:p>
                    </p:txBody>
                  </p:sp>
                  <p:cxnSp>
                    <p:nvCxnSpPr>
                      <p:cNvPr id="40" name="AutoShape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-812" y="4562"/>
                        <a:ext cx="2915" cy="83"/>
                      </a:xfrm>
                      <a:prstGeom prst="straightConnector1">
                        <a:avLst/>
                      </a:prstGeom>
                      <a:ln w="28575">
                        <a:headEnd/>
                        <a:tailEnd type="arrow" w="sm" len="sm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3407" y="5395983"/>
                      <a:ext cx="3650936" cy="5638651"/>
                      <a:chOff x="2857" y="2743"/>
                      <a:chExt cx="1891" cy="3164"/>
                    </a:xfrm>
                  </p:grpSpPr>
                  <p:sp>
                    <p:nvSpPr>
                      <p:cNvPr id="37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98" y="2743"/>
                        <a:ext cx="1850" cy="34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en-US" sz="1200" b="1">
                            <a:latin typeface="Times New Roman" pitchFamily="18" charset="0"/>
                            <a:cs typeface="Times New Roman" pitchFamily="18" charset="0"/>
                          </a:rPr>
                          <a:t>Central solenoid</a:t>
                        </a:r>
                      </a:p>
                    </p:txBody>
                  </p:sp>
                  <p:cxnSp>
                    <p:nvCxnSpPr>
                      <p:cNvPr id="38" name="AutoShape 82"/>
                      <p:cNvCxnSpPr>
                        <a:cxnSpLocks noChangeShapeType="1"/>
                        <a:stCxn id="37" idx="2"/>
                      </p:cNvCxnSpPr>
                      <p:nvPr/>
                    </p:nvCxnSpPr>
                    <p:spPr bwMode="auto">
                      <a:xfrm rot="5400000">
                        <a:off x="1928" y="4014"/>
                        <a:ext cx="2819" cy="965"/>
                      </a:xfrm>
                      <a:prstGeom prst="straightConnector1">
                        <a:avLst/>
                      </a:prstGeom>
                      <a:ln w="28575">
                        <a:headEnd/>
                        <a:tailEnd type="arrow" w="sm" len="sm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6710" y="5395030"/>
                      <a:ext cx="4038496" cy="7544069"/>
                      <a:chOff x="1230" y="2604"/>
                      <a:chExt cx="1429" cy="2804"/>
                    </a:xfrm>
                  </p:grpSpPr>
                  <p:sp>
                    <p:nvSpPr>
                      <p:cNvPr id="34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30" y="2604"/>
                        <a:ext cx="1240" cy="25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en-US" sz="1200" b="1">
                            <a:latin typeface="Times New Roman" pitchFamily="18" charset="0"/>
                            <a:cs typeface="Times New Roman" pitchFamily="18" charset="0"/>
                          </a:rPr>
                          <a:t>PF magnets</a:t>
                        </a:r>
                      </a:p>
                    </p:txBody>
                  </p:sp>
                  <p:cxnSp>
                    <p:nvCxnSpPr>
                      <p:cNvPr id="35" name="AutoShape 8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1037" y="3675"/>
                        <a:ext cx="1897" cy="269"/>
                      </a:xfrm>
                      <a:prstGeom prst="straightConnector1">
                        <a:avLst/>
                      </a:prstGeom>
                      <a:ln w="28575">
                        <a:headEnd/>
                        <a:tailEnd type="arrow" w="sm" len="sm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AutoShape 8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H="1">
                        <a:off x="983" y="3728"/>
                        <a:ext cx="2548" cy="809"/>
                      </a:xfrm>
                      <a:prstGeom prst="straightConnector1">
                        <a:avLst/>
                      </a:prstGeom>
                      <a:ln w="28575">
                        <a:headEnd/>
                        <a:tailEnd type="arrow" w="sm" len="sm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27470" y="7505176"/>
                      <a:ext cx="3699202" cy="2833585"/>
                      <a:chOff x="4324" y="3666"/>
                      <a:chExt cx="1916" cy="1590"/>
                    </a:xfrm>
                  </p:grpSpPr>
                  <p:sp>
                    <p:nvSpPr>
                      <p:cNvPr id="32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41" y="3666"/>
                        <a:ext cx="1199" cy="34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spcAft>
                            <a:spcPts val="1000"/>
                          </a:spcAft>
                        </a:pPr>
                        <a:r>
                          <a:rPr lang="en-US" sz="1200" b="1">
                            <a:latin typeface="Times New Roman" pitchFamily="18" charset="0"/>
                            <a:cs typeface="Times New Roman" pitchFamily="18" charset="0"/>
                          </a:rPr>
                          <a:t>Cryostat</a:t>
                        </a:r>
                      </a:p>
                    </p:txBody>
                  </p:sp>
                  <p:cxnSp>
                    <p:nvCxnSpPr>
                      <p:cNvPr id="33" name="AutoShape 10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4325" y="4108"/>
                        <a:ext cx="1210" cy="1149"/>
                      </a:xfrm>
                      <a:prstGeom prst="straightConnector1">
                        <a:avLst/>
                      </a:prstGeom>
                      <a:ln w="28575">
                        <a:headEnd/>
                        <a:tailEnd type="arrow" w="sm" len="sm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3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-398232" y="6080492"/>
                    <a:ext cx="2226085" cy="1905094"/>
                    <a:chOff x="4785" y="5583"/>
                    <a:chExt cx="1153" cy="1069"/>
                  </a:xfrm>
                </p:grpSpPr>
                <p:sp>
                  <p:nvSpPr>
                    <p:cNvPr id="24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5" y="5583"/>
                      <a:ext cx="1153" cy="684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cs typeface="Times New Roman" pitchFamily="18" charset="0"/>
                        </a:rPr>
                        <a:t>Divertor pump</a:t>
                      </a:r>
                    </a:p>
                  </p:txBody>
                </p:sp>
                <p:cxnSp>
                  <p:nvCxnSpPr>
                    <p:cNvPr id="25" name="AutoShape 98"/>
                    <p:cNvCxnSpPr>
                      <a:cxnSpLocks noChangeShapeType="1"/>
                      <a:stCxn id="24" idx="2"/>
                    </p:cNvCxnSpPr>
                    <p:nvPr/>
                  </p:nvCxnSpPr>
                  <p:spPr bwMode="auto">
                    <a:xfrm>
                      <a:off x="5362" y="6267"/>
                      <a:ext cx="527" cy="384"/>
                    </a:xfrm>
                    <a:prstGeom prst="straightConnector1">
                      <a:avLst/>
                    </a:prstGeom>
                    <a:ln w="28575">
                      <a:headEnd/>
                      <a:tailEnd type="arrow" w="sm" len="sm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" name="Group 71"/>
                <p:cNvGrpSpPr>
                  <a:grpSpLocks/>
                </p:cNvGrpSpPr>
                <p:nvPr/>
              </p:nvGrpSpPr>
              <p:grpSpPr bwMode="auto">
                <a:xfrm>
                  <a:off x="-156426" y="9738424"/>
                  <a:ext cx="3649005" cy="2209838"/>
                  <a:chOff x="4934" y="3939"/>
                  <a:chExt cx="1890" cy="1240"/>
                </a:xfrm>
              </p:grpSpPr>
              <p:sp>
                <p:nvSpPr>
                  <p:cNvPr id="2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34" y="3939"/>
                    <a:ext cx="1286" cy="599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en-US" sz="1200" b="1">
                        <a:latin typeface="Times New Roman" pitchFamily="18" charset="0"/>
                        <a:cs typeface="Times New Roman" pitchFamily="18" charset="0"/>
                      </a:rPr>
                      <a:t>Vacuum vessel</a:t>
                    </a:r>
                  </a:p>
                </p:txBody>
              </p:sp>
              <p:cxnSp>
                <p:nvCxnSpPr>
                  <p:cNvPr id="21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97" y="4282"/>
                    <a:ext cx="927" cy="897"/>
                  </a:xfrm>
                  <a:prstGeom prst="straightConnector1">
                    <a:avLst/>
                  </a:prstGeom>
                  <a:ln w="28575">
                    <a:headEnd/>
                    <a:tailEnd type="arrow" w="sm" len="sm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Group 83"/>
              <p:cNvGrpSpPr>
                <a:grpSpLocks/>
              </p:cNvGrpSpPr>
              <p:nvPr/>
            </p:nvGrpSpPr>
            <p:grpSpPr bwMode="auto">
              <a:xfrm>
                <a:off x="7221025" y="11718898"/>
                <a:ext cx="3739755" cy="1297390"/>
                <a:chOff x="8930" y="5287"/>
                <a:chExt cx="1937" cy="728"/>
              </a:xfrm>
            </p:grpSpPr>
            <p:sp>
              <p:nvSpPr>
                <p:cNvPr id="1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585" y="5287"/>
                  <a:ext cx="1282" cy="55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>
                      <a:latin typeface="Times New Roman" pitchFamily="18" charset="0"/>
                      <a:cs typeface="Times New Roman" pitchFamily="18" charset="0"/>
                    </a:rPr>
                    <a:t>Thermal shield</a:t>
                  </a:r>
                </a:p>
              </p:txBody>
            </p:sp>
            <p:cxnSp>
              <p:nvCxnSpPr>
                <p:cNvPr id="17" name="AutoShape 8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930" y="5629"/>
                  <a:ext cx="889" cy="389"/>
                </a:xfrm>
                <a:prstGeom prst="straightConnector1">
                  <a:avLst/>
                </a:prstGeom>
                <a:ln w="28575">
                  <a:headEnd/>
                  <a:tailEnd type="arrow" w="sm" len="sm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-400194" y="13625169"/>
              <a:ext cx="3351678" cy="3428811"/>
              <a:chOff x="4591" y="3894"/>
              <a:chExt cx="1736" cy="1924"/>
            </a:xfrm>
          </p:grpSpPr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4591" y="5262"/>
                <a:ext cx="1511" cy="55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b="1">
                    <a:latin typeface="Times New Roman" pitchFamily="18" charset="0"/>
                    <a:cs typeface="Times New Roman" pitchFamily="18" charset="0"/>
                  </a:rPr>
                  <a:t>Cold mass support</a:t>
                </a:r>
              </a:p>
            </p:txBody>
          </p:sp>
          <p:cxnSp>
            <p:nvCxnSpPr>
              <p:cNvPr id="13" name="AutoShape 92"/>
              <p:cNvCxnSpPr>
                <a:cxnSpLocks noChangeShapeType="1"/>
                <a:stCxn id="12" idx="0"/>
              </p:cNvCxnSpPr>
              <p:nvPr/>
            </p:nvCxnSpPr>
            <p:spPr bwMode="auto">
              <a:xfrm rot="5400000" flipH="1" flipV="1">
                <a:off x="5144" y="4092"/>
                <a:ext cx="1367" cy="978"/>
              </a:xfrm>
              <a:prstGeom prst="straightConnector1">
                <a:avLst/>
              </a:prstGeom>
              <a:ln w="28575">
                <a:headEnd/>
                <a:tailEnd type="arrow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3"/>
            <p:cNvGrpSpPr>
              <a:grpSpLocks/>
            </p:cNvGrpSpPr>
            <p:nvPr/>
          </p:nvGrpSpPr>
          <p:grpSpPr bwMode="auto">
            <a:xfrm>
              <a:off x="6610350" y="15377978"/>
              <a:ext cx="4038996" cy="1828462"/>
              <a:chOff x="4057" y="5281"/>
              <a:chExt cx="2092" cy="1026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4658" y="5959"/>
                <a:ext cx="1491" cy="34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b="1">
                    <a:latin typeface="Times New Roman" pitchFamily="18" charset="0"/>
                    <a:cs typeface="Times New Roman" pitchFamily="18" charset="0"/>
                  </a:rPr>
                  <a:t>Machine support</a:t>
                </a:r>
              </a:p>
            </p:txBody>
          </p:sp>
          <p:cxnSp>
            <p:nvCxnSpPr>
              <p:cNvPr id="11" name="AutoShape 95"/>
              <p:cNvCxnSpPr>
                <a:cxnSpLocks noChangeShapeType="1"/>
              </p:cNvCxnSpPr>
              <p:nvPr/>
            </p:nvCxnSpPr>
            <p:spPr bwMode="auto">
              <a:xfrm rot="10800000">
                <a:off x="4057" y="5281"/>
                <a:ext cx="869" cy="851"/>
              </a:xfrm>
              <a:prstGeom prst="straightConnector1">
                <a:avLst/>
              </a:prstGeom>
              <a:ln w="28575">
                <a:headEnd/>
                <a:tailEnd type="arrow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9"/>
            <p:cNvGrpSpPr>
              <a:grpSpLocks/>
            </p:cNvGrpSpPr>
            <p:nvPr/>
          </p:nvGrpSpPr>
          <p:grpSpPr bwMode="auto">
            <a:xfrm>
              <a:off x="2039358" y="16443742"/>
              <a:ext cx="2339997" cy="1144125"/>
              <a:chOff x="4513" y="6096"/>
              <a:chExt cx="1212" cy="642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4513" y="6390"/>
                <a:ext cx="1212" cy="34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200" b="1">
                    <a:latin typeface="Times New Roman" pitchFamily="18" charset="0"/>
                    <a:cs typeface="Times New Roman" pitchFamily="18" charset="0"/>
                  </a:rPr>
                  <a:t>Foundation</a:t>
                </a:r>
              </a:p>
            </p:txBody>
          </p:sp>
          <p:cxnSp>
            <p:nvCxnSpPr>
              <p:cNvPr id="9" name="AutoShape 101"/>
              <p:cNvCxnSpPr>
                <a:cxnSpLocks noChangeShapeType="1"/>
                <a:stCxn id="8" idx="0"/>
              </p:cNvCxnSpPr>
              <p:nvPr/>
            </p:nvCxnSpPr>
            <p:spPr bwMode="auto">
              <a:xfrm flipV="1">
                <a:off x="5119" y="6096"/>
                <a:ext cx="578" cy="294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sm" len="sm"/>
              </a:ln>
            </p:spPr>
          </p:cxnSp>
        </p:grpSp>
      </p:grp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4644008" y="980728"/>
            <a:ext cx="4499992" cy="5624352"/>
          </a:xfrm>
          <a:prstGeom prst="rect">
            <a:avLst/>
          </a:prstGeom>
          <a:solidFill>
            <a:srgbClr val="FFFFCC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 lIns="83558" tIns="41779" rIns="83558" bIns="4177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 b="1" dirty="0">
                <a:solidFill>
                  <a:srgbClr val="0070C0"/>
                </a:solidFill>
              </a:rPr>
              <a:t>MAJOR RADIUS 		:  1.1 m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MINOR RADIUS   		:  0.2 m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ELONGATION     		:  1.7-2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TRIANGULARITY    </a:t>
            </a:r>
            <a:r>
              <a:rPr lang="en-US" sz="1500" b="1" dirty="0" smtClean="0">
                <a:solidFill>
                  <a:srgbClr val="0070C0"/>
                </a:solidFill>
              </a:rPr>
              <a:t>	</a:t>
            </a:r>
            <a:r>
              <a:rPr lang="en-US" sz="1500" b="1" dirty="0">
                <a:solidFill>
                  <a:srgbClr val="0070C0"/>
                </a:solidFill>
              </a:rPr>
              <a:t>	:  </a:t>
            </a:r>
            <a:r>
              <a:rPr lang="en-US" sz="1500" b="1" dirty="0" smtClean="0">
                <a:solidFill>
                  <a:srgbClr val="0070C0"/>
                </a:solidFill>
              </a:rPr>
              <a:t>0.4-0.7</a:t>
            </a:r>
            <a:endParaRPr lang="en-US" sz="1500" b="1" dirty="0">
              <a:solidFill>
                <a:srgbClr val="0070C0"/>
              </a:solidFill>
            </a:endParaRP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TOROIDAL FIELD 		:  3T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PLASMA CURRENT  	:  220 kA. 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ASPECT RATIO		:  5.2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SAFETY  FACTOR   	</a:t>
            </a:r>
            <a:r>
              <a:rPr lang="en-US" sz="1500" b="1" dirty="0" smtClean="0">
                <a:solidFill>
                  <a:srgbClr val="0070C0"/>
                </a:solidFill>
              </a:rPr>
              <a:t>	:  </a:t>
            </a:r>
            <a:r>
              <a:rPr lang="en-US" sz="1500" b="1" dirty="0">
                <a:solidFill>
                  <a:srgbClr val="0070C0"/>
                </a:solidFill>
              </a:rPr>
              <a:t>3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AVERAGE DENSITY 	:  1.0 </a:t>
            </a:r>
            <a:r>
              <a:rPr lang="en-US" sz="1500" b="1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500" b="1" dirty="0">
                <a:solidFill>
                  <a:srgbClr val="0070C0"/>
                </a:solidFill>
              </a:rPr>
              <a:t> 10</a:t>
            </a:r>
            <a:r>
              <a:rPr lang="en-US" sz="1500" b="1" baseline="30000" dirty="0">
                <a:solidFill>
                  <a:srgbClr val="0070C0"/>
                </a:solidFill>
              </a:rPr>
              <a:t>13 </a:t>
            </a:r>
            <a:r>
              <a:rPr lang="en-US" sz="1500" b="1" dirty="0">
                <a:solidFill>
                  <a:srgbClr val="0070C0"/>
                </a:solidFill>
              </a:rPr>
              <a:t>cm</a:t>
            </a:r>
            <a:r>
              <a:rPr lang="en-US" sz="1500" b="1" baseline="30000" dirty="0">
                <a:solidFill>
                  <a:srgbClr val="0070C0"/>
                </a:solidFill>
              </a:rPr>
              <a:t>–3</a:t>
            </a:r>
            <a:endParaRPr lang="en-US" sz="1500" b="1" dirty="0">
              <a:solidFill>
                <a:srgbClr val="0070C0"/>
              </a:solidFill>
            </a:endParaRP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AVERAGE TEMP.   		:  1.5 </a:t>
            </a:r>
            <a:r>
              <a:rPr lang="en-US" sz="1500" b="1" dirty="0" err="1">
                <a:solidFill>
                  <a:srgbClr val="0070C0"/>
                </a:solidFill>
              </a:rPr>
              <a:t>keV</a:t>
            </a:r>
            <a:endParaRPr lang="en-US" sz="1500" b="1" dirty="0">
              <a:solidFill>
                <a:srgbClr val="0070C0"/>
              </a:solidFill>
            </a:endParaRPr>
          </a:p>
          <a:p>
            <a:pPr eaLnBrk="0" hangingPunct="0"/>
            <a:endParaRPr lang="en-US" sz="1500" b="1" dirty="0">
              <a:solidFill>
                <a:srgbClr val="0070C0"/>
              </a:solidFill>
            </a:endParaRP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PLASMA SPECIES		:  HYDROGEN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PULSE LENGTH		:  1000s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CONFIGURATION		:  DOUBLE NULL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			:  POLOIDAL DIVERTER</a:t>
            </a:r>
          </a:p>
          <a:p>
            <a:pPr eaLnBrk="0" hangingPunct="0"/>
            <a:endParaRPr lang="en-US" sz="1500" b="1" dirty="0">
              <a:solidFill>
                <a:srgbClr val="0070C0"/>
              </a:solidFill>
            </a:endParaRP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HEATING &amp; CURRENT DRIVE: 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LOWER HYBRID		:  1.0 MW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NEUTRAL BEAM		:  0.8 MW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ICRH			:  1.0 MW</a:t>
            </a: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TOTAL INPUT POWER  	:  1.0 MW</a:t>
            </a:r>
          </a:p>
          <a:p>
            <a:pPr eaLnBrk="0" hangingPunct="0"/>
            <a:endParaRPr lang="en-US" sz="1500" b="1" dirty="0">
              <a:solidFill>
                <a:srgbClr val="0070C0"/>
              </a:solidFill>
            </a:endParaRPr>
          </a:p>
          <a:p>
            <a:pPr eaLnBrk="0" hangingPunct="0"/>
            <a:r>
              <a:rPr lang="en-US" sz="1500" b="1" dirty="0">
                <a:solidFill>
                  <a:srgbClr val="0070C0"/>
                </a:solidFill>
              </a:rPr>
              <a:t>FUELLING		: GAS PUFFING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115616" y="0"/>
            <a:ext cx="8028384" cy="922337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3-D Isometric View &amp; assembled SST-1</a:t>
            </a: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 t="13635" r="74478" b="4546"/>
          <a:stretch>
            <a:fillRect/>
          </a:stretch>
        </p:blipFill>
        <p:spPr bwMode="auto">
          <a:xfrm>
            <a:off x="0" y="-1"/>
            <a:ext cx="1143000" cy="103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91000" cy="47548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S Reference Sans Serif" pitchFamily="34" charset="0"/>
              </a:rPr>
              <a:t>TF </a:t>
            </a:r>
            <a:r>
              <a:rPr lang="en-US" dirty="0" smtClean="0">
                <a:solidFill>
                  <a:srgbClr val="000000"/>
                </a:solidFill>
                <a:latin typeface="MS Reference Sans Serif" pitchFamily="34" charset="0"/>
              </a:rPr>
              <a:t>Magnet system:</a:t>
            </a:r>
            <a:endParaRPr lang="en-US" dirty="0">
              <a:solidFill>
                <a:srgbClr val="000000"/>
              </a:solidFill>
              <a:latin typeface="MS Reference Sans Serif" pitchFamily="34" charset="0"/>
            </a:endParaRPr>
          </a:p>
          <a:p>
            <a:pPr marL="914400" lvl="1" indent="-457200">
              <a:defRPr/>
            </a:pPr>
            <a:r>
              <a:rPr lang="en-US" sz="2500" dirty="0">
                <a:solidFill>
                  <a:srgbClr val="0000FF"/>
                </a:solidFill>
                <a:latin typeface="MS Reference Sans Serif" pitchFamily="34" charset="0"/>
              </a:rPr>
              <a:t>Number </a:t>
            </a:r>
            <a:r>
              <a:rPr lang="en-US" sz="2500" dirty="0" smtClean="0">
                <a:solidFill>
                  <a:srgbClr val="0000FF"/>
                </a:solidFill>
                <a:latin typeface="MS Reference Sans Serif" pitchFamily="34" charset="0"/>
              </a:rPr>
              <a:t>of </a:t>
            </a:r>
            <a:r>
              <a:rPr lang="en-US" sz="2500" dirty="0">
                <a:solidFill>
                  <a:srgbClr val="0000FF"/>
                </a:solidFill>
                <a:latin typeface="MS Reference Sans Serif" pitchFamily="34" charset="0"/>
              </a:rPr>
              <a:t>Coils : 16 </a:t>
            </a:r>
            <a:r>
              <a:rPr lang="en-US" sz="2500" dirty="0" smtClean="0">
                <a:solidFill>
                  <a:srgbClr val="0000FF"/>
                </a:solidFill>
                <a:latin typeface="MS Reference Sans Serif" pitchFamily="34" charset="0"/>
              </a:rPr>
              <a:t>(D-Shape)</a:t>
            </a:r>
            <a:endParaRPr lang="en-US" sz="2500" dirty="0">
              <a:solidFill>
                <a:srgbClr val="0000FF"/>
              </a:solidFill>
              <a:latin typeface="MS Reference Sans Serif" pitchFamily="34" charset="0"/>
            </a:endParaRPr>
          </a:p>
          <a:p>
            <a:pPr marL="914400" lvl="1" indent="-457200">
              <a:defRPr/>
            </a:pPr>
            <a:r>
              <a:rPr lang="en-US" sz="2500" dirty="0" smtClean="0">
                <a:solidFill>
                  <a:srgbClr val="0000FF"/>
                </a:solidFill>
                <a:latin typeface="MS Reference Sans Serif" pitchFamily="34" charset="0"/>
              </a:rPr>
              <a:t>Winding type </a:t>
            </a:r>
            <a:r>
              <a:rPr lang="en-US" sz="2500" dirty="0">
                <a:solidFill>
                  <a:srgbClr val="0000FF"/>
                </a:solidFill>
                <a:latin typeface="MS Reference Sans Serif" pitchFamily="34" charset="0"/>
              </a:rPr>
              <a:t>: Double </a:t>
            </a:r>
            <a:r>
              <a:rPr lang="en-US" sz="2500" dirty="0" smtClean="0">
                <a:solidFill>
                  <a:srgbClr val="0000FF"/>
                </a:solidFill>
                <a:latin typeface="MS Reference Sans Serif" pitchFamily="34" charset="0"/>
              </a:rPr>
              <a:t>Pancake  (6 DP, 9 turns each pancake)</a:t>
            </a:r>
            <a:endParaRPr lang="en-US" sz="2500" dirty="0">
              <a:solidFill>
                <a:srgbClr val="0000FF"/>
              </a:solidFill>
              <a:latin typeface="MS Reference Sans Serif" pitchFamily="34" charset="0"/>
            </a:endParaRPr>
          </a:p>
          <a:p>
            <a:pPr marL="914400" lvl="1" indent="-457200">
              <a:defRPr/>
            </a:pPr>
            <a:r>
              <a:rPr lang="en-US" sz="2500" dirty="0" smtClean="0">
                <a:solidFill>
                  <a:srgbClr val="0000FF"/>
                </a:solidFill>
                <a:latin typeface="MS Reference Sans Serif" pitchFamily="34" charset="0"/>
              </a:rPr>
              <a:t>Nominal Current: 10 kA, 5.1 T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S Reference Sans Serif" pitchFamily="34" charset="0"/>
              </a:rPr>
              <a:t>Function</a:t>
            </a:r>
            <a:r>
              <a:rPr lang="en-US" dirty="0" smtClean="0">
                <a:solidFill>
                  <a:srgbClr val="000000"/>
                </a:solidFill>
                <a:latin typeface="MS Reference Sans Serif" pitchFamily="34" charset="0"/>
              </a:rPr>
              <a:t>:</a:t>
            </a:r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sz="2500" dirty="0">
                <a:solidFill>
                  <a:srgbClr val="0000FF"/>
                </a:solidFill>
                <a:latin typeface="MS Reference Sans Serif" pitchFamily="34" charset="0"/>
              </a:rPr>
              <a:t>Plasma confinement</a:t>
            </a:r>
            <a:endParaRPr lang="en-GB" sz="2500" dirty="0">
              <a:solidFill>
                <a:srgbClr val="0000FF"/>
              </a:solidFill>
              <a:latin typeface="MS Reference Sans Serif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MS Reference Sans Serif" pitchFamily="34" charset="0"/>
              </a:rPr>
              <a:t>PF Magnet system:</a:t>
            </a:r>
            <a:endParaRPr lang="en-US" dirty="0">
              <a:solidFill>
                <a:srgbClr val="000000"/>
              </a:solidFill>
              <a:latin typeface="MS Reference Sans Serif" pitchFamily="34" charset="0"/>
            </a:endParaRPr>
          </a:p>
          <a:p>
            <a:pPr marL="914400" lvl="1" indent="-457200">
              <a:defRPr/>
            </a:pPr>
            <a:r>
              <a:rPr lang="en-US" sz="2500" dirty="0">
                <a:solidFill>
                  <a:srgbClr val="0000FF"/>
                </a:solidFill>
                <a:latin typeface="MS Reference Sans Serif" pitchFamily="34" charset="0"/>
              </a:rPr>
              <a:t>Number  of Coils : 9 (PF1 to PF5)</a:t>
            </a:r>
          </a:p>
          <a:p>
            <a:pPr marL="914400" lvl="1" indent="-457200">
              <a:defRPr/>
            </a:pPr>
            <a:r>
              <a:rPr lang="en-US" sz="2500" dirty="0">
                <a:solidFill>
                  <a:srgbClr val="0000FF"/>
                </a:solidFill>
                <a:latin typeface="MS Reference Sans Serif" pitchFamily="34" charset="0"/>
              </a:rPr>
              <a:t>Type : Double Pancake (DP)/ layer </a:t>
            </a:r>
            <a:r>
              <a:rPr lang="en-US" sz="2500" dirty="0" smtClean="0">
                <a:solidFill>
                  <a:srgbClr val="0000FF"/>
                </a:solidFill>
                <a:latin typeface="MS Reference Sans Serif" pitchFamily="34" charset="0"/>
              </a:rPr>
              <a:t>winding</a:t>
            </a:r>
          </a:p>
          <a:p>
            <a:pPr marL="914400" lvl="1" indent="-457200">
              <a:defRPr/>
            </a:pPr>
            <a:r>
              <a:rPr lang="en-US" sz="2500" dirty="0" smtClean="0">
                <a:solidFill>
                  <a:srgbClr val="0000FF"/>
                </a:solidFill>
                <a:latin typeface="MS Reference Sans Serif" pitchFamily="34" charset="0"/>
              </a:rPr>
              <a:t>Maximum current: 9.1 kA (PF3) </a:t>
            </a:r>
            <a:endParaRPr lang="en-US" sz="2500" dirty="0">
              <a:solidFill>
                <a:srgbClr val="0000FF"/>
              </a:solidFill>
              <a:latin typeface="MS Reference Sans Serif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S Reference Sans Serif" pitchFamily="34" charset="0"/>
              </a:rPr>
              <a:t>Function: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sz="2500" dirty="0">
                <a:solidFill>
                  <a:srgbClr val="0000FF"/>
                </a:solidFill>
                <a:latin typeface="MS Reference Sans Serif" pitchFamily="34" charset="0"/>
              </a:rPr>
              <a:t>Plasma shaping and position control</a:t>
            </a:r>
            <a:endParaRPr lang="en-GB" sz="2500" dirty="0">
              <a:solidFill>
                <a:srgbClr val="0000FF"/>
              </a:solidFill>
              <a:latin typeface="MS Reference Sans Serif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1BBA-CDB6-44EA-BB64-9293866583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dirty="0" smtClean="0"/>
              <a:t>SST-1 Superconducting Magnet details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6539008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1. Introduction  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5953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Monitoring critical </a:t>
            </a:r>
            <a:r>
              <a:rPr lang="en-US" dirty="0" err="1" smtClean="0"/>
              <a:t>ities</a:t>
            </a:r>
            <a:r>
              <a:rPr lang="en-US" dirty="0" smtClean="0"/>
              <a:t> in SST-1 Magnets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/>
          <a:lstStyle/>
          <a:p>
            <a:pPr algn="just"/>
            <a:r>
              <a:rPr lang="en-GB" dirty="0" smtClean="0"/>
              <a:t>17.28 MAT (~56 MJ in TF magnet system), 38 Ton</a:t>
            </a:r>
          </a:p>
          <a:p>
            <a:pPr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Subjected </a:t>
            </a:r>
            <a:r>
              <a:rPr lang="en-GB" dirty="0"/>
              <a:t>to </a:t>
            </a:r>
            <a:r>
              <a:rPr lang="en-GB" dirty="0" smtClean="0"/>
              <a:t>very high stresses (~300 </a:t>
            </a:r>
            <a:r>
              <a:rPr lang="en-GB" dirty="0" err="1" smtClean="0"/>
              <a:t>Mpa</a:t>
            </a:r>
            <a:r>
              <a:rPr lang="en-GB" dirty="0" smtClean="0"/>
              <a:t>) </a:t>
            </a:r>
            <a:r>
              <a:rPr lang="en-GB" dirty="0"/>
              <a:t>and displacements </a:t>
            </a:r>
            <a:r>
              <a:rPr lang="en-GB" dirty="0" smtClean="0"/>
              <a:t>(~6 mm) during cool-down, warm-up and </a:t>
            </a:r>
            <a:r>
              <a:rPr lang="en-GB" dirty="0"/>
              <a:t>during </a:t>
            </a:r>
            <a:r>
              <a:rPr lang="en-GB" dirty="0" smtClean="0"/>
              <a:t>current charging operations</a:t>
            </a:r>
          </a:p>
          <a:p>
            <a:pPr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Magnet structure behaviour monitoring is essential to Safety of Magnets &amp; Machine.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6539008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. Requirements  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05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facilitates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Feedback </a:t>
            </a:r>
            <a:r>
              <a:rPr lang="en-US" dirty="0"/>
              <a:t>to operator to take decision about magnet operation</a:t>
            </a:r>
          </a:p>
          <a:p>
            <a:pPr algn="just"/>
            <a:r>
              <a:rPr lang="en-US" dirty="0" smtClean="0"/>
              <a:t>Initiation of </a:t>
            </a:r>
            <a:r>
              <a:rPr lang="en-US" dirty="0"/>
              <a:t>control actions in events </a:t>
            </a:r>
            <a:r>
              <a:rPr lang="en-US" dirty="0" smtClean="0"/>
              <a:t>that require immediate </a:t>
            </a:r>
            <a:r>
              <a:rPr lang="en-US" dirty="0"/>
              <a:t>magnet current dumps </a:t>
            </a:r>
            <a:r>
              <a:rPr lang="en-US" dirty="0" smtClean="0"/>
              <a:t>like </a:t>
            </a:r>
            <a:r>
              <a:rPr lang="en-US" dirty="0"/>
              <a:t>loss of superconductivity in </a:t>
            </a:r>
            <a:r>
              <a:rPr lang="en-US" dirty="0" smtClean="0"/>
              <a:t>magnets (quench), </a:t>
            </a:r>
            <a:r>
              <a:rPr lang="en-US" dirty="0"/>
              <a:t>vacuum failure or cryogenic failures etc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GB" dirty="0" smtClean="0"/>
              <a:t>behaviour </a:t>
            </a:r>
            <a:r>
              <a:rPr lang="en-GB" dirty="0"/>
              <a:t>of the </a:t>
            </a:r>
            <a:r>
              <a:rPr lang="en-GB" dirty="0" smtClean="0"/>
              <a:t>magnet structure </a:t>
            </a:r>
            <a:r>
              <a:rPr lang="en-GB" dirty="0"/>
              <a:t>during the life-time of the machine </a:t>
            </a:r>
            <a:r>
              <a:rPr lang="en-GB" dirty="0" smtClean="0"/>
              <a:t>with respect to eventual </a:t>
            </a:r>
            <a:r>
              <a:rPr lang="en-GB" dirty="0"/>
              <a:t>fatigue effects under cyclic loading</a:t>
            </a:r>
            <a:r>
              <a:rPr lang="en-US" dirty="0" smtClean="0"/>
              <a:t> present in tokamak machines</a:t>
            </a:r>
            <a:endParaRPr lang="en-GB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6539008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. Requirements   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7548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Established sensor technologies chosen.</a:t>
            </a:r>
          </a:p>
          <a:p>
            <a:pPr algn="just"/>
            <a:r>
              <a:rPr lang="en-US" dirty="0" smtClean="0"/>
              <a:t>In-house procedures &amp; protocols developed.</a:t>
            </a:r>
          </a:p>
          <a:p>
            <a:pPr algn="just"/>
            <a:r>
              <a:rPr lang="en-US" dirty="0" smtClean="0"/>
              <a:t>In-house modular multi-purpose signal conditioning system used</a:t>
            </a:r>
          </a:p>
          <a:p>
            <a:pPr algn="just"/>
            <a:r>
              <a:rPr lang="en-US" dirty="0" smtClean="0"/>
              <a:t>Avoidance of loss of data with redundancy</a:t>
            </a:r>
          </a:p>
          <a:p>
            <a:pPr algn="just"/>
            <a:r>
              <a:rPr lang="en-US" dirty="0" smtClean="0"/>
              <a:t>Protocols towards multiple level of cross checks at all stages.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653900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. Strategy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8714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status monitoring instrumentation of SST-1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12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60020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Mass flow rate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6143" y="1600200"/>
            <a:ext cx="191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Temperature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2438400"/>
            <a:ext cx="1675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Magnetic field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60002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Displacement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95799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Strain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9424" y="16002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Pressure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1462" y="4311133"/>
            <a:ext cx="198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Ground fault current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0845" y="33600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Joint resistance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23694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Quench detection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24055"/>
            <a:ext cx="853439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Meet the requirements of high vacuum, high magnetic field and cryogenic temperature environment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751652" y="2061866"/>
            <a:ext cx="410375" cy="3395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38600" y="1946449"/>
            <a:ext cx="0" cy="4549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72200" y="2045238"/>
            <a:ext cx="338962" cy="3665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1"/>
          </p:cNvCxnSpPr>
          <p:nvPr/>
        </p:nvCxnSpPr>
        <p:spPr>
          <a:xfrm>
            <a:off x="6189281" y="2784901"/>
            <a:ext cx="668719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89281" y="3775499"/>
            <a:ext cx="66871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189281" y="4648200"/>
            <a:ext cx="66871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433883" y="2853898"/>
            <a:ext cx="63553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321301" y="4726631"/>
            <a:ext cx="63553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416627" y="3821666"/>
            <a:ext cx="63553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58219" y="653900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. Strategy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4223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Temperature Sensors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76400"/>
            <a:ext cx="4495799" cy="2895600"/>
          </a:xfrm>
        </p:spPr>
        <p:txBody>
          <a:bodyPr/>
          <a:lstStyle/>
          <a:p>
            <a:pPr algn="just"/>
            <a:r>
              <a:rPr lang="en-US" sz="2400" dirty="0" smtClean="0"/>
              <a:t>128  (</a:t>
            </a:r>
            <a:r>
              <a:rPr lang="en-US" sz="2400" dirty="0" err="1" smtClean="0"/>
              <a:t>Cernox</a:t>
            </a:r>
            <a:r>
              <a:rPr lang="en-US" sz="2400" baseline="30000" dirty="0" err="1" smtClean="0"/>
              <a:t>TM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CCS</a:t>
            </a:r>
            <a:r>
              <a:rPr lang="en-US" sz="2400" baseline="30000" dirty="0" smtClean="0"/>
              <a:t>TM</a:t>
            </a:r>
            <a:r>
              <a:rPr lang="en-US" sz="2400" dirty="0" smtClean="0"/>
              <a:t>  Compatible to 5T &amp; calibrated at 4.2 K</a:t>
            </a:r>
          </a:p>
          <a:p>
            <a:pPr algn="just"/>
            <a:r>
              <a:rPr lang="en-US" sz="2400" dirty="0" smtClean="0"/>
              <a:t>Achieved measurement accuracy: ± 0.1 K </a:t>
            </a:r>
          </a:p>
          <a:p>
            <a:pPr algn="just"/>
            <a:r>
              <a:rPr lang="en-US" sz="2400" dirty="0" smtClean="0"/>
              <a:t>Installed at </a:t>
            </a:r>
            <a:r>
              <a:rPr lang="en-US" sz="2400" dirty="0"/>
              <a:t>c</a:t>
            </a:r>
            <a:r>
              <a:rPr lang="en-US" sz="2400" dirty="0" smtClean="0"/>
              <a:t>oil inlet</a:t>
            </a:r>
            <a:r>
              <a:rPr lang="en-US" sz="2400" dirty="0"/>
              <a:t> </a:t>
            </a:r>
            <a:r>
              <a:rPr lang="en-US" sz="2400" dirty="0" smtClean="0"/>
              <a:t>&amp; outlets, coil structures and joints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6BF46-27B0-4588-A54A-8728DBFAA7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3" descr="G:\pf coil photo\DSC05179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9" t="19696"/>
          <a:stretch/>
        </p:blipFill>
        <p:spPr bwMode="auto">
          <a:xfrm>
            <a:off x="2590800" y="4648200"/>
            <a:ext cx="1764442" cy="11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6499" y="4248301"/>
            <a:ext cx="2971800" cy="13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15" r="8363" b="10350"/>
          <a:stretch/>
        </p:blipFill>
        <p:spPr bwMode="auto">
          <a:xfrm rot="218297">
            <a:off x="4883343" y="1801280"/>
            <a:ext cx="1557795" cy="7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 descr="Image result for ccs temp sen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7" descr="Image result for ccs temp sens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647" r="5351" b="10259"/>
          <a:stretch/>
        </p:blipFill>
        <p:spPr bwMode="auto">
          <a:xfrm>
            <a:off x="304800" y="4648200"/>
            <a:ext cx="208188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sharmaa1\Documents\Work\iaea TM\from jadeja\DSC090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6" t="33594" r="14727" b="18875"/>
          <a:stretch/>
        </p:blipFill>
        <p:spPr bwMode="auto">
          <a:xfrm>
            <a:off x="6705600" y="1600200"/>
            <a:ext cx="227391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55626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flat surfaces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2590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 err="1" smtClean="0">
                <a:solidFill>
                  <a:srgbClr val="0000FF"/>
                </a:solidFill>
              </a:rPr>
              <a:t>tubings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0480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In-house developed signal conditioning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037" name="Picture 13" descr="C:\Users\sharmaa1\Documents\Work\iaea TM\from jadeja\DSC059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049" y="3505200"/>
            <a:ext cx="3317951" cy="27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484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0384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Sensor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B837-ADEA-4F02-9935-C8C0EBA999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524000"/>
            <a:ext cx="44957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3736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94560" indent="-182880" algn="l" defTabSz="914400" rtl="0" eaLnBrk="1" latinLnBrk="0" hangingPunct="1">
              <a:spcBef>
                <a:spcPts val="310"/>
              </a:spcBef>
              <a:buClr>
                <a:schemeClr val="accent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12  no, in-house calibrated up to 10 K and 2T, measurement accuracy: ± 0.1 mm </a:t>
            </a:r>
          </a:p>
          <a:p>
            <a:pPr algn="just"/>
            <a:r>
              <a:rPr lang="en-US" sz="2400" dirty="0" smtClean="0"/>
              <a:t>Installed on TF coils and the cantilever rings.</a:t>
            </a:r>
          </a:p>
          <a:p>
            <a:pPr algn="just"/>
            <a:r>
              <a:rPr lang="en-US" sz="2400" dirty="0" smtClean="0"/>
              <a:t>Cryostat wall as reference</a:t>
            </a:r>
          </a:p>
          <a:p>
            <a:pPr algn="just"/>
            <a:r>
              <a:rPr lang="en-US" sz="2400" dirty="0" smtClean="0"/>
              <a:t>In-house developed signal conditioning </a:t>
            </a:r>
          </a:p>
          <a:p>
            <a:pPr algn="just"/>
            <a:endParaRPr lang="en-GB" sz="2400" dirty="0"/>
          </a:p>
        </p:txBody>
      </p:sp>
      <p:pic>
        <p:nvPicPr>
          <p:cNvPr id="7" name="Picture 2" descr="C:\Users\sharmaa1\Documents\Work\iaea TM\bmp for sensors of SST-1\tranducer displacement-t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38" b="42771"/>
          <a:stretch/>
        </p:blipFill>
        <p:spPr bwMode="auto">
          <a:xfrm>
            <a:off x="0" y="4648200"/>
            <a:ext cx="2177979" cy="15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armaa1\Documents\Work\iaea TM\bmp for sensors of SST-1\tranducer displacement-t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38" t="56426" r="10632"/>
          <a:stretch/>
        </p:blipFill>
        <p:spPr bwMode="auto">
          <a:xfrm>
            <a:off x="2362200" y="4724400"/>
            <a:ext cx="1872415" cy="13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rmaa1\Documents\Work\iaea TM\bmp for sensors of SST-1\tranducer displacement-tf-vessel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4" r="14331" b="40732"/>
          <a:stretch/>
        </p:blipFill>
        <p:spPr bwMode="auto">
          <a:xfrm>
            <a:off x="4724400" y="2362200"/>
            <a:ext cx="2133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armaa1\Documents\Work\iaea TM\bmp for sensors of SST-1\tranducer displacement-tf-vessel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0" t="61165" r="12384"/>
          <a:stretch/>
        </p:blipFill>
        <p:spPr bwMode="auto">
          <a:xfrm>
            <a:off x="6781800" y="3352800"/>
            <a:ext cx="236674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6211669"/>
            <a:ext cx="345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Installation for cantilever ring displacement measurement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600200"/>
            <a:ext cx="345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Installation for TF coil displacement measurement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6539008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. Instrumentation Details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5293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10062</TotalTime>
  <Words>1052</Words>
  <Application>Microsoft Office PowerPoint</Application>
  <PresentationFormat>On-screen Show (4:3)</PresentationFormat>
  <Paragraphs>193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Prefab</vt:lpstr>
      <vt:lpstr>Instrumentation for status monitoring of SST-1 superconducting magnets</vt:lpstr>
      <vt:lpstr>Slide 2</vt:lpstr>
      <vt:lpstr>SST-1 Superconducting Magnet details</vt:lpstr>
      <vt:lpstr>Status Monitoring critical ities in SST-1 Magnets </vt:lpstr>
      <vt:lpstr>Monitoring facilitates</vt:lpstr>
      <vt:lpstr>Instrumentation Strategy</vt:lpstr>
      <vt:lpstr>Different status monitoring instrumentation of SST-1</vt:lpstr>
      <vt:lpstr>Temperature Sensors</vt:lpstr>
      <vt:lpstr>Displacement Sensor</vt:lpstr>
      <vt:lpstr>Mass flow and pressure measurement</vt:lpstr>
      <vt:lpstr>Strain Gages</vt:lpstr>
      <vt:lpstr>Hall Probes</vt:lpstr>
      <vt:lpstr>Joint Resistance Measurement</vt:lpstr>
      <vt:lpstr>Quench Detection system</vt:lpstr>
      <vt:lpstr>Ground fault current measurement</vt:lpstr>
      <vt:lpstr>VME based Data Acquisition system</vt:lpstr>
      <vt:lpstr>Slide 17</vt:lpstr>
      <vt:lpstr>Conclusion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Regulation and …………….</dc:title>
  <dc:creator>Sarah</dc:creator>
  <cp:lastModifiedBy>Pradhan</cp:lastModifiedBy>
  <cp:revision>693</cp:revision>
  <cp:lastPrinted>2014-11-24T15:02:01Z</cp:lastPrinted>
  <dcterms:created xsi:type="dcterms:W3CDTF">2011-10-25T02:37:23Z</dcterms:created>
  <dcterms:modified xsi:type="dcterms:W3CDTF">2015-04-20T08:33:34Z</dcterms:modified>
</cp:coreProperties>
</file>