
<file path=[Content_Types].xml><?xml version="1.0" encoding="utf-8"?>
<Types xmlns="http://schemas.openxmlformats.org/package/2006/content-types">
  <!--cleaned_by_fortinet-->
  <Override PartName="/ppt/media/fortinet_alert_1.png" ContentType="image/png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298" r:id="rId4"/>
    <p:sldId id="304" r:id="rId5"/>
    <p:sldId id="356" r:id="rId6"/>
    <p:sldId id="308" r:id="rId7"/>
    <p:sldId id="386" r:id="rId8"/>
    <p:sldId id="364" r:id="rId9"/>
    <p:sldId id="320" r:id="rId10"/>
    <p:sldId id="322" r:id="rId11"/>
    <p:sldId id="323" r:id="rId12"/>
    <p:sldId id="321" r:id="rId13"/>
    <p:sldId id="325" r:id="rId14"/>
    <p:sldId id="326" r:id="rId15"/>
    <p:sldId id="328" r:id="rId16"/>
    <p:sldId id="367" r:id="rId17"/>
    <p:sldId id="376" r:id="rId18"/>
    <p:sldId id="369" r:id="rId19"/>
    <p:sldId id="370" r:id="rId20"/>
    <p:sldId id="379" r:id="rId21"/>
    <p:sldId id="330" r:id="rId22"/>
    <p:sldId id="317" r:id="rId23"/>
    <p:sldId id="358" r:id="rId24"/>
    <p:sldId id="318" r:id="rId25"/>
    <p:sldId id="359" r:id="rId26"/>
    <p:sldId id="360" r:id="rId27"/>
    <p:sldId id="362" r:id="rId28"/>
    <p:sldId id="357" r:id="rId29"/>
    <p:sldId id="363" r:id="rId30"/>
    <p:sldId id="387" r:id="rId31"/>
    <p:sldId id="35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0099"/>
    <a:srgbClr val="003366"/>
    <a:srgbClr val="A50021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58" d="100"/>
          <a:sy n="58" d="100"/>
        </p:scale>
        <p:origin x="-11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BA6EC-0BC1-492B-92F6-7727F5F3A9A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F6D2-989F-4A4F-8B7F-270501071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45C9C-99DC-4ED8-9AD5-07F2A819D10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41E73-B356-42F5-8033-1994F9AFE37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35A013-795D-45A1-8303-E1CC47EADB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DAA2C-6854-49E5-AB7C-5C07F3FF1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2818-B86F-4BC4-B832-452B9C0F1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1AB2-66E5-4907-9D0E-FA4EC92C6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1075-FF03-49BD-82EC-C527B5D01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5A2F-5718-4CC0-BDA3-53CE4968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D5269-349E-4799-8BE0-2BD1DB24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C9DE-8D5D-4314-9D06-E7AF3AB3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0B2A-EE48-4F95-A4EE-0425AA89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05DA-F25D-4F0C-8F09-0A3230864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8429-E42C-4076-831F-DCA4842E2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DC6D-868E-4D73-80F5-BC6287D5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D4B6-985F-468B-8D2E-CB43AB57A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2D84-03DA-4345-8514-82EF46CA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3D7C09-08AA-4F44-B2ED-C2331BEC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.jpeg"/>
	<Relationship Id="rId1" Type="http://schemas.openxmlformats.org/officeDocument/2006/relationships/slideLayout" Target="../slideLayouts/slideLayout7.xml"/>
	<Relationship Id="rId4" Type="http://schemas.openxmlformats.org/officeDocument/2006/relationships/image" Target="../media/image3.jpeg"/>
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3.gif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Operation and Control of High Power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Gyrotrons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for ECRH systems in SST-1 and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Aditya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57600"/>
            <a:ext cx="8763000" cy="2438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3366"/>
                </a:solidFill>
              </a:rPr>
              <a:t>B K </a:t>
            </a:r>
            <a:r>
              <a:rPr lang="en-US" sz="2400" b="1" dirty="0" err="1" smtClean="0">
                <a:solidFill>
                  <a:srgbClr val="003366"/>
                </a:solidFill>
              </a:rPr>
              <a:t>Shukla</a:t>
            </a:r>
            <a:r>
              <a:rPr lang="en-US" sz="2400" b="1" dirty="0" smtClean="0">
                <a:solidFill>
                  <a:srgbClr val="003366"/>
                </a:solidFill>
              </a:rPr>
              <a:t>, D. Bora, R. </a:t>
            </a:r>
            <a:r>
              <a:rPr lang="en-US" sz="2400" b="1" dirty="0" err="1" smtClean="0">
                <a:solidFill>
                  <a:srgbClr val="003366"/>
                </a:solidFill>
              </a:rPr>
              <a:t>Jha</a:t>
            </a:r>
            <a:r>
              <a:rPr lang="en-US" sz="2400" b="1" dirty="0" smtClean="0">
                <a:solidFill>
                  <a:srgbClr val="003366"/>
                </a:solidFill>
              </a:rPr>
              <a:t>, </a:t>
            </a:r>
            <a:r>
              <a:rPr lang="en-US" sz="2400" b="1" dirty="0" err="1" smtClean="0">
                <a:solidFill>
                  <a:srgbClr val="003366"/>
                </a:solidFill>
              </a:rPr>
              <a:t>Jatin</a:t>
            </a:r>
            <a:r>
              <a:rPr lang="en-US" sz="2400" b="1" dirty="0" smtClean="0">
                <a:solidFill>
                  <a:srgbClr val="003366"/>
                </a:solidFill>
              </a:rPr>
              <a:t> Patel, </a:t>
            </a:r>
            <a:r>
              <a:rPr lang="en-US" sz="2400" b="1" dirty="0" err="1" smtClean="0">
                <a:solidFill>
                  <a:srgbClr val="003366"/>
                </a:solidFill>
              </a:rPr>
              <a:t>Rajan</a:t>
            </a:r>
            <a:r>
              <a:rPr lang="en-US" sz="2400" b="1" dirty="0" smtClean="0">
                <a:solidFill>
                  <a:srgbClr val="003366"/>
                </a:solidFill>
              </a:rPr>
              <a:t> </a:t>
            </a:r>
            <a:r>
              <a:rPr lang="en-US" sz="2400" b="1" dirty="0" err="1" smtClean="0">
                <a:solidFill>
                  <a:srgbClr val="003366"/>
                </a:solidFill>
              </a:rPr>
              <a:t>Babu</a:t>
            </a:r>
            <a:r>
              <a:rPr lang="en-US" sz="2400" b="1" dirty="0" smtClean="0">
                <a:solidFill>
                  <a:srgbClr val="003366"/>
                </a:solidFill>
              </a:rPr>
              <a:t>, </a:t>
            </a:r>
            <a:r>
              <a:rPr lang="en-US" sz="2400" b="1" dirty="0" err="1" smtClean="0">
                <a:solidFill>
                  <a:srgbClr val="003366"/>
                </a:solidFill>
              </a:rPr>
              <a:t>Harshida</a:t>
            </a:r>
            <a:r>
              <a:rPr lang="en-US" sz="2400" b="1" dirty="0" smtClean="0">
                <a:solidFill>
                  <a:srgbClr val="003366"/>
                </a:solidFill>
              </a:rPr>
              <a:t> Patel, </a:t>
            </a:r>
            <a:r>
              <a:rPr lang="en-US" sz="2400" b="1" dirty="0" err="1" smtClean="0">
                <a:solidFill>
                  <a:srgbClr val="003366"/>
                </a:solidFill>
              </a:rPr>
              <a:t>Pragnesh</a:t>
            </a:r>
            <a:r>
              <a:rPr lang="en-US" sz="2400" b="1" dirty="0" smtClean="0">
                <a:solidFill>
                  <a:srgbClr val="003366"/>
                </a:solidFill>
              </a:rPr>
              <a:t> </a:t>
            </a:r>
            <a:r>
              <a:rPr lang="en-US" sz="2400" b="1" dirty="0" err="1" smtClean="0">
                <a:solidFill>
                  <a:srgbClr val="003366"/>
                </a:solidFill>
              </a:rPr>
              <a:t>Dhoorajia</a:t>
            </a:r>
            <a:r>
              <a:rPr lang="en-US" sz="2400" b="1" dirty="0" smtClean="0">
                <a:solidFill>
                  <a:srgbClr val="003366"/>
                </a:solidFill>
              </a:rPr>
              <a:t> </a:t>
            </a:r>
            <a:r>
              <a:rPr lang="en-US" sz="2400" b="1" dirty="0" smtClean="0">
                <a:solidFill>
                  <a:srgbClr val="003366"/>
                </a:solidFill>
              </a:rPr>
              <a:t>and D </a:t>
            </a:r>
            <a:r>
              <a:rPr lang="en-US" sz="2400" b="1" dirty="0" err="1" smtClean="0">
                <a:solidFill>
                  <a:srgbClr val="003366"/>
                </a:solidFill>
              </a:rPr>
              <a:t>Purohit</a:t>
            </a:r>
            <a:endParaRPr lang="en-US" sz="2400" b="1" dirty="0" smtClean="0">
              <a:solidFill>
                <a:srgbClr val="003366"/>
              </a:solidFill>
            </a:endParaRPr>
          </a:p>
          <a:p>
            <a:pPr eaLnBrk="1" hangingPunct="1"/>
            <a:endParaRPr lang="en-US" sz="1800" b="1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3366"/>
                </a:solidFill>
              </a:rPr>
              <a:t>Institute </a:t>
            </a:r>
            <a:r>
              <a:rPr lang="en-US" sz="1800" b="1" dirty="0" smtClean="0">
                <a:solidFill>
                  <a:srgbClr val="003366"/>
                </a:solidFill>
              </a:rPr>
              <a:t>for Plasma Research</a:t>
            </a:r>
          </a:p>
          <a:p>
            <a:pPr eaLnBrk="1" hangingPunct="1"/>
            <a:r>
              <a:rPr lang="en-US" sz="1800" b="1" dirty="0" err="1" smtClean="0">
                <a:solidFill>
                  <a:srgbClr val="003366"/>
                </a:solidFill>
              </a:rPr>
              <a:t>Bhat</a:t>
            </a:r>
            <a:r>
              <a:rPr lang="en-US" sz="1800" b="1" dirty="0" smtClean="0">
                <a:solidFill>
                  <a:srgbClr val="003366"/>
                </a:solidFill>
              </a:rPr>
              <a:t>, </a:t>
            </a:r>
            <a:r>
              <a:rPr lang="en-US" sz="1800" b="1" dirty="0" err="1" smtClean="0">
                <a:solidFill>
                  <a:srgbClr val="003366"/>
                </a:solidFill>
              </a:rPr>
              <a:t>Gandhinagar</a:t>
            </a:r>
            <a:endParaRPr lang="en-US" sz="1800" b="1" dirty="0" smtClean="0">
              <a:solidFill>
                <a:srgbClr val="003366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3366"/>
                </a:solidFill>
              </a:rPr>
              <a:t>Shukla@ipr.res.in</a:t>
            </a:r>
            <a:endParaRPr lang="en-US" sz="2400" b="1" dirty="0" smtClean="0">
              <a:solidFill>
                <a:srgbClr val="003366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45" name="Picture 1029" descr="http://www.ipr.res.in/iaeatm2015/images/IPR1.jpg"/>
          <p:cNvPicPr>
            <a:picLocks noChangeAspect="1" noChangeArrowheads="1"/>
          </p:cNvPicPr>
          <p:nvPr/>
        </p:nvPicPr>
        <p:blipFill>
          <a:blip r:embed="rId2"/>
          <a:srcRect l="10345" r="17241" b="27586"/>
          <a:stretch>
            <a:fillRect/>
          </a:stretch>
        </p:blipFill>
        <p:spPr bwMode="auto">
          <a:xfrm>
            <a:off x="3733800" y="1981200"/>
            <a:ext cx="1600200" cy="1142999"/>
          </a:xfrm>
          <a:prstGeom prst="rect">
            <a:avLst/>
          </a:prstGeom>
          <a:noFill/>
        </p:spPr>
      </p:pic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219200"/>
            <a:ext cx="207963" cy="5257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85800" y="16764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43000" y="14478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Arc 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85800" y="23622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43000" y="21336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Beam voltage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685800" y="30480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143000" y="28194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Beam current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85800" y="37338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143000" y="35052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Anode over current 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685800" y="44196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143000" y="41910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dI/dt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85800" y="51054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143000" y="48768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Body current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685800" y="57150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143000" y="5562600"/>
            <a:ext cx="2286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Vac-ion current ?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5029200" y="1219200"/>
            <a:ext cx="207963" cy="5257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5257800" y="17526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5715000" y="1524000"/>
            <a:ext cx="2286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Cooling (all)</a:t>
            </a: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5257800" y="27432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715000" y="2514600"/>
            <a:ext cx="2286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Filament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257800" y="37338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15000" y="3505200"/>
            <a:ext cx="2286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Magnet currents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5257800" y="47244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5715000" y="4495800"/>
            <a:ext cx="25908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Waveguide (vac or Pr.) </a:t>
            </a:r>
          </a:p>
        </p:txBody>
      </p: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5257800" y="5791200"/>
            <a:ext cx="485775" cy="17145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5715000" y="5562600"/>
            <a:ext cx="25908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HVPS Over voltage ?</a:t>
            </a:r>
          </a:p>
        </p:txBody>
      </p:sp>
      <p:sp>
        <p:nvSpPr>
          <p:cNvPr id="30748" name="Rectangle 32"/>
          <p:cNvSpPr>
            <a:spLocks noChangeArrowheads="1"/>
          </p:cNvSpPr>
          <p:nvPr/>
        </p:nvSpPr>
        <p:spPr bwMode="auto">
          <a:xfrm>
            <a:off x="457200" y="609600"/>
            <a:ext cx="3581400" cy="457200"/>
          </a:xfrm>
          <a:prstGeom prst="rect">
            <a:avLst/>
          </a:prstGeom>
          <a:solidFill>
            <a:srgbClr val="80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Fast Interlocks</a:t>
            </a:r>
          </a:p>
        </p:txBody>
      </p:sp>
      <p:sp>
        <p:nvSpPr>
          <p:cNvPr id="30749" name="Rectangle 33"/>
          <p:cNvSpPr>
            <a:spLocks noChangeArrowheads="1"/>
          </p:cNvSpPr>
          <p:nvPr/>
        </p:nvSpPr>
        <p:spPr bwMode="auto">
          <a:xfrm>
            <a:off x="4953000" y="609600"/>
            <a:ext cx="3581400" cy="457200"/>
          </a:xfrm>
          <a:prstGeom prst="rect">
            <a:avLst/>
          </a:prstGeom>
          <a:solidFill>
            <a:srgbClr val="80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Slow Interlocks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Interlocks and Protection of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val 9"/>
          <p:cNvSpPr>
            <a:spLocks noChangeArrowheads="1"/>
          </p:cNvSpPr>
          <p:nvPr/>
        </p:nvSpPr>
        <p:spPr bwMode="auto">
          <a:xfrm>
            <a:off x="457200" y="914400"/>
            <a:ext cx="8001000" cy="1676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In an event of fault, the fault energy to the Gyrotron</a:t>
            </a:r>
          </a:p>
          <a:p>
            <a:pPr algn="ctr"/>
            <a:r>
              <a:rPr lang="en-US"/>
              <a:t>should not exceed its critical fault energy</a:t>
            </a:r>
          </a:p>
          <a:p>
            <a:pPr algn="ctr"/>
            <a:r>
              <a:rPr lang="en-US"/>
              <a:t>known as critical crater energy</a:t>
            </a: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5486400" y="2971800"/>
            <a:ext cx="3276600" cy="2971800"/>
          </a:xfrm>
          <a:prstGeom prst="snip2Same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Remove high voltage </a:t>
            </a:r>
          </a:p>
          <a:p>
            <a:pPr algn="ctr">
              <a:defRPr/>
            </a:pPr>
            <a:r>
              <a:rPr lang="en-US" dirty="0"/>
              <a:t>Fast enough i.e. </a:t>
            </a:r>
          </a:p>
          <a:p>
            <a:pPr algn="ctr">
              <a:defRPr/>
            </a:pPr>
            <a:r>
              <a:rPr lang="en-US" sz="6600" dirty="0"/>
              <a:t>&lt; 10µs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2" name="Snip Same Side Corner Rectangle 11"/>
          <p:cNvSpPr/>
          <p:nvPr/>
        </p:nvSpPr>
        <p:spPr bwMode="auto">
          <a:xfrm>
            <a:off x="381000" y="2971800"/>
            <a:ext cx="3276600" cy="2971800"/>
          </a:xfrm>
          <a:prstGeom prst="snip2Same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Demonstrate</a:t>
            </a:r>
          </a:p>
          <a:p>
            <a:pPr algn="ctr">
              <a:defRPr/>
            </a:pPr>
            <a:r>
              <a:rPr lang="en-US" sz="6600" dirty="0"/>
              <a:t>10-Joule</a:t>
            </a:r>
          </a:p>
          <a:p>
            <a:pPr algn="ctr">
              <a:defRPr/>
            </a:pPr>
            <a:r>
              <a:rPr lang="en-US" sz="2800" dirty="0"/>
              <a:t>Wire test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31750" name="Right Arrow 12"/>
          <p:cNvSpPr>
            <a:spLocks noChangeArrowheads="1"/>
          </p:cNvSpPr>
          <p:nvPr/>
        </p:nvSpPr>
        <p:spPr bwMode="auto">
          <a:xfrm>
            <a:off x="3962400" y="4191000"/>
            <a:ext cx="1219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1" name="Left Arrow 13"/>
          <p:cNvSpPr>
            <a:spLocks noChangeArrowheads="1"/>
          </p:cNvSpPr>
          <p:nvPr/>
        </p:nvSpPr>
        <p:spPr bwMode="auto">
          <a:xfrm>
            <a:off x="3962400" y="4648200"/>
            <a:ext cx="12192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Most critical for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r>
              <a:rPr lang="en-US" sz="2800" b="1" dirty="0" smtClean="0">
                <a:solidFill>
                  <a:srgbClr val="0000CC"/>
                </a:solidFill>
              </a:rPr>
              <a:t>……Its fault energy…..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7200" y="1066800"/>
          <a:ext cx="8340725" cy="5518150"/>
        </p:xfrm>
        <a:graphic>
          <a:graphicData uri="http://schemas.openxmlformats.org/presentationml/2006/ole">
            <p:oleObj spid="_x0000_s74754" name="Drawing" r:id="rId3" imgW="10258560" imgH="5772240" progId="AutoCAD.Drawing.15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Electrical layout of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2171700" y="1485899"/>
            <a:ext cx="2133600" cy="3124200"/>
          </a:xfrm>
          <a:prstGeom prst="bentArrow">
            <a:avLst>
              <a:gd name="adj1" fmla="val 4491"/>
              <a:gd name="adj2" fmla="val 6263"/>
              <a:gd name="adj3" fmla="val 11458"/>
              <a:gd name="adj4" fmla="val 21061"/>
            </a:avLst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1904999"/>
            <a:ext cx="4572000" cy="228600"/>
          </a:xfrm>
          <a:prstGeom prst="rightArrow">
            <a:avLst>
              <a:gd name="adj1" fmla="val 41764"/>
              <a:gd name="adj2" fmla="val 81177"/>
            </a:avLst>
          </a:prstGeom>
          <a:solidFill>
            <a:schemeClr val="tx2">
              <a:lumMod val="85000"/>
              <a:lumOff val="1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838200" y="763588"/>
          <a:ext cx="7772400" cy="4875212"/>
        </p:xfrm>
        <a:graphic>
          <a:graphicData uri="http://schemas.openxmlformats.org/presentationml/2006/ole">
            <p:oleObj spid="_x0000_s76802" name="Drawing" r:id="rId4" imgW="10258560" imgH="5772240" progId="AutoCAD.Drawing.15">
              <p:embed/>
            </p:oleObj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5540514"/>
            <a:ext cx="91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Connect a wire at the place of </a:t>
            </a:r>
            <a:r>
              <a:rPr lang="en-US" sz="2000" dirty="0" err="1" smtClean="0">
                <a:solidFill>
                  <a:schemeClr val="tx2"/>
                </a:solidFill>
              </a:rPr>
              <a:t>Gyrotron</a:t>
            </a:r>
            <a:r>
              <a:rPr lang="en-US" sz="2000" dirty="0" smtClean="0">
                <a:solidFill>
                  <a:schemeClr val="tx2"/>
                </a:solidFill>
              </a:rPr>
              <a:t>, Generate </a:t>
            </a:r>
            <a:r>
              <a:rPr lang="en-US" sz="2000" dirty="0">
                <a:solidFill>
                  <a:schemeClr val="tx2"/>
                </a:solidFill>
              </a:rPr>
              <a:t>manual fault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Detect the fault and trigger the </a:t>
            </a:r>
            <a:r>
              <a:rPr lang="en-US" sz="2000" dirty="0" smtClean="0">
                <a:solidFill>
                  <a:schemeClr val="tx2"/>
                </a:solidFill>
              </a:rPr>
              <a:t>crowbar, If </a:t>
            </a:r>
            <a:r>
              <a:rPr lang="en-US" sz="2000" dirty="0">
                <a:solidFill>
                  <a:schemeClr val="tx2"/>
                </a:solidFill>
              </a:rPr>
              <a:t>wire safe, test successful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3848100" y="876300"/>
            <a:ext cx="2133600" cy="3124200"/>
          </a:xfrm>
          <a:prstGeom prst="bentArrow">
            <a:avLst>
              <a:gd name="adj1" fmla="val 4491"/>
              <a:gd name="adj2" fmla="val 6263"/>
              <a:gd name="adj3" fmla="val 11458"/>
              <a:gd name="adj4" fmla="val 21061"/>
            </a:avLst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52800" y="1295400"/>
            <a:ext cx="4572000" cy="228600"/>
          </a:xfrm>
          <a:prstGeom prst="rightArrow">
            <a:avLst>
              <a:gd name="adj1" fmla="val 41764"/>
              <a:gd name="adj2" fmla="val 81177"/>
            </a:avLst>
          </a:prstGeom>
          <a:solidFill>
            <a:schemeClr val="tx2">
              <a:lumMod val="85000"/>
              <a:lumOff val="1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10J-Wire test prior to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r>
              <a:rPr lang="en-US" sz="2800" b="1" dirty="0" smtClean="0">
                <a:solidFill>
                  <a:srgbClr val="0000CC"/>
                </a:solidFill>
              </a:rPr>
              <a:t> operation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7"/>
          <p:cNvSpPr>
            <a:spLocks noChangeArrowheads="1"/>
          </p:cNvSpPr>
          <p:nvPr/>
        </p:nvSpPr>
        <p:spPr bwMode="auto">
          <a:xfrm>
            <a:off x="2600325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7696200" y="990600"/>
            <a:ext cx="304800" cy="5410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1676400" y="5943600"/>
            <a:ext cx="6172200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2776" name="Picture 1026" descr="DSC05497"/>
          <p:cNvPicPr>
            <a:picLocks noChangeAspect="1" noChangeArrowheads="1"/>
          </p:cNvPicPr>
          <p:nvPr/>
        </p:nvPicPr>
        <p:blipFill>
          <a:blip r:embed="rId2"/>
          <a:srcRect l="10435" r="5925" b="8430"/>
          <a:stretch>
            <a:fillRect/>
          </a:stretch>
        </p:blipFill>
        <p:spPr bwMode="auto">
          <a:xfrm>
            <a:off x="1828800" y="1282700"/>
            <a:ext cx="6019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4"/>
          <p:cNvSpPr>
            <a:spLocks noChangeArrowheads="1"/>
          </p:cNvSpPr>
          <p:nvPr/>
        </p:nvSpPr>
        <p:spPr bwMode="auto">
          <a:xfrm>
            <a:off x="1676400" y="990600"/>
            <a:ext cx="304800" cy="5410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8" name="Rectangle 5"/>
          <p:cNvSpPr>
            <a:spLocks noChangeArrowheads="1"/>
          </p:cNvSpPr>
          <p:nvPr/>
        </p:nvSpPr>
        <p:spPr bwMode="auto">
          <a:xfrm>
            <a:off x="1752600" y="990600"/>
            <a:ext cx="6172200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Crowbar protection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8"/>
          <p:cNvSpPr>
            <a:spLocks noChangeArrowheads="1"/>
          </p:cNvSpPr>
          <p:nvPr/>
        </p:nvSpPr>
        <p:spPr bwMode="auto">
          <a:xfrm>
            <a:off x="0" y="628471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integrated test to turn OFF HVPS (Voltage ~ - 43kV) and AMPS (Voltage ~ + 20kV) together is checked and it is found that both the power supplies switch OFF within 8 microseconds. During this test, 10Joule wire is used and it was safe during the HV shot.</a:t>
            </a:r>
          </a:p>
        </p:txBody>
      </p:sp>
      <p:pic>
        <p:nvPicPr>
          <p:cNvPr id="34819" name="Picture 1027" descr="Integrated test-11feb-02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678" y="1600199"/>
            <a:ext cx="6343122" cy="47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0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Integrated HV test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29000"/>
            <a:ext cx="9144000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00150">
              <a:spcBef>
                <a:spcPct val="5000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Arial" charset="0"/>
              </a:rPr>
              <a:t>Operation of </a:t>
            </a:r>
            <a:r>
              <a:rPr lang="en-US" sz="1600" b="1" dirty="0" err="1" smtClean="0">
                <a:solidFill>
                  <a:srgbClr val="990000"/>
                </a:solidFill>
                <a:latin typeface="Arial" charset="0"/>
              </a:rPr>
              <a:t>Gyrotron</a:t>
            </a:r>
            <a:r>
              <a:rPr lang="en-US" sz="1600" b="1" dirty="0" smtClean="0">
                <a:solidFill>
                  <a:srgbClr val="990000"/>
                </a:solidFill>
                <a:latin typeface="Arial" charset="0"/>
              </a:rPr>
              <a:t> based ECRH system   involves systematic  operations of  different auxiliary power supplies, crowbar unit and water cooling . It essentially requires real time signal monitoring, data acquisition and control with offline data analysis facility. ECRH system comprises with 32 Analog Inputs,16 analog outputs and 64 digital I/O. VME (Versa Module Europe – a high speed computer bus ) hardware based data acquisition and control system is designed  keeping  modular design approach  in Hardware &amp; Software. </a:t>
            </a:r>
          </a:p>
          <a:p>
            <a:pPr defTabSz="1200150">
              <a:spcBef>
                <a:spcPct val="5000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Arial" charset="0"/>
              </a:rPr>
              <a:t>Software development follows Client – Server model  architecture . Interactive GUI developed using open source software </a:t>
            </a:r>
            <a:r>
              <a:rPr lang="en-US" sz="1600" b="1" dirty="0" err="1" smtClean="0">
                <a:solidFill>
                  <a:srgbClr val="990000"/>
                </a:solidFill>
                <a:latin typeface="Arial" charset="0"/>
              </a:rPr>
              <a:t>Tcl-tk</a:t>
            </a:r>
            <a:r>
              <a:rPr lang="en-US" sz="1600" b="1" dirty="0" smtClean="0">
                <a:solidFill>
                  <a:srgbClr val="990000"/>
                </a:solidFill>
                <a:latin typeface="Arial" charset="0"/>
              </a:rPr>
              <a:t>, GNU C,C++ compiler on Linux platform.        Control software developed on </a:t>
            </a:r>
            <a:r>
              <a:rPr lang="en-US" sz="1600" b="1" dirty="0" err="1" smtClean="0">
                <a:solidFill>
                  <a:srgbClr val="990000"/>
                </a:solidFill>
                <a:latin typeface="Arial" charset="0"/>
              </a:rPr>
              <a:t>VxWorks</a:t>
            </a:r>
            <a:r>
              <a:rPr lang="en-US" sz="1600" b="1" dirty="0" smtClean="0">
                <a:solidFill>
                  <a:srgbClr val="990000"/>
                </a:solidFill>
                <a:latin typeface="Arial" charset="0"/>
              </a:rPr>
              <a:t> RTOS in C++  and deployed on target Motorola POWER PC (SBS-VG4, 400MHz) based VME system. Both Hardware and Software are successfully integrated, tested and commissioned with ECRH system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7" name="Group 2145"/>
          <p:cNvGraphicFramePr>
            <a:graphicFrameLocks noGrp="1"/>
          </p:cNvGraphicFramePr>
          <p:nvPr/>
        </p:nvGraphicFramePr>
        <p:xfrm>
          <a:off x="152400" y="835337"/>
          <a:ext cx="8839200" cy="2365063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71671">
                <a:tc>
                  <a:txBody>
                    <a:bodyPr/>
                    <a:lstStyle/>
                    <a:p>
                      <a:pPr marL="0" marR="0" lvl="0" indent="0" algn="ctr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ECRH DAC System 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38129">
                <a:tc>
                  <a:txBody>
                    <a:bodyPr/>
                    <a:lstStyle/>
                    <a:p>
                      <a:pPr marL="0" marR="0" lvl="0" indent="0" algn="l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 Acquire, analyze and present real-time system data ( Data acquisition rate : 160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/ 1ms ) </a:t>
                      </a:r>
                    </a:p>
                    <a:p>
                      <a:pPr marL="0" marR="0" lvl="0" indent="0" algn="l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 System operation in  Stand alone mode and  Master / Slave  mode with   Central Control  System.</a:t>
                      </a:r>
                    </a:p>
                    <a:p>
                      <a:pPr marL="0" marR="0" lvl="0" indent="0" algn="l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 Software interlocks activation/deactivation for  different power supplies start/stop sequence and cooling sub system. </a:t>
                      </a:r>
                    </a:p>
                    <a:p>
                      <a:pPr marL="0" marR="0" lvl="0" indent="0" algn="l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 Data Export to MDS Plus Data structure  and Visualization in </a:t>
                      </a:r>
                      <a:r>
                        <a:rPr kumimoji="0" lang="en-I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JScope</a:t>
                      </a: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future data analysis.</a:t>
                      </a:r>
                    </a:p>
                    <a:p>
                      <a:pPr marL="0" marR="0" lvl="0" indent="0" algn="l" defTabSz="4938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 Fast Protection circuit ( &lt; 10uS ) for Crowbar activation in fault conditions.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DAC Features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3352800"/>
          </a:xfrm>
          <a:solidFill>
            <a:srgbClr val="FFCCFF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254061"/>
                </a:solidFill>
              </a:rPr>
              <a:t> </a:t>
            </a:r>
            <a:r>
              <a:rPr lang="en-US" sz="2400" b="1" u="sng" dirty="0" err="1" smtClean="0"/>
              <a:t>VMEbus</a:t>
            </a:r>
            <a:r>
              <a:rPr lang="en-US" sz="2400" b="1" u="sng" dirty="0" smtClean="0"/>
              <a:t>  Based Hardware</a:t>
            </a:r>
            <a:r>
              <a:rPr lang="en-US" sz="2800" b="1" dirty="0" smtClean="0"/>
              <a:t> 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Chassis with VME64 backplane ( 6U -15 Slot)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SBS - VG4 MPC407 PowerPC board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AVME 9325 analog I/P board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AVME 9660 Carrier card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VMIVME 2825 Digital IO Board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IP -220A Analog Output module</a:t>
            </a:r>
          </a:p>
          <a:p>
            <a:pPr lvl="2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IP-480 A Timer / Counter Module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VxWorks</a:t>
            </a:r>
            <a:r>
              <a:rPr lang="en-US" sz="2400" dirty="0" smtClean="0"/>
              <a:t> 5.4 RTOS (Wind-river systems)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Tornado 2.2 IDE for Target application development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Console GUI – using </a:t>
            </a:r>
            <a:r>
              <a:rPr lang="en-US" sz="2400" dirty="0" err="1" smtClean="0"/>
              <a:t>Tcl</a:t>
            </a:r>
            <a:r>
              <a:rPr lang="en-US" sz="2400" dirty="0" smtClean="0"/>
              <a:t> -</a:t>
            </a:r>
            <a:r>
              <a:rPr lang="en-US" sz="2400" dirty="0" err="1" smtClean="0"/>
              <a:t>Tk</a:t>
            </a:r>
            <a:r>
              <a:rPr lang="en-US" sz="2400" dirty="0" smtClean="0"/>
              <a:t> on Linux Platform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VME based DAC system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52400" y="3886200"/>
            <a:ext cx="868680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N" sz="1600" b="1" u="sng" dirty="0" smtClean="0">
                <a:solidFill>
                  <a:srgbClr val="336600"/>
                </a:solidFill>
              </a:rPr>
              <a:t>DAC </a:t>
            </a:r>
            <a:r>
              <a:rPr lang="en-IN" sz="1600" b="1" u="sng" dirty="0">
                <a:solidFill>
                  <a:srgbClr val="336600"/>
                </a:solidFill>
              </a:rPr>
              <a:t>SYSTEM Features:</a:t>
            </a:r>
          </a:p>
          <a:p>
            <a:r>
              <a:rPr lang="en-IN" sz="1800" b="1" dirty="0"/>
              <a:t>#  Acquire, analyze and present real-time system data ( Data acquisition rate : 1ms) </a:t>
            </a:r>
          </a:p>
          <a:p>
            <a:r>
              <a:rPr lang="en-IN" sz="1800" b="1" dirty="0"/>
              <a:t>#  System operation in  Local mode and  Master / Slave  mode with   Central</a:t>
            </a:r>
          </a:p>
          <a:p>
            <a:r>
              <a:rPr lang="en-IN" sz="1800" b="1" dirty="0"/>
              <a:t>    Control  System.</a:t>
            </a:r>
          </a:p>
          <a:p>
            <a:r>
              <a:rPr lang="en-IN" sz="1800" b="1" dirty="0"/>
              <a:t>#  Software interlocks activation/deactivation for  different power supplies start/stop</a:t>
            </a:r>
          </a:p>
          <a:p>
            <a:r>
              <a:rPr lang="en-IN" sz="1800" b="1" dirty="0"/>
              <a:t>    sequence and cooling sub system. </a:t>
            </a:r>
          </a:p>
          <a:p>
            <a:r>
              <a:rPr lang="en-IN" sz="1800" b="1" dirty="0"/>
              <a:t>#  Data Export to MDS Plus Data structure  and Visualization in </a:t>
            </a:r>
            <a:r>
              <a:rPr lang="en-IN" sz="1800" b="1" dirty="0" err="1"/>
              <a:t>JScope</a:t>
            </a:r>
            <a:r>
              <a:rPr lang="en-IN" sz="1800" b="1" dirty="0"/>
              <a:t> for data   </a:t>
            </a:r>
          </a:p>
          <a:p>
            <a:r>
              <a:rPr lang="en-IN" sz="1800" b="1" dirty="0"/>
              <a:t>    analysis.</a:t>
            </a:r>
          </a:p>
          <a:p>
            <a:r>
              <a:rPr lang="en-IN" sz="1800" b="1" dirty="0"/>
              <a:t>#  Fast Protection circuit ( &lt; 10</a:t>
            </a:r>
            <a:r>
              <a:rPr lang="en-US" sz="1800" b="1" dirty="0"/>
              <a:t>µ</a:t>
            </a:r>
            <a:r>
              <a:rPr lang="en-IN" sz="1800" b="1" dirty="0"/>
              <a:t>S ) for Crowbar activation in fault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172"/>
          <p:cNvGraphicFramePr>
            <a:graphicFrameLocks noChangeAspect="1"/>
          </p:cNvGraphicFramePr>
          <p:nvPr/>
        </p:nvGraphicFramePr>
        <p:xfrm>
          <a:off x="304800" y="838200"/>
          <a:ext cx="8407698" cy="5500702"/>
        </p:xfrm>
        <a:graphic>
          <a:graphicData uri="http://schemas.openxmlformats.org/presentationml/2006/ole">
            <p:oleObj spid="_x0000_s166914" name="Visio" r:id="rId3" imgW="6208735" imgH="3542832" progId="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DAC Layout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2590800"/>
            <a:ext cx="1371600" cy="4572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rgbClr val="000000"/>
                </a:solidFill>
                <a:cs typeface="Arial" charset="0"/>
              </a:rPr>
              <a:t>Anode 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1905000"/>
            <a:ext cx="1676400" cy="3810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rgbClr val="000000"/>
                </a:solidFill>
                <a:cs typeface="Arial" charset="0"/>
              </a:rPr>
              <a:t>Cryomagnet PS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971800" y="3962400"/>
            <a:ext cx="1752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10800000" scaled="1"/>
          </a:gra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lIns="182880" tIns="97200" anchor="ctr"/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RHVPS  Power Supply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716" y="1356580"/>
            <a:ext cx="1301910" cy="2691940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rgbClr val="000000"/>
                </a:solidFill>
                <a:cs typeface="Arial" charset="0"/>
              </a:rPr>
              <a:t>ECRH DAC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71800" y="1143000"/>
            <a:ext cx="1828800" cy="381000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b="0" dirty="0">
                <a:solidFill>
                  <a:srgbClr val="000000"/>
                </a:solidFill>
                <a:cs typeface="Arial" charset="0"/>
              </a:rPr>
              <a:t>Ion Pump PS</a:t>
            </a:r>
          </a:p>
        </p:txBody>
      </p:sp>
      <p:sp>
        <p:nvSpPr>
          <p:cNvPr id="31" name="Flowchart: Predefined Process 30"/>
          <p:cNvSpPr/>
          <p:nvPr/>
        </p:nvSpPr>
        <p:spPr>
          <a:xfrm>
            <a:off x="7184736" y="5124450"/>
            <a:ext cx="1403928" cy="1066800"/>
          </a:xfrm>
          <a:prstGeom prst="flowChartPredefinedProcess">
            <a:avLst/>
          </a:prstGeom>
          <a:gradFill flip="none" rotWithShape="1">
            <a:gsLst>
              <a:gs pos="0">
                <a:srgbClr val="4199E9">
                  <a:tint val="66000"/>
                  <a:satMod val="160000"/>
                </a:srgbClr>
              </a:gs>
              <a:gs pos="50000">
                <a:srgbClr val="4199E9">
                  <a:tint val="44500"/>
                  <a:satMod val="160000"/>
                </a:srgbClr>
              </a:gs>
              <a:gs pos="100000">
                <a:srgbClr val="4199E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rgbClr val="000000"/>
                </a:solidFill>
                <a:cs typeface="Arial" charset="0"/>
              </a:rPr>
              <a:t>SST1 -Data Storage and Analysis</a:t>
            </a:r>
          </a:p>
        </p:txBody>
      </p:sp>
      <p:pic>
        <p:nvPicPr>
          <p:cNvPr id="29738" name="Picture 42" descr="IMG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514600" cy="3276600"/>
          </a:xfrm>
          <a:prstGeom prst="rect">
            <a:avLst/>
          </a:prstGeom>
          <a:noFill/>
        </p:spPr>
      </p:pic>
      <p:sp>
        <p:nvSpPr>
          <p:cNvPr id="2" name="Rounded Rectangle 5"/>
          <p:cNvSpPr/>
          <p:nvPr/>
        </p:nvSpPr>
        <p:spPr>
          <a:xfrm>
            <a:off x="3276600" y="3276600"/>
            <a:ext cx="1371600" cy="4572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rgbClr val="000000"/>
                </a:solidFill>
                <a:cs typeface="Arial" charset="0"/>
              </a:rPr>
              <a:t>Filament PS</a:t>
            </a:r>
          </a:p>
        </p:txBody>
      </p:sp>
      <p:sp>
        <p:nvSpPr>
          <p:cNvPr id="3" name="Rounded Rectangle 8"/>
          <p:cNvSpPr>
            <a:spLocks noChangeArrowheads="1"/>
          </p:cNvSpPr>
          <p:nvPr/>
        </p:nvSpPr>
        <p:spPr bwMode="auto">
          <a:xfrm>
            <a:off x="533400" y="5181600"/>
            <a:ext cx="2209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10800000" scaled="1"/>
          </a:gra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lIns="182880" tIns="97200" anchor="ctr"/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Fast Interlock circuit</a:t>
            </a:r>
          </a:p>
        </p:txBody>
      </p:sp>
      <p:sp>
        <p:nvSpPr>
          <p:cNvPr id="4" name="Rounded Rectangle 8"/>
          <p:cNvSpPr>
            <a:spLocks noChangeArrowheads="1"/>
          </p:cNvSpPr>
          <p:nvPr/>
        </p:nvSpPr>
        <p:spPr bwMode="auto">
          <a:xfrm>
            <a:off x="533400" y="4495800"/>
            <a:ext cx="2209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10800000" scaled="1"/>
          </a:gra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lIns="182880" tIns="97200" anchor="ctr"/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Protections: Arc Detectors, di/dt, Anode Over Current, </a:t>
            </a:r>
          </a:p>
        </p:txBody>
      </p:sp>
      <p:sp>
        <p:nvSpPr>
          <p:cNvPr id="29743" name="AutoShape 47"/>
          <p:cNvSpPr>
            <a:spLocks noChangeArrowheads="1"/>
          </p:cNvSpPr>
          <p:nvPr/>
        </p:nvSpPr>
        <p:spPr bwMode="auto">
          <a:xfrm>
            <a:off x="4800600" y="13716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AutoShape 48"/>
          <p:cNvSpPr>
            <a:spLocks noChangeArrowheads="1"/>
          </p:cNvSpPr>
          <p:nvPr/>
        </p:nvSpPr>
        <p:spPr bwMode="auto">
          <a:xfrm>
            <a:off x="4724400" y="20574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AutoShape 49"/>
          <p:cNvSpPr>
            <a:spLocks noChangeArrowheads="1"/>
          </p:cNvSpPr>
          <p:nvPr/>
        </p:nvSpPr>
        <p:spPr bwMode="auto">
          <a:xfrm>
            <a:off x="4648200" y="27432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AutoShape 50"/>
          <p:cNvSpPr>
            <a:spLocks noChangeArrowheads="1"/>
          </p:cNvSpPr>
          <p:nvPr/>
        </p:nvSpPr>
        <p:spPr bwMode="auto">
          <a:xfrm>
            <a:off x="4648200" y="3429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AutoShape 51"/>
          <p:cNvSpPr>
            <a:spLocks noChangeArrowheads="1"/>
          </p:cNvSpPr>
          <p:nvPr/>
        </p:nvSpPr>
        <p:spPr bwMode="auto">
          <a:xfrm>
            <a:off x="4724400" y="41148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ounded Rectangle 25"/>
          <p:cNvSpPr/>
          <p:nvPr/>
        </p:nvSpPr>
        <p:spPr>
          <a:xfrm>
            <a:off x="5638800" y="1066800"/>
            <a:ext cx="1219200" cy="3886200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cs typeface="Arial" charset="0"/>
              </a:rPr>
              <a:t>Signal Condition Rack</a:t>
            </a:r>
          </a:p>
        </p:txBody>
      </p:sp>
      <p:sp>
        <p:nvSpPr>
          <p:cNvPr id="29750" name="AutoShape 54"/>
          <p:cNvSpPr>
            <a:spLocks noChangeArrowheads="1"/>
          </p:cNvSpPr>
          <p:nvPr/>
        </p:nvSpPr>
        <p:spPr bwMode="auto">
          <a:xfrm>
            <a:off x="7620000" y="4114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AutoShape 55"/>
          <p:cNvSpPr>
            <a:spLocks noChangeArrowheads="1"/>
          </p:cNvSpPr>
          <p:nvPr/>
        </p:nvSpPr>
        <p:spPr bwMode="auto">
          <a:xfrm>
            <a:off x="6858000" y="2514600"/>
            <a:ext cx="685800" cy="485775"/>
          </a:xfrm>
          <a:prstGeom prst="leftRightArrow">
            <a:avLst>
              <a:gd name="adj1" fmla="val 50000"/>
              <a:gd name="adj2" fmla="val 2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le 5"/>
          <p:cNvSpPr/>
          <p:nvPr/>
        </p:nvSpPr>
        <p:spPr>
          <a:xfrm>
            <a:off x="3276600" y="5181600"/>
            <a:ext cx="1600200" cy="4572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rgbClr val="000000"/>
                </a:solidFill>
                <a:cs typeface="Arial" charset="0"/>
              </a:rPr>
              <a:t>Ignitron based Crowbar system</a:t>
            </a:r>
          </a:p>
        </p:txBody>
      </p:sp>
      <p:sp>
        <p:nvSpPr>
          <p:cNvPr id="29753" name="AutoShape 57"/>
          <p:cNvSpPr>
            <a:spLocks noChangeArrowheads="1"/>
          </p:cNvSpPr>
          <p:nvPr/>
        </p:nvSpPr>
        <p:spPr bwMode="auto">
          <a:xfrm>
            <a:off x="2743200" y="54102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AutoShape 58"/>
          <p:cNvSpPr>
            <a:spLocks noChangeArrowheads="1"/>
          </p:cNvSpPr>
          <p:nvPr/>
        </p:nvSpPr>
        <p:spPr bwMode="auto">
          <a:xfrm>
            <a:off x="1524000" y="49530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7" name="AutoShape 61"/>
          <p:cNvSpPr>
            <a:spLocks noChangeArrowheads="1"/>
          </p:cNvSpPr>
          <p:nvPr/>
        </p:nvSpPr>
        <p:spPr bwMode="auto">
          <a:xfrm>
            <a:off x="2743200" y="4648200"/>
            <a:ext cx="2895600" cy="76200"/>
          </a:xfrm>
          <a:prstGeom prst="leftRightArrow">
            <a:avLst>
              <a:gd name="adj1" fmla="val 50000"/>
              <a:gd name="adj2" fmla="val 7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ounded Rectangle 8"/>
          <p:cNvSpPr>
            <a:spLocks noChangeArrowheads="1"/>
          </p:cNvSpPr>
          <p:nvPr/>
        </p:nvSpPr>
        <p:spPr bwMode="auto">
          <a:xfrm>
            <a:off x="3048000" y="5791200"/>
            <a:ext cx="1905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9774"/>
              </a:gs>
              <a:gs pos="50000">
                <a:srgbClr val="DADAA8"/>
              </a:gs>
              <a:gs pos="100000">
                <a:srgbClr val="FFFFC8"/>
              </a:gs>
            </a:gsLst>
            <a:lin ang="10800000" scaled="1"/>
          </a:gra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lIns="182880" tIns="97200" anchor="ctr"/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         Data Logger </a:t>
            </a:r>
          </a:p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(Gyrotron Water Cooling)</a:t>
            </a:r>
          </a:p>
        </p:txBody>
      </p:sp>
      <p:pic>
        <p:nvPicPr>
          <p:cNvPr id="29759" name="Picture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248275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60" name="AutoShape 64"/>
          <p:cNvSpPr>
            <a:spLocks noChangeArrowheads="1"/>
          </p:cNvSpPr>
          <p:nvPr/>
        </p:nvSpPr>
        <p:spPr bwMode="auto">
          <a:xfrm>
            <a:off x="5029200" y="5943600"/>
            <a:ext cx="609600" cy="762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62" name="Picture 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1066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63" name="Picture 67" descr="vme ecr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676400"/>
            <a:ext cx="1143000" cy="838200"/>
          </a:xfrm>
          <a:prstGeom prst="rect">
            <a:avLst/>
          </a:prstGeom>
          <a:noFill/>
        </p:spPr>
      </p:pic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304800" y="9144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N" sz="1000"/>
              <a:t>42 GHz Gyrotron system (500kW,500ms)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DAC system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Plan of Talk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55707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Introduction in short to ECRH in </a:t>
            </a:r>
            <a:r>
              <a:rPr lang="en-US" dirty="0" err="1">
                <a:solidFill>
                  <a:srgbClr val="C00000"/>
                </a:solidFill>
              </a:rPr>
              <a:t>tokamak</a:t>
            </a:r>
            <a:r>
              <a:rPr lang="en-US" dirty="0">
                <a:solidFill>
                  <a:srgbClr val="C00000"/>
                </a:solidFill>
              </a:rPr>
              <a:t> Plasma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(ECR </a:t>
            </a:r>
            <a:r>
              <a:rPr lang="en-US" sz="2000" dirty="0">
                <a:solidFill>
                  <a:srgbClr val="C00000"/>
                </a:solidFill>
              </a:rPr>
              <a:t>waves in plasma &amp; its advantage)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Gyrotron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system on a </a:t>
            </a:r>
            <a:r>
              <a:rPr lang="en-US" dirty="0" err="1">
                <a:solidFill>
                  <a:srgbClr val="C00000"/>
                </a:solidFill>
              </a:rPr>
              <a:t>tokamak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Gyrotron</a:t>
            </a:r>
            <a:r>
              <a:rPr lang="en-US" sz="2000" dirty="0">
                <a:solidFill>
                  <a:srgbClr val="C00000"/>
                </a:solidFill>
              </a:rPr>
              <a:t>, transmission line and launcher)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peration and control of High Power </a:t>
            </a:r>
            <a:r>
              <a:rPr lang="en-US" b="1" dirty="0" err="1" smtClean="0">
                <a:solidFill>
                  <a:srgbClr val="C00000"/>
                </a:solidFill>
              </a:rPr>
              <a:t>Gyrotrons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42GHz </a:t>
            </a:r>
            <a:r>
              <a:rPr lang="en-US" dirty="0" err="1" smtClean="0">
                <a:solidFill>
                  <a:srgbClr val="C00000"/>
                </a:solidFill>
              </a:rPr>
              <a:t>Gyrotron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system on SST-1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dirty="0" err="1" smtClean="0">
                <a:solidFill>
                  <a:srgbClr val="C00000"/>
                </a:solidFill>
              </a:rPr>
              <a:t>Aditya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Experiment on SST-1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609600" y="1524000"/>
          <a:ext cx="7924800" cy="3963988"/>
        </p:xfrm>
        <a:graphic>
          <a:graphicData uri="http://schemas.openxmlformats.org/presentationml/2006/ole">
            <p:oleObj spid="_x0000_s168962" name="Visio" r:id="rId3" imgW="6598807" imgH="3730590" progId="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ECRH pulse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all in one 24-1-2013 500ms 500kw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749763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371600"/>
            <a:ext cx="1524000" cy="441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 smtClean="0"/>
              <a:t>Parameters: </a:t>
            </a:r>
          </a:p>
          <a:p>
            <a:pPr>
              <a:defRPr/>
            </a:pPr>
            <a:r>
              <a:rPr lang="en-IN" sz="1600" dirty="0" smtClean="0"/>
              <a:t>Beam Voltage: ~- 48kV, Beam Current: ~19A,</a:t>
            </a:r>
          </a:p>
          <a:p>
            <a:pPr>
              <a:defRPr/>
            </a:pPr>
            <a:r>
              <a:rPr lang="en-IN" sz="1600" dirty="0" smtClean="0"/>
              <a:t>Anode voltage: +19kV, </a:t>
            </a:r>
          </a:p>
          <a:p>
            <a:pPr>
              <a:defRPr/>
            </a:pPr>
            <a:r>
              <a:rPr lang="en-IN" sz="1600" dirty="0" err="1" smtClean="0"/>
              <a:t>Cryomagnet</a:t>
            </a:r>
            <a:r>
              <a:rPr lang="en-IN" sz="1600" dirty="0" smtClean="0"/>
              <a:t> current: 28.2A, Filament Power: ~630W</a:t>
            </a:r>
            <a:endParaRPr lang="en-IN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0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HV test of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r>
              <a:rPr lang="en-US" sz="2800" b="1" dirty="0" smtClean="0">
                <a:solidFill>
                  <a:srgbClr val="0000CC"/>
                </a:solidFill>
              </a:rPr>
              <a:t> (DAC)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C:\Users\B.K.Shukla\Downloads\gry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66800"/>
            <a:ext cx="88106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42GHz ECRH system on SST-1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.K.Shukla\Downloads\gry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8" t="4393"/>
          <a:stretch/>
        </p:blipFill>
        <p:spPr bwMode="auto">
          <a:xfrm>
            <a:off x="76200" y="2559473"/>
            <a:ext cx="8915400" cy="4146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>
          <a:xfrm>
            <a:off x="76200" y="914400"/>
            <a:ext cx="899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Microwave Source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Gyrotron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Depressed Collector type , Frequency : 42GHz, Power : 500 kW, Pulse duration : 500ms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 line: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MOU, 63.5mm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 corrugated waveguide,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polariser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bend, bellow, DC break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993300"/>
              </a:buClr>
              <a:defRPr/>
            </a:pPr>
            <a:r>
              <a:rPr lang="en-US" sz="1600" b="1" dirty="0" smtClean="0">
                <a:solidFill>
                  <a:srgbClr val="336600"/>
                </a:solidFill>
              </a:rPr>
              <a:t>Launcher</a:t>
            </a:r>
            <a:endParaRPr lang="en-US" sz="1400" b="1" dirty="0" smtClean="0">
              <a:solidFill>
                <a:srgbClr val="3366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 based quasi-optical launcher</a:t>
            </a:r>
            <a:r>
              <a:rPr lang="en-US" sz="1400" b="1" dirty="0" smtClean="0">
                <a:solidFill>
                  <a:srgbClr val="000066"/>
                </a:solidFill>
              </a:rPr>
              <a:t>r to launch focused beam for plasma breakdown in </a:t>
            </a:r>
            <a:r>
              <a:rPr lang="en-US" sz="1400" b="1" dirty="0" err="1" smtClean="0">
                <a:solidFill>
                  <a:srgbClr val="000066"/>
                </a:solidFill>
              </a:rPr>
              <a:t>tokamak</a:t>
            </a:r>
            <a:r>
              <a:rPr lang="en-US" sz="1400" b="1" dirty="0" smtClean="0">
                <a:solidFill>
                  <a:srgbClr val="000066"/>
                </a:solidFill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42GHz ECRH system on SST-1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5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48768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6600"/>
                </a:solidFill>
              </a:rPr>
              <a:t>Microwave Source (</a:t>
            </a:r>
            <a:r>
              <a:rPr lang="en-US" sz="1800" b="1" dirty="0" err="1" smtClean="0">
                <a:solidFill>
                  <a:srgbClr val="006600"/>
                </a:solidFill>
              </a:rPr>
              <a:t>Gyrotron</a:t>
            </a:r>
            <a:r>
              <a:rPr lang="en-US" sz="1800" b="1" dirty="0" smtClean="0">
                <a:solidFill>
                  <a:srgbClr val="006600"/>
                </a:solidFill>
              </a:rPr>
              <a:t>):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Depressed Collector type 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Frequency : 42GHz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Power : 500 kW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Pulse duration : 500ms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Mode purity : &gt; 95%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err="1" smtClean="0">
                <a:solidFill>
                  <a:srgbClr val="000066"/>
                </a:solidFill>
              </a:rPr>
              <a:t>Gyrotron</a:t>
            </a:r>
            <a:r>
              <a:rPr lang="en-US" sz="1600" b="1" dirty="0" smtClean="0">
                <a:solidFill>
                  <a:srgbClr val="000066"/>
                </a:solidFill>
              </a:rPr>
              <a:t> output : lateral-horizontal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Output mode : TEM</a:t>
            </a:r>
            <a:r>
              <a:rPr lang="en-US" sz="1600" b="1" baseline="-25000" dirty="0" smtClean="0">
                <a:solidFill>
                  <a:srgbClr val="000066"/>
                </a:solidFill>
              </a:rPr>
              <a:t>00</a:t>
            </a:r>
            <a:r>
              <a:rPr lang="en-US" sz="1600" b="1" dirty="0" smtClean="0">
                <a:solidFill>
                  <a:srgbClr val="000066"/>
                </a:solidFill>
              </a:rPr>
              <a:t> – Gaussian beam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err="1" smtClean="0">
                <a:solidFill>
                  <a:srgbClr val="000066"/>
                </a:solidFill>
              </a:rPr>
              <a:t>Gyrotron</a:t>
            </a:r>
            <a:r>
              <a:rPr lang="en-US" sz="1600" b="1" dirty="0" smtClean="0">
                <a:solidFill>
                  <a:srgbClr val="000066"/>
                </a:solidFill>
              </a:rPr>
              <a:t> output window : Ceramic (BN-edge cooled with)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Magnet of </a:t>
            </a:r>
            <a:r>
              <a:rPr lang="en-US" sz="1600" b="1" dirty="0" err="1" smtClean="0">
                <a:solidFill>
                  <a:srgbClr val="000066"/>
                </a:solidFill>
              </a:rPr>
              <a:t>gyrotron</a:t>
            </a:r>
            <a:r>
              <a:rPr lang="en-US" sz="1600" b="1" dirty="0" smtClean="0">
                <a:solidFill>
                  <a:srgbClr val="000066"/>
                </a:solidFill>
              </a:rPr>
              <a:t> : </a:t>
            </a:r>
            <a:r>
              <a:rPr lang="en-US" sz="1600" b="1" dirty="0" err="1" smtClean="0">
                <a:solidFill>
                  <a:srgbClr val="000066"/>
                </a:solidFill>
              </a:rPr>
              <a:t>cryo</a:t>
            </a:r>
            <a:r>
              <a:rPr lang="en-US" sz="1600" b="1" dirty="0" smtClean="0">
                <a:solidFill>
                  <a:srgbClr val="000066"/>
                </a:solidFill>
              </a:rPr>
              <a:t>-cooled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336600"/>
                </a:solidFill>
              </a:rPr>
              <a:t>Cooling of </a:t>
            </a:r>
            <a:r>
              <a:rPr lang="en-US" sz="1800" b="1" dirty="0" err="1" smtClean="0">
                <a:solidFill>
                  <a:srgbClr val="336600"/>
                </a:solidFill>
              </a:rPr>
              <a:t>gyrotron</a:t>
            </a:r>
            <a:r>
              <a:rPr lang="en-US" sz="1800" b="1" dirty="0" smtClean="0">
                <a:solidFill>
                  <a:srgbClr val="3366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66"/>
                </a:solidFill>
              </a:rPr>
              <a:t>Collector, body, anode, ion pump and ballast load : cooled with DM water</a:t>
            </a:r>
          </a:p>
        </p:txBody>
      </p:sp>
      <p:pic>
        <p:nvPicPr>
          <p:cNvPr id="27652" name="Picture 2" descr="C:\Users\B.K.Shukla\Desktop\Gyrotron 42GH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204" y="914400"/>
            <a:ext cx="3886796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 descr="C:\Users\BK Shukla\Desktop\EC-18-f\20140418_125953.jpg"/>
          <p:cNvPicPr>
            <a:picLocks noChangeAspect="1" noChangeArrowheads="1"/>
          </p:cNvPicPr>
          <p:nvPr/>
        </p:nvPicPr>
        <p:blipFill>
          <a:blip r:embed="rId2"/>
          <a:srcRect l="16667" r="4902"/>
          <a:stretch>
            <a:fillRect/>
          </a:stretch>
        </p:blipFill>
        <p:spPr bwMode="auto">
          <a:xfrm>
            <a:off x="3276600" y="990600"/>
            <a:ext cx="5791200" cy="553783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>
          <a:xfrm>
            <a:off x="152400" y="1143000"/>
            <a:ext cx="2971800" cy="510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Microwave Source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Gyrotron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Operating parameters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voltage: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-50kV max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smtClean="0">
                <a:solidFill>
                  <a:srgbClr val="000066"/>
                </a:solidFill>
              </a:rPr>
              <a:t>Beam current: 20A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Anode Voltage:  +20kV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err="1" smtClean="0">
                <a:solidFill>
                  <a:srgbClr val="000066"/>
                </a:solidFill>
              </a:rPr>
              <a:t>Cryomagnet</a:t>
            </a:r>
            <a:r>
              <a:rPr lang="en-US" sz="1400" b="1" dirty="0" smtClean="0">
                <a:solidFill>
                  <a:srgbClr val="000066"/>
                </a:solidFill>
              </a:rPr>
              <a:t> current: 28.3A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50%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 purity : &gt; 95%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Gyrotron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: lateral-horizontal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mode : TEM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Gaussian beam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Gyrotron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window : Ceramic (BN-edge cooled with)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 of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gyrotron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-cooled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42GHz ECRH system in SST-1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399" y="762000"/>
            <a:ext cx="4343401" cy="572464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Parameters for 1.5T operation:</a:t>
            </a:r>
          </a:p>
          <a:p>
            <a:pPr>
              <a:lnSpc>
                <a:spcPct val="150000"/>
              </a:lnSpc>
            </a:pPr>
            <a:r>
              <a:rPr lang="en-IN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Tokamak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Magnetic Field: 1.5T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ECH mode : O-1 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(Polarization – Plane polarization E||B</a:t>
            </a:r>
            <a:r>
              <a:rPr lang="en-IN" sz="1600" b="1" baseline="-25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Power: ~200kW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Pulse duration: 150-170ms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ECRH Pulse = +10.0ms (w.r.t. loop voltage)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Hydrogen Pressure : 8x10</a:t>
            </a:r>
            <a:r>
              <a:rPr lang="en-IN" sz="16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to 3x10</a:t>
            </a:r>
            <a:r>
              <a:rPr lang="en-IN" sz="16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mbar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Successful breakdown is achieved in all the shots where ECRH power launched successfully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Loop </a:t>
            </a:r>
            <a:r>
              <a:rPr lang="en-IN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voltage : 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~ 3.0 V</a:t>
            </a:r>
            <a:endParaRPr lang="en-IN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Plasma current: ~40-60kA (Small Discharges)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Delay in breakdown ~ No delay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762000"/>
            <a:ext cx="4191000" cy="572464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Parameters for 0.75T operation:</a:t>
            </a:r>
          </a:p>
          <a:p>
            <a:pPr>
              <a:lnSpc>
                <a:spcPct val="150000"/>
              </a:lnSpc>
            </a:pPr>
            <a:r>
              <a:rPr lang="en-IN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Tokamak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Magnetic Field: 0.75T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ECH mode : X-2 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(Polarization – Right hand circular)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Power: 225kW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Pulse duration: 200ms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Pulse start at : -50ms w.r.t. loop voltage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Hydrogen Pressure : 1x10</a:t>
            </a:r>
            <a:r>
              <a:rPr lang="en-IN" sz="16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mbar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Successful breakdown is achieved in all the shots where ECRH power launched successfully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pre-ionized density : 4-8x10</a:t>
            </a:r>
            <a:r>
              <a:rPr lang="en-IN" sz="16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IN" sz="16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-3</a:t>
            </a:r>
          </a:p>
          <a:p>
            <a:pPr>
              <a:lnSpc>
                <a:spcPct val="150000"/>
              </a:lnSpc>
            </a:pPr>
            <a:r>
              <a:rPr lang="en-IN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Loop voltage : </a:t>
            </a: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~ 3.0 V</a:t>
            </a:r>
            <a:endParaRPr lang="en-IN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Plasma current: ~50kA</a:t>
            </a:r>
          </a:p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Delay in breakdown ~40ms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ECRH assisted breakdown in SST-1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8" r="7940"/>
          <a:stretch/>
        </p:blipFill>
        <p:spPr bwMode="auto">
          <a:xfrm>
            <a:off x="107504" y="1066800"/>
            <a:ext cx="8928992" cy="493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ECRH assisted breakdown in SST-1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.K.Shukla\Desktop\z1 -90degree.jpg"/>
          <p:cNvPicPr/>
          <p:nvPr/>
        </p:nvPicPr>
        <p:blipFill rotWithShape="1"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223"/>
          <a:stretch/>
        </p:blipFill>
        <p:spPr bwMode="auto">
          <a:xfrm>
            <a:off x="2362200" y="-609600"/>
            <a:ext cx="4600575" cy="84615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ECRH system in </a:t>
            </a:r>
            <a:r>
              <a:rPr lang="en-US" sz="2800" b="1" dirty="0" err="1" smtClean="0">
                <a:solidFill>
                  <a:srgbClr val="0000CC"/>
                </a:solidFill>
              </a:rPr>
              <a:t>Aditya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2209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ECRH Parameters:</a:t>
            </a:r>
          </a:p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X-2 launch</a:t>
            </a:r>
          </a:p>
          <a:p>
            <a:pPr>
              <a:lnSpc>
                <a:spcPct val="150000"/>
              </a:lnSpc>
            </a:pPr>
            <a:r>
              <a:rPr lang="en-IN" sz="1400" b="1" dirty="0" err="1" smtClean="0">
                <a:solidFill>
                  <a:srgbClr val="FF0000"/>
                </a:solidFill>
              </a:rPr>
              <a:t>Aditya</a:t>
            </a:r>
            <a:r>
              <a:rPr lang="en-IN" sz="1400" b="1" dirty="0" smtClean="0">
                <a:solidFill>
                  <a:srgbClr val="FF0000"/>
                </a:solidFill>
              </a:rPr>
              <a:t> </a:t>
            </a:r>
            <a:r>
              <a:rPr lang="en-IN" sz="1400" b="1" dirty="0" err="1" smtClean="0">
                <a:solidFill>
                  <a:srgbClr val="FF0000"/>
                </a:solidFill>
              </a:rPr>
              <a:t>tokamak</a:t>
            </a:r>
            <a:r>
              <a:rPr lang="en-IN" sz="1400" b="1" dirty="0" smtClean="0">
                <a:solidFill>
                  <a:srgbClr val="FF0000"/>
                </a:solidFill>
              </a:rPr>
              <a:t> BT : 0.75T (0.75-0.85T)</a:t>
            </a:r>
          </a:p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Power varied from 80kW to 150kW</a:t>
            </a:r>
          </a:p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Pulse duration from 70ms to 100ms</a:t>
            </a:r>
          </a:p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ECRH start @ -50ms</a:t>
            </a:r>
          </a:p>
          <a:p>
            <a:pPr>
              <a:lnSpc>
                <a:spcPct val="150000"/>
              </a:lnSpc>
            </a:pPr>
            <a:r>
              <a:rPr lang="en-IN" sz="1400" b="1" dirty="0" smtClean="0">
                <a:solidFill>
                  <a:srgbClr val="FF0000"/>
                </a:solidFill>
              </a:rPr>
              <a:t>Pressure varied from 8x10</a:t>
            </a:r>
            <a:r>
              <a:rPr lang="en-IN" sz="1400" b="1" baseline="30000" dirty="0" smtClean="0">
                <a:solidFill>
                  <a:srgbClr val="FF0000"/>
                </a:solidFill>
              </a:rPr>
              <a:t>-5</a:t>
            </a:r>
            <a:r>
              <a:rPr lang="en-IN" sz="1400" b="1" dirty="0" smtClean="0">
                <a:solidFill>
                  <a:srgbClr val="FF0000"/>
                </a:solidFill>
              </a:rPr>
              <a:t> to 2x10</a:t>
            </a:r>
            <a:r>
              <a:rPr lang="en-IN" sz="1400" b="1" baseline="30000" dirty="0" smtClean="0">
                <a:solidFill>
                  <a:srgbClr val="FF0000"/>
                </a:solidFill>
              </a:rPr>
              <a:t>-4</a:t>
            </a:r>
            <a:r>
              <a:rPr lang="en-IN" sz="1400" b="1" dirty="0" smtClean="0">
                <a:solidFill>
                  <a:srgbClr val="FF0000"/>
                </a:solidFill>
              </a:rPr>
              <a:t> </a:t>
            </a:r>
            <a:r>
              <a:rPr lang="en-IN" sz="1400" b="1" dirty="0" err="1" smtClean="0">
                <a:solidFill>
                  <a:srgbClr val="FF0000"/>
                </a:solidFill>
              </a:rPr>
              <a:t>torr</a:t>
            </a:r>
            <a:endParaRPr lang="en-IN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FF0000"/>
                </a:solidFill>
              </a:rPr>
              <a:t>Loop voltage  from 12V to 5V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Low-loop voltage ECRH assisted breakdown in </a:t>
            </a:r>
            <a:r>
              <a:rPr lang="en-US" sz="2800" b="1" dirty="0" err="1" smtClean="0">
                <a:solidFill>
                  <a:srgbClr val="0000CC"/>
                </a:solidFill>
              </a:rPr>
              <a:t>Aditya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1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</a:rPr>
              <a:t>Tokamak</a:t>
            </a:r>
            <a:r>
              <a:rPr lang="en-US" sz="2800" b="1" dirty="0">
                <a:solidFill>
                  <a:srgbClr val="0000CC"/>
                </a:solidFill>
              </a:rPr>
              <a:t> and ECR waves</a:t>
            </a:r>
            <a:endParaRPr lang="en-US" sz="1100" dirty="0">
              <a:solidFill>
                <a:srgbClr val="0000CC"/>
              </a:solidFill>
            </a:endParaRPr>
          </a:p>
        </p:txBody>
      </p:sp>
      <p:pic>
        <p:nvPicPr>
          <p:cNvPr id="13315" name="Picture 4" descr="http://att.nst.pku.edu.cn/2cmkjfnu60rn2xntqzx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1093788"/>
            <a:ext cx="6048375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://www.differencebetween.info/sites/default/files/images/2/electromagnetic_waves.jpg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81350"/>
            <a:ext cx="24463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992563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Issues with VME system</a:t>
            </a:r>
            <a:endParaRPr lang="en-US" sz="1800" b="1" dirty="0" smtClean="0"/>
          </a:p>
          <a:p>
            <a:r>
              <a:rPr lang="en-US" sz="1800" b="1" dirty="0" smtClean="0"/>
              <a:t>Booting problems are witnessed in main processor board (SBS-VG4).</a:t>
            </a:r>
            <a:r>
              <a:rPr lang="en-US" sz="1800" dirty="0" smtClean="0"/>
              <a:t> Processor hangs on problem happened sometimes.  </a:t>
            </a:r>
          </a:p>
          <a:p>
            <a:r>
              <a:rPr lang="en-US" sz="1800" dirty="0" smtClean="0"/>
              <a:t>System Hardware is more than 10 years old. Possibility of  aging effects in hardware. </a:t>
            </a:r>
            <a:endParaRPr lang="en-US" sz="1800" b="1" dirty="0" smtClean="0"/>
          </a:p>
          <a:p>
            <a:r>
              <a:rPr lang="en-US" sz="1800" dirty="0" smtClean="0"/>
              <a:t>Spare cards for main processor board (SBS-VG4) and analog input board (AVME 9325) are not available</a:t>
            </a:r>
            <a:endParaRPr lang="en-IN" sz="1800" dirty="0" smtClean="0"/>
          </a:p>
          <a:p>
            <a:r>
              <a:rPr lang="en-US" sz="1800" b="1" dirty="0" smtClean="0"/>
              <a:t>Hardware and Software support is not available for old </a:t>
            </a:r>
            <a:r>
              <a:rPr lang="en-US" sz="1800" b="1" dirty="0" err="1" smtClean="0"/>
              <a:t>VxWorks</a:t>
            </a:r>
            <a:r>
              <a:rPr lang="en-US" sz="1800" b="1" dirty="0" smtClean="0"/>
              <a:t> 5.4 </a:t>
            </a:r>
            <a:r>
              <a:rPr lang="en-US" sz="1800" b="1" dirty="0" err="1" smtClean="0"/>
              <a:t>RTOS.No</a:t>
            </a:r>
            <a:r>
              <a:rPr lang="en-US" sz="1800" b="1" dirty="0" smtClean="0"/>
              <a:t> Scope for repair of old hardware.</a:t>
            </a:r>
          </a:p>
          <a:p>
            <a:r>
              <a:rPr lang="en-US" sz="1800" dirty="0" smtClean="0"/>
              <a:t>New VME hardware supports latest version of </a:t>
            </a:r>
            <a:r>
              <a:rPr lang="en-US" sz="1800" dirty="0" err="1" smtClean="0"/>
              <a:t>VxWorks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Required latest </a:t>
            </a:r>
            <a:r>
              <a:rPr lang="en-US" sz="1800" b="1" dirty="0" err="1" smtClean="0"/>
              <a:t>VxWorks</a:t>
            </a:r>
            <a:r>
              <a:rPr lang="en-US" sz="1800" b="1" dirty="0" smtClean="0"/>
              <a:t> 7 and Wind River workbench</a:t>
            </a:r>
            <a:r>
              <a:rPr lang="en-US" sz="1800" dirty="0" smtClean="0"/>
              <a:t> which is very costly for single application.</a:t>
            </a:r>
          </a:p>
          <a:p>
            <a:r>
              <a:rPr lang="en-US" sz="1800" dirty="0" smtClean="0"/>
              <a:t>System integration problem so </a:t>
            </a:r>
            <a:r>
              <a:rPr lang="en-US" sz="1800" dirty="0" err="1" smtClean="0"/>
              <a:t>upgration</a:t>
            </a:r>
            <a:r>
              <a:rPr lang="en-US" sz="1800" dirty="0" smtClean="0"/>
              <a:t> with PXI system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Upgradation</a:t>
            </a:r>
            <a:r>
              <a:rPr lang="en-US" sz="2800" b="1" dirty="0" smtClean="0">
                <a:solidFill>
                  <a:srgbClr val="0000CC"/>
                </a:solidFill>
              </a:rPr>
              <a:t> of ECRH DAC system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4661118"/>
            <a:ext cx="9144000" cy="181588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IN" sz="1600" b="0" dirty="0" smtClean="0"/>
              <a:t>PXI </a:t>
            </a:r>
            <a:r>
              <a:rPr lang="en-IN" sz="1600" b="0" dirty="0"/>
              <a:t>is a rugged PC-based modular instrumentation platform for measurement and  automation systems. </a:t>
            </a:r>
          </a:p>
          <a:p>
            <a:pPr marL="342900" indent="-342900">
              <a:buFontTx/>
              <a:buChar char="•"/>
            </a:pPr>
            <a:r>
              <a:rPr lang="en-IN" sz="1600" b="0" dirty="0"/>
              <a:t>PXI combines PCI electrical-bus features with the modular, </a:t>
            </a:r>
            <a:r>
              <a:rPr lang="en-IN" sz="1600" b="0" dirty="0" err="1"/>
              <a:t>Eurocard</a:t>
            </a:r>
            <a:r>
              <a:rPr lang="en-IN" sz="1600" b="0" dirty="0"/>
              <a:t> </a:t>
            </a:r>
            <a:r>
              <a:rPr lang="en-IN" sz="1600" b="0" dirty="0" smtClean="0"/>
              <a:t>packaging </a:t>
            </a:r>
            <a:r>
              <a:rPr lang="en-IN" sz="1600" b="0" dirty="0"/>
              <a:t>of </a:t>
            </a:r>
            <a:r>
              <a:rPr lang="en-IN" sz="1600" b="0" dirty="0" err="1"/>
              <a:t>CompactPCI</a:t>
            </a:r>
            <a:r>
              <a:rPr lang="en-IN" sz="1600" b="0" dirty="0"/>
              <a:t> with specialized synchronization buses </a:t>
            </a:r>
          </a:p>
          <a:p>
            <a:pPr marL="342900" indent="-342900"/>
            <a:r>
              <a:rPr lang="en-IN" sz="1600" dirty="0" smtClean="0"/>
              <a:t>PXI </a:t>
            </a:r>
            <a:r>
              <a:rPr lang="en-IN" sz="1600" dirty="0"/>
              <a:t>system: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IN" sz="1600" b="0" dirty="0"/>
              <a:t>Chassis </a:t>
            </a:r>
            <a:r>
              <a:rPr lang="en-IN" sz="1600" b="0" dirty="0" smtClean="0"/>
              <a:t>, PXI Controller, PXI </a:t>
            </a:r>
            <a:r>
              <a:rPr lang="en-IN" sz="1600" b="0" dirty="0"/>
              <a:t>Modules : </a:t>
            </a:r>
            <a:r>
              <a:rPr lang="en-IN" sz="1600" b="0" dirty="0" err="1"/>
              <a:t>Analog</a:t>
            </a:r>
            <a:r>
              <a:rPr lang="en-IN" sz="1600" b="0" dirty="0"/>
              <a:t> and Digital I/O modules </a:t>
            </a:r>
            <a:r>
              <a:rPr lang="en-IN" sz="1600" b="0" dirty="0" smtClean="0"/>
              <a:t>, FPGA </a:t>
            </a:r>
            <a:r>
              <a:rPr lang="en-IN" sz="1600" b="0" dirty="0"/>
              <a:t>modules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IN" sz="1600" b="0" dirty="0"/>
              <a:t>Software – NI </a:t>
            </a:r>
            <a:r>
              <a:rPr lang="en-IN" sz="1600" b="0" dirty="0" err="1"/>
              <a:t>Labview</a:t>
            </a:r>
            <a:r>
              <a:rPr lang="en-IN" sz="1600" b="0" dirty="0"/>
              <a:t> </a:t>
            </a:r>
            <a:r>
              <a:rPr lang="en-IN" sz="1600" b="0" dirty="0" smtClean="0"/>
              <a:t>13.0</a:t>
            </a:r>
            <a:endParaRPr lang="en-IN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134938" y="762000"/>
            <a:ext cx="8856662" cy="30469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 err="1" smtClean="0">
                <a:solidFill>
                  <a:srgbClr val="003399"/>
                </a:solidFill>
              </a:rPr>
              <a:t>Gyrotron</a:t>
            </a:r>
            <a:r>
              <a:rPr lang="en-IN" sz="1600" dirty="0" smtClean="0">
                <a:solidFill>
                  <a:srgbClr val="003399"/>
                </a:solidFill>
              </a:rPr>
              <a:t> based ECRH </a:t>
            </a:r>
            <a:r>
              <a:rPr lang="en-IN" sz="1600" dirty="0">
                <a:solidFill>
                  <a:srgbClr val="003399"/>
                </a:solidFill>
              </a:rPr>
              <a:t>is an important heating system on </a:t>
            </a:r>
            <a:r>
              <a:rPr lang="en-IN" sz="1600" dirty="0" err="1" smtClean="0">
                <a:solidFill>
                  <a:srgbClr val="003399"/>
                </a:solidFill>
              </a:rPr>
              <a:t>tokamak</a:t>
            </a:r>
            <a:endParaRPr lang="en-IN" sz="1600" dirty="0" smtClean="0">
              <a:solidFill>
                <a:srgbClr val="003399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 smtClean="0">
                <a:solidFill>
                  <a:srgbClr val="003399"/>
                </a:solidFill>
              </a:rPr>
              <a:t>Operation of </a:t>
            </a:r>
            <a:r>
              <a:rPr lang="en-IN" sz="1600" dirty="0" err="1" smtClean="0">
                <a:solidFill>
                  <a:srgbClr val="003399"/>
                </a:solidFill>
              </a:rPr>
              <a:t>gyrotron</a:t>
            </a:r>
            <a:r>
              <a:rPr lang="en-IN" sz="1600" dirty="0" smtClean="0">
                <a:solidFill>
                  <a:srgbClr val="003399"/>
                </a:solidFill>
              </a:rPr>
              <a:t> requires extreme care as it’s a delicate device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 smtClean="0">
                <a:solidFill>
                  <a:srgbClr val="003399"/>
                </a:solidFill>
              </a:rPr>
              <a:t>Prior to </a:t>
            </a:r>
            <a:r>
              <a:rPr lang="en-IN" sz="1600" dirty="0" err="1" smtClean="0">
                <a:solidFill>
                  <a:srgbClr val="003399"/>
                </a:solidFill>
              </a:rPr>
              <a:t>Gyrotron</a:t>
            </a:r>
            <a:r>
              <a:rPr lang="en-IN" sz="1600" dirty="0" smtClean="0">
                <a:solidFill>
                  <a:srgbClr val="003399"/>
                </a:solidFill>
              </a:rPr>
              <a:t> operation we need to carry out all the HV test for the system reliability</a:t>
            </a:r>
            <a:endParaRPr lang="en-IN" sz="1600" dirty="0">
              <a:solidFill>
                <a:srgbClr val="003399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>
                <a:solidFill>
                  <a:srgbClr val="003399"/>
                </a:solidFill>
              </a:rPr>
              <a:t>In </a:t>
            </a:r>
            <a:r>
              <a:rPr lang="en-IN" sz="1600" dirty="0" smtClean="0">
                <a:solidFill>
                  <a:srgbClr val="003399"/>
                </a:solidFill>
              </a:rPr>
              <a:t>SST-1 and </a:t>
            </a:r>
            <a:r>
              <a:rPr lang="en-IN" sz="1600" dirty="0" err="1" smtClean="0">
                <a:solidFill>
                  <a:srgbClr val="003399"/>
                </a:solidFill>
              </a:rPr>
              <a:t>Aditya</a:t>
            </a:r>
            <a:r>
              <a:rPr lang="en-IN" sz="1600" dirty="0" smtClean="0">
                <a:solidFill>
                  <a:srgbClr val="003399"/>
                </a:solidFill>
              </a:rPr>
              <a:t>, </a:t>
            </a:r>
            <a:r>
              <a:rPr lang="en-IN" sz="1600" dirty="0">
                <a:solidFill>
                  <a:srgbClr val="003399"/>
                </a:solidFill>
              </a:rPr>
              <a:t>42GHz/500kW/500ms are used to carry out various experiments at 0.75T and1.5T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 smtClean="0">
                <a:solidFill>
                  <a:srgbClr val="003399"/>
                </a:solidFill>
              </a:rPr>
              <a:t>VME based DAC system is being used for the </a:t>
            </a:r>
            <a:r>
              <a:rPr lang="en-IN" sz="1600" dirty="0" err="1" smtClean="0">
                <a:solidFill>
                  <a:srgbClr val="003399"/>
                </a:solidFill>
              </a:rPr>
              <a:t>gyrotron</a:t>
            </a:r>
            <a:r>
              <a:rPr lang="en-IN" sz="1600" dirty="0" smtClean="0">
                <a:solidFill>
                  <a:srgbClr val="003399"/>
                </a:solidFill>
              </a:rPr>
              <a:t> operation</a:t>
            </a:r>
            <a:endParaRPr lang="en-IN" sz="1600" dirty="0">
              <a:solidFill>
                <a:srgbClr val="003399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IN" sz="1600" dirty="0" smtClean="0">
                <a:solidFill>
                  <a:srgbClr val="003399"/>
                </a:solidFill>
              </a:rPr>
              <a:t>The DAC system is under </a:t>
            </a:r>
            <a:r>
              <a:rPr lang="en-IN" sz="1600" dirty="0" err="1" smtClean="0">
                <a:solidFill>
                  <a:srgbClr val="003399"/>
                </a:solidFill>
              </a:rPr>
              <a:t>upgradation</a:t>
            </a:r>
            <a:r>
              <a:rPr lang="en-IN" sz="1600" dirty="0" smtClean="0">
                <a:solidFill>
                  <a:srgbClr val="003399"/>
                </a:solidFill>
              </a:rPr>
              <a:t> with PXI based ECRH system</a:t>
            </a:r>
            <a:endParaRPr lang="en-IN" sz="1600" dirty="0">
              <a:solidFill>
                <a:srgbClr val="003399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picturesanimations.com/t/thank_you/vlf_rosedove_thankyou.gif">
					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14800"/>
            <a:ext cx="4495800" cy="21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Conclusion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9859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Start-up of </a:t>
            </a:r>
            <a:r>
              <a:rPr lang="en-US" dirty="0" err="1"/>
              <a:t>tokamak</a:t>
            </a:r>
            <a:endParaRPr lang="en-US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Pre-ionization with ECRH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Lower loop voltage start-up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Saves volt-second consumption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Widens the operating window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Reliable </a:t>
            </a:r>
            <a:r>
              <a:rPr lang="en-US" sz="2000" dirty="0" err="1"/>
              <a:t>tokamak</a:t>
            </a:r>
            <a:r>
              <a:rPr lang="en-US" sz="2000" dirty="0"/>
              <a:t> start up even in the presence of error field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Pre-ionization is necessary for super conducting </a:t>
            </a:r>
            <a:r>
              <a:rPr lang="en-US" sz="2000" dirty="0" err="1"/>
              <a:t>tokamak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Heating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Current Drive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Suppression of NTM with ECRH and ECCD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Application / Benefits of ECRH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B.K.Shukla\Downloads\gry2.bmp"/>
          <p:cNvPicPr>
            <a:picLocks noChangeAspect="1" noChangeArrowheads="1"/>
          </p:cNvPicPr>
          <p:nvPr/>
        </p:nvPicPr>
        <p:blipFill>
          <a:blip r:embed="rId2"/>
          <a:srcRect l="3049" t="4393"/>
          <a:stretch>
            <a:fillRect/>
          </a:stretch>
        </p:blipFill>
        <p:spPr bwMode="auto">
          <a:xfrm>
            <a:off x="76200" y="1447800"/>
            <a:ext cx="89154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Standard ECRH System in a </a:t>
            </a:r>
            <a:r>
              <a:rPr lang="en-US" sz="2800" b="1" dirty="0" err="1" smtClean="0">
                <a:solidFill>
                  <a:srgbClr val="0000CC"/>
                </a:solidFill>
              </a:rPr>
              <a:t>tokamak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Desktop\3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1219200"/>
            <a:ext cx="361156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4267200" cy="5016758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Typical Specs: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Frequency: 28GHz to 170GHz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Power: 25kW to 1000kW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Duration: Pulse to CW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Output mode: Gaussian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Magnet system: </a:t>
            </a:r>
            <a:r>
              <a:rPr lang="en-US" sz="2000" b="1" dirty="0" err="1"/>
              <a:t>Cryo</a:t>
            </a:r>
            <a:r>
              <a:rPr lang="en-US" sz="2000" b="1" dirty="0"/>
              <a:t>-cooled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Depressed collector type </a:t>
            </a:r>
            <a:r>
              <a:rPr lang="en-US" sz="2000" b="1" dirty="0" err="1"/>
              <a:t>Gyrotron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Efficiency: ~ </a:t>
            </a:r>
            <a:r>
              <a:rPr lang="en-US" sz="2000" b="1" dirty="0" smtClean="0"/>
              <a:t>50%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Typical operating voltages: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Beam: -(40-50)kV &amp; 10-40A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Anode: +(10kV to 30kV)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High Power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Mechanical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990600" y="17367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Electrical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676400" y="25749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Magnet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438400" y="33369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Instrumentation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3200400" y="40989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DAC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3886200" y="48609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Microwave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4495800" y="5622925"/>
            <a:ext cx="4267200" cy="54927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Interlocks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Subsystems of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8849" name="Picture 1" descr="C:\Users\BK Shukla\Desktop\Kamna\P1030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609600"/>
            <a:ext cx="7823200" cy="5867400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r>
              <a:rPr lang="en-US" sz="2800" b="1" dirty="0" smtClean="0">
                <a:solidFill>
                  <a:srgbClr val="0000CC"/>
                </a:solidFill>
              </a:rPr>
              <a:t> test set-up</a:t>
            </a:r>
            <a:endParaRPr lang="en-US" sz="11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990600"/>
            <a:ext cx="9144000" cy="50784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Electrical layout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Mechanical layout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Calibration of electrical instrument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Calibration of microwave components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Commissioning of Cooling system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Test of DAC with dummy signal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Test with real field signal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HV connections to </a:t>
            </a:r>
            <a:r>
              <a:rPr lang="en-US" dirty="0" err="1"/>
              <a:t>Gyrotron</a:t>
            </a:r>
            <a:r>
              <a:rPr lang="en-US" dirty="0"/>
              <a:t> with professional wiring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Dedicated HV ground close to </a:t>
            </a:r>
            <a:r>
              <a:rPr lang="en-US" dirty="0" err="1"/>
              <a:t>Gyrotron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0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0190" tIns="10095" rIns="20190" bIns="10095">
            <a:spAutoFit/>
          </a:bodyPr>
          <a:lstStyle/>
          <a:p>
            <a:pPr marL="101600" indent="-101600" algn="ctr" defTabSz="201613" eaLnBrk="0" hangingPunct="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Operation of High Power </a:t>
            </a:r>
            <a:r>
              <a:rPr lang="en-US" sz="2800" b="1" dirty="0" err="1" smtClean="0">
                <a:solidFill>
                  <a:srgbClr val="0000CC"/>
                </a:solidFill>
              </a:rPr>
              <a:t>Gyrotron</a:t>
            </a:r>
            <a:r>
              <a:rPr lang="en-US" sz="2800" b="1" dirty="0" smtClean="0">
                <a:solidFill>
                  <a:srgbClr val="0000CC"/>
                </a:solidFill>
              </a:rPr>
              <a:t> requires……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IAEA-TM, Apr 20-24, 2015, IPR </a:t>
            </a:r>
            <a:r>
              <a:rPr lang="en-US" sz="1200" b="1" dirty="0" err="1" smtClean="0">
                <a:solidFill>
                  <a:schemeClr val="tx2"/>
                </a:solidFill>
              </a:rPr>
              <a:t>Gandhinagar</a:t>
            </a:r>
            <a:r>
              <a:rPr lang="en-US" sz="1200" b="1" dirty="0" smtClean="0">
                <a:solidFill>
                  <a:schemeClr val="tx2"/>
                </a:solidFill>
              </a:rPr>
              <a:t>, India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2007</Words>
  <Application>Microsoft PowerPoint</Application>
  <PresentationFormat>On-screen Show (4:3)</PresentationFormat>
  <Paragraphs>273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Drawing</vt:lpstr>
      <vt:lpstr>Visio</vt:lpstr>
      <vt:lpstr>Operation and Control of High Power Gyrotrons for ECRH systems in SST-1 and Aditya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of High Power Gyrotron</dc:title>
  <dc:creator>BK Shukla</dc:creator>
  <cp:lastModifiedBy>BK Shukla</cp:lastModifiedBy>
  <cp:revision>45</cp:revision>
  <dcterms:created xsi:type="dcterms:W3CDTF">2010-11-10T06:51:11Z</dcterms:created>
  <dcterms:modified xsi:type="dcterms:W3CDTF">2015-04-20T04:35:52Z</dcterms:modified>
</cp:coreProperties>
</file>