
<file path=[Content_Types].xml><?xml version="1.0" encoding="utf-8"?>
<Types xmlns="http://schemas.openxmlformats.org/package/2006/content-types">
  <!--cleaned_by_fortinet-->
  <Override PartName="/ppt/media/fortinet_alert_1.png" ContentType="image/png"/>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305" r:id="rId5"/>
    <p:sldId id="306" r:id="rId6"/>
    <p:sldId id="274" r:id="rId7"/>
    <p:sldId id="275" r:id="rId8"/>
    <p:sldId id="278" r:id="rId9"/>
    <p:sldId id="315" r:id="rId10"/>
    <p:sldId id="276" r:id="rId11"/>
    <p:sldId id="310" r:id="rId12"/>
    <p:sldId id="311" r:id="rId13"/>
    <p:sldId id="300" r:id="rId14"/>
    <p:sldId id="262" r:id="rId15"/>
    <p:sldId id="295" r:id="rId16"/>
    <p:sldId id="313" r:id="rId17"/>
    <p:sldId id="316" r:id="rId18"/>
    <p:sldId id="321" r:id="rId19"/>
    <p:sldId id="318" r:id="rId20"/>
    <p:sldId id="319" r:id="rId21"/>
    <p:sldId id="32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339933"/>
    <a:srgbClr val="F0F7FE"/>
    <a:srgbClr val="DDF2FF"/>
    <a:srgbClr val="FFF3F3"/>
    <a:srgbClr val="FFCCCC"/>
    <a:srgbClr val="33CC33"/>
    <a:srgbClr val="0099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71" d="100"/>
          <a:sy n="71" d="100"/>
        </p:scale>
        <p:origin x="1368"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E9CDA5-4462-4F0C-A8B9-8A78AD19749C}" type="datetimeFigureOut">
              <a:rPr lang="en-IN" smtClean="0"/>
              <a:t>20-04-2015</a:t>
            </a:fld>
            <a:endParaRPr lang="en-IN"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C2D20A-439C-477A-9DC1-98DD5FF574EF}" type="slidenum">
              <a:rPr lang="en-IN" smtClean="0"/>
              <a:t>‹#›</a:t>
            </a:fld>
            <a:endParaRPr lang="en-IN" dirty="0"/>
          </a:p>
        </p:txBody>
      </p:sp>
    </p:spTree>
    <p:extLst>
      <p:ext uri="{BB962C8B-B14F-4D97-AF65-F5344CB8AC3E}">
        <p14:creationId xmlns:p14="http://schemas.microsoft.com/office/powerpoint/2010/main" val="383970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2D8CE-DB6F-4B68-A0F4-36110A239825}" type="datetimeFigureOut">
              <a:rPr lang="en-IN" smtClean="0"/>
              <a:t>20-04-2015</a:t>
            </a:fld>
            <a:endParaRPr lang="en-IN"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5AFE3-E421-406D-B2E4-47B013A2124A}" type="slidenum">
              <a:rPr lang="en-IN" smtClean="0"/>
              <a:t>‹#›</a:t>
            </a:fld>
            <a:endParaRPr lang="en-IN" dirty="0"/>
          </a:p>
        </p:txBody>
      </p:sp>
    </p:spTree>
    <p:extLst>
      <p:ext uri="{BB962C8B-B14F-4D97-AF65-F5344CB8AC3E}">
        <p14:creationId xmlns:p14="http://schemas.microsoft.com/office/powerpoint/2010/main" val="221800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85AFE3-E421-406D-B2E4-47B013A2124A}" type="slidenum">
              <a:rPr lang="en-IN" smtClean="0"/>
              <a:t>1</a:t>
            </a:fld>
            <a:endParaRPr lang="en-IN" dirty="0"/>
          </a:p>
        </p:txBody>
      </p:sp>
    </p:spTree>
    <p:extLst>
      <p:ext uri="{BB962C8B-B14F-4D97-AF65-F5344CB8AC3E}">
        <p14:creationId xmlns:p14="http://schemas.microsoft.com/office/powerpoint/2010/main" val="256263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911225" fontAlgn="base">
              <a:spcBef>
                <a:spcPct val="0"/>
              </a:spcBef>
              <a:spcAft>
                <a:spcPct val="0"/>
              </a:spcAft>
              <a:defRPr>
                <a:solidFill>
                  <a:schemeClr val="tx1"/>
                </a:solidFill>
                <a:latin typeface="Gill Sans MT" panose="020B0502020104020203" pitchFamily="34" charset="0"/>
              </a:defRPr>
            </a:lvl6pPr>
            <a:lvl7pPr marL="2971800" indent="-228600" defTabSz="911225" fontAlgn="base">
              <a:spcBef>
                <a:spcPct val="0"/>
              </a:spcBef>
              <a:spcAft>
                <a:spcPct val="0"/>
              </a:spcAft>
              <a:defRPr>
                <a:solidFill>
                  <a:schemeClr val="tx1"/>
                </a:solidFill>
                <a:latin typeface="Gill Sans MT" panose="020B0502020104020203" pitchFamily="34" charset="0"/>
              </a:defRPr>
            </a:lvl7pPr>
            <a:lvl8pPr marL="3429000" indent="-228600" defTabSz="911225" fontAlgn="base">
              <a:spcBef>
                <a:spcPct val="0"/>
              </a:spcBef>
              <a:spcAft>
                <a:spcPct val="0"/>
              </a:spcAft>
              <a:defRPr>
                <a:solidFill>
                  <a:schemeClr val="tx1"/>
                </a:solidFill>
                <a:latin typeface="Gill Sans MT" panose="020B0502020104020203" pitchFamily="34" charset="0"/>
              </a:defRPr>
            </a:lvl8pPr>
            <a:lvl9pPr marL="3886200" indent="-228600" defTabSz="911225" fontAlgn="base">
              <a:spcBef>
                <a:spcPct val="0"/>
              </a:spcBef>
              <a:spcAft>
                <a:spcPct val="0"/>
              </a:spcAft>
              <a:defRPr>
                <a:solidFill>
                  <a:schemeClr val="tx1"/>
                </a:solidFill>
                <a:latin typeface="Gill Sans MT" panose="020B0502020104020203" pitchFamily="34" charset="0"/>
              </a:defRPr>
            </a:lvl9pPr>
          </a:lstStyle>
          <a:p>
            <a:fld id="{DD926FD3-F28C-4B79-BC6D-EC75DB120388}" type="slidenum">
              <a:rPr lang="en-IN" altLang="en-US">
                <a:latin typeface="Calibri" panose="020F0502020204030204" pitchFamily="34" charset="0"/>
              </a:rPr>
              <a:pPr/>
              <a:t>9</a:t>
            </a:fld>
            <a:endParaRPr lang="en-IN" altLang="en-US">
              <a:latin typeface="Calibri" panose="020F0502020204030204" pitchFamily="34" charset="0"/>
            </a:endParaRPr>
          </a:p>
        </p:txBody>
      </p:sp>
      <p:sp>
        <p:nvSpPr>
          <p:cNvPr id="6656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911225" fontAlgn="base">
              <a:spcBef>
                <a:spcPct val="0"/>
              </a:spcBef>
              <a:spcAft>
                <a:spcPct val="0"/>
              </a:spcAft>
              <a:defRPr>
                <a:solidFill>
                  <a:schemeClr val="tx1"/>
                </a:solidFill>
                <a:latin typeface="Gill Sans MT" panose="020B0502020104020203" pitchFamily="34" charset="0"/>
              </a:defRPr>
            </a:lvl6pPr>
            <a:lvl7pPr marL="2971800" indent="-228600" defTabSz="911225" fontAlgn="base">
              <a:spcBef>
                <a:spcPct val="0"/>
              </a:spcBef>
              <a:spcAft>
                <a:spcPct val="0"/>
              </a:spcAft>
              <a:defRPr>
                <a:solidFill>
                  <a:schemeClr val="tx1"/>
                </a:solidFill>
                <a:latin typeface="Gill Sans MT" panose="020B0502020104020203" pitchFamily="34" charset="0"/>
              </a:defRPr>
            </a:lvl7pPr>
            <a:lvl8pPr marL="3429000" indent="-228600" defTabSz="911225" fontAlgn="base">
              <a:spcBef>
                <a:spcPct val="0"/>
              </a:spcBef>
              <a:spcAft>
                <a:spcPct val="0"/>
              </a:spcAft>
              <a:defRPr>
                <a:solidFill>
                  <a:schemeClr val="tx1"/>
                </a:solidFill>
                <a:latin typeface="Gill Sans MT" panose="020B0502020104020203" pitchFamily="34" charset="0"/>
              </a:defRPr>
            </a:lvl8pPr>
            <a:lvl9pPr marL="3886200" indent="-228600" defTabSz="911225" fontAlgn="base">
              <a:spcBef>
                <a:spcPct val="0"/>
              </a:spcBef>
              <a:spcAft>
                <a:spcPct val="0"/>
              </a:spcAft>
              <a:defRPr>
                <a:solidFill>
                  <a:schemeClr val="tx1"/>
                </a:solidFill>
                <a:latin typeface="Gill Sans MT" panose="020B0502020104020203" pitchFamily="34" charset="0"/>
              </a:defRPr>
            </a:lvl9pPr>
          </a:lstStyle>
          <a:p>
            <a:pPr defTabSz="911225" fontAlgn="base">
              <a:spcBef>
                <a:spcPct val="0"/>
              </a:spcBef>
              <a:spcAft>
                <a:spcPct val="0"/>
              </a:spcAft>
            </a:pPr>
            <a:r>
              <a:rPr lang="en-IN" altLang="en-US">
                <a:latin typeface="Calibri" panose="020F0502020204030204" pitchFamily="34" charset="0"/>
              </a:rPr>
              <a:t>Chapter1</a:t>
            </a:r>
          </a:p>
        </p:txBody>
      </p:sp>
      <p:sp>
        <p:nvSpPr>
          <p:cNvPr id="665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911225" fontAlgn="base">
              <a:spcBef>
                <a:spcPct val="0"/>
              </a:spcBef>
              <a:spcAft>
                <a:spcPct val="0"/>
              </a:spcAft>
              <a:defRPr>
                <a:solidFill>
                  <a:schemeClr val="tx1"/>
                </a:solidFill>
                <a:latin typeface="Gill Sans MT" panose="020B0502020104020203" pitchFamily="34" charset="0"/>
              </a:defRPr>
            </a:lvl6pPr>
            <a:lvl7pPr marL="2971800" indent="-228600" defTabSz="911225" fontAlgn="base">
              <a:spcBef>
                <a:spcPct val="0"/>
              </a:spcBef>
              <a:spcAft>
                <a:spcPct val="0"/>
              </a:spcAft>
              <a:defRPr>
                <a:solidFill>
                  <a:schemeClr val="tx1"/>
                </a:solidFill>
                <a:latin typeface="Gill Sans MT" panose="020B0502020104020203" pitchFamily="34" charset="0"/>
              </a:defRPr>
            </a:lvl7pPr>
            <a:lvl8pPr marL="3429000" indent="-228600" defTabSz="911225" fontAlgn="base">
              <a:spcBef>
                <a:spcPct val="0"/>
              </a:spcBef>
              <a:spcAft>
                <a:spcPct val="0"/>
              </a:spcAft>
              <a:defRPr>
                <a:solidFill>
                  <a:schemeClr val="tx1"/>
                </a:solidFill>
                <a:latin typeface="Gill Sans MT" panose="020B0502020104020203" pitchFamily="34" charset="0"/>
              </a:defRPr>
            </a:lvl8pPr>
            <a:lvl9pPr marL="3886200" indent="-228600" defTabSz="911225" fontAlgn="base">
              <a:spcBef>
                <a:spcPct val="0"/>
              </a:spcBef>
              <a:spcAft>
                <a:spcPct val="0"/>
              </a:spcAft>
              <a:defRPr>
                <a:solidFill>
                  <a:schemeClr val="tx1"/>
                </a:solidFill>
                <a:latin typeface="Gill Sans MT" panose="020B0502020104020203" pitchFamily="34" charset="0"/>
              </a:defRPr>
            </a:lvl9pPr>
          </a:lstStyle>
          <a:p>
            <a:pPr defTabSz="911225" fontAlgn="base">
              <a:spcBef>
                <a:spcPct val="0"/>
              </a:spcBef>
              <a:spcAft>
                <a:spcPct val="0"/>
              </a:spcAft>
            </a:pPr>
            <a:endParaRPr lang="en-IN" altLang="en-US" smtClean="0">
              <a:latin typeface="Calibri" panose="020F0502020204030204" pitchFamily="34" charset="0"/>
            </a:endParaRPr>
          </a:p>
        </p:txBody>
      </p:sp>
    </p:spTree>
    <p:extLst>
      <p:ext uri="{BB962C8B-B14F-4D97-AF65-F5344CB8AC3E}">
        <p14:creationId xmlns:p14="http://schemas.microsoft.com/office/powerpoint/2010/main" val="288427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85AFE3-E421-406D-B2E4-47B013A2124A}" type="slidenum">
              <a:rPr lang="en-IN" smtClean="0"/>
              <a:t>20</a:t>
            </a:fld>
            <a:endParaRPr lang="en-IN" dirty="0"/>
          </a:p>
        </p:txBody>
      </p:sp>
    </p:spTree>
    <p:extLst>
      <p:ext uri="{BB962C8B-B14F-4D97-AF65-F5344CB8AC3E}">
        <p14:creationId xmlns:p14="http://schemas.microsoft.com/office/powerpoint/2010/main" val="410902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2B1E4D-D78C-4C74-9717-FB5E3E922765}" type="datetime1">
              <a:rPr lang="en-IN" smtClean="0"/>
              <a:t>20-04-2015</a:t>
            </a:fld>
            <a:endParaRPr lang="en-IN" dirty="0"/>
          </a:p>
        </p:txBody>
      </p:sp>
      <p:sp>
        <p:nvSpPr>
          <p:cNvPr id="5" name="Footer Placeholder 4"/>
          <p:cNvSpPr>
            <a:spLocks noGrp="1"/>
          </p:cNvSpPr>
          <p:nvPr>
            <p:ph type="ftr" sz="quarter" idx="11"/>
          </p:nvPr>
        </p:nvSpPr>
        <p:spPr/>
        <p:txBody>
          <a:bodyPr/>
          <a:lstStyle/>
          <a:p>
            <a:r>
              <a:rPr lang="en-IN" dirty="0" smtClean="0"/>
              <a:t>25th IAEA/Fusion Engineering Conference (FEC)-2014</a:t>
            </a:r>
            <a:endParaRPr lang="en-IN" dirty="0"/>
          </a:p>
        </p:txBody>
      </p:sp>
      <p:sp>
        <p:nvSpPr>
          <p:cNvPr id="6" name="Slide Number Placeholder 5"/>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446776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16A39-496F-4BF9-BF1A-7DA4FEEF107E}" type="datetime1">
              <a:rPr lang="en-IN" smtClean="0"/>
              <a:t>20-04-2015</a:t>
            </a:fld>
            <a:endParaRPr lang="en-IN" dirty="0"/>
          </a:p>
        </p:txBody>
      </p:sp>
      <p:sp>
        <p:nvSpPr>
          <p:cNvPr id="6" name="Footer Placeholder 5"/>
          <p:cNvSpPr>
            <a:spLocks noGrp="1"/>
          </p:cNvSpPr>
          <p:nvPr>
            <p:ph type="ftr" sz="quarter" idx="11"/>
          </p:nvPr>
        </p:nvSpPr>
        <p:spPr/>
        <p:txBody>
          <a:bodyPr/>
          <a:lstStyle/>
          <a:p>
            <a:r>
              <a:rPr lang="en-IN" dirty="0" smtClean="0"/>
              <a:t>25th IAEA/Fusion Engineering Conference (FEC)-2014</a:t>
            </a:r>
            <a:endParaRPr lang="en-IN" dirty="0"/>
          </a:p>
        </p:txBody>
      </p:sp>
      <p:sp>
        <p:nvSpPr>
          <p:cNvPr id="7" name="Slide Number Placeholder 6"/>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177420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0EA6AE-7D98-4EA4-8E1F-29FCFBE66ED1}" type="datetime1">
              <a:rPr lang="en-IN" smtClean="0"/>
              <a:t>20-04-2015</a:t>
            </a:fld>
            <a:endParaRPr lang="en-IN" dirty="0"/>
          </a:p>
        </p:txBody>
      </p:sp>
      <p:sp>
        <p:nvSpPr>
          <p:cNvPr id="5" name="Footer Placeholder 4"/>
          <p:cNvSpPr>
            <a:spLocks noGrp="1"/>
          </p:cNvSpPr>
          <p:nvPr>
            <p:ph type="ftr" sz="quarter" idx="11"/>
          </p:nvPr>
        </p:nvSpPr>
        <p:spPr/>
        <p:txBody>
          <a:bodyPr/>
          <a:lstStyle/>
          <a:p>
            <a:r>
              <a:rPr lang="en-IN" dirty="0" smtClean="0"/>
              <a:t>25th IAEA/Fusion Engineering Conference (FEC)-2014</a:t>
            </a:r>
            <a:endParaRPr lang="en-IN" dirty="0"/>
          </a:p>
        </p:txBody>
      </p:sp>
      <p:sp>
        <p:nvSpPr>
          <p:cNvPr id="6" name="Slide Number Placeholder 5"/>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62478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8D10D-9B9C-4C3E-BB4F-7DDA90F2DC4B}" type="datetime1">
              <a:rPr lang="en-IN" smtClean="0"/>
              <a:t>20-04-2015</a:t>
            </a:fld>
            <a:endParaRPr lang="en-IN" dirty="0"/>
          </a:p>
        </p:txBody>
      </p:sp>
      <p:sp>
        <p:nvSpPr>
          <p:cNvPr id="5" name="Footer Placeholder 4"/>
          <p:cNvSpPr>
            <a:spLocks noGrp="1"/>
          </p:cNvSpPr>
          <p:nvPr>
            <p:ph type="ftr" sz="quarter" idx="11"/>
          </p:nvPr>
        </p:nvSpPr>
        <p:spPr/>
        <p:txBody>
          <a:bodyPr/>
          <a:lstStyle/>
          <a:p>
            <a:r>
              <a:rPr lang="en-IN" dirty="0" smtClean="0"/>
              <a:t>25th IAEA/Fusion Engineering Conference (FEC)-2014</a:t>
            </a:r>
            <a:endParaRPr lang="en-IN" dirty="0"/>
          </a:p>
        </p:txBody>
      </p:sp>
      <p:sp>
        <p:nvSpPr>
          <p:cNvPr id="6" name="Slide Number Placeholder 5"/>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12228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IN" dirty="0"/>
          </a:p>
        </p:txBody>
      </p:sp>
      <p:sp>
        <p:nvSpPr>
          <p:cNvPr id="3" name="Date Placeholder 2"/>
          <p:cNvSpPr>
            <a:spLocks noGrp="1"/>
          </p:cNvSpPr>
          <p:nvPr>
            <p:ph type="dt" sz="half" idx="10"/>
          </p:nvPr>
        </p:nvSpPr>
        <p:spPr/>
        <p:txBody>
          <a:bodyPr/>
          <a:lstStyle/>
          <a:p>
            <a:fld id="{E0D9CD69-ECEC-4F39-8442-C8CD623BF65E}" type="datetime1">
              <a:rPr lang="en-IN" smtClean="0"/>
              <a:t>20-04-2015</a:t>
            </a:fld>
            <a:endParaRPr lang="en-IN" dirty="0"/>
          </a:p>
        </p:txBody>
      </p:sp>
      <p:sp>
        <p:nvSpPr>
          <p:cNvPr id="4" name="Footer Placeholder 3"/>
          <p:cNvSpPr>
            <a:spLocks noGrp="1"/>
          </p:cNvSpPr>
          <p:nvPr>
            <p:ph type="ftr" sz="quarter" idx="11"/>
          </p:nvPr>
        </p:nvSpPr>
        <p:spPr/>
        <p:txBody>
          <a:bodyPr/>
          <a:lstStyle/>
          <a:p>
            <a:r>
              <a:rPr lang="en-IN" dirty="0" smtClean="0"/>
              <a:t>25th IAEA/Fusion Engineering Conference (FEC)-2014</a:t>
            </a:r>
            <a:endParaRPr lang="en-IN" dirty="0"/>
          </a:p>
        </p:txBody>
      </p:sp>
      <p:sp>
        <p:nvSpPr>
          <p:cNvPr id="5" name="Slide Number Placeholder 4"/>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3357860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B7B461-8F1C-4D8B-8D2A-0D54A94D2CBC}" type="datetime1">
              <a:rPr lang="en-IN" smtClean="0"/>
              <a:t>20-04-2015</a:t>
            </a:fld>
            <a:endParaRPr lang="en-IN" dirty="0"/>
          </a:p>
        </p:txBody>
      </p:sp>
      <p:sp>
        <p:nvSpPr>
          <p:cNvPr id="5" name="Footer Placeholder 4"/>
          <p:cNvSpPr>
            <a:spLocks noGrp="1"/>
          </p:cNvSpPr>
          <p:nvPr>
            <p:ph type="ftr" sz="quarter" idx="11"/>
          </p:nvPr>
        </p:nvSpPr>
        <p:spPr/>
        <p:txBody>
          <a:bodyPr/>
          <a:lstStyle/>
          <a:p>
            <a:r>
              <a:rPr lang="en-IN" dirty="0" smtClean="0"/>
              <a:t>25th IAEA/Fusion Engineering Conference (FEC)-2014</a:t>
            </a:r>
            <a:endParaRPr lang="en-IN" dirty="0"/>
          </a:p>
        </p:txBody>
      </p:sp>
      <p:sp>
        <p:nvSpPr>
          <p:cNvPr id="6" name="Slide Number Placeholder 5"/>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4261088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FD796-C20B-4ECD-BD6C-979D4FEBEF23}" type="datetime1">
              <a:rPr lang="en-IN" smtClean="0"/>
              <a:t>20-04-2015</a:t>
            </a:fld>
            <a:endParaRPr lang="en-IN" dirty="0"/>
          </a:p>
        </p:txBody>
      </p:sp>
      <p:sp>
        <p:nvSpPr>
          <p:cNvPr id="5" name="Footer Placeholder 4"/>
          <p:cNvSpPr>
            <a:spLocks noGrp="1"/>
          </p:cNvSpPr>
          <p:nvPr>
            <p:ph type="ftr" sz="quarter" idx="11"/>
          </p:nvPr>
        </p:nvSpPr>
        <p:spPr/>
        <p:txBody>
          <a:bodyPr/>
          <a:lstStyle/>
          <a:p>
            <a:r>
              <a:rPr lang="en-IN" dirty="0" smtClean="0"/>
              <a:t>25th IAEA/Fusion Engineering Conference (FEC)-2014</a:t>
            </a:r>
            <a:endParaRPr lang="en-IN" dirty="0"/>
          </a:p>
        </p:txBody>
      </p:sp>
      <p:sp>
        <p:nvSpPr>
          <p:cNvPr id="6" name="Slide Number Placeholder 5"/>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2323983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BC636E-60B4-4D89-931B-C8968F73C277}" type="datetime1">
              <a:rPr lang="en-IN" smtClean="0"/>
              <a:t>20-04-2015</a:t>
            </a:fld>
            <a:endParaRPr lang="en-IN" dirty="0"/>
          </a:p>
        </p:txBody>
      </p:sp>
      <p:sp>
        <p:nvSpPr>
          <p:cNvPr id="6" name="Footer Placeholder 5"/>
          <p:cNvSpPr>
            <a:spLocks noGrp="1"/>
          </p:cNvSpPr>
          <p:nvPr>
            <p:ph type="ftr" sz="quarter" idx="11"/>
          </p:nvPr>
        </p:nvSpPr>
        <p:spPr/>
        <p:txBody>
          <a:bodyPr/>
          <a:lstStyle/>
          <a:p>
            <a:r>
              <a:rPr lang="en-IN" dirty="0" smtClean="0"/>
              <a:t>25th IAEA/Fusion Engineering Conference (FEC)-2014</a:t>
            </a:r>
            <a:endParaRPr lang="en-IN" dirty="0"/>
          </a:p>
        </p:txBody>
      </p:sp>
      <p:sp>
        <p:nvSpPr>
          <p:cNvPr id="7" name="Slide Number Placeholder 6"/>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2179473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A3689A-CAA8-4DFA-BBB2-C01995A0D982}" type="datetime1">
              <a:rPr lang="en-IN" smtClean="0"/>
              <a:t>20-04-2015</a:t>
            </a:fld>
            <a:endParaRPr lang="en-IN" dirty="0"/>
          </a:p>
        </p:txBody>
      </p:sp>
      <p:sp>
        <p:nvSpPr>
          <p:cNvPr id="8" name="Footer Placeholder 7"/>
          <p:cNvSpPr>
            <a:spLocks noGrp="1"/>
          </p:cNvSpPr>
          <p:nvPr>
            <p:ph type="ftr" sz="quarter" idx="11"/>
          </p:nvPr>
        </p:nvSpPr>
        <p:spPr/>
        <p:txBody>
          <a:bodyPr/>
          <a:lstStyle/>
          <a:p>
            <a:r>
              <a:rPr lang="en-IN" dirty="0" smtClean="0"/>
              <a:t>25th IAEA/Fusion Engineering Conference (FEC)-2014</a:t>
            </a:r>
            <a:endParaRPr lang="en-IN" dirty="0"/>
          </a:p>
        </p:txBody>
      </p:sp>
      <p:sp>
        <p:nvSpPr>
          <p:cNvPr id="9" name="Slide Number Placeholder 8"/>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34616305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87A71E-A6B6-4E5D-93F9-65B6435AAC96}" type="datetime1">
              <a:rPr lang="en-IN" smtClean="0"/>
              <a:t>20-04-2015</a:t>
            </a:fld>
            <a:endParaRPr lang="en-IN" dirty="0"/>
          </a:p>
        </p:txBody>
      </p:sp>
      <p:sp>
        <p:nvSpPr>
          <p:cNvPr id="4" name="Footer Placeholder 3"/>
          <p:cNvSpPr>
            <a:spLocks noGrp="1"/>
          </p:cNvSpPr>
          <p:nvPr>
            <p:ph type="ftr" sz="quarter" idx="11"/>
          </p:nvPr>
        </p:nvSpPr>
        <p:spPr/>
        <p:txBody>
          <a:bodyPr/>
          <a:lstStyle/>
          <a:p>
            <a:r>
              <a:rPr lang="en-IN" dirty="0" smtClean="0"/>
              <a:t>25th IAEA/Fusion Engineering Conference (FEC)-2014</a:t>
            </a:r>
            <a:endParaRPr lang="en-IN" dirty="0"/>
          </a:p>
        </p:txBody>
      </p:sp>
      <p:sp>
        <p:nvSpPr>
          <p:cNvPr id="5" name="Slide Number Placeholder 4"/>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373756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60AEB-BD71-4AC3-B3DC-A38C38C71834}" type="datetime1">
              <a:rPr lang="en-IN" smtClean="0"/>
              <a:t>20-04-2015</a:t>
            </a:fld>
            <a:endParaRPr lang="en-IN" dirty="0"/>
          </a:p>
        </p:txBody>
      </p:sp>
      <p:sp>
        <p:nvSpPr>
          <p:cNvPr id="3" name="Footer Placeholder 2"/>
          <p:cNvSpPr>
            <a:spLocks noGrp="1"/>
          </p:cNvSpPr>
          <p:nvPr>
            <p:ph type="ftr" sz="quarter" idx="11"/>
          </p:nvPr>
        </p:nvSpPr>
        <p:spPr/>
        <p:txBody>
          <a:bodyPr/>
          <a:lstStyle/>
          <a:p>
            <a:r>
              <a:rPr lang="en-IN" dirty="0" smtClean="0"/>
              <a:t>25th IAEA/Fusion Engineering Conference (FEC)-2014</a:t>
            </a:r>
            <a:endParaRPr lang="en-IN" dirty="0"/>
          </a:p>
        </p:txBody>
      </p:sp>
      <p:sp>
        <p:nvSpPr>
          <p:cNvPr id="4" name="Slide Number Placeholder 3"/>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309552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8F05-B7EB-46A9-AD55-E207F8BE4318}" type="datetime1">
              <a:rPr lang="en-IN" smtClean="0"/>
              <a:t>20-04-2015</a:t>
            </a:fld>
            <a:endParaRPr lang="en-IN" dirty="0"/>
          </a:p>
        </p:txBody>
      </p:sp>
      <p:sp>
        <p:nvSpPr>
          <p:cNvPr id="6" name="Footer Placeholder 5"/>
          <p:cNvSpPr>
            <a:spLocks noGrp="1"/>
          </p:cNvSpPr>
          <p:nvPr>
            <p:ph type="ftr" sz="quarter" idx="11"/>
          </p:nvPr>
        </p:nvSpPr>
        <p:spPr/>
        <p:txBody>
          <a:bodyPr/>
          <a:lstStyle/>
          <a:p>
            <a:r>
              <a:rPr lang="en-IN" dirty="0" smtClean="0"/>
              <a:t>25th IAEA/Fusion Engineering Conference (FEC)-2014</a:t>
            </a:r>
            <a:endParaRPr lang="en-IN" dirty="0"/>
          </a:p>
        </p:txBody>
      </p:sp>
      <p:sp>
        <p:nvSpPr>
          <p:cNvPr id="7" name="Slide Number Placeholder 6"/>
          <p:cNvSpPr>
            <a:spLocks noGrp="1"/>
          </p:cNvSpPr>
          <p:nvPr>
            <p:ph type="sldNum" sz="quarter" idx="12"/>
          </p:nvPr>
        </p:nvSpPr>
        <p:spPr/>
        <p:txBody>
          <a:bodyPr/>
          <a:lstStyle/>
          <a:p>
            <a:fld id="{384A4C1B-9372-445F-8272-42E5F24DAC5B}" type="slidenum">
              <a:rPr lang="en-IN" smtClean="0"/>
              <a:t>‹#›</a:t>
            </a:fld>
            <a:endParaRPr lang="en-IN" dirty="0"/>
          </a:p>
        </p:txBody>
      </p:sp>
    </p:spTree>
    <p:extLst>
      <p:ext uri="{BB962C8B-B14F-4D97-AF65-F5344CB8AC3E}">
        <p14:creationId xmlns:p14="http://schemas.microsoft.com/office/powerpoint/2010/main" val="326046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A0EB2-B8E2-40B3-A16E-D4C5066C2D19}" type="datetime1">
              <a:rPr lang="en-IN" smtClean="0"/>
              <a:t>20-04-2015</a:t>
            </a:fld>
            <a:endParaRPr lang="en-IN"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smtClean="0"/>
              <a:t>25th IAEA/Fusion Engineering Conference (FEC)-2014</a:t>
            </a:r>
            <a:endParaRPr lang="en-IN"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A4C1B-9372-445F-8272-42E5F24DAC5B}" type="slidenum">
              <a:rPr lang="en-IN" smtClean="0"/>
              <a:t>‹#›</a:t>
            </a:fld>
            <a:endParaRPr lang="en-IN" dirty="0"/>
          </a:p>
        </p:txBody>
      </p:sp>
    </p:spTree>
    <p:extLst>
      <p:ext uri="{BB962C8B-B14F-4D97-AF65-F5344CB8AC3E}">
        <p14:creationId xmlns:p14="http://schemas.microsoft.com/office/powerpoint/2010/main" val="363941960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wmf"/><Relationship Id="rId3" Type="http://schemas.openxmlformats.org/officeDocument/2006/relationships/image" Target="../media/image29.jpeg"/><Relationship Id="rId7" Type="http://schemas.openxmlformats.org/officeDocument/2006/relationships/image" Target="../media/image24.wmf"/><Relationship Id="rId12"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5.wmf"/><Relationship Id="rId1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3.bin"/><Relationship Id="rId3" Type="http://schemas.openxmlformats.org/officeDocument/2006/relationships/notesSlide" Target="../notesSlides/notesSlide3.xml"/><Relationship Id="rId7" Type="http://schemas.openxmlformats.org/officeDocument/2006/relationships/oleObject" Target="../embeddings/oleObject10.bin"/><Relationship Id="rId12" Type="http://schemas.openxmlformats.org/officeDocument/2006/relationships/image" Target="../media/image33.wmf"/><Relationship Id="rId2" Type="http://schemas.openxmlformats.org/officeDocument/2006/relationships/slideLayout" Target="../slideLayouts/slideLayout8.xml"/><Relationship Id="rId16"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30.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32.wmf"/><Relationship Id="rId4" Type="http://schemas.openxmlformats.org/officeDocument/2006/relationships/image" Target="../media/image36.jpeg"/><Relationship Id="rId9" Type="http://schemas.openxmlformats.org/officeDocument/2006/relationships/oleObject" Target="../embeddings/oleObject11.bin"/><Relationship Id="rId1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8.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37.w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a:t>
            </a:fld>
            <a:endParaRPr lang="en-IN" dirty="0"/>
          </a:p>
        </p:txBody>
      </p:sp>
      <p:sp>
        <p:nvSpPr>
          <p:cNvPr id="11"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2" name="Rectangle 1"/>
          <p:cNvSpPr/>
          <p:nvPr/>
        </p:nvSpPr>
        <p:spPr>
          <a:xfrm>
            <a:off x="544054" y="558147"/>
            <a:ext cx="8538518" cy="3262432"/>
          </a:xfrm>
          <a:prstGeom prst="rect">
            <a:avLst/>
          </a:prstGeom>
          <a:noFill/>
          <a:ln w="88900" cmpd="tri">
            <a:noFill/>
          </a:ln>
        </p:spPr>
        <p:txBody>
          <a:bodyPr wrap="square">
            <a:spAutoFit/>
          </a:bodyPr>
          <a:lstStyle/>
          <a:p>
            <a:pPr algn="ctr"/>
            <a:r>
              <a:rPr lang="en-IN" sz="3600" b="1" dirty="0">
                <a:latin typeface="Arial" panose="020B0604020202020204" pitchFamily="34" charset="0"/>
                <a:cs typeface="Arial" panose="020B0604020202020204" pitchFamily="34" charset="0"/>
              </a:rPr>
              <a:t>Controlling Plasma Disruptions </a:t>
            </a:r>
            <a:r>
              <a:rPr lang="en-IN" sz="3600" b="1" dirty="0" smtClean="0">
                <a:latin typeface="Arial" panose="020B0604020202020204" pitchFamily="34" charset="0"/>
                <a:cs typeface="Arial" panose="020B0604020202020204" pitchFamily="34" charset="0"/>
              </a:rPr>
              <a:t>and Runaway </a:t>
            </a:r>
            <a:r>
              <a:rPr lang="en-IN" sz="3600" b="1" dirty="0">
                <a:latin typeface="Arial" panose="020B0604020202020204" pitchFamily="34" charset="0"/>
                <a:cs typeface="Arial" panose="020B0604020202020204" pitchFamily="34" charset="0"/>
              </a:rPr>
              <a:t>Electrons </a:t>
            </a:r>
            <a:r>
              <a:rPr lang="en-IN" sz="3600" b="1" dirty="0" smtClean="0">
                <a:latin typeface="Arial" panose="020B0604020202020204" pitchFamily="34" charset="0"/>
                <a:cs typeface="Arial" panose="020B0604020202020204" pitchFamily="34" charset="0"/>
              </a:rPr>
              <a:t>using </a:t>
            </a:r>
            <a:r>
              <a:rPr lang="en-IN" sz="3600" b="1" dirty="0">
                <a:latin typeface="Arial" panose="020B0604020202020204" pitchFamily="34" charset="0"/>
                <a:cs typeface="Arial" panose="020B0604020202020204" pitchFamily="34" charset="0"/>
              </a:rPr>
              <a:t>novel techniques in Tokamak ADITYA</a:t>
            </a:r>
            <a:endParaRPr lang="en-IN" sz="800" b="1" dirty="0">
              <a:latin typeface="Arial" panose="020B0604020202020204" pitchFamily="34" charset="0"/>
              <a:cs typeface="Arial" panose="020B0604020202020204" pitchFamily="34" charset="0"/>
            </a:endParaRPr>
          </a:p>
          <a:p>
            <a:pPr algn="ctr"/>
            <a:r>
              <a:rPr lang="en-IN" sz="2400" b="1" i="1" dirty="0" smtClean="0">
                <a:latin typeface="Arial" panose="020B0604020202020204" pitchFamily="34" charset="0"/>
                <a:cs typeface="Arial" panose="020B0604020202020204" pitchFamily="34" charset="0"/>
              </a:rPr>
              <a:t>by</a:t>
            </a:r>
            <a:endParaRPr lang="en-US" sz="3600" i="1" dirty="0" smtClean="0">
              <a:latin typeface="Arial" panose="020B0604020202020204" pitchFamily="34" charset="0"/>
              <a:cs typeface="Arial" panose="020B0604020202020204" pitchFamily="34" charset="0"/>
            </a:endParaRPr>
          </a:p>
          <a:p>
            <a:pPr algn="ctr"/>
            <a:endParaRPr lang="en-IN" sz="800" b="1" i="1" dirty="0" smtClean="0">
              <a:solidFill>
                <a:srgbClr val="0000FF"/>
              </a:solidFill>
              <a:latin typeface="Arial" panose="020B0604020202020204" pitchFamily="34" charset="0"/>
              <a:cs typeface="Arial" panose="020B0604020202020204" pitchFamily="34" charset="0"/>
            </a:endParaRPr>
          </a:p>
          <a:p>
            <a:pPr algn="ctr"/>
            <a:r>
              <a:rPr lang="en-IN" sz="2800" b="1" i="1" dirty="0" smtClean="0">
                <a:latin typeface="Arial" panose="020B0604020202020204" pitchFamily="34" charset="0"/>
                <a:cs typeface="Arial" panose="020B0604020202020204" pitchFamily="34" charset="0"/>
              </a:rPr>
              <a:t>Joydeep Ghosh</a:t>
            </a:r>
          </a:p>
          <a:p>
            <a:pPr algn="ctr"/>
            <a:endParaRPr lang="en-IN" sz="200" b="1" i="1" dirty="0" smtClean="0">
              <a:latin typeface="Arial" panose="020B0604020202020204" pitchFamily="34" charset="0"/>
              <a:cs typeface="Arial" panose="020B0604020202020204" pitchFamily="34" charset="0"/>
            </a:endParaRPr>
          </a:p>
          <a:p>
            <a:pPr algn="ctr"/>
            <a:r>
              <a:rPr lang="en-IN" sz="2000" b="1" i="1" dirty="0" smtClean="0">
                <a:latin typeface="Arial" panose="020B0604020202020204" pitchFamily="34" charset="0"/>
                <a:cs typeface="Arial" panose="020B0604020202020204" pitchFamily="34" charset="0"/>
              </a:rPr>
              <a:t>Institute </a:t>
            </a:r>
            <a:r>
              <a:rPr lang="en-IN" sz="2000" b="1" i="1" dirty="0">
                <a:latin typeface="Arial" panose="020B0604020202020204" pitchFamily="34" charset="0"/>
                <a:cs typeface="Arial" panose="020B0604020202020204" pitchFamily="34" charset="0"/>
              </a:rPr>
              <a:t>for Plasma Research, </a:t>
            </a:r>
            <a:r>
              <a:rPr lang="en-IN" sz="2000" b="1" i="1" dirty="0" smtClean="0">
                <a:latin typeface="Arial" panose="020B0604020202020204" pitchFamily="34" charset="0"/>
                <a:cs typeface="Arial" panose="020B0604020202020204" pitchFamily="34" charset="0"/>
              </a:rPr>
              <a:t>India</a:t>
            </a:r>
            <a:endParaRPr lang="en-US" sz="2000" b="1" i="1" dirty="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(Contribution from ADITYA Team)</a:t>
            </a:r>
            <a:endParaRPr lang="en-US" sz="16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821" y="3989856"/>
            <a:ext cx="4572000" cy="2502385"/>
          </a:xfrm>
          <a:prstGeom prst="rect">
            <a:avLst/>
          </a:prstGeom>
          <a:noFill/>
        </p:spPr>
      </p:pic>
      <p:sp>
        <p:nvSpPr>
          <p:cNvPr id="8"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extLst>
      <p:ext uri="{BB962C8B-B14F-4D97-AF65-F5344CB8AC3E}">
        <p14:creationId xmlns:p14="http://schemas.microsoft.com/office/powerpoint/2010/main" val="2750537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038496" y="45494"/>
            <a:ext cx="79552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Disruption Mitigation by ICRH Power</a:t>
            </a:r>
          </a:p>
        </p:txBody>
      </p:sp>
      <p:sp>
        <p:nvSpPr>
          <p:cNvPr id="18"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10</a:t>
            </a:fld>
            <a:endParaRPr lang="en-IN" dirty="0"/>
          </a:p>
        </p:txBody>
      </p:sp>
      <p:sp>
        <p:nvSpPr>
          <p:cNvPr id="35" name="TextBox 34"/>
          <p:cNvSpPr txBox="1"/>
          <p:nvPr/>
        </p:nvSpPr>
        <p:spPr>
          <a:xfrm>
            <a:off x="6048103" y="3577875"/>
            <a:ext cx="2945672" cy="1569660"/>
          </a:xfrm>
          <a:prstGeom prst="rect">
            <a:avLst/>
          </a:prstGeom>
          <a:noFill/>
        </p:spPr>
        <p:txBody>
          <a:bodyPr wrap="square" rtlCol="0">
            <a:spAutoFit/>
          </a:bodyPr>
          <a:lstStyle/>
          <a:p>
            <a:pPr algn="ctr">
              <a:defRPr/>
            </a:pPr>
            <a:r>
              <a:rPr lang="en-IN" sz="2400" b="1" kern="0" dirty="0" smtClean="0">
                <a:solidFill>
                  <a:prstClr val="black"/>
                </a:solidFill>
                <a:latin typeface="Arial" panose="020B0604020202020204" pitchFamily="34" charset="0"/>
                <a:cs typeface="Arial" panose="020B0604020202020204" pitchFamily="34" charset="0"/>
              </a:rPr>
              <a:t>Power Injected</a:t>
            </a:r>
          </a:p>
          <a:p>
            <a:pPr algn="ctr">
              <a:defRPr/>
            </a:pPr>
            <a:r>
              <a:rPr lang="en-IN" sz="2400" b="1" kern="0" dirty="0" smtClean="0">
                <a:solidFill>
                  <a:prstClr val="black"/>
                </a:solidFill>
                <a:latin typeface="Arial" panose="020B0604020202020204" pitchFamily="34" charset="0"/>
                <a:cs typeface="Arial" panose="020B0604020202020204" pitchFamily="34" charset="0"/>
              </a:rPr>
              <a:t> ~ 50 to 70 kW </a:t>
            </a:r>
          </a:p>
          <a:p>
            <a:pPr algn="ctr">
              <a:defRPr/>
            </a:pPr>
            <a:r>
              <a:rPr lang="en-IN" sz="2400" b="1" kern="0" dirty="0" smtClean="0">
                <a:solidFill>
                  <a:prstClr val="black"/>
                </a:solidFill>
                <a:latin typeface="Arial" panose="020B0604020202020204" pitchFamily="34" charset="0"/>
                <a:cs typeface="Arial" panose="020B0604020202020204" pitchFamily="34" charset="0"/>
              </a:rPr>
              <a:t>5 ms prior to gas puff injection</a:t>
            </a:r>
            <a:r>
              <a:rPr lang="en-IN" sz="2400" kern="0" dirty="0" smtClean="0">
                <a:solidFill>
                  <a:prstClr val="black"/>
                </a:solidFill>
                <a:latin typeface="Arial" panose="020B0604020202020204" pitchFamily="34" charset="0"/>
                <a:cs typeface="Arial" panose="020B0604020202020204" pitchFamily="34" charset="0"/>
              </a:rPr>
              <a:t> </a:t>
            </a:r>
            <a:endParaRPr lang="en-IN" sz="2000" kern="0" dirty="0" smtClean="0">
              <a:solidFill>
                <a:prstClr val="black"/>
              </a:solidFill>
              <a:latin typeface="Arial" panose="020B0604020202020204" pitchFamily="34" charset="0"/>
              <a:cs typeface="Arial" panose="020B0604020202020204" pitchFamily="34" charset="0"/>
            </a:endParaRPr>
          </a:p>
        </p:txBody>
      </p:sp>
      <p:sp>
        <p:nvSpPr>
          <p:cNvPr id="36" name="Rectangle 4"/>
          <p:cNvSpPr>
            <a:spLocks noChangeArrowheads="1"/>
          </p:cNvSpPr>
          <p:nvPr/>
        </p:nvSpPr>
        <p:spPr bwMode="auto">
          <a:xfrm>
            <a:off x="0" y="117310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IN" sz="2400" kern="0" dirty="0">
                <a:solidFill>
                  <a:prstClr val="black"/>
                </a:solidFill>
                <a:latin typeface="Arial" panose="020B0604020202020204" pitchFamily="34" charset="0"/>
                <a:cs typeface="Arial" panose="020B0604020202020204" pitchFamily="34" charset="0"/>
              </a:rPr>
              <a:t>D</a:t>
            </a:r>
            <a:r>
              <a:rPr lang="en-IN" sz="2400" kern="0" dirty="0" smtClean="0">
                <a:solidFill>
                  <a:prstClr val="black"/>
                </a:solidFill>
                <a:latin typeface="Arial" panose="020B0604020202020204" pitchFamily="34" charset="0"/>
                <a:cs typeface="Arial" panose="020B0604020202020204" pitchFamily="34" charset="0"/>
              </a:rPr>
              <a:t>isruptions induced by hydrogen gas puffing are successfully mitigated by applying ICRH power through a fast wave antenna</a:t>
            </a:r>
          </a:p>
        </p:txBody>
      </p:sp>
      <p:sp>
        <p:nvSpPr>
          <p:cNvPr id="37" name="TextBox 36"/>
          <p:cNvSpPr txBox="1"/>
          <p:nvPr/>
        </p:nvSpPr>
        <p:spPr>
          <a:xfrm>
            <a:off x="439534" y="6100351"/>
            <a:ext cx="5502932" cy="338554"/>
          </a:xfrm>
          <a:prstGeom prst="rect">
            <a:avLst/>
          </a:prstGeom>
          <a:noFill/>
        </p:spPr>
        <p:txBody>
          <a:bodyPr wrap="square" rtlCol="0">
            <a:spAutoFit/>
          </a:bodyPr>
          <a:lstStyle/>
          <a:p>
            <a:pPr algn="ctr">
              <a:defRPr/>
            </a:pPr>
            <a:r>
              <a:rPr lang="en-IN" sz="1600" b="1" i="1" kern="0" dirty="0" smtClean="0">
                <a:solidFill>
                  <a:prstClr val="black"/>
                </a:solidFill>
                <a:latin typeface="Arial" panose="020B0604020202020204" pitchFamily="34" charset="0"/>
                <a:cs typeface="Arial" panose="020B0604020202020204" pitchFamily="34" charset="0"/>
              </a:rPr>
              <a:t>Pre-Programmed ICRH power for disruption mitigation</a:t>
            </a:r>
          </a:p>
        </p:txBody>
      </p:sp>
      <p:grpSp>
        <p:nvGrpSpPr>
          <p:cNvPr id="38" name="Group 37"/>
          <p:cNvGrpSpPr/>
          <p:nvPr/>
        </p:nvGrpSpPr>
        <p:grpSpPr>
          <a:xfrm>
            <a:off x="152400" y="2177140"/>
            <a:ext cx="5791200" cy="3925467"/>
            <a:chOff x="3865988" y="3114904"/>
            <a:chExt cx="5164372" cy="3009616"/>
          </a:xfrm>
        </p:grpSpPr>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988" y="3114904"/>
              <a:ext cx="5164372" cy="3009616"/>
            </a:xfrm>
            <a:prstGeom prst="rect">
              <a:avLst/>
            </a:prstGeom>
          </p:spPr>
        </p:pic>
        <p:sp>
          <p:nvSpPr>
            <p:cNvPr id="40" name="TextBox 39"/>
            <p:cNvSpPr txBox="1"/>
            <p:nvPr/>
          </p:nvSpPr>
          <p:spPr>
            <a:xfrm>
              <a:off x="7134313" y="3553318"/>
              <a:ext cx="9906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dirty="0" smtClean="0">
                  <a:ln>
                    <a:noFill/>
                  </a:ln>
                  <a:solidFill>
                    <a:prstClr val="black"/>
                  </a:solidFill>
                  <a:effectLst/>
                  <a:uLnTx/>
                  <a:uFillTx/>
                </a:rPr>
                <a:t>Disrupted shots</a:t>
              </a:r>
            </a:p>
          </p:txBody>
        </p:sp>
      </p:grpSp>
      <p:sp>
        <p:nvSpPr>
          <p:cNvPr id="41" name="Rectangle 40"/>
          <p:cNvSpPr/>
          <p:nvPr/>
        </p:nvSpPr>
        <p:spPr>
          <a:xfrm>
            <a:off x="104503" y="748937"/>
            <a:ext cx="8993776"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sng" strike="noStrike" kern="0" cap="none" spc="0" normalizeH="0" baseline="0" noProof="0" dirty="0" smtClean="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A biased electrode cannot be put in the edge region of a reactor grade tokamak</a:t>
            </a:r>
            <a:endParaRPr kumimoji="0" lang="en-IN" b="1"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5942466" y="2590338"/>
            <a:ext cx="3125334" cy="584775"/>
          </a:xfrm>
          <a:prstGeom prst="rect">
            <a:avLst/>
          </a:prstGeom>
          <a:noFill/>
        </p:spPr>
        <p:txBody>
          <a:bodyPr wrap="square" rtlCol="0">
            <a:spAutoFit/>
          </a:bodyPr>
          <a:lstStyle/>
          <a:p>
            <a:pPr algn="ctr"/>
            <a:r>
              <a:rPr lang="en-IN" sz="1600" b="1" dirty="0" smtClean="0">
                <a:solidFill>
                  <a:prstClr val="black"/>
                </a:solidFill>
                <a:latin typeface="Copperplate Gothic Light" panose="020E0507020206020404" pitchFamily="34" charset="0"/>
              </a:rPr>
              <a:t>Current quench avoided</a:t>
            </a:r>
          </a:p>
          <a:p>
            <a:pPr algn="ctr"/>
            <a:r>
              <a:rPr lang="en-IN" sz="1600" b="1" dirty="0" smtClean="0">
                <a:solidFill>
                  <a:prstClr val="black"/>
                </a:solidFill>
                <a:latin typeface="Copperplate Gothic Light" panose="020E0507020206020404" pitchFamily="34" charset="0"/>
              </a:rPr>
              <a:t>Plasma current sustained</a:t>
            </a:r>
            <a:endParaRPr lang="en-IN" sz="1600" b="1" dirty="0">
              <a:solidFill>
                <a:prstClr val="black"/>
              </a:solidFill>
              <a:latin typeface="Copperplate Gothic Light" panose="020E0507020206020404" pitchFamily="34" charset="0"/>
            </a:endParaRPr>
          </a:p>
        </p:txBody>
      </p:sp>
      <p:sp>
        <p:nvSpPr>
          <p:cNvPr id="43" name="TextBox 42"/>
          <p:cNvSpPr txBox="1"/>
          <p:nvPr/>
        </p:nvSpPr>
        <p:spPr>
          <a:xfrm>
            <a:off x="5840080" y="5658188"/>
            <a:ext cx="3294532" cy="369332"/>
          </a:xfrm>
          <a:prstGeom prst="rect">
            <a:avLst/>
          </a:prstGeom>
          <a:noFill/>
        </p:spPr>
        <p:txBody>
          <a:bodyPr wrap="square" rtlCol="0">
            <a:spAutoFit/>
          </a:bodyPr>
          <a:lstStyle/>
          <a:p>
            <a:pPr algn="ctr"/>
            <a:r>
              <a:rPr lang="en-IN" b="1" dirty="0" smtClean="0">
                <a:solidFill>
                  <a:srgbClr val="002060"/>
                </a:solidFill>
                <a:latin typeface="Comic Sans MS" panose="030F0702030302020204" pitchFamily="66" charset="0"/>
              </a:rPr>
              <a:t>DISRUPTION AVOIDED!!!</a:t>
            </a:r>
            <a:endParaRPr lang="en-IN" b="1" dirty="0">
              <a:solidFill>
                <a:srgbClr val="002060"/>
              </a:solidFill>
              <a:latin typeface="Comic Sans MS" panose="030F0702030302020204" pitchFamily="66"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9"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22"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1241124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11</a:t>
            </a:fld>
            <a:endParaRPr lang="en-IN" dirty="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31" y="779173"/>
            <a:ext cx="4326123" cy="4344594"/>
          </a:xfrm>
          <a:prstGeom prst="rect">
            <a:avLst/>
          </a:prstGeom>
        </p:spPr>
      </p:pic>
      <p:sp>
        <p:nvSpPr>
          <p:cNvPr id="27" name="Rectangle 4"/>
          <p:cNvSpPr>
            <a:spLocks noChangeArrowheads="1"/>
          </p:cNvSpPr>
          <p:nvPr/>
        </p:nvSpPr>
        <p:spPr bwMode="auto">
          <a:xfrm>
            <a:off x="4876801" y="5478751"/>
            <a:ext cx="41439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IN" sz="2000" b="1" dirty="0">
                <a:solidFill>
                  <a:prstClr val="black"/>
                </a:solidFill>
                <a:latin typeface="Arial" panose="020B0604020202020204" pitchFamily="34" charset="0"/>
                <a:cs typeface="Arial" panose="020B0604020202020204" pitchFamily="34" charset="0"/>
              </a:rPr>
              <a:t>G</a:t>
            </a:r>
            <a:r>
              <a:rPr lang="en-IN" sz="2000" b="1" dirty="0" smtClean="0">
                <a:solidFill>
                  <a:prstClr val="black"/>
                </a:solidFill>
                <a:latin typeface="Arial" panose="020B0604020202020204" pitchFamily="34" charset="0"/>
                <a:cs typeface="Arial" panose="020B0604020202020204" pitchFamily="34" charset="0"/>
              </a:rPr>
              <a:t>as-puff induced H</a:t>
            </a:r>
            <a:r>
              <a:rPr lang="el-GR" sz="2000" b="1" baseline="-25000" dirty="0" smtClean="0">
                <a:solidFill>
                  <a:prstClr val="black"/>
                </a:solidFill>
                <a:latin typeface="Arial" panose="020B0604020202020204" pitchFamily="34" charset="0"/>
                <a:cs typeface="Arial" panose="020B0604020202020204" pitchFamily="34" charset="0"/>
              </a:rPr>
              <a:t>α</a:t>
            </a:r>
            <a:r>
              <a:rPr lang="en-IN" sz="2000" b="1" baseline="-25000" dirty="0" smtClean="0">
                <a:solidFill>
                  <a:prstClr val="black"/>
                </a:solidFill>
                <a:latin typeface="Arial" panose="020B0604020202020204" pitchFamily="34" charset="0"/>
                <a:cs typeface="Arial" panose="020B0604020202020204" pitchFamily="34" charset="0"/>
              </a:rPr>
              <a:t> </a:t>
            </a:r>
            <a:r>
              <a:rPr lang="en-IN" sz="2000" b="1" dirty="0" smtClean="0">
                <a:solidFill>
                  <a:prstClr val="black"/>
                </a:solidFill>
                <a:latin typeface="Arial" panose="020B0604020202020204" pitchFamily="34" charset="0"/>
                <a:cs typeface="Arial" panose="020B0604020202020204" pitchFamily="34" charset="0"/>
              </a:rPr>
              <a:t>intensity increase is used as a precursor for triggering the ICR pulse. </a:t>
            </a:r>
          </a:p>
        </p:txBody>
      </p:sp>
      <p:pic>
        <p:nvPicPr>
          <p:cNvPr id="28" name="Picture 27"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41" y="1075508"/>
            <a:ext cx="4316309" cy="44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100342" y="5123768"/>
            <a:ext cx="4624058" cy="1415772"/>
          </a:xfrm>
          <a:prstGeom prst="rect">
            <a:avLst/>
          </a:prstGeom>
          <a:noFill/>
        </p:spPr>
        <p:txBody>
          <a:bodyPr wrap="square" rtlCol="0">
            <a:spAutoFit/>
          </a:bodyPr>
          <a:lstStyle/>
          <a:p>
            <a:r>
              <a:rPr lang="en-IN" sz="2000" b="1" i="1" u="sng" dirty="0" smtClean="0">
                <a:solidFill>
                  <a:prstClr val="black"/>
                </a:solidFill>
                <a:latin typeface="Arial" panose="020B0604020202020204" pitchFamily="34" charset="0"/>
                <a:cs typeface="Arial" panose="020B0604020202020204" pitchFamily="34" charset="0"/>
              </a:rPr>
              <a:t>Similar to bias experiments</a:t>
            </a:r>
          </a:p>
          <a:p>
            <a:endParaRPr lang="en-IN" sz="400" b="1" i="1" u="sng"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The plasma density is restored</a:t>
            </a:r>
          </a:p>
          <a:p>
            <a:pPr marL="285750" indent="-285750">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Temperature is restored</a:t>
            </a:r>
          </a:p>
          <a:p>
            <a:pPr marL="285750" indent="-285750">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disruption avoided with ICR pulse</a:t>
            </a:r>
            <a:endParaRPr lang="en-IN" sz="2000" b="1" dirty="0">
              <a:solidFill>
                <a:prstClr val="black"/>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4632448" y="694950"/>
            <a:ext cx="17931" cy="5774490"/>
          </a:xfrm>
          <a:prstGeom prst="line">
            <a:avLst/>
          </a:prstGeom>
          <a:noFill/>
          <a:ln w="66675" cap="flat" cmpd="thickThin" algn="ctr">
            <a:solidFill>
              <a:srgbClr val="FFC000">
                <a:lumMod val="40000"/>
                <a:lumOff val="60000"/>
              </a:srgbClr>
            </a:solidFill>
            <a:prstDash val="solid"/>
            <a:miter lim="800000"/>
          </a:ln>
          <a:effectLst/>
        </p:spPr>
      </p:cxnSp>
      <p:sp>
        <p:nvSpPr>
          <p:cNvPr id="31" name="TextBox 30"/>
          <p:cNvSpPr txBox="1"/>
          <p:nvPr/>
        </p:nvSpPr>
        <p:spPr>
          <a:xfrm>
            <a:off x="4648200" y="709748"/>
            <a:ext cx="4419600" cy="400110"/>
          </a:xfrm>
          <a:prstGeom prst="rect">
            <a:avLst/>
          </a:prstGeom>
          <a:noFill/>
        </p:spPr>
        <p:txBody>
          <a:bodyPr wrap="square" rtlCol="0">
            <a:spAutoFit/>
          </a:bodyPr>
          <a:lstStyle/>
          <a:p>
            <a:pPr algn="ctr"/>
            <a:r>
              <a:rPr lang="en-IN" sz="2000" b="1" u="sng" dirty="0" smtClean="0">
                <a:solidFill>
                  <a:prstClr val="black"/>
                </a:solidFill>
                <a:latin typeface="Arial" panose="020B0604020202020204" pitchFamily="34" charset="0"/>
                <a:cs typeface="Arial" panose="020B0604020202020204" pitchFamily="34" charset="0"/>
              </a:rPr>
              <a:t>Disruption Mitigation in Real time</a:t>
            </a:r>
            <a:endParaRPr lang="en-IN" sz="2000" b="1" u="sng" dirty="0">
              <a:solidFill>
                <a:prstClr val="black"/>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8496" y="23144"/>
            <a:ext cx="7982298" cy="584775"/>
          </a:xfrm>
          <a:prstGeom prst="rect">
            <a:avLst/>
          </a:prstGeom>
        </p:spPr>
        <p:txBody>
          <a:bodyPr wrap="square">
            <a:spAutoFit/>
          </a:bodyPr>
          <a:lstStyle/>
          <a:p>
            <a:pPr lvl="0" algn="ctr">
              <a:spcBef>
                <a:spcPct val="50000"/>
              </a:spcBef>
            </a:pPr>
            <a:r>
              <a:rPr lang="en-US" altLang="en-US" sz="3200" b="1" dirty="0">
                <a:solidFill>
                  <a:prstClr val="black"/>
                </a:solidFill>
                <a:latin typeface="Arial" panose="020B0604020202020204" pitchFamily="34" charset="0"/>
                <a:cs typeface="Arial" panose="020B0604020202020204" pitchFamily="34" charset="0"/>
              </a:rPr>
              <a:t>Disruption Mitigation by ICRH Power</a:t>
            </a:r>
          </a:p>
        </p:txBody>
      </p:sp>
      <p:sp>
        <p:nvSpPr>
          <p:cNvPr id="14"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7"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8"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23806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12</a:t>
            </a:fld>
            <a:endParaRPr lang="en-IN" dirty="0"/>
          </a:p>
        </p:txBody>
      </p:sp>
      <p:sp>
        <p:nvSpPr>
          <p:cNvPr id="22" name="TextBox 21"/>
          <p:cNvSpPr txBox="1"/>
          <p:nvPr/>
        </p:nvSpPr>
        <p:spPr>
          <a:xfrm>
            <a:off x="4088676" y="682389"/>
            <a:ext cx="5055324" cy="5678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2000" b="1" i="1"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Further Analysis Show</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MHD activity induced by gas puff gets reduced with ICRH pulse.</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N"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a:t>
            </a:r>
            <a:r>
              <a:rPr kumimoji="0" lang="en-IN" sz="20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disruption avoidance is observed with ~50 to 70 kW of ICR power</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N"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Increasing the power </a:t>
            </a: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Symbol"/>
              </a:rPr>
              <a:t> 70 kW</a:t>
            </a: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does not lead to disruption avoidance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IN" sz="1800" b="1" i="1"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Possible Cause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1000" b="1" i="1"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283464" indent="-283464" algn="just">
              <a:buFont typeface="Wingdings" panose="05000000000000000000" pitchFamily="2" charset="2"/>
              <a:buChar char="Ø"/>
              <a:defRPr/>
            </a:pPr>
            <a:r>
              <a:rPr lang="en-IN" sz="2000" kern="0" dirty="0" smtClean="0">
                <a:solidFill>
                  <a:prstClr val="black"/>
                </a:solidFill>
                <a:latin typeface="Arial" panose="020B0604020202020204" pitchFamily="34" charset="0"/>
                <a:cs typeface="Arial" panose="020B0604020202020204" pitchFamily="34" charset="0"/>
              </a:rPr>
              <a:t>The </a:t>
            </a:r>
            <a:r>
              <a:rPr lang="en-IN" sz="2000" kern="0" dirty="0">
                <a:solidFill>
                  <a:prstClr val="black"/>
                </a:solidFill>
                <a:latin typeface="Arial" panose="020B0604020202020204" pitchFamily="34" charset="0"/>
                <a:cs typeface="Arial" panose="020B0604020202020204" pitchFamily="34" charset="0"/>
              </a:rPr>
              <a:t>disruption avoidance does not </a:t>
            </a:r>
            <a:r>
              <a:rPr lang="en-IN" sz="2000" kern="0" dirty="0" smtClean="0">
                <a:solidFill>
                  <a:prstClr val="black"/>
                </a:solidFill>
                <a:latin typeface="Arial" panose="020B0604020202020204" pitchFamily="34" charset="0"/>
                <a:cs typeface="Arial" panose="020B0604020202020204" pitchFamily="34" charset="0"/>
              </a:rPr>
              <a:t>seem </a:t>
            </a:r>
            <a:r>
              <a:rPr lang="en-IN" sz="2000" kern="0" dirty="0">
                <a:solidFill>
                  <a:prstClr val="black"/>
                </a:solidFill>
                <a:latin typeface="Arial" panose="020B0604020202020204" pitchFamily="34" charset="0"/>
                <a:cs typeface="Arial" panose="020B0604020202020204" pitchFamily="34" charset="0"/>
              </a:rPr>
              <a:t>to be due to heating near the </a:t>
            </a:r>
            <a:r>
              <a:rPr lang="en-IN" sz="2000" kern="0" dirty="0" smtClean="0">
                <a:solidFill>
                  <a:prstClr val="black"/>
                </a:solidFill>
                <a:latin typeface="Arial" panose="020B0604020202020204" pitchFamily="34" charset="0"/>
                <a:cs typeface="Arial" panose="020B0604020202020204" pitchFamily="34" charset="0"/>
              </a:rPr>
              <a:t>Islands</a:t>
            </a:r>
            <a:r>
              <a:rPr lang="en-IN" sz="2000" kern="0" dirty="0" smtClean="0">
                <a:solidFill>
                  <a:srgbClr val="0000FF"/>
                </a:solidFill>
                <a:latin typeface="Arial" panose="020B0604020202020204" pitchFamily="34" charset="0"/>
                <a:cs typeface="Arial" panose="020B0604020202020204" pitchFamily="34" charset="0"/>
              </a:rPr>
              <a:t>. </a:t>
            </a:r>
            <a:r>
              <a:rPr kumimoji="0" lang="en-IN"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ICR Heating required  power &gt; 100 kW </a:t>
            </a:r>
          </a:p>
          <a:p>
            <a:pPr marL="283464" indent="-283464" algn="just">
              <a:buFont typeface="Wingdings" panose="05000000000000000000" pitchFamily="2" charset="2"/>
              <a:buChar char="Ø"/>
              <a:defRPr/>
            </a:pPr>
            <a:endParaRPr lang="en-IN" sz="1000" kern="0" dirty="0">
              <a:solidFill>
                <a:srgbClr val="0000FF"/>
              </a:solidFill>
              <a:latin typeface="Arial" panose="020B0604020202020204" pitchFamily="34" charset="0"/>
              <a:cs typeface="Arial" panose="020B0604020202020204" pitchFamily="34" charset="0"/>
            </a:endParaRPr>
          </a:p>
          <a:p>
            <a:pPr marL="283464" indent="-283464" algn="just">
              <a:buFont typeface="Wingdings" panose="05000000000000000000" pitchFamily="2" charset="2"/>
              <a:buChar char="Ø"/>
              <a:defRPr/>
            </a:pPr>
            <a:r>
              <a:rPr lang="en-IN" sz="2000" kern="0" dirty="0" smtClean="0">
                <a:solidFill>
                  <a:prstClr val="black"/>
                </a:solidFill>
                <a:latin typeface="Arial" panose="020B0604020202020204" pitchFamily="34" charset="0"/>
                <a:cs typeface="Arial" panose="020B0604020202020204" pitchFamily="34" charset="0"/>
              </a:rPr>
              <a:t>ICR induced radial </a:t>
            </a: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electric field</a:t>
            </a:r>
            <a:r>
              <a:rPr lang="en-IN" sz="2000" kern="0" dirty="0" smtClean="0">
                <a:solidFill>
                  <a:prstClr val="black"/>
                </a:solidFill>
                <a:latin typeface="Arial" panose="020B0604020202020204" pitchFamily="34" charset="0"/>
                <a:cs typeface="Arial" panose="020B0604020202020204" pitchFamily="34" charset="0"/>
              </a:rPr>
              <a:t> generating</a:t>
            </a: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 shear rotation and subsequent avoidance of disruption as in case of biasing may be a possibility</a:t>
            </a:r>
          </a:p>
        </p:txBody>
      </p:sp>
      <p:sp>
        <p:nvSpPr>
          <p:cNvPr id="23" name="TextBox 22"/>
          <p:cNvSpPr txBox="1"/>
          <p:nvPr/>
        </p:nvSpPr>
        <p:spPr>
          <a:xfrm>
            <a:off x="117570" y="5728063"/>
            <a:ext cx="397110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Radial Electric Field measurements in presence of ICR pulse is underway </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 y="694200"/>
            <a:ext cx="4155744" cy="5108510"/>
          </a:xfrm>
          <a:prstGeom prst="rect">
            <a:avLst/>
          </a:prstGeom>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038496" y="23144"/>
            <a:ext cx="7955280" cy="584775"/>
          </a:xfrm>
          <a:prstGeom prst="rect">
            <a:avLst/>
          </a:prstGeom>
        </p:spPr>
        <p:txBody>
          <a:bodyPr wrap="square">
            <a:spAutoFit/>
          </a:bodyPr>
          <a:lstStyle/>
          <a:p>
            <a:pPr lvl="0" algn="ctr">
              <a:spcBef>
                <a:spcPct val="50000"/>
              </a:spcBef>
            </a:pPr>
            <a:r>
              <a:rPr lang="en-US" altLang="en-US" sz="3200" b="1" dirty="0">
                <a:solidFill>
                  <a:prstClr val="black"/>
                </a:solidFill>
                <a:latin typeface="Arial" panose="020B0604020202020204" pitchFamily="34" charset="0"/>
                <a:cs typeface="Arial" panose="020B0604020202020204" pitchFamily="34" charset="0"/>
              </a:rPr>
              <a:t>Disruption Mitigation by ICRH Power</a:t>
            </a:r>
          </a:p>
        </p:txBody>
      </p:sp>
      <p:sp>
        <p:nvSpPr>
          <p:cNvPr id="12"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3"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6"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402543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86244" y="49530"/>
            <a:ext cx="7955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1200"/>
              </a:spcBef>
              <a:spcAft>
                <a:spcPts val="1200"/>
              </a:spcAft>
            </a:pPr>
            <a:r>
              <a:rPr lang="en-US" altLang="en-US" sz="3200" b="1" dirty="0" smtClean="0">
                <a:latin typeface="Arial" panose="020B0604020202020204" pitchFamily="34" charset="0"/>
                <a:cs typeface="Arial" panose="020B0604020202020204" pitchFamily="34" charset="0"/>
              </a:rPr>
              <a:t> Runaway Electrons Mitigation</a:t>
            </a:r>
            <a:endParaRPr lang="en-US" altLang="en-US" sz="3200" b="1" dirty="0">
              <a:latin typeface="Arial" panose="020B0604020202020204" pitchFamily="34" charset="0"/>
              <a:cs typeface="Arial" panose="020B0604020202020204" pitchFamily="34" charset="0"/>
            </a:endParaRPr>
          </a:p>
        </p:txBody>
      </p:sp>
      <p:sp>
        <p:nvSpPr>
          <p:cNvPr id="17"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13</a:t>
            </a:fld>
            <a:endParaRPr lang="en-IN" dirty="0"/>
          </a:p>
        </p:txBody>
      </p:sp>
      <p:sp>
        <p:nvSpPr>
          <p:cNvPr id="25" name="Rectangle 24"/>
          <p:cNvSpPr/>
          <p:nvPr/>
        </p:nvSpPr>
        <p:spPr>
          <a:xfrm>
            <a:off x="155841" y="703713"/>
            <a:ext cx="8988159" cy="992579"/>
          </a:xfrm>
          <a:prstGeom prst="rect">
            <a:avLst/>
          </a:prstGeom>
        </p:spPr>
        <p:txBody>
          <a:bodyPr wrap="square">
            <a:spAutoFit/>
          </a:bodyPr>
          <a:lstStyle/>
          <a:p>
            <a:pPr algn="just"/>
            <a:r>
              <a:rPr lang="en-US" sz="2000" b="1" dirty="0" smtClean="0">
                <a:solidFill>
                  <a:prstClr val="black"/>
                </a:solidFill>
                <a:latin typeface="Arial" panose="020B0604020202020204" pitchFamily="34" charset="0"/>
                <a:cs typeface="Arial" panose="020B0604020202020204" pitchFamily="34" charset="0"/>
              </a:rPr>
              <a:t>Mitigation techniques used in other tokamaks:</a:t>
            </a:r>
          </a:p>
          <a:p>
            <a:pPr algn="just"/>
            <a:endParaRPr lang="en-US" sz="400" dirty="0" smtClean="0">
              <a:solidFill>
                <a:prstClr val="black"/>
              </a:solidFill>
              <a:latin typeface="Arial" panose="020B0604020202020204" pitchFamily="34" charset="0"/>
              <a:cs typeface="Arial" panose="020B0604020202020204" pitchFamily="34" charset="0"/>
            </a:endParaRPr>
          </a:p>
          <a:p>
            <a:pPr algn="just">
              <a:spcBef>
                <a:spcPts val="100"/>
              </a:spcBef>
              <a:spcAft>
                <a:spcPts val="100"/>
              </a:spcAft>
              <a:buFont typeface="Comic Sans MS" panose="030F0702030302020204" pitchFamily="66" charset="0"/>
              <a:buChar char="‡"/>
            </a:pPr>
            <a:r>
              <a:rPr lang="en-US" sz="1600" dirty="0" smtClean="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injection of high pressure gas jet through the nozzle or fast valves</a:t>
            </a:r>
          </a:p>
          <a:p>
            <a:pPr algn="just">
              <a:spcBef>
                <a:spcPts val="100"/>
              </a:spcBef>
              <a:spcAft>
                <a:spcPts val="100"/>
              </a:spcAft>
              <a:buFont typeface="Comic Sans MS" panose="030F0702030302020204" pitchFamily="66" charset="0"/>
              <a:buChar char="‡"/>
            </a:pPr>
            <a:r>
              <a:rPr lang="en-US" sz="1600" b="1" dirty="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Resonant </a:t>
            </a:r>
            <a:r>
              <a:rPr lang="en-US" sz="1600" b="1" dirty="0">
                <a:solidFill>
                  <a:prstClr val="black"/>
                </a:solidFill>
                <a:latin typeface="Arial" panose="020B0604020202020204" pitchFamily="34" charset="0"/>
                <a:cs typeface="Arial" panose="020B0604020202020204" pitchFamily="34" charset="0"/>
              </a:rPr>
              <a:t>magnetic </a:t>
            </a:r>
            <a:r>
              <a:rPr lang="en-US" sz="1600" b="1" dirty="0" smtClean="0">
                <a:solidFill>
                  <a:prstClr val="black"/>
                </a:solidFill>
                <a:latin typeface="Arial" panose="020B0604020202020204" pitchFamily="34" charset="0"/>
                <a:cs typeface="Arial" panose="020B0604020202020204" pitchFamily="34" charset="0"/>
              </a:rPr>
              <a:t>perturbation (RMP</a:t>
            </a:r>
            <a:r>
              <a:rPr lang="en-US" sz="1600" b="1" dirty="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for runaway losses through magnetic fluctuation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1" y="2449285"/>
            <a:ext cx="3730388" cy="3392331"/>
          </a:xfrm>
          <a:prstGeom prst="rect">
            <a:avLst/>
          </a:prstGeom>
        </p:spPr>
      </p:pic>
      <p:sp>
        <p:nvSpPr>
          <p:cNvPr id="27" name="TextBox 26"/>
          <p:cNvSpPr txBox="1"/>
          <p:nvPr/>
        </p:nvSpPr>
        <p:spPr>
          <a:xfrm>
            <a:off x="1286862" y="5816227"/>
            <a:ext cx="1299582" cy="338554"/>
          </a:xfrm>
          <a:prstGeom prst="rect">
            <a:avLst/>
          </a:prstGeom>
          <a:noFill/>
        </p:spPr>
        <p:txBody>
          <a:bodyPr wrap="square" rtlCol="0">
            <a:spAutoFit/>
          </a:bodyPr>
          <a:lstStyle/>
          <a:p>
            <a:pPr>
              <a:defRPr/>
            </a:pPr>
            <a:r>
              <a:rPr lang="en-IN" sz="1600" b="1" kern="0" dirty="0" smtClean="0">
                <a:solidFill>
                  <a:prstClr val="black"/>
                </a:solidFill>
                <a:latin typeface="Arial" panose="020B0604020202020204" pitchFamily="34" charset="0"/>
                <a:cs typeface="Arial" panose="020B0604020202020204" pitchFamily="34" charset="0"/>
              </a:rPr>
              <a:t>LVF setup</a:t>
            </a:r>
          </a:p>
        </p:txBody>
      </p:sp>
      <mc:AlternateContent xmlns:mc="http://schemas.openxmlformats.org/markup-compatibility/2006" xmlns:a14="http://schemas.microsoft.com/office/drawing/2010/main">
        <mc:Choice Requires="a14">
          <p:sp>
            <p:nvSpPr>
              <p:cNvPr id="28" name="TextBox 27"/>
              <p:cNvSpPr txBox="1"/>
              <p:nvPr/>
            </p:nvSpPr>
            <p:spPr>
              <a:xfrm>
                <a:off x="3840480" y="2349560"/>
                <a:ext cx="5303520" cy="3955635"/>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Application of a short localized vertical field perturbation of 150 to 260 Gauss </a:t>
                </a:r>
              </a:p>
              <a:p>
                <a:pPr marR="0" lvl="0" algn="just" defTabSz="914400" eaLnBrk="1" fontAlgn="auto" latinLnBrk="0" hangingPunct="1">
                  <a:lnSpc>
                    <a:spcPct val="100000"/>
                  </a:lnSpc>
                  <a:spcBef>
                    <a:spcPts val="0"/>
                  </a:spcBef>
                  <a:spcAft>
                    <a:spcPts val="0"/>
                  </a:spcAft>
                  <a:buClrTx/>
                  <a:buSzTx/>
                  <a:tabLst/>
                  <a:defRPr/>
                </a:pPr>
                <a:endParaRPr kumimoji="0" lang="en-IN" sz="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perturbation causes no disruption of the thermal component of the plasma</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The perturbation leads to a radial diffusion</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𝐷</m:t>
                          </m:r>
                        </m:e>
                        <m:sub>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ub>
                      </m:sSub>
                      <m:r>
                        <a:rPr kumimoji="0" lang="en-IN" sz="2000" b="0" i="0"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Sup>
                        <m:sSup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sSupPr>
                        <m:e>
                          <m:d>
                            <m:dPr>
                              <m:begChr m:val="["/>
                              <m:endChr m:val="]"/>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dPr>
                            <m:e>
                              <m:d>
                                <m:d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dPr>
                                <m:e>
                                  <m:f>
                                    <m:fPr>
                                      <m:type m:val="lin"/>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fPr>
                                    <m:num>
                                      <m:sSub>
                                        <m:sSub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𝐵</m:t>
                                          </m:r>
                                        </m:e>
                                        <m:sub>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𝑝</m:t>
                                          </m:r>
                                        </m:sub>
                                      </m:sSub>
                                    </m:num>
                                    <m:den>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𝐵</m:t>
                                      </m:r>
                                    </m:den>
                                  </m:f>
                                </m:e>
                              </m:d>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𝐿</m:t>
                              </m:r>
                            </m:e>
                          </m:d>
                        </m:e>
                        <m:sup>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2</m:t>
                          </m:r>
                        </m:sup>
                      </m:sSup>
                      <m:sSub>
                        <m:sSub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𝑣</m:t>
                          </m:r>
                        </m:e>
                        <m:sub>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ub>
                      </m:sSub>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m:t>
                      </m:r>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2</m:t>
                      </m:r>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𝜋</m:t>
                      </m:r>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𝑅</m:t>
                      </m:r>
                    </m:oMath>
                  </m:oMathPara>
                </a14:m>
                <a:endPar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2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I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IN" sz="1800" b="0" i="1" u="none" strike="noStrike" kern="0" cap="none" spc="0" normalizeH="0" baseline="0" noProof="0" smtClean="0">
                            <a:ln>
                              <a:noFill/>
                            </a:ln>
                            <a:solidFill>
                              <a:srgbClr val="0000FF"/>
                            </a:solidFill>
                            <a:effectLst/>
                            <a:uLnTx/>
                            <a:uFillTx/>
                            <a:latin typeface="Cambria Math" panose="02040503050406030204" pitchFamily="18" charset="0"/>
                          </a:rPr>
                          <m:t>𝑣</m:t>
                        </m:r>
                      </m:e>
                      <m:sub>
                        <m:r>
                          <a:rPr kumimoji="0" lang="en-IN" sz="18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ub>
                    </m:sSub>
                    <m:r>
                      <a:rPr kumimoji="0" lang="en-IN" sz="18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oMath>
                </a14:m>
                <a:r>
                  <a:rPr kumimoji="0" lang="en-IN" sz="18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a:t>
                </a:r>
                <a:r>
                  <a:rPr kumimoji="0" lang="en-IN" sz="14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particle velocity along magnetic field, B</a:t>
                </a:r>
              </a:p>
              <a:p>
                <a:pPr marL="0" marR="0" lvl="0" indent="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IN" sz="14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FF"/>
                            </a:solidFill>
                            <a:effectLst/>
                            <a:uLnTx/>
                            <a:uFillTx/>
                            <a:latin typeface="Cambria Math"/>
                          </a:rPr>
                          <m:t>                    </m:t>
                        </m:r>
                        <m:r>
                          <a:rPr kumimoji="0" lang="en-IN" sz="1400" b="0" i="1" u="none" strike="noStrike" kern="0" cap="none" spc="0" normalizeH="0" baseline="0" noProof="0" smtClean="0">
                            <a:ln>
                              <a:noFill/>
                            </a:ln>
                            <a:solidFill>
                              <a:srgbClr val="0000FF"/>
                            </a:solidFill>
                            <a:effectLst/>
                            <a:uLnTx/>
                            <a:uFillTx/>
                            <a:latin typeface="Cambria Math" panose="02040503050406030204" pitchFamily="18" charset="0"/>
                          </a:rPr>
                          <m:t>𝐵</m:t>
                        </m:r>
                      </m:e>
                      <m:sub>
                        <m:r>
                          <a:rPr kumimoji="0" lang="en-IN" sz="1400" b="0" i="1" u="none" strike="noStrike" kern="0" cap="none" spc="0" normalizeH="0" baseline="0" noProof="0" smtClean="0">
                            <a:ln>
                              <a:noFill/>
                            </a:ln>
                            <a:solidFill>
                              <a:srgbClr val="0000FF"/>
                            </a:solidFill>
                            <a:effectLst/>
                            <a:uLnTx/>
                            <a:uFillTx/>
                            <a:latin typeface="Cambria Math" panose="02040503050406030204" pitchFamily="18" charset="0"/>
                          </a:rPr>
                          <m:t>𝑝</m:t>
                        </m:r>
                      </m:sub>
                    </m:sSub>
                    <m:r>
                      <a:rPr kumimoji="0" lang="en-IN" sz="14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oMath>
                </a14:m>
                <a:r>
                  <a:rPr kumimoji="0" lang="en-IN" sz="14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perturbation magnetic field</a:t>
                </a:r>
              </a:p>
              <a:p>
                <a:pPr lvl="0" algn="ctr"/>
                <a:r>
                  <a:rPr lang="en-US" sz="1400" kern="0" dirty="0" smtClean="0">
                    <a:solidFill>
                      <a:srgbClr val="0000FF"/>
                    </a:solidFill>
                    <a:latin typeface="Arial" panose="020B0604020202020204" pitchFamily="34" charset="0"/>
                    <a:cs typeface="Arial" panose="020B0604020202020204" pitchFamily="34" charset="0"/>
                  </a:rPr>
                  <a:t>           L     Scale </a:t>
                </a:r>
                <a:r>
                  <a:rPr lang="en-US" sz="1400" kern="0" dirty="0">
                    <a:solidFill>
                      <a:srgbClr val="0000FF"/>
                    </a:solidFill>
                    <a:latin typeface="Arial" panose="020B0604020202020204" pitchFamily="34" charset="0"/>
                    <a:cs typeface="Arial" panose="020B0604020202020204" pitchFamily="34" charset="0"/>
                  </a:rPr>
                  <a:t>length of the perturbation field </a:t>
                </a:r>
                <a:r>
                  <a:rPr lang="en-US" sz="1400" kern="0" dirty="0" smtClean="0">
                    <a:solidFill>
                      <a:srgbClr val="0000FF"/>
                    </a:solidFill>
                    <a:latin typeface="Arial" panose="020B0604020202020204" pitchFamily="34" charset="0"/>
                    <a:cs typeface="Arial" panose="020B0604020202020204" pitchFamily="34" charset="0"/>
                  </a:rPr>
                  <a:t>gradient</a:t>
                </a:r>
              </a:p>
              <a:p>
                <a:pPr lvl="0" algn="ctr"/>
                <a:endParaRPr kumimoji="0" lang="en-IN" sz="4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endParaRPr>
              </a:p>
              <a:p>
                <a:pPr lvl="0" algn="ctr"/>
                <a:r>
                  <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As </a:t>
                </a:r>
                <a14:m>
                  <m:oMath xmlns:m="http://schemas.openxmlformats.org/officeDocument/2006/math">
                    <m:sSub>
                      <m:sSub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𝐷</m:t>
                        </m:r>
                      </m:e>
                      <m:sub>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ub>
                    </m:sSub>
                    <m:r>
                      <a:rPr kumimoji="0" lang="en-IN" sz="2000" b="0" i="0"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Sub>
                      <m:sSubPr>
                        <m:ctrlP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ctrlPr>
                      </m:sSubPr>
                      <m:e>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rPr>
                          <m:t>𝑣</m:t>
                        </m:r>
                      </m:e>
                      <m:sub>
                        <m:r>
                          <a:rPr kumimoji="0" lang="en-IN" sz="2000" b="0" i="1" u="none" strike="noStrike" kern="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m:t>
                        </m:r>
                      </m:sub>
                    </m:sSub>
                  </m:oMath>
                </a14:m>
                <a:r>
                  <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the runaway particle diffusion</a:t>
                </a:r>
              </a:p>
              <a:p>
                <a:pPr lvl="0" algn="ctr"/>
                <a:r>
                  <a:rPr kumimoji="0" lang="en-IN" sz="2000" b="0" i="0" u="none" strike="noStrike" kern="0" cap="none" spc="0" normalizeH="0" noProof="0" dirty="0" smtClean="0">
                    <a:ln>
                      <a:noFill/>
                    </a:ln>
                    <a:solidFill>
                      <a:srgbClr val="0000FF"/>
                    </a:solidFill>
                    <a:effectLst/>
                    <a:uLnTx/>
                    <a:uFillTx/>
                    <a:latin typeface="Arial" panose="020B0604020202020204" pitchFamily="34" charset="0"/>
                    <a:cs typeface="Arial" panose="020B0604020202020204" pitchFamily="34" charset="0"/>
                  </a:rPr>
                  <a:t>must be larger than the </a:t>
                </a:r>
                <a:r>
                  <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thermal particle</a:t>
                </a:r>
                <a:r>
                  <a:rPr kumimoji="0" lang="en-IN" sz="2000" b="0" i="0" u="none" strike="noStrike" kern="0" cap="none" spc="0" normalizeH="0" noProof="0" dirty="0" smtClean="0">
                    <a:ln>
                      <a:noFill/>
                    </a:ln>
                    <a:solidFill>
                      <a:srgbClr val="0000FF"/>
                    </a:solidFill>
                    <a:effectLst/>
                    <a:uLnTx/>
                    <a:uFillTx/>
                    <a:latin typeface="Arial" panose="020B0604020202020204" pitchFamily="34" charset="0"/>
                    <a:cs typeface="Arial" panose="020B0604020202020204" pitchFamily="34" charset="0"/>
                  </a:rPr>
                  <a:t> </a:t>
                </a:r>
                <a:r>
                  <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diffusion by at least</a:t>
                </a:r>
                <a:r>
                  <a:rPr kumimoji="0" lang="en-IN" sz="2000" b="0" i="0" u="none" strike="noStrike" kern="0" cap="none" spc="0" normalizeH="0" noProof="0" dirty="0" smtClean="0">
                    <a:ln>
                      <a:noFill/>
                    </a:ln>
                    <a:solidFill>
                      <a:srgbClr val="0000FF"/>
                    </a:solidFill>
                    <a:effectLst/>
                    <a:uLnTx/>
                    <a:uFillTx/>
                    <a:latin typeface="Arial" panose="020B0604020202020204" pitchFamily="34" charset="0"/>
                    <a:cs typeface="Arial" panose="020B0604020202020204" pitchFamily="34" charset="0"/>
                  </a:rPr>
                  <a:t> </a:t>
                </a:r>
                <a:r>
                  <a:rPr kumimoji="0" lang="en-IN" sz="20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a factor of   </a:t>
                </a:r>
                <a14:m>
                  <m:oMath xmlns:m="http://schemas.openxmlformats.org/officeDocument/2006/math">
                    <m:f>
                      <m:fPr>
                        <m:ctrlPr>
                          <a:rPr lang="en-IN" sz="2000" b="1" i="1" kern="0">
                            <a:solidFill>
                              <a:srgbClr val="0000FF"/>
                            </a:solidFill>
                            <a:latin typeface="Cambria Math" panose="02040503050406030204" pitchFamily="18" charset="0"/>
                          </a:rPr>
                        </m:ctrlPr>
                      </m:fPr>
                      <m:num>
                        <m:sSub>
                          <m:sSubPr>
                            <m:ctrlPr>
                              <a:rPr lang="en-IN" sz="2000" b="1" i="1" kern="0">
                                <a:solidFill>
                                  <a:srgbClr val="0000FF"/>
                                </a:solidFill>
                                <a:latin typeface="Cambria Math" panose="02040503050406030204" pitchFamily="18" charset="0"/>
                              </a:rPr>
                            </m:ctrlPr>
                          </m:sSubPr>
                          <m:e>
                            <m:r>
                              <a:rPr lang="en-IN" sz="2000" b="1" i="1" kern="0">
                                <a:solidFill>
                                  <a:srgbClr val="0000FF"/>
                                </a:solidFill>
                                <a:latin typeface="Cambria Math" panose="02040503050406030204" pitchFamily="18" charset="0"/>
                              </a:rPr>
                              <m:t>𝒗</m:t>
                            </m:r>
                          </m:e>
                          <m:sub>
                            <m:r>
                              <a:rPr lang="en-IN" sz="2000" b="1" i="1" kern="0">
                                <a:solidFill>
                                  <a:srgbClr val="0000FF"/>
                                </a:solidFill>
                                <a:latin typeface="Cambria Math" panose="02040503050406030204" pitchFamily="18" charset="0"/>
                                <a:ea typeface="Cambria Math" panose="02040503050406030204" pitchFamily="18" charset="0"/>
                              </a:rPr>
                              <m:t>∥</m:t>
                            </m:r>
                            <m:r>
                              <a:rPr lang="en-IN" sz="2000" b="1" i="1" kern="0">
                                <a:solidFill>
                                  <a:srgbClr val="0000FF"/>
                                </a:solidFill>
                                <a:latin typeface="Cambria Math" panose="02040503050406030204" pitchFamily="18" charset="0"/>
                                <a:ea typeface="Cambria Math" panose="02040503050406030204" pitchFamily="18" charset="0"/>
                              </a:rPr>
                              <m:t>𝒓</m:t>
                            </m:r>
                          </m:sub>
                        </m:sSub>
                      </m:num>
                      <m:den>
                        <m:sSub>
                          <m:sSubPr>
                            <m:ctrlPr>
                              <a:rPr lang="en-IN" sz="2000" b="1" i="1" kern="0">
                                <a:solidFill>
                                  <a:srgbClr val="0000FF"/>
                                </a:solidFill>
                                <a:latin typeface="Cambria Math" panose="02040503050406030204" pitchFamily="18" charset="0"/>
                              </a:rPr>
                            </m:ctrlPr>
                          </m:sSubPr>
                          <m:e>
                            <m:r>
                              <a:rPr lang="en-IN" sz="2000" b="1" i="1" kern="0">
                                <a:solidFill>
                                  <a:srgbClr val="0000FF"/>
                                </a:solidFill>
                                <a:latin typeface="Cambria Math" panose="02040503050406030204" pitchFamily="18" charset="0"/>
                              </a:rPr>
                              <m:t>𝒗</m:t>
                            </m:r>
                          </m:e>
                          <m:sub>
                            <m:r>
                              <a:rPr lang="en-IN" sz="2000" b="1" i="1" kern="0">
                                <a:solidFill>
                                  <a:srgbClr val="0000FF"/>
                                </a:solidFill>
                                <a:latin typeface="Cambria Math" panose="02040503050406030204" pitchFamily="18" charset="0"/>
                                <a:ea typeface="Cambria Math" panose="02040503050406030204" pitchFamily="18" charset="0"/>
                              </a:rPr>
                              <m:t>∥</m:t>
                            </m:r>
                            <m:r>
                              <a:rPr lang="en-IN" sz="2000" b="1" i="1" kern="0">
                                <a:solidFill>
                                  <a:srgbClr val="0000FF"/>
                                </a:solidFill>
                                <a:latin typeface="Cambria Math" panose="02040503050406030204" pitchFamily="18" charset="0"/>
                                <a:ea typeface="Cambria Math" panose="02040503050406030204" pitchFamily="18" charset="0"/>
                              </a:rPr>
                              <m:t>𝒕𝒉</m:t>
                            </m:r>
                          </m:sub>
                        </m:sSub>
                      </m:den>
                    </m:f>
                  </m:oMath>
                </a14:m>
                <a:endParaRPr lang="en-IN" sz="2000" b="1" kern="0" dirty="0">
                  <a:solidFill>
                    <a:srgbClr val="0000FF"/>
                  </a:solidFill>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840480" y="2349560"/>
                <a:ext cx="5303520" cy="3955635"/>
              </a:xfrm>
              <a:prstGeom prst="rect">
                <a:avLst/>
              </a:prstGeom>
              <a:blipFill rotWithShape="1">
                <a:blip r:embed="rId3"/>
                <a:stretch>
                  <a:fillRect l="-920" t="-616" r="-1149"/>
                </a:stretch>
              </a:blipFill>
            </p:spPr>
            <p:txBody>
              <a:bodyPr/>
              <a:lstStyle/>
              <a:p>
                <a:r>
                  <a:rPr lang="en-US">
                    <a:noFill/>
                  </a:rPr>
                  <a:t> </a:t>
                </a:r>
              </a:p>
            </p:txBody>
          </p:sp>
        </mc:Fallback>
      </mc:AlternateContent>
      <p:sp>
        <p:nvSpPr>
          <p:cNvPr id="29" name="TextBox 28"/>
          <p:cNvSpPr txBox="1"/>
          <p:nvPr/>
        </p:nvSpPr>
        <p:spPr>
          <a:xfrm>
            <a:off x="232011" y="6173267"/>
            <a:ext cx="8679975" cy="430887"/>
          </a:xfrm>
          <a:prstGeom prst="rect">
            <a:avLst/>
          </a:prstGeom>
          <a:noFill/>
        </p:spPr>
        <p:txBody>
          <a:bodyPr wrap="square" rtlCol="0">
            <a:spAutoFit/>
          </a:bodyPr>
          <a:lstStyle/>
          <a:p>
            <a:pPr algn="ctr"/>
            <a:r>
              <a:rPr lang="en-IN" sz="2200" dirty="0" smtClean="0">
                <a:solidFill>
                  <a:prstClr val="black"/>
                </a:solidFill>
                <a:latin typeface="Arial" panose="020B0604020202020204" pitchFamily="34" charset="0"/>
                <a:cs typeface="Arial" panose="020B0604020202020204" pitchFamily="34" charset="0"/>
              </a:rPr>
              <a:t>Hence REs can be extracted without disturbing the thermal plasma</a:t>
            </a:r>
            <a:endParaRPr lang="en-IN" sz="2200"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384412" y="1665515"/>
            <a:ext cx="8073788" cy="707886"/>
          </a:xfrm>
          <a:prstGeom prst="rect">
            <a:avLst/>
          </a:prstGeom>
        </p:spPr>
        <p:txBody>
          <a:bodyPr wrap="square">
            <a:spAutoFit/>
          </a:bodyPr>
          <a:lstStyle/>
          <a:p>
            <a:pPr algn="ctr"/>
            <a:r>
              <a:rPr lang="en-US" sz="2000" b="1" dirty="0" smtClean="0">
                <a:solidFill>
                  <a:srgbClr val="C00000"/>
                </a:solidFill>
                <a:latin typeface="Arial" panose="020B0604020202020204" pitchFamily="34" charset="0"/>
                <a:cs typeface="Arial" panose="020B0604020202020204" pitchFamily="34" charset="0"/>
              </a:rPr>
              <a:t>In Aditya tokamak, Localized </a:t>
            </a:r>
            <a:r>
              <a:rPr lang="en-US" sz="2000" b="1" dirty="0">
                <a:solidFill>
                  <a:srgbClr val="C00000"/>
                </a:solidFill>
                <a:latin typeface="Arial" panose="020B0604020202020204" pitchFamily="34" charset="0"/>
                <a:cs typeface="Arial" panose="020B0604020202020204" pitchFamily="34" charset="0"/>
              </a:rPr>
              <a:t>Vertical Magnetic field (LVF) </a:t>
            </a:r>
            <a:r>
              <a:rPr lang="en-US" sz="2000" b="1" dirty="0" smtClean="0">
                <a:solidFill>
                  <a:srgbClr val="C00000"/>
                </a:solidFill>
                <a:latin typeface="Arial" panose="020B0604020202020204" pitchFamily="34" charset="0"/>
                <a:cs typeface="Arial" panose="020B0604020202020204" pitchFamily="34" charset="0"/>
              </a:rPr>
              <a:t>perturbation technique is successfully attempted to mitigate REs </a:t>
            </a:r>
            <a:endParaRPr lang="en-US" sz="2000" b="1" dirty="0">
              <a:solidFill>
                <a:srgbClr val="C00000"/>
              </a:solidFill>
              <a:latin typeface="Arial" panose="020B0604020202020204" pitchFamily="34" charset="0"/>
              <a:cs typeface="Arial" panose="020B0604020202020204" pitchFamily="34" charset="0"/>
            </a:endParaRPr>
          </a:p>
        </p:txBody>
      </p:sp>
      <p:cxnSp>
        <p:nvCxnSpPr>
          <p:cNvPr id="31" name="Straight Arrow Connector 30"/>
          <p:cNvCxnSpPr/>
          <p:nvPr/>
        </p:nvCxnSpPr>
        <p:spPr>
          <a:xfrm>
            <a:off x="4935581" y="5003074"/>
            <a:ext cx="1524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6"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20"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1087222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38496" y="38993"/>
            <a:ext cx="7955279" cy="584775"/>
          </a:xfrm>
          <a:prstGeom prst="rect">
            <a:avLst/>
          </a:prstGeom>
        </p:spPr>
        <p:txBody>
          <a:bodyPr wrap="square">
            <a:spAutoFit/>
          </a:bodyPr>
          <a:lstStyle/>
          <a:p>
            <a:pPr lvl="0" algn="ctr"/>
            <a:r>
              <a:rPr lang="en-US" sz="3200" b="1" dirty="0" smtClean="0">
                <a:solidFill>
                  <a:prstClr val="black"/>
                </a:solidFill>
                <a:latin typeface="Arial" panose="020B0604020202020204" pitchFamily="34" charset="0"/>
                <a:cs typeface="Arial" panose="020B0604020202020204" pitchFamily="34" charset="0"/>
              </a:rPr>
              <a:t>RE Extraction by LVF Perturbation </a:t>
            </a:r>
            <a:endParaRPr lang="en-US" sz="3200" b="1" dirty="0">
              <a:solidFill>
                <a:prstClr val="black"/>
              </a:solidFill>
              <a:latin typeface="Arial" panose="020B0604020202020204" pitchFamily="34" charset="0"/>
              <a:cs typeface="Arial" panose="020B0604020202020204" pitchFamily="34" charset="0"/>
            </a:endParaRPr>
          </a:p>
        </p:txBody>
      </p:sp>
      <p:sp>
        <p:nvSpPr>
          <p:cNvPr id="20"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14</a:t>
            </a:fld>
            <a:endParaRPr lang="en-IN" dirty="0"/>
          </a:p>
        </p:txBody>
      </p:sp>
      <p:sp>
        <p:nvSpPr>
          <p:cNvPr id="25" name="TextBox 24"/>
          <p:cNvSpPr txBox="1"/>
          <p:nvPr/>
        </p:nvSpPr>
        <p:spPr>
          <a:xfrm>
            <a:off x="274320" y="698863"/>
            <a:ext cx="876081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 mitigation with application of LVF in different phases of plasma current</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5" y="1382485"/>
            <a:ext cx="2743200" cy="3725092"/>
          </a:xfrm>
          <a:prstGeom prst="rect">
            <a:avLst/>
          </a:prstGeom>
        </p:spPr>
      </p:pic>
      <p:sp>
        <p:nvSpPr>
          <p:cNvPr id="27" name="TextBox 26"/>
          <p:cNvSpPr txBox="1"/>
          <p:nvPr/>
        </p:nvSpPr>
        <p:spPr>
          <a:xfrm>
            <a:off x="217725" y="5006110"/>
            <a:ext cx="8851641" cy="1541448"/>
          </a:xfrm>
          <a:prstGeom prst="rect">
            <a:avLst/>
          </a:prstGeom>
          <a:noFill/>
        </p:spPr>
        <p:txBody>
          <a:bodyPr wrap="square" rtlCol="0">
            <a:spAutoFit/>
          </a:bodyPr>
          <a:lstStyle/>
          <a:p>
            <a:pPr algn="just"/>
            <a:r>
              <a:rPr lang="en-IN" sz="1600" b="1" dirty="0" smtClean="0">
                <a:solidFill>
                  <a:srgbClr val="0000FF"/>
                </a:solidFill>
                <a:latin typeface="Arial" panose="020B0604020202020204" pitchFamily="34" charset="0"/>
                <a:cs typeface="Arial" panose="020B0604020202020204" pitchFamily="34" charset="0"/>
              </a:rPr>
              <a:t>Results: </a:t>
            </a:r>
          </a:p>
          <a:p>
            <a:pPr algn="just"/>
            <a:endParaRPr lang="en-IN" sz="200" dirty="0" smtClean="0">
              <a:solidFill>
                <a:prstClr val="black"/>
              </a:solidFill>
              <a:latin typeface="Arial" panose="020B0604020202020204" pitchFamily="34" charset="0"/>
              <a:cs typeface="Arial" panose="020B0604020202020204" pitchFamily="34" charset="0"/>
            </a:endParaRPr>
          </a:p>
          <a:p>
            <a:pPr marL="285750" indent="-285750" algn="just">
              <a:spcBef>
                <a:spcPts val="100"/>
              </a:spcBef>
              <a:spcAft>
                <a:spcPts val="100"/>
              </a:spcAft>
              <a:buFont typeface="Wingdings" panose="05000000000000000000" pitchFamily="2" charset="2"/>
              <a:buChar char="Ø"/>
            </a:pPr>
            <a:r>
              <a:rPr lang="en-IN" b="1" dirty="0" smtClean="0">
                <a:solidFill>
                  <a:prstClr val="black"/>
                </a:solidFill>
                <a:latin typeface="Arial" panose="020B0604020202020204" pitchFamily="34" charset="0"/>
                <a:cs typeface="Arial" panose="020B0604020202020204" pitchFamily="34" charset="0"/>
              </a:rPr>
              <a:t>Significant </a:t>
            </a:r>
            <a:r>
              <a:rPr lang="en-IN" b="1" dirty="0">
                <a:solidFill>
                  <a:prstClr val="black"/>
                </a:solidFill>
                <a:latin typeface="Arial" panose="020B0604020202020204" pitchFamily="34" charset="0"/>
                <a:cs typeface="Arial" panose="020B0604020202020204" pitchFamily="34" charset="0"/>
              </a:rPr>
              <a:t>reduction </a:t>
            </a:r>
            <a:r>
              <a:rPr lang="en-IN" b="1" dirty="0" smtClean="0">
                <a:solidFill>
                  <a:prstClr val="black"/>
                </a:solidFill>
                <a:latin typeface="Arial" panose="020B0604020202020204" pitchFamily="34" charset="0"/>
                <a:cs typeface="Arial" panose="020B0604020202020204" pitchFamily="34" charset="0"/>
              </a:rPr>
              <a:t>(~ </a:t>
            </a:r>
            <a:r>
              <a:rPr lang="en-IN" b="1" dirty="0">
                <a:solidFill>
                  <a:prstClr val="black"/>
                </a:solidFill>
                <a:latin typeface="Arial" panose="020B0604020202020204" pitchFamily="34" charset="0"/>
                <a:cs typeface="Arial" panose="020B0604020202020204" pitchFamily="34" charset="0"/>
              </a:rPr>
              <a:t>5 </a:t>
            </a:r>
            <a:r>
              <a:rPr lang="en-IN" b="1" dirty="0" smtClean="0">
                <a:solidFill>
                  <a:prstClr val="black"/>
                </a:solidFill>
                <a:latin typeface="Arial" panose="020B0604020202020204" pitchFamily="34" charset="0"/>
                <a:cs typeface="Arial" panose="020B0604020202020204" pitchFamily="34" charset="0"/>
              </a:rPr>
              <a:t>times) in initial RE population</a:t>
            </a:r>
          </a:p>
          <a:p>
            <a:pPr marL="285750" indent="-285750" algn="just">
              <a:spcBef>
                <a:spcPts val="100"/>
              </a:spcBef>
              <a:spcAft>
                <a:spcPts val="100"/>
              </a:spcAft>
              <a:buFont typeface="Wingdings" panose="05000000000000000000" pitchFamily="2" charset="2"/>
              <a:buChar char="Ø"/>
            </a:pPr>
            <a:r>
              <a:rPr lang="en-IN" b="1" dirty="0">
                <a:solidFill>
                  <a:prstClr val="black"/>
                </a:solidFill>
                <a:latin typeface="Arial" panose="020B0604020202020204" pitchFamily="34" charset="0"/>
                <a:cs typeface="Arial" panose="020B0604020202020204" pitchFamily="34" charset="0"/>
              </a:rPr>
              <a:t>R</a:t>
            </a:r>
            <a:r>
              <a:rPr lang="en-IN" b="1" dirty="0" smtClean="0">
                <a:solidFill>
                  <a:prstClr val="black"/>
                </a:solidFill>
                <a:latin typeface="Arial" panose="020B0604020202020204" pitchFamily="34" charset="0"/>
                <a:cs typeface="Arial" panose="020B0604020202020204" pitchFamily="34" charset="0"/>
              </a:rPr>
              <a:t>eduction in REs during current ramp up and disruption phases</a:t>
            </a:r>
          </a:p>
          <a:p>
            <a:pPr marL="285750" indent="-285750" algn="just">
              <a:spcBef>
                <a:spcPts val="100"/>
              </a:spcBef>
              <a:spcAft>
                <a:spcPts val="100"/>
              </a:spcAft>
              <a:buFont typeface="Wingdings" panose="05000000000000000000" pitchFamily="2" charset="2"/>
              <a:buChar char="Ø"/>
            </a:pPr>
            <a:r>
              <a:rPr lang="en-IN" b="1" dirty="0" smtClean="0">
                <a:solidFill>
                  <a:prstClr val="black"/>
                </a:solidFill>
                <a:latin typeface="Arial" panose="020B0604020202020204" pitchFamily="34" charset="0"/>
                <a:cs typeface="Arial" panose="020B0604020202020204" pitchFamily="34" charset="0"/>
              </a:rPr>
              <a:t>Runaway current contribution in main current reduced and the discharge parameters are also improved</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048" y="1330234"/>
            <a:ext cx="2834029" cy="3777344"/>
          </a:xfrm>
          <a:prstGeom prst="rect">
            <a:avLst/>
          </a:prstGeom>
        </p:spPr>
      </p:pic>
      <p:sp>
        <p:nvSpPr>
          <p:cNvPr id="29" name="Rectangle 28"/>
          <p:cNvSpPr/>
          <p:nvPr/>
        </p:nvSpPr>
        <p:spPr>
          <a:xfrm>
            <a:off x="404041" y="1027611"/>
            <a:ext cx="2380780" cy="400110"/>
          </a:xfrm>
          <a:prstGeom prst="rect">
            <a:avLst/>
          </a:prstGeom>
        </p:spPr>
        <p:txBody>
          <a:bodyPr wrap="none">
            <a:spAutoFit/>
          </a:bodyPr>
          <a:lstStyle/>
          <a:p>
            <a:pPr lvl="0" algn="just">
              <a:defRPr/>
            </a:pPr>
            <a:r>
              <a:rPr lang="en-IN" sz="2000" b="1" kern="0" dirty="0" smtClean="0">
                <a:solidFill>
                  <a:srgbClr val="FF0000"/>
                </a:solidFill>
                <a:latin typeface="Arial" panose="020B0604020202020204" pitchFamily="34" charset="0"/>
                <a:cs typeface="Arial" panose="020B0604020202020204" pitchFamily="34" charset="0"/>
              </a:rPr>
              <a:t>Breakdown </a:t>
            </a:r>
            <a:r>
              <a:rPr lang="en-IN" sz="2000" b="1" kern="0" dirty="0">
                <a:solidFill>
                  <a:srgbClr val="FF0000"/>
                </a:solidFill>
                <a:latin typeface="Arial" panose="020B0604020202020204" pitchFamily="34" charset="0"/>
                <a:cs typeface="Arial" panose="020B0604020202020204" pitchFamily="34" charset="0"/>
              </a:rPr>
              <a:t>phase</a:t>
            </a:r>
          </a:p>
        </p:txBody>
      </p:sp>
      <p:sp>
        <p:nvSpPr>
          <p:cNvPr id="30" name="Rectangle 29"/>
          <p:cNvSpPr/>
          <p:nvPr/>
        </p:nvSpPr>
        <p:spPr>
          <a:xfrm>
            <a:off x="3107125" y="996884"/>
            <a:ext cx="3005951" cy="400110"/>
          </a:xfrm>
          <a:prstGeom prst="rect">
            <a:avLst/>
          </a:prstGeom>
        </p:spPr>
        <p:txBody>
          <a:bodyPr wrap="none">
            <a:spAutoFit/>
          </a:bodyPr>
          <a:lstStyle/>
          <a:p>
            <a:pPr lvl="0" algn="just">
              <a:defRPr/>
            </a:pPr>
            <a:r>
              <a:rPr lang="en-IN" sz="2000" b="1" kern="0" dirty="0" smtClean="0">
                <a:solidFill>
                  <a:srgbClr val="FF0000"/>
                </a:solidFill>
                <a:latin typeface="Arial" panose="020B0604020202020204" pitchFamily="34" charset="0"/>
                <a:cs typeface="Arial" panose="020B0604020202020204" pitchFamily="34" charset="0"/>
              </a:rPr>
              <a:t>Current </a:t>
            </a:r>
            <a:r>
              <a:rPr lang="en-IN" sz="2000" b="1" kern="0" dirty="0">
                <a:solidFill>
                  <a:srgbClr val="FF0000"/>
                </a:solidFill>
                <a:latin typeface="Arial" panose="020B0604020202020204" pitchFamily="34" charset="0"/>
                <a:cs typeface="Arial" panose="020B0604020202020204" pitchFamily="34" charset="0"/>
              </a:rPr>
              <a:t>ramp up phase</a:t>
            </a:r>
          </a:p>
        </p:txBody>
      </p:sp>
      <p:sp>
        <p:nvSpPr>
          <p:cNvPr id="31" name="Rectangle 30"/>
          <p:cNvSpPr/>
          <p:nvPr/>
        </p:nvSpPr>
        <p:spPr>
          <a:xfrm>
            <a:off x="6553200" y="1001485"/>
            <a:ext cx="2376414" cy="400110"/>
          </a:xfrm>
          <a:prstGeom prst="rect">
            <a:avLst/>
          </a:prstGeom>
        </p:spPr>
        <p:txBody>
          <a:bodyPr wrap="square">
            <a:spAutoFit/>
          </a:bodyPr>
          <a:lstStyle/>
          <a:p>
            <a:pPr lvl="0" algn="ctr">
              <a:defRPr/>
            </a:pPr>
            <a:r>
              <a:rPr lang="en-IN" sz="2000" b="1" kern="0" dirty="0">
                <a:solidFill>
                  <a:srgbClr val="FF0000"/>
                </a:solidFill>
                <a:latin typeface="Arial" panose="020B0604020202020204" pitchFamily="34" charset="0"/>
                <a:cs typeface="Arial" panose="020B0604020202020204" pitchFamily="34" charset="0"/>
              </a:rPr>
              <a:t>D</a:t>
            </a:r>
            <a:r>
              <a:rPr lang="en-IN" sz="2000" b="1" kern="0" dirty="0" smtClean="0">
                <a:solidFill>
                  <a:srgbClr val="FF0000"/>
                </a:solidFill>
                <a:latin typeface="Arial" panose="020B0604020202020204" pitchFamily="34" charset="0"/>
                <a:cs typeface="Arial" panose="020B0604020202020204" pitchFamily="34" charset="0"/>
              </a:rPr>
              <a:t>isruption </a:t>
            </a:r>
            <a:r>
              <a:rPr lang="en-IN" sz="2000" b="1" kern="0" dirty="0">
                <a:solidFill>
                  <a:srgbClr val="FF0000"/>
                </a:solidFill>
                <a:latin typeface="Arial" panose="020B0604020202020204" pitchFamily="34" charset="0"/>
                <a:cs typeface="Arial" panose="020B0604020202020204" pitchFamily="34" charset="0"/>
              </a:rPr>
              <a:t>phase</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048" y="1303489"/>
            <a:ext cx="3328027" cy="3804088"/>
          </a:xfrm>
          <a:prstGeom prst="rect">
            <a:avLst/>
          </a:prstGeom>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7"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9"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275352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38497" y="52056"/>
            <a:ext cx="7955280" cy="584775"/>
          </a:xfrm>
          <a:prstGeom prst="rect">
            <a:avLst/>
          </a:prstGeom>
        </p:spPr>
        <p:txBody>
          <a:bodyPr wrap="square">
            <a:spAutoFit/>
          </a:bodyPr>
          <a:lstStyle/>
          <a:p>
            <a:pPr lvl="0" algn="ctr"/>
            <a:r>
              <a:rPr lang="en-US" sz="3200" b="1" dirty="0" smtClean="0">
                <a:solidFill>
                  <a:prstClr val="black"/>
                </a:solidFill>
                <a:latin typeface="Arial" panose="020B0604020202020204" pitchFamily="34" charset="0"/>
                <a:cs typeface="Arial" panose="020B0604020202020204" pitchFamily="34" charset="0"/>
              </a:rPr>
              <a:t>Conclusions</a:t>
            </a:r>
            <a:endParaRPr lang="en-US" sz="3200" b="1" dirty="0">
              <a:solidFill>
                <a:prstClr val="black"/>
              </a:solidFill>
              <a:latin typeface="Arial" panose="020B0604020202020204" pitchFamily="34" charset="0"/>
              <a:cs typeface="Arial" panose="020B0604020202020204" pitchFamily="34" charset="0"/>
            </a:endParaRPr>
          </a:p>
        </p:txBody>
      </p:sp>
      <p:sp>
        <p:nvSpPr>
          <p:cNvPr id="15"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15</a:t>
            </a:fld>
            <a:endParaRPr lang="en-IN" dirty="0"/>
          </a:p>
        </p:txBody>
      </p:sp>
      <p:sp>
        <p:nvSpPr>
          <p:cNvPr id="20" name="TextBox 19"/>
          <p:cNvSpPr txBox="1"/>
          <p:nvPr/>
        </p:nvSpPr>
        <p:spPr>
          <a:xfrm>
            <a:off x="102326" y="807974"/>
            <a:ext cx="8915400" cy="5509200"/>
          </a:xfrm>
          <a:prstGeom prst="rect">
            <a:avLst/>
          </a:prstGeom>
          <a:noFill/>
        </p:spPr>
        <p:txBody>
          <a:bodyPr wrap="square" rtlCol="0">
            <a:spAutoFit/>
          </a:bodyPr>
          <a:lstStyle/>
          <a:p>
            <a:pPr marL="342900" indent="-342900" algn="just">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Disruptions, induced by hydrogen gas puffing are successfully mitigated using biased electrode and </a:t>
            </a:r>
            <a:r>
              <a:rPr lang="en-IN" sz="2000" b="1" dirty="0">
                <a:solidFill>
                  <a:prstClr val="black"/>
                </a:solidFill>
                <a:latin typeface="Arial" panose="020B0604020202020204" pitchFamily="34" charset="0"/>
                <a:cs typeface="Arial" panose="020B0604020202020204" pitchFamily="34" charset="0"/>
              </a:rPr>
              <a:t>ICR </a:t>
            </a:r>
            <a:r>
              <a:rPr lang="en-IN" sz="2000" b="1" dirty="0" smtClean="0">
                <a:solidFill>
                  <a:prstClr val="black"/>
                </a:solidFill>
                <a:latin typeface="Arial" panose="020B0604020202020204" pitchFamily="34" charset="0"/>
                <a:cs typeface="Arial" panose="020B0604020202020204" pitchFamily="34" charset="0"/>
              </a:rPr>
              <a:t>pulse techniques</a:t>
            </a:r>
            <a:endParaRPr lang="en-IN" sz="2000" b="1" dirty="0">
              <a:solidFill>
                <a:prstClr val="black"/>
              </a:solidFill>
              <a:latin typeface="Arial" panose="020B0604020202020204" pitchFamily="34" charset="0"/>
              <a:cs typeface="Arial" panose="020B0604020202020204" pitchFamily="34" charset="0"/>
            </a:endParaRPr>
          </a:p>
          <a:p>
            <a:pPr algn="just"/>
            <a:endParaRPr lang="en-IN" sz="1200" dirty="0" smtClean="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Both methods show identical characteristics such as MHD activity suppression leading to disruption avoidance.</a:t>
            </a:r>
          </a:p>
          <a:p>
            <a:pPr algn="just"/>
            <a:endParaRPr lang="en-IN"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Biasing voltage ~ 180 – 250 V and ICR power of 50 – 70 kW required for disruption avoidance</a:t>
            </a:r>
          </a:p>
          <a:p>
            <a:pPr algn="just"/>
            <a:endParaRPr lang="en-IN"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Induced poloidal rotation shear &gt; magnetic shear with biasing stabilizes the resistive tearing modes leading to disruption avoidance</a:t>
            </a:r>
          </a:p>
          <a:p>
            <a:pPr algn="just"/>
            <a:endParaRPr lang="en-IN"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IN" sz="2000" b="1" dirty="0" smtClean="0">
                <a:solidFill>
                  <a:prstClr val="black"/>
                </a:solidFill>
                <a:latin typeface="Arial" panose="020B0604020202020204" pitchFamily="34" charset="0"/>
                <a:cs typeface="Arial" panose="020B0604020202020204" pitchFamily="34" charset="0"/>
              </a:rPr>
              <a:t>ICR induced radial electric field may be inducing sheared poloidal rotation leading to disruption avoidance</a:t>
            </a:r>
          </a:p>
          <a:p>
            <a:pPr algn="just"/>
            <a:endParaRPr lang="en-IN" sz="1200" dirty="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en-IN" sz="2000" b="1" dirty="0">
                <a:solidFill>
                  <a:prstClr val="black"/>
                </a:solidFill>
                <a:latin typeface="Arial" panose="020B0604020202020204" pitchFamily="34" charset="0"/>
                <a:cs typeface="Arial" panose="020B0604020202020204" pitchFamily="34" charset="0"/>
              </a:rPr>
              <a:t>T</a:t>
            </a:r>
            <a:r>
              <a:rPr lang="en-IN" sz="2000" b="1" dirty="0" smtClean="0">
                <a:solidFill>
                  <a:prstClr val="black"/>
                </a:solidFill>
                <a:latin typeface="Arial" panose="020B0604020202020204" pitchFamily="34" charset="0"/>
                <a:cs typeface="Arial" panose="020B0604020202020204" pitchFamily="34" charset="0"/>
              </a:rPr>
              <a:t>he </a:t>
            </a:r>
            <a:r>
              <a:rPr lang="en-IN" sz="2000" b="1" dirty="0">
                <a:solidFill>
                  <a:prstClr val="black"/>
                </a:solidFill>
                <a:latin typeface="Arial" panose="020B0604020202020204" pitchFamily="34" charset="0"/>
                <a:cs typeface="Arial" panose="020B0604020202020204" pitchFamily="34" charset="0"/>
              </a:rPr>
              <a:t>runaway electrons </a:t>
            </a:r>
            <a:r>
              <a:rPr lang="en-IN" sz="2000" b="1" dirty="0" smtClean="0">
                <a:solidFill>
                  <a:prstClr val="black"/>
                </a:solidFill>
                <a:latin typeface="Arial" panose="020B0604020202020204" pitchFamily="34" charset="0"/>
                <a:cs typeface="Arial" panose="020B0604020202020204" pitchFamily="34" charset="0"/>
              </a:rPr>
              <a:t>(RE) are </a:t>
            </a:r>
            <a:r>
              <a:rPr lang="en-IN" sz="2000" b="1" dirty="0">
                <a:solidFill>
                  <a:prstClr val="black"/>
                </a:solidFill>
                <a:latin typeface="Arial" panose="020B0604020202020204" pitchFamily="34" charset="0"/>
                <a:cs typeface="Arial" panose="020B0604020202020204" pitchFamily="34" charset="0"/>
              </a:rPr>
              <a:t>mitigated </a:t>
            </a:r>
            <a:r>
              <a:rPr lang="en-IN" sz="2000" b="1" dirty="0" smtClean="0">
                <a:solidFill>
                  <a:prstClr val="black"/>
                </a:solidFill>
                <a:latin typeface="Arial" panose="020B0604020202020204" pitchFamily="34" charset="0"/>
                <a:cs typeface="Arial" panose="020B0604020202020204" pitchFamily="34" charset="0"/>
              </a:rPr>
              <a:t>using </a:t>
            </a:r>
            <a:r>
              <a:rPr lang="en-IN" sz="2000" b="1" dirty="0">
                <a:solidFill>
                  <a:prstClr val="black"/>
                </a:solidFill>
                <a:latin typeface="Arial" panose="020B0604020202020204" pitchFamily="34" charset="0"/>
                <a:cs typeface="Arial" panose="020B0604020202020204" pitchFamily="34" charset="0"/>
              </a:rPr>
              <a:t>local vertical field </a:t>
            </a:r>
            <a:r>
              <a:rPr lang="en-IN" sz="2000" b="1" dirty="0" smtClean="0">
                <a:solidFill>
                  <a:prstClr val="black"/>
                </a:solidFill>
                <a:latin typeface="Arial" panose="020B0604020202020204" pitchFamily="34" charset="0"/>
                <a:cs typeface="Arial" panose="020B0604020202020204" pitchFamily="34" charset="0"/>
              </a:rPr>
              <a:t>perturbation</a:t>
            </a:r>
            <a:endParaRPr lang="en-IN" sz="2000" b="1" dirty="0">
              <a:solidFill>
                <a:prstClr val="black"/>
              </a:solidFill>
              <a:latin typeface="Arial" panose="020B0604020202020204" pitchFamily="34" charset="0"/>
              <a:cs typeface="Arial" panose="020B0604020202020204" pitchFamily="34" charset="0"/>
            </a:endParaRPr>
          </a:p>
          <a:p>
            <a:pPr lvl="0" algn="just"/>
            <a:endParaRPr lang="en-IN" sz="1200" b="1" dirty="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en-IN" sz="2000" b="1" dirty="0">
                <a:solidFill>
                  <a:prstClr val="black"/>
                </a:solidFill>
                <a:latin typeface="Arial" panose="020B0604020202020204" pitchFamily="34" charset="0"/>
                <a:cs typeface="Arial" panose="020B0604020202020204" pitchFamily="34" charset="0"/>
              </a:rPr>
              <a:t>The </a:t>
            </a:r>
            <a:r>
              <a:rPr lang="en-IN" sz="2000" b="1" dirty="0" smtClean="0">
                <a:solidFill>
                  <a:prstClr val="black"/>
                </a:solidFill>
                <a:latin typeface="Arial" panose="020B0604020202020204" pitchFamily="34" charset="0"/>
                <a:cs typeface="Arial" panose="020B0604020202020204" pitchFamily="34" charset="0"/>
              </a:rPr>
              <a:t>REs </a:t>
            </a:r>
            <a:r>
              <a:rPr lang="en-IN" sz="2000" b="1" dirty="0">
                <a:solidFill>
                  <a:prstClr val="black"/>
                </a:solidFill>
                <a:latin typeface="Arial" panose="020B0604020202020204" pitchFamily="34" charset="0"/>
                <a:cs typeface="Arial" panose="020B0604020202020204" pitchFamily="34" charset="0"/>
              </a:rPr>
              <a:t>are mitigated </a:t>
            </a:r>
            <a:r>
              <a:rPr lang="en-IN" sz="2000" b="1" dirty="0" smtClean="0">
                <a:solidFill>
                  <a:prstClr val="black"/>
                </a:solidFill>
                <a:latin typeface="Arial" panose="020B0604020202020204" pitchFamily="34" charset="0"/>
                <a:cs typeface="Arial" panose="020B0604020202020204" pitchFamily="34" charset="0"/>
              </a:rPr>
              <a:t>during </a:t>
            </a:r>
            <a:r>
              <a:rPr lang="en-IN" sz="2000" b="1" dirty="0">
                <a:solidFill>
                  <a:prstClr val="black"/>
                </a:solidFill>
                <a:latin typeface="Arial" panose="020B0604020202020204" pitchFamily="34" charset="0"/>
                <a:cs typeface="Arial" panose="020B0604020202020204" pitchFamily="34" charset="0"/>
              </a:rPr>
              <a:t>plasma </a:t>
            </a:r>
            <a:r>
              <a:rPr lang="en-IN" sz="2000" b="1" dirty="0" smtClean="0">
                <a:solidFill>
                  <a:prstClr val="black"/>
                </a:solidFill>
                <a:latin typeface="Arial" panose="020B0604020202020204" pitchFamily="34" charset="0"/>
                <a:cs typeface="Arial" panose="020B0604020202020204" pitchFamily="34" charset="0"/>
              </a:rPr>
              <a:t>current startup, </a:t>
            </a:r>
            <a:r>
              <a:rPr lang="en-IN" sz="2000" b="1" dirty="0">
                <a:solidFill>
                  <a:prstClr val="black"/>
                </a:solidFill>
                <a:latin typeface="Arial" panose="020B0604020202020204" pitchFamily="34" charset="0"/>
                <a:cs typeface="Arial" panose="020B0604020202020204" pitchFamily="34" charset="0"/>
              </a:rPr>
              <a:t>plasma current </a:t>
            </a:r>
            <a:r>
              <a:rPr lang="en-IN" sz="2000" b="1" dirty="0" smtClean="0">
                <a:solidFill>
                  <a:prstClr val="black"/>
                </a:solidFill>
                <a:latin typeface="Arial" panose="020B0604020202020204" pitchFamily="34" charset="0"/>
                <a:cs typeface="Arial" panose="020B0604020202020204" pitchFamily="34" charset="0"/>
              </a:rPr>
              <a:t>flattop </a:t>
            </a:r>
            <a:r>
              <a:rPr lang="en-IN" sz="2000" b="1" dirty="0">
                <a:solidFill>
                  <a:prstClr val="black"/>
                </a:solidFill>
                <a:latin typeface="Arial" panose="020B0604020202020204" pitchFamily="34" charset="0"/>
                <a:cs typeface="Arial" panose="020B0604020202020204" pitchFamily="34" charset="0"/>
              </a:rPr>
              <a:t>and discharge termination </a:t>
            </a:r>
            <a:r>
              <a:rPr lang="en-IN" sz="2000" b="1" dirty="0" smtClean="0">
                <a:solidFill>
                  <a:prstClr val="black"/>
                </a:solidFill>
                <a:latin typeface="Arial" panose="020B0604020202020204" pitchFamily="34" charset="0"/>
                <a:cs typeface="Arial" panose="020B0604020202020204" pitchFamily="34" charset="0"/>
              </a:rPr>
              <a:t>phases</a:t>
            </a:r>
            <a:endParaRPr lang="en-IN" sz="2000" dirty="0">
              <a:solidFill>
                <a:prstClr val="black"/>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0"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2"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3108629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8194" y="740257"/>
            <a:ext cx="8634549" cy="4255011"/>
          </a:xfrm>
          <a:prstGeom prst="rect">
            <a:avLst/>
          </a:prstGeom>
          <a:noFill/>
        </p:spPr>
        <p:txBody>
          <a:bodyPr wrap="square" rtlCol="0">
            <a:spAutoFit/>
          </a:bodyPr>
          <a:lstStyle/>
          <a:p>
            <a:pPr algn="ctr"/>
            <a:r>
              <a:rPr lang="en-IN" sz="3200" u="sng" dirty="0" smtClean="0">
                <a:latin typeface="Arial" panose="020B0604020202020204" pitchFamily="34" charset="0"/>
                <a:cs typeface="Arial" panose="020B0604020202020204" pitchFamily="34" charset="0"/>
              </a:rPr>
              <a:t>Thank you!</a:t>
            </a:r>
          </a:p>
          <a:p>
            <a:pPr algn="ctr"/>
            <a:endParaRPr lang="en-IN" dirty="0">
              <a:latin typeface="Arial" panose="020B0604020202020204" pitchFamily="34" charset="0"/>
              <a:cs typeface="Arial" panose="020B0604020202020204" pitchFamily="34" charset="0"/>
            </a:endParaRPr>
          </a:p>
          <a:p>
            <a:pPr algn="just"/>
            <a:r>
              <a:rPr lang="en-IN" b="1" u="sng" dirty="0" smtClean="0">
                <a:latin typeface="Arial" panose="020B0604020202020204" pitchFamily="34" charset="0"/>
                <a:cs typeface="Arial" panose="020B0604020202020204" pitchFamily="34" charset="0"/>
              </a:rPr>
              <a:t>The ADITYA Team:</a:t>
            </a:r>
          </a:p>
          <a:p>
            <a:pPr algn="just"/>
            <a:endParaRPr lang="en-IN" sz="1050" dirty="0">
              <a:latin typeface="Arial" panose="020B0604020202020204" pitchFamily="34" charset="0"/>
              <a:cs typeface="Arial" panose="020B0604020202020204" pitchFamily="34" charset="0"/>
            </a:endParaRPr>
          </a:p>
          <a:p>
            <a:pPr algn="just"/>
            <a:r>
              <a:rPr lang="en-IN" sz="1600" dirty="0" err="1" smtClean="0">
                <a:latin typeface="Arial" panose="020B0604020202020204" pitchFamily="34" charset="0"/>
                <a:cs typeface="Arial" panose="020B0604020202020204" pitchFamily="34" charset="0"/>
              </a:rPr>
              <a:t>R.Tanna</a:t>
            </a:r>
            <a:r>
              <a:rPr lang="en-IN" sz="1600" dirty="0" smtClean="0">
                <a:latin typeface="Arial" panose="020B0604020202020204" pitchFamily="34" charset="0"/>
                <a:cs typeface="Arial" panose="020B0604020202020204" pitchFamily="34" charset="0"/>
              </a:rPr>
              <a:t>, </a:t>
            </a:r>
            <a:r>
              <a:rPr lang="en-IN" sz="1600" dirty="0">
                <a:latin typeface="Arial" panose="020B0604020202020204" pitchFamily="34" charset="0"/>
                <a:cs typeface="Arial" panose="020B0604020202020204" pitchFamily="34" charset="0"/>
              </a:rPr>
              <a:t>P</a:t>
            </a:r>
            <a:r>
              <a:rPr lang="en-IN" sz="1600" dirty="0" smtClean="0">
                <a:latin typeface="Arial" panose="020B0604020202020204" pitchFamily="34" charset="0"/>
                <a:cs typeface="Arial" panose="020B0604020202020204" pitchFamily="34" charset="0"/>
              </a:rPr>
              <a:t>intu kumar, K</a:t>
            </a:r>
            <a:r>
              <a:rPr lang="en-IN" sz="1600" dirty="0">
                <a:latin typeface="Arial" panose="020B0604020202020204" pitchFamily="34" charset="0"/>
                <a:cs typeface="Arial" panose="020B0604020202020204" pitchFamily="34" charset="0"/>
              </a:rPr>
              <a:t>. A. Jadeja, K. M. Patel, Nilesh Patel, K.S. Acharya, S. B. Bhatt, K.S. Shah, M.N. Makawana, C.N. Gupta, M. B. Kalal, D. S. Varia, V. K. Panchal, N. C. Patel, C. Chavda, A. Amardas, D. Sangwan, Harshita Raj, P. K. Chattopadhyay, K. Sathyanarayana, S. K. Jha, D. Raju, M.V. Gopalkrishna, K. Tahiliani, R. Jha, S. Purohit, J. V. Raval, Asim Kumar Chattopadhyay, Y. S. Joisa, C.V.S. Rao, Umesh Nagora, P. K. Atrey, S.K. Pathak, N. Virani, N. Ramaiya, S. Banerjee, M. B. Chowdhuri, R. Manchanda, Kiran Patel, J. Thomas, Ajai Kumar, </a:t>
            </a:r>
            <a:r>
              <a:rPr lang="en-IN" sz="1600" dirty="0" smtClean="0">
                <a:latin typeface="Arial" panose="020B0604020202020204" pitchFamily="34" charset="0"/>
                <a:cs typeface="Arial" panose="020B0604020202020204" pitchFamily="34" charset="0"/>
              </a:rPr>
              <a:t>Vinay Kumar, P. Vasu, J. Govindrajan, S</a:t>
            </a:r>
            <a:r>
              <a:rPr lang="en-IN" sz="1600" dirty="0">
                <a:latin typeface="Arial" panose="020B0604020202020204" pitchFamily="34" charset="0"/>
                <a:cs typeface="Arial" panose="020B0604020202020204" pitchFamily="34" charset="0"/>
              </a:rPr>
              <a:t>. Gupta, Kumar Ajay, S. Pandya, K. Mahavar, M. Gupta, Praveenlal E.V, Minsha Shah, Praveena Kumari, R. Rajpal, S. V. Kulkarni &amp; ICRH Group, B. K. Shukla &amp; ECRH Group, P.K. Sharma &amp; LHCD Group, R. Goswami, R. Srinivasan, I Bandyopadhyay, R.P. Bhattacharyay, Amit Sircar, N. Ramasubramanian, H. D. Pujara, H.A. Pathak, A. Vardharajalu, A. Das, S.P. Deshpande, K.K. Jain, Prabhat Ranjan, D. C. Reddy, D. Bora, Y. C. Saxena, S. K. Mattoo, A. Sen, P. I. John and P. K. Kaw</a:t>
            </a:r>
            <a:r>
              <a:rPr lang="en-IN" sz="1600" dirty="0" smtClean="0">
                <a:latin typeface="Arial" panose="020B0604020202020204" pitchFamily="34" charset="0"/>
                <a:cs typeface="Arial" panose="020B0604020202020204" pitchFamily="34" charset="0"/>
              </a:rPr>
              <a:t>.  </a:t>
            </a:r>
          </a:p>
        </p:txBody>
      </p:sp>
      <p:sp>
        <p:nvSpPr>
          <p:cNvPr id="15"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16</a:t>
            </a:fld>
            <a:endParaRPr lang="en-IN" dirty="0"/>
          </a:p>
        </p:txBody>
      </p:sp>
      <p:sp>
        <p:nvSpPr>
          <p:cNvPr id="19"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Tree>
    <p:extLst>
      <p:ext uri="{BB962C8B-B14F-4D97-AF65-F5344CB8AC3E}">
        <p14:creationId xmlns:p14="http://schemas.microsoft.com/office/powerpoint/2010/main" val="2116716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238375"/>
            <a:ext cx="2800767" cy="646331"/>
          </a:xfrm>
          <a:prstGeom prst="rect">
            <a:avLst/>
          </a:prstGeom>
          <a:noFill/>
        </p:spPr>
        <p:txBody>
          <a:bodyPr wrap="none" rtlCol="0">
            <a:spAutoFit/>
          </a:bodyPr>
          <a:lstStyle/>
          <a:p>
            <a:r>
              <a:rPr lang="en-US" sz="3600" dirty="0" smtClean="0"/>
              <a:t>Back up slides</a:t>
            </a:r>
            <a:endParaRPr lang="en-US" sz="3600" dirty="0"/>
          </a:p>
        </p:txBody>
      </p:sp>
    </p:spTree>
    <p:extLst>
      <p:ext uri="{BB962C8B-B14F-4D97-AF65-F5344CB8AC3E}">
        <p14:creationId xmlns:p14="http://schemas.microsoft.com/office/powerpoint/2010/main" val="3960428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4A4C1B-9372-445F-8272-42E5F24DAC5B}" type="slidenum">
              <a:rPr lang="en-IN" smtClean="0"/>
              <a:t>18</a:t>
            </a:fld>
            <a:endParaRPr lang="en-IN" dirty="0"/>
          </a:p>
        </p:txBody>
      </p:sp>
      <p:sp>
        <p:nvSpPr>
          <p:cNvPr id="6" name="Rectangle 5"/>
          <p:cNvSpPr/>
          <p:nvPr/>
        </p:nvSpPr>
        <p:spPr>
          <a:xfrm>
            <a:off x="261257" y="356801"/>
            <a:ext cx="8647613" cy="4585871"/>
          </a:xfrm>
          <a:prstGeom prst="rect">
            <a:avLst/>
          </a:prstGeom>
        </p:spPr>
        <p:txBody>
          <a:bodyPr wrap="square">
            <a:spAutoFit/>
          </a:bodyPr>
          <a:lstStyle/>
          <a:p>
            <a:r>
              <a:rPr lang="en-IN" sz="3200" b="1" dirty="0">
                <a:latin typeface="Times New Roman" panose="02020603050405020304" pitchFamily="18" charset="0"/>
              </a:rPr>
              <a:t>Plasma biasing by non-resonant </a:t>
            </a:r>
            <a:r>
              <a:rPr lang="en-IN" sz="3200" b="1" dirty="0" err="1">
                <a:latin typeface="Times New Roman" panose="02020603050405020304" pitchFamily="18" charset="0"/>
              </a:rPr>
              <a:t>ponderomotive</a:t>
            </a:r>
            <a:endParaRPr lang="en-IN" sz="3200" b="1" dirty="0">
              <a:latin typeface="Times New Roman" panose="02020603050405020304" pitchFamily="18" charset="0"/>
            </a:endParaRPr>
          </a:p>
          <a:p>
            <a:r>
              <a:rPr lang="en-IN" sz="3200" b="1" dirty="0">
                <a:latin typeface="Times New Roman" panose="02020603050405020304" pitchFamily="18" charset="0"/>
              </a:rPr>
              <a:t>forces of radio-frequency waves</a:t>
            </a:r>
          </a:p>
          <a:p>
            <a:pPr algn="ctr"/>
            <a:r>
              <a:rPr lang="nl-NL" sz="2400" dirty="0">
                <a:latin typeface="Times New Roman" panose="02020603050405020304" pitchFamily="18" charset="0"/>
              </a:rPr>
              <a:t>By R. VAN NIEUWENHOVE,f V. PETRZILKAJ</a:t>
            </a:r>
          </a:p>
          <a:p>
            <a:pPr algn="ctr"/>
            <a:r>
              <a:rPr lang="en-IN" sz="2400" dirty="0">
                <a:latin typeface="Times New Roman" panose="02020603050405020304" pitchFamily="18" charset="0"/>
              </a:rPr>
              <a:t>AND J. A. TATARONIS§</a:t>
            </a:r>
          </a:p>
          <a:p>
            <a:pPr algn="ctr"/>
            <a:r>
              <a:rPr lang="fr-FR" dirty="0">
                <a:latin typeface="Times New Roman" panose="02020603050405020304" pitchFamily="18" charset="0"/>
              </a:rPr>
              <a:t>Association Euratom-Etat Beige, </a:t>
            </a:r>
            <a:r>
              <a:rPr lang="fr-FR" dirty="0" err="1">
                <a:latin typeface="Times New Roman" panose="02020603050405020304" pitchFamily="18" charset="0"/>
              </a:rPr>
              <a:t>Departement</a:t>
            </a:r>
            <a:r>
              <a:rPr lang="fr-FR" dirty="0">
                <a:latin typeface="Times New Roman" panose="02020603050405020304" pitchFamily="18" charset="0"/>
              </a:rPr>
              <a:t> de Physique Statistique et Plasmas,</a:t>
            </a:r>
          </a:p>
          <a:p>
            <a:pPr algn="ctr"/>
            <a:r>
              <a:rPr lang="fr-FR" dirty="0">
                <a:latin typeface="Times New Roman" panose="02020603050405020304" pitchFamily="18" charset="0"/>
              </a:rPr>
              <a:t>CP 231, </a:t>
            </a:r>
            <a:r>
              <a:rPr lang="fr-FR" dirty="0" err="1">
                <a:latin typeface="Times New Roman" panose="02020603050405020304" pitchFamily="18" charset="0"/>
              </a:rPr>
              <a:t>Universite</a:t>
            </a:r>
            <a:r>
              <a:rPr lang="fr-FR" dirty="0">
                <a:latin typeface="Times New Roman" panose="02020603050405020304" pitchFamily="18" charset="0"/>
              </a:rPr>
              <a:t> Libre de Bruxelles, Campus Plaine, 1050 Bruxelles, </a:t>
            </a:r>
            <a:r>
              <a:rPr lang="fr-FR" dirty="0" err="1">
                <a:latin typeface="Times New Roman" panose="02020603050405020304" pitchFamily="18" charset="0"/>
              </a:rPr>
              <a:t>Belgium</a:t>
            </a:r>
            <a:endParaRPr lang="fr-FR" dirty="0">
              <a:latin typeface="Times New Roman" panose="02020603050405020304" pitchFamily="18" charset="0"/>
            </a:endParaRPr>
          </a:p>
          <a:p>
            <a:pPr algn="ctr"/>
            <a:r>
              <a:rPr lang="en-IN" dirty="0" smtClean="0">
                <a:latin typeface="Times New Roman" panose="02020603050405020304" pitchFamily="18" charset="0"/>
              </a:rPr>
              <a:t>(</a:t>
            </a:r>
            <a:r>
              <a:rPr lang="en-IN" dirty="0">
                <a:latin typeface="Times New Roman" panose="02020603050405020304" pitchFamily="18" charset="0"/>
              </a:rPr>
              <a:t>Received 12 December 1994)</a:t>
            </a:r>
          </a:p>
          <a:p>
            <a:pPr algn="just"/>
            <a:endParaRPr lang="en-IN" dirty="0" smtClean="0">
              <a:latin typeface="Times New Roman" panose="02020603050405020304" pitchFamily="18" charset="0"/>
            </a:endParaRPr>
          </a:p>
          <a:p>
            <a:pPr algn="just"/>
            <a:r>
              <a:rPr lang="en-IN" dirty="0" smtClean="0">
                <a:latin typeface="Times New Roman" panose="02020603050405020304" pitchFamily="18" charset="0"/>
              </a:rPr>
              <a:t>A </a:t>
            </a:r>
            <a:r>
              <a:rPr lang="en-IN" dirty="0">
                <a:latin typeface="Times New Roman" panose="02020603050405020304" pitchFamily="18" charset="0"/>
              </a:rPr>
              <a:t>numerical code that computes stationary radial electric fields </a:t>
            </a:r>
            <a:r>
              <a:rPr lang="en-IN" i="1" dirty="0" err="1">
                <a:latin typeface="Times New Roman" panose="02020603050405020304" pitchFamily="18" charset="0"/>
              </a:rPr>
              <a:t>E</a:t>
            </a:r>
            <a:r>
              <a:rPr lang="en-IN" sz="800" i="1" dirty="0" err="1">
                <a:latin typeface="Times New Roman" panose="02020603050405020304" pitchFamily="18" charset="0"/>
              </a:rPr>
              <a:t>Or</a:t>
            </a:r>
            <a:r>
              <a:rPr lang="en-IN" sz="800" i="1" dirty="0">
                <a:latin typeface="Times New Roman" panose="02020603050405020304" pitchFamily="18" charset="0"/>
              </a:rPr>
              <a:t> </a:t>
            </a:r>
            <a:r>
              <a:rPr lang="en-IN" dirty="0">
                <a:latin typeface="Times New Roman" panose="02020603050405020304" pitchFamily="18" charset="0"/>
              </a:rPr>
              <a:t>induced </a:t>
            </a:r>
            <a:r>
              <a:rPr lang="en-IN" dirty="0" smtClean="0">
                <a:latin typeface="Times New Roman" panose="02020603050405020304" pitchFamily="18" charset="0"/>
              </a:rPr>
              <a:t>by </a:t>
            </a:r>
            <a:r>
              <a:rPr lang="en-IN" dirty="0" err="1" smtClean="0">
                <a:latin typeface="Times New Roman" panose="02020603050405020304" pitchFamily="18" charset="0"/>
              </a:rPr>
              <a:t>ponderomotive</a:t>
            </a:r>
            <a:r>
              <a:rPr lang="en-IN" dirty="0" smtClean="0">
                <a:latin typeface="Times New Roman" panose="02020603050405020304" pitchFamily="18" charset="0"/>
              </a:rPr>
              <a:t> </a:t>
            </a:r>
            <a:r>
              <a:rPr lang="en-IN" dirty="0">
                <a:latin typeface="Times New Roman" panose="02020603050405020304" pitchFamily="18" charset="0"/>
              </a:rPr>
              <a:t>forces of radio-frequency waves is developed. The </a:t>
            </a:r>
            <a:r>
              <a:rPr lang="en-IN" dirty="0" smtClean="0">
                <a:latin typeface="Times New Roman" panose="02020603050405020304" pitchFamily="18" charset="0"/>
              </a:rPr>
              <a:t>computed value </a:t>
            </a:r>
            <a:r>
              <a:rPr lang="en-IN" dirty="0">
                <a:latin typeface="Times New Roman" panose="02020603050405020304" pitchFamily="18" charset="0"/>
              </a:rPr>
              <a:t>of </a:t>
            </a:r>
            <a:r>
              <a:rPr lang="en-IN" i="1" dirty="0" err="1">
                <a:latin typeface="Times New Roman" panose="02020603050405020304" pitchFamily="18" charset="0"/>
              </a:rPr>
              <a:t>E</a:t>
            </a:r>
            <a:r>
              <a:rPr lang="en-IN" sz="800" i="1" dirty="0" err="1">
                <a:latin typeface="Times New Roman" panose="02020603050405020304" pitchFamily="18" charset="0"/>
              </a:rPr>
              <a:t>Or</a:t>
            </a:r>
            <a:r>
              <a:rPr lang="en-IN" sz="800" i="1" dirty="0">
                <a:latin typeface="Times New Roman" panose="02020603050405020304" pitchFamily="18" charset="0"/>
              </a:rPr>
              <a:t> </a:t>
            </a:r>
            <a:r>
              <a:rPr lang="en-IN" dirty="0">
                <a:latin typeface="Times New Roman" panose="02020603050405020304" pitchFamily="18" charset="0"/>
              </a:rPr>
              <a:t>is typically several hundred volts per centimetre when the </a:t>
            </a:r>
            <a:r>
              <a:rPr lang="en-IN" dirty="0" smtClean="0">
                <a:latin typeface="Times New Roman" panose="02020603050405020304" pitchFamily="18" charset="0"/>
              </a:rPr>
              <a:t>wave frequency </a:t>
            </a:r>
            <a:r>
              <a:rPr lang="en-IN" dirty="0">
                <a:latin typeface="Times New Roman" panose="02020603050405020304" pitchFamily="18" charset="0"/>
              </a:rPr>
              <a:t>is 1 % lower or higher than the ion-cyclotron frequency. This </a:t>
            </a:r>
            <a:r>
              <a:rPr lang="en-IN" dirty="0" smtClean="0">
                <a:latin typeface="Times New Roman" panose="02020603050405020304" pitchFamily="18" charset="0"/>
              </a:rPr>
              <a:t>value of </a:t>
            </a:r>
            <a:r>
              <a:rPr lang="en-IN" i="1" dirty="0" err="1">
                <a:latin typeface="Times New Roman" panose="02020603050405020304" pitchFamily="18" charset="0"/>
              </a:rPr>
              <a:t>E</a:t>
            </a:r>
            <a:r>
              <a:rPr lang="en-IN" sz="800" i="1" dirty="0" err="1">
                <a:latin typeface="Times New Roman" panose="02020603050405020304" pitchFamily="18" charset="0"/>
              </a:rPr>
              <a:t>Or</a:t>
            </a:r>
            <a:r>
              <a:rPr lang="en-IN" sz="800" i="1" dirty="0">
                <a:latin typeface="Times New Roman" panose="02020603050405020304" pitchFamily="18" charset="0"/>
              </a:rPr>
              <a:t> </a:t>
            </a:r>
            <a:r>
              <a:rPr lang="en-IN" dirty="0">
                <a:latin typeface="Times New Roman" panose="02020603050405020304" pitchFamily="18" charset="0"/>
              </a:rPr>
              <a:t>suggests that the </a:t>
            </a:r>
            <a:r>
              <a:rPr lang="en-IN" dirty="0" err="1">
                <a:latin typeface="Times New Roman" panose="02020603050405020304" pitchFamily="18" charset="0"/>
              </a:rPr>
              <a:t>ponderomotively</a:t>
            </a:r>
            <a:r>
              <a:rPr lang="en-IN" dirty="0">
                <a:latin typeface="Times New Roman" panose="02020603050405020304" pitchFamily="18" charset="0"/>
              </a:rPr>
              <a:t> induced electric field would be </a:t>
            </a:r>
            <a:r>
              <a:rPr lang="en-IN" dirty="0" smtClean="0">
                <a:latin typeface="Times New Roman" panose="02020603050405020304" pitchFamily="18" charset="0"/>
              </a:rPr>
              <a:t>an effective </a:t>
            </a:r>
            <a:r>
              <a:rPr lang="en-IN" dirty="0">
                <a:latin typeface="Times New Roman" panose="02020603050405020304" pitchFamily="18" charset="0"/>
              </a:rPr>
              <a:t>bias in tokamaks. Numerical data are presented to illustrate </a:t>
            </a:r>
            <a:r>
              <a:rPr lang="en-IN" dirty="0" smtClean="0">
                <a:latin typeface="Times New Roman" panose="02020603050405020304" pitchFamily="18" charset="0"/>
              </a:rPr>
              <a:t>the properties </a:t>
            </a:r>
            <a:r>
              <a:rPr lang="en-IN" dirty="0">
                <a:latin typeface="Times New Roman" panose="02020603050405020304" pitchFamily="18" charset="0"/>
              </a:rPr>
              <a:t>of this bias field.</a:t>
            </a:r>
            <a:endParaRPr lang="bn-IN" dirty="0"/>
          </a:p>
        </p:txBody>
      </p:sp>
      <p:sp>
        <p:nvSpPr>
          <p:cNvPr id="7"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
        <p:nvSpPr>
          <p:cNvPr id="8"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Tree>
    <p:extLst>
      <p:ext uri="{BB962C8B-B14F-4D97-AF65-F5344CB8AC3E}">
        <p14:creationId xmlns:p14="http://schemas.microsoft.com/office/powerpoint/2010/main" val="88345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4A4C1B-9372-445F-8272-42E5F24DAC5B}" type="slidenum">
              <a:rPr lang="en-IN" smtClean="0"/>
              <a:t>19</a:t>
            </a:fld>
            <a:endParaRPr lang="en-IN" dirty="0"/>
          </a:p>
        </p:txBody>
      </p:sp>
      <p:pic>
        <p:nvPicPr>
          <p:cNvPr id="10" name="Picture 1" descr="D:\Pravesh_research\MyDesktop\EBX\write_up\plasma_disruption_control\Disruption_Avoidance_PRL_Format\final_12_11_2013\jpg_figure_for_presentation\Figure_3_Final.jpg"/>
          <p:cNvPicPr>
            <a:picLocks noChangeAspect="1" noChangeArrowheads="1"/>
          </p:cNvPicPr>
          <p:nvPr/>
        </p:nvPicPr>
        <p:blipFill>
          <a:blip r:embed="rId3"/>
          <a:srcRect/>
          <a:stretch>
            <a:fillRect/>
          </a:stretch>
        </p:blipFill>
        <p:spPr bwMode="auto">
          <a:xfrm>
            <a:off x="31133" y="1004824"/>
            <a:ext cx="4864122" cy="5376092"/>
          </a:xfrm>
          <a:prstGeom prst="rect">
            <a:avLst/>
          </a:prstGeom>
          <a:noFill/>
        </p:spPr>
      </p:pic>
      <p:grpSp>
        <p:nvGrpSpPr>
          <p:cNvPr id="11" name="Group 10"/>
          <p:cNvGrpSpPr/>
          <p:nvPr/>
        </p:nvGrpSpPr>
        <p:grpSpPr>
          <a:xfrm>
            <a:off x="4903220" y="4760647"/>
            <a:ext cx="4012173" cy="1661897"/>
            <a:chOff x="4892875" y="4797752"/>
            <a:chExt cx="4012173" cy="1987510"/>
          </a:xfrm>
        </p:grpSpPr>
        <p:sp>
          <p:nvSpPr>
            <p:cNvPr id="12" name="TextBox 11"/>
            <p:cNvSpPr txBox="1"/>
            <p:nvPr/>
          </p:nvSpPr>
          <p:spPr>
            <a:xfrm>
              <a:off x="4892875" y="4797752"/>
              <a:ext cx="4012173" cy="1987510"/>
            </a:xfrm>
            <a:prstGeom prst="rect">
              <a:avLst/>
            </a:prstGeom>
            <a:noFill/>
          </p:spPr>
          <p:txBody>
            <a:bodyPr wrap="square" lIns="91340" tIns="45672" rIns="91340" bIns="45672" rtlCol="0">
              <a:spAutoFit/>
            </a:bodyPr>
            <a:lstStyle/>
            <a:p>
              <a:pPr algn="ctr"/>
              <a:r>
                <a:rPr lang="en-US" dirty="0" smtClean="0"/>
                <a:t>           rotation (in ion-diamagnetic drift</a:t>
              </a:r>
            </a:p>
            <a:p>
              <a:pPr algn="ctr"/>
              <a:r>
                <a:rPr lang="en-US" dirty="0" smtClean="0"/>
                <a:t> direction) of plasma at r ~ 24 cm increases</a:t>
              </a:r>
              <a:r>
                <a:rPr lang="en-IN" dirty="0"/>
                <a:t> </a:t>
              </a:r>
              <a:r>
                <a:rPr lang="en-US" dirty="0" smtClean="0"/>
                <a:t>from ~ 3.5 km/s (without bias)</a:t>
              </a:r>
            </a:p>
            <a:p>
              <a:pPr algn="ctr"/>
              <a:r>
                <a:rPr lang="en-US" dirty="0" smtClean="0"/>
                <a:t>to  ~ 7.0 km/s (with +210 V bias)</a:t>
              </a:r>
            </a:p>
            <a:p>
              <a:pPr algn="ctr"/>
              <a:endParaRPr lang="en-US" sz="1200" dirty="0" smtClean="0"/>
            </a:p>
            <a:p>
              <a:pPr algn="ctr"/>
              <a:r>
                <a:rPr lang="en-US" dirty="0" smtClean="0"/>
                <a:t>Increased Poloidal Flow Shear with Bias </a:t>
              </a:r>
            </a:p>
          </p:txBody>
        </p:sp>
        <p:graphicFrame>
          <p:nvGraphicFramePr>
            <p:cNvPr id="13" name="Object 7"/>
            <p:cNvGraphicFramePr>
              <a:graphicFrameLocks noChangeAspect="1"/>
            </p:cNvGraphicFramePr>
            <p:nvPr>
              <p:extLst>
                <p:ext uri="{D42A27DB-BD31-4B8C-83A1-F6EECF244321}">
                  <p14:modId xmlns:p14="http://schemas.microsoft.com/office/powerpoint/2010/main" val="3789581638"/>
                </p:ext>
              </p:extLst>
            </p:nvPr>
          </p:nvGraphicFramePr>
          <p:xfrm>
            <a:off x="5004048" y="4862981"/>
            <a:ext cx="609600" cy="312738"/>
          </p:xfrm>
          <a:graphic>
            <a:graphicData uri="http://schemas.openxmlformats.org/presentationml/2006/ole">
              <mc:AlternateContent xmlns:mc="http://schemas.openxmlformats.org/markup-compatibility/2006">
                <mc:Choice xmlns:v="urn:schemas-microsoft-com:vml" Requires="v">
                  <p:oleObj spid="_x0000_s2320" name="Equation" r:id="rId4" imgW="469800" imgH="241200" progId="Equation.3">
                    <p:embed/>
                  </p:oleObj>
                </mc:Choice>
                <mc:Fallback>
                  <p:oleObj name="Equation" r:id="rId4" imgW="4698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862981"/>
                          <a:ext cx="6096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1409074" y="592517"/>
            <a:ext cx="5231567" cy="369332"/>
          </a:xfrm>
          <a:prstGeom prst="rect">
            <a:avLst/>
          </a:prstGeom>
        </p:spPr>
        <p:txBody>
          <a:bodyPr wrap="square">
            <a:spAutoFit/>
          </a:bodyPr>
          <a:lstStyle/>
          <a:p>
            <a:pPr lvl="0" algn="ctr"/>
            <a:r>
              <a:rPr lang="en-IN" u="sng" dirty="0" smtClean="0">
                <a:solidFill>
                  <a:prstClr val="black"/>
                </a:solidFill>
              </a:rPr>
              <a:t>Plasma Poloidal Rotation with and without biasing</a:t>
            </a:r>
            <a:endParaRPr lang="en-IN" u="sng" dirty="0">
              <a:solidFill>
                <a:prstClr val="black"/>
              </a:solidFill>
            </a:endParaRPr>
          </a:p>
        </p:txBody>
      </p:sp>
      <p:sp>
        <p:nvSpPr>
          <p:cNvPr id="15" name="Rectangle 14"/>
          <p:cNvSpPr/>
          <p:nvPr/>
        </p:nvSpPr>
        <p:spPr>
          <a:xfrm>
            <a:off x="4819850" y="1124744"/>
            <a:ext cx="4003469" cy="2308324"/>
          </a:xfrm>
          <a:prstGeom prst="rect">
            <a:avLst/>
          </a:prstGeom>
        </p:spPr>
        <p:txBody>
          <a:bodyPr wrap="square">
            <a:spAutoFit/>
          </a:bodyPr>
          <a:lstStyle/>
          <a:p>
            <a:r>
              <a:rPr lang="en-IN" sz="1600" dirty="0"/>
              <a:t>Radial profiles </a:t>
            </a:r>
            <a:r>
              <a:rPr lang="en-IN" sz="1600" dirty="0" smtClean="0"/>
              <a:t>of</a:t>
            </a:r>
          </a:p>
          <a:p>
            <a:endParaRPr lang="en-IN" sz="1600" dirty="0"/>
          </a:p>
          <a:p>
            <a:r>
              <a:rPr lang="en-IN" sz="1600" dirty="0"/>
              <a:t> (a) </a:t>
            </a:r>
            <a:r>
              <a:rPr lang="en-IN" sz="1600" dirty="0">
                <a:solidFill>
                  <a:schemeClr val="tx2"/>
                </a:solidFill>
              </a:rPr>
              <a:t>plasma potential </a:t>
            </a:r>
            <a:endParaRPr lang="en-IN" sz="1600" dirty="0" smtClean="0">
              <a:solidFill>
                <a:schemeClr val="tx2"/>
              </a:solidFill>
            </a:endParaRPr>
          </a:p>
          <a:p>
            <a:endParaRPr lang="en-IN" sz="1600" dirty="0"/>
          </a:p>
          <a:p>
            <a:r>
              <a:rPr lang="en-IN" sz="1600" dirty="0"/>
              <a:t> (b) radial electric </a:t>
            </a:r>
            <a:r>
              <a:rPr lang="en-IN" sz="1600" dirty="0" smtClean="0"/>
              <a:t>field</a:t>
            </a:r>
          </a:p>
          <a:p>
            <a:endParaRPr lang="en-IN" sz="1600" dirty="0"/>
          </a:p>
          <a:p>
            <a:r>
              <a:rPr lang="en-IN" sz="1600" dirty="0"/>
              <a:t> (c) </a:t>
            </a:r>
            <a:r>
              <a:rPr lang="en-IN" sz="1600" dirty="0">
                <a:solidFill>
                  <a:schemeClr val="tx2"/>
                </a:solidFill>
              </a:rPr>
              <a:t>poloidal flow </a:t>
            </a:r>
            <a:r>
              <a:rPr lang="en-IN" sz="1600" dirty="0" smtClean="0">
                <a:solidFill>
                  <a:schemeClr val="tx2"/>
                </a:solidFill>
              </a:rPr>
              <a:t>velocity</a:t>
            </a:r>
          </a:p>
          <a:p>
            <a:endParaRPr lang="en-IN" sz="1600" dirty="0"/>
          </a:p>
          <a:p>
            <a:r>
              <a:rPr lang="en-IN" sz="1600" dirty="0"/>
              <a:t> (d) </a:t>
            </a:r>
            <a:r>
              <a:rPr lang="en-IN" sz="1600" dirty="0" smtClean="0"/>
              <a:t>normalised poloidal flow Shear</a:t>
            </a:r>
            <a:endParaRPr lang="en-IN" sz="1600" dirty="0"/>
          </a:p>
        </p:txBody>
      </p:sp>
      <p:graphicFrame>
        <p:nvGraphicFramePr>
          <p:cNvPr id="16" name="Object 1"/>
          <p:cNvGraphicFramePr>
            <a:graphicFrameLocks noChangeAspect="1"/>
          </p:cNvGraphicFramePr>
          <p:nvPr>
            <p:extLst>
              <p:ext uri="{D42A27DB-BD31-4B8C-83A1-F6EECF244321}">
                <p14:modId xmlns:p14="http://schemas.microsoft.com/office/powerpoint/2010/main" val="1505536534"/>
              </p:ext>
            </p:extLst>
          </p:nvPr>
        </p:nvGraphicFramePr>
        <p:xfrm>
          <a:off x="7010845" y="1685666"/>
          <a:ext cx="1601771" cy="303174"/>
        </p:xfrm>
        <a:graphic>
          <a:graphicData uri="http://schemas.openxmlformats.org/presentationml/2006/ole">
            <mc:AlternateContent xmlns:mc="http://schemas.openxmlformats.org/markup-compatibility/2006">
              <mc:Choice xmlns:v="urn:schemas-microsoft-com:vml" Requires="v">
                <p:oleObj spid="_x0000_s2321" name="Equation" r:id="rId6" imgW="1066680" imgH="241200" progId="Equation.3">
                  <p:embed/>
                </p:oleObj>
              </mc:Choice>
              <mc:Fallback>
                <p:oleObj name="Equation" r:id="rId6" imgW="106668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845" y="1685666"/>
                        <a:ext cx="1601771" cy="303174"/>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21178643"/>
              </p:ext>
            </p:extLst>
          </p:nvPr>
        </p:nvGraphicFramePr>
        <p:xfrm>
          <a:off x="7164288" y="2179461"/>
          <a:ext cx="1322449" cy="247349"/>
        </p:xfrm>
        <a:graphic>
          <a:graphicData uri="http://schemas.openxmlformats.org/presentationml/2006/ole">
            <mc:AlternateContent xmlns:mc="http://schemas.openxmlformats.org/markup-compatibility/2006">
              <mc:Choice xmlns:v="urn:schemas-microsoft-com:vml" Requires="v">
                <p:oleObj spid="_x0000_s2322" name="Equation" r:id="rId8" imgW="965160" imgH="215640" progId="Equation.3">
                  <p:embed/>
                </p:oleObj>
              </mc:Choice>
              <mc:Fallback>
                <p:oleObj name="Equation" r:id="rId8" imgW="9651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2179461"/>
                        <a:ext cx="1322449" cy="247349"/>
                      </a:xfrm>
                      <a:prstGeom prst="rect">
                        <a:avLst/>
                      </a:prstGeom>
                      <a:noFill/>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72276238"/>
              </p:ext>
            </p:extLst>
          </p:nvPr>
        </p:nvGraphicFramePr>
        <p:xfrm>
          <a:off x="7375185" y="2702778"/>
          <a:ext cx="648072" cy="294174"/>
        </p:xfrm>
        <a:graphic>
          <a:graphicData uri="http://schemas.openxmlformats.org/presentationml/2006/ole">
            <mc:AlternateContent xmlns:mc="http://schemas.openxmlformats.org/markup-compatibility/2006">
              <mc:Choice xmlns:v="urn:schemas-microsoft-com:vml" Requires="v">
                <p:oleObj spid="_x0000_s2323" name="Equation" r:id="rId10" imgW="444240" imgH="241200" progId="Equation.3">
                  <p:embed/>
                </p:oleObj>
              </mc:Choice>
              <mc:Fallback>
                <p:oleObj name="Equation" r:id="rId10" imgW="4442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5185" y="2702778"/>
                        <a:ext cx="648072" cy="294174"/>
                      </a:xfrm>
                      <a:prstGeom prst="rect">
                        <a:avLst/>
                      </a:prstGeom>
                      <a:noFill/>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3485413093"/>
              </p:ext>
            </p:extLst>
          </p:nvPr>
        </p:nvGraphicFramePr>
        <p:xfrm>
          <a:off x="5792090" y="3495167"/>
          <a:ext cx="2236294" cy="614176"/>
        </p:xfrm>
        <a:graphic>
          <a:graphicData uri="http://schemas.openxmlformats.org/presentationml/2006/ole">
            <mc:AlternateContent xmlns:mc="http://schemas.openxmlformats.org/markup-compatibility/2006">
              <mc:Choice xmlns:v="urn:schemas-microsoft-com:vml" Requires="v">
                <p:oleObj spid="_x0000_s2324" name="Equation" r:id="rId12" imgW="1625400" imgH="533160" progId="Equation.3">
                  <p:embed/>
                </p:oleObj>
              </mc:Choice>
              <mc:Fallback>
                <p:oleObj name="Equation" r:id="rId12" imgW="1625400" imgH="5331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2090" y="3495167"/>
                        <a:ext cx="2236294" cy="614176"/>
                      </a:xfrm>
                      <a:prstGeom prst="rect">
                        <a:avLst/>
                      </a:prstGeom>
                      <a:noFill/>
                      <a:extLst/>
                    </p:spPr>
                  </p:pic>
                </p:oleObj>
              </mc:Fallback>
            </mc:AlternateContent>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3204933497"/>
              </p:ext>
            </p:extLst>
          </p:nvPr>
        </p:nvGraphicFramePr>
        <p:xfrm>
          <a:off x="5892896" y="4207598"/>
          <a:ext cx="1857375" cy="298669"/>
        </p:xfrm>
        <a:graphic>
          <a:graphicData uri="http://schemas.openxmlformats.org/presentationml/2006/ole">
            <mc:AlternateContent xmlns:mc="http://schemas.openxmlformats.org/markup-compatibility/2006">
              <mc:Choice xmlns:v="urn:schemas-microsoft-com:vml" Requires="v">
                <p:oleObj spid="_x0000_s2325" name="Equation" r:id="rId14" imgW="1180800" imgH="266400" progId="Equation.3">
                  <p:embed/>
                </p:oleObj>
              </mc:Choice>
              <mc:Fallback>
                <p:oleObj name="Equation" r:id="rId14" imgW="1180800" imgH="26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92896" y="4207598"/>
                        <a:ext cx="1857375" cy="298669"/>
                      </a:xfrm>
                      <a:prstGeom prst="rect">
                        <a:avLst/>
                      </a:prstGeom>
                      <a:noFill/>
                      <a:extLst/>
                    </p:spPr>
                  </p:pic>
                </p:oleObj>
              </mc:Fallback>
            </mc:AlternateContent>
          </a:graphicData>
        </a:graphic>
      </p:graphicFrame>
      <p:sp>
        <p:nvSpPr>
          <p:cNvPr id="21"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
        <p:nvSpPr>
          <p:cNvPr id="22"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Tree>
    <p:extLst>
      <p:ext uri="{BB962C8B-B14F-4D97-AF65-F5344CB8AC3E}">
        <p14:creationId xmlns:p14="http://schemas.microsoft.com/office/powerpoint/2010/main" val="2154332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234" y="1038134"/>
            <a:ext cx="8931138" cy="5316840"/>
          </a:xfrm>
          <a:prstGeom prst="rect">
            <a:avLst/>
          </a:prstGeom>
          <a:noFill/>
        </p:spPr>
        <p:txBody>
          <a:bodyPr wrap="square" rtlCol="0">
            <a:spAutoFit/>
          </a:bodyPr>
          <a:lstStyle/>
          <a:p>
            <a:pPr algn="just"/>
            <a:r>
              <a:rPr lang="en-IN" sz="2400" b="1" dirty="0" smtClean="0">
                <a:latin typeface="Arial" panose="020B0604020202020204" pitchFamily="34" charset="0"/>
                <a:cs typeface="Arial" panose="020B0604020202020204" pitchFamily="34" charset="0"/>
              </a:rPr>
              <a:t>Disruptions in Tokamaks:</a:t>
            </a:r>
          </a:p>
          <a:p>
            <a:pPr algn="just"/>
            <a:endParaRPr lang="en-IN" sz="600" dirty="0" smtClean="0">
              <a:latin typeface="Arial" panose="020B0604020202020204" pitchFamily="34" charset="0"/>
              <a:cs typeface="Arial" panose="020B0604020202020204" pitchFamily="34" charset="0"/>
            </a:endParaRPr>
          </a:p>
          <a:p>
            <a:pPr marL="342900" indent="-342900" algn="just">
              <a:spcBef>
                <a:spcPts val="300"/>
              </a:spcBef>
              <a:spcAft>
                <a:spcPts val="300"/>
              </a:spcAft>
              <a:buFont typeface="Wingdings" panose="05000000000000000000" pitchFamily="2" charset="2"/>
              <a:buChar char="Ø"/>
            </a:pPr>
            <a:r>
              <a:rPr lang="en-IN" sz="2400" dirty="0" smtClean="0">
                <a:latin typeface="Arial" panose="020B0604020202020204" pitchFamily="34" charset="0"/>
                <a:cs typeface="Arial" panose="020B0604020202020204" pitchFamily="34" charset="0"/>
              </a:rPr>
              <a:t>An </a:t>
            </a:r>
            <a:r>
              <a:rPr lang="en-IN" sz="2400" dirty="0">
                <a:latin typeface="Arial" panose="020B0604020202020204" pitchFamily="34" charset="0"/>
                <a:cs typeface="Arial" panose="020B0604020202020204" pitchFamily="34" charset="0"/>
              </a:rPr>
              <a:t>abrupt termination of a tokamak </a:t>
            </a:r>
            <a:r>
              <a:rPr lang="en-IN" sz="2400" dirty="0" smtClean="0">
                <a:latin typeface="Arial" panose="020B0604020202020204" pitchFamily="34" charset="0"/>
                <a:cs typeface="Arial" panose="020B0604020202020204" pitchFamily="34" charset="0"/>
              </a:rPr>
              <a:t>discharge</a:t>
            </a:r>
            <a:endParaRPr lang="en-IN" sz="2400" dirty="0">
              <a:latin typeface="Arial" panose="020B0604020202020204" pitchFamily="34" charset="0"/>
              <a:cs typeface="Arial" panose="020B0604020202020204" pitchFamily="34" charset="0"/>
            </a:endParaRPr>
          </a:p>
          <a:p>
            <a:pPr marL="342900" indent="-342900" algn="just">
              <a:spcBef>
                <a:spcPts val="300"/>
              </a:spcBef>
              <a:spcAft>
                <a:spcPts val="300"/>
              </a:spcAft>
              <a:buFont typeface="Wingdings" panose="05000000000000000000" pitchFamily="2" charset="2"/>
              <a:buChar char="Ø"/>
            </a:pPr>
            <a:r>
              <a:rPr lang="en-IN" sz="2400" dirty="0" smtClean="0">
                <a:latin typeface="Arial" panose="020B0604020202020204" pitchFamily="34" charset="0"/>
                <a:cs typeface="Arial" panose="020B0604020202020204" pitchFamily="34" charset="0"/>
              </a:rPr>
              <a:t>Leading </a:t>
            </a:r>
            <a:r>
              <a:rPr lang="en-IN" sz="2400" dirty="0">
                <a:latin typeface="Arial" panose="020B0604020202020204" pitchFamily="34" charset="0"/>
                <a:cs typeface="Arial" panose="020B0604020202020204" pitchFamily="34" charset="0"/>
              </a:rPr>
              <a:t>to the sudden </a:t>
            </a:r>
            <a:r>
              <a:rPr lang="en-IN" sz="2400" dirty="0" smtClean="0">
                <a:latin typeface="Arial" panose="020B0604020202020204" pitchFamily="34" charset="0"/>
                <a:cs typeface="Arial" panose="020B0604020202020204" pitchFamily="34" charset="0"/>
              </a:rPr>
              <a:t>loss </a:t>
            </a:r>
            <a:r>
              <a:rPr lang="en-IN" sz="2400" dirty="0">
                <a:latin typeface="Arial" panose="020B0604020202020204" pitchFamily="34" charset="0"/>
                <a:cs typeface="Arial" panose="020B0604020202020204" pitchFamily="34" charset="0"/>
              </a:rPr>
              <a:t>of  plasma stored </a:t>
            </a:r>
            <a:r>
              <a:rPr lang="en-IN" sz="2400" dirty="0" smtClean="0">
                <a:latin typeface="Arial" panose="020B0604020202020204" pitchFamily="34" charset="0"/>
                <a:cs typeface="Arial" panose="020B0604020202020204" pitchFamily="34" charset="0"/>
              </a:rPr>
              <a:t>energies</a:t>
            </a:r>
          </a:p>
          <a:p>
            <a:pPr marL="342900" lvl="0" indent="-342900" algn="just">
              <a:spcBef>
                <a:spcPts val="300"/>
              </a:spcBef>
              <a:spcAft>
                <a:spcPts val="300"/>
              </a:spcAft>
              <a:buFont typeface="Wingdings" panose="05000000000000000000" pitchFamily="2" charset="2"/>
              <a:buChar char="Ø"/>
            </a:pPr>
            <a:r>
              <a:rPr lang="en-IN" sz="2400" dirty="0">
                <a:solidFill>
                  <a:srgbClr val="FF0000"/>
                </a:solidFill>
                <a:latin typeface="Arial" panose="020B0604020202020204" pitchFamily="34" charset="0"/>
                <a:cs typeface="Arial" panose="020B0604020202020204" pitchFamily="34" charset="0"/>
              </a:rPr>
              <a:t>The force and heat loads, induced by disruption, damages the machine walls, support structure and in-vessel </a:t>
            </a:r>
            <a:r>
              <a:rPr lang="en-IN" sz="2400" dirty="0" smtClean="0">
                <a:solidFill>
                  <a:srgbClr val="FF0000"/>
                </a:solidFill>
                <a:latin typeface="Arial" panose="020B0604020202020204" pitchFamily="34" charset="0"/>
                <a:cs typeface="Arial" panose="020B0604020202020204" pitchFamily="34" charset="0"/>
              </a:rPr>
              <a:t>components</a:t>
            </a:r>
            <a:endParaRPr lang="en-IN" sz="2400" dirty="0">
              <a:solidFill>
                <a:srgbClr val="FF0000"/>
              </a:solidFill>
              <a:latin typeface="Arial" panose="020B0604020202020204" pitchFamily="34" charset="0"/>
              <a:cs typeface="Arial" panose="020B0604020202020204" pitchFamily="34" charset="0"/>
            </a:endParaRPr>
          </a:p>
          <a:p>
            <a:pPr algn="just"/>
            <a:endParaRPr lang="en-IN" sz="1200" dirty="0" smtClean="0">
              <a:latin typeface="Arial" panose="020B0604020202020204" pitchFamily="34" charset="0"/>
              <a:cs typeface="Arial" panose="020B0604020202020204" pitchFamily="34" charset="0"/>
            </a:endParaRPr>
          </a:p>
          <a:p>
            <a:pPr algn="just"/>
            <a:r>
              <a:rPr lang="en-IN" sz="2400" b="1" dirty="0" smtClean="0">
                <a:latin typeface="Arial" panose="020B0604020202020204" pitchFamily="34" charset="0"/>
                <a:cs typeface="Arial" panose="020B0604020202020204" pitchFamily="34" charset="0"/>
              </a:rPr>
              <a:t>Runaway Electrons (RE) in Tokamaks:</a:t>
            </a:r>
          </a:p>
          <a:p>
            <a:pPr algn="just"/>
            <a:endParaRPr lang="en-IN" sz="600" dirty="0" smtClean="0">
              <a:latin typeface="Arial" panose="020B0604020202020204" pitchFamily="34" charset="0"/>
              <a:cs typeface="Arial" panose="020B0604020202020204" pitchFamily="34" charset="0"/>
            </a:endParaRPr>
          </a:p>
          <a:p>
            <a:pPr marL="342900" indent="-342900" algn="just">
              <a:spcBef>
                <a:spcPts val="300"/>
              </a:spcBef>
              <a:spcAft>
                <a:spcPts val="300"/>
              </a:spcAft>
              <a:buFont typeface="Wingdings" panose="05000000000000000000" pitchFamily="2" charset="2"/>
              <a:buChar char="Ø"/>
            </a:pPr>
            <a:r>
              <a:rPr lang="en-IN" sz="2400" dirty="0">
                <a:latin typeface="Arial" panose="020B0604020202020204" pitchFamily="34" charset="0"/>
                <a:cs typeface="Arial" panose="020B0604020202020204" pitchFamily="34" charset="0"/>
              </a:rPr>
              <a:t>Electrons that run away in velocity </a:t>
            </a:r>
            <a:r>
              <a:rPr lang="en-IN" sz="2400" dirty="0" smtClean="0">
                <a:latin typeface="Arial" panose="020B0604020202020204" pitchFamily="34" charset="0"/>
                <a:cs typeface="Arial" panose="020B0604020202020204" pitchFamily="34" charset="0"/>
              </a:rPr>
              <a:t>space </a:t>
            </a:r>
            <a:r>
              <a:rPr lang="en-IN" sz="2400" dirty="0">
                <a:latin typeface="Arial" panose="020B0604020202020204" pitchFamily="34" charset="0"/>
                <a:cs typeface="Arial" panose="020B0604020202020204" pitchFamily="34" charset="0"/>
              </a:rPr>
              <a:t>due to driving force, </a:t>
            </a:r>
            <a:r>
              <a:rPr lang="en-IN" sz="2400" dirty="0" err="1" smtClean="0">
                <a:latin typeface="Arial" panose="020B0604020202020204" pitchFamily="34" charset="0"/>
                <a:cs typeface="Arial" panose="020B0604020202020204" pitchFamily="34" charset="0"/>
              </a:rPr>
              <a:t>eE</a:t>
            </a:r>
            <a:r>
              <a:rPr lang="en-IN" sz="2400" dirty="0" smtClean="0">
                <a:latin typeface="Arial" panose="020B0604020202020204" pitchFamily="34" charset="0"/>
                <a:cs typeface="Arial" panose="020B0604020202020204" pitchFamily="34" charset="0"/>
              </a:rPr>
              <a:t>, which overcomes the collisional </a:t>
            </a:r>
            <a:r>
              <a:rPr lang="en-IN" sz="2400" dirty="0">
                <a:latin typeface="Arial" panose="020B0604020202020204" pitchFamily="34" charset="0"/>
                <a:cs typeface="Arial" panose="020B0604020202020204" pitchFamily="34" charset="0"/>
              </a:rPr>
              <a:t>drag force </a:t>
            </a:r>
            <a:r>
              <a:rPr lang="en-IN" sz="2400" dirty="0" smtClean="0">
                <a:latin typeface="Arial" panose="020B0604020202020204" pitchFamily="34" charset="0"/>
                <a:cs typeface="Arial" panose="020B0604020202020204" pitchFamily="34" charset="0"/>
              </a:rPr>
              <a:t> </a:t>
            </a:r>
            <a:endParaRPr lang="en-IN" sz="2400" dirty="0">
              <a:latin typeface="Arial" panose="020B0604020202020204" pitchFamily="34" charset="0"/>
              <a:cs typeface="Arial" panose="020B0604020202020204" pitchFamily="34" charset="0"/>
            </a:endParaRPr>
          </a:p>
          <a:p>
            <a:pPr marL="342900" indent="-342900" algn="just">
              <a:spcBef>
                <a:spcPts val="300"/>
              </a:spcBef>
              <a:spcAft>
                <a:spcPts val="300"/>
              </a:spcAft>
              <a:buFont typeface="Wingdings" panose="05000000000000000000" pitchFamily="2" charset="2"/>
              <a:buChar char="Ø"/>
            </a:pPr>
            <a:r>
              <a:rPr lang="en-IN" sz="2400" dirty="0" smtClean="0">
                <a:latin typeface="Arial" panose="020B0604020202020204" pitchFamily="34" charset="0"/>
                <a:cs typeface="Arial" panose="020B0604020202020204" pitchFamily="34" charset="0"/>
              </a:rPr>
              <a:t>RE </a:t>
            </a:r>
            <a:r>
              <a:rPr lang="en-IN" sz="2400" dirty="0">
                <a:latin typeface="Arial" panose="020B0604020202020204" pitchFamily="34" charset="0"/>
                <a:cs typeface="Arial" panose="020B0604020202020204" pitchFamily="34" charset="0"/>
              </a:rPr>
              <a:t>generation with higher energies of several tens of MeV is expected </a:t>
            </a:r>
            <a:r>
              <a:rPr lang="en-IN" sz="2400" dirty="0" smtClean="0">
                <a:latin typeface="Arial" panose="020B0604020202020204" pitchFamily="34" charset="0"/>
                <a:cs typeface="Arial" panose="020B0604020202020204" pitchFamily="34" charset="0"/>
              </a:rPr>
              <a:t>during </a:t>
            </a:r>
            <a:r>
              <a:rPr lang="en-IN" sz="2400" dirty="0">
                <a:latin typeface="Arial" panose="020B0604020202020204" pitchFamily="34" charset="0"/>
                <a:cs typeface="Arial" panose="020B0604020202020204" pitchFamily="34" charset="0"/>
              </a:rPr>
              <a:t>major disruptions in </a:t>
            </a:r>
            <a:r>
              <a:rPr lang="en-IN" sz="2400" dirty="0" smtClean="0">
                <a:latin typeface="Arial" panose="020B0604020202020204" pitchFamily="34" charset="0"/>
                <a:cs typeface="Arial" panose="020B0604020202020204" pitchFamily="34" charset="0"/>
              </a:rPr>
              <a:t>ITER </a:t>
            </a:r>
          </a:p>
          <a:p>
            <a:pPr marL="342900" indent="-342900" algn="just">
              <a:spcBef>
                <a:spcPts val="300"/>
              </a:spcBef>
              <a:spcAft>
                <a:spcPts val="300"/>
              </a:spcAft>
              <a:buFont typeface="Wingdings" panose="05000000000000000000" pitchFamily="2" charset="2"/>
              <a:buChar char="Ø"/>
            </a:pPr>
            <a:r>
              <a:rPr lang="en-IN" sz="2400" dirty="0" smtClean="0">
                <a:solidFill>
                  <a:srgbClr val="FF0000"/>
                </a:solidFill>
                <a:latin typeface="Arial" panose="020B0604020202020204" pitchFamily="34" charset="0"/>
                <a:cs typeface="Arial" panose="020B0604020202020204" pitchFamily="34" charset="0"/>
              </a:rPr>
              <a:t>When </a:t>
            </a:r>
            <a:r>
              <a:rPr lang="en-IN" sz="2400" dirty="0">
                <a:solidFill>
                  <a:srgbClr val="FF0000"/>
                </a:solidFill>
                <a:latin typeface="Arial" panose="020B0604020202020204" pitchFamily="34" charset="0"/>
                <a:cs typeface="Arial" panose="020B0604020202020204" pitchFamily="34" charset="0"/>
              </a:rPr>
              <a:t>locally deposited </a:t>
            </a:r>
            <a:r>
              <a:rPr lang="en-IN" sz="2400" dirty="0" smtClean="0">
                <a:solidFill>
                  <a:srgbClr val="FF0000"/>
                </a:solidFill>
                <a:latin typeface="Arial" panose="020B0604020202020204" pitchFamily="34" charset="0"/>
                <a:cs typeface="Arial" panose="020B0604020202020204" pitchFamily="34" charset="0"/>
              </a:rPr>
              <a:t>these REs can </a:t>
            </a:r>
            <a:r>
              <a:rPr lang="en-IN" sz="2400" dirty="0">
                <a:solidFill>
                  <a:srgbClr val="FF0000"/>
                </a:solidFill>
                <a:latin typeface="Arial" panose="020B0604020202020204" pitchFamily="34" charset="0"/>
                <a:cs typeface="Arial" panose="020B0604020202020204" pitchFamily="34" charset="0"/>
              </a:rPr>
              <a:t>damage the first wall </a:t>
            </a:r>
            <a:r>
              <a:rPr lang="en-IN" sz="2400" dirty="0" smtClean="0">
                <a:solidFill>
                  <a:srgbClr val="FF0000"/>
                </a:solidFill>
                <a:latin typeface="Arial" panose="020B0604020202020204" pitchFamily="34" charset="0"/>
                <a:cs typeface="Arial" panose="020B0604020202020204" pitchFamily="34" charset="0"/>
              </a:rPr>
              <a:t>components</a:t>
            </a:r>
            <a:endParaRPr lang="en-IN" sz="2400" dirty="0">
              <a:solidFill>
                <a:srgbClr val="FF0000"/>
              </a:solidFill>
              <a:latin typeface="Arial" panose="020B0604020202020204" pitchFamily="34" charset="0"/>
              <a:cs typeface="Arial" panose="020B0604020202020204" pitchFamily="34" charset="0"/>
            </a:endParaRPr>
          </a:p>
        </p:txBody>
      </p:sp>
      <p:sp>
        <p:nvSpPr>
          <p:cNvPr id="9" name="Text Box 2"/>
          <p:cNvSpPr txBox="1">
            <a:spLocks noChangeArrowheads="1"/>
          </p:cNvSpPr>
          <p:nvPr/>
        </p:nvSpPr>
        <p:spPr bwMode="auto">
          <a:xfrm>
            <a:off x="1025433" y="37697"/>
            <a:ext cx="7955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Introduction and Outline</a:t>
            </a:r>
            <a:endParaRPr lang="en-US" altLang="en-US" sz="3200" b="1" dirty="0">
              <a:latin typeface="Arial" panose="020B0604020202020204" pitchFamily="34" charset="0"/>
              <a:cs typeface="Arial" panose="020B0604020202020204" pitchFamily="34" charset="0"/>
            </a:endParaRPr>
          </a:p>
        </p:txBody>
      </p:sp>
      <p:sp>
        <p:nvSpPr>
          <p:cNvPr id="13" name="Line 3"/>
          <p:cNvSpPr>
            <a:spLocks noChangeShapeType="1"/>
          </p:cNvSpPr>
          <p:nvPr/>
        </p:nvSpPr>
        <p:spPr bwMode="auto">
          <a:xfrm>
            <a:off x="1064622" y="612648"/>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12"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2</a:t>
            </a:fld>
            <a:endParaRPr lang="en-IN"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5"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4088605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4A4C1B-9372-445F-8272-42E5F24DAC5B}" type="slidenum">
              <a:rPr lang="en-IN" smtClean="0"/>
              <a:t>20</a:t>
            </a:fld>
            <a:endParaRPr lang="en-IN" dirty="0"/>
          </a:p>
        </p:txBody>
      </p:sp>
      <p:pic>
        <p:nvPicPr>
          <p:cNvPr id="7" name="Picture 1" descr="D:\Pravesh_research\MyDesktop\EBX\write_up\plasma_disruption_control\Disruption_Avoidance_PRL_Format\final_12_11_2013\jpg_figure_for_presentation\Figure_4_Final.jpg"/>
          <p:cNvPicPr>
            <a:picLocks noChangeAspect="1" noChangeArrowheads="1"/>
          </p:cNvPicPr>
          <p:nvPr/>
        </p:nvPicPr>
        <p:blipFill>
          <a:blip r:embed="rId4"/>
          <a:srcRect/>
          <a:stretch>
            <a:fillRect/>
          </a:stretch>
        </p:blipFill>
        <p:spPr bwMode="auto">
          <a:xfrm>
            <a:off x="142844" y="996444"/>
            <a:ext cx="4717188" cy="5449325"/>
          </a:xfrm>
          <a:prstGeom prst="rect">
            <a:avLst/>
          </a:prstGeom>
          <a:noFill/>
        </p:spPr>
      </p:pic>
      <p:grpSp>
        <p:nvGrpSpPr>
          <p:cNvPr id="8" name="Group 7"/>
          <p:cNvGrpSpPr/>
          <p:nvPr/>
        </p:nvGrpSpPr>
        <p:grpSpPr>
          <a:xfrm>
            <a:off x="5891914" y="5125162"/>
            <a:ext cx="2188576" cy="325224"/>
            <a:chOff x="5286383" y="5052628"/>
            <a:chExt cx="2188576" cy="397380"/>
          </a:xfrm>
        </p:grpSpPr>
        <p:graphicFrame>
          <p:nvGraphicFramePr>
            <p:cNvPr id="9" name="Object 8"/>
            <p:cNvGraphicFramePr>
              <a:graphicFrameLocks noChangeAspect="1"/>
            </p:cNvGraphicFramePr>
            <p:nvPr>
              <p:extLst>
                <p:ext uri="{D42A27DB-BD31-4B8C-83A1-F6EECF244321}">
                  <p14:modId xmlns:p14="http://schemas.microsoft.com/office/powerpoint/2010/main" val="2912830239"/>
                </p:ext>
              </p:extLst>
            </p:nvPr>
          </p:nvGraphicFramePr>
          <p:xfrm>
            <a:off x="5286383" y="5154538"/>
            <a:ext cx="294037" cy="295470"/>
          </p:xfrm>
          <a:graphic>
            <a:graphicData uri="http://schemas.openxmlformats.org/presentationml/2006/ole">
              <mc:AlternateContent xmlns:mc="http://schemas.openxmlformats.org/markup-compatibility/2006">
                <mc:Choice xmlns:v="urn:schemas-microsoft-com:vml" Requires="v">
                  <p:oleObj spid="_x0000_s3344" name="Equation" r:id="rId5" imgW="126720" imgH="164880" progId="Equation.3">
                    <p:embed/>
                  </p:oleObj>
                </mc:Choice>
                <mc:Fallback>
                  <p:oleObj name="Equation" r:id="rId5" imgW="12672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3" y="5154538"/>
                          <a:ext cx="294037" cy="295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512175" y="5052628"/>
              <a:ext cx="1962784" cy="369305"/>
            </a:xfrm>
            <a:prstGeom prst="rect">
              <a:avLst/>
            </a:prstGeom>
            <a:noFill/>
          </p:spPr>
          <p:txBody>
            <a:bodyPr wrap="none" lIns="91410" tIns="45706" rIns="91410" bIns="45706" rtlCol="0">
              <a:spAutoFit/>
            </a:bodyPr>
            <a:lstStyle/>
            <a:p>
              <a:r>
                <a:rPr lang="en-US" dirty="0" smtClean="0"/>
                <a:t>is Spitzer resistivity</a:t>
              </a:r>
              <a:endParaRPr lang="en-IN" dirty="0"/>
            </a:p>
          </p:txBody>
        </p:sp>
      </p:grpSp>
      <p:graphicFrame>
        <p:nvGraphicFramePr>
          <p:cNvPr id="11" name="Object 10"/>
          <p:cNvGraphicFramePr>
            <a:graphicFrameLocks noChangeAspect="1"/>
          </p:cNvGraphicFramePr>
          <p:nvPr>
            <p:extLst>
              <p:ext uri="{D42A27DB-BD31-4B8C-83A1-F6EECF244321}">
                <p14:modId xmlns:p14="http://schemas.microsoft.com/office/powerpoint/2010/main" val="1629820152"/>
              </p:ext>
            </p:extLst>
          </p:nvPr>
        </p:nvGraphicFramePr>
        <p:xfrm>
          <a:off x="6052144" y="3859345"/>
          <a:ext cx="1928812" cy="718481"/>
        </p:xfrm>
        <a:graphic>
          <a:graphicData uri="http://schemas.openxmlformats.org/presentationml/2006/ole">
            <mc:AlternateContent xmlns:mc="http://schemas.openxmlformats.org/markup-compatibility/2006">
              <mc:Choice xmlns:v="urn:schemas-microsoft-com:vml" Requires="v">
                <p:oleObj spid="_x0000_s3345" name="Equation" r:id="rId7" imgW="1562040" imgH="711000" progId="Equation.3">
                  <p:embed/>
                </p:oleObj>
              </mc:Choice>
              <mc:Fallback>
                <p:oleObj name="Equation" r:id="rId7" imgW="156204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2144" y="3859345"/>
                        <a:ext cx="1928812" cy="718481"/>
                      </a:xfrm>
                      <a:prstGeom prst="rect">
                        <a:avLst/>
                      </a:prstGeom>
                      <a:noFill/>
                      <a:extLst/>
                    </p:spPr>
                  </p:pic>
                </p:oleObj>
              </mc:Fallback>
            </mc:AlternateContent>
          </a:graphicData>
        </a:graphic>
      </p:graphicFrame>
      <p:sp>
        <p:nvSpPr>
          <p:cNvPr id="12" name="TextBox 11"/>
          <p:cNvSpPr txBox="1"/>
          <p:nvPr/>
        </p:nvSpPr>
        <p:spPr>
          <a:xfrm>
            <a:off x="5688292" y="4531135"/>
            <a:ext cx="2854682" cy="369235"/>
          </a:xfrm>
          <a:prstGeom prst="rect">
            <a:avLst/>
          </a:prstGeom>
          <a:noFill/>
        </p:spPr>
        <p:txBody>
          <a:bodyPr wrap="none" lIns="91340" tIns="45672" rIns="91340" bIns="45672" rtlCol="0">
            <a:spAutoFit/>
          </a:bodyPr>
          <a:lstStyle/>
          <a:p>
            <a:r>
              <a:rPr lang="en-US" i="1" dirty="0" smtClean="0"/>
              <a:t>W</a:t>
            </a:r>
            <a:r>
              <a:rPr lang="en-US" i="1" baseline="-25000" dirty="0" smtClean="0"/>
              <a:t>S</a:t>
            </a:r>
            <a:r>
              <a:rPr lang="en-US" dirty="0" smtClean="0"/>
              <a:t> is saturation island width</a:t>
            </a:r>
            <a:endParaRPr lang="en-IN" dirty="0"/>
          </a:p>
        </p:txBody>
      </p:sp>
      <p:sp>
        <p:nvSpPr>
          <p:cNvPr id="13" name="TextBox 12"/>
          <p:cNvSpPr txBox="1"/>
          <p:nvPr/>
        </p:nvSpPr>
        <p:spPr>
          <a:xfrm>
            <a:off x="5016413" y="3275759"/>
            <a:ext cx="2795304" cy="369265"/>
          </a:xfrm>
          <a:prstGeom prst="rect">
            <a:avLst/>
          </a:prstGeom>
          <a:noFill/>
        </p:spPr>
        <p:txBody>
          <a:bodyPr wrap="none" lIns="91370" tIns="45687" rIns="91370" bIns="45687" rtlCol="0">
            <a:spAutoFit/>
          </a:bodyPr>
          <a:lstStyle/>
          <a:p>
            <a:r>
              <a:rPr lang="en-US" dirty="0" smtClean="0"/>
              <a:t>Using Rutherford  equation:</a:t>
            </a:r>
            <a:endParaRPr lang="en-IN" dirty="0" smtClean="0"/>
          </a:p>
        </p:txBody>
      </p:sp>
      <p:grpSp>
        <p:nvGrpSpPr>
          <p:cNvPr id="14" name="Group 13"/>
          <p:cNvGrpSpPr/>
          <p:nvPr/>
        </p:nvGrpSpPr>
        <p:grpSpPr>
          <a:xfrm>
            <a:off x="1135422" y="343432"/>
            <a:ext cx="5475240" cy="579349"/>
            <a:chOff x="5016413" y="106396"/>
            <a:chExt cx="4000274" cy="707886"/>
          </a:xfrm>
        </p:grpSpPr>
        <p:sp>
          <p:nvSpPr>
            <p:cNvPr id="15" name="Rectangle 14"/>
            <p:cNvSpPr/>
            <p:nvPr/>
          </p:nvSpPr>
          <p:spPr>
            <a:xfrm>
              <a:off x="5016413" y="106396"/>
              <a:ext cx="4000274" cy="707886"/>
            </a:xfrm>
            <a:prstGeom prst="rect">
              <a:avLst/>
            </a:prstGeom>
          </p:spPr>
          <p:txBody>
            <a:bodyPr wrap="square">
              <a:spAutoFit/>
            </a:bodyPr>
            <a:lstStyle/>
            <a:p>
              <a:pPr lvl="0" algn="ctr"/>
              <a:r>
                <a:rPr lang="en-US" sz="2000" dirty="0">
                  <a:solidFill>
                    <a:srgbClr val="FF0000"/>
                  </a:solidFill>
                </a:rPr>
                <a:t>Stability index         calculation </a:t>
              </a:r>
              <a:r>
                <a:rPr lang="en-US" sz="2000" dirty="0" smtClean="0">
                  <a:solidFill>
                    <a:srgbClr val="FF0000"/>
                  </a:solidFill>
                </a:rPr>
                <a:t>from Mirnov Coil Measurements</a:t>
              </a:r>
              <a:endParaRPr lang="en-IN" sz="2000" dirty="0">
                <a:solidFill>
                  <a:srgbClr val="FF000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981960980"/>
                </p:ext>
              </p:extLst>
            </p:nvPr>
          </p:nvGraphicFramePr>
          <p:xfrm>
            <a:off x="6288912" y="198409"/>
            <a:ext cx="398144" cy="350272"/>
          </p:xfrm>
          <a:graphic>
            <a:graphicData uri="http://schemas.openxmlformats.org/presentationml/2006/ole">
              <mc:AlternateContent xmlns:mc="http://schemas.openxmlformats.org/markup-compatibility/2006">
                <mc:Choice xmlns:v="urn:schemas-microsoft-com:vml" Requires="v">
                  <p:oleObj spid="_x0000_s3346" name="Equation" r:id="rId9" imgW="291960" imgH="203040" progId="Equation.3">
                    <p:embed/>
                  </p:oleObj>
                </mc:Choice>
                <mc:Fallback>
                  <p:oleObj name="Equation" r:id="rId9" imgW="29196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8912" y="198409"/>
                          <a:ext cx="398144" cy="350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p:cNvGrpSpPr/>
          <p:nvPr/>
        </p:nvGrpSpPr>
        <p:grpSpPr>
          <a:xfrm>
            <a:off x="4905177" y="1373579"/>
            <a:ext cx="4156655" cy="1565313"/>
            <a:chOff x="4905177" y="806586"/>
            <a:chExt cx="4156655" cy="1912604"/>
          </a:xfrm>
        </p:grpSpPr>
        <p:sp>
          <p:nvSpPr>
            <p:cNvPr id="18" name="TextBox 17"/>
            <p:cNvSpPr txBox="1"/>
            <p:nvPr/>
          </p:nvSpPr>
          <p:spPr>
            <a:xfrm>
              <a:off x="4905177" y="1018551"/>
              <a:ext cx="4156655" cy="1477192"/>
            </a:xfrm>
            <a:prstGeom prst="rect">
              <a:avLst/>
            </a:prstGeom>
            <a:noFill/>
          </p:spPr>
          <p:txBody>
            <a:bodyPr wrap="square" lIns="91301" tIns="45653" rIns="91301" bIns="45653" rtlCol="0">
              <a:spAutoFit/>
            </a:bodyPr>
            <a:lstStyle/>
            <a:p>
              <a:r>
                <a:rPr lang="en-IN" dirty="0" smtClean="0"/>
                <a:t>Using</a:t>
              </a:r>
            </a:p>
            <a:p>
              <a:endParaRPr lang="en-IN" dirty="0" smtClean="0"/>
            </a:p>
            <a:p>
              <a:r>
                <a:rPr lang="en-IN" dirty="0" smtClean="0"/>
                <a:t>                           </a:t>
              </a:r>
              <a:r>
                <a:rPr lang="en-US" dirty="0" smtClean="0"/>
                <a:t>is </a:t>
              </a:r>
              <a:r>
                <a:rPr lang="en-US" dirty="0"/>
                <a:t>resistive diffusion time</a:t>
              </a:r>
              <a:endParaRPr lang="en-IN" dirty="0"/>
            </a:p>
            <a:p>
              <a:r>
                <a:rPr lang="en-IN" dirty="0" smtClean="0"/>
                <a:t> </a:t>
              </a:r>
            </a:p>
            <a:p>
              <a:r>
                <a:rPr lang="en-IN" dirty="0" smtClean="0"/>
                <a:t>                         </a:t>
              </a:r>
              <a:r>
                <a:rPr lang="en-US" dirty="0" smtClean="0"/>
                <a:t>Alfven </a:t>
              </a:r>
              <a:r>
                <a:rPr lang="en-US" dirty="0"/>
                <a:t>transit </a:t>
              </a:r>
              <a:r>
                <a:rPr lang="en-US" dirty="0" smtClean="0"/>
                <a:t>time</a:t>
              </a:r>
              <a:endParaRPr lang="en-IN" dirty="0"/>
            </a:p>
          </p:txBody>
        </p:sp>
        <p:graphicFrame>
          <p:nvGraphicFramePr>
            <p:cNvPr id="19" name="Object 18"/>
            <p:cNvGraphicFramePr>
              <a:graphicFrameLocks noChangeAspect="1"/>
            </p:cNvGraphicFramePr>
            <p:nvPr>
              <p:extLst>
                <p:ext uri="{D42A27DB-BD31-4B8C-83A1-F6EECF244321}">
                  <p14:modId xmlns:p14="http://schemas.microsoft.com/office/powerpoint/2010/main" val="1230776442"/>
                </p:ext>
              </p:extLst>
            </p:nvPr>
          </p:nvGraphicFramePr>
          <p:xfrm>
            <a:off x="5676189" y="806586"/>
            <a:ext cx="3124805" cy="665942"/>
          </p:xfrm>
          <a:graphic>
            <a:graphicData uri="http://schemas.openxmlformats.org/presentationml/2006/ole">
              <mc:AlternateContent xmlns:mc="http://schemas.openxmlformats.org/markup-compatibility/2006">
                <mc:Choice xmlns:v="urn:schemas-microsoft-com:vml" Requires="v">
                  <p:oleObj spid="_x0000_s3347" name="Equation" r:id="rId11" imgW="2323800" imgH="495000" progId="Equation.3">
                    <p:embed/>
                  </p:oleObj>
                </mc:Choice>
                <mc:Fallback>
                  <p:oleObj name="Equation" r:id="rId11" imgW="2323800" imgH="495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6189" y="806586"/>
                          <a:ext cx="3124805" cy="665942"/>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ext uri="{D42A27DB-BD31-4B8C-83A1-F6EECF244321}">
                  <p14:modId xmlns:p14="http://schemas.microsoft.com/office/powerpoint/2010/main" val="2875276586"/>
                </p:ext>
              </p:extLst>
            </p:nvPr>
          </p:nvGraphicFramePr>
          <p:xfrm>
            <a:off x="5205082" y="1726885"/>
            <a:ext cx="1092200" cy="330200"/>
          </p:xfrm>
          <a:graphic>
            <a:graphicData uri="http://schemas.openxmlformats.org/presentationml/2006/ole">
              <mc:AlternateContent xmlns:mc="http://schemas.openxmlformats.org/markup-compatibility/2006">
                <mc:Choice xmlns:v="urn:schemas-microsoft-com:vml" Requires="v">
                  <p:oleObj spid="_x0000_s3348" name="Equation" r:id="rId13" imgW="799920" imgH="241200" progId="Equation.3">
                    <p:embed/>
                  </p:oleObj>
                </mc:Choice>
                <mc:Fallback>
                  <p:oleObj name="Equation" r:id="rId13" imgW="7999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05082" y="1726885"/>
                          <a:ext cx="1092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3"/>
            <p:cNvGraphicFramePr>
              <a:graphicFrameLocks noChangeAspect="1"/>
            </p:cNvGraphicFramePr>
            <p:nvPr>
              <p:extLst>
                <p:ext uri="{D42A27DB-BD31-4B8C-83A1-F6EECF244321}">
                  <p14:modId xmlns:p14="http://schemas.microsoft.com/office/powerpoint/2010/main" val="1675836502"/>
                </p:ext>
              </p:extLst>
            </p:nvPr>
          </p:nvGraphicFramePr>
          <p:xfrm>
            <a:off x="5912454" y="2371526"/>
            <a:ext cx="285750" cy="347664"/>
          </p:xfrm>
          <a:graphic>
            <a:graphicData uri="http://schemas.openxmlformats.org/presentationml/2006/ole">
              <mc:AlternateContent xmlns:mc="http://schemas.openxmlformats.org/markup-compatibility/2006">
                <mc:Choice xmlns:v="urn:schemas-microsoft-com:vml" Requires="v">
                  <p:oleObj spid="_x0000_s3349" name="Equation" r:id="rId15" imgW="177480" imgH="215640" progId="Equation.3">
                    <p:embed/>
                  </p:oleObj>
                </mc:Choice>
                <mc:Fallback>
                  <p:oleObj name="Equation" r:id="rId15" imgW="17748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12454" y="2371526"/>
                          <a:ext cx="285750" cy="347664"/>
                        </a:xfrm>
                        <a:prstGeom prst="rect">
                          <a:avLst/>
                        </a:prstGeom>
                        <a:noFill/>
                        <a:extLst/>
                      </p:spPr>
                    </p:pic>
                  </p:oleObj>
                </mc:Fallback>
              </mc:AlternateContent>
            </a:graphicData>
          </a:graphic>
        </p:graphicFrame>
      </p:grpSp>
      <p:sp>
        <p:nvSpPr>
          <p:cNvPr id="22"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
        <p:nvSpPr>
          <p:cNvPr id="23"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Tree>
    <p:extLst>
      <p:ext uri="{BB962C8B-B14F-4D97-AF65-F5344CB8AC3E}">
        <p14:creationId xmlns:p14="http://schemas.microsoft.com/office/powerpoint/2010/main" val="1499578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4A4C1B-9372-445F-8272-42E5F24DAC5B}" type="slidenum">
              <a:rPr lang="en-IN" smtClean="0"/>
              <a:t>21</a:t>
            </a:fld>
            <a:endParaRPr lang="en-IN" dirty="0"/>
          </a:p>
        </p:txBody>
      </p:sp>
      <p:sp>
        <p:nvSpPr>
          <p:cNvPr id="5" name="TextBox 4"/>
          <p:cNvSpPr txBox="1"/>
          <p:nvPr/>
        </p:nvSpPr>
        <p:spPr>
          <a:xfrm>
            <a:off x="5162124" y="1094204"/>
            <a:ext cx="3820984" cy="4524180"/>
          </a:xfrm>
          <a:prstGeom prst="rect">
            <a:avLst/>
          </a:prstGeom>
          <a:noFill/>
        </p:spPr>
        <p:txBody>
          <a:bodyPr wrap="square" lIns="91301" tIns="45653" rIns="91301" bIns="45653" rtlCol="0">
            <a:spAutoFit/>
          </a:bodyPr>
          <a:lstStyle/>
          <a:p>
            <a:pPr algn="ctr"/>
            <a:r>
              <a:rPr lang="en-IN" sz="2400" dirty="0" smtClean="0"/>
              <a:t>Variation of saturation island width (</a:t>
            </a:r>
            <a:r>
              <a:rPr lang="en-IN" sz="2400" i="1" dirty="0" smtClean="0"/>
              <a:t>W</a:t>
            </a:r>
            <a:r>
              <a:rPr lang="en-IN" sz="2400" i="1" baseline="-25000" dirty="0" smtClean="0"/>
              <a:t>S</a:t>
            </a:r>
            <a:r>
              <a:rPr lang="en-IN" sz="2400" dirty="0" smtClean="0"/>
              <a:t>)</a:t>
            </a:r>
          </a:p>
          <a:p>
            <a:pPr algn="ctr"/>
            <a:r>
              <a:rPr lang="en-IN" sz="2400" dirty="0" smtClean="0"/>
              <a:t>and (</a:t>
            </a:r>
            <a:r>
              <a:rPr lang="el-GR" sz="2400" dirty="0" smtClean="0"/>
              <a:t>Δ</a:t>
            </a:r>
            <a:r>
              <a:rPr lang="en-US" sz="2400" dirty="0" smtClean="0"/>
              <a:t>’a</a:t>
            </a:r>
            <a:r>
              <a:rPr lang="en-IN" sz="2400" dirty="0" smtClean="0"/>
              <a:t> ) as a function of  poloidal flow</a:t>
            </a:r>
          </a:p>
          <a:p>
            <a:pPr algn="ctr"/>
            <a:r>
              <a:rPr lang="en-IN" sz="2400" dirty="0" smtClean="0"/>
              <a:t>shear for m = 2 and m = 3 modes.</a:t>
            </a:r>
          </a:p>
          <a:p>
            <a:pPr algn="ctr"/>
            <a:endParaRPr lang="en-IN" sz="1200" dirty="0"/>
          </a:p>
          <a:p>
            <a:pPr algn="ctr"/>
            <a:r>
              <a:rPr lang="en-IN" sz="2400" dirty="0" smtClean="0"/>
              <a:t>Disruptions Avoided for</a:t>
            </a:r>
          </a:p>
          <a:p>
            <a:pPr algn="ctr"/>
            <a:endParaRPr lang="en-IN" sz="2400" dirty="0"/>
          </a:p>
          <a:p>
            <a:pPr algn="ctr"/>
            <a:endParaRPr lang="en-IN" sz="1200" dirty="0" smtClean="0"/>
          </a:p>
          <a:p>
            <a:pPr algn="ctr"/>
            <a:r>
              <a:rPr lang="en-IN" sz="2400" dirty="0" smtClean="0"/>
              <a:t>When </a:t>
            </a:r>
          </a:p>
          <a:p>
            <a:pPr algn="ctr"/>
            <a:r>
              <a:rPr lang="en-IN" sz="2400" dirty="0" smtClean="0"/>
              <a:t>Ratio of Flow Shear to Magnetic Shear </a:t>
            </a:r>
          </a:p>
        </p:txBody>
      </p:sp>
      <p:pic>
        <p:nvPicPr>
          <p:cNvPr id="6" name="Picture 1" descr="D:\Pravesh_research\MyDesktop\EBX\write_up\plasma_disruption_control\Disruption_Avoidance_PRL_Format\final_12_11_2013\jpg_figure_for_presentation\Figure_5_Final.jpg"/>
          <p:cNvPicPr>
            <a:picLocks noChangeAspect="1" noChangeArrowheads="1"/>
          </p:cNvPicPr>
          <p:nvPr/>
        </p:nvPicPr>
        <p:blipFill>
          <a:blip r:embed="rId3"/>
          <a:srcRect/>
          <a:stretch>
            <a:fillRect/>
          </a:stretch>
        </p:blipFill>
        <p:spPr bwMode="auto">
          <a:xfrm>
            <a:off x="71416" y="974361"/>
            <a:ext cx="5076847" cy="5526476"/>
          </a:xfrm>
          <a:prstGeom prst="rect">
            <a:avLst/>
          </a:prstGeom>
          <a:noFill/>
        </p:spPr>
      </p:pic>
      <p:graphicFrame>
        <p:nvGraphicFramePr>
          <p:cNvPr id="7" name="Object 6"/>
          <p:cNvGraphicFramePr>
            <a:graphicFrameLocks noChangeAspect="1"/>
          </p:cNvGraphicFramePr>
          <p:nvPr>
            <p:extLst>
              <p:ext uri="{D42A27DB-BD31-4B8C-83A1-F6EECF244321}">
                <p14:modId xmlns:p14="http://schemas.microsoft.com/office/powerpoint/2010/main" val="1529075341"/>
              </p:ext>
            </p:extLst>
          </p:nvPr>
        </p:nvGraphicFramePr>
        <p:xfrm>
          <a:off x="6327284" y="3979246"/>
          <a:ext cx="1490663" cy="281098"/>
        </p:xfrm>
        <a:graphic>
          <a:graphicData uri="http://schemas.openxmlformats.org/presentationml/2006/ole">
            <mc:AlternateContent xmlns:mc="http://schemas.openxmlformats.org/markup-compatibility/2006">
              <mc:Choice xmlns:v="urn:schemas-microsoft-com:vml" Requires="v">
                <p:oleObj spid="_x0000_s4188" name="Equation" r:id="rId4" imgW="927000" imgH="203040" progId="Equation.3">
                  <p:embed/>
                </p:oleObj>
              </mc:Choice>
              <mc:Fallback>
                <p:oleObj name="Equation" r:id="rId4" imgW="927000" imgH="203040" progId="Equation.3">
                  <p:embed/>
                  <p:pic>
                    <p:nvPicPr>
                      <p:cNvPr id="0" name=""/>
                      <p:cNvPicPr>
                        <a:picLocks noChangeAspect="1" noChangeArrowheads="1"/>
                      </p:cNvPicPr>
                      <p:nvPr/>
                    </p:nvPicPr>
                    <p:blipFill>
                      <a:blip r:embed="rId5"/>
                      <a:srcRect/>
                      <a:stretch>
                        <a:fillRect/>
                      </a:stretch>
                    </p:blipFill>
                    <p:spPr bwMode="auto">
                      <a:xfrm>
                        <a:off x="6327284" y="3979246"/>
                        <a:ext cx="1490663" cy="281098"/>
                      </a:xfrm>
                      <a:prstGeom prst="rect">
                        <a:avLst/>
                      </a:prstGeom>
                      <a:noFill/>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581292767"/>
              </p:ext>
            </p:extLst>
          </p:nvPr>
        </p:nvGraphicFramePr>
        <p:xfrm>
          <a:off x="6226175" y="5620316"/>
          <a:ext cx="1692275" cy="375252"/>
        </p:xfrm>
        <a:graphic>
          <a:graphicData uri="http://schemas.openxmlformats.org/presentationml/2006/ole">
            <mc:AlternateContent xmlns:mc="http://schemas.openxmlformats.org/markup-compatibility/2006">
              <mc:Choice xmlns:v="urn:schemas-microsoft-com:vml" Requires="v">
                <p:oleObj spid="_x0000_s4189" name="Equation" r:id="rId6" imgW="787320" imgH="203040" progId="Equation.3">
                  <p:embed/>
                </p:oleObj>
              </mc:Choice>
              <mc:Fallback>
                <p:oleObj name="Equation" r:id="rId6" imgW="787320" imgH="203040" progId="Equation.3">
                  <p:embed/>
                  <p:pic>
                    <p:nvPicPr>
                      <p:cNvPr id="0" name=""/>
                      <p:cNvPicPr>
                        <a:picLocks noChangeAspect="1" noChangeArrowheads="1"/>
                      </p:cNvPicPr>
                      <p:nvPr/>
                    </p:nvPicPr>
                    <p:blipFill>
                      <a:blip r:embed="rId7"/>
                      <a:srcRect/>
                      <a:stretch>
                        <a:fillRect/>
                      </a:stretch>
                    </p:blipFill>
                    <p:spPr bwMode="auto">
                      <a:xfrm>
                        <a:off x="6226175" y="5620316"/>
                        <a:ext cx="1692275" cy="375252"/>
                      </a:xfrm>
                      <a:prstGeom prst="rect">
                        <a:avLst/>
                      </a:prstGeom>
                      <a:noFill/>
                      <a:extLst/>
                    </p:spPr>
                  </p:pic>
                </p:oleObj>
              </mc:Fallback>
            </mc:AlternateContent>
          </a:graphicData>
        </a:graphic>
      </p:graphicFrame>
      <p:sp>
        <p:nvSpPr>
          <p:cNvPr id="9"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
        <p:nvSpPr>
          <p:cNvPr id="10"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Tree>
    <p:extLst>
      <p:ext uri="{BB962C8B-B14F-4D97-AF65-F5344CB8AC3E}">
        <p14:creationId xmlns:p14="http://schemas.microsoft.com/office/powerpoint/2010/main" val="165075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34585" y="2130851"/>
            <a:ext cx="9052560" cy="830997"/>
          </a:xfrm>
          <a:prstGeom prst="rect">
            <a:avLst/>
          </a:prstGeom>
          <a:noFill/>
          <a:ln>
            <a:noFill/>
          </a:ln>
          <a:extLst>
            <a:ext uri="{909E8E84-426E-40DD-AFC4-6F175D3DCCD1}">
              <a14:hiddenFill xmlns:a14="http://schemas.microsoft.com/office/drawing/2010/main">
                <a:solidFill>
                  <a:srgbClr val="EAE7DE"/>
                </a:solidFill>
              </a14:hiddenFill>
            </a:ext>
            <a:ext uri="{91240B29-F687-4F45-9708-019B960494DF}">
              <a14:hiddenLine xmlns:a14="http://schemas.microsoft.com/office/drawing/2010/main" w="2857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cs typeface="Times New Roman" charset="0"/>
              </a:defRPr>
            </a:lvl1pPr>
            <a:lvl2pPr marL="742950" indent="-285750" eaLnBrk="0" hangingPunct="0">
              <a:spcBef>
                <a:spcPct val="20000"/>
              </a:spcBef>
              <a:buChar char="–"/>
              <a:defRPr sz="2800">
                <a:solidFill>
                  <a:schemeClr val="tx1"/>
                </a:solidFill>
                <a:latin typeface="Times New Roman" charset="0"/>
                <a:cs typeface="Times New Roman" charset="0"/>
              </a:defRPr>
            </a:lvl2pPr>
            <a:lvl3pPr marL="1143000" indent="-228600" eaLnBrk="0" hangingPunct="0">
              <a:spcBef>
                <a:spcPct val="20000"/>
              </a:spcBef>
              <a:buChar char="•"/>
              <a:defRPr sz="2400">
                <a:solidFill>
                  <a:schemeClr val="tx1"/>
                </a:solidFill>
                <a:latin typeface="Times New Roman" charset="0"/>
                <a:cs typeface="Times New Roman" charset="0"/>
              </a:defRPr>
            </a:lvl3pPr>
            <a:lvl4pPr marL="1600200" indent="-228600" eaLnBrk="0" hangingPunct="0">
              <a:spcBef>
                <a:spcPct val="20000"/>
              </a:spcBef>
              <a:buChar char="–"/>
              <a:defRPr sz="2000">
                <a:solidFill>
                  <a:schemeClr val="tx1"/>
                </a:solidFill>
                <a:latin typeface="Times New Roman" charset="0"/>
                <a:cs typeface="Times New Roman" charset="0"/>
              </a:defRPr>
            </a:lvl4pPr>
            <a:lvl5pPr marL="2057400" indent="-228600" eaLnBrk="0" hangingPunct="0">
              <a:spcBef>
                <a:spcPct val="20000"/>
              </a:spcBef>
              <a:buChar char="»"/>
              <a:defRPr sz="2000">
                <a:solidFill>
                  <a:schemeClr val="tx1"/>
                </a:solidFill>
                <a:latin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cs typeface="Times New Roman" charset="0"/>
              </a:defRPr>
            </a:lvl9pPr>
          </a:lstStyle>
          <a:p>
            <a:pPr algn="ctr" eaLnBrk="1" hangingPunct="1">
              <a:spcBef>
                <a:spcPct val="0"/>
              </a:spcBef>
              <a:buFontTx/>
              <a:buNone/>
            </a:pPr>
            <a:r>
              <a:rPr lang="en-US" altLang="en-US" sz="2400" b="1" u="sng" dirty="0" smtClean="0">
                <a:solidFill>
                  <a:srgbClr val="006600"/>
                </a:solidFill>
                <a:latin typeface="Arial" panose="020B0604020202020204" pitchFamily="34" charset="0"/>
                <a:cs typeface="Arial" panose="020B0604020202020204" pitchFamily="34" charset="0"/>
              </a:rPr>
              <a:t>Both these topics of utmost importance to bigger Tokamak have been addressed in ADITYA using new techniques</a:t>
            </a:r>
          </a:p>
        </p:txBody>
      </p:sp>
      <p:sp>
        <p:nvSpPr>
          <p:cNvPr id="15" name="Line 3"/>
          <p:cNvSpPr>
            <a:spLocks noChangeShapeType="1"/>
          </p:cNvSpPr>
          <p:nvPr/>
        </p:nvSpPr>
        <p:spPr bwMode="auto">
          <a:xfrm>
            <a:off x="1016290" y="612648"/>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4" name="Text Box 2"/>
          <p:cNvSpPr txBox="1">
            <a:spLocks noChangeArrowheads="1"/>
          </p:cNvSpPr>
          <p:nvPr/>
        </p:nvSpPr>
        <p:spPr bwMode="auto">
          <a:xfrm>
            <a:off x="1024128" y="38621"/>
            <a:ext cx="7955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Introduction and Outline</a:t>
            </a:r>
            <a:endParaRPr lang="en-US" altLang="en-US" sz="3200" b="1" dirty="0">
              <a:latin typeface="Arial" panose="020B0604020202020204" pitchFamily="34" charset="0"/>
              <a:cs typeface="Arial" panose="020B0604020202020204" pitchFamily="34" charset="0"/>
            </a:endParaRPr>
          </a:p>
        </p:txBody>
      </p:sp>
      <p:sp>
        <p:nvSpPr>
          <p:cNvPr id="7" name="Rectangle 6"/>
          <p:cNvSpPr/>
          <p:nvPr/>
        </p:nvSpPr>
        <p:spPr>
          <a:xfrm>
            <a:off x="1142999" y="731185"/>
            <a:ext cx="7387047" cy="1200329"/>
          </a:xfrm>
          <a:prstGeom prst="rect">
            <a:avLst/>
          </a:prstGeom>
        </p:spPr>
        <p:txBody>
          <a:bodyPr wrap="square">
            <a:spAutoFit/>
          </a:bodyPr>
          <a:lstStyle/>
          <a:p>
            <a:pPr algn="ctr"/>
            <a:r>
              <a:rPr lang="en-IN" sz="2400" b="1" dirty="0" smtClean="0">
                <a:solidFill>
                  <a:srgbClr val="0000FF"/>
                </a:solidFill>
                <a:latin typeface="Arial" panose="020B0604020202020204" pitchFamily="34" charset="0"/>
                <a:cs typeface="Arial" panose="020B0604020202020204" pitchFamily="34" charset="0"/>
              </a:rPr>
              <a:t>Disruptions </a:t>
            </a:r>
            <a:r>
              <a:rPr lang="en-IN" sz="2400" b="1" dirty="0">
                <a:solidFill>
                  <a:srgbClr val="0000FF"/>
                </a:solidFill>
                <a:latin typeface="Arial" panose="020B0604020202020204" pitchFamily="34" charset="0"/>
                <a:cs typeface="Arial" panose="020B0604020202020204" pitchFamily="34" charset="0"/>
              </a:rPr>
              <a:t>must be avoided </a:t>
            </a:r>
            <a:endParaRPr lang="en-IN" sz="2400" b="1" dirty="0" smtClean="0">
              <a:solidFill>
                <a:srgbClr val="0000FF"/>
              </a:solidFill>
              <a:latin typeface="Arial" panose="020B0604020202020204" pitchFamily="34" charset="0"/>
              <a:cs typeface="Arial" panose="020B0604020202020204" pitchFamily="34" charset="0"/>
            </a:endParaRPr>
          </a:p>
          <a:p>
            <a:pPr algn="ctr"/>
            <a:r>
              <a:rPr lang="en-IN" sz="2400" b="1" dirty="0" smtClean="0">
                <a:solidFill>
                  <a:srgbClr val="0000FF"/>
                </a:solidFill>
                <a:latin typeface="Arial" panose="020B0604020202020204" pitchFamily="34" charset="0"/>
                <a:cs typeface="Arial" panose="020B0604020202020204" pitchFamily="34" charset="0"/>
              </a:rPr>
              <a:t>and</a:t>
            </a:r>
          </a:p>
          <a:p>
            <a:pPr algn="ctr"/>
            <a:r>
              <a:rPr lang="en-IN" sz="2400" b="1" dirty="0" smtClean="0">
                <a:solidFill>
                  <a:srgbClr val="0000FF"/>
                </a:solidFill>
                <a:latin typeface="Arial" panose="020B0604020202020204" pitchFamily="34" charset="0"/>
                <a:cs typeface="Arial" panose="020B0604020202020204" pitchFamily="34" charset="0"/>
              </a:rPr>
              <a:t>Runaway electrons should be mitigated</a:t>
            </a:r>
            <a:endParaRPr lang="en-IN" sz="2400" b="1" dirty="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1533546" y="3274812"/>
            <a:ext cx="6527573" cy="2800767"/>
          </a:xfrm>
          <a:prstGeom prst="rect">
            <a:avLst/>
          </a:prstGeom>
          <a:noFill/>
        </p:spPr>
        <p:txBody>
          <a:bodyPr wrap="square" rtlCol="0">
            <a:spAutoFit/>
          </a:bodyPr>
          <a:lstStyle/>
          <a:p>
            <a:r>
              <a:rPr lang="en-IN" sz="2400" dirty="0" smtClean="0">
                <a:latin typeface="Arial" panose="020B0604020202020204" pitchFamily="34" charset="0"/>
                <a:cs typeface="Arial" panose="020B0604020202020204" pitchFamily="34" charset="0"/>
              </a:rPr>
              <a:t>The talk is organized as follows:</a:t>
            </a:r>
          </a:p>
          <a:p>
            <a:endParaRPr lang="en-IN"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IN" sz="2200" dirty="0" smtClean="0">
                <a:latin typeface="Arial" panose="020B0604020202020204" pitchFamily="34" charset="0"/>
                <a:cs typeface="Arial" panose="020B0604020202020204" pitchFamily="34" charset="0"/>
              </a:rPr>
              <a:t>Novel </a:t>
            </a:r>
            <a:r>
              <a:rPr lang="en-IN" sz="2200" dirty="0">
                <a:latin typeface="Arial" panose="020B0604020202020204" pitchFamily="34" charset="0"/>
                <a:cs typeface="Arial" panose="020B0604020202020204" pitchFamily="34" charset="0"/>
              </a:rPr>
              <a:t>a</a:t>
            </a:r>
            <a:r>
              <a:rPr lang="en-IN" sz="2200" dirty="0" smtClean="0">
                <a:latin typeface="Arial" panose="020B0604020202020204" pitchFamily="34" charset="0"/>
                <a:cs typeface="Arial" panose="020B0604020202020204" pitchFamily="34" charset="0"/>
              </a:rPr>
              <a:t>pproaches </a:t>
            </a:r>
            <a:r>
              <a:rPr lang="en-IN" sz="2200" dirty="0">
                <a:latin typeface="Arial" panose="020B0604020202020204" pitchFamily="34" charset="0"/>
                <a:cs typeface="Arial" panose="020B0604020202020204" pitchFamily="34" charset="0"/>
              </a:rPr>
              <a:t>towards </a:t>
            </a:r>
            <a:r>
              <a:rPr lang="en-IN" sz="2200" dirty="0" smtClean="0">
                <a:latin typeface="Arial" panose="020B0604020202020204" pitchFamily="34" charset="0"/>
                <a:cs typeface="Arial" panose="020B0604020202020204" pitchFamily="34" charset="0"/>
              </a:rPr>
              <a:t>disruption Avoidance </a:t>
            </a:r>
            <a:r>
              <a:rPr lang="en-IN" sz="2200" dirty="0">
                <a:latin typeface="Arial" panose="020B0604020202020204" pitchFamily="34" charset="0"/>
                <a:cs typeface="Arial" panose="020B0604020202020204" pitchFamily="34" charset="0"/>
              </a:rPr>
              <a:t>in ADITYA </a:t>
            </a:r>
            <a:r>
              <a:rPr lang="en-IN" sz="2200" dirty="0" smtClean="0">
                <a:latin typeface="Arial" panose="020B0604020202020204" pitchFamily="34" charset="0"/>
                <a:cs typeface="Arial" panose="020B0604020202020204" pitchFamily="34" charset="0"/>
              </a:rPr>
              <a:t>tokamak</a:t>
            </a:r>
            <a:endParaRPr lang="en-IN" sz="2200" dirty="0">
              <a:latin typeface="Arial" panose="020B0604020202020204" pitchFamily="34" charset="0"/>
              <a:cs typeface="Arial" panose="020B0604020202020204" pitchFamily="34" charset="0"/>
            </a:endParaRPr>
          </a:p>
          <a:p>
            <a:pPr algn="just"/>
            <a:endParaRPr lang="en-IN" sz="12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IN" sz="2400" dirty="0" smtClean="0">
                <a:latin typeface="Arial" panose="020B0604020202020204" pitchFamily="34" charset="0"/>
                <a:cs typeface="Arial" panose="020B0604020202020204" pitchFamily="34" charset="0"/>
              </a:rPr>
              <a:t>Runaway electron mitigation in ADITYA tokamak</a:t>
            </a:r>
          </a:p>
          <a:p>
            <a:pPr marL="285750" indent="-285750" algn="just">
              <a:buFont typeface="Wingdings" panose="05000000000000000000" pitchFamily="2" charset="2"/>
              <a:buChar char="ü"/>
            </a:pPr>
            <a:endParaRPr lang="en-IN"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IN" sz="2400" dirty="0" smtClean="0">
                <a:latin typeface="Arial" panose="020B0604020202020204" pitchFamily="34" charset="0"/>
                <a:cs typeface="Arial" panose="020B0604020202020204" pitchFamily="34" charset="0"/>
              </a:rPr>
              <a:t>Summary</a:t>
            </a:r>
            <a:endParaRPr lang="en-IN" sz="2400" dirty="0">
              <a:latin typeface="Arial" panose="020B0604020202020204" pitchFamily="34" charset="0"/>
              <a:cs typeface="Arial" panose="020B0604020202020204" pitchFamily="34" charset="0"/>
            </a:endParaRPr>
          </a:p>
        </p:txBody>
      </p:sp>
      <p:sp>
        <p:nvSpPr>
          <p:cNvPr id="12"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3</a:t>
            </a:fld>
            <a:endParaRPr lang="en-IN"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6"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2705483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34484" y="1374357"/>
            <a:ext cx="3274921" cy="276656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E3EDE9"/>
                </a:solidFill>
              </a14:hiddenFill>
            </a:ext>
          </a:extLst>
        </p:spPr>
        <p:txBody>
          <a:bodyPr/>
          <a:lstStyle>
            <a:lvl1pPr marL="342900" indent="-342900" eaLnBrk="0" hangingPunct="0">
              <a:spcBef>
                <a:spcPct val="20000"/>
              </a:spcBef>
              <a:buChar char="•"/>
              <a:defRPr sz="3200">
                <a:solidFill>
                  <a:schemeClr val="tx1"/>
                </a:solidFill>
                <a:latin typeface="Times New Roman" charset="0"/>
                <a:cs typeface="Times New Roman" charset="0"/>
              </a:defRPr>
            </a:lvl1pPr>
            <a:lvl2pPr marL="742950" indent="-285750" eaLnBrk="0" hangingPunct="0">
              <a:spcBef>
                <a:spcPct val="20000"/>
              </a:spcBef>
              <a:buChar char="–"/>
              <a:defRPr sz="2800">
                <a:solidFill>
                  <a:schemeClr val="tx1"/>
                </a:solidFill>
                <a:latin typeface="Times New Roman" charset="0"/>
                <a:cs typeface="Times New Roman" charset="0"/>
              </a:defRPr>
            </a:lvl2pPr>
            <a:lvl3pPr marL="1143000" indent="-228600" eaLnBrk="0" hangingPunct="0">
              <a:spcBef>
                <a:spcPct val="20000"/>
              </a:spcBef>
              <a:buChar char="•"/>
              <a:defRPr sz="2400">
                <a:solidFill>
                  <a:schemeClr val="tx1"/>
                </a:solidFill>
                <a:latin typeface="Times New Roman" charset="0"/>
                <a:cs typeface="Times New Roman" charset="0"/>
              </a:defRPr>
            </a:lvl3pPr>
            <a:lvl4pPr marL="1600200" indent="-228600" eaLnBrk="0" hangingPunct="0">
              <a:spcBef>
                <a:spcPct val="20000"/>
              </a:spcBef>
              <a:buChar char="–"/>
              <a:defRPr sz="2000">
                <a:solidFill>
                  <a:schemeClr val="tx1"/>
                </a:solidFill>
                <a:latin typeface="Times New Roman" charset="0"/>
                <a:cs typeface="Times New Roman" charset="0"/>
              </a:defRPr>
            </a:lvl4pPr>
            <a:lvl5pPr marL="2057400" indent="-228600" eaLnBrk="0" hangingPunct="0">
              <a:spcBef>
                <a:spcPct val="20000"/>
              </a:spcBef>
              <a:buChar char="»"/>
              <a:defRPr sz="2000">
                <a:solidFill>
                  <a:schemeClr val="tx1"/>
                </a:solidFill>
                <a:latin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cs typeface="Times New Roman" charset="0"/>
              </a:defRPr>
            </a:lvl9pPr>
          </a:lstStyle>
          <a:p>
            <a:pPr marL="0" indent="0" eaLnBrk="1" hangingPunct="1">
              <a:buNone/>
            </a:pPr>
            <a:r>
              <a:rPr lang="en-US" altLang="en-US" sz="2200" b="1" dirty="0" smtClean="0">
                <a:solidFill>
                  <a:srgbClr val="0070C0"/>
                </a:solidFill>
                <a:latin typeface="Times New Roman" panose="02020603050405020304" pitchFamily="18" charset="0"/>
                <a:cs typeface="Times New Roman" panose="02020603050405020304" pitchFamily="18" charset="0"/>
              </a:rPr>
              <a:t>Machine </a:t>
            </a:r>
            <a:r>
              <a:rPr lang="en-US" altLang="en-US" sz="2200" b="1" dirty="0">
                <a:solidFill>
                  <a:srgbClr val="0070C0"/>
                </a:solidFill>
                <a:latin typeface="Times New Roman" panose="02020603050405020304" pitchFamily="18" charset="0"/>
                <a:cs typeface="Times New Roman" panose="02020603050405020304" pitchFamily="18" charset="0"/>
              </a:rPr>
              <a:t>Parameters:</a:t>
            </a:r>
          </a:p>
          <a:p>
            <a:pPr eaLnBrk="1" hangingPunct="1">
              <a:buFontTx/>
              <a:buNone/>
            </a:pPr>
            <a:r>
              <a:rPr lang="en-US" altLang="en-US" sz="2200" dirty="0" smtClean="0">
                <a:latin typeface="Times New Roman" panose="02020603050405020304" pitchFamily="18" charset="0"/>
                <a:cs typeface="Times New Roman" panose="02020603050405020304" pitchFamily="18" charset="0"/>
              </a:rPr>
              <a:t>Major Radius: </a:t>
            </a:r>
            <a:r>
              <a:rPr lang="en-US" altLang="en-US" sz="2200" b="1" dirty="0" smtClean="0">
                <a:latin typeface="Times New Roman" panose="02020603050405020304" pitchFamily="18" charset="0"/>
                <a:cs typeface="Times New Roman" panose="02020603050405020304" pitchFamily="18" charset="0"/>
              </a:rPr>
              <a:t>0.75 m</a:t>
            </a:r>
            <a:endParaRPr lang="en-US" altLang="en-US" sz="2200" b="1" dirty="0">
              <a:latin typeface="Times New Roman" panose="02020603050405020304" pitchFamily="18" charset="0"/>
              <a:cs typeface="Times New Roman" panose="02020603050405020304" pitchFamily="18" charset="0"/>
            </a:endParaRPr>
          </a:p>
          <a:p>
            <a:pPr eaLnBrk="1" hangingPunct="1">
              <a:buFontTx/>
              <a:buNone/>
            </a:pPr>
            <a:r>
              <a:rPr lang="en-US" altLang="en-US" sz="2200" dirty="0" smtClean="0">
                <a:latin typeface="Times New Roman" panose="02020603050405020304" pitchFamily="18" charset="0"/>
                <a:cs typeface="Times New Roman" panose="02020603050405020304" pitchFamily="18" charset="0"/>
              </a:rPr>
              <a:t>Minor Radius: </a:t>
            </a:r>
            <a:r>
              <a:rPr lang="en-US" altLang="en-US" sz="2200" b="1" dirty="0" smtClean="0">
                <a:latin typeface="Times New Roman" panose="02020603050405020304" pitchFamily="18" charset="0"/>
                <a:cs typeface="Times New Roman" panose="02020603050405020304" pitchFamily="18" charset="0"/>
              </a:rPr>
              <a:t>0.25 m</a:t>
            </a:r>
            <a:endParaRPr lang="en-US" altLang="en-US" sz="2200" b="1" dirty="0">
              <a:latin typeface="Times New Roman" panose="02020603050405020304" pitchFamily="18" charset="0"/>
              <a:cs typeface="Times New Roman" panose="02020603050405020304" pitchFamily="18" charset="0"/>
            </a:endParaRPr>
          </a:p>
          <a:p>
            <a:pPr eaLnBrk="1" hangingPunct="1">
              <a:buFontTx/>
              <a:buNone/>
            </a:pPr>
            <a:r>
              <a:rPr lang="en-US" altLang="en-US" sz="2200" dirty="0" smtClean="0">
                <a:latin typeface="Times New Roman" panose="02020603050405020304" pitchFamily="18" charset="0"/>
                <a:cs typeface="Times New Roman" panose="02020603050405020304" pitchFamily="18" charset="0"/>
              </a:rPr>
              <a:t>Toroidal field: </a:t>
            </a:r>
            <a:r>
              <a:rPr lang="en-US" altLang="en-US" sz="2200" b="1" dirty="0" smtClean="0">
                <a:latin typeface="Times New Roman" panose="02020603050405020304" pitchFamily="18" charset="0"/>
                <a:cs typeface="Times New Roman" panose="02020603050405020304" pitchFamily="18" charset="0"/>
              </a:rPr>
              <a:t>0.75 </a:t>
            </a:r>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1.2 </a:t>
            </a:r>
            <a:r>
              <a:rPr lang="en-US" altLang="en-US" sz="2200" b="1" dirty="0">
                <a:latin typeface="Times New Roman" panose="02020603050405020304" pitchFamily="18" charset="0"/>
                <a:cs typeface="Times New Roman" panose="02020603050405020304" pitchFamily="18" charset="0"/>
              </a:rPr>
              <a:t>T</a:t>
            </a:r>
          </a:p>
          <a:p>
            <a:pPr eaLnBrk="1" hangingPunct="1">
              <a:buFontTx/>
              <a:buNone/>
            </a:pPr>
            <a:r>
              <a:rPr lang="en-US" altLang="en-US" sz="2200" dirty="0" smtClean="0">
                <a:latin typeface="Times New Roman" panose="02020603050405020304" pitchFamily="18" charset="0"/>
                <a:cs typeface="Times New Roman" panose="02020603050405020304" pitchFamily="18" charset="0"/>
              </a:rPr>
              <a:t>Peak </a:t>
            </a:r>
            <a:r>
              <a:rPr lang="en-US" altLang="en-US" sz="2200" dirty="0">
                <a:latin typeface="Times New Roman" panose="02020603050405020304" pitchFamily="18" charset="0"/>
                <a:cs typeface="Times New Roman" panose="02020603050405020304" pitchFamily="18" charset="0"/>
              </a:rPr>
              <a:t>loop </a:t>
            </a:r>
            <a:r>
              <a:rPr lang="en-US" altLang="en-US" sz="2200" dirty="0" smtClean="0">
                <a:latin typeface="Times New Roman" panose="02020603050405020304" pitchFamily="18" charset="0"/>
                <a:cs typeface="Times New Roman" panose="02020603050405020304" pitchFamily="18" charset="0"/>
              </a:rPr>
              <a:t>voltage: </a:t>
            </a:r>
            <a:r>
              <a:rPr lang="en-US" altLang="en-US" sz="2200" b="1" dirty="0">
                <a:latin typeface="Times New Roman" panose="02020603050405020304" pitchFamily="18" charset="0"/>
                <a:cs typeface="Times New Roman" panose="02020603050405020304" pitchFamily="18" charset="0"/>
              </a:rPr>
              <a:t>20 </a:t>
            </a:r>
            <a:r>
              <a:rPr lang="en-US" altLang="en-US" sz="2200" b="1" dirty="0" smtClean="0">
                <a:latin typeface="Times New Roman" panose="02020603050405020304" pitchFamily="18" charset="0"/>
                <a:cs typeface="Times New Roman" panose="02020603050405020304" pitchFamily="18" charset="0"/>
              </a:rPr>
              <a:t>V</a:t>
            </a:r>
          </a:p>
          <a:p>
            <a:pPr marL="0" indent="0" algn="ctr" eaLnBrk="1" hangingPunct="1">
              <a:buFontTx/>
              <a:buNone/>
            </a:pPr>
            <a:r>
              <a:rPr lang="en-US" altLang="en-US" sz="2200" b="1" dirty="0" smtClean="0">
                <a:solidFill>
                  <a:schemeClr val="accent2">
                    <a:lumMod val="75000"/>
                  </a:schemeClr>
                </a:solidFill>
                <a:latin typeface="Times New Roman" panose="02020603050405020304" pitchFamily="18" charset="0"/>
                <a:cs typeface="Times New Roman" panose="02020603050405020304" pitchFamily="18" charset="0"/>
              </a:rPr>
              <a:t>Circular Plasma with circular poloidal limiter </a:t>
            </a:r>
            <a:endParaRPr lang="en-US" altLang="en-US" sz="2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1084220" y="725349"/>
            <a:ext cx="7393573" cy="461665"/>
          </a:xfrm>
          <a:prstGeom prst="rect">
            <a:avLst/>
          </a:prstGeom>
          <a:noFill/>
          <a:ln>
            <a:noFill/>
          </a:ln>
          <a:extLst>
            <a:ext uri="{909E8E84-426E-40DD-AFC4-6F175D3DCCD1}">
              <a14:hiddenFill xmlns:a14="http://schemas.microsoft.com/office/drawing/2010/main">
                <a:solidFill>
                  <a:srgbClr val="EAE7DE"/>
                </a:solidFill>
              </a14:hiddenFill>
            </a:ext>
            <a:ext uri="{91240B29-F687-4F45-9708-019B960494DF}">
              <a14:hiddenLine xmlns:a14="http://schemas.microsoft.com/office/drawing/2010/main" w="2857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cs typeface="Times New Roman" charset="0"/>
              </a:defRPr>
            </a:lvl1pPr>
            <a:lvl2pPr marL="742950" indent="-285750" eaLnBrk="0" hangingPunct="0">
              <a:spcBef>
                <a:spcPct val="20000"/>
              </a:spcBef>
              <a:buChar char="–"/>
              <a:defRPr sz="2800">
                <a:solidFill>
                  <a:schemeClr val="tx1"/>
                </a:solidFill>
                <a:latin typeface="Times New Roman" charset="0"/>
                <a:cs typeface="Times New Roman" charset="0"/>
              </a:defRPr>
            </a:lvl2pPr>
            <a:lvl3pPr marL="1143000" indent="-228600" eaLnBrk="0" hangingPunct="0">
              <a:spcBef>
                <a:spcPct val="20000"/>
              </a:spcBef>
              <a:buChar char="•"/>
              <a:defRPr sz="2400">
                <a:solidFill>
                  <a:schemeClr val="tx1"/>
                </a:solidFill>
                <a:latin typeface="Times New Roman" charset="0"/>
                <a:cs typeface="Times New Roman" charset="0"/>
              </a:defRPr>
            </a:lvl3pPr>
            <a:lvl4pPr marL="1600200" indent="-228600" eaLnBrk="0" hangingPunct="0">
              <a:spcBef>
                <a:spcPct val="20000"/>
              </a:spcBef>
              <a:buChar char="–"/>
              <a:defRPr sz="2000">
                <a:solidFill>
                  <a:schemeClr val="tx1"/>
                </a:solidFill>
                <a:latin typeface="Times New Roman" charset="0"/>
                <a:cs typeface="Times New Roman" charset="0"/>
              </a:defRPr>
            </a:lvl4pPr>
            <a:lvl5pPr marL="2057400" indent="-228600" eaLnBrk="0" hangingPunct="0">
              <a:spcBef>
                <a:spcPct val="20000"/>
              </a:spcBef>
              <a:buChar char="»"/>
              <a:defRPr sz="2000">
                <a:solidFill>
                  <a:schemeClr val="tx1"/>
                </a:solidFill>
                <a:latin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cs typeface="Times New Roman" charset="0"/>
              </a:defRPr>
            </a:lvl9pPr>
          </a:lstStyle>
          <a:p>
            <a:pPr algn="ctr" eaLnBrk="1" hangingPunct="1">
              <a:spcBef>
                <a:spcPct val="0"/>
              </a:spcBef>
              <a:buFontTx/>
              <a:buNone/>
            </a:pPr>
            <a:r>
              <a:rPr lang="en-IN" altLang="en-US" sz="2400" b="1" u="sng" dirty="0">
                <a:latin typeface="Arial" panose="020B0604020202020204" pitchFamily="34" charset="0"/>
                <a:cs typeface="Arial" panose="020B0604020202020204" pitchFamily="34" charset="0"/>
              </a:rPr>
              <a:t>Aditya tokamak is a mid-sized air-core tokamak</a:t>
            </a:r>
          </a:p>
        </p:txBody>
      </p:sp>
      <p:sp>
        <p:nvSpPr>
          <p:cNvPr id="15" name="Line 3"/>
          <p:cNvSpPr>
            <a:spLocks noChangeShapeType="1"/>
          </p:cNvSpPr>
          <p:nvPr/>
        </p:nvSpPr>
        <p:spPr bwMode="auto">
          <a:xfrm>
            <a:off x="1003227" y="612648"/>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4" name="Text Box 2"/>
          <p:cNvSpPr txBox="1">
            <a:spLocks noChangeArrowheads="1"/>
          </p:cNvSpPr>
          <p:nvPr/>
        </p:nvSpPr>
        <p:spPr bwMode="auto">
          <a:xfrm>
            <a:off x="1003228" y="25558"/>
            <a:ext cx="7955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ADITYA Tokamak</a:t>
            </a: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85136" y="4412499"/>
                <a:ext cx="2980578" cy="1785104"/>
              </a:xfrm>
              <a:prstGeom prst="rect">
                <a:avLst/>
              </a:prstGeom>
              <a:ln w="25400">
                <a:solidFill>
                  <a:schemeClr val="tx1"/>
                </a:solidFill>
              </a:ln>
            </p:spPr>
            <p:txBody>
              <a:bodyPr wrap="square">
                <a:spAutoFit/>
              </a:bodyPr>
              <a:lstStyle/>
              <a:p>
                <a:r>
                  <a:rPr lang="en-US" altLang="en-US" sz="2200" b="1" dirty="0" smtClean="0">
                    <a:solidFill>
                      <a:srgbClr val="0070C0"/>
                    </a:solidFill>
                    <a:latin typeface="Times New Roman" panose="02020603050405020304" pitchFamily="18" charset="0"/>
                    <a:cs typeface="Times New Roman" panose="02020603050405020304" pitchFamily="18" charset="0"/>
                  </a:rPr>
                  <a:t>Plasma Parameters:</a:t>
                </a:r>
              </a:p>
              <a:p>
                <a:r>
                  <a:rPr lang="en-US" altLang="en-US" sz="2200" dirty="0" smtClean="0">
                    <a:latin typeface="Times New Roman" panose="02020603050405020304" pitchFamily="18" charset="0"/>
                    <a:cs typeface="Times New Roman" panose="02020603050405020304" pitchFamily="18" charset="0"/>
                  </a:rPr>
                  <a:t>I</a:t>
                </a:r>
                <a:r>
                  <a:rPr lang="en-US" altLang="en-US" sz="2200" baseline="-25000" dirty="0" smtClean="0">
                    <a:latin typeface="Times New Roman" panose="02020603050405020304" pitchFamily="18" charset="0"/>
                    <a:cs typeface="Times New Roman" panose="02020603050405020304" pitchFamily="18" charset="0"/>
                  </a:rPr>
                  <a:t>P</a:t>
                </a:r>
                <a:r>
                  <a:rPr lang="en-US" altLang="en-US" sz="2200" dirty="0" smtClean="0">
                    <a:latin typeface="Times New Roman" panose="02020603050405020304" pitchFamily="18" charset="0"/>
                    <a:cs typeface="Times New Roman" panose="02020603050405020304" pitchFamily="18" charset="0"/>
                  </a:rPr>
                  <a:t> ~ </a:t>
                </a:r>
                <a:r>
                  <a:rPr lang="en-US" altLang="en-US" sz="2200" b="1" dirty="0" smtClean="0">
                    <a:latin typeface="Times New Roman" panose="02020603050405020304" pitchFamily="18" charset="0"/>
                    <a:cs typeface="Times New Roman" panose="02020603050405020304" pitchFamily="18" charset="0"/>
                  </a:rPr>
                  <a:t>70 </a:t>
                </a:r>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160 </a:t>
                </a:r>
                <a:r>
                  <a:rPr lang="en-US" altLang="en-US" sz="2200" b="1" dirty="0" smtClean="0">
                    <a:latin typeface="Times New Roman" panose="02020603050405020304" pitchFamily="18" charset="0"/>
                    <a:cs typeface="Times New Roman" panose="02020603050405020304" pitchFamily="18" charset="0"/>
                  </a:rPr>
                  <a:t>kA</a:t>
                </a:r>
              </a:p>
              <a:p>
                <a14:m>
                  <m:oMath xmlns:m="http://schemas.openxmlformats.org/officeDocument/2006/math">
                    <m:acc>
                      <m:accPr>
                        <m:chr m:val="̅"/>
                        <m:ctrlPr>
                          <a:rPr lang="en-US" altLang="en-US" sz="2200" i="1" smtClean="0">
                            <a:latin typeface="Cambria Math" panose="02040503050406030204" pitchFamily="18" charset="0"/>
                            <a:cs typeface="Times New Roman" panose="02020603050405020304" pitchFamily="18" charset="0"/>
                          </a:rPr>
                        </m:ctrlPr>
                      </m:accPr>
                      <m:e>
                        <m:sSub>
                          <m:sSubPr>
                            <m:ctrlPr>
                              <a:rPr lang="en-US" altLang="en-US" sz="2200" i="1" smtClean="0">
                                <a:latin typeface="Cambria Math" panose="02040503050406030204" pitchFamily="18" charset="0"/>
                                <a:cs typeface="Times New Roman" panose="02020603050405020304" pitchFamily="18" charset="0"/>
                              </a:rPr>
                            </m:ctrlPr>
                          </m:sSubPr>
                          <m:e>
                            <m:r>
                              <a:rPr lang="en-IN" altLang="en-US" sz="2200" b="0" i="1" smtClean="0">
                                <a:latin typeface="Cambria Math" panose="02040503050406030204" pitchFamily="18" charset="0"/>
                                <a:cs typeface="Times New Roman" panose="02020603050405020304" pitchFamily="18" charset="0"/>
                              </a:rPr>
                              <m:t>𝑛</m:t>
                            </m:r>
                          </m:e>
                          <m:sub>
                            <m:r>
                              <a:rPr lang="en-IN" altLang="en-US" sz="2200" b="0" i="1" smtClean="0">
                                <a:latin typeface="Cambria Math" panose="02040503050406030204" pitchFamily="18" charset="0"/>
                                <a:cs typeface="Times New Roman" panose="02020603050405020304" pitchFamily="18" charset="0"/>
                              </a:rPr>
                              <m:t>𝑒</m:t>
                            </m:r>
                          </m:sub>
                        </m:sSub>
                      </m:e>
                    </m:acc>
                  </m:oMath>
                </a14:m>
                <a:r>
                  <a:rPr lang="en-US" altLang="en-US" sz="2200" dirty="0" smtClean="0">
                    <a:latin typeface="Times New Roman" panose="02020603050405020304" pitchFamily="18" charset="0"/>
                    <a:cs typeface="Times New Roman" panose="02020603050405020304" pitchFamily="18" charset="0"/>
                  </a:rPr>
                  <a:t> ~ </a:t>
                </a:r>
                <a:r>
                  <a:rPr lang="en-US" altLang="en-US" sz="2200" b="1" dirty="0" smtClean="0">
                    <a:latin typeface="Times New Roman" panose="02020603050405020304" pitchFamily="18" charset="0"/>
                    <a:cs typeface="Times New Roman" panose="02020603050405020304" pitchFamily="18" charset="0"/>
                  </a:rPr>
                  <a:t>1 </a:t>
                </a:r>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4 </a:t>
                </a:r>
                <a:r>
                  <a:rPr lang="en-US" altLang="en-US" sz="2200" b="1" dirty="0">
                    <a:latin typeface="Times New Roman" panose="02020603050405020304" pitchFamily="18" charset="0"/>
                    <a:cs typeface="Times New Roman" panose="02020603050405020304" pitchFamily="18" charset="0"/>
                  </a:rPr>
                  <a:t>x </a:t>
                </a:r>
                <a:r>
                  <a:rPr lang="en-US" altLang="en-US" sz="2200" b="1" dirty="0" smtClean="0">
                    <a:latin typeface="Times New Roman" panose="02020603050405020304" pitchFamily="18" charset="0"/>
                    <a:cs typeface="Times New Roman" panose="02020603050405020304" pitchFamily="18" charset="0"/>
                  </a:rPr>
                  <a:t>10</a:t>
                </a:r>
                <a:r>
                  <a:rPr lang="en-US" altLang="en-US" sz="2200" b="1" baseline="30000" dirty="0" smtClean="0">
                    <a:latin typeface="Times New Roman" panose="02020603050405020304" pitchFamily="18" charset="0"/>
                    <a:cs typeface="Times New Roman" panose="02020603050405020304" pitchFamily="18" charset="0"/>
                  </a:rPr>
                  <a:t>19</a:t>
                </a:r>
                <a:r>
                  <a:rPr lang="en-US" altLang="en-US" sz="2200" b="1" dirty="0" smtClean="0">
                    <a:latin typeface="Times New Roman" panose="02020603050405020304" pitchFamily="18" charset="0"/>
                    <a:cs typeface="Times New Roman" panose="02020603050405020304" pitchFamily="18" charset="0"/>
                  </a:rPr>
                  <a:t> m</a:t>
                </a:r>
                <a:r>
                  <a:rPr lang="en-US" altLang="en-US" sz="2200" b="1" baseline="30000" dirty="0" smtClean="0">
                    <a:latin typeface="Times New Roman" panose="02020603050405020304" pitchFamily="18" charset="0"/>
                    <a:cs typeface="Times New Roman" panose="02020603050405020304" pitchFamily="18" charset="0"/>
                  </a:rPr>
                  <a:t>-3</a:t>
                </a:r>
              </a:p>
              <a:p>
                <a:r>
                  <a:rPr lang="en-US" altLang="en-US" sz="2200" dirty="0" smtClean="0">
                    <a:latin typeface="Times New Roman" panose="02020603050405020304" pitchFamily="18" charset="0"/>
                    <a:cs typeface="Times New Roman" panose="02020603050405020304" pitchFamily="18" charset="0"/>
                  </a:rPr>
                  <a:t>Te ~ </a:t>
                </a:r>
                <a:r>
                  <a:rPr lang="en-US" altLang="en-US" sz="2200" b="1" dirty="0" smtClean="0">
                    <a:latin typeface="Times New Roman" panose="02020603050405020304" pitchFamily="18" charset="0"/>
                    <a:cs typeface="Times New Roman" panose="02020603050405020304" pitchFamily="18" charset="0"/>
                  </a:rPr>
                  <a:t>300 </a:t>
                </a:r>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700 eV</a:t>
                </a:r>
              </a:p>
              <a:p>
                <a:r>
                  <a:rPr lang="en-US" altLang="en-US" sz="2200" dirty="0" smtClean="0">
                    <a:latin typeface="Times New Roman" panose="02020603050405020304" pitchFamily="18" charset="0"/>
                    <a:cs typeface="Times New Roman" panose="02020603050405020304" pitchFamily="18" charset="0"/>
                  </a:rPr>
                  <a:t>Duration ~ </a:t>
                </a:r>
                <a:r>
                  <a:rPr lang="en-US" altLang="en-US" sz="2200" b="1" dirty="0">
                    <a:latin typeface="Times New Roman" panose="02020603050405020304" pitchFamily="18" charset="0"/>
                    <a:cs typeface="Times New Roman" panose="02020603050405020304" pitchFamily="18" charset="0"/>
                  </a:rPr>
                  <a:t>9</a:t>
                </a:r>
                <a:r>
                  <a:rPr lang="en-US" altLang="en-US" sz="2200" b="1" dirty="0" smtClean="0">
                    <a:latin typeface="Times New Roman" panose="02020603050405020304" pitchFamily="18" charset="0"/>
                    <a:cs typeface="Times New Roman" panose="02020603050405020304" pitchFamily="18" charset="0"/>
                  </a:rPr>
                  <a:t>0 </a:t>
                </a:r>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250 ms</a:t>
                </a:r>
                <a:endParaRPr lang="en-US" altLang="en-US" sz="2200" b="1" dirty="0">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85136" y="4412499"/>
                <a:ext cx="2980578" cy="1785104"/>
              </a:xfrm>
              <a:prstGeom prst="rect">
                <a:avLst/>
              </a:prstGeom>
              <a:blipFill rotWithShape="0">
                <a:blip r:embed="rId2"/>
                <a:stretch>
                  <a:fillRect l="-2231" t="-1684" b="-5051"/>
                </a:stretch>
              </a:blipFill>
              <a:ln w="25400">
                <a:solidFill>
                  <a:schemeClr val="tx1"/>
                </a:solidFill>
              </a:ln>
            </p:spPr>
            <p:txBody>
              <a:bodyPr/>
              <a:lstStyle/>
              <a:p>
                <a:r>
                  <a:rPr lang="bn-IN">
                    <a:noFill/>
                  </a:rPr>
                  <a:t> </a:t>
                </a:r>
              </a:p>
            </p:txBody>
          </p:sp>
        </mc:Fallback>
      </mc:AlternateContent>
      <p:sp>
        <p:nvSpPr>
          <p:cNvPr id="17" name="Rectangle 16"/>
          <p:cNvSpPr/>
          <p:nvPr/>
        </p:nvSpPr>
        <p:spPr>
          <a:xfrm>
            <a:off x="4392295" y="5828271"/>
            <a:ext cx="4216128" cy="369332"/>
          </a:xfrm>
          <a:prstGeom prst="rect">
            <a:avLst/>
          </a:prstGeom>
        </p:spPr>
        <p:txBody>
          <a:bodyPr wrap="square">
            <a:spAutoFit/>
          </a:bodyPr>
          <a:lstStyle/>
          <a:p>
            <a:pPr algn="ctr"/>
            <a:r>
              <a:rPr lang="en-US" b="1" i="1" dirty="0" smtClean="0">
                <a:latin typeface="Times New Roman" panose="02020603050405020304" pitchFamily="18" charset="0"/>
                <a:cs typeface="Times New Roman" panose="02020603050405020304" pitchFamily="18" charset="0"/>
              </a:rPr>
              <a:t>Typical discharges of  ADITYA tokamak</a:t>
            </a:r>
            <a:endParaRPr lang="en-US" b="1" i="1" dirty="0">
              <a:latin typeface="Times New Roman" panose="02020603050405020304" pitchFamily="18" charset="0"/>
              <a:cs typeface="Times New Roman" panose="02020603050405020304" pitchFamily="18" charset="0"/>
            </a:endParaRPr>
          </a:p>
        </p:txBody>
      </p:sp>
      <p:sp>
        <p:nvSpPr>
          <p:cNvPr id="20"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4</a:t>
            </a:fld>
            <a:endParaRPr lang="en-IN"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3553097" y="1299714"/>
            <a:ext cx="5405410" cy="4330377"/>
          </a:xfrm>
          <a:prstGeom prst="rect">
            <a:avLst/>
          </a:prstGeom>
        </p:spPr>
      </p:pic>
      <p:sp>
        <p:nvSpPr>
          <p:cNvPr id="16"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9"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1381289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38496" y="33115"/>
            <a:ext cx="7927607" cy="585216"/>
          </a:xfrm>
          <a:prstGeom prst="rect">
            <a:avLst/>
          </a:prstGeom>
        </p:spPr>
        <p:txBody>
          <a:bodyPr wrap="square">
            <a:spAutoFit/>
          </a:bodyPr>
          <a:lstStyle/>
          <a:p>
            <a:pPr lvl="0" algn="ctr"/>
            <a:r>
              <a:rPr lang="en-US" sz="3200" b="1" dirty="0" smtClean="0">
                <a:solidFill>
                  <a:prstClr val="black"/>
                </a:solidFill>
                <a:latin typeface="Arial" panose="020B0604020202020204" pitchFamily="34" charset="0"/>
                <a:cs typeface="Arial" panose="020B0604020202020204" pitchFamily="34" charset="0"/>
              </a:rPr>
              <a:t>Disruptions in ADITYA</a:t>
            </a:r>
            <a:endParaRPr lang="en-US" sz="3200" b="1"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4572000" y="5233600"/>
            <a:ext cx="4419600" cy="276999"/>
          </a:xfrm>
          <a:prstGeom prst="rect">
            <a:avLst/>
          </a:prstGeom>
        </p:spPr>
        <p:txBody>
          <a:bodyPr vert="horz" wrap="square" lIns="91440" tIns="45720" rIns="91440" bIns="45720"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150" y="2360155"/>
            <a:ext cx="2657475" cy="112141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741" y="676166"/>
            <a:ext cx="3273384" cy="1683989"/>
          </a:xfrm>
          <a:prstGeom prst="rect">
            <a:avLst/>
          </a:prstGeom>
        </p:spPr>
      </p:pic>
      <p:sp>
        <p:nvSpPr>
          <p:cNvPr id="23" name="TextBox 22"/>
          <p:cNvSpPr txBox="1"/>
          <p:nvPr/>
        </p:nvSpPr>
        <p:spPr>
          <a:xfrm>
            <a:off x="65312" y="797651"/>
            <a:ext cx="5525591" cy="5398914"/>
          </a:xfrm>
          <a:prstGeom prst="rect">
            <a:avLst/>
          </a:prstGeom>
          <a:noFill/>
        </p:spPr>
        <p:txBody>
          <a:bodyPr wrap="square" rtlCol="0">
            <a:spAutoFit/>
          </a:bodyPr>
          <a:lstStyle/>
          <a:p>
            <a:pPr marL="347472" marR="0" lvl="0" indent="-347472" algn="just"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Majority (&gt; 95 %) of disruptions</a:t>
            </a:r>
            <a:r>
              <a:rPr kumimoji="0" lang="en-IN" sz="22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 Aditya show </a:t>
            </a:r>
          </a:p>
          <a:p>
            <a:pPr marL="347472" marR="0" lvl="0" indent="-347472" algn="just" defTabSz="91440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7472" marR="0" lvl="0" indent="-347472" algn="just" defTabSz="531813"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MHD growth prior to disruptions</a:t>
            </a:r>
          </a:p>
          <a:p>
            <a:pPr marL="347472" marR="0" lvl="0" indent="-347472" algn="just" defTabSz="531813"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(Identified as m/n = 2/1,</a:t>
            </a:r>
            <a:r>
              <a:rPr kumimoji="0" lang="en-IN" sz="22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3/1</a:t>
            </a:r>
            <a:r>
              <a:rPr kumimoji="0" lang="en-IN" sz="22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resistive tearing modes) </a:t>
            </a:r>
          </a:p>
          <a:p>
            <a:pPr marL="347472" marR="0" lvl="0" indent="-347472" algn="just" defTabSz="531813"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Cessation of mode rotations and locking</a:t>
            </a:r>
          </a:p>
          <a:p>
            <a:pPr marL="347472" marR="0" lvl="0" indent="-347472" algn="just" defTabSz="531813"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de-DE" altLang="en-US"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Growth</a:t>
            </a:r>
            <a:r>
              <a:rPr lang="de-DE" altLang="en-US" sz="2200" kern="0" dirty="0">
                <a:solidFill>
                  <a:prstClr val="black"/>
                </a:solidFill>
                <a:latin typeface="Arial" panose="020B0604020202020204" pitchFamily="34" charset="0"/>
                <a:cs typeface="Arial" panose="020B0604020202020204" pitchFamily="34" charset="0"/>
              </a:rPr>
              <a:t> </a:t>
            </a:r>
            <a:r>
              <a:rPr kumimoji="0" lang="de-DE" altLang="en-US"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of neighbouring chains</a:t>
            </a:r>
            <a:r>
              <a:rPr kumimoji="0" lang="de-DE" altLang="en-US" sz="22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de-DE" altLang="en-US"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of islands lead to loss of confinement</a:t>
            </a:r>
            <a:endParaRPr kumimoji="0" lang="en-IN" altLang="en-US"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7472" marR="0" lvl="0" indent="-347472" algn="just" defTabSz="531813"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en-IN" sz="2200" b="0"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Total termination of plasma current</a:t>
            </a:r>
          </a:p>
          <a:p>
            <a:pPr marL="347472" marR="0" lvl="0" indent="-347472" algn="just" defTabSz="531813" eaLnBrk="1" fontAlgn="auto" latinLnBrk="0" hangingPunct="1">
              <a:lnSpc>
                <a:spcPct val="100000"/>
              </a:lnSpc>
              <a:spcBef>
                <a:spcPts val="0"/>
              </a:spcBef>
              <a:spcAft>
                <a:spcPts val="0"/>
              </a:spcAft>
              <a:buClrTx/>
              <a:buSzTx/>
              <a:buFontTx/>
              <a:buNone/>
              <a:tabLst/>
              <a:defRPr/>
            </a:pPr>
            <a:endParaRPr kumimoji="0" lang="en-IN" sz="1000" b="0" i="0" u="none" strike="noStrike" kern="0" cap="none" spc="0" normalizeH="0" baseline="0" noProof="0" dirty="0" smtClean="0">
              <a:ln>
                <a:noFill/>
              </a:ln>
              <a:solidFill>
                <a:srgbClr val="ED7D31">
                  <a:lumMod val="75000"/>
                </a:srgbClr>
              </a:solidFill>
              <a:effectLst/>
              <a:uLnTx/>
              <a:uFillTx/>
              <a:latin typeface="Arial" panose="020B0604020202020204" pitchFamily="34" charset="0"/>
              <a:cs typeface="Arial" panose="020B0604020202020204" pitchFamily="34" charset="0"/>
            </a:endParaRPr>
          </a:p>
          <a:p>
            <a:pPr marL="347472" marR="0" lvl="0" indent="-347472" algn="just" defTabSz="531813"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IN" sz="2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Disruption can be induced by controlled gas puffing</a:t>
            </a:r>
          </a:p>
          <a:p>
            <a:pPr marL="347472" marR="0" lvl="0" indent="-347472" algn="just" defTabSz="531813"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7472" marR="0" lvl="0" indent="-347472" algn="just" defTabSz="266700"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en-IN" sz="2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Edge cooling leading to generation of resistive tearing modes </a:t>
            </a:r>
          </a:p>
          <a:p>
            <a:pPr marL="347472" marR="0" lvl="0" indent="-347472" algn="just" defTabSz="266700" eaLnBrk="1" fontAlgn="auto" latinLnBrk="0" hangingPunct="1">
              <a:lnSpc>
                <a:spcPct val="100000"/>
              </a:lnSpc>
              <a:spcBef>
                <a:spcPts val="100"/>
              </a:spcBef>
              <a:spcAft>
                <a:spcPts val="100"/>
              </a:spcAft>
              <a:buClrTx/>
              <a:buSzTx/>
              <a:buFont typeface="Wingdings" panose="05000000000000000000" pitchFamily="2" charset="2"/>
              <a:buChar char="Ø"/>
              <a:tabLst/>
              <a:defRPr/>
            </a:pPr>
            <a:r>
              <a:rPr kumimoji="0" lang="en-IN" sz="2200" b="0"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Causing Disruptions</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792" y="3701687"/>
            <a:ext cx="3127311" cy="2895600"/>
          </a:xfrm>
          <a:prstGeom prst="rect">
            <a:avLst/>
          </a:prstGeom>
        </p:spPr>
      </p:pic>
      <p:sp>
        <p:nvSpPr>
          <p:cNvPr id="27" name="Rectangle 26"/>
          <p:cNvSpPr/>
          <p:nvPr/>
        </p:nvSpPr>
        <p:spPr>
          <a:xfrm>
            <a:off x="6019800" y="3412245"/>
            <a:ext cx="2971800" cy="369332"/>
          </a:xfrm>
          <a:prstGeom prst="rect">
            <a:avLst/>
          </a:prstGeom>
        </p:spPr>
        <p:txBody>
          <a:bodyPr wrap="square">
            <a:spAutoFit/>
          </a:bodyPr>
          <a:lstStyle/>
          <a:p>
            <a:r>
              <a:rPr lang="en-GB" b="1" kern="0" dirty="0" smtClean="0">
                <a:solidFill>
                  <a:prstClr val="black"/>
                </a:solidFill>
                <a:latin typeface="Vijaya" panose="020B0604020202020204" pitchFamily="34" charset="0"/>
                <a:ea typeface="MS Mincho" panose="02020609040205080304" pitchFamily="49" charset="-128"/>
                <a:cs typeface="Vijaya" panose="020B0604020202020204" pitchFamily="34" charset="0"/>
              </a:rPr>
              <a:t>Deliberate disruption by Gas puffing </a:t>
            </a:r>
            <a:endParaRPr lang="en-IN" b="1" dirty="0"/>
          </a:p>
        </p:txBody>
      </p:sp>
      <p:sp>
        <p:nvSpPr>
          <p:cNvPr id="19"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5</a:t>
            </a:fld>
            <a:endParaRPr lang="en-IN" dirty="0"/>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3"/>
          <p:cNvSpPr>
            <a:spLocks noChangeShapeType="1"/>
          </p:cNvSpPr>
          <p:nvPr/>
        </p:nvSpPr>
        <p:spPr bwMode="auto">
          <a:xfrm>
            <a:off x="1024128"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8"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20"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96823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32"/>
          <p:cNvSpPr txBox="1"/>
          <p:nvPr/>
        </p:nvSpPr>
        <p:spPr>
          <a:xfrm>
            <a:off x="5643571" y="3929066"/>
            <a:ext cx="1270925" cy="369332"/>
          </a:xfrm>
          <a:prstGeom prst="rect">
            <a:avLst/>
          </a:prstGeom>
          <a:noFill/>
        </p:spPr>
        <p:txBody>
          <a:bodyPr wrap="none" lIns="91430" tIns="45715" rIns="91430" bIns="45715" rtlCol="0">
            <a:spAutoFit/>
          </a:bodyPr>
          <a:lstStyle/>
          <a:p>
            <a:r>
              <a:rPr lang="en-US" dirty="0" smtClean="0">
                <a:solidFill>
                  <a:schemeClr val="bg1"/>
                </a:solidFill>
              </a:rPr>
              <a:t>ELECTRODE</a:t>
            </a:r>
            <a:endParaRPr lang="en-IN" dirty="0">
              <a:solidFill>
                <a:schemeClr val="bg1"/>
              </a:solidFill>
            </a:endParaRPr>
          </a:p>
        </p:txBody>
      </p:sp>
      <p:cxnSp>
        <p:nvCxnSpPr>
          <p:cNvPr id="134" name="Straight Arrow Connector 133"/>
          <p:cNvCxnSpPr/>
          <p:nvPr/>
        </p:nvCxnSpPr>
        <p:spPr>
          <a:xfrm>
            <a:off x="6500826" y="4214818"/>
            <a:ext cx="714380" cy="57150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8"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140" name="Text Box 2"/>
          <p:cNvSpPr txBox="1">
            <a:spLocks noChangeArrowheads="1"/>
          </p:cNvSpPr>
          <p:nvPr/>
        </p:nvSpPr>
        <p:spPr bwMode="auto">
          <a:xfrm>
            <a:off x="822961" y="38403"/>
            <a:ext cx="83341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Disruption Mitigation by Biased Electrode</a:t>
            </a:r>
            <a:endParaRPr lang="en-US" altLang="en-US" sz="3200" b="1" dirty="0">
              <a:latin typeface="Arial" panose="020B0604020202020204" pitchFamily="34" charset="0"/>
              <a:cs typeface="Arial" panose="020B0604020202020204" pitchFamily="34" charset="0"/>
            </a:endParaRPr>
          </a:p>
        </p:txBody>
      </p:sp>
      <p:grpSp>
        <p:nvGrpSpPr>
          <p:cNvPr id="3" name="Group 2"/>
          <p:cNvGrpSpPr/>
          <p:nvPr/>
        </p:nvGrpSpPr>
        <p:grpSpPr>
          <a:xfrm>
            <a:off x="4441370" y="739412"/>
            <a:ext cx="4572000" cy="4445997"/>
            <a:chOff x="4572000" y="765538"/>
            <a:chExt cx="4572000" cy="4445997"/>
          </a:xfrm>
        </p:grpSpPr>
        <p:grpSp>
          <p:nvGrpSpPr>
            <p:cNvPr id="148" name="Group 147"/>
            <p:cNvGrpSpPr/>
            <p:nvPr/>
          </p:nvGrpSpPr>
          <p:grpSpPr>
            <a:xfrm>
              <a:off x="4572000" y="1229910"/>
              <a:ext cx="3135921" cy="3981625"/>
              <a:chOff x="212419" y="2390436"/>
              <a:chExt cx="3568763" cy="3932237"/>
            </a:xfrm>
          </p:grpSpPr>
          <p:grpSp>
            <p:nvGrpSpPr>
              <p:cNvPr id="152" name="Group 137"/>
              <p:cNvGrpSpPr/>
              <p:nvPr/>
            </p:nvGrpSpPr>
            <p:grpSpPr>
              <a:xfrm>
                <a:off x="212419" y="2390436"/>
                <a:ext cx="3568763" cy="3932237"/>
                <a:chOff x="3709686" y="-74413"/>
                <a:chExt cx="5330587" cy="6689268"/>
              </a:xfrm>
            </p:grpSpPr>
            <p:sp>
              <p:nvSpPr>
                <p:cNvPr id="154" name="TextBox 153"/>
                <p:cNvSpPr txBox="1"/>
                <p:nvPr/>
              </p:nvSpPr>
              <p:spPr>
                <a:xfrm>
                  <a:off x="6429087" y="-74413"/>
                  <a:ext cx="1676731" cy="47121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Capacitor Bank</a:t>
                  </a:r>
                  <a:endParaRPr kumimoji="0" lang="en-IN" sz="1200" b="0" i="0" u="none" strike="noStrike" kern="0" cap="none" spc="0" normalizeH="0" baseline="0" noProof="0" dirty="0" smtClean="0">
                    <a:ln>
                      <a:noFill/>
                    </a:ln>
                    <a:solidFill>
                      <a:prstClr val="black"/>
                    </a:solidFill>
                    <a:effectLst/>
                    <a:uLnTx/>
                    <a:uFillTx/>
                  </a:endParaRPr>
                </a:p>
              </p:txBody>
            </p:sp>
            <p:grpSp>
              <p:nvGrpSpPr>
                <p:cNvPr id="155" name="Group 271"/>
                <p:cNvGrpSpPr/>
                <p:nvPr/>
              </p:nvGrpSpPr>
              <p:grpSpPr>
                <a:xfrm>
                  <a:off x="4500562" y="-4711"/>
                  <a:ext cx="4539711" cy="6619566"/>
                  <a:chOff x="642910" y="-4711"/>
                  <a:chExt cx="4539711" cy="6619566"/>
                </a:xfrm>
              </p:grpSpPr>
              <p:cxnSp>
                <p:nvCxnSpPr>
                  <p:cNvPr id="160" name="Straight Connector 159"/>
                  <p:cNvCxnSpPr/>
                  <p:nvPr/>
                </p:nvCxnSpPr>
                <p:spPr>
                  <a:xfrm rot="8100000">
                    <a:off x="1995050" y="2222897"/>
                    <a:ext cx="212339" cy="1868"/>
                  </a:xfrm>
                  <a:prstGeom prst="line">
                    <a:avLst/>
                  </a:prstGeom>
                  <a:noFill/>
                  <a:ln w="6350" cap="flat" cmpd="sng" algn="ctr">
                    <a:solidFill>
                      <a:sysClr val="windowText" lastClr="000000"/>
                    </a:solidFill>
                    <a:prstDash val="solid"/>
                    <a:miter lim="800000"/>
                  </a:ln>
                  <a:effectLst/>
                </p:spPr>
              </p:cxnSp>
              <p:cxnSp>
                <p:nvCxnSpPr>
                  <p:cNvPr id="161" name="Straight Connector 160"/>
                  <p:cNvCxnSpPr/>
                  <p:nvPr/>
                </p:nvCxnSpPr>
                <p:spPr>
                  <a:xfrm rot="13500000">
                    <a:off x="2010721" y="2329606"/>
                    <a:ext cx="105895" cy="1873"/>
                  </a:xfrm>
                  <a:prstGeom prst="line">
                    <a:avLst/>
                  </a:prstGeom>
                  <a:noFill/>
                  <a:ln w="6350" cap="flat" cmpd="sng" algn="ctr">
                    <a:solidFill>
                      <a:sysClr val="windowText" lastClr="000000"/>
                    </a:solidFill>
                    <a:prstDash val="solid"/>
                    <a:miter lim="800000"/>
                  </a:ln>
                  <a:effectLst/>
                </p:spPr>
              </p:cxnSp>
              <p:cxnSp>
                <p:nvCxnSpPr>
                  <p:cNvPr id="162" name="Straight Connector 161"/>
                  <p:cNvCxnSpPr/>
                  <p:nvPr/>
                </p:nvCxnSpPr>
                <p:spPr>
                  <a:xfrm rot="5400000">
                    <a:off x="2426416" y="2139743"/>
                    <a:ext cx="3210736" cy="1873"/>
                  </a:xfrm>
                  <a:prstGeom prst="line">
                    <a:avLst/>
                  </a:prstGeom>
                  <a:noFill/>
                  <a:ln w="6350" cap="flat" cmpd="sng" algn="ctr">
                    <a:solidFill>
                      <a:sysClr val="windowText" lastClr="000000"/>
                    </a:solidFill>
                    <a:prstDash val="solid"/>
                    <a:miter lim="800000"/>
                  </a:ln>
                  <a:effectLst/>
                </p:spPr>
              </p:cxnSp>
              <p:cxnSp>
                <p:nvCxnSpPr>
                  <p:cNvPr id="163" name="Straight Connector 162"/>
                  <p:cNvCxnSpPr/>
                  <p:nvPr/>
                </p:nvCxnSpPr>
                <p:spPr>
                  <a:xfrm>
                    <a:off x="2096907" y="523038"/>
                    <a:ext cx="403445" cy="1868"/>
                  </a:xfrm>
                  <a:prstGeom prst="line">
                    <a:avLst/>
                  </a:prstGeom>
                  <a:noFill/>
                  <a:ln w="6350" cap="flat" cmpd="sng" algn="ctr">
                    <a:solidFill>
                      <a:sysClr val="windowText" lastClr="000000"/>
                    </a:solidFill>
                    <a:prstDash val="solid"/>
                    <a:miter lim="800000"/>
                  </a:ln>
                  <a:effectLst/>
                </p:spPr>
              </p:cxnSp>
              <p:cxnSp>
                <p:nvCxnSpPr>
                  <p:cNvPr id="164" name="Straight Connector 163"/>
                  <p:cNvCxnSpPr/>
                  <p:nvPr/>
                </p:nvCxnSpPr>
                <p:spPr>
                  <a:xfrm rot="5400000">
                    <a:off x="2354776" y="526645"/>
                    <a:ext cx="336220" cy="1873"/>
                  </a:xfrm>
                  <a:prstGeom prst="line">
                    <a:avLst/>
                  </a:prstGeom>
                  <a:noFill/>
                  <a:ln w="6350" cap="flat" cmpd="sng" algn="ctr">
                    <a:solidFill>
                      <a:sysClr val="windowText" lastClr="000000"/>
                    </a:solidFill>
                    <a:prstDash val="solid"/>
                    <a:miter lim="800000"/>
                  </a:ln>
                  <a:effectLst/>
                </p:spPr>
              </p:cxnSp>
              <p:sp>
                <p:nvSpPr>
                  <p:cNvPr id="165" name="Arc 164"/>
                  <p:cNvSpPr/>
                  <p:nvPr/>
                </p:nvSpPr>
                <p:spPr>
                  <a:xfrm rot="13500000">
                    <a:off x="2593382" y="286045"/>
                    <a:ext cx="487117" cy="488380"/>
                  </a:xfrm>
                  <a:prstGeom prst="arc">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166" name="Straight Connector 165"/>
                  <p:cNvCxnSpPr/>
                  <p:nvPr/>
                </p:nvCxnSpPr>
                <p:spPr>
                  <a:xfrm rot="3300000">
                    <a:off x="1935730" y="1117608"/>
                    <a:ext cx="211791" cy="1873"/>
                  </a:xfrm>
                  <a:prstGeom prst="line">
                    <a:avLst/>
                  </a:prstGeom>
                  <a:noFill/>
                  <a:ln w="6350" cap="flat" cmpd="sng" algn="ctr">
                    <a:solidFill>
                      <a:sysClr val="windowText" lastClr="000000"/>
                    </a:solidFill>
                    <a:prstDash val="solid"/>
                    <a:miter lim="800000"/>
                  </a:ln>
                  <a:effectLst/>
                </p:spPr>
              </p:cxnSp>
              <p:cxnSp>
                <p:nvCxnSpPr>
                  <p:cNvPr id="167" name="Straight Connector 166"/>
                  <p:cNvCxnSpPr/>
                  <p:nvPr/>
                </p:nvCxnSpPr>
                <p:spPr>
                  <a:xfrm rot="7500000">
                    <a:off x="2053565" y="1119468"/>
                    <a:ext cx="211791" cy="1873"/>
                  </a:xfrm>
                  <a:prstGeom prst="line">
                    <a:avLst/>
                  </a:prstGeom>
                  <a:noFill/>
                  <a:ln w="6350" cap="flat" cmpd="sng" algn="ctr">
                    <a:solidFill>
                      <a:sysClr val="windowText" lastClr="000000"/>
                    </a:solidFill>
                    <a:prstDash val="solid"/>
                    <a:miter lim="800000"/>
                  </a:ln>
                  <a:effectLst/>
                </p:spPr>
              </p:cxnSp>
              <p:cxnSp>
                <p:nvCxnSpPr>
                  <p:cNvPr id="168" name="Straight Connector 167"/>
                  <p:cNvCxnSpPr/>
                  <p:nvPr/>
                </p:nvCxnSpPr>
                <p:spPr>
                  <a:xfrm rot="5400000">
                    <a:off x="1849358" y="778810"/>
                    <a:ext cx="504329" cy="1873"/>
                  </a:xfrm>
                  <a:prstGeom prst="line">
                    <a:avLst/>
                  </a:prstGeom>
                  <a:noFill/>
                  <a:ln w="6350" cap="flat" cmpd="sng" algn="ctr">
                    <a:solidFill>
                      <a:sysClr val="windowText" lastClr="000000"/>
                    </a:solidFill>
                    <a:prstDash val="solid"/>
                    <a:miter lim="800000"/>
                  </a:ln>
                  <a:effectLst/>
                </p:spPr>
              </p:cxnSp>
              <p:cxnSp>
                <p:nvCxnSpPr>
                  <p:cNvPr id="169" name="Straight Connector 168"/>
                  <p:cNvCxnSpPr/>
                  <p:nvPr/>
                </p:nvCxnSpPr>
                <p:spPr>
                  <a:xfrm>
                    <a:off x="1979623" y="1033991"/>
                    <a:ext cx="242067" cy="1868"/>
                  </a:xfrm>
                  <a:prstGeom prst="line">
                    <a:avLst/>
                  </a:prstGeom>
                  <a:noFill/>
                  <a:ln w="6350" cap="flat" cmpd="sng" algn="ctr">
                    <a:solidFill>
                      <a:sysClr val="windowText" lastClr="000000"/>
                    </a:solidFill>
                    <a:prstDash val="solid"/>
                    <a:miter lim="800000"/>
                  </a:ln>
                  <a:effectLst/>
                </p:spPr>
              </p:cxnSp>
              <p:cxnSp>
                <p:nvCxnSpPr>
                  <p:cNvPr id="170" name="Straight Connector 169"/>
                  <p:cNvCxnSpPr/>
                  <p:nvPr/>
                </p:nvCxnSpPr>
                <p:spPr>
                  <a:xfrm>
                    <a:off x="1974407" y="1204038"/>
                    <a:ext cx="242067" cy="1868"/>
                  </a:xfrm>
                  <a:prstGeom prst="line">
                    <a:avLst/>
                  </a:prstGeom>
                  <a:noFill/>
                  <a:ln w="6350" cap="flat" cmpd="sng" algn="ctr">
                    <a:solidFill>
                      <a:sysClr val="windowText" lastClr="000000"/>
                    </a:solidFill>
                    <a:prstDash val="solid"/>
                    <a:miter lim="800000"/>
                  </a:ln>
                  <a:effectLst/>
                </p:spPr>
              </p:cxnSp>
              <p:cxnSp>
                <p:nvCxnSpPr>
                  <p:cNvPr id="171" name="Straight Connector 170"/>
                  <p:cNvCxnSpPr/>
                  <p:nvPr/>
                </p:nvCxnSpPr>
                <p:spPr>
                  <a:xfrm rot="13500000">
                    <a:off x="1999432" y="2074332"/>
                    <a:ext cx="211791" cy="1873"/>
                  </a:xfrm>
                  <a:prstGeom prst="line">
                    <a:avLst/>
                  </a:prstGeom>
                  <a:noFill/>
                  <a:ln w="6350" cap="flat" cmpd="sng" algn="ctr">
                    <a:solidFill>
                      <a:sysClr val="windowText" lastClr="000000"/>
                    </a:solidFill>
                    <a:prstDash val="solid"/>
                    <a:miter lim="800000"/>
                  </a:ln>
                  <a:effectLst/>
                </p:spPr>
              </p:cxnSp>
              <p:cxnSp>
                <p:nvCxnSpPr>
                  <p:cNvPr id="172" name="Straight Connector 171"/>
                  <p:cNvCxnSpPr/>
                  <p:nvPr/>
                </p:nvCxnSpPr>
                <p:spPr>
                  <a:xfrm rot="8100000">
                    <a:off x="1994772" y="1926982"/>
                    <a:ext cx="212339" cy="1868"/>
                  </a:xfrm>
                  <a:prstGeom prst="line">
                    <a:avLst/>
                  </a:prstGeom>
                  <a:noFill/>
                  <a:ln w="6350" cap="flat" cmpd="sng" algn="ctr">
                    <a:solidFill>
                      <a:sysClr val="windowText" lastClr="000000"/>
                    </a:solidFill>
                    <a:prstDash val="solid"/>
                    <a:miter lim="800000"/>
                  </a:ln>
                  <a:effectLst/>
                </p:spPr>
              </p:cxnSp>
              <p:cxnSp>
                <p:nvCxnSpPr>
                  <p:cNvPr id="173" name="Straight Connector 172"/>
                  <p:cNvCxnSpPr/>
                  <p:nvPr/>
                </p:nvCxnSpPr>
                <p:spPr>
                  <a:xfrm rot="13500000">
                    <a:off x="2086135" y="1821472"/>
                    <a:ext cx="105895" cy="1873"/>
                  </a:xfrm>
                  <a:prstGeom prst="line">
                    <a:avLst/>
                  </a:prstGeom>
                  <a:noFill/>
                  <a:ln w="6350" cap="flat" cmpd="sng" algn="ctr">
                    <a:solidFill>
                      <a:sysClr val="windowText" lastClr="000000"/>
                    </a:solidFill>
                    <a:prstDash val="solid"/>
                    <a:miter lim="800000"/>
                  </a:ln>
                  <a:effectLst/>
                </p:spPr>
              </p:cxnSp>
              <p:cxnSp>
                <p:nvCxnSpPr>
                  <p:cNvPr id="174" name="Straight Connector 173"/>
                  <p:cNvCxnSpPr/>
                  <p:nvPr/>
                </p:nvCxnSpPr>
                <p:spPr>
                  <a:xfrm rot="13500000">
                    <a:off x="2094827" y="1245271"/>
                    <a:ext cx="105895" cy="1873"/>
                  </a:xfrm>
                  <a:prstGeom prst="line">
                    <a:avLst/>
                  </a:prstGeom>
                  <a:noFill/>
                  <a:ln w="6350" cap="flat" cmpd="sng" algn="ctr">
                    <a:solidFill>
                      <a:sysClr val="windowText" lastClr="000000"/>
                    </a:solidFill>
                    <a:prstDash val="solid"/>
                    <a:miter lim="800000"/>
                  </a:ln>
                  <a:effectLst/>
                </p:spPr>
              </p:cxnSp>
              <p:cxnSp>
                <p:nvCxnSpPr>
                  <p:cNvPr id="175" name="Straight Connector 174"/>
                  <p:cNvCxnSpPr/>
                  <p:nvPr/>
                </p:nvCxnSpPr>
                <p:spPr>
                  <a:xfrm>
                    <a:off x="2177776" y="1279142"/>
                    <a:ext cx="421364" cy="1868"/>
                  </a:xfrm>
                  <a:prstGeom prst="line">
                    <a:avLst/>
                  </a:prstGeom>
                  <a:noFill/>
                  <a:ln w="6350" cap="flat" cmpd="sng" algn="ctr">
                    <a:solidFill>
                      <a:sysClr val="windowText" lastClr="000000"/>
                    </a:solidFill>
                    <a:prstDash val="solid"/>
                    <a:miter lim="800000"/>
                  </a:ln>
                  <a:effectLst/>
                </p:spPr>
              </p:cxnSp>
              <p:cxnSp>
                <p:nvCxnSpPr>
                  <p:cNvPr id="176" name="Straight Connector 175"/>
                  <p:cNvCxnSpPr/>
                  <p:nvPr/>
                </p:nvCxnSpPr>
                <p:spPr>
                  <a:xfrm rot="5400000">
                    <a:off x="1807330" y="1493276"/>
                    <a:ext cx="588384" cy="1873"/>
                  </a:xfrm>
                  <a:prstGeom prst="line">
                    <a:avLst/>
                  </a:prstGeom>
                  <a:noFill/>
                  <a:ln w="6350" cap="flat" cmpd="sng" algn="ctr">
                    <a:solidFill>
                      <a:sysClr val="windowText" lastClr="000000"/>
                    </a:solidFill>
                    <a:prstDash val="solid"/>
                    <a:miter lim="800000"/>
                  </a:ln>
                  <a:effectLst/>
                </p:spPr>
              </p:cxnSp>
              <p:cxnSp>
                <p:nvCxnSpPr>
                  <p:cNvPr id="177" name="Straight Connector 176"/>
                  <p:cNvCxnSpPr/>
                  <p:nvPr/>
                </p:nvCxnSpPr>
                <p:spPr>
                  <a:xfrm>
                    <a:off x="2101522" y="1367196"/>
                    <a:ext cx="505636" cy="1868"/>
                  </a:xfrm>
                  <a:prstGeom prst="line">
                    <a:avLst/>
                  </a:prstGeom>
                  <a:noFill/>
                  <a:ln w="6350" cap="flat" cmpd="sng" algn="ctr">
                    <a:solidFill>
                      <a:sysClr val="windowText" lastClr="000000"/>
                    </a:solidFill>
                    <a:prstDash val="solid"/>
                    <a:miter lim="800000"/>
                  </a:ln>
                  <a:effectLst/>
                </p:spPr>
              </p:cxnSp>
              <p:sp>
                <p:nvSpPr>
                  <p:cNvPr id="178" name="Can 177"/>
                  <p:cNvSpPr/>
                  <p:nvPr/>
                </p:nvSpPr>
                <p:spPr>
                  <a:xfrm>
                    <a:off x="1811874" y="1601033"/>
                    <a:ext cx="589909" cy="84055"/>
                  </a:xfrm>
                  <a:prstGeom prst="can">
                    <a:avLst>
                      <a:gd name="adj" fmla="val 50000"/>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179" name="Straight Connector 83"/>
                  <p:cNvCxnSpPr/>
                  <p:nvPr/>
                </p:nvCxnSpPr>
                <p:spPr>
                  <a:xfrm rot="1020000" flipV="1">
                    <a:off x="1699971" y="1605060"/>
                    <a:ext cx="121102" cy="42027"/>
                  </a:xfrm>
                  <a:prstGeom prst="line">
                    <a:avLst/>
                  </a:prstGeom>
                  <a:noFill/>
                  <a:ln w="6350" cap="flat" cmpd="sng" algn="ctr">
                    <a:solidFill>
                      <a:sysClr val="windowText" lastClr="000000"/>
                    </a:solidFill>
                    <a:prstDash val="solid"/>
                    <a:miter lim="800000"/>
                  </a:ln>
                  <a:effectLst/>
                </p:spPr>
              </p:cxnSp>
              <p:cxnSp>
                <p:nvCxnSpPr>
                  <p:cNvPr id="180" name="Straight Connector 179"/>
                  <p:cNvCxnSpPr/>
                  <p:nvPr/>
                </p:nvCxnSpPr>
                <p:spPr>
                  <a:xfrm rot="1020000" flipH="1">
                    <a:off x="1685542" y="1646079"/>
                    <a:ext cx="131716" cy="42027"/>
                  </a:xfrm>
                  <a:prstGeom prst="line">
                    <a:avLst/>
                  </a:prstGeom>
                  <a:noFill/>
                  <a:ln w="6350" cap="flat" cmpd="sng" algn="ctr">
                    <a:solidFill>
                      <a:sysClr val="windowText" lastClr="000000"/>
                    </a:solidFill>
                    <a:prstDash val="solid"/>
                    <a:miter lim="800000"/>
                  </a:ln>
                  <a:effectLst/>
                </p:spPr>
              </p:cxnSp>
              <p:cxnSp>
                <p:nvCxnSpPr>
                  <p:cNvPr id="181" name="Straight Connector 180"/>
                  <p:cNvCxnSpPr/>
                  <p:nvPr/>
                </p:nvCxnSpPr>
                <p:spPr>
                  <a:xfrm rot="16500000" flipH="1">
                    <a:off x="2079318" y="1556317"/>
                    <a:ext cx="42027" cy="1873"/>
                  </a:xfrm>
                  <a:prstGeom prst="line">
                    <a:avLst/>
                  </a:prstGeom>
                  <a:noFill/>
                  <a:ln w="6350" cap="flat" cmpd="sng" algn="ctr">
                    <a:solidFill>
                      <a:sysClr val="windowText" lastClr="000000"/>
                    </a:solidFill>
                    <a:prstDash val="solid"/>
                    <a:miter lim="800000"/>
                  </a:ln>
                  <a:effectLst/>
                </p:spPr>
              </p:cxnSp>
              <p:cxnSp>
                <p:nvCxnSpPr>
                  <p:cNvPr id="182" name="Straight Connector 181"/>
                  <p:cNvCxnSpPr/>
                  <p:nvPr/>
                </p:nvCxnSpPr>
                <p:spPr>
                  <a:xfrm>
                    <a:off x="2607159" y="526647"/>
                    <a:ext cx="1432636" cy="1868"/>
                  </a:xfrm>
                  <a:prstGeom prst="line">
                    <a:avLst/>
                  </a:prstGeom>
                  <a:noFill/>
                  <a:ln w="6350" cap="flat" cmpd="sng" algn="ctr">
                    <a:solidFill>
                      <a:sysClr val="windowText" lastClr="000000"/>
                    </a:solidFill>
                    <a:prstDash val="solid"/>
                    <a:miter lim="800000"/>
                  </a:ln>
                  <a:effectLst/>
                </p:spPr>
              </p:cxnSp>
              <p:graphicFrame>
                <p:nvGraphicFramePr>
                  <p:cNvPr id="183" name="Object 182"/>
                  <p:cNvGraphicFramePr>
                    <a:graphicFrameLocks noChangeAspect="1"/>
                  </p:cNvGraphicFramePr>
                  <p:nvPr>
                    <p:extLst>
                      <p:ext uri="{D42A27DB-BD31-4B8C-83A1-F6EECF244321}">
                        <p14:modId xmlns:p14="http://schemas.microsoft.com/office/powerpoint/2010/main" val="1262794594"/>
                      </p:ext>
                    </p:extLst>
                  </p:nvPr>
                </p:nvGraphicFramePr>
                <p:xfrm>
                  <a:off x="1183613" y="-4711"/>
                  <a:ext cx="1535093" cy="324730"/>
                </p:xfrm>
                <a:graphic>
                  <a:graphicData uri="http://schemas.openxmlformats.org/presentationml/2006/ole">
                    <mc:AlternateContent xmlns:mc="http://schemas.openxmlformats.org/markup-compatibility/2006">
                      <mc:Choice xmlns:v="urn:schemas-microsoft-com:vml" Requires="v">
                        <p:oleObj spid="_x0000_s2040" name="Equation" r:id="rId3" imgW="838080" imgH="177480" progId="Equation.3">
                          <p:embed/>
                        </p:oleObj>
                      </mc:Choice>
                      <mc:Fallback>
                        <p:oleObj name="Equation" r:id="rId3" imgW="8380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613" y="-4711"/>
                                <a:ext cx="1535093" cy="324730"/>
                              </a:xfrm>
                              <a:prstGeom prst="rect">
                                <a:avLst/>
                              </a:prstGeom>
                              <a:noFill/>
                              <a:extLst/>
                            </p:spPr>
                          </p:pic>
                        </p:oleObj>
                      </mc:Fallback>
                    </mc:AlternateContent>
                  </a:graphicData>
                </a:graphic>
              </p:graphicFrame>
              <p:graphicFrame>
                <p:nvGraphicFramePr>
                  <p:cNvPr id="184" name="Object 10"/>
                  <p:cNvGraphicFramePr>
                    <a:graphicFrameLocks noChangeAspect="1"/>
                  </p:cNvGraphicFramePr>
                  <p:nvPr/>
                </p:nvGraphicFramePr>
                <p:xfrm>
                  <a:off x="2212818" y="1949075"/>
                  <a:ext cx="254689" cy="254031"/>
                </p:xfrm>
                <a:graphic>
                  <a:graphicData uri="http://schemas.openxmlformats.org/presentationml/2006/ole">
                    <mc:AlternateContent xmlns:mc="http://schemas.openxmlformats.org/markup-compatibility/2006">
                      <mc:Choice xmlns:v="urn:schemas-microsoft-com:vml" Requires="v">
                        <p:oleObj spid="_x0000_s2041"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2818" y="1949075"/>
                                <a:ext cx="254689" cy="254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5" name="Group 173"/>
                  <p:cNvGrpSpPr/>
                  <p:nvPr/>
                </p:nvGrpSpPr>
                <p:grpSpPr>
                  <a:xfrm>
                    <a:off x="2637333" y="1120124"/>
                    <a:ext cx="249937" cy="173417"/>
                    <a:chOff x="7134244" y="1931704"/>
                    <a:chExt cx="211872" cy="147387"/>
                  </a:xfrm>
                </p:grpSpPr>
                <p:cxnSp>
                  <p:nvCxnSpPr>
                    <p:cNvPr id="274" name="Straight Connector 273"/>
                    <p:cNvCxnSpPr/>
                    <p:nvPr/>
                  </p:nvCxnSpPr>
                  <p:spPr>
                    <a:xfrm>
                      <a:off x="7134244" y="2071678"/>
                      <a:ext cx="71438" cy="1588"/>
                    </a:xfrm>
                    <a:prstGeom prst="line">
                      <a:avLst/>
                    </a:prstGeom>
                    <a:noFill/>
                    <a:ln w="6350" cap="flat" cmpd="sng" algn="ctr">
                      <a:solidFill>
                        <a:srgbClr val="ED7D31"/>
                      </a:solidFill>
                      <a:prstDash val="solid"/>
                      <a:miter lim="800000"/>
                    </a:ln>
                    <a:effectLst/>
                  </p:spPr>
                </p:cxnSp>
                <p:cxnSp>
                  <p:nvCxnSpPr>
                    <p:cNvPr id="275" name="Straight Connector 274"/>
                    <p:cNvCxnSpPr/>
                    <p:nvPr/>
                  </p:nvCxnSpPr>
                  <p:spPr>
                    <a:xfrm>
                      <a:off x="7207772" y="1936236"/>
                      <a:ext cx="71438" cy="1588"/>
                    </a:xfrm>
                    <a:prstGeom prst="line">
                      <a:avLst/>
                    </a:prstGeom>
                    <a:noFill/>
                    <a:ln w="6350" cap="flat" cmpd="sng" algn="ctr">
                      <a:solidFill>
                        <a:srgbClr val="ED7D31"/>
                      </a:solidFill>
                      <a:prstDash val="solid"/>
                      <a:miter lim="800000"/>
                    </a:ln>
                    <a:effectLst/>
                  </p:spPr>
                </p:cxnSp>
                <p:cxnSp>
                  <p:nvCxnSpPr>
                    <p:cNvPr id="276" name="Straight Connector 275"/>
                    <p:cNvCxnSpPr/>
                    <p:nvPr/>
                  </p:nvCxnSpPr>
                  <p:spPr>
                    <a:xfrm>
                      <a:off x="7274678" y="2075395"/>
                      <a:ext cx="71438" cy="1588"/>
                    </a:xfrm>
                    <a:prstGeom prst="line">
                      <a:avLst/>
                    </a:prstGeom>
                    <a:noFill/>
                    <a:ln w="6350" cap="flat" cmpd="sng" algn="ctr">
                      <a:solidFill>
                        <a:srgbClr val="ED7D31"/>
                      </a:solidFill>
                      <a:prstDash val="solid"/>
                      <a:miter lim="800000"/>
                    </a:ln>
                    <a:effectLst/>
                  </p:spPr>
                </p:cxnSp>
                <p:cxnSp>
                  <p:nvCxnSpPr>
                    <p:cNvPr id="277" name="Straight Connector 276"/>
                    <p:cNvCxnSpPr/>
                    <p:nvPr/>
                  </p:nvCxnSpPr>
                  <p:spPr>
                    <a:xfrm rot="5400000">
                      <a:off x="7135540" y="2003142"/>
                      <a:ext cx="143670" cy="794"/>
                    </a:xfrm>
                    <a:prstGeom prst="line">
                      <a:avLst/>
                    </a:prstGeom>
                    <a:noFill/>
                    <a:ln w="6350" cap="flat" cmpd="sng" algn="ctr">
                      <a:solidFill>
                        <a:srgbClr val="ED7D31"/>
                      </a:solidFill>
                      <a:prstDash val="solid"/>
                      <a:miter lim="800000"/>
                    </a:ln>
                    <a:effectLst/>
                  </p:spPr>
                </p:cxnSp>
                <p:cxnSp>
                  <p:nvCxnSpPr>
                    <p:cNvPr id="278" name="Straight Connector 277"/>
                    <p:cNvCxnSpPr/>
                    <p:nvPr/>
                  </p:nvCxnSpPr>
                  <p:spPr>
                    <a:xfrm rot="5400000">
                      <a:off x="7207772" y="2006859"/>
                      <a:ext cx="143670" cy="794"/>
                    </a:xfrm>
                    <a:prstGeom prst="line">
                      <a:avLst/>
                    </a:prstGeom>
                    <a:noFill/>
                    <a:ln w="6350" cap="flat" cmpd="sng" algn="ctr">
                      <a:solidFill>
                        <a:srgbClr val="ED7D31"/>
                      </a:solidFill>
                      <a:prstDash val="solid"/>
                      <a:miter lim="800000"/>
                    </a:ln>
                    <a:effectLst/>
                  </p:spPr>
                </p:cxnSp>
              </p:grpSp>
              <p:cxnSp>
                <p:nvCxnSpPr>
                  <p:cNvPr id="186" name="Straight Connector 185"/>
                  <p:cNvCxnSpPr/>
                  <p:nvPr/>
                </p:nvCxnSpPr>
                <p:spPr>
                  <a:xfrm>
                    <a:off x="2028368" y="2284124"/>
                    <a:ext cx="1186310" cy="1868"/>
                  </a:xfrm>
                  <a:prstGeom prst="line">
                    <a:avLst/>
                  </a:prstGeom>
                  <a:noFill/>
                  <a:ln w="6350" cap="flat" cmpd="sng" algn="ctr">
                    <a:solidFill>
                      <a:sysClr val="windowText" lastClr="000000"/>
                    </a:solidFill>
                    <a:prstDash val="solid"/>
                    <a:miter lim="800000"/>
                  </a:ln>
                  <a:effectLst/>
                </p:spPr>
              </p:cxnSp>
              <p:sp>
                <p:nvSpPr>
                  <p:cNvPr id="187" name="Flowchart: Connector 186"/>
                  <p:cNvSpPr/>
                  <p:nvPr/>
                </p:nvSpPr>
                <p:spPr>
                  <a:xfrm flipH="1">
                    <a:off x="3194290" y="1701654"/>
                    <a:ext cx="72195" cy="72008"/>
                  </a:xfrm>
                  <a:prstGeom prst="flowChartConnector">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88" name="Flowchart: Connector 187"/>
                  <p:cNvSpPr/>
                  <p:nvPr/>
                </p:nvSpPr>
                <p:spPr>
                  <a:xfrm flipH="1">
                    <a:off x="3189071" y="1403674"/>
                    <a:ext cx="72195" cy="72008"/>
                  </a:xfrm>
                  <a:prstGeom prst="flowChartConnector">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89" name="Straight Connector 188"/>
                  <p:cNvCxnSpPr/>
                  <p:nvPr/>
                </p:nvCxnSpPr>
                <p:spPr>
                  <a:xfrm rot="5400000">
                    <a:off x="2756171" y="991657"/>
                    <a:ext cx="924603" cy="1873"/>
                  </a:xfrm>
                  <a:prstGeom prst="line">
                    <a:avLst/>
                  </a:prstGeom>
                  <a:noFill/>
                  <a:ln w="6350" cap="flat" cmpd="sng" algn="ctr">
                    <a:solidFill>
                      <a:sysClr val="windowText" lastClr="000000"/>
                    </a:solidFill>
                    <a:prstDash val="solid"/>
                    <a:miter lim="800000"/>
                  </a:ln>
                  <a:effectLst/>
                </p:spPr>
              </p:cxnSp>
              <p:grpSp>
                <p:nvGrpSpPr>
                  <p:cNvPr id="190" name="Group 189"/>
                  <p:cNvGrpSpPr/>
                  <p:nvPr/>
                </p:nvGrpSpPr>
                <p:grpSpPr>
                  <a:xfrm>
                    <a:off x="4207850" y="3634687"/>
                    <a:ext cx="71610" cy="252165"/>
                    <a:chOff x="3573618" y="3528575"/>
                    <a:chExt cx="60704" cy="214314"/>
                  </a:xfrm>
                </p:grpSpPr>
                <p:cxnSp>
                  <p:nvCxnSpPr>
                    <p:cNvPr id="271" name="Straight Connector 270"/>
                    <p:cNvCxnSpPr/>
                    <p:nvPr/>
                  </p:nvCxnSpPr>
                  <p:spPr>
                    <a:xfrm rot="16200000">
                      <a:off x="3467255" y="3634938"/>
                      <a:ext cx="214314" cy="1588"/>
                    </a:xfrm>
                    <a:prstGeom prst="line">
                      <a:avLst/>
                    </a:prstGeom>
                    <a:noFill/>
                    <a:ln w="6350" cap="flat" cmpd="sng" algn="ctr">
                      <a:solidFill>
                        <a:sysClr val="windowText" lastClr="000000"/>
                      </a:solidFill>
                      <a:prstDash val="solid"/>
                      <a:miter lim="800000"/>
                    </a:ln>
                    <a:effectLst/>
                  </p:spPr>
                </p:cxnSp>
                <p:cxnSp>
                  <p:nvCxnSpPr>
                    <p:cNvPr id="272" name="Straight Connector 271"/>
                    <p:cNvCxnSpPr/>
                    <p:nvPr/>
                  </p:nvCxnSpPr>
                  <p:spPr>
                    <a:xfrm rot="16200000">
                      <a:off x="3597809" y="3625084"/>
                      <a:ext cx="71438" cy="1588"/>
                    </a:xfrm>
                    <a:prstGeom prst="line">
                      <a:avLst/>
                    </a:prstGeom>
                    <a:noFill/>
                    <a:ln w="6350" cap="flat" cmpd="sng" algn="ctr">
                      <a:solidFill>
                        <a:sysClr val="windowText" lastClr="000000"/>
                      </a:solidFill>
                      <a:prstDash val="solid"/>
                      <a:miter lim="800000"/>
                    </a:ln>
                    <a:effectLst/>
                  </p:spPr>
                </p:cxnSp>
                <p:cxnSp>
                  <p:nvCxnSpPr>
                    <p:cNvPr id="273" name="Straight Connector 272"/>
                    <p:cNvCxnSpPr/>
                    <p:nvPr/>
                  </p:nvCxnSpPr>
                  <p:spPr>
                    <a:xfrm rot="16200000">
                      <a:off x="3535607" y="3627921"/>
                      <a:ext cx="142876" cy="1588"/>
                    </a:xfrm>
                    <a:prstGeom prst="line">
                      <a:avLst/>
                    </a:prstGeom>
                    <a:noFill/>
                    <a:ln w="6350" cap="flat" cmpd="sng" algn="ctr">
                      <a:solidFill>
                        <a:sysClr val="windowText" lastClr="000000"/>
                      </a:solidFill>
                      <a:prstDash val="solid"/>
                      <a:miter lim="800000"/>
                    </a:ln>
                    <a:effectLst/>
                  </p:spPr>
                </p:cxnSp>
              </p:grpSp>
              <p:cxnSp>
                <p:nvCxnSpPr>
                  <p:cNvPr id="191" name="Straight Connector 190"/>
                  <p:cNvCxnSpPr/>
                  <p:nvPr/>
                </p:nvCxnSpPr>
                <p:spPr>
                  <a:xfrm>
                    <a:off x="3639764" y="3748733"/>
                    <a:ext cx="552082" cy="1868"/>
                  </a:xfrm>
                  <a:prstGeom prst="line">
                    <a:avLst/>
                  </a:prstGeom>
                  <a:noFill/>
                  <a:ln w="6350" cap="flat" cmpd="sng" algn="ctr">
                    <a:solidFill>
                      <a:sysClr val="windowText" lastClr="000000"/>
                    </a:solidFill>
                    <a:prstDash val="solid"/>
                    <a:miter lim="800000"/>
                  </a:ln>
                  <a:effectLst/>
                </p:spPr>
              </p:cxnSp>
              <p:sp>
                <p:nvSpPr>
                  <p:cNvPr id="192" name="TextBox 191"/>
                  <p:cNvSpPr txBox="1"/>
                  <p:nvPr/>
                </p:nvSpPr>
                <p:spPr>
                  <a:xfrm>
                    <a:off x="775199" y="1290347"/>
                    <a:ext cx="1057597" cy="6806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rPr>
                      <a:t>Electrode Current</a:t>
                    </a:r>
                    <a:endParaRPr kumimoji="0" lang="en-IN" sz="800" b="0" i="0" u="none" strike="noStrike" kern="0" cap="none" spc="0" normalizeH="0" baseline="0" noProof="0" dirty="0" smtClean="0">
                      <a:ln>
                        <a:noFill/>
                      </a:ln>
                      <a:solidFill>
                        <a:prstClr val="black"/>
                      </a:solidFill>
                      <a:effectLst/>
                      <a:uLnTx/>
                      <a:uFillTx/>
                    </a:endParaRPr>
                  </a:p>
                </p:txBody>
              </p:sp>
              <p:sp>
                <p:nvSpPr>
                  <p:cNvPr id="193" name="Oval 192"/>
                  <p:cNvSpPr/>
                  <p:nvPr/>
                </p:nvSpPr>
                <p:spPr>
                  <a:xfrm>
                    <a:off x="807264" y="3754002"/>
                    <a:ext cx="2683798" cy="2615650"/>
                  </a:xfrm>
                  <a:prstGeom prst="ellipse">
                    <a:avLst/>
                  </a:prstGeom>
                  <a:gradFill flip="none" rotWithShape="1">
                    <a:gsLst>
                      <a:gs pos="0">
                        <a:srgbClr val="44546A">
                          <a:lumMod val="20000"/>
                          <a:lumOff val="80000"/>
                        </a:srgbClr>
                      </a:gs>
                      <a:gs pos="100000">
                        <a:srgbClr val="5B9BD5">
                          <a:lumMod val="50000"/>
                        </a:srgbClr>
                      </a:gs>
                      <a:gs pos="39999">
                        <a:srgbClr val="85C2FF"/>
                      </a:gs>
                      <a:gs pos="70000">
                        <a:srgbClr val="C4D6EB"/>
                      </a:gs>
                      <a:gs pos="100000">
                        <a:srgbClr val="FFEBFA"/>
                      </a:gs>
                    </a:gsLst>
                    <a:path path="circle">
                      <a:fillToRect l="50000" t="50000" r="50000" b="50000"/>
                    </a:path>
                    <a:tileRect/>
                  </a:gra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Plasma</a:t>
                    </a: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94" name="Oval 193"/>
                  <p:cNvSpPr/>
                  <p:nvPr/>
                </p:nvSpPr>
                <p:spPr>
                  <a:xfrm>
                    <a:off x="1290711" y="4234104"/>
                    <a:ext cx="1697015" cy="1653924"/>
                  </a:xfrm>
                  <a:prstGeom prst="ellipse">
                    <a:avLst/>
                  </a:prstGeom>
                  <a:noFill/>
                  <a:ln w="19050" cap="flat" cmpd="sng" algn="ctr">
                    <a:solidFill>
                      <a:sysClr val="windowText" lastClr="000000">
                        <a:lumMod val="95000"/>
                        <a:lumOff val="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5" name="Rectangle 194"/>
                  <p:cNvSpPr/>
                  <p:nvPr/>
                </p:nvSpPr>
                <p:spPr>
                  <a:xfrm flipH="1">
                    <a:off x="2090950" y="3995203"/>
                    <a:ext cx="31426" cy="24502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96" name="Straight Connector 195"/>
                  <p:cNvCxnSpPr/>
                  <p:nvPr/>
                </p:nvCxnSpPr>
                <p:spPr>
                  <a:xfrm rot="16380000" flipH="1">
                    <a:off x="1804333" y="3434973"/>
                    <a:ext cx="612360" cy="28914"/>
                  </a:xfrm>
                  <a:prstGeom prst="line">
                    <a:avLst/>
                  </a:prstGeom>
                  <a:noFill/>
                  <a:ln w="15875" cap="flat" cmpd="sng" algn="ctr">
                    <a:solidFill>
                      <a:sysClr val="windowText" lastClr="000000"/>
                    </a:solidFill>
                    <a:prstDash val="solid"/>
                    <a:miter lim="800000"/>
                  </a:ln>
                  <a:effectLst/>
                </p:spPr>
              </p:cxnSp>
              <p:cxnSp>
                <p:nvCxnSpPr>
                  <p:cNvPr id="197" name="Straight Connector 196"/>
                  <p:cNvCxnSpPr/>
                  <p:nvPr/>
                </p:nvCxnSpPr>
                <p:spPr>
                  <a:xfrm rot="17340000" flipH="1">
                    <a:off x="2059878" y="3628141"/>
                    <a:ext cx="84273" cy="26967"/>
                  </a:xfrm>
                  <a:prstGeom prst="lin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cxnSp>
              <p:cxnSp>
                <p:nvCxnSpPr>
                  <p:cNvPr id="198" name="Straight Connector 197"/>
                  <p:cNvCxnSpPr/>
                  <p:nvPr/>
                </p:nvCxnSpPr>
                <p:spPr>
                  <a:xfrm rot="5400000">
                    <a:off x="-820775" y="5035561"/>
                    <a:ext cx="2928958" cy="1588"/>
                  </a:xfrm>
                  <a:prstGeom prst="line">
                    <a:avLst/>
                  </a:prstGeom>
                  <a:noFill/>
                  <a:ln w="25400" cap="flat" cmpd="sng" algn="ctr">
                    <a:solidFill>
                      <a:sysClr val="windowText" lastClr="000000"/>
                    </a:solidFill>
                    <a:prstDash val="solid"/>
                    <a:miter lim="800000"/>
                  </a:ln>
                  <a:effectLst/>
                </p:spPr>
              </p:cxnSp>
              <p:cxnSp>
                <p:nvCxnSpPr>
                  <p:cNvPr id="199" name="Straight Connector 198"/>
                  <p:cNvCxnSpPr/>
                  <p:nvPr/>
                </p:nvCxnSpPr>
                <p:spPr>
                  <a:xfrm rot="5400000">
                    <a:off x="2178827" y="5035561"/>
                    <a:ext cx="2928958" cy="1588"/>
                  </a:xfrm>
                  <a:prstGeom prst="line">
                    <a:avLst/>
                  </a:prstGeom>
                  <a:noFill/>
                  <a:ln w="25400" cap="flat" cmpd="sng" algn="ctr">
                    <a:solidFill>
                      <a:sysClr val="windowText" lastClr="000000"/>
                    </a:solidFill>
                    <a:prstDash val="solid"/>
                    <a:miter lim="800000"/>
                  </a:ln>
                  <a:effectLst/>
                </p:spPr>
              </p:cxnSp>
              <p:cxnSp>
                <p:nvCxnSpPr>
                  <p:cNvPr id="200" name="Straight Connector 199"/>
                  <p:cNvCxnSpPr/>
                  <p:nvPr/>
                </p:nvCxnSpPr>
                <p:spPr>
                  <a:xfrm>
                    <a:off x="658076" y="6498451"/>
                    <a:ext cx="2985230" cy="1589"/>
                  </a:xfrm>
                  <a:prstGeom prst="line">
                    <a:avLst/>
                  </a:prstGeom>
                  <a:noFill/>
                  <a:ln w="25400" cap="flat" cmpd="sng" algn="ctr">
                    <a:solidFill>
                      <a:sysClr val="windowText" lastClr="000000"/>
                    </a:solidFill>
                    <a:prstDash val="solid"/>
                    <a:miter lim="800000"/>
                  </a:ln>
                  <a:effectLst/>
                </p:spPr>
              </p:cxnSp>
              <p:cxnSp>
                <p:nvCxnSpPr>
                  <p:cNvPr id="201" name="Straight Connector 200"/>
                  <p:cNvCxnSpPr/>
                  <p:nvPr/>
                </p:nvCxnSpPr>
                <p:spPr>
                  <a:xfrm>
                    <a:off x="642910" y="3571876"/>
                    <a:ext cx="1219988" cy="1588"/>
                  </a:xfrm>
                  <a:prstGeom prst="line">
                    <a:avLst/>
                  </a:prstGeom>
                  <a:noFill/>
                  <a:ln w="25400" cap="flat" cmpd="sng" algn="ctr">
                    <a:solidFill>
                      <a:sysClr val="windowText" lastClr="000000"/>
                    </a:solidFill>
                    <a:prstDash val="solid"/>
                    <a:miter lim="800000"/>
                  </a:ln>
                  <a:effectLst/>
                </p:spPr>
              </p:cxnSp>
              <p:cxnSp>
                <p:nvCxnSpPr>
                  <p:cNvPr id="202" name="Straight Connector 201"/>
                  <p:cNvCxnSpPr/>
                  <p:nvPr/>
                </p:nvCxnSpPr>
                <p:spPr>
                  <a:xfrm>
                    <a:off x="2308152" y="3571876"/>
                    <a:ext cx="1357322" cy="1588"/>
                  </a:xfrm>
                  <a:prstGeom prst="line">
                    <a:avLst/>
                  </a:prstGeom>
                  <a:noFill/>
                  <a:ln w="25400" cap="flat" cmpd="sng" algn="ctr">
                    <a:solidFill>
                      <a:sysClr val="windowText" lastClr="000000"/>
                    </a:solidFill>
                    <a:prstDash val="solid"/>
                    <a:miter lim="800000"/>
                  </a:ln>
                  <a:effectLst/>
                </p:spPr>
              </p:cxnSp>
              <p:cxnSp>
                <p:nvCxnSpPr>
                  <p:cNvPr id="203" name="Straight Connector 202"/>
                  <p:cNvCxnSpPr/>
                  <p:nvPr/>
                </p:nvCxnSpPr>
                <p:spPr>
                  <a:xfrm rot="5400000">
                    <a:off x="1643042" y="3357562"/>
                    <a:ext cx="428628" cy="1588"/>
                  </a:xfrm>
                  <a:prstGeom prst="line">
                    <a:avLst/>
                  </a:prstGeom>
                  <a:noFill/>
                  <a:ln w="25400" cap="flat" cmpd="sng" algn="ctr">
                    <a:solidFill>
                      <a:sysClr val="windowText" lastClr="000000"/>
                    </a:solidFill>
                    <a:prstDash val="solid"/>
                    <a:miter lim="800000"/>
                  </a:ln>
                  <a:effectLst/>
                </p:spPr>
              </p:cxnSp>
              <p:cxnSp>
                <p:nvCxnSpPr>
                  <p:cNvPr id="204" name="Straight Connector 203"/>
                  <p:cNvCxnSpPr/>
                  <p:nvPr/>
                </p:nvCxnSpPr>
                <p:spPr>
                  <a:xfrm rot="5400000">
                    <a:off x="2097978" y="3356768"/>
                    <a:ext cx="428628" cy="1588"/>
                  </a:xfrm>
                  <a:prstGeom prst="line">
                    <a:avLst/>
                  </a:prstGeom>
                  <a:noFill/>
                  <a:ln w="25400" cap="flat" cmpd="sng" algn="ctr">
                    <a:solidFill>
                      <a:sysClr val="windowText" lastClr="000000"/>
                    </a:solidFill>
                    <a:prstDash val="solid"/>
                    <a:miter lim="800000"/>
                  </a:ln>
                  <a:effectLst/>
                </p:spPr>
              </p:cxnSp>
              <p:sp>
                <p:nvSpPr>
                  <p:cNvPr id="205" name="Oval 204"/>
                  <p:cNvSpPr>
                    <a:spLocks noChangeAspect="1"/>
                  </p:cNvSpPr>
                  <p:nvPr/>
                </p:nvSpPr>
                <p:spPr>
                  <a:xfrm>
                    <a:off x="1042304" y="3986436"/>
                    <a:ext cx="2196000" cy="2140238"/>
                  </a:xfrm>
                  <a:prstGeom prst="ellipse">
                    <a:avLst/>
                  </a:prstGeom>
                  <a:noFill/>
                  <a:ln w="1905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06" name="Rectangle 205"/>
                  <p:cNvSpPr/>
                  <p:nvPr/>
                </p:nvSpPr>
                <p:spPr>
                  <a:xfrm>
                    <a:off x="2079547" y="3754002"/>
                    <a:ext cx="62852" cy="245026"/>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nvGrpSpPr>
                  <p:cNvPr id="207" name="Group 254"/>
                  <p:cNvGrpSpPr/>
                  <p:nvPr/>
                </p:nvGrpSpPr>
                <p:grpSpPr>
                  <a:xfrm>
                    <a:off x="1766488" y="2352934"/>
                    <a:ext cx="905150" cy="794886"/>
                    <a:chOff x="1766488" y="2352934"/>
                    <a:chExt cx="905150" cy="794886"/>
                  </a:xfrm>
                </p:grpSpPr>
                <p:cxnSp>
                  <p:nvCxnSpPr>
                    <p:cNvPr id="218" name="Straight Connector 217"/>
                    <p:cNvCxnSpPr/>
                    <p:nvPr/>
                  </p:nvCxnSpPr>
                  <p:spPr>
                    <a:xfrm>
                      <a:off x="1769292" y="3143248"/>
                      <a:ext cx="642942" cy="1588"/>
                    </a:xfrm>
                    <a:prstGeom prst="line">
                      <a:avLst/>
                    </a:prstGeom>
                    <a:noFill/>
                    <a:ln w="19050" cap="flat" cmpd="sng" algn="ctr">
                      <a:solidFill>
                        <a:sysClr val="windowText" lastClr="000000"/>
                      </a:solidFill>
                      <a:prstDash val="solid"/>
                      <a:miter lim="800000"/>
                    </a:ln>
                    <a:effectLst/>
                  </p:spPr>
                </p:cxnSp>
                <p:cxnSp>
                  <p:nvCxnSpPr>
                    <p:cNvPr id="219" name="Straight Connector 218"/>
                    <p:cNvCxnSpPr/>
                    <p:nvPr/>
                  </p:nvCxnSpPr>
                  <p:spPr>
                    <a:xfrm rot="-60000">
                      <a:off x="1776774" y="2933506"/>
                      <a:ext cx="642942" cy="214314"/>
                    </a:xfrm>
                    <a:prstGeom prst="line">
                      <a:avLst/>
                    </a:prstGeom>
                    <a:noFill/>
                    <a:ln w="19050" cap="flat" cmpd="sng" algn="ctr">
                      <a:solidFill>
                        <a:sysClr val="windowText" lastClr="000000"/>
                      </a:solidFill>
                      <a:prstDash val="solid"/>
                      <a:miter lim="800000"/>
                    </a:ln>
                    <a:effectLst/>
                  </p:spPr>
                </p:cxnSp>
                <p:cxnSp>
                  <p:nvCxnSpPr>
                    <p:cNvPr id="220" name="Straight Connector 219"/>
                    <p:cNvCxnSpPr/>
                    <p:nvPr/>
                  </p:nvCxnSpPr>
                  <p:spPr>
                    <a:xfrm rot="10800000" flipV="1">
                      <a:off x="1781346" y="2930002"/>
                      <a:ext cx="638370" cy="208673"/>
                    </a:xfrm>
                    <a:prstGeom prst="line">
                      <a:avLst/>
                    </a:prstGeom>
                    <a:noFill/>
                    <a:ln w="19050" cap="flat" cmpd="sng" algn="ctr">
                      <a:solidFill>
                        <a:sysClr val="windowText" lastClr="000000"/>
                      </a:solidFill>
                      <a:prstDash val="solid"/>
                      <a:miter lim="800000"/>
                    </a:ln>
                    <a:effectLst/>
                  </p:spPr>
                </p:cxnSp>
                <p:cxnSp>
                  <p:nvCxnSpPr>
                    <p:cNvPr id="221" name="Straight Connector 220"/>
                    <p:cNvCxnSpPr/>
                    <p:nvPr/>
                  </p:nvCxnSpPr>
                  <p:spPr>
                    <a:xfrm rot="5400000">
                      <a:off x="2557365" y="3032533"/>
                      <a:ext cx="214314" cy="1588"/>
                    </a:xfrm>
                    <a:prstGeom prst="line">
                      <a:avLst/>
                    </a:prstGeom>
                    <a:noFill/>
                    <a:ln w="19050" cap="flat" cmpd="sng" algn="ctr">
                      <a:solidFill>
                        <a:sysClr val="windowText" lastClr="000000"/>
                      </a:solidFill>
                      <a:prstDash val="solid"/>
                      <a:miter lim="800000"/>
                    </a:ln>
                    <a:effectLst/>
                  </p:spPr>
                </p:cxnSp>
                <p:cxnSp>
                  <p:nvCxnSpPr>
                    <p:cNvPr id="222" name="Straight Connector 221"/>
                    <p:cNvCxnSpPr/>
                    <p:nvPr/>
                  </p:nvCxnSpPr>
                  <p:spPr>
                    <a:xfrm>
                      <a:off x="1768930" y="2934476"/>
                      <a:ext cx="642942" cy="1588"/>
                    </a:xfrm>
                    <a:prstGeom prst="line">
                      <a:avLst/>
                    </a:prstGeom>
                    <a:noFill/>
                    <a:ln w="19050" cap="flat" cmpd="sng" algn="ctr">
                      <a:solidFill>
                        <a:sysClr val="windowText" lastClr="000000"/>
                      </a:solidFill>
                      <a:prstDash val="solid"/>
                      <a:miter lim="800000"/>
                    </a:ln>
                    <a:effectLst/>
                  </p:spPr>
                </p:cxnSp>
                <p:cxnSp>
                  <p:nvCxnSpPr>
                    <p:cNvPr id="223" name="Straight Connector 222"/>
                    <p:cNvCxnSpPr/>
                    <p:nvPr/>
                  </p:nvCxnSpPr>
                  <p:spPr>
                    <a:xfrm>
                      <a:off x="2100134" y="3039510"/>
                      <a:ext cx="571504" cy="1588"/>
                    </a:xfrm>
                    <a:prstGeom prst="line">
                      <a:avLst/>
                    </a:prstGeom>
                    <a:noFill/>
                    <a:ln w="19050" cap="flat" cmpd="sng" algn="ctr">
                      <a:solidFill>
                        <a:sysClr val="windowText" lastClr="000000"/>
                      </a:solidFill>
                      <a:prstDash val="solid"/>
                      <a:miter lim="800000"/>
                    </a:ln>
                    <a:effectLst/>
                  </p:spPr>
                </p:cxnSp>
                <p:grpSp>
                  <p:nvGrpSpPr>
                    <p:cNvPr id="224" name="Group 253"/>
                    <p:cNvGrpSpPr/>
                    <p:nvPr/>
                  </p:nvGrpSpPr>
                  <p:grpSpPr>
                    <a:xfrm>
                      <a:off x="1766488" y="2352934"/>
                      <a:ext cx="650016" cy="576000"/>
                      <a:chOff x="1766488" y="2352934"/>
                      <a:chExt cx="650016" cy="576000"/>
                    </a:xfrm>
                  </p:grpSpPr>
                  <p:grpSp>
                    <p:nvGrpSpPr>
                      <p:cNvPr id="225" name="Group 250"/>
                      <p:cNvGrpSpPr/>
                      <p:nvPr/>
                    </p:nvGrpSpPr>
                    <p:grpSpPr>
                      <a:xfrm>
                        <a:off x="1773562" y="2352934"/>
                        <a:ext cx="642942" cy="576000"/>
                        <a:chOff x="1785918" y="2352934"/>
                        <a:chExt cx="642942" cy="576000"/>
                      </a:xfrm>
                    </p:grpSpPr>
                    <p:grpSp>
                      <p:nvGrpSpPr>
                        <p:cNvPr id="227" name="Group 225"/>
                        <p:cNvGrpSpPr>
                          <a:grpSpLocks noChangeAspect="1"/>
                        </p:cNvGrpSpPr>
                        <p:nvPr/>
                      </p:nvGrpSpPr>
                      <p:grpSpPr>
                        <a:xfrm>
                          <a:off x="1996989" y="2352934"/>
                          <a:ext cx="431871" cy="572873"/>
                          <a:chOff x="6766911" y="1898364"/>
                          <a:chExt cx="1662741" cy="3002928"/>
                        </a:xfrm>
                      </p:grpSpPr>
                      <p:grpSp>
                        <p:nvGrpSpPr>
                          <p:cNvPr id="250" name="Group 177"/>
                          <p:cNvGrpSpPr/>
                          <p:nvPr/>
                        </p:nvGrpSpPr>
                        <p:grpSpPr>
                          <a:xfrm>
                            <a:off x="6785244" y="2357430"/>
                            <a:ext cx="1644408" cy="500066"/>
                            <a:chOff x="6785244" y="2357430"/>
                            <a:chExt cx="1644408" cy="500066"/>
                          </a:xfrm>
                        </p:grpSpPr>
                        <p:sp>
                          <p:nvSpPr>
                            <p:cNvPr id="269" name="Arc 268"/>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70" name="Arc 269"/>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sp>
                        <p:nvSpPr>
                          <p:cNvPr id="251" name="Freeform 250"/>
                          <p:cNvSpPr/>
                          <p:nvPr/>
                        </p:nvSpPr>
                        <p:spPr>
                          <a:xfrm>
                            <a:off x="7506462" y="2342024"/>
                            <a:ext cx="110490" cy="18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52" name="Freeform 251"/>
                          <p:cNvSpPr/>
                          <p:nvPr/>
                        </p:nvSpPr>
                        <p:spPr>
                          <a:xfrm>
                            <a:off x="7500958" y="2857496"/>
                            <a:ext cx="110490" cy="36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253" name="Group 178"/>
                          <p:cNvGrpSpPr/>
                          <p:nvPr/>
                        </p:nvGrpSpPr>
                        <p:grpSpPr>
                          <a:xfrm>
                            <a:off x="6777524" y="2893712"/>
                            <a:ext cx="1644408" cy="500066"/>
                            <a:chOff x="6785244" y="2357430"/>
                            <a:chExt cx="1644408" cy="500066"/>
                          </a:xfrm>
                        </p:grpSpPr>
                        <p:sp>
                          <p:nvSpPr>
                            <p:cNvPr id="267" name="Arc 266"/>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68" name="Arc 267"/>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grpSp>
                        <p:nvGrpSpPr>
                          <p:cNvPr id="254" name="Group 177"/>
                          <p:cNvGrpSpPr/>
                          <p:nvPr/>
                        </p:nvGrpSpPr>
                        <p:grpSpPr>
                          <a:xfrm>
                            <a:off x="6784359" y="3430568"/>
                            <a:ext cx="1644408" cy="500066"/>
                            <a:chOff x="6785244" y="2357430"/>
                            <a:chExt cx="1644408" cy="500066"/>
                          </a:xfrm>
                        </p:grpSpPr>
                        <p:sp>
                          <p:nvSpPr>
                            <p:cNvPr id="265" name="Arc 264"/>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66" name="Arc 265"/>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sp>
                        <p:nvSpPr>
                          <p:cNvPr id="255" name="Freeform 254"/>
                          <p:cNvSpPr/>
                          <p:nvPr/>
                        </p:nvSpPr>
                        <p:spPr>
                          <a:xfrm>
                            <a:off x="7505577" y="3390842"/>
                            <a:ext cx="110490" cy="36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56" name="Freeform 255"/>
                          <p:cNvSpPr/>
                          <p:nvPr/>
                        </p:nvSpPr>
                        <p:spPr>
                          <a:xfrm>
                            <a:off x="7500073" y="3930634"/>
                            <a:ext cx="110490" cy="36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257" name="Group 178"/>
                          <p:cNvGrpSpPr/>
                          <p:nvPr/>
                        </p:nvGrpSpPr>
                        <p:grpSpPr>
                          <a:xfrm>
                            <a:off x="6766911" y="3966850"/>
                            <a:ext cx="1644408" cy="500066"/>
                            <a:chOff x="6785244" y="2357430"/>
                            <a:chExt cx="1644408" cy="500066"/>
                          </a:xfrm>
                        </p:grpSpPr>
                        <p:sp>
                          <p:nvSpPr>
                            <p:cNvPr id="263" name="Arc 262"/>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64" name="Arc 263"/>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sp>
                        <p:nvSpPr>
                          <p:cNvPr id="258" name="Freeform 257"/>
                          <p:cNvSpPr/>
                          <p:nvPr/>
                        </p:nvSpPr>
                        <p:spPr>
                          <a:xfrm>
                            <a:off x="7505822" y="4468931"/>
                            <a:ext cx="110490" cy="18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259" name="Straight Connector 258"/>
                          <p:cNvCxnSpPr/>
                          <p:nvPr/>
                        </p:nvCxnSpPr>
                        <p:spPr>
                          <a:xfrm rot="-120000">
                            <a:off x="7599699" y="2324771"/>
                            <a:ext cx="812700" cy="15406"/>
                          </a:xfrm>
                          <a:prstGeom prst="line">
                            <a:avLst/>
                          </a:prstGeom>
                          <a:noFill/>
                          <a:ln w="19050" cap="flat" cmpd="sng" algn="ctr">
                            <a:solidFill>
                              <a:sysClr val="windowText" lastClr="000000"/>
                            </a:solidFill>
                            <a:prstDash val="solid"/>
                            <a:miter lim="800000"/>
                          </a:ln>
                          <a:effectLst/>
                        </p:spPr>
                      </p:cxnSp>
                      <p:cxnSp>
                        <p:nvCxnSpPr>
                          <p:cNvPr id="260" name="Straight Connector 259"/>
                          <p:cNvCxnSpPr/>
                          <p:nvPr/>
                        </p:nvCxnSpPr>
                        <p:spPr>
                          <a:xfrm rot="-120000">
                            <a:off x="7574247" y="4473413"/>
                            <a:ext cx="812700" cy="15406"/>
                          </a:xfrm>
                          <a:prstGeom prst="line">
                            <a:avLst/>
                          </a:prstGeom>
                          <a:noFill/>
                          <a:ln w="19050" cap="flat" cmpd="sng" algn="ctr">
                            <a:solidFill>
                              <a:sysClr val="windowText" lastClr="000000"/>
                            </a:solidFill>
                            <a:prstDash val="solid"/>
                            <a:miter lim="800000"/>
                          </a:ln>
                          <a:effectLst/>
                        </p:spPr>
                      </p:cxnSp>
                      <p:cxnSp>
                        <p:nvCxnSpPr>
                          <p:cNvPr id="261" name="Straight Connector 260"/>
                          <p:cNvCxnSpPr/>
                          <p:nvPr/>
                        </p:nvCxnSpPr>
                        <p:spPr>
                          <a:xfrm rot="5400000">
                            <a:off x="8168500" y="4686184"/>
                            <a:ext cx="428628" cy="1588"/>
                          </a:xfrm>
                          <a:prstGeom prst="line">
                            <a:avLst/>
                          </a:prstGeom>
                          <a:noFill/>
                          <a:ln w="19050" cap="flat" cmpd="sng" algn="ctr">
                            <a:solidFill>
                              <a:sysClr val="windowText" lastClr="000000"/>
                            </a:solidFill>
                            <a:prstDash val="solid"/>
                            <a:miter lim="800000"/>
                          </a:ln>
                          <a:effectLst/>
                        </p:spPr>
                      </p:cxnSp>
                      <p:cxnSp>
                        <p:nvCxnSpPr>
                          <p:cNvPr id="262" name="Straight Connector 261"/>
                          <p:cNvCxnSpPr/>
                          <p:nvPr/>
                        </p:nvCxnSpPr>
                        <p:spPr>
                          <a:xfrm rot="5400000">
                            <a:off x="8195632" y="2111884"/>
                            <a:ext cx="428628" cy="1588"/>
                          </a:xfrm>
                          <a:prstGeom prst="line">
                            <a:avLst/>
                          </a:prstGeom>
                          <a:noFill/>
                          <a:ln w="19050" cap="flat" cmpd="sng" algn="ctr">
                            <a:solidFill>
                              <a:sysClr val="windowText" lastClr="000000"/>
                            </a:solidFill>
                            <a:prstDash val="solid"/>
                            <a:miter lim="800000"/>
                          </a:ln>
                          <a:effectLst/>
                        </p:spPr>
                      </p:cxnSp>
                    </p:grpSp>
                    <p:grpSp>
                      <p:nvGrpSpPr>
                        <p:cNvPr id="228" name="Group 226"/>
                        <p:cNvGrpSpPr>
                          <a:grpSpLocks noChangeAspect="1"/>
                        </p:cNvGrpSpPr>
                        <p:nvPr/>
                      </p:nvGrpSpPr>
                      <p:grpSpPr>
                        <a:xfrm flipH="1">
                          <a:off x="1785918" y="2356061"/>
                          <a:ext cx="431871" cy="572873"/>
                          <a:chOff x="6766911" y="1898364"/>
                          <a:chExt cx="1662741" cy="3002928"/>
                        </a:xfrm>
                      </p:grpSpPr>
                      <p:grpSp>
                        <p:nvGrpSpPr>
                          <p:cNvPr id="229" name="Group 177"/>
                          <p:cNvGrpSpPr/>
                          <p:nvPr/>
                        </p:nvGrpSpPr>
                        <p:grpSpPr>
                          <a:xfrm>
                            <a:off x="6785244" y="2357430"/>
                            <a:ext cx="1644408" cy="500066"/>
                            <a:chOff x="6785244" y="2357430"/>
                            <a:chExt cx="1644408" cy="500066"/>
                          </a:xfrm>
                        </p:grpSpPr>
                        <p:sp>
                          <p:nvSpPr>
                            <p:cNvPr id="248" name="Arc 247"/>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49" name="Arc 248"/>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sp>
                        <p:nvSpPr>
                          <p:cNvPr id="230" name="Freeform 229"/>
                          <p:cNvSpPr/>
                          <p:nvPr/>
                        </p:nvSpPr>
                        <p:spPr>
                          <a:xfrm>
                            <a:off x="7506462" y="2342024"/>
                            <a:ext cx="110490" cy="18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1" name="Freeform 230"/>
                          <p:cNvSpPr/>
                          <p:nvPr/>
                        </p:nvSpPr>
                        <p:spPr>
                          <a:xfrm>
                            <a:off x="7500958" y="2857496"/>
                            <a:ext cx="110490" cy="36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232" name="Group 178"/>
                          <p:cNvGrpSpPr/>
                          <p:nvPr/>
                        </p:nvGrpSpPr>
                        <p:grpSpPr>
                          <a:xfrm>
                            <a:off x="6777524" y="2893712"/>
                            <a:ext cx="1644408" cy="500066"/>
                            <a:chOff x="6785244" y="2357430"/>
                            <a:chExt cx="1644408" cy="500066"/>
                          </a:xfrm>
                        </p:grpSpPr>
                        <p:sp>
                          <p:nvSpPr>
                            <p:cNvPr id="246" name="Arc 245"/>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47" name="Arc 246"/>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grpSp>
                        <p:nvGrpSpPr>
                          <p:cNvPr id="233" name="Group 177"/>
                          <p:cNvGrpSpPr/>
                          <p:nvPr/>
                        </p:nvGrpSpPr>
                        <p:grpSpPr>
                          <a:xfrm>
                            <a:off x="6784359" y="3430568"/>
                            <a:ext cx="1644408" cy="500066"/>
                            <a:chOff x="6785244" y="2357430"/>
                            <a:chExt cx="1644408" cy="500066"/>
                          </a:xfrm>
                        </p:grpSpPr>
                        <p:sp>
                          <p:nvSpPr>
                            <p:cNvPr id="244" name="Arc 243"/>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45" name="Arc 244"/>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sp>
                        <p:nvSpPr>
                          <p:cNvPr id="234" name="Freeform 233"/>
                          <p:cNvSpPr/>
                          <p:nvPr/>
                        </p:nvSpPr>
                        <p:spPr>
                          <a:xfrm>
                            <a:off x="7505577" y="3390842"/>
                            <a:ext cx="110490" cy="36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5" name="Freeform 234"/>
                          <p:cNvSpPr/>
                          <p:nvPr/>
                        </p:nvSpPr>
                        <p:spPr>
                          <a:xfrm>
                            <a:off x="7500073" y="3930634"/>
                            <a:ext cx="110490" cy="36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236" name="Group 178"/>
                          <p:cNvGrpSpPr/>
                          <p:nvPr/>
                        </p:nvGrpSpPr>
                        <p:grpSpPr>
                          <a:xfrm>
                            <a:off x="6766911" y="3966850"/>
                            <a:ext cx="1644408" cy="500066"/>
                            <a:chOff x="6785244" y="2357430"/>
                            <a:chExt cx="1644408" cy="500066"/>
                          </a:xfrm>
                        </p:grpSpPr>
                        <p:sp>
                          <p:nvSpPr>
                            <p:cNvPr id="242" name="Arc 241"/>
                            <p:cNvSpPr/>
                            <p:nvPr/>
                          </p:nvSpPr>
                          <p:spPr>
                            <a:xfrm>
                              <a:off x="6786578" y="2357430"/>
                              <a:ext cx="1643074" cy="500066"/>
                            </a:xfrm>
                            <a:prstGeom prst="arc">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43" name="Arc 242"/>
                            <p:cNvSpPr/>
                            <p:nvPr/>
                          </p:nvSpPr>
                          <p:spPr>
                            <a:xfrm rot="10800000" flipH="1">
                              <a:off x="6785244" y="2357430"/>
                              <a:ext cx="1643074" cy="500066"/>
                            </a:xfrm>
                            <a:prstGeom prst="arc">
                              <a:avLst/>
                            </a:prstGeom>
                            <a:noFill/>
                            <a:ln w="19050" cap="flat" cmpd="sng" algn="ctr">
                              <a:solidFill>
                                <a:sysClr val="windowText" lastClr="000000"/>
                              </a:solidFill>
                              <a:prstDash val="solid"/>
                              <a:miter lim="800000"/>
                            </a:ln>
                            <a:effectLst/>
                            <a:scene3d>
                              <a:camera prst="orthographicFront"/>
                              <a:lightRig rig="threePt" dir="t">
                                <a:rot lat="0" lon="0" rev="108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sp>
                        <p:nvSpPr>
                          <p:cNvPr id="237" name="Freeform 236"/>
                          <p:cNvSpPr/>
                          <p:nvPr/>
                        </p:nvSpPr>
                        <p:spPr>
                          <a:xfrm>
                            <a:off x="7505822" y="4468931"/>
                            <a:ext cx="110490" cy="18000"/>
                          </a:xfrm>
                          <a:custGeom>
                            <a:avLst/>
                            <a:gdLst>
                              <a:gd name="connsiteX0" fmla="*/ 105918 w 110490"/>
                              <a:gd name="connsiteY0" fmla="*/ 91440 h 91440"/>
                              <a:gd name="connsiteX1" fmla="*/ 762 w 110490"/>
                              <a:gd name="connsiteY1" fmla="*/ 41148 h 91440"/>
                              <a:gd name="connsiteX2" fmla="*/ 110490 w 110490"/>
                              <a:gd name="connsiteY2" fmla="*/ 0 h 91440"/>
                            </a:gdLst>
                            <a:ahLst/>
                            <a:cxnLst>
                              <a:cxn ang="0">
                                <a:pos x="connsiteX0" y="connsiteY0"/>
                              </a:cxn>
                              <a:cxn ang="0">
                                <a:pos x="connsiteX1" y="connsiteY1"/>
                              </a:cxn>
                              <a:cxn ang="0">
                                <a:pos x="connsiteX2" y="connsiteY2"/>
                              </a:cxn>
                            </a:cxnLst>
                            <a:rect l="l" t="t" r="r" b="b"/>
                            <a:pathLst>
                              <a:path w="110490" h="91440">
                                <a:moveTo>
                                  <a:pt x="105918" y="91440"/>
                                </a:moveTo>
                                <a:cubicBezTo>
                                  <a:pt x="52959" y="73914"/>
                                  <a:pt x="0" y="56388"/>
                                  <a:pt x="762" y="41148"/>
                                </a:cubicBezTo>
                                <a:cubicBezTo>
                                  <a:pt x="1524" y="25908"/>
                                  <a:pt x="56007" y="12954"/>
                                  <a:pt x="110490" y="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238" name="Straight Connector 237"/>
                          <p:cNvCxnSpPr/>
                          <p:nvPr/>
                        </p:nvCxnSpPr>
                        <p:spPr>
                          <a:xfrm rot="-120000">
                            <a:off x="7599699" y="2324771"/>
                            <a:ext cx="812700" cy="15406"/>
                          </a:xfrm>
                          <a:prstGeom prst="line">
                            <a:avLst/>
                          </a:prstGeom>
                          <a:noFill/>
                          <a:ln w="19050" cap="flat" cmpd="sng" algn="ctr">
                            <a:solidFill>
                              <a:sysClr val="windowText" lastClr="000000"/>
                            </a:solidFill>
                            <a:prstDash val="solid"/>
                            <a:miter lim="800000"/>
                          </a:ln>
                          <a:effectLst/>
                        </p:spPr>
                      </p:cxnSp>
                      <p:cxnSp>
                        <p:nvCxnSpPr>
                          <p:cNvPr id="239" name="Straight Connector 238"/>
                          <p:cNvCxnSpPr/>
                          <p:nvPr/>
                        </p:nvCxnSpPr>
                        <p:spPr>
                          <a:xfrm rot="-120000">
                            <a:off x="7574247" y="4473413"/>
                            <a:ext cx="812700" cy="15406"/>
                          </a:xfrm>
                          <a:prstGeom prst="line">
                            <a:avLst/>
                          </a:prstGeom>
                          <a:noFill/>
                          <a:ln w="19050" cap="flat" cmpd="sng" algn="ctr">
                            <a:solidFill>
                              <a:sysClr val="windowText" lastClr="000000"/>
                            </a:solidFill>
                            <a:prstDash val="solid"/>
                            <a:miter lim="800000"/>
                          </a:ln>
                          <a:effectLst/>
                        </p:spPr>
                      </p:cxnSp>
                      <p:cxnSp>
                        <p:nvCxnSpPr>
                          <p:cNvPr id="240" name="Straight Connector 239"/>
                          <p:cNvCxnSpPr/>
                          <p:nvPr/>
                        </p:nvCxnSpPr>
                        <p:spPr>
                          <a:xfrm rot="5400000">
                            <a:off x="8168500" y="4686184"/>
                            <a:ext cx="428628" cy="1588"/>
                          </a:xfrm>
                          <a:prstGeom prst="line">
                            <a:avLst/>
                          </a:prstGeom>
                          <a:noFill/>
                          <a:ln w="19050" cap="flat" cmpd="sng" algn="ctr">
                            <a:solidFill>
                              <a:sysClr val="windowText" lastClr="000000"/>
                            </a:solidFill>
                            <a:prstDash val="solid"/>
                            <a:miter lim="800000"/>
                          </a:ln>
                          <a:effectLst/>
                        </p:spPr>
                      </p:cxnSp>
                      <p:cxnSp>
                        <p:nvCxnSpPr>
                          <p:cNvPr id="241" name="Straight Connector 240"/>
                          <p:cNvCxnSpPr/>
                          <p:nvPr/>
                        </p:nvCxnSpPr>
                        <p:spPr>
                          <a:xfrm rot="5400000">
                            <a:off x="8195632" y="2111884"/>
                            <a:ext cx="428628" cy="1588"/>
                          </a:xfrm>
                          <a:prstGeom prst="line">
                            <a:avLst/>
                          </a:prstGeom>
                          <a:noFill/>
                          <a:ln w="19050" cap="flat" cmpd="sng" algn="ctr">
                            <a:solidFill>
                              <a:sysClr val="windowText" lastClr="000000"/>
                            </a:solidFill>
                            <a:prstDash val="solid"/>
                            <a:miter lim="800000"/>
                          </a:ln>
                          <a:effectLst/>
                        </p:spPr>
                      </p:cxnSp>
                    </p:grpSp>
                  </p:grpSp>
                  <p:cxnSp>
                    <p:nvCxnSpPr>
                      <p:cNvPr id="226" name="Straight Connector 225"/>
                      <p:cNvCxnSpPr/>
                      <p:nvPr/>
                    </p:nvCxnSpPr>
                    <p:spPr>
                      <a:xfrm>
                        <a:off x="1766488" y="2357430"/>
                        <a:ext cx="642942" cy="1588"/>
                      </a:xfrm>
                      <a:prstGeom prst="line">
                        <a:avLst/>
                      </a:prstGeom>
                      <a:noFill/>
                      <a:ln w="19050" cap="flat" cmpd="sng" algn="ctr">
                        <a:solidFill>
                          <a:sysClr val="windowText" lastClr="000000"/>
                        </a:solidFill>
                        <a:prstDash val="solid"/>
                        <a:miter lim="800000"/>
                      </a:ln>
                      <a:effectLst/>
                    </p:spPr>
                  </p:cxnSp>
                </p:grpSp>
              </p:grpSp>
              <p:sp>
                <p:nvSpPr>
                  <p:cNvPr id="208" name="TextBox 207"/>
                  <p:cNvSpPr txBox="1"/>
                  <p:nvPr/>
                </p:nvSpPr>
                <p:spPr>
                  <a:xfrm>
                    <a:off x="3590738" y="6143642"/>
                    <a:ext cx="1357429" cy="47121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Vacuum Vessel</a:t>
                    </a:r>
                    <a:endParaRPr kumimoji="0" lang="en-IN" sz="1200" b="0" i="0" u="none" strike="noStrike" kern="0" cap="none" spc="0" normalizeH="0" baseline="0" noProof="0" dirty="0" smtClean="0">
                      <a:ln>
                        <a:noFill/>
                      </a:ln>
                      <a:solidFill>
                        <a:prstClr val="black"/>
                      </a:solidFill>
                      <a:effectLst/>
                      <a:uLnTx/>
                      <a:uFillTx/>
                    </a:endParaRPr>
                  </a:p>
                </p:txBody>
              </p:sp>
              <p:sp>
                <p:nvSpPr>
                  <p:cNvPr id="209" name="TextBox 208"/>
                  <p:cNvSpPr txBox="1"/>
                  <p:nvPr/>
                </p:nvSpPr>
                <p:spPr>
                  <a:xfrm>
                    <a:off x="2693644" y="3500484"/>
                    <a:ext cx="760272" cy="47121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Limiter</a:t>
                    </a:r>
                    <a:endParaRPr kumimoji="0" lang="en-IN" sz="1200" b="0" i="0" u="none" strike="noStrike" kern="0" cap="none" spc="0" normalizeH="0" baseline="0" noProof="0" dirty="0" smtClean="0">
                      <a:ln>
                        <a:noFill/>
                      </a:ln>
                      <a:solidFill>
                        <a:prstClr val="black"/>
                      </a:solidFill>
                      <a:effectLst/>
                      <a:uLnTx/>
                      <a:uFillTx/>
                    </a:endParaRPr>
                  </a:p>
                </p:txBody>
              </p:sp>
              <p:sp>
                <p:nvSpPr>
                  <p:cNvPr id="210" name="TextBox 209"/>
                  <p:cNvSpPr txBox="1"/>
                  <p:nvPr/>
                </p:nvSpPr>
                <p:spPr>
                  <a:xfrm>
                    <a:off x="687696" y="2250652"/>
                    <a:ext cx="806497" cy="78535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Flexible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 bellow</a:t>
                    </a:r>
                    <a:endParaRPr kumimoji="0" lang="en-IN" sz="1200" b="0" i="0" u="none" strike="noStrike" kern="0" cap="none" spc="0" normalizeH="0" baseline="0" noProof="0" dirty="0" smtClean="0">
                      <a:ln>
                        <a:noFill/>
                      </a:ln>
                      <a:solidFill>
                        <a:prstClr val="black"/>
                      </a:solidFill>
                      <a:effectLst/>
                      <a:uLnTx/>
                      <a:uFillTx/>
                    </a:endParaRPr>
                  </a:p>
                </p:txBody>
              </p:sp>
              <p:sp>
                <p:nvSpPr>
                  <p:cNvPr id="211" name="TextBox 210"/>
                  <p:cNvSpPr txBox="1"/>
                  <p:nvPr/>
                </p:nvSpPr>
                <p:spPr>
                  <a:xfrm>
                    <a:off x="2609040" y="2827590"/>
                    <a:ext cx="911168" cy="41885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Gate Valve</a:t>
                    </a:r>
                    <a:endParaRPr kumimoji="0" lang="en-IN" sz="1000" b="0" i="0" u="none" strike="noStrike" kern="0" cap="none" spc="0" normalizeH="0" baseline="0" noProof="0" dirty="0" smtClean="0">
                      <a:ln>
                        <a:noFill/>
                      </a:ln>
                      <a:solidFill>
                        <a:prstClr val="black"/>
                      </a:solidFill>
                      <a:effectLst/>
                      <a:uLnTx/>
                      <a:uFillTx/>
                    </a:endParaRPr>
                  </a:p>
                </p:txBody>
              </p:sp>
              <p:sp>
                <p:nvSpPr>
                  <p:cNvPr id="212" name="TextBox 211"/>
                  <p:cNvSpPr txBox="1"/>
                  <p:nvPr/>
                </p:nvSpPr>
                <p:spPr>
                  <a:xfrm>
                    <a:off x="1282619" y="825752"/>
                    <a:ext cx="687663" cy="52356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SCR</a:t>
                    </a:r>
                    <a:endParaRPr kumimoji="0" lang="en-IN" sz="1400" b="0" i="0" u="none" strike="noStrike" kern="0" cap="none" spc="0" normalizeH="0" baseline="0" noProof="0" dirty="0" smtClean="0">
                      <a:ln>
                        <a:noFill/>
                      </a:ln>
                      <a:solidFill>
                        <a:prstClr val="black"/>
                      </a:solidFill>
                      <a:effectLst/>
                      <a:uLnTx/>
                      <a:uFillTx/>
                    </a:endParaRPr>
                  </a:p>
                </p:txBody>
              </p:sp>
              <p:sp>
                <p:nvSpPr>
                  <p:cNvPr id="213" name="TextBox 212"/>
                  <p:cNvSpPr txBox="1"/>
                  <p:nvPr/>
                </p:nvSpPr>
                <p:spPr>
                  <a:xfrm>
                    <a:off x="643192" y="3475529"/>
                    <a:ext cx="744682" cy="4188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Ceramic</a:t>
                    </a:r>
                    <a:endParaRPr kumimoji="0" lang="en-IN" sz="1000" b="0" i="0" u="none" strike="noStrike" kern="0" cap="none" spc="0" normalizeH="0" baseline="0" noProof="0" dirty="0" smtClean="0">
                      <a:ln>
                        <a:noFill/>
                      </a:ln>
                      <a:solidFill>
                        <a:prstClr val="black"/>
                      </a:solidFill>
                      <a:effectLst/>
                      <a:uLnTx/>
                      <a:uFillTx/>
                    </a:endParaRPr>
                  </a:p>
                </p:txBody>
              </p:sp>
              <p:cxnSp>
                <p:nvCxnSpPr>
                  <p:cNvPr id="214" name="Straight Arrow Connector 213"/>
                  <p:cNvCxnSpPr>
                    <a:endCxn id="206" idx="1"/>
                  </p:cNvCxnSpPr>
                  <p:nvPr/>
                </p:nvCxnSpPr>
                <p:spPr>
                  <a:xfrm>
                    <a:off x="1500166" y="3714752"/>
                    <a:ext cx="579381" cy="161763"/>
                  </a:xfrm>
                  <a:prstGeom prst="straightConnector1">
                    <a:avLst/>
                  </a:prstGeom>
                  <a:noFill/>
                  <a:ln w="6350" cap="flat" cmpd="sng" algn="ctr">
                    <a:solidFill>
                      <a:sysClr val="windowText" lastClr="000000"/>
                    </a:solidFill>
                    <a:prstDash val="solid"/>
                    <a:miter lim="800000"/>
                    <a:tailEnd type="arrow"/>
                  </a:ln>
                  <a:effectLst/>
                </p:spPr>
              </p:cxnSp>
              <p:sp>
                <p:nvSpPr>
                  <p:cNvPr id="215" name="TextBox 214"/>
                  <p:cNvSpPr txBox="1"/>
                  <p:nvPr/>
                </p:nvSpPr>
                <p:spPr>
                  <a:xfrm>
                    <a:off x="3857620" y="4347872"/>
                    <a:ext cx="1325001" cy="54178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rPr>
                      <a:t>Electrode</a:t>
                    </a:r>
                    <a:endParaRPr kumimoji="0" lang="en-IN" sz="1200" b="1" i="0" u="none" strike="noStrike" kern="0" cap="none" spc="0" normalizeH="0" baseline="0" noProof="0" dirty="0" smtClean="0">
                      <a:ln>
                        <a:noFill/>
                      </a:ln>
                      <a:solidFill>
                        <a:prstClr val="black"/>
                      </a:solidFill>
                      <a:effectLst/>
                      <a:uLnTx/>
                      <a:uFillTx/>
                    </a:endParaRPr>
                  </a:p>
                </p:txBody>
              </p:sp>
              <p:cxnSp>
                <p:nvCxnSpPr>
                  <p:cNvPr id="216" name="Straight Arrow Connector 215"/>
                  <p:cNvCxnSpPr>
                    <a:endCxn id="195" idx="1"/>
                  </p:cNvCxnSpPr>
                  <p:nvPr/>
                </p:nvCxnSpPr>
                <p:spPr>
                  <a:xfrm rot="10800000">
                    <a:off x="2122376" y="4117716"/>
                    <a:ext cx="1806682" cy="454292"/>
                  </a:xfrm>
                  <a:prstGeom prst="straightConnector1">
                    <a:avLst/>
                  </a:prstGeom>
                  <a:noFill/>
                  <a:ln w="6350" cap="flat" cmpd="sng" algn="ctr">
                    <a:solidFill>
                      <a:sysClr val="windowText" lastClr="000000"/>
                    </a:solidFill>
                    <a:prstDash val="solid"/>
                    <a:miter lim="800000"/>
                    <a:tailEnd type="arrow"/>
                  </a:ln>
                  <a:effectLst/>
                </p:spPr>
              </p:cxnSp>
              <p:cxnSp>
                <p:nvCxnSpPr>
                  <p:cNvPr id="217" name="Straight Connector 216"/>
                  <p:cNvCxnSpPr/>
                  <p:nvPr/>
                </p:nvCxnSpPr>
                <p:spPr>
                  <a:xfrm rot="16320000" flipV="1">
                    <a:off x="2930317" y="2001631"/>
                    <a:ext cx="548334" cy="20388"/>
                  </a:xfrm>
                  <a:prstGeom prst="line">
                    <a:avLst/>
                  </a:prstGeom>
                  <a:noFill/>
                  <a:ln w="6350" cap="flat" cmpd="sng" algn="ctr">
                    <a:solidFill>
                      <a:sysClr val="windowText" lastClr="000000"/>
                    </a:solidFill>
                    <a:prstDash val="solid"/>
                    <a:miter lim="800000"/>
                  </a:ln>
                  <a:effectLst/>
                </p:spPr>
              </p:cxnSp>
            </p:grpSp>
            <p:sp>
              <p:nvSpPr>
                <p:cNvPr id="156" name="TextBox 155"/>
                <p:cNvSpPr txBox="1"/>
                <p:nvPr/>
              </p:nvSpPr>
              <p:spPr>
                <a:xfrm rot="16200000">
                  <a:off x="3408548" y="5026689"/>
                  <a:ext cx="1661242" cy="367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High Field  Side</a:t>
                  </a:r>
                  <a:endParaRPr kumimoji="0" lang="en-IN" sz="1000" b="0" i="0" u="none" strike="noStrike" kern="0" cap="none" spc="0" normalizeH="0" baseline="0" noProof="0" dirty="0" smtClean="0">
                    <a:ln>
                      <a:noFill/>
                    </a:ln>
                    <a:solidFill>
                      <a:prstClr val="black"/>
                    </a:solidFill>
                    <a:effectLst/>
                    <a:uLnTx/>
                    <a:uFillTx/>
                  </a:endParaRPr>
                </a:p>
              </p:txBody>
            </p:sp>
            <p:grpSp>
              <p:nvGrpSpPr>
                <p:cNvPr id="157" name="Group 136"/>
                <p:cNvGrpSpPr/>
                <p:nvPr/>
              </p:nvGrpSpPr>
              <p:grpSpPr>
                <a:xfrm>
                  <a:off x="3709686" y="3571876"/>
                  <a:ext cx="648000" cy="2956790"/>
                  <a:chOff x="3709686" y="3571876"/>
                  <a:chExt cx="648000" cy="2956790"/>
                </a:xfrm>
              </p:grpSpPr>
              <p:cxnSp>
                <p:nvCxnSpPr>
                  <p:cNvPr id="158" name="Straight Connector 157"/>
                  <p:cNvCxnSpPr/>
                  <p:nvPr/>
                </p:nvCxnSpPr>
                <p:spPr>
                  <a:xfrm rot="5340000">
                    <a:off x="2568962" y="5025694"/>
                    <a:ext cx="2956790" cy="49154"/>
                  </a:xfrm>
                  <a:prstGeom prst="line">
                    <a:avLst/>
                  </a:prstGeom>
                  <a:noFill/>
                  <a:ln w="25400" cap="flat" cmpd="sng" algn="ctr">
                    <a:solidFill>
                      <a:sysClr val="windowText" lastClr="000000"/>
                    </a:solidFill>
                    <a:prstDash val="solid"/>
                    <a:miter lim="800000"/>
                  </a:ln>
                  <a:effectLst/>
                </p:spPr>
              </p:cxnSp>
              <p:sp>
                <p:nvSpPr>
                  <p:cNvPr id="159" name="Curved Up Arrow 158"/>
                  <p:cNvSpPr/>
                  <p:nvPr/>
                </p:nvSpPr>
                <p:spPr>
                  <a:xfrm>
                    <a:off x="3709686" y="3714752"/>
                    <a:ext cx="648000" cy="216000"/>
                  </a:xfrm>
                  <a:prstGeom prst="curved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grpSp>
          <p:sp>
            <p:nvSpPr>
              <p:cNvPr id="153" name="TextBox 152"/>
              <p:cNvSpPr txBox="1"/>
              <p:nvPr/>
            </p:nvSpPr>
            <p:spPr>
              <a:xfrm>
                <a:off x="2361613" y="3243570"/>
                <a:ext cx="564447" cy="2775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smtClean="0">
                    <a:ln>
                      <a:noFill/>
                    </a:ln>
                    <a:solidFill>
                      <a:prstClr val="black"/>
                    </a:solidFill>
                    <a:effectLst/>
                    <a:uLnTx/>
                    <a:uFillTx/>
                  </a:rPr>
                  <a:t>V</a:t>
                </a:r>
                <a:r>
                  <a:rPr kumimoji="0" lang="en-IN" sz="1200" b="0" i="0" u="none" strike="noStrike" kern="0" cap="none" spc="0" normalizeH="0" baseline="-25000" noProof="0" dirty="0" smtClean="0">
                    <a:ln>
                      <a:noFill/>
                    </a:ln>
                    <a:solidFill>
                      <a:prstClr val="black"/>
                    </a:solidFill>
                    <a:effectLst/>
                    <a:uLnTx/>
                    <a:uFillTx/>
                  </a:rPr>
                  <a:t>bias</a:t>
                </a:r>
              </a:p>
            </p:txBody>
          </p:sp>
        </p:grpSp>
        <p:sp>
          <p:nvSpPr>
            <p:cNvPr id="149" name="Rectangle 148"/>
            <p:cNvSpPr/>
            <p:nvPr/>
          </p:nvSpPr>
          <p:spPr>
            <a:xfrm>
              <a:off x="7169943" y="1851521"/>
              <a:ext cx="1974057" cy="1415772"/>
            </a:xfrm>
            <a:prstGeom prst="rect">
              <a:avLst/>
            </a:prstGeom>
            <a:ln>
              <a:solidFill>
                <a:sysClr val="windowText" lastClr="00000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Material: Molybdenum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Diameter: 5 mm</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Tip position inside limiter ~ 3 cm (near q</a:t>
              </a:r>
              <a:r>
                <a:rPr kumimoji="0" lang="en-US" sz="1400" b="1"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rPr>
                <a:t>edge</a:t>
              </a: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 3)</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Exposed length ~ 2 cm</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0" name="Rectangle 149"/>
            <p:cNvSpPr/>
            <p:nvPr/>
          </p:nvSpPr>
          <p:spPr>
            <a:xfrm>
              <a:off x="4749976" y="765538"/>
              <a:ext cx="3662258" cy="461665"/>
            </a:xfrm>
            <a:prstGeom prst="rect">
              <a:avLst/>
            </a:prstGeom>
          </p:spPr>
          <p:txBody>
            <a:bodyPr wrap="square">
              <a:spAutoFit/>
            </a:bodyPr>
            <a:lstStyle/>
            <a:p>
              <a:pPr algn="ctr"/>
              <a:r>
                <a:rPr lang="en-US" sz="1600" u="sng" dirty="0" smtClean="0">
                  <a:solidFill>
                    <a:prstClr val="black"/>
                  </a:solidFill>
                  <a:cs typeface="Arial" panose="020B0604020202020204" pitchFamily="34" charset="0"/>
                </a:rPr>
                <a:t> </a:t>
              </a:r>
              <a:r>
                <a:rPr lang="en-US" sz="2400" b="1" u="sng" dirty="0" smtClean="0">
                  <a:solidFill>
                    <a:prstClr val="black"/>
                  </a:solidFill>
                  <a:latin typeface="Arial" panose="020B0604020202020204" pitchFamily="34" charset="0"/>
                  <a:cs typeface="Arial" panose="020B0604020202020204" pitchFamily="34" charset="0"/>
                </a:rPr>
                <a:t>Experimental Set-up </a:t>
              </a:r>
              <a:r>
                <a:rPr lang="en-US" sz="1600" b="1" u="sng" dirty="0" smtClean="0">
                  <a:solidFill>
                    <a:prstClr val="black"/>
                  </a:solidFill>
                  <a:latin typeface="Arial" panose="020B0604020202020204" pitchFamily="34" charset="0"/>
                  <a:cs typeface="Arial" panose="020B0604020202020204" pitchFamily="34" charset="0"/>
                </a:rPr>
                <a:t>    </a:t>
              </a:r>
              <a:endParaRPr lang="en-US" sz="1600" b="1" u="sng" dirty="0">
                <a:solidFill>
                  <a:prstClr val="black"/>
                </a:solidFill>
                <a:latin typeface="Arial" panose="020B0604020202020204" pitchFamily="34" charset="0"/>
                <a:cs typeface="Arial" panose="020B0604020202020204" pitchFamily="34" charset="0"/>
              </a:endParaRPr>
            </a:p>
          </p:txBody>
        </p:sp>
        <p:cxnSp>
          <p:nvCxnSpPr>
            <p:cNvPr id="151" name="Straight Arrow Connector 150"/>
            <p:cNvCxnSpPr/>
            <p:nvPr/>
          </p:nvCxnSpPr>
          <p:spPr>
            <a:xfrm flipV="1">
              <a:off x="7312770" y="3332416"/>
              <a:ext cx="335602" cy="518676"/>
            </a:xfrm>
            <a:prstGeom prst="straightConnector1">
              <a:avLst/>
            </a:prstGeom>
            <a:noFill/>
            <a:ln w="12700" cap="flat" cmpd="sng" algn="ctr">
              <a:solidFill>
                <a:sysClr val="windowText" lastClr="000000"/>
              </a:solidFill>
              <a:prstDash val="solid"/>
              <a:miter lim="800000"/>
              <a:headEnd w="lg" len="lg"/>
              <a:tailEnd type="triangle"/>
            </a:ln>
            <a:effectLst/>
          </p:spPr>
        </p:cxnSp>
      </p:grpSp>
      <p:sp>
        <p:nvSpPr>
          <p:cNvPr id="279" name="Rectangle 278"/>
          <p:cNvSpPr/>
          <p:nvPr/>
        </p:nvSpPr>
        <p:spPr>
          <a:xfrm>
            <a:off x="705572" y="5327095"/>
            <a:ext cx="7784193" cy="1200329"/>
          </a:xfrm>
          <a:prstGeom prst="rect">
            <a:avLst/>
          </a:prstGeom>
        </p:spPr>
        <p:txBody>
          <a:bodyPr wrap="square">
            <a:spAutoFit/>
          </a:bodyPr>
          <a:lstStyle/>
          <a:p>
            <a:pPr algn="ctr" defTabSz="444500"/>
            <a:r>
              <a:rPr lang="en-IN" sz="2400" b="1" dirty="0">
                <a:solidFill>
                  <a:srgbClr val="70AD47">
                    <a:lumMod val="75000"/>
                  </a:srgbClr>
                </a:solidFill>
                <a:latin typeface="Lucida Calligraphy" panose="03010101010101010101" pitchFamily="66" charset="0"/>
              </a:rPr>
              <a:t>Hence, MHD generated </a:t>
            </a:r>
            <a:r>
              <a:rPr lang="en-IN" sz="2400" b="1" dirty="0" smtClean="0">
                <a:solidFill>
                  <a:srgbClr val="70AD47">
                    <a:lumMod val="75000"/>
                  </a:srgbClr>
                </a:solidFill>
                <a:latin typeface="Lucida Calligraphy" panose="03010101010101010101" pitchFamily="66" charset="0"/>
              </a:rPr>
              <a:t>disruptions </a:t>
            </a:r>
            <a:r>
              <a:rPr lang="en-IN" sz="2400" b="1" dirty="0">
                <a:solidFill>
                  <a:srgbClr val="70AD47">
                    <a:lumMod val="75000"/>
                  </a:srgbClr>
                </a:solidFill>
                <a:latin typeface="Lucida Calligraphy" panose="03010101010101010101" pitchFamily="66" charset="0"/>
              </a:rPr>
              <a:t>in Aditya </a:t>
            </a:r>
            <a:r>
              <a:rPr lang="en-IN" sz="2400" b="1" dirty="0" smtClean="0">
                <a:solidFill>
                  <a:srgbClr val="70AD47">
                    <a:lumMod val="75000"/>
                  </a:srgbClr>
                </a:solidFill>
                <a:latin typeface="Lucida Calligraphy" panose="03010101010101010101" pitchFamily="66" charset="0"/>
              </a:rPr>
              <a:t>tokamak </a:t>
            </a:r>
            <a:r>
              <a:rPr lang="en-IN" sz="2400" b="1" dirty="0">
                <a:solidFill>
                  <a:srgbClr val="70AD47">
                    <a:lumMod val="75000"/>
                  </a:srgbClr>
                </a:solidFill>
                <a:latin typeface="Lucida Calligraphy" panose="03010101010101010101" pitchFamily="66" charset="0"/>
              </a:rPr>
              <a:t>are targeted with </a:t>
            </a:r>
            <a:r>
              <a:rPr lang="en-IN" sz="2400" b="1" dirty="0" smtClean="0">
                <a:solidFill>
                  <a:srgbClr val="70AD47">
                    <a:lumMod val="75000"/>
                  </a:srgbClr>
                </a:solidFill>
                <a:latin typeface="Lucida Calligraphy" panose="03010101010101010101" pitchFamily="66" charset="0"/>
              </a:rPr>
              <a:t>sheared </a:t>
            </a:r>
            <a:r>
              <a:rPr lang="en-IN" sz="2400" b="1" dirty="0">
                <a:solidFill>
                  <a:srgbClr val="70AD47">
                    <a:lumMod val="75000"/>
                  </a:srgbClr>
                </a:solidFill>
                <a:latin typeface="Lucida Calligraphy" panose="03010101010101010101" pitchFamily="66" charset="0"/>
              </a:rPr>
              <a:t>rotation induced </a:t>
            </a:r>
            <a:r>
              <a:rPr lang="en-IN" sz="2400" b="1" dirty="0" smtClean="0">
                <a:solidFill>
                  <a:srgbClr val="70AD47">
                    <a:lumMod val="75000"/>
                  </a:srgbClr>
                </a:solidFill>
                <a:latin typeface="Lucida Calligraphy" panose="03010101010101010101" pitchFamily="66" charset="0"/>
              </a:rPr>
              <a:t>by biased </a:t>
            </a:r>
            <a:r>
              <a:rPr lang="en-IN" sz="2400" b="1" dirty="0">
                <a:solidFill>
                  <a:srgbClr val="70AD47">
                    <a:lumMod val="75000"/>
                  </a:srgbClr>
                </a:solidFill>
                <a:latin typeface="Lucida Calligraphy" panose="03010101010101010101" pitchFamily="66" charset="0"/>
              </a:rPr>
              <a:t>electrode</a:t>
            </a:r>
          </a:p>
        </p:txBody>
      </p:sp>
      <p:sp>
        <p:nvSpPr>
          <p:cNvPr id="281" name="TextBox 280"/>
          <p:cNvSpPr txBox="1"/>
          <p:nvPr/>
        </p:nvSpPr>
        <p:spPr>
          <a:xfrm>
            <a:off x="76582" y="905087"/>
            <a:ext cx="4364788" cy="4262705"/>
          </a:xfrm>
          <a:prstGeom prst="rect">
            <a:avLst/>
          </a:prstGeom>
          <a:noFill/>
          <a:ln>
            <a:noFill/>
          </a:ln>
        </p:spPr>
        <p:txBody>
          <a:bodyPr wrap="square" rtlCol="0">
            <a:spAutoFit/>
          </a:bodyPr>
          <a:lstStyle/>
          <a:p>
            <a:pPr algn="just"/>
            <a:r>
              <a:rPr lang="en-IN" sz="2400" dirty="0" smtClean="0">
                <a:solidFill>
                  <a:prstClr val="black"/>
                </a:solidFill>
                <a:latin typeface="Arial" panose="020B0604020202020204" pitchFamily="34" charset="0"/>
                <a:cs typeface="Arial" panose="020B0604020202020204" pitchFamily="34" charset="0"/>
              </a:rPr>
              <a:t>Biased Electrodes induces sheared radial electric fields</a:t>
            </a:r>
          </a:p>
          <a:p>
            <a:pPr algn="just"/>
            <a:endParaRPr lang="en-IN" dirty="0" smtClean="0">
              <a:solidFill>
                <a:prstClr val="black"/>
              </a:solidFill>
              <a:latin typeface="Comic Sans MS" panose="030F0702030302020204" pitchFamily="66" charset="0"/>
            </a:endParaRPr>
          </a:p>
          <a:p>
            <a:pPr algn="just" defTabSz="444500"/>
            <a:endParaRPr lang="en-IN" sz="2400" dirty="0" smtClean="0">
              <a:solidFill>
                <a:srgbClr val="44546A"/>
              </a:solidFill>
              <a:latin typeface="Comic Sans MS" panose="030F0702030302020204" pitchFamily="66" charset="0"/>
            </a:endParaRPr>
          </a:p>
          <a:p>
            <a:pPr algn="just" defTabSz="444500"/>
            <a:r>
              <a:rPr lang="en-IN" sz="2400" dirty="0" smtClean="0">
                <a:solidFill>
                  <a:srgbClr val="0000FF"/>
                </a:solidFill>
                <a:latin typeface="Arial" panose="020B0604020202020204" pitchFamily="34" charset="0"/>
                <a:cs typeface="Arial" panose="020B0604020202020204" pitchFamily="34" charset="0"/>
              </a:rPr>
              <a:t>Generation of sheared poloidal rotations 	in edge region</a:t>
            </a:r>
          </a:p>
          <a:p>
            <a:pPr marL="268288" algn="just" defTabSz="673100">
              <a:buFont typeface="Lucida Calligraphy" panose="03010101010101010101" pitchFamily="66" charset="0"/>
              <a:buChar char="»"/>
            </a:pPr>
            <a:endParaRPr lang="en-IN" sz="1600" dirty="0" smtClean="0">
              <a:solidFill>
                <a:srgbClr val="44546A"/>
              </a:solidFill>
              <a:latin typeface="Lucida Calligraphy" panose="03010101010101010101" pitchFamily="66" charset="0"/>
            </a:endParaRPr>
          </a:p>
          <a:p>
            <a:pPr marL="268288" algn="just" defTabSz="673100"/>
            <a:endParaRPr lang="en-IN" sz="1600" dirty="0">
              <a:solidFill>
                <a:srgbClr val="44546A"/>
              </a:solidFill>
              <a:latin typeface="Lucida Calligraphy" panose="03010101010101010101" pitchFamily="66" charset="0"/>
            </a:endParaRPr>
          </a:p>
          <a:p>
            <a:pPr algn="just"/>
            <a:endParaRPr lang="en-IN" sz="500" dirty="0" smtClean="0">
              <a:solidFill>
                <a:srgbClr val="44546A"/>
              </a:solidFill>
              <a:latin typeface="Lucida Calligraphy" panose="03010101010101010101" pitchFamily="66" charset="0"/>
            </a:endParaRPr>
          </a:p>
          <a:p>
            <a:pPr algn="just"/>
            <a:endParaRPr lang="en-IN" sz="2000" dirty="0" smtClean="0">
              <a:solidFill>
                <a:srgbClr val="FF0000"/>
              </a:solidFill>
              <a:latin typeface="Arial" panose="020B0604020202020204" pitchFamily="34" charset="0"/>
              <a:cs typeface="Arial" panose="020B0604020202020204" pitchFamily="34" charset="0"/>
            </a:endParaRPr>
          </a:p>
          <a:p>
            <a:pPr algn="just"/>
            <a:r>
              <a:rPr lang="en-IN" sz="2400" dirty="0" smtClean="0">
                <a:solidFill>
                  <a:srgbClr val="FF0000"/>
                </a:solidFill>
                <a:latin typeface="Arial" panose="020B0604020202020204" pitchFamily="34" charset="0"/>
                <a:cs typeface="Arial" panose="020B0604020202020204" pitchFamily="34" charset="0"/>
              </a:rPr>
              <a:t>Sheared rotations are known to suppress the MHD fluctuation</a:t>
            </a:r>
            <a:endParaRPr lang="en-IN" dirty="0">
              <a:solidFill>
                <a:srgbClr val="FF0000"/>
              </a:solidFill>
              <a:latin typeface="Arial" panose="020B0604020202020204" pitchFamily="34" charset="0"/>
              <a:cs typeface="Arial" panose="020B0604020202020204" pitchFamily="34" charset="0"/>
            </a:endParaRPr>
          </a:p>
        </p:txBody>
      </p:sp>
      <p:sp>
        <p:nvSpPr>
          <p:cNvPr id="282" name="Down Arrow 281"/>
          <p:cNvSpPr/>
          <p:nvPr/>
        </p:nvSpPr>
        <p:spPr>
          <a:xfrm>
            <a:off x="1989784" y="1745343"/>
            <a:ext cx="457200" cy="63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3" name="Down Arrow 282"/>
          <p:cNvSpPr/>
          <p:nvPr/>
        </p:nvSpPr>
        <p:spPr>
          <a:xfrm>
            <a:off x="1989784" y="3209825"/>
            <a:ext cx="495300" cy="700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4"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6</a:t>
            </a:fld>
            <a:endParaRPr lang="en-IN" dirty="0"/>
          </a:p>
        </p:txBody>
      </p:sp>
      <p:pic>
        <p:nvPicPr>
          <p:cNvPr id="28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147"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1531124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7</a:t>
            </a:fld>
            <a:endParaRPr lang="en-IN" dirty="0"/>
          </a:p>
        </p:txBody>
      </p:sp>
      <p:sp>
        <p:nvSpPr>
          <p:cNvPr id="31" name="TextBox 30"/>
          <p:cNvSpPr txBox="1"/>
          <p:nvPr/>
        </p:nvSpPr>
        <p:spPr>
          <a:xfrm>
            <a:off x="1143000" y="685590"/>
            <a:ext cx="6858000" cy="697492"/>
          </a:xfrm>
          <a:prstGeom prst="rect">
            <a:avLst/>
          </a:prstGeom>
          <a:noFill/>
        </p:spPr>
        <p:txBody>
          <a:bodyPr wrap="square" lIns="91301" tIns="45653" rIns="91301" bIns="45653" rtlCol="0">
            <a:spAutoFit/>
          </a:bodyPr>
          <a:lstStyle/>
          <a:p>
            <a:pPr algn="ctr">
              <a:spcBef>
                <a:spcPts val="200"/>
              </a:spcBef>
              <a:spcAft>
                <a:spcPts val="200"/>
              </a:spcAft>
            </a:pPr>
            <a:r>
              <a:rPr lang="en-IN" b="1" dirty="0" smtClean="0">
                <a:solidFill>
                  <a:prstClr val="black"/>
                </a:solidFill>
                <a:latin typeface="Arial" panose="020B0604020202020204" pitchFamily="34" charset="0"/>
                <a:cs typeface="Arial" panose="020B0604020202020204" pitchFamily="34" charset="0"/>
              </a:rPr>
              <a:t>Disrupted Shot # 26570 without  bias – in Black </a:t>
            </a:r>
          </a:p>
          <a:p>
            <a:pPr algn="ctr">
              <a:spcBef>
                <a:spcPts val="200"/>
              </a:spcBef>
              <a:spcAft>
                <a:spcPts val="200"/>
              </a:spcAft>
            </a:pPr>
            <a:r>
              <a:rPr lang="en-IN" b="1" dirty="0" smtClean="0">
                <a:solidFill>
                  <a:srgbClr val="FF0000"/>
                </a:solidFill>
                <a:latin typeface="Arial" panose="020B0604020202020204" pitchFamily="34" charset="0"/>
                <a:cs typeface="Arial" panose="020B0604020202020204" pitchFamily="34" charset="0"/>
              </a:rPr>
              <a:t>Disruption avoided in Shot # 26571 with bias (</a:t>
            </a:r>
            <a:r>
              <a:rPr lang="en-US" b="1" dirty="0" smtClean="0">
                <a:solidFill>
                  <a:srgbClr val="FF0000"/>
                </a:solidFill>
                <a:latin typeface="Arial" panose="020B0604020202020204" pitchFamily="34" charset="0"/>
                <a:cs typeface="Arial" panose="020B0604020202020204" pitchFamily="34" charset="0"/>
              </a:rPr>
              <a:t>~190V)</a:t>
            </a:r>
            <a:r>
              <a:rPr lang="en-IN" b="1" dirty="0" smtClean="0">
                <a:solidFill>
                  <a:srgbClr val="FF0000"/>
                </a:solidFill>
                <a:latin typeface="Arial" panose="020B0604020202020204" pitchFamily="34" charset="0"/>
                <a:cs typeface="Arial" panose="020B0604020202020204" pitchFamily="34" charset="0"/>
              </a:rPr>
              <a:t> – in Red</a:t>
            </a:r>
          </a:p>
        </p:txBody>
      </p:sp>
      <p:sp>
        <p:nvSpPr>
          <p:cNvPr id="32" name="TextBox 31"/>
          <p:cNvSpPr txBox="1"/>
          <p:nvPr/>
        </p:nvSpPr>
        <p:spPr>
          <a:xfrm>
            <a:off x="5403373" y="1419507"/>
            <a:ext cx="320855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By applying bias voltage</a:t>
            </a:r>
          </a:p>
        </p:txBody>
      </p:sp>
      <p:sp>
        <p:nvSpPr>
          <p:cNvPr id="35" name="TextBox 34"/>
          <p:cNvSpPr txBox="1"/>
          <p:nvPr/>
        </p:nvSpPr>
        <p:spPr>
          <a:xfrm>
            <a:off x="5277394" y="1816614"/>
            <a:ext cx="3866605" cy="707886"/>
          </a:xfrm>
          <a:prstGeom prst="rect">
            <a:avLst/>
          </a:prstGeom>
          <a:noFill/>
        </p:spPr>
        <p:txBody>
          <a:bodyPr wrap="square" rtlCol="0">
            <a:spAutoFit/>
          </a:bodyPr>
          <a:lstStyle/>
          <a:p>
            <a:pPr algn="ctr"/>
            <a:r>
              <a:rPr lang="en-IN" sz="2000" b="1" dirty="0" smtClean="0">
                <a:solidFill>
                  <a:prstClr val="black"/>
                </a:solidFill>
                <a:latin typeface="Copperplate Gothic Light" panose="020E0507020206020404" pitchFamily="34" charset="0"/>
              </a:rPr>
              <a:t>Current quench avoided</a:t>
            </a:r>
          </a:p>
          <a:p>
            <a:pPr algn="ctr"/>
            <a:r>
              <a:rPr lang="en-IN" sz="2000" b="1" dirty="0" smtClean="0">
                <a:solidFill>
                  <a:prstClr val="black"/>
                </a:solidFill>
                <a:latin typeface="Copperplate Gothic Light" panose="020E0507020206020404" pitchFamily="34" charset="0"/>
              </a:rPr>
              <a:t>Plasma current sustained</a:t>
            </a:r>
            <a:endParaRPr lang="en-IN" sz="2000" b="1" dirty="0">
              <a:solidFill>
                <a:prstClr val="black"/>
              </a:solidFill>
              <a:latin typeface="Copperplate Gothic Light" panose="020E0507020206020404" pitchFamily="34" charset="0"/>
            </a:endParaRPr>
          </a:p>
        </p:txBody>
      </p:sp>
      <p:sp>
        <p:nvSpPr>
          <p:cNvPr id="52" name="TextBox 51"/>
          <p:cNvSpPr txBox="1"/>
          <p:nvPr/>
        </p:nvSpPr>
        <p:spPr>
          <a:xfrm>
            <a:off x="5512526" y="2721912"/>
            <a:ext cx="2994898"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Density Restored</a:t>
            </a:r>
            <a:endParaRPr lang="en-IN" sz="2200" b="1" dirty="0">
              <a:solidFill>
                <a:prstClr val="black"/>
              </a:solidFill>
              <a:latin typeface="Copperplate Gothic Light" panose="020E0507020206020404" pitchFamily="34" charset="0"/>
            </a:endParaRPr>
          </a:p>
        </p:txBody>
      </p:sp>
      <p:sp>
        <p:nvSpPr>
          <p:cNvPr id="53" name="TextBox 52"/>
          <p:cNvSpPr txBox="1"/>
          <p:nvPr/>
        </p:nvSpPr>
        <p:spPr>
          <a:xfrm>
            <a:off x="5238207" y="3196029"/>
            <a:ext cx="3760175"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Temperature Restored</a:t>
            </a:r>
            <a:endParaRPr lang="en-IN" sz="2200" b="1" dirty="0">
              <a:solidFill>
                <a:prstClr val="black"/>
              </a:solidFill>
              <a:latin typeface="Copperplate Gothic Light" panose="020E0507020206020404" pitchFamily="34" charset="0"/>
            </a:endParaRPr>
          </a:p>
        </p:txBody>
      </p:sp>
      <p:sp>
        <p:nvSpPr>
          <p:cNvPr id="54" name="TextBox 53"/>
          <p:cNvSpPr txBox="1"/>
          <p:nvPr/>
        </p:nvSpPr>
        <p:spPr>
          <a:xfrm>
            <a:off x="5133703" y="4131178"/>
            <a:ext cx="4026547"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Stored energy Restored</a:t>
            </a:r>
            <a:endParaRPr lang="en-IN" sz="2200" b="1" dirty="0">
              <a:solidFill>
                <a:prstClr val="black"/>
              </a:solidFill>
              <a:latin typeface="Copperplate Gothic Light" panose="020E0507020206020404" pitchFamily="34" charset="0"/>
            </a:endParaRPr>
          </a:p>
        </p:txBody>
      </p:sp>
      <p:sp>
        <p:nvSpPr>
          <p:cNvPr id="55" name="TextBox 54"/>
          <p:cNvSpPr txBox="1"/>
          <p:nvPr/>
        </p:nvSpPr>
        <p:spPr>
          <a:xfrm>
            <a:off x="5880826" y="4574660"/>
            <a:ext cx="2551248"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Gas Puff Pulse</a:t>
            </a:r>
            <a:endParaRPr lang="en-IN" sz="2200" b="1" dirty="0">
              <a:solidFill>
                <a:prstClr val="black"/>
              </a:solidFill>
              <a:latin typeface="Copperplate Gothic Light" panose="020E0507020206020404" pitchFamily="34" charset="0"/>
            </a:endParaRPr>
          </a:p>
        </p:txBody>
      </p:sp>
      <p:sp>
        <p:nvSpPr>
          <p:cNvPr id="56" name="TextBox 55"/>
          <p:cNvSpPr txBox="1"/>
          <p:nvPr/>
        </p:nvSpPr>
        <p:spPr>
          <a:xfrm>
            <a:off x="6011456" y="4985655"/>
            <a:ext cx="2285637"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Bias Voltage</a:t>
            </a:r>
            <a:endParaRPr lang="en-IN" sz="2200" b="1" dirty="0">
              <a:solidFill>
                <a:prstClr val="black"/>
              </a:solidFill>
              <a:latin typeface="Copperplate Gothic Light" panose="020E0507020206020404" pitchFamily="34" charset="0"/>
            </a:endParaRPr>
          </a:p>
        </p:txBody>
      </p:sp>
      <p:sp>
        <p:nvSpPr>
          <p:cNvPr id="57" name="TextBox 56"/>
          <p:cNvSpPr txBox="1"/>
          <p:nvPr/>
        </p:nvSpPr>
        <p:spPr>
          <a:xfrm>
            <a:off x="5998393" y="5423745"/>
            <a:ext cx="2332135"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Bias Current</a:t>
            </a:r>
            <a:endParaRPr lang="en-IN" sz="2200" b="1" dirty="0">
              <a:solidFill>
                <a:prstClr val="black"/>
              </a:solidFill>
              <a:latin typeface="Copperplate Gothic Light" panose="020E0507020206020404" pitchFamily="34" charset="0"/>
            </a:endParaRPr>
          </a:p>
        </p:txBody>
      </p:sp>
      <p:sp>
        <p:nvSpPr>
          <p:cNvPr id="58" name="TextBox 57"/>
          <p:cNvSpPr txBox="1"/>
          <p:nvPr/>
        </p:nvSpPr>
        <p:spPr>
          <a:xfrm>
            <a:off x="5316585" y="3668219"/>
            <a:ext cx="3726098" cy="430887"/>
          </a:xfrm>
          <a:prstGeom prst="rect">
            <a:avLst/>
          </a:prstGeom>
          <a:noFill/>
        </p:spPr>
        <p:txBody>
          <a:bodyPr wrap="square" rtlCol="0">
            <a:spAutoFit/>
          </a:bodyPr>
          <a:lstStyle/>
          <a:p>
            <a:pPr algn="ctr"/>
            <a:r>
              <a:rPr lang="en-IN" sz="2200" b="1" dirty="0" smtClean="0">
                <a:solidFill>
                  <a:prstClr val="black"/>
                </a:solidFill>
                <a:latin typeface="Copperplate Gothic Light" panose="020E0507020206020404" pitchFamily="34" charset="0"/>
              </a:rPr>
              <a:t>SXR emission Restored</a:t>
            </a:r>
            <a:endParaRPr lang="en-IN" sz="2200" b="1" dirty="0">
              <a:solidFill>
                <a:prstClr val="black"/>
              </a:solidFill>
              <a:latin typeface="Copperplate Gothic Light" panose="020E0507020206020404" pitchFamily="34" charset="0"/>
            </a:endParaRPr>
          </a:p>
        </p:txBody>
      </p:sp>
      <p:sp>
        <p:nvSpPr>
          <p:cNvPr id="59" name="TextBox 58"/>
          <p:cNvSpPr txBox="1"/>
          <p:nvPr/>
        </p:nvSpPr>
        <p:spPr>
          <a:xfrm>
            <a:off x="5199021" y="5994156"/>
            <a:ext cx="3931919" cy="461665"/>
          </a:xfrm>
          <a:prstGeom prst="rect">
            <a:avLst/>
          </a:prstGeom>
          <a:noFill/>
        </p:spPr>
        <p:txBody>
          <a:bodyPr wrap="square" rtlCol="0">
            <a:spAutoFit/>
          </a:bodyPr>
          <a:lstStyle/>
          <a:p>
            <a:pPr algn="ctr"/>
            <a:r>
              <a:rPr lang="en-IN" sz="2400" b="1" dirty="0" smtClean="0">
                <a:solidFill>
                  <a:srgbClr val="002060"/>
                </a:solidFill>
                <a:latin typeface="Arial" panose="020B0604020202020204" pitchFamily="34" charset="0"/>
                <a:cs typeface="Arial" panose="020B0604020202020204" pitchFamily="34" charset="0"/>
              </a:rPr>
              <a:t>DISRUPTION AVOIDED!!!</a:t>
            </a:r>
            <a:endParaRPr lang="en-IN" sz="2400" b="1" dirty="0">
              <a:solidFill>
                <a:srgbClr val="002060"/>
              </a:solidFill>
              <a:latin typeface="Arial" panose="020B0604020202020204" pitchFamily="34" charset="0"/>
              <a:cs typeface="Arial" panose="020B0604020202020204" pitchFamily="34" charset="0"/>
            </a:endParaRPr>
          </a:p>
        </p:txBody>
      </p:sp>
      <p:grpSp>
        <p:nvGrpSpPr>
          <p:cNvPr id="3" name="Group 2"/>
          <p:cNvGrpSpPr/>
          <p:nvPr/>
        </p:nvGrpSpPr>
        <p:grpSpPr>
          <a:xfrm>
            <a:off x="121422" y="1428164"/>
            <a:ext cx="5116785" cy="5094824"/>
            <a:chOff x="177358" y="1280011"/>
            <a:chExt cx="5080442" cy="5530364"/>
          </a:xfrm>
        </p:grpSpPr>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58" y="1477780"/>
              <a:ext cx="5080442" cy="5332595"/>
            </a:xfrm>
            <a:prstGeom prst="rect">
              <a:avLst/>
            </a:prstGeom>
          </p:spPr>
        </p:pic>
        <p:cxnSp>
          <p:nvCxnSpPr>
            <p:cNvPr id="61" name="Straight Connector 60"/>
            <p:cNvCxnSpPr/>
            <p:nvPr/>
          </p:nvCxnSpPr>
          <p:spPr>
            <a:xfrm>
              <a:off x="2971800" y="1604321"/>
              <a:ext cx="0" cy="681679"/>
            </a:xfrm>
            <a:prstGeom prst="line">
              <a:avLst/>
            </a:prstGeom>
            <a:ln w="317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170420" y="1604321"/>
              <a:ext cx="0" cy="681679"/>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676400" y="1280011"/>
              <a:ext cx="1087157"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1400" b="1" i="0" u="none" strike="noStrike" kern="1200" cap="none" spc="0" normalizeH="0" baseline="0" noProof="0" dirty="0" smtClean="0">
                  <a:ln>
                    <a:noFill/>
                  </a:ln>
                  <a:solidFill>
                    <a:srgbClr val="FF00FF"/>
                  </a:solidFill>
                  <a:effectLst/>
                  <a:uLnTx/>
                  <a:uFillTx/>
                  <a:latin typeface="Calibri" panose="020F0502020204030204"/>
                  <a:ea typeface="+mn-ea"/>
                  <a:cs typeface="+mn-cs"/>
                </a:rPr>
                <a:t>Bias applied</a:t>
              </a:r>
            </a:p>
          </p:txBody>
        </p:sp>
        <p:sp>
          <p:nvSpPr>
            <p:cNvPr id="64" name="TextBox 63"/>
            <p:cNvSpPr txBox="1"/>
            <p:nvPr/>
          </p:nvSpPr>
          <p:spPr>
            <a:xfrm>
              <a:off x="3382780" y="1295000"/>
              <a:ext cx="1399743"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400" b="1" dirty="0" smtClean="0">
                  <a:solidFill>
                    <a:srgbClr val="0000FF"/>
                  </a:solidFill>
                  <a:latin typeface="Calibri" panose="020F0502020204030204"/>
                </a:rPr>
                <a:t>Gas puff</a:t>
              </a:r>
              <a:r>
                <a:rPr lang="en-US" sz="1400" b="1" dirty="0">
                  <a:solidFill>
                    <a:srgbClr val="0000FF"/>
                  </a:solidFill>
                  <a:latin typeface="Calibri" panose="020F0502020204030204"/>
                </a:rPr>
                <a:t> </a:t>
              </a:r>
              <a:r>
                <a:rPr kumimoji="0" lang="en-US" sz="1400" b="1" i="0" u="none" strike="noStrike" kern="1200" cap="none" spc="0" normalizeH="0" baseline="0" noProof="0" dirty="0" smtClean="0">
                  <a:ln>
                    <a:noFill/>
                  </a:ln>
                  <a:solidFill>
                    <a:srgbClr val="0000FF"/>
                  </a:solidFill>
                  <a:effectLst/>
                  <a:uLnTx/>
                  <a:uFillTx/>
                  <a:latin typeface="Calibri" panose="020F0502020204030204"/>
                  <a:ea typeface="+mn-ea"/>
                  <a:cs typeface="+mn-cs"/>
                </a:rPr>
                <a:t>applied</a:t>
              </a:r>
            </a:p>
          </p:txBody>
        </p:sp>
        <p:cxnSp>
          <p:nvCxnSpPr>
            <p:cNvPr id="65" name="Straight Arrow Connector 64"/>
            <p:cNvCxnSpPr/>
            <p:nvPr/>
          </p:nvCxnSpPr>
          <p:spPr>
            <a:xfrm>
              <a:off x="2667000" y="1492770"/>
              <a:ext cx="337279" cy="100244"/>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170421" y="1447800"/>
              <a:ext cx="258579" cy="15652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29" name="Text Box 2"/>
          <p:cNvSpPr txBox="1">
            <a:spLocks noChangeArrowheads="1"/>
          </p:cNvSpPr>
          <p:nvPr/>
        </p:nvSpPr>
        <p:spPr bwMode="auto">
          <a:xfrm>
            <a:off x="822961" y="38403"/>
            <a:ext cx="83341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Disruption Mitigation by Biased Electrode</a:t>
            </a:r>
            <a:endParaRPr lang="en-US" altLang="en-US" sz="3200" b="1" dirty="0">
              <a:latin typeface="Arial" panose="020B0604020202020204" pitchFamily="34" charset="0"/>
              <a:cs typeface="Arial" panose="020B0604020202020204" pitchFamily="34" charset="0"/>
            </a:endParaRPr>
          </a:p>
        </p:txBody>
      </p:sp>
      <p:sp>
        <p:nvSpPr>
          <p:cNvPr id="33"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36"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185707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463601" y="5123437"/>
            <a:ext cx="2761873" cy="399974"/>
          </a:xfrm>
          <a:prstGeom prst="rect">
            <a:avLst/>
          </a:prstGeom>
          <a:noFill/>
        </p:spPr>
        <p:txBody>
          <a:bodyPr wrap="square" lIns="91301" tIns="45653" rIns="91301" bIns="45653" rtlCol="0">
            <a:spAutoFit/>
          </a:bodyPr>
          <a:lstStyle/>
          <a:p>
            <a:pPr algn="ctr"/>
            <a:r>
              <a:rPr lang="en-IN" sz="2000" b="1" dirty="0" smtClean="0">
                <a:solidFill>
                  <a:prstClr val="black"/>
                </a:solidFill>
                <a:latin typeface="Arial" panose="020B0604020202020204" pitchFamily="34" charset="0"/>
                <a:cs typeface="Arial" panose="020B0604020202020204" pitchFamily="34" charset="0"/>
              </a:rPr>
              <a:t>Modes do NOT grow   </a:t>
            </a:r>
          </a:p>
        </p:txBody>
      </p:sp>
      <p:sp>
        <p:nvSpPr>
          <p:cNvPr id="29" name="Rectangle 28"/>
          <p:cNvSpPr/>
          <p:nvPr/>
        </p:nvSpPr>
        <p:spPr>
          <a:xfrm>
            <a:off x="1142999" y="690698"/>
            <a:ext cx="7189061" cy="707886"/>
          </a:xfrm>
          <a:prstGeom prst="rect">
            <a:avLst/>
          </a:prstGeom>
        </p:spPr>
        <p:txBody>
          <a:bodyPr wrap="square">
            <a:spAutoFit/>
          </a:bodyPr>
          <a:lstStyle/>
          <a:p>
            <a:pPr algn="ctr"/>
            <a:r>
              <a:rPr lang="en-IN" sz="2000" b="1" dirty="0" smtClean="0">
                <a:solidFill>
                  <a:prstClr val="black"/>
                </a:solidFill>
                <a:latin typeface="Arial" panose="020B0604020202020204" pitchFamily="34" charset="0"/>
                <a:cs typeface="Arial" panose="020B0604020202020204" pitchFamily="34" charset="0"/>
              </a:rPr>
              <a:t>Shot </a:t>
            </a:r>
            <a:r>
              <a:rPr lang="en-IN" sz="2000" b="1" dirty="0">
                <a:solidFill>
                  <a:prstClr val="black"/>
                </a:solidFill>
                <a:latin typeface="Arial" panose="020B0604020202020204" pitchFamily="34" charset="0"/>
                <a:cs typeface="Arial" panose="020B0604020202020204" pitchFamily="34" charset="0"/>
              </a:rPr>
              <a:t># 26714 without bias – Disrupted (Black)</a:t>
            </a:r>
          </a:p>
          <a:p>
            <a:pPr algn="ctr"/>
            <a:r>
              <a:rPr lang="en-IN" sz="2000" b="1" dirty="0">
                <a:solidFill>
                  <a:srgbClr val="C00000"/>
                </a:solidFill>
                <a:latin typeface="Arial" panose="020B0604020202020204" pitchFamily="34" charset="0"/>
                <a:cs typeface="Arial" panose="020B0604020202020204" pitchFamily="34" charset="0"/>
              </a:rPr>
              <a:t>Shot # 26719 with bias (</a:t>
            </a:r>
            <a:r>
              <a:rPr lang="en-US" sz="2000" b="1" dirty="0">
                <a:solidFill>
                  <a:srgbClr val="C00000"/>
                </a:solidFill>
                <a:latin typeface="Arial" panose="020B0604020202020204" pitchFamily="34" charset="0"/>
                <a:cs typeface="Arial" panose="020B0604020202020204" pitchFamily="34" charset="0"/>
              </a:rPr>
              <a:t>~</a:t>
            </a:r>
            <a:r>
              <a:rPr lang="en-IN" sz="2000" b="1" dirty="0">
                <a:solidFill>
                  <a:srgbClr val="C00000"/>
                </a:solidFill>
                <a:latin typeface="Arial" panose="020B0604020202020204" pitchFamily="34" charset="0"/>
                <a:cs typeface="Arial" panose="020B0604020202020204" pitchFamily="34" charset="0"/>
              </a:rPr>
              <a:t> 220</a:t>
            </a:r>
            <a:r>
              <a:rPr lang="en-US" sz="2000" b="1" dirty="0">
                <a:solidFill>
                  <a:srgbClr val="C00000"/>
                </a:solidFill>
                <a:latin typeface="Arial" panose="020B0604020202020204" pitchFamily="34" charset="0"/>
                <a:cs typeface="Arial" panose="020B0604020202020204" pitchFamily="34" charset="0"/>
              </a:rPr>
              <a:t>V) </a:t>
            </a:r>
            <a:r>
              <a:rPr lang="en-IN" sz="2000" b="1" dirty="0">
                <a:solidFill>
                  <a:srgbClr val="C00000"/>
                </a:solidFill>
                <a:latin typeface="Arial" panose="020B0604020202020204" pitchFamily="34" charset="0"/>
                <a:cs typeface="Arial" panose="020B0604020202020204" pitchFamily="34" charset="0"/>
              </a:rPr>
              <a:t>- Disruption avoided (Red)</a:t>
            </a: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3" y="1363155"/>
            <a:ext cx="4856971" cy="51519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773" y="2551821"/>
            <a:ext cx="2626190" cy="1397516"/>
          </a:xfrm>
          <a:prstGeom prst="rect">
            <a:avLst/>
          </a:prstGeom>
        </p:spPr>
      </p:pic>
      <p:sp>
        <p:nvSpPr>
          <p:cNvPr id="34" name="TextBox 33"/>
          <p:cNvSpPr txBox="1"/>
          <p:nvPr/>
        </p:nvSpPr>
        <p:spPr>
          <a:xfrm>
            <a:off x="4800600" y="1815102"/>
            <a:ext cx="4256991"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MHD Oscillations increases with gas puff in Disruptive discharge</a:t>
            </a:r>
          </a:p>
        </p:txBody>
      </p:sp>
      <p:sp>
        <p:nvSpPr>
          <p:cNvPr id="37" name="Rectangle 36"/>
          <p:cNvSpPr/>
          <p:nvPr/>
        </p:nvSpPr>
        <p:spPr>
          <a:xfrm>
            <a:off x="5266381" y="1389501"/>
            <a:ext cx="3487814" cy="400110"/>
          </a:xfrm>
          <a:prstGeom prst="rect">
            <a:avLst/>
          </a:prstGeom>
        </p:spPr>
        <p:txBody>
          <a:bodyPr wrap="none">
            <a:spAutoFit/>
          </a:bodyPr>
          <a:lstStyle/>
          <a:p>
            <a:pPr algn="ctr"/>
            <a:r>
              <a:rPr lang="en-IN" sz="2000" i="1" u="sng" dirty="0" smtClean="0">
                <a:solidFill>
                  <a:prstClr val="black"/>
                </a:solidFill>
                <a:latin typeface="Arial" panose="020B0604020202020204" pitchFamily="34" charset="0"/>
                <a:cs typeface="Arial" panose="020B0604020202020204" pitchFamily="34" charset="0"/>
              </a:rPr>
              <a:t>With Gas </a:t>
            </a:r>
            <a:r>
              <a:rPr lang="en-IN" sz="2000" i="1" u="sng" dirty="0">
                <a:solidFill>
                  <a:prstClr val="black"/>
                </a:solidFill>
                <a:latin typeface="Arial" panose="020B0604020202020204" pitchFamily="34" charset="0"/>
                <a:cs typeface="Arial" panose="020B0604020202020204" pitchFamily="34" charset="0"/>
              </a:rPr>
              <a:t>puffing at t </a:t>
            </a:r>
            <a:r>
              <a:rPr lang="en-IN" sz="2000" i="1" u="sng" dirty="0" smtClean="0">
                <a:solidFill>
                  <a:prstClr val="black"/>
                </a:solidFill>
                <a:latin typeface="Arial" panose="020B0604020202020204" pitchFamily="34" charset="0"/>
                <a:cs typeface="Arial" panose="020B0604020202020204" pitchFamily="34" charset="0"/>
              </a:rPr>
              <a:t>~ 42 </a:t>
            </a:r>
            <a:r>
              <a:rPr lang="en-IN" sz="2000" i="1" u="sng" dirty="0">
                <a:solidFill>
                  <a:prstClr val="black"/>
                </a:solidFill>
                <a:latin typeface="Arial" panose="020B0604020202020204" pitchFamily="34" charset="0"/>
                <a:cs typeface="Arial" panose="020B0604020202020204" pitchFamily="34" charset="0"/>
              </a:rPr>
              <a:t>ms</a:t>
            </a:r>
          </a:p>
        </p:txBody>
      </p:sp>
      <p:sp>
        <p:nvSpPr>
          <p:cNvPr id="39" name="Rectangle 38"/>
          <p:cNvSpPr/>
          <p:nvPr/>
        </p:nvSpPr>
        <p:spPr>
          <a:xfrm>
            <a:off x="4968822" y="4629150"/>
            <a:ext cx="4214367" cy="400110"/>
          </a:xfrm>
          <a:prstGeom prst="rect">
            <a:avLst/>
          </a:prstGeom>
        </p:spPr>
        <p:txBody>
          <a:bodyPr wrap="square">
            <a:spAutoFit/>
          </a:bodyPr>
          <a:lstStyle/>
          <a:p>
            <a:pPr algn="ctr"/>
            <a:r>
              <a:rPr lang="en-IN" sz="2000" i="1" u="sng" dirty="0" smtClean="0">
                <a:solidFill>
                  <a:prstClr val="black"/>
                </a:solidFill>
                <a:latin typeface="Arial" panose="020B0604020202020204" pitchFamily="34" charset="0"/>
                <a:cs typeface="Arial" panose="020B0604020202020204" pitchFamily="34" charset="0"/>
              </a:rPr>
              <a:t>With Application </a:t>
            </a:r>
            <a:r>
              <a:rPr lang="en-IN" sz="2000" i="1" u="sng" dirty="0">
                <a:solidFill>
                  <a:prstClr val="black"/>
                </a:solidFill>
                <a:latin typeface="Arial" panose="020B0604020202020204" pitchFamily="34" charset="0"/>
                <a:cs typeface="Arial" panose="020B0604020202020204" pitchFamily="34" charset="0"/>
              </a:rPr>
              <a:t>of bias at t ~ 41 </a:t>
            </a:r>
            <a:r>
              <a:rPr lang="en-IN" sz="2000" i="1" u="sng" dirty="0" smtClean="0">
                <a:solidFill>
                  <a:prstClr val="black"/>
                </a:solidFill>
                <a:latin typeface="Arial" panose="020B0604020202020204" pitchFamily="34" charset="0"/>
                <a:cs typeface="Arial" panose="020B0604020202020204" pitchFamily="34" charset="0"/>
              </a:rPr>
              <a:t>ms</a:t>
            </a:r>
            <a:endParaRPr lang="en-IN" sz="2000" i="1" u="sng" dirty="0">
              <a:solidFill>
                <a:prstClr val="black"/>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flipV="1">
            <a:off x="3545123" y="2286000"/>
            <a:ext cx="1407877" cy="152400"/>
          </a:xfrm>
          <a:prstGeom prst="straightConnector1">
            <a:avLst/>
          </a:prstGeom>
          <a:noFill/>
          <a:ln w="22225" cap="flat" cmpd="sng" algn="ctr">
            <a:solidFill>
              <a:sysClr val="windowText" lastClr="000000"/>
            </a:solidFill>
            <a:prstDash val="solid"/>
            <a:miter lim="800000"/>
            <a:headEnd w="lg" len="lg"/>
            <a:tailEnd type="triangle" w="lg" len="lg"/>
          </a:ln>
          <a:effectLst/>
        </p:spPr>
      </p:cxnSp>
      <p:cxnSp>
        <p:nvCxnSpPr>
          <p:cNvPr id="42" name="Straight Arrow Connector 41"/>
          <p:cNvCxnSpPr/>
          <p:nvPr/>
        </p:nvCxnSpPr>
        <p:spPr>
          <a:xfrm>
            <a:off x="3589361" y="2590800"/>
            <a:ext cx="1855498" cy="361406"/>
          </a:xfrm>
          <a:prstGeom prst="straightConnector1">
            <a:avLst/>
          </a:prstGeom>
          <a:noFill/>
          <a:ln w="25400" cap="flat" cmpd="sng" algn="ctr">
            <a:solidFill>
              <a:sysClr val="windowText" lastClr="000000"/>
            </a:solidFill>
            <a:prstDash val="solid"/>
            <a:miter lim="800000"/>
            <a:tailEnd type="triangle" w="lg" len="lg"/>
          </a:ln>
          <a:effectLst/>
        </p:spPr>
      </p:cxnSp>
      <p:cxnSp>
        <p:nvCxnSpPr>
          <p:cNvPr id="43" name="Straight Arrow Connector 42"/>
          <p:cNvCxnSpPr>
            <a:endCxn id="45" idx="1"/>
          </p:cNvCxnSpPr>
          <p:nvPr/>
        </p:nvCxnSpPr>
        <p:spPr>
          <a:xfrm>
            <a:off x="3314798" y="3929563"/>
            <a:ext cx="2235731" cy="505519"/>
          </a:xfrm>
          <a:prstGeom prst="straightConnector1">
            <a:avLst/>
          </a:prstGeom>
          <a:noFill/>
          <a:ln w="25400" cap="flat" cmpd="sng" algn="ctr">
            <a:solidFill>
              <a:sysClr val="windowText" lastClr="000000"/>
            </a:solidFill>
            <a:prstDash val="solid"/>
            <a:miter lim="800000"/>
            <a:tailEnd type="triangle" w="lg" len="lg"/>
          </a:ln>
          <a:effectLst/>
        </p:spPr>
      </p:cxnSp>
      <p:sp>
        <p:nvSpPr>
          <p:cNvPr id="44" name="Rectangle 43"/>
          <p:cNvSpPr/>
          <p:nvPr/>
        </p:nvSpPr>
        <p:spPr>
          <a:xfrm>
            <a:off x="5027725" y="3864912"/>
            <a:ext cx="4030270" cy="400110"/>
          </a:xfrm>
          <a:prstGeom prst="rect">
            <a:avLst/>
          </a:prstGeom>
        </p:spPr>
        <p:txBody>
          <a:bodyPr wrap="none">
            <a:spAutoFit/>
          </a:bodyPr>
          <a:lstStyle/>
          <a:p>
            <a:pPr algn="ctr"/>
            <a:r>
              <a:rPr lang="en-IN" sz="2000" b="1" dirty="0">
                <a:solidFill>
                  <a:prstClr val="black"/>
                </a:solidFill>
                <a:latin typeface="Arial" panose="020B0604020202020204" pitchFamily="34" charset="0"/>
                <a:cs typeface="Arial" panose="020B0604020202020204" pitchFamily="34" charset="0"/>
              </a:rPr>
              <a:t>Growth of  m/n = 2/1, 3/1 modes</a:t>
            </a:r>
          </a:p>
        </p:txBody>
      </p:sp>
      <p:sp>
        <p:nvSpPr>
          <p:cNvPr id="45" name="Rectangle 44"/>
          <p:cNvSpPr/>
          <p:nvPr/>
        </p:nvSpPr>
        <p:spPr>
          <a:xfrm>
            <a:off x="5550529" y="4235027"/>
            <a:ext cx="2805576" cy="400110"/>
          </a:xfrm>
          <a:prstGeom prst="rect">
            <a:avLst/>
          </a:prstGeom>
        </p:spPr>
        <p:txBody>
          <a:bodyPr wrap="none">
            <a:spAutoFit/>
          </a:bodyPr>
          <a:lstStyle/>
          <a:p>
            <a:pPr algn="ctr"/>
            <a:r>
              <a:rPr lang="en-IN" sz="2000" b="1" dirty="0" smtClean="0">
                <a:solidFill>
                  <a:prstClr val="black"/>
                </a:solidFill>
                <a:latin typeface="Arial" panose="020B0604020202020204" pitchFamily="34" charset="0"/>
                <a:cs typeface="Arial" panose="020B0604020202020204" pitchFamily="34" charset="0"/>
              </a:rPr>
              <a:t>Mode rotation ceases</a:t>
            </a:r>
            <a:endParaRPr lang="en-IN" sz="2000" b="1" dirty="0">
              <a:solidFill>
                <a:prstClr val="black"/>
              </a:solidFill>
              <a:latin typeface="Arial" panose="020B0604020202020204" pitchFamily="34" charset="0"/>
              <a:cs typeface="Arial" panose="020B0604020202020204" pitchFamily="34" charset="0"/>
            </a:endParaRPr>
          </a:p>
        </p:txBody>
      </p:sp>
      <p:sp>
        <p:nvSpPr>
          <p:cNvPr id="46" name="Rectangle 45"/>
          <p:cNvSpPr/>
          <p:nvPr/>
        </p:nvSpPr>
        <p:spPr>
          <a:xfrm>
            <a:off x="4666063" y="6060043"/>
            <a:ext cx="4485523"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And Disruption  does NOT occur !!!</a:t>
            </a:r>
          </a:p>
        </p:txBody>
      </p:sp>
      <p:sp>
        <p:nvSpPr>
          <p:cNvPr id="47" name="Rectangle 46"/>
          <p:cNvSpPr/>
          <p:nvPr/>
        </p:nvSpPr>
        <p:spPr>
          <a:xfrm>
            <a:off x="5263720" y="5583793"/>
            <a:ext cx="3161443" cy="400110"/>
          </a:xfrm>
          <a:prstGeom prst="rect">
            <a:avLst/>
          </a:prstGeom>
        </p:spPr>
        <p:txBody>
          <a:bodyPr wrap="none">
            <a:spAutoFit/>
          </a:bodyPr>
          <a:lstStyle/>
          <a:p>
            <a:pPr algn="ctr"/>
            <a:r>
              <a:rPr lang="en-IN" sz="2000" b="1" dirty="0" smtClean="0">
                <a:solidFill>
                  <a:prstClr val="black"/>
                </a:solidFill>
                <a:latin typeface="Arial" panose="020B0604020202020204" pitchFamily="34" charset="0"/>
                <a:cs typeface="Arial" panose="020B0604020202020204" pitchFamily="34" charset="0"/>
              </a:rPr>
              <a:t>Mode rotation continues</a:t>
            </a:r>
            <a:endParaRPr lang="en-IN" sz="2000" b="1" dirty="0">
              <a:solidFill>
                <a:prstClr val="black"/>
              </a:solidFill>
              <a:latin typeface="Arial" panose="020B0604020202020204" pitchFamily="34" charset="0"/>
              <a:cs typeface="Arial" panose="020B0604020202020204" pitchFamily="34" charset="0"/>
            </a:endParaRPr>
          </a:p>
        </p:txBody>
      </p:sp>
      <p:cxnSp>
        <p:nvCxnSpPr>
          <p:cNvPr id="48" name="Straight Arrow Connector 47"/>
          <p:cNvCxnSpPr/>
          <p:nvPr/>
        </p:nvCxnSpPr>
        <p:spPr>
          <a:xfrm>
            <a:off x="2832463" y="3159014"/>
            <a:ext cx="2644202" cy="2185890"/>
          </a:xfrm>
          <a:prstGeom prst="straightConnector1">
            <a:avLst/>
          </a:prstGeom>
          <a:noFill/>
          <a:ln w="25400" cap="flat" cmpd="sng" algn="ctr">
            <a:solidFill>
              <a:srgbClr val="C00000"/>
            </a:solidFill>
            <a:prstDash val="solid"/>
            <a:miter lim="800000"/>
            <a:tailEnd type="triangle" w="lg" len="lg"/>
          </a:ln>
          <a:effectLst/>
        </p:spPr>
      </p:cxnSp>
      <p:cxnSp>
        <p:nvCxnSpPr>
          <p:cNvPr id="49" name="Straight Arrow Connector 48"/>
          <p:cNvCxnSpPr/>
          <p:nvPr/>
        </p:nvCxnSpPr>
        <p:spPr>
          <a:xfrm>
            <a:off x="3601727" y="4448330"/>
            <a:ext cx="1721843" cy="1292490"/>
          </a:xfrm>
          <a:prstGeom prst="straightConnector1">
            <a:avLst/>
          </a:prstGeom>
          <a:noFill/>
          <a:ln w="25400" cap="flat" cmpd="sng" algn="ctr">
            <a:solidFill>
              <a:srgbClr val="C00000"/>
            </a:solidFill>
            <a:prstDash val="solid"/>
            <a:miter lim="800000"/>
            <a:tailEnd type="triangle" w="lg" len="lg"/>
          </a:ln>
          <a:effectLst/>
        </p:spPr>
      </p:cxnSp>
      <p:sp>
        <p:nvSpPr>
          <p:cNvPr id="26" name="Slide Number Placeholder 9"/>
          <p:cNvSpPr>
            <a:spLocks noGrp="1"/>
          </p:cNvSpPr>
          <p:nvPr>
            <p:ph type="sldNum" sz="quarter" idx="12"/>
          </p:nvPr>
        </p:nvSpPr>
        <p:spPr>
          <a:xfrm>
            <a:off x="8464731" y="6457325"/>
            <a:ext cx="634221" cy="365125"/>
          </a:xfrm>
        </p:spPr>
        <p:txBody>
          <a:bodyPr/>
          <a:lstStyle/>
          <a:p>
            <a:fld id="{384A4C1B-9372-445F-8272-42E5F24DAC5B}" type="slidenum">
              <a:rPr lang="en-IN" smtClean="0"/>
              <a:t>8</a:t>
            </a:fld>
            <a:endParaRPr lang="en-IN" dirty="0"/>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25" name="Text Box 2"/>
          <p:cNvSpPr txBox="1">
            <a:spLocks noChangeArrowheads="1"/>
          </p:cNvSpPr>
          <p:nvPr/>
        </p:nvSpPr>
        <p:spPr bwMode="auto">
          <a:xfrm>
            <a:off x="822961" y="38403"/>
            <a:ext cx="83341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Disruption Mitigation by Biased Electrode</a:t>
            </a:r>
            <a:endParaRPr lang="en-US" altLang="en-US" sz="3200" b="1" dirty="0">
              <a:latin typeface="Arial" panose="020B0604020202020204" pitchFamily="34" charset="0"/>
              <a:cs typeface="Arial" panose="020B0604020202020204" pitchFamily="34" charset="0"/>
            </a:endParaRPr>
          </a:p>
        </p:txBody>
      </p:sp>
      <p:sp>
        <p:nvSpPr>
          <p:cNvPr id="31"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35"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76583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9"/>
          <p:cNvSpPr txBox="1">
            <a:spLocks/>
          </p:cNvSpPr>
          <p:nvPr/>
        </p:nvSpPr>
        <p:spPr>
          <a:xfrm>
            <a:off x="8464731" y="6457325"/>
            <a:ext cx="63422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4A4C1B-9372-445F-8272-42E5F24DAC5B}" type="slidenum">
              <a:rPr lang="en-IN" smtClean="0"/>
              <a:pPr/>
              <a:t>9</a:t>
            </a:fld>
            <a:endParaRPr lang="en-IN" dirty="0"/>
          </a:p>
        </p:txBody>
      </p:sp>
      <p:grpSp>
        <p:nvGrpSpPr>
          <p:cNvPr id="34" name="Group 33"/>
          <p:cNvGrpSpPr/>
          <p:nvPr/>
        </p:nvGrpSpPr>
        <p:grpSpPr>
          <a:xfrm>
            <a:off x="5766733" y="2902483"/>
            <a:ext cx="3342992" cy="3413439"/>
            <a:chOff x="5523762" y="2777971"/>
            <a:chExt cx="3544038" cy="4080029"/>
          </a:xfrm>
        </p:grpSpPr>
        <p:pic>
          <p:nvPicPr>
            <p:cNvPr id="35" name="Picture 6" descr="D:\Pravesh_research\MyDesktop\EBX\write_up\plasma_disruption_control\Disruption_Avoidance_NF\Nuclear_Fusion\PD_NF_06May_2014\jpg_files\Figure6_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762" y="3023286"/>
              <a:ext cx="3544038" cy="383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p:cNvSpPr/>
            <p:nvPr/>
          </p:nvSpPr>
          <p:spPr>
            <a:xfrm>
              <a:off x="7915905" y="2777971"/>
              <a:ext cx="848520" cy="3802814"/>
            </a:xfrm>
            <a:prstGeom prst="ellips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8" name="Straight Arrow Connector 37"/>
            <p:cNvCxnSpPr/>
            <p:nvPr/>
          </p:nvCxnSpPr>
          <p:spPr>
            <a:xfrm flipH="1">
              <a:off x="5523762" y="4706867"/>
              <a:ext cx="2392146" cy="1690490"/>
            </a:xfrm>
            <a:prstGeom prst="straightConnector1">
              <a:avLst/>
            </a:prstGeom>
            <a:noFill/>
            <a:ln w="22225" cap="flat" cmpd="sng" algn="ctr">
              <a:solidFill>
                <a:sysClr val="windowText" lastClr="000000"/>
              </a:solidFill>
              <a:prstDash val="solid"/>
              <a:miter lim="800000"/>
              <a:tailEnd type="triangle" w="lg" len="lg"/>
            </a:ln>
            <a:effectLst/>
          </p:spPr>
        </p:cxnSp>
      </p:grpSp>
      <p:pic>
        <p:nvPicPr>
          <p:cNvPr id="39" name="Picture 8" descr="D:\Pravesh_research\MyDesktop\EBX\write_up\plasma_disruption_control\Disruption_Avoidance_NF\Nuclear_Fusion\PD_NF_06May_2014\jpg_files\Figure 4 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509" y="657584"/>
            <a:ext cx="3756452" cy="313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899560" y="683710"/>
            <a:ext cx="5094218" cy="2312227"/>
            <a:chOff x="3899560" y="683710"/>
            <a:chExt cx="5094218" cy="2312227"/>
          </a:xfrm>
        </p:grpSpPr>
        <p:grpSp>
          <p:nvGrpSpPr>
            <p:cNvPr id="41" name="Group 40"/>
            <p:cNvGrpSpPr/>
            <p:nvPr/>
          </p:nvGrpSpPr>
          <p:grpSpPr>
            <a:xfrm>
              <a:off x="3899560" y="683710"/>
              <a:ext cx="5094218" cy="2312227"/>
              <a:chOff x="3899560" y="683710"/>
              <a:chExt cx="5094218" cy="2312227"/>
            </a:xfrm>
          </p:grpSpPr>
          <p:sp>
            <p:nvSpPr>
              <p:cNvPr id="42" name="Rectangle 41"/>
              <p:cNvSpPr/>
              <p:nvPr/>
            </p:nvSpPr>
            <p:spPr>
              <a:xfrm>
                <a:off x="4525479" y="683710"/>
                <a:ext cx="3685624"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1"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With Application of bias voltage</a:t>
                </a:r>
              </a:p>
            </p:txBody>
          </p:sp>
          <p:sp>
            <p:nvSpPr>
              <p:cNvPr id="43" name="Rectangle 42"/>
              <p:cNvSpPr/>
              <p:nvPr/>
            </p:nvSpPr>
            <p:spPr>
              <a:xfrm>
                <a:off x="3899560" y="1031296"/>
                <a:ext cx="509421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Plasma Potential profile gets modified and Radial Electric field E</a:t>
                </a:r>
                <a:r>
                  <a:rPr kumimoji="0" lang="en-US" altLang="en-US" b="0" i="0" u="none" strike="noStrike" kern="0" cap="none" spc="0" normalizeH="0" baseline="-25000" noProof="0" dirty="0" smtClean="0">
                    <a:ln>
                      <a:noFill/>
                    </a:ln>
                    <a:solidFill>
                      <a:prstClr val="black"/>
                    </a:solidFill>
                    <a:effectLst/>
                    <a:uLnTx/>
                    <a:uFillTx/>
                    <a:latin typeface="Arial" panose="020B0604020202020204" pitchFamily="34" charset="0"/>
                    <a:cs typeface="Arial" panose="020B0604020202020204" pitchFamily="34" charset="0"/>
                  </a:rPr>
                  <a:t>r </a:t>
                </a:r>
                <a:r>
                  <a:rPr kumimoji="0" lang="en-US"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and its shear increases</a:t>
                </a:r>
                <a:endParaRPr kumimoji="0" lang="en-IN"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4335060" y="2288051"/>
                    <a:ext cx="385029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IN" sz="2000" b="1" i="1" u="none" strike="noStrike" kern="0" cap="none" spc="0" normalizeH="0" baseline="0" noProof="0" smtClean="0">
                                <a:ln>
                                  <a:noFill/>
                                </a:ln>
                                <a:solidFill>
                                  <a:prstClr val="black"/>
                                </a:solidFill>
                                <a:effectLst/>
                                <a:uLnTx/>
                                <a:uFillTx/>
                                <a:latin typeface="Cambria Math" panose="02040503050406030204" pitchFamily="18" charset="0"/>
                              </a:rPr>
                            </m:ctrlPr>
                          </m:sSubPr>
                          <m:e>
                            <m:r>
                              <m:rPr>
                                <m:nor/>
                              </m:rPr>
                              <a:rPr kumimoji="0" lang="en-IN" sz="2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m:t>increase</m:t>
                            </m:r>
                            <m:r>
                              <m:rPr>
                                <m:nor/>
                              </m:rPr>
                              <a:rPr kumimoji="0" lang="en-IN" sz="2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m:t> </m:t>
                            </m:r>
                            <m:r>
                              <m:rPr>
                                <m:nor/>
                              </m:rPr>
                              <a:rPr kumimoji="0" lang="en-IN" sz="2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m:t>in</m:t>
                            </m:r>
                            <m:r>
                              <a:rPr kumimoji="0" lang="en-IN" sz="2000" b="1" i="1" u="none" strike="noStrike" kern="0" cap="none" spc="0" normalizeH="0" baseline="0" noProof="0" dirty="0" smtClean="0">
                                <a:ln>
                                  <a:noFill/>
                                </a:ln>
                                <a:solidFill>
                                  <a:prstClr val="black"/>
                                </a:solidFill>
                                <a:effectLst/>
                                <a:uLnTx/>
                                <a:uFillTx/>
                                <a:latin typeface="Cambria Math" panose="02040503050406030204" pitchFamily="18" charset="0"/>
                              </a:rPr>
                              <m:t> </m:t>
                            </m:r>
                            <m:r>
                              <a:rPr kumimoji="0" lang="en-IN" sz="2000" b="1" i="1" u="none" strike="noStrike" kern="0" cap="none" spc="0" normalizeH="0" baseline="0" noProof="0" smtClean="0">
                                <a:ln>
                                  <a:noFill/>
                                </a:ln>
                                <a:solidFill>
                                  <a:prstClr val="black"/>
                                </a:solidFill>
                                <a:effectLst/>
                                <a:uLnTx/>
                                <a:uFillTx/>
                                <a:latin typeface="Cambria Math" panose="02040503050406030204" pitchFamily="18" charset="0"/>
                              </a:rPr>
                              <m:t>𝑬</m:t>
                            </m:r>
                          </m:e>
                          <m:sub>
                            <m:r>
                              <a:rPr kumimoji="0" lang="en-IN" sz="2000" b="1" i="1" u="none" strike="noStrike" kern="0" cap="none" spc="0" normalizeH="0" baseline="0" noProof="0" smtClean="0">
                                <a:ln>
                                  <a:noFill/>
                                </a:ln>
                                <a:solidFill>
                                  <a:prstClr val="black"/>
                                </a:solidFill>
                                <a:effectLst/>
                                <a:uLnTx/>
                                <a:uFillTx/>
                                <a:latin typeface="Cambria Math" panose="02040503050406030204" pitchFamily="18" charset="0"/>
                              </a:rPr>
                              <m:t>𝒓</m:t>
                            </m:r>
                          </m:sub>
                        </m:sSub>
                        <m:r>
                          <a:rPr kumimoji="0" lang="en-IN" sz="20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IN" sz="20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IN" sz="20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𝑩</m:t>
                            </m:r>
                          </m:e>
                          <m:sub>
                            <m:r>
                              <a:rPr kumimoji="0" lang="el-GR" sz="20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𝜱</m:t>
                            </m:r>
                          </m:sub>
                        </m:sSub>
                      </m:oMath>
                    </a14:m>
                    <a:r>
                      <a:rPr kumimoji="0" lang="en-IN" sz="2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rotation and its  shear</a:t>
                    </a:r>
                  </a:p>
                </p:txBody>
              </p:sp>
            </mc:Choice>
            <mc:Fallback xmlns="">
              <p:sp>
                <p:nvSpPr>
                  <p:cNvPr id="44" name="TextBox 43"/>
                  <p:cNvSpPr txBox="1">
                    <a:spLocks noRot="1" noChangeAspect="1" noMove="1" noResize="1" noEditPoints="1" noAdjustHandles="1" noChangeArrowheads="1" noChangeShapeType="1" noTextEdit="1"/>
                  </p:cNvSpPr>
                  <p:nvPr/>
                </p:nvSpPr>
                <p:spPr>
                  <a:xfrm>
                    <a:off x="4335060" y="2288051"/>
                    <a:ext cx="3850298" cy="707886"/>
                  </a:xfrm>
                  <a:prstGeom prst="rect">
                    <a:avLst/>
                  </a:prstGeom>
                  <a:blipFill rotWithShape="1">
                    <a:blip r:embed="rId5"/>
                    <a:stretch>
                      <a:fillRect t="-3448" b="-15517"/>
                    </a:stretch>
                  </a:blipFill>
                </p:spPr>
                <p:txBody>
                  <a:bodyPr/>
                  <a:lstStyle/>
                  <a:p>
                    <a:r>
                      <a:rPr lang="en-US">
                        <a:noFill/>
                      </a:rPr>
                      <a:t> </a:t>
                    </a:r>
                  </a:p>
                </p:txBody>
              </p:sp>
            </mc:Fallback>
          </mc:AlternateContent>
          <p:sp>
            <p:nvSpPr>
              <p:cNvPr id="45" name="Down Arrow 44"/>
              <p:cNvSpPr/>
              <p:nvPr/>
            </p:nvSpPr>
            <p:spPr>
              <a:xfrm>
                <a:off x="5334000" y="1693743"/>
                <a:ext cx="1600201" cy="597361"/>
              </a:xfrm>
              <a:prstGeom prst="downArrow">
                <a:avLst/>
              </a:prstGeom>
              <a:solidFill>
                <a:srgbClr val="FFFF00"/>
              </a:solidFill>
              <a:ln w="254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sp>
          <p:nvSpPr>
            <p:cNvPr id="46" name="TextBox 45"/>
            <p:cNvSpPr txBox="1"/>
            <p:nvPr/>
          </p:nvSpPr>
          <p:spPr>
            <a:xfrm>
              <a:off x="5552813" y="1929693"/>
              <a:ext cx="116149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Leading to</a:t>
              </a:r>
            </a:p>
          </p:txBody>
        </p:sp>
      </p:grpSp>
      <mc:AlternateContent xmlns:mc="http://schemas.openxmlformats.org/markup-compatibility/2006" xmlns:a14="http://schemas.microsoft.com/office/drawing/2010/main">
        <mc:Choice Requires="a14">
          <p:sp>
            <p:nvSpPr>
              <p:cNvPr id="47" name="Rectangle 46"/>
              <p:cNvSpPr/>
              <p:nvPr/>
            </p:nvSpPr>
            <p:spPr>
              <a:xfrm>
                <a:off x="13064" y="3754892"/>
                <a:ext cx="5865222" cy="2754600"/>
              </a:xfrm>
              <a:prstGeom prst="rect">
                <a:avLst/>
              </a:prstGeom>
            </p:spPr>
            <p:txBody>
              <a:bodyPr wrap="square">
                <a:spAutoFit/>
              </a:bodyPr>
              <a:lstStyle/>
              <a:p>
                <a:pPr algn="just"/>
                <a:r>
                  <a:rPr lang="en-US" altLang="en-US" b="1" i="1" u="sng" dirty="0" smtClean="0">
                    <a:solidFill>
                      <a:srgbClr val="000000"/>
                    </a:solidFill>
                    <a:latin typeface="Arial" panose="020B0604020202020204" pitchFamily="34" charset="0"/>
                    <a:ea typeface="Calibri" panose="020F0502020204030204" pitchFamily="34" charset="0"/>
                    <a:cs typeface="Arial" panose="020B0604020202020204" pitchFamily="34" charset="0"/>
                  </a:rPr>
                  <a:t>As the bias voltage is increased</a:t>
                </a:r>
              </a:p>
              <a:p>
                <a:pPr marL="285750" indent="-285750" algn="just">
                  <a:buFont typeface="Arial" panose="020B0604020202020204" pitchFamily="34" charset="0"/>
                  <a:buChar char="•"/>
                </a:pPr>
                <a:r>
                  <a:rPr lang="en-IN" altLang="en-US" dirty="0" smtClean="0">
                    <a:solidFill>
                      <a:prstClr val="black"/>
                    </a:solidFill>
                    <a:latin typeface="Arial" panose="020B0604020202020204" pitchFamily="34" charset="0"/>
                    <a:cs typeface="Arial" panose="020B0604020202020204" pitchFamily="34" charset="0"/>
                  </a:rPr>
                  <a:t>Increased poloidal </a:t>
                </a:r>
                <a:r>
                  <a:rPr lang="en-IN" altLang="en-US" dirty="0">
                    <a:solidFill>
                      <a:prstClr val="black"/>
                    </a:solidFill>
                    <a:latin typeface="Arial" panose="020B0604020202020204" pitchFamily="34" charset="0"/>
                    <a:cs typeface="Arial" panose="020B0604020202020204" pitchFamily="34" charset="0"/>
                  </a:rPr>
                  <a:t>flow </a:t>
                </a:r>
                <a:r>
                  <a:rPr lang="en-IN" altLang="en-US" dirty="0" smtClean="0">
                    <a:solidFill>
                      <a:prstClr val="black"/>
                    </a:solidFill>
                    <a:latin typeface="Arial" panose="020B0604020202020204" pitchFamily="34" charset="0"/>
                    <a:cs typeface="Arial" panose="020B0604020202020204" pitchFamily="34" charset="0"/>
                  </a:rPr>
                  <a:t>shear stabilizes both m/n </a:t>
                </a:r>
                <a:r>
                  <a:rPr lang="en-IN" altLang="en-US" dirty="0">
                    <a:solidFill>
                      <a:prstClr val="black"/>
                    </a:solidFill>
                    <a:latin typeface="Arial" panose="020B0604020202020204" pitchFamily="34" charset="0"/>
                    <a:cs typeface="Arial" panose="020B0604020202020204" pitchFamily="34" charset="0"/>
                  </a:rPr>
                  <a:t>= </a:t>
                </a:r>
                <a:r>
                  <a:rPr lang="en-IN" altLang="en-US" dirty="0" smtClean="0">
                    <a:solidFill>
                      <a:prstClr val="black"/>
                    </a:solidFill>
                    <a:latin typeface="Arial" panose="020B0604020202020204" pitchFamily="34" charset="0"/>
                    <a:cs typeface="Arial" panose="020B0604020202020204" pitchFamily="34" charset="0"/>
                  </a:rPr>
                  <a:t> 2/1, 3/1 modes</a:t>
                </a:r>
              </a:p>
              <a:p>
                <a:pPr algn="just"/>
                <a:endParaRPr lang="en-US" altLang="en-US" sz="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Saturated </a:t>
                </a: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island width and s</a:t>
                </a:r>
                <a:r>
                  <a:rPr lang="en-US" alt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tability index Δ́a decreases </a:t>
                </a: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slowly </a:t>
                </a:r>
                <a:r>
                  <a:rPr lang="en-US" alt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with increase in </a:t>
                </a: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poloidal flow </a:t>
                </a:r>
                <a:r>
                  <a:rPr lang="en-US" alt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shear</a:t>
                </a:r>
              </a:p>
              <a:p>
                <a:pPr algn="just"/>
                <a:endParaRPr lang="en-US" altLang="en-US" sz="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altLang="en-US" dirty="0" smtClean="0">
                    <a:solidFill>
                      <a:srgbClr val="C00000"/>
                    </a:solidFill>
                    <a:latin typeface="Arial" panose="020B0604020202020204" pitchFamily="34" charset="0"/>
                    <a:ea typeface="Calibri" panose="020F0502020204030204" pitchFamily="34" charset="0"/>
                    <a:cs typeface="Arial" panose="020B0604020202020204" pitchFamily="34" charset="0"/>
                  </a:rPr>
                  <a:t>For </a:t>
                </a:r>
                <a:r>
                  <a:rPr lang="en-US" altLang="en-US" dirty="0">
                    <a:solidFill>
                      <a:srgbClr val="C00000"/>
                    </a:solidFill>
                    <a:latin typeface="Arial" panose="020B0604020202020204" pitchFamily="34" charset="0"/>
                    <a:ea typeface="Calibri" panose="020F0502020204030204" pitchFamily="34" charset="0"/>
                    <a:cs typeface="Arial" panose="020B0604020202020204" pitchFamily="34" charset="0"/>
                  </a:rPr>
                  <a:t>bias voltage ≥ 180 </a:t>
                </a:r>
                <a:r>
                  <a:rPr lang="en-US" altLang="en-US" dirty="0" smtClean="0">
                    <a:solidFill>
                      <a:srgbClr val="C00000"/>
                    </a:solidFill>
                    <a:latin typeface="Arial" panose="020B0604020202020204" pitchFamily="34" charset="0"/>
                    <a:ea typeface="Calibri" panose="020F0502020204030204" pitchFamily="34" charset="0"/>
                    <a:cs typeface="Arial" panose="020B0604020202020204" pitchFamily="34" charset="0"/>
                  </a:rPr>
                  <a:t>Volts, the </a:t>
                </a:r>
                <a:r>
                  <a:rPr lang="en-US" altLang="en-US" dirty="0">
                    <a:solidFill>
                      <a:srgbClr val="C00000"/>
                    </a:solidFill>
                    <a:latin typeface="Arial" panose="020B0604020202020204" pitchFamily="34" charset="0"/>
                    <a:cs typeface="Arial" panose="020B0604020202020204" pitchFamily="34" charset="0"/>
                  </a:rPr>
                  <a:t>flow </a:t>
                </a:r>
                <a:r>
                  <a:rPr lang="en-US" altLang="en-US" dirty="0" smtClean="0">
                    <a:solidFill>
                      <a:srgbClr val="C00000"/>
                    </a:solidFill>
                    <a:latin typeface="Arial" panose="020B0604020202020204" pitchFamily="34" charset="0"/>
                    <a:cs typeface="Arial" panose="020B0604020202020204" pitchFamily="34" charset="0"/>
                  </a:rPr>
                  <a:t>shear (</a:t>
                </a:r>
                <a14:m>
                  <m:oMath xmlns:m="http://schemas.openxmlformats.org/officeDocument/2006/math">
                    <m:f>
                      <m:fPr>
                        <m:type m:val="lin"/>
                        <m:ctrlPr>
                          <a:rPr lang="en-US" altLang="en-US" i="1" smtClean="0">
                            <a:solidFill>
                              <a:srgbClr val="C00000"/>
                            </a:solidFill>
                            <a:latin typeface="Cambria Math" panose="02040503050406030204" pitchFamily="18" charset="0"/>
                            <a:cs typeface="Times New Roman" panose="02020603050405020304" pitchFamily="18" charset="0"/>
                          </a:rPr>
                        </m:ctrlPr>
                      </m:fPr>
                      <m:num>
                        <m:r>
                          <a:rPr lang="en-US"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𝛿</m:t>
                        </m:r>
                        <m:r>
                          <a:rPr lang="el-GR"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𝛺</m:t>
                        </m:r>
                      </m:num>
                      <m:den>
                        <m:r>
                          <a:rPr lang="en-US"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𝛿</m:t>
                        </m:r>
                        <m:r>
                          <a:rPr lang="en-IN"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𝑟</m:t>
                        </m:r>
                        <m:r>
                          <a:rPr lang="en-IN"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r>
                          <a:rPr lang="en-IN"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0</m:t>
                        </m:r>
                        <m:r>
                          <a:rPr lang="en-IN"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IN"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45</m:t>
                        </m:r>
                        <m:r>
                          <a:rPr lang="en-IN" altLang="en-US"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alt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IN" altLang="en-US"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dirty="0" smtClean="0">
                    <a:solidFill>
                      <a:srgbClr val="C00000"/>
                    </a:solidFill>
                    <a:latin typeface="Arial" panose="020B0604020202020204" pitchFamily="34" charset="0"/>
                    <a:ea typeface="Calibri" panose="020F0502020204030204" pitchFamily="34" charset="0"/>
                    <a:cs typeface="Arial" panose="020B0604020202020204" pitchFamily="34" charset="0"/>
                  </a:rPr>
                  <a:t>magnetic shear</a:t>
                </a:r>
              </a:p>
              <a:p>
                <a:pPr algn="just"/>
                <a:endParaRPr lang="en-US" altLang="en-US" sz="400"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altLang="en-US" dirty="0" smtClean="0">
                    <a:solidFill>
                      <a:srgbClr val="0000FF"/>
                    </a:solidFill>
                    <a:latin typeface="Arial" panose="020B0604020202020204" pitchFamily="34" charset="0"/>
                    <a:ea typeface="Calibri" panose="020F0502020204030204" pitchFamily="34" charset="0"/>
                    <a:cs typeface="Arial" panose="020B0604020202020204" pitchFamily="34" charset="0"/>
                  </a:rPr>
                  <a:t>TM generated due to gas puff are stabilized and the Disruptions caused by these modes are mitigated</a:t>
                </a:r>
              </a:p>
            </p:txBody>
          </p:sp>
        </mc:Choice>
        <mc:Fallback xmlns="">
          <p:sp>
            <p:nvSpPr>
              <p:cNvPr id="47" name="Rectangle 46"/>
              <p:cNvSpPr>
                <a:spLocks noRot="1" noChangeAspect="1" noMove="1" noResize="1" noEditPoints="1" noAdjustHandles="1" noChangeArrowheads="1" noChangeShapeType="1" noTextEdit="1"/>
              </p:cNvSpPr>
              <p:nvPr/>
            </p:nvSpPr>
            <p:spPr>
              <a:xfrm>
                <a:off x="13064" y="3754892"/>
                <a:ext cx="5865222" cy="2754600"/>
              </a:xfrm>
              <a:prstGeom prst="rect">
                <a:avLst/>
              </a:prstGeom>
              <a:blipFill rotWithShape="1">
                <a:blip r:embed="rId6"/>
                <a:stretch>
                  <a:fillRect l="-832" t="-1106" r="-936" b="-3097"/>
                </a:stretch>
              </a:blipFill>
            </p:spPr>
            <p:txBody>
              <a:bodyPr/>
              <a:lstStyle/>
              <a:p>
                <a:r>
                  <a:rPr lang="en-US">
                    <a:noFill/>
                  </a:rPr>
                  <a:t> </a:t>
                </a:r>
              </a:p>
            </p:txBody>
          </p:sp>
        </mc:Fallback>
      </mc:AlternateContent>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70" y="86087"/>
            <a:ext cx="740728"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Line 3"/>
          <p:cNvSpPr>
            <a:spLocks noChangeShapeType="1"/>
          </p:cNvSpPr>
          <p:nvPr/>
        </p:nvSpPr>
        <p:spPr bwMode="auto">
          <a:xfrm>
            <a:off x="1038496" y="611342"/>
            <a:ext cx="7955280" cy="0"/>
          </a:xfrm>
          <a:prstGeom prst="line">
            <a:avLst/>
          </a:prstGeom>
          <a:noFill/>
          <a:ln w="76200" cap="flat">
            <a:solidFill>
              <a:srgbClr val="0000FF"/>
            </a:solidFill>
            <a:round/>
            <a:headEnd/>
            <a:tailEnd/>
          </a:ln>
          <a:effectLst>
            <a:innerShdw blurRad="63500" dist="50800" dir="5400000">
              <a:prstClr val="black">
                <a:alpha val="50000"/>
              </a:prstClr>
            </a:inn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cs typeface="Times New Roman" pitchFamily="18" charset="0"/>
            </a:endParaRPr>
          </a:p>
        </p:txBody>
      </p:sp>
      <p:sp>
        <p:nvSpPr>
          <p:cNvPr id="23" name="Text Box 2"/>
          <p:cNvSpPr txBox="1">
            <a:spLocks noChangeArrowheads="1"/>
          </p:cNvSpPr>
          <p:nvPr/>
        </p:nvSpPr>
        <p:spPr bwMode="auto">
          <a:xfrm>
            <a:off x="822961" y="38403"/>
            <a:ext cx="83341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latin typeface="Arial" panose="020B0604020202020204" pitchFamily="34" charset="0"/>
                <a:cs typeface="Arial" panose="020B0604020202020204" pitchFamily="34" charset="0"/>
              </a:rPr>
              <a:t>Disruption Mitigation by Biased Electrode</a:t>
            </a:r>
            <a:endParaRPr lang="en-US" altLang="en-US" sz="3200" b="1" dirty="0">
              <a:latin typeface="Arial" panose="020B0604020202020204" pitchFamily="34" charset="0"/>
              <a:cs typeface="Arial" panose="020B0604020202020204" pitchFamily="34" charset="0"/>
            </a:endParaRPr>
          </a:p>
        </p:txBody>
      </p:sp>
      <p:sp>
        <p:nvSpPr>
          <p:cNvPr id="25" name="Footer Placeholder 10"/>
          <p:cNvSpPr>
            <a:spLocks noGrp="1"/>
          </p:cNvSpPr>
          <p:nvPr>
            <p:ph type="ftr" sz="quarter" idx="11"/>
          </p:nvPr>
        </p:nvSpPr>
        <p:spPr>
          <a:xfrm>
            <a:off x="1110343" y="6482503"/>
            <a:ext cx="7667897" cy="365125"/>
          </a:xfrm>
        </p:spPr>
        <p:txBody>
          <a:bodyPr/>
          <a:lstStyle/>
          <a:p>
            <a:r>
              <a:rPr lang="en-IN" sz="1100" dirty="0"/>
              <a:t>10th IAEA Technical Meeting on Control, Data Acquisition and Remote Participation for Fusion </a:t>
            </a:r>
            <a:r>
              <a:rPr lang="en-IN" sz="1100" dirty="0" smtClean="0"/>
              <a:t>Research 20-24 </a:t>
            </a:r>
            <a:r>
              <a:rPr lang="en-IN" sz="1100" dirty="0"/>
              <a:t>April 2015</a:t>
            </a:r>
          </a:p>
        </p:txBody>
      </p:sp>
      <p:sp>
        <p:nvSpPr>
          <p:cNvPr id="26" name="Date Placeholder 1"/>
          <p:cNvSpPr>
            <a:spLocks noGrp="1"/>
          </p:cNvSpPr>
          <p:nvPr>
            <p:ph type="dt" sz="half" idx="10"/>
          </p:nvPr>
        </p:nvSpPr>
        <p:spPr>
          <a:xfrm>
            <a:off x="69170" y="6473714"/>
            <a:ext cx="1043396" cy="365125"/>
          </a:xfrm>
        </p:spPr>
        <p:txBody>
          <a:bodyPr/>
          <a:lstStyle/>
          <a:p>
            <a:fld id="{4896F0A5-A4EE-4CED-9870-7448E7190F0F}" type="datetime1">
              <a:rPr lang="en-IN" smtClean="0"/>
              <a:t>20-04-2015</a:t>
            </a:fld>
            <a:endParaRPr lang="en-IN" dirty="0"/>
          </a:p>
        </p:txBody>
      </p:sp>
    </p:spTree>
    <p:extLst>
      <p:ext uri="{BB962C8B-B14F-4D97-AF65-F5344CB8AC3E}">
        <p14:creationId xmlns:p14="http://schemas.microsoft.com/office/powerpoint/2010/main" val="45515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13053</TotalTime>
  <Words>2144</Words>
  <Application>Microsoft Office PowerPoint</Application>
  <PresentationFormat>On-screen Show (4:3)</PresentationFormat>
  <Paragraphs>319</Paragraphs>
  <Slides>21</Slides>
  <Notes>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MS Mincho</vt:lpstr>
      <vt:lpstr>Arial</vt:lpstr>
      <vt:lpstr>Calibri</vt:lpstr>
      <vt:lpstr>Calibri Light</vt:lpstr>
      <vt:lpstr>Cambria Math</vt:lpstr>
      <vt:lpstr>Comic Sans MS</vt:lpstr>
      <vt:lpstr>Copperplate Gothic Light</vt:lpstr>
      <vt:lpstr>Lucida Calligraphy</vt:lpstr>
      <vt:lpstr>Symbol</vt:lpstr>
      <vt:lpstr>Times New Roman</vt:lpstr>
      <vt:lpstr>Vijaya</vt:lpstr>
      <vt:lpstr>Vrinda</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FF-29</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Vipul Tanna</dc:creator>
  <cp:lastModifiedBy>Joydeep Ghosh</cp:lastModifiedBy>
  <cp:revision>475</cp:revision>
  <dcterms:created xsi:type="dcterms:W3CDTF">2014-06-07T14:24:39Z</dcterms:created>
  <dcterms:modified xsi:type="dcterms:W3CDTF">2015-04-20T04:04:22Z</dcterms:modified>
</cp:coreProperties>
</file>