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tiff" ContentType="image/tif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7" r:id="rId3"/>
    <p:sldId id="268" r:id="rId4"/>
    <p:sldId id="287" r:id="rId5"/>
    <p:sldId id="270" r:id="rId6"/>
    <p:sldId id="272" r:id="rId7"/>
    <p:sldId id="278" r:id="rId8"/>
    <p:sldId id="261" r:id="rId9"/>
    <p:sldId id="264" r:id="rId10"/>
    <p:sldId id="279" r:id="rId11"/>
    <p:sldId id="288" r:id="rId12"/>
    <p:sldId id="265" r:id="rId13"/>
    <p:sldId id="291" r:id="rId14"/>
    <p:sldId id="262" r:id="rId15"/>
    <p:sldId id="292" r:id="rId16"/>
    <p:sldId id="274" r:id="rId17"/>
    <p:sldId id="275" r:id="rId18"/>
    <p:sldId id="276" r:id="rId19"/>
    <p:sldId id="289" r:id="rId20"/>
    <p:sldId id="269" r:id="rId21"/>
    <p:sldId id="259" r:id="rId22"/>
    <p:sldId id="258" r:id="rId23"/>
    <p:sldId id="290" r:id="rId24"/>
    <p:sldId id="280" r:id="rId25"/>
    <p:sldId id="283" r:id="rId26"/>
    <p:sldId id="286" r:id="rId27"/>
    <p:sldId id="285"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7C84"/>
    <a:srgbClr val="7F7F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671" autoAdjust="0"/>
  </p:normalViewPr>
  <p:slideViewPr>
    <p:cSldViewPr snapToGrid="0">
      <p:cViewPr>
        <p:scale>
          <a:sx n="70" d="100"/>
          <a:sy n="70" d="100"/>
        </p:scale>
        <p:origin x="-516" y="-78"/>
      </p:cViewPr>
      <p:guideLst>
        <p:guide orient="horz" pos="2160"/>
        <p:guide pos="2880"/>
      </p:guideLst>
    </p:cSldViewPr>
  </p:slideViewPr>
  <p:outlineViewPr>
    <p:cViewPr>
      <p:scale>
        <a:sx n="33" d="100"/>
        <a:sy n="33" d="100"/>
      </p:scale>
      <p:origin x="0" y="1920"/>
    </p:cViewPr>
    <p:sldLst>
      <p:sld r:id="rId1" collapse="1"/>
    </p:sldLst>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74161F-E967-42FB-B73C-FECF2C4831E4}" type="doc">
      <dgm:prSet loTypeId="urn:microsoft.com/office/officeart/2005/8/layout/arrow2" loCatId="process" qsTypeId="urn:microsoft.com/office/officeart/2005/8/quickstyle/simple1" qsCatId="simple" csTypeId="urn:microsoft.com/office/officeart/2005/8/colors/accent1_2" csCatId="accent1" phldr="1"/>
      <dgm:spPr/>
    </dgm:pt>
    <dgm:pt modelId="{D9F89D86-756D-4A28-9AAC-2B69203D5B2B}">
      <dgm:prSet phldrT="[Text]" custT="1"/>
      <dgm:spPr/>
      <dgm:t>
        <a:bodyPr/>
        <a:lstStyle/>
        <a:p>
          <a:r>
            <a:rPr lang="en-US" sz="2800" dirty="0" smtClean="0">
              <a:solidFill>
                <a:schemeClr val="bg2">
                  <a:lumMod val="75000"/>
                </a:schemeClr>
              </a:solidFill>
            </a:rPr>
            <a:t>SC Magnet</a:t>
          </a:r>
          <a:endParaRPr lang="en-US" sz="2800" dirty="0">
            <a:solidFill>
              <a:schemeClr val="bg2">
                <a:lumMod val="75000"/>
              </a:schemeClr>
            </a:solidFill>
          </a:endParaRPr>
        </a:p>
      </dgm:t>
    </dgm:pt>
    <dgm:pt modelId="{3873B878-A643-4CB0-B703-706FFE0677E7}" type="parTrans" cxnId="{F7488C17-6537-42D4-B1F8-7B8F5788BF96}">
      <dgm:prSet/>
      <dgm:spPr/>
      <dgm:t>
        <a:bodyPr/>
        <a:lstStyle/>
        <a:p>
          <a:endParaRPr lang="en-US"/>
        </a:p>
      </dgm:t>
    </dgm:pt>
    <dgm:pt modelId="{AA7A2223-89A0-427D-9870-A8920BE33EC5}" type="sibTrans" cxnId="{F7488C17-6537-42D4-B1F8-7B8F5788BF96}">
      <dgm:prSet/>
      <dgm:spPr/>
      <dgm:t>
        <a:bodyPr/>
        <a:lstStyle/>
        <a:p>
          <a:endParaRPr lang="en-US"/>
        </a:p>
      </dgm:t>
    </dgm:pt>
    <dgm:pt modelId="{42EC980E-8315-49D8-8A2E-F806E7732059}">
      <dgm:prSet phldrT="[Text]" custT="1"/>
      <dgm:spPr/>
      <dgm:t>
        <a:bodyPr lIns="0"/>
        <a:lstStyle/>
        <a:p>
          <a:r>
            <a:rPr lang="en-US" sz="2800" dirty="0" smtClean="0">
              <a:solidFill>
                <a:srgbClr val="002060"/>
              </a:solidFill>
            </a:rPr>
            <a:t>Thermal shield</a:t>
          </a:r>
          <a:endParaRPr lang="en-US" sz="2800" dirty="0">
            <a:solidFill>
              <a:srgbClr val="002060"/>
            </a:solidFill>
          </a:endParaRPr>
        </a:p>
      </dgm:t>
    </dgm:pt>
    <dgm:pt modelId="{23704961-ABF1-4D1D-BD7A-4901B12E557C}" type="parTrans" cxnId="{131AA049-D5B2-4251-8C11-1A00CC37072F}">
      <dgm:prSet/>
      <dgm:spPr/>
      <dgm:t>
        <a:bodyPr/>
        <a:lstStyle/>
        <a:p>
          <a:endParaRPr lang="en-US"/>
        </a:p>
      </dgm:t>
    </dgm:pt>
    <dgm:pt modelId="{203D1C34-82EC-4EED-9209-26F401601054}" type="sibTrans" cxnId="{131AA049-D5B2-4251-8C11-1A00CC37072F}">
      <dgm:prSet/>
      <dgm:spPr/>
      <dgm:t>
        <a:bodyPr/>
        <a:lstStyle/>
        <a:p>
          <a:endParaRPr lang="en-US"/>
        </a:p>
      </dgm:t>
    </dgm:pt>
    <dgm:pt modelId="{11B86D82-8F17-41EF-B81D-9A9E7D887056}" type="pres">
      <dgm:prSet presAssocID="{8E74161F-E967-42FB-B73C-FECF2C4831E4}" presName="arrowDiagram" presStyleCnt="0">
        <dgm:presLayoutVars>
          <dgm:chMax val="5"/>
          <dgm:dir/>
          <dgm:resizeHandles val="exact"/>
        </dgm:presLayoutVars>
      </dgm:prSet>
      <dgm:spPr/>
    </dgm:pt>
    <dgm:pt modelId="{39767322-D685-49E6-8D99-C4118EC45AF4}" type="pres">
      <dgm:prSet presAssocID="{8E74161F-E967-42FB-B73C-FECF2C4831E4}" presName="arrow" presStyleLbl="bgShp" presStyleIdx="0" presStyleCnt="1" custAng="4185603" custScaleX="91388" custScaleY="94148" custLinFactNeighborX="-13664" custLinFactNeighborY="321"/>
      <dgm:spPr/>
      <dgm:t>
        <a:bodyPr/>
        <a:lstStyle/>
        <a:p>
          <a:endParaRPr lang="en-US"/>
        </a:p>
      </dgm:t>
    </dgm:pt>
    <dgm:pt modelId="{5CDF80E1-7FA1-4629-ACBB-961C5AF53161}" type="pres">
      <dgm:prSet presAssocID="{8E74161F-E967-42FB-B73C-FECF2C4831E4}" presName="arrowDiagram2" presStyleCnt="0"/>
      <dgm:spPr/>
    </dgm:pt>
    <dgm:pt modelId="{10EEFCD4-6F97-4D44-8884-7A0D22E27A5F}" type="pres">
      <dgm:prSet presAssocID="{D9F89D86-756D-4A28-9AAC-2B69203D5B2B}" presName="bullet2a" presStyleLbl="node1" presStyleIdx="0" presStyleCnt="2" custFlipVert="1" custFlipHor="1" custScaleX="67255" custScaleY="74923" custLinFactX="355330" custLinFactY="37778" custLinFactNeighborX="400000" custLinFactNeighborY="100000"/>
      <dgm:spPr/>
      <dgm:t>
        <a:bodyPr/>
        <a:lstStyle/>
        <a:p>
          <a:endParaRPr lang="en-US"/>
        </a:p>
      </dgm:t>
    </dgm:pt>
    <dgm:pt modelId="{A5FC6917-CEA4-442E-A59D-341CC9F09292}" type="pres">
      <dgm:prSet presAssocID="{D9F89D86-756D-4A28-9AAC-2B69203D5B2B}" presName="textBox2a" presStyleLbl="revTx" presStyleIdx="0" presStyleCnt="2" custAng="3057394" custScaleY="40517" custLinFactNeighborX="1321" custLinFactNeighborY="-70393">
        <dgm:presLayoutVars>
          <dgm:bulletEnabled val="1"/>
        </dgm:presLayoutVars>
      </dgm:prSet>
      <dgm:spPr/>
      <dgm:t>
        <a:bodyPr/>
        <a:lstStyle/>
        <a:p>
          <a:endParaRPr lang="en-US"/>
        </a:p>
      </dgm:t>
    </dgm:pt>
    <dgm:pt modelId="{E1B99669-3668-4B67-BC04-CF193A14A26A}" type="pres">
      <dgm:prSet presAssocID="{42EC980E-8315-49D8-8A2E-F806E7732059}" presName="bullet2b" presStyleLbl="node1" presStyleIdx="1" presStyleCnt="2" custScaleX="35050" custScaleY="38555" custLinFactX="100000" custLinFactNeighborX="105043" custLinFactNeighborY="64110"/>
      <dgm:spPr/>
    </dgm:pt>
    <dgm:pt modelId="{B3400F05-061A-41C7-90F3-47F502988635}" type="pres">
      <dgm:prSet presAssocID="{42EC980E-8315-49D8-8A2E-F806E7732059}" presName="textBox2b" presStyleLbl="revTx" presStyleIdx="1" presStyleCnt="2" custAng="2382175" custScaleX="125925" custScaleY="19770" custLinFactNeighborX="-52667" custLinFactNeighborY="-61676">
        <dgm:presLayoutVars>
          <dgm:bulletEnabled val="1"/>
        </dgm:presLayoutVars>
      </dgm:prSet>
      <dgm:spPr/>
      <dgm:t>
        <a:bodyPr/>
        <a:lstStyle/>
        <a:p>
          <a:endParaRPr lang="en-US"/>
        </a:p>
      </dgm:t>
    </dgm:pt>
  </dgm:ptLst>
  <dgm:cxnLst>
    <dgm:cxn modelId="{8D08B76C-24F8-44F2-A04F-61E94773D4CC}" type="presOf" srcId="{8E74161F-E967-42FB-B73C-FECF2C4831E4}" destId="{11B86D82-8F17-41EF-B81D-9A9E7D887056}" srcOrd="0" destOrd="0" presId="urn:microsoft.com/office/officeart/2005/8/layout/arrow2"/>
    <dgm:cxn modelId="{3E696B67-D30F-4F6E-A0AE-676BA9464302}" type="presOf" srcId="{D9F89D86-756D-4A28-9AAC-2B69203D5B2B}" destId="{A5FC6917-CEA4-442E-A59D-341CC9F09292}" srcOrd="0" destOrd="0" presId="urn:microsoft.com/office/officeart/2005/8/layout/arrow2"/>
    <dgm:cxn modelId="{F7488C17-6537-42D4-B1F8-7B8F5788BF96}" srcId="{8E74161F-E967-42FB-B73C-FECF2C4831E4}" destId="{D9F89D86-756D-4A28-9AAC-2B69203D5B2B}" srcOrd="0" destOrd="0" parTransId="{3873B878-A643-4CB0-B703-706FFE0677E7}" sibTransId="{AA7A2223-89A0-427D-9870-A8920BE33EC5}"/>
    <dgm:cxn modelId="{131AA049-D5B2-4251-8C11-1A00CC37072F}" srcId="{8E74161F-E967-42FB-B73C-FECF2C4831E4}" destId="{42EC980E-8315-49D8-8A2E-F806E7732059}" srcOrd="1" destOrd="0" parTransId="{23704961-ABF1-4D1D-BD7A-4901B12E557C}" sibTransId="{203D1C34-82EC-4EED-9209-26F401601054}"/>
    <dgm:cxn modelId="{BC632624-0D6A-493F-8150-B3AED538EE00}" type="presOf" srcId="{42EC980E-8315-49D8-8A2E-F806E7732059}" destId="{B3400F05-061A-41C7-90F3-47F502988635}" srcOrd="0" destOrd="0" presId="urn:microsoft.com/office/officeart/2005/8/layout/arrow2"/>
    <dgm:cxn modelId="{BED8F801-581F-4ED6-8F54-54D189321AFE}" type="presParOf" srcId="{11B86D82-8F17-41EF-B81D-9A9E7D887056}" destId="{39767322-D685-49E6-8D99-C4118EC45AF4}" srcOrd="0" destOrd="0" presId="urn:microsoft.com/office/officeart/2005/8/layout/arrow2"/>
    <dgm:cxn modelId="{0BF020E1-B9A7-4580-BE7F-AFA5FFB26233}" type="presParOf" srcId="{11B86D82-8F17-41EF-B81D-9A9E7D887056}" destId="{5CDF80E1-7FA1-4629-ACBB-961C5AF53161}" srcOrd="1" destOrd="0" presId="urn:microsoft.com/office/officeart/2005/8/layout/arrow2"/>
    <dgm:cxn modelId="{B05FE19C-B427-42EB-9F0A-93E41FAF4B40}" type="presParOf" srcId="{5CDF80E1-7FA1-4629-ACBB-961C5AF53161}" destId="{10EEFCD4-6F97-4D44-8884-7A0D22E27A5F}" srcOrd="0" destOrd="0" presId="urn:microsoft.com/office/officeart/2005/8/layout/arrow2"/>
    <dgm:cxn modelId="{C52EC42E-88D9-4B47-8685-D9805F82B5AF}" type="presParOf" srcId="{5CDF80E1-7FA1-4629-ACBB-961C5AF53161}" destId="{A5FC6917-CEA4-442E-A59D-341CC9F09292}" srcOrd="1" destOrd="0" presId="urn:microsoft.com/office/officeart/2005/8/layout/arrow2"/>
    <dgm:cxn modelId="{8F277D00-A3FC-4332-895E-00E115A83153}" type="presParOf" srcId="{5CDF80E1-7FA1-4629-ACBB-961C5AF53161}" destId="{E1B99669-3668-4B67-BC04-CF193A14A26A}" srcOrd="2" destOrd="0" presId="urn:microsoft.com/office/officeart/2005/8/layout/arrow2"/>
    <dgm:cxn modelId="{750FBCD4-5E71-4427-AFE7-C3118CA157F4}" type="presParOf" srcId="{5CDF80E1-7FA1-4629-ACBB-961C5AF53161}" destId="{B3400F05-061A-41C7-90F3-47F502988635}" srcOrd="3"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08F294A7-D7C5-45EA-A4CA-DB5F81C85005}" type="doc">
      <dgm:prSet loTypeId="urn:microsoft.com/office/officeart/2005/8/layout/arrow2" loCatId="process" qsTypeId="urn:microsoft.com/office/officeart/2005/8/quickstyle/simple1" qsCatId="simple" csTypeId="urn:microsoft.com/office/officeart/2005/8/colors/accent1_2" csCatId="accent1" phldr="1"/>
      <dgm:spPr/>
    </dgm:pt>
    <dgm:pt modelId="{933E5D61-9538-4394-B6EA-ACCA035796A8}">
      <dgm:prSet phldrT="[Text]" custT="1"/>
      <dgm:spPr/>
      <dgm:t>
        <a:bodyPr/>
        <a:lstStyle/>
        <a:p>
          <a:r>
            <a:rPr lang="en-US" sz="1800" dirty="0" smtClean="0"/>
            <a:t>Vibration</a:t>
          </a:r>
        </a:p>
      </dgm:t>
    </dgm:pt>
    <dgm:pt modelId="{98029CC6-BF41-4819-AEA9-F267E24A6A45}" type="parTrans" cxnId="{5C44F74E-100E-4167-A27F-1F3AA6687FF8}">
      <dgm:prSet/>
      <dgm:spPr/>
      <dgm:t>
        <a:bodyPr/>
        <a:lstStyle/>
        <a:p>
          <a:endParaRPr lang="en-US"/>
        </a:p>
      </dgm:t>
    </dgm:pt>
    <dgm:pt modelId="{FF97DC4E-F417-4A95-8521-821F1CBDA0E3}" type="sibTrans" cxnId="{5C44F74E-100E-4167-A27F-1F3AA6687FF8}">
      <dgm:prSet/>
      <dgm:spPr/>
      <dgm:t>
        <a:bodyPr/>
        <a:lstStyle/>
        <a:p>
          <a:endParaRPr lang="en-US"/>
        </a:p>
      </dgm:t>
    </dgm:pt>
    <dgm:pt modelId="{EDB7B686-60B7-466C-8F01-429D096CA985}">
      <dgm:prSet phldrT="[Text]" custT="1"/>
      <dgm:spPr/>
      <dgm:t>
        <a:bodyPr/>
        <a:lstStyle/>
        <a:p>
          <a:r>
            <a:rPr lang="en-US" sz="2000" dirty="0" smtClean="0"/>
            <a:t>Temperature</a:t>
          </a:r>
        </a:p>
      </dgm:t>
    </dgm:pt>
    <dgm:pt modelId="{0EEEA75A-660B-4788-A470-EB3F9CAC53BD}" type="parTrans" cxnId="{6B711487-AC95-4802-B36E-493E0D1F94AE}">
      <dgm:prSet/>
      <dgm:spPr/>
      <dgm:t>
        <a:bodyPr/>
        <a:lstStyle/>
        <a:p>
          <a:endParaRPr lang="en-US"/>
        </a:p>
      </dgm:t>
    </dgm:pt>
    <dgm:pt modelId="{C8927FA1-3072-4402-B39E-DFBD9FF4F74E}" type="sibTrans" cxnId="{6B711487-AC95-4802-B36E-493E0D1F94AE}">
      <dgm:prSet/>
      <dgm:spPr/>
      <dgm:t>
        <a:bodyPr/>
        <a:lstStyle/>
        <a:p>
          <a:endParaRPr lang="en-US"/>
        </a:p>
      </dgm:t>
    </dgm:pt>
    <dgm:pt modelId="{7DCC5655-BF0E-4EAA-AF49-511F5FB055D4}" type="pres">
      <dgm:prSet presAssocID="{08F294A7-D7C5-45EA-A4CA-DB5F81C85005}" presName="arrowDiagram" presStyleCnt="0">
        <dgm:presLayoutVars>
          <dgm:chMax val="5"/>
          <dgm:dir/>
          <dgm:resizeHandles val="exact"/>
        </dgm:presLayoutVars>
      </dgm:prSet>
      <dgm:spPr/>
    </dgm:pt>
    <dgm:pt modelId="{3E3E0C04-BBDE-49C7-8427-39C72D654F6F}" type="pres">
      <dgm:prSet presAssocID="{08F294A7-D7C5-45EA-A4CA-DB5F81C85005}" presName="arrow" presStyleLbl="bgShp" presStyleIdx="0" presStyleCnt="1" custAng="12035998" custScaleX="116783" custScaleY="87425" custLinFactNeighborX="-24524" custLinFactNeighborY="-910"/>
      <dgm:spPr/>
    </dgm:pt>
    <dgm:pt modelId="{B054F620-D9DF-4FAD-AC49-E03BBB950AD8}" type="pres">
      <dgm:prSet presAssocID="{08F294A7-D7C5-45EA-A4CA-DB5F81C85005}" presName="arrowDiagram2" presStyleCnt="0"/>
      <dgm:spPr/>
    </dgm:pt>
    <dgm:pt modelId="{9BB191B6-E88D-46CD-99F6-022F0EEB2DC3}" type="pres">
      <dgm:prSet presAssocID="{933E5D61-9538-4394-B6EA-ACCA035796A8}" presName="bullet2a" presStyleLbl="node1" presStyleIdx="0" presStyleCnt="2" custScaleX="150745" custScaleY="182128" custLinFactX="-100000" custLinFactNeighborX="-165006" custLinFactNeighborY="-4065"/>
      <dgm:spPr/>
    </dgm:pt>
    <dgm:pt modelId="{D82C89CB-FA3D-457B-862D-80FEBF0EA819}" type="pres">
      <dgm:prSet presAssocID="{933E5D61-9538-4394-B6EA-ACCA035796A8}" presName="textBox2a" presStyleLbl="revTx" presStyleIdx="0" presStyleCnt="2" custScaleX="116137" custScaleY="42093" custLinFactNeighborX="7897" custLinFactNeighborY="-4633">
        <dgm:presLayoutVars>
          <dgm:bulletEnabled val="1"/>
        </dgm:presLayoutVars>
      </dgm:prSet>
      <dgm:spPr/>
      <dgm:t>
        <a:bodyPr/>
        <a:lstStyle/>
        <a:p>
          <a:endParaRPr lang="en-US"/>
        </a:p>
      </dgm:t>
    </dgm:pt>
    <dgm:pt modelId="{7AAE73DC-BEA9-4DD3-B86F-87C98B5D407D}" type="pres">
      <dgm:prSet presAssocID="{EDB7B686-60B7-466C-8F01-429D096CA985}" presName="bullet2b" presStyleLbl="node1" presStyleIdx="1" presStyleCnt="2" custScaleX="90909" custScaleY="100014" custLinFactX="-100000" custLinFactY="100000" custLinFactNeighborX="-178893" custLinFactNeighborY="175022"/>
      <dgm:spPr/>
    </dgm:pt>
    <dgm:pt modelId="{1C73C6C1-5607-44F1-8E98-77DE8C903D19}" type="pres">
      <dgm:prSet presAssocID="{EDB7B686-60B7-466C-8F01-429D096CA985}" presName="textBox2b" presStyleLbl="revTx" presStyleIdx="1" presStyleCnt="2" custScaleX="179780" custScaleY="32345" custLinFactX="-70315" custLinFactNeighborX="-100000" custLinFactNeighborY="-45907">
        <dgm:presLayoutVars>
          <dgm:bulletEnabled val="1"/>
        </dgm:presLayoutVars>
      </dgm:prSet>
      <dgm:spPr/>
      <dgm:t>
        <a:bodyPr/>
        <a:lstStyle/>
        <a:p>
          <a:endParaRPr lang="en-US"/>
        </a:p>
      </dgm:t>
    </dgm:pt>
  </dgm:ptLst>
  <dgm:cxnLst>
    <dgm:cxn modelId="{516D5FE4-8EA3-48B2-9A30-0E0269EBF4DF}" type="presOf" srcId="{EDB7B686-60B7-466C-8F01-429D096CA985}" destId="{1C73C6C1-5607-44F1-8E98-77DE8C903D19}" srcOrd="0" destOrd="0" presId="urn:microsoft.com/office/officeart/2005/8/layout/arrow2"/>
    <dgm:cxn modelId="{6B08F6BF-295B-4446-8E59-1FFD98B11619}" type="presOf" srcId="{08F294A7-D7C5-45EA-A4CA-DB5F81C85005}" destId="{7DCC5655-BF0E-4EAA-AF49-511F5FB055D4}" srcOrd="0" destOrd="0" presId="urn:microsoft.com/office/officeart/2005/8/layout/arrow2"/>
    <dgm:cxn modelId="{5C44F74E-100E-4167-A27F-1F3AA6687FF8}" srcId="{08F294A7-D7C5-45EA-A4CA-DB5F81C85005}" destId="{933E5D61-9538-4394-B6EA-ACCA035796A8}" srcOrd="0" destOrd="0" parTransId="{98029CC6-BF41-4819-AEA9-F267E24A6A45}" sibTransId="{FF97DC4E-F417-4A95-8521-821F1CBDA0E3}"/>
    <dgm:cxn modelId="{6B711487-AC95-4802-B36E-493E0D1F94AE}" srcId="{08F294A7-D7C5-45EA-A4CA-DB5F81C85005}" destId="{EDB7B686-60B7-466C-8F01-429D096CA985}" srcOrd="1" destOrd="0" parTransId="{0EEEA75A-660B-4788-A470-EB3F9CAC53BD}" sibTransId="{C8927FA1-3072-4402-B39E-DFBD9FF4F74E}"/>
    <dgm:cxn modelId="{6F4B050A-85C7-4BC0-8E1F-219B23BD4E87}" type="presOf" srcId="{933E5D61-9538-4394-B6EA-ACCA035796A8}" destId="{D82C89CB-FA3D-457B-862D-80FEBF0EA819}" srcOrd="0" destOrd="0" presId="urn:microsoft.com/office/officeart/2005/8/layout/arrow2"/>
    <dgm:cxn modelId="{478AD8DD-BBF7-423C-B653-9A968FB7AC05}" type="presParOf" srcId="{7DCC5655-BF0E-4EAA-AF49-511F5FB055D4}" destId="{3E3E0C04-BBDE-49C7-8427-39C72D654F6F}" srcOrd="0" destOrd="0" presId="urn:microsoft.com/office/officeart/2005/8/layout/arrow2"/>
    <dgm:cxn modelId="{74D7B0DE-51B7-4F70-AFC6-743D31E11EF7}" type="presParOf" srcId="{7DCC5655-BF0E-4EAA-AF49-511F5FB055D4}" destId="{B054F620-D9DF-4FAD-AC49-E03BBB950AD8}" srcOrd="1" destOrd="0" presId="urn:microsoft.com/office/officeart/2005/8/layout/arrow2"/>
    <dgm:cxn modelId="{41C458A9-D243-45A4-8553-D2EB77F58FD7}" type="presParOf" srcId="{B054F620-D9DF-4FAD-AC49-E03BBB950AD8}" destId="{9BB191B6-E88D-46CD-99F6-022F0EEB2DC3}" srcOrd="0" destOrd="0" presId="urn:microsoft.com/office/officeart/2005/8/layout/arrow2"/>
    <dgm:cxn modelId="{B2944D1A-86A5-4710-9E47-C11047284770}" type="presParOf" srcId="{B054F620-D9DF-4FAD-AC49-E03BBB950AD8}" destId="{D82C89CB-FA3D-457B-862D-80FEBF0EA819}" srcOrd="1" destOrd="0" presId="urn:microsoft.com/office/officeart/2005/8/layout/arrow2"/>
    <dgm:cxn modelId="{A98D0932-E826-4704-ABD9-D7AF43325265}" type="presParOf" srcId="{B054F620-D9DF-4FAD-AC49-E03BBB950AD8}" destId="{7AAE73DC-BEA9-4DD3-B86F-87C98B5D407D}" srcOrd="2" destOrd="0" presId="urn:microsoft.com/office/officeart/2005/8/layout/arrow2"/>
    <dgm:cxn modelId="{D8EBED33-BE02-4B92-8CD2-CFCA3522B11B}" type="presParOf" srcId="{B054F620-D9DF-4FAD-AC49-E03BBB950AD8}" destId="{1C73C6C1-5607-44F1-8E98-77DE8C903D19}" srcOrd="3"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ABFB8F-6252-4009-80CD-AE6ACCD19E8B}" type="datetimeFigureOut">
              <a:rPr lang="en-US" smtClean="0"/>
              <a:pPr/>
              <a:t>7/24/2002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2174E-0B11-43B4-85B7-9E5FCE968B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DB71D7-07D9-4418-9470-E3FB87F82CFC}" type="slidenum">
              <a:rPr lang="en-IN"/>
              <a:pPr/>
              <a:t>5</a:t>
            </a:fld>
            <a:endParaRPr lang="en-IN"/>
          </a:p>
        </p:txBody>
      </p:sp>
      <p:sp>
        <p:nvSpPr>
          <p:cNvPr id="24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6098" y="4343703"/>
            <a:ext cx="5485805" cy="4115405"/>
          </a:xfrm>
          <a:prstGeom prst="rect">
            <a:avLst/>
          </a:prstGeom>
          <a:noFill/>
          <a:ln>
            <a:round/>
            <a:headEnd/>
            <a:tailEnd/>
          </a:ln>
        </p:spPr>
        <p:txBody>
          <a:bodyPr wrap="none" lIns="80162" tIns="40081" rIns="80162" bIns="40081" anchor="ct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B2174E-0B11-43B4-85B7-9E5FCE968B5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54C6E4-CDCD-405C-9F4A-170FFBEB9889}" type="slidenum">
              <a:rPr lang="en-IN"/>
              <a:pPr/>
              <a:t>8</a:t>
            </a:fld>
            <a:endParaRPr lang="en-IN"/>
          </a:p>
        </p:txBody>
      </p:sp>
      <p:sp>
        <p:nvSpPr>
          <p:cNvPr id="26625"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6098" y="4343703"/>
            <a:ext cx="5485805" cy="4115405"/>
          </a:xfrm>
          <a:prstGeom prst="rect">
            <a:avLst/>
          </a:prstGeom>
          <a:noFill/>
          <a:ln>
            <a:round/>
            <a:headEnd/>
            <a:tailEnd/>
          </a:ln>
        </p:spPr>
        <p:txBody>
          <a:bodyPr wrap="none" lIns="80162" tIns="40081" rIns="80162" bIns="40081" anchor="ctr"/>
          <a:lstStyle/>
          <a:p>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02B8A-6775-4487-B460-B348728C27CA}" type="slidenum">
              <a:rPr lang="en-US"/>
              <a:pPr/>
              <a:t>12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51B63C1-67F7-46B8-A891-75F090740EB6}" type="slidenum">
              <a:rPr lang="en-IN"/>
              <a:pPr/>
              <a:t>14</a:t>
            </a:fld>
            <a:endParaRPr lang="en-IN"/>
          </a:p>
        </p:txBody>
      </p:sp>
      <p:sp>
        <p:nvSpPr>
          <p:cNvPr id="22529"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6098" y="4343703"/>
            <a:ext cx="5485805" cy="4115405"/>
          </a:xfrm>
          <a:prstGeom prst="rect">
            <a:avLst/>
          </a:prstGeom>
          <a:noFill/>
          <a:ln>
            <a:round/>
            <a:headEnd/>
            <a:tailEnd/>
          </a:ln>
        </p:spPr>
        <p:txBody>
          <a:bodyPr wrap="none" lIns="80162" tIns="40081" rIns="80162" bIns="40081" anchor="ctr"/>
          <a:lstStyle/>
          <a:p>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DB71D7-07D9-4418-9470-E3FB87F82CFC}" type="slidenum">
              <a:rPr lang="en-IN"/>
              <a:pPr/>
              <a:t>16</a:t>
            </a:fld>
            <a:endParaRPr lang="en-IN"/>
          </a:p>
        </p:txBody>
      </p:sp>
      <p:sp>
        <p:nvSpPr>
          <p:cNvPr id="24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6098" y="4343703"/>
            <a:ext cx="5485805" cy="4115405"/>
          </a:xfrm>
          <a:prstGeom prst="rect">
            <a:avLst/>
          </a:prstGeom>
          <a:noFill/>
          <a:ln>
            <a:round/>
            <a:headEnd/>
            <a:tailEnd/>
          </a:ln>
        </p:spPr>
        <p:txBody>
          <a:bodyPr wrap="none" lIns="80162" tIns="40081" rIns="80162" bIns="40081" anchor="ctr"/>
          <a:lstStyle/>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DB71D7-07D9-4418-9470-E3FB87F82CFC}" type="slidenum">
              <a:rPr lang="en-IN"/>
              <a:pPr/>
              <a:t>17</a:t>
            </a:fld>
            <a:endParaRPr lang="en-IN"/>
          </a:p>
        </p:txBody>
      </p:sp>
      <p:sp>
        <p:nvSpPr>
          <p:cNvPr id="24577" name="Rectangle 1"/>
          <p:cNvSpPr txBox="1">
            <a:spLocks noGrp="1" noRot="1" noChangeAspect="1" noChangeArrowheads="1"/>
          </p:cNvSpPr>
          <p:nvPr>
            <p:ph type="sldImg"/>
          </p:nvPr>
        </p:nvSpPr>
        <p:spPr bwMode="auto">
          <a:xfrm>
            <a:off x="1144588" y="695325"/>
            <a:ext cx="4568825" cy="3427413"/>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6098" y="4343703"/>
            <a:ext cx="5485805" cy="4115405"/>
          </a:xfrm>
          <a:prstGeom prst="rect">
            <a:avLst/>
          </a:prstGeom>
          <a:noFill/>
          <a:ln>
            <a:round/>
            <a:headEnd/>
            <a:tailEnd/>
          </a:ln>
        </p:spPr>
        <p:txBody>
          <a:bodyPr wrap="none" lIns="80162" tIns="40081" rIns="80162" bIns="40081" anchor="ctr"/>
          <a:lstStyle/>
          <a:p>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434185-F696-4485-8DF4-B873054E66DB}" type="datetimeFigureOut">
              <a:rPr lang="en-US" smtClean="0"/>
              <a:pPr/>
              <a:t>7/24/2002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34185-F696-4485-8DF4-B873054E66DB}" type="datetimeFigureOut">
              <a:rPr lang="en-US" smtClean="0"/>
              <a:pPr/>
              <a:t>7/24/2002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34185-F696-4485-8DF4-B873054E66DB}" type="datetimeFigureOut">
              <a:rPr lang="en-US" smtClean="0"/>
              <a:pPr/>
              <a:t>7/24/2002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625" y="273514"/>
            <a:ext cx="8227871" cy="114300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625" y="6246193"/>
            <a:ext cx="2128991" cy="472171"/>
          </a:xfrm>
        </p:spPr>
        <p:txBody>
          <a:bodyPr/>
          <a:lstStyle>
            <a:lvl1pPr>
              <a:defRPr/>
            </a:lvl1pPr>
          </a:lstStyle>
          <a:p>
            <a:endParaRPr lang="en-US"/>
          </a:p>
        </p:txBody>
      </p:sp>
      <p:sp>
        <p:nvSpPr>
          <p:cNvPr id="4" name="Footer Placeholder 3"/>
          <p:cNvSpPr>
            <a:spLocks noGrp="1"/>
          </p:cNvSpPr>
          <p:nvPr>
            <p:ph type="ftr" idx="11"/>
          </p:nvPr>
        </p:nvSpPr>
        <p:spPr>
          <a:xfrm>
            <a:off x="3125785" y="6246193"/>
            <a:ext cx="2896753" cy="472171"/>
          </a:xfrm>
        </p:spPr>
        <p:txBody>
          <a:bodyPr/>
          <a:lstStyle>
            <a:lvl1pPr>
              <a:defRPr/>
            </a:lvl1pPr>
          </a:lstStyle>
          <a:p>
            <a:endParaRPr lang="en-US"/>
          </a:p>
        </p:txBody>
      </p:sp>
      <p:sp>
        <p:nvSpPr>
          <p:cNvPr id="5" name="Slide Number Placeholder 4"/>
          <p:cNvSpPr>
            <a:spLocks noGrp="1"/>
          </p:cNvSpPr>
          <p:nvPr>
            <p:ph type="sldNum" idx="12"/>
          </p:nvPr>
        </p:nvSpPr>
        <p:spPr>
          <a:xfrm>
            <a:off x="6555505" y="6246193"/>
            <a:ext cx="2128991" cy="472171"/>
          </a:xfrm>
        </p:spPr>
        <p:txBody>
          <a:bodyPr/>
          <a:lstStyle>
            <a:lvl1pPr>
              <a:defRPr/>
            </a:lvl1pPr>
          </a:lstStyle>
          <a:p>
            <a:fld id="{38C9652B-9D47-4B5F-B845-0C1228D8C5AF}" type="slidenum">
              <a:rPr lang="en-US"/>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434185-F696-4485-8DF4-B873054E66DB}" type="datetimeFigureOut">
              <a:rPr lang="en-US" smtClean="0"/>
              <a:pPr/>
              <a:t>7/24/2002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434185-F696-4485-8DF4-B873054E66DB}" type="datetimeFigureOut">
              <a:rPr lang="en-US" smtClean="0"/>
              <a:pPr/>
              <a:t>7/24/2002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434185-F696-4485-8DF4-B873054E66DB}" type="datetimeFigureOut">
              <a:rPr lang="en-US" smtClean="0"/>
              <a:pPr/>
              <a:t>7/24/2002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434185-F696-4485-8DF4-B873054E66DB}" type="datetimeFigureOut">
              <a:rPr lang="en-US" smtClean="0"/>
              <a:pPr/>
              <a:t>7/24/2002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434185-F696-4485-8DF4-B873054E66DB}" type="datetimeFigureOut">
              <a:rPr lang="en-US" smtClean="0"/>
              <a:pPr/>
              <a:t>7/24/2002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34185-F696-4485-8DF4-B873054E66DB}" type="datetimeFigureOut">
              <a:rPr lang="en-US" smtClean="0"/>
              <a:pPr/>
              <a:t>7/24/2002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34185-F696-4485-8DF4-B873054E66DB}" type="datetimeFigureOut">
              <a:rPr lang="en-US" smtClean="0"/>
              <a:pPr/>
              <a:t>7/24/2002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434185-F696-4485-8DF4-B873054E66DB}" type="datetimeFigureOut">
              <a:rPr lang="en-US" smtClean="0"/>
              <a:pPr/>
              <a:t>7/24/2002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2EABD7-D2AB-457A-A38A-B53762A04FFC}" type="slidenum">
              <a:rPr lang="en-US" smtClean="0"/>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34185-F696-4485-8DF4-B873054E66DB}" type="datetimeFigureOut">
              <a:rPr lang="en-US" smtClean="0"/>
              <a:pPr/>
              <a:t>7/24/2002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EABD7-D2AB-457A-A38A-B53762A04FF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zoom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eg"/><Relationship Id="rId3" Type="http://schemas.openxmlformats.org/officeDocument/2006/relationships/image" Target="../media/image19.jpeg"/><Relationship Id="rId7" Type="http://schemas.openxmlformats.org/officeDocument/2006/relationships/image" Target="../media/image22.jpeg"/><Relationship Id="rId12"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10.png"/><Relationship Id="rId5" Type="http://schemas.openxmlformats.org/officeDocument/2006/relationships/image" Target="../media/image20.jpeg"/><Relationship Id="rId15" Type="http://schemas.openxmlformats.org/officeDocument/2006/relationships/image" Target="../media/image28.jpeg"/><Relationship Id="rId10" Type="http://schemas.openxmlformats.org/officeDocument/2006/relationships/image" Target="../media/image25.jpeg"/><Relationship Id="rId4" Type="http://schemas.openxmlformats.org/officeDocument/2006/relationships/image" Target="../media/image8.jpeg"/><Relationship Id="rId9" Type="http://schemas.openxmlformats.org/officeDocument/2006/relationships/image" Target="../media/image24.png"/><Relationship Id="rId1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1.jpeg"/><Relationship Id="rId7" Type="http://schemas.openxmlformats.org/officeDocument/2006/relationships/diagramQuickStyle" Target="../diagrams/quickStyle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000" y="160000"/>
            <a:ext cx="8715436" cy="4263894"/>
          </a:xfrm>
        </p:spPr>
        <p:txBody>
          <a:bodyPr>
            <a:normAutofit/>
          </a:bodyPr>
          <a:lstStyle/>
          <a:p>
            <a:r>
              <a:rPr lang="en-US" sz="3600" dirty="0" smtClean="0">
                <a:latin typeface="Arial" pitchFamily="34" charset="0"/>
                <a:cs typeface="Arial" pitchFamily="34" charset="0"/>
              </a:rPr>
              <a:t>      Overview of Instrumentation and data acquisition system of cryogenic                   sub-systems of SST-1</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3600" dirty="0" smtClean="0">
                <a:latin typeface="Arial Narrow" pitchFamily="34" charset="0"/>
              </a:rPr>
              <a:t/>
            </a:r>
            <a:br>
              <a:rPr lang="en-US" sz="3600" dirty="0" smtClean="0">
                <a:latin typeface="Arial Narrow" pitchFamily="34" charset="0"/>
              </a:rPr>
            </a:br>
            <a:r>
              <a:rPr lang="en-IN" sz="2000" dirty="0" smtClean="0">
                <a:latin typeface="Arial" pitchFamily="34" charset="0"/>
                <a:cs typeface="Arial" pitchFamily="34" charset="0"/>
              </a:rPr>
              <a:t>D. Sonara, R. Panchal, R. Patel, G. Mehsuria, P. Panchal</a:t>
            </a:r>
            <a:br>
              <a:rPr lang="en-IN" sz="2000" dirty="0" smtClean="0">
                <a:latin typeface="Arial" pitchFamily="34" charset="0"/>
                <a:cs typeface="Arial" pitchFamily="34" charset="0"/>
              </a:rPr>
            </a:br>
            <a:r>
              <a:rPr lang="en-IN" sz="2000" dirty="0" smtClean="0">
                <a:latin typeface="Arial" pitchFamily="34" charset="0"/>
                <a:cs typeface="Arial" pitchFamily="34" charset="0"/>
              </a:rPr>
              <a:t>H. Nimavat, V.L. Tanna,  S. Pradhan</a:t>
            </a:r>
            <a:r>
              <a:rPr lang="en-US" dirty="0" smtClean="0"/>
              <a:t/>
            </a:r>
            <a:br>
              <a:rPr lang="en-US" dirty="0" smtClean="0"/>
            </a:br>
            <a:r>
              <a:rPr lang="en-US" dirty="0" smtClean="0"/>
              <a:t/>
            </a:r>
            <a:br>
              <a:rPr lang="en-US" dirty="0" smtClean="0"/>
            </a:br>
            <a:r>
              <a:rPr lang="en-IN" sz="2000" dirty="0" smtClean="0">
                <a:latin typeface="Arial" pitchFamily="34" charset="0"/>
                <a:cs typeface="Arial" pitchFamily="34" charset="0"/>
              </a:rPr>
              <a:t>Institute for Plasma Research (IPR), Bhat, Gandhinagar 382 428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10</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 IAEA Technical Meet April-2015</a:t>
            </a:r>
            <a:endParaRPr lang="en-US" sz="2000" dirty="0">
              <a:latin typeface="Arial" pitchFamily="34" charset="0"/>
              <a:cs typeface="Arial" pitchFamily="34" charset="0"/>
            </a:endParaRPr>
          </a:p>
        </p:txBody>
      </p:sp>
      <p:pic>
        <p:nvPicPr>
          <p:cNvPr id="3" name="Picture 2" descr="logo.png"/>
          <p:cNvPicPr>
            <a:picLocks noChangeAspect="1"/>
          </p:cNvPicPr>
          <p:nvPr/>
        </p:nvPicPr>
        <p:blipFill>
          <a:blip r:embed="rId2" cstate="print"/>
          <a:stretch>
            <a:fillRect/>
          </a:stretch>
        </p:blipFill>
        <p:spPr>
          <a:xfrm>
            <a:off x="0" y="0"/>
            <a:ext cx="1323695" cy="1188006"/>
          </a:xfrm>
          <a:prstGeom prst="rect">
            <a:avLst/>
          </a:prstGeom>
        </p:spPr>
      </p:pic>
      <p:pic>
        <p:nvPicPr>
          <p:cNvPr id="35842" name="Picture 2" descr="http://www.ipr.res.in/extimages/IPR_Pano_4.jpg"/>
          <p:cNvPicPr>
            <a:picLocks noChangeAspect="1" noChangeArrowheads="1"/>
          </p:cNvPicPr>
          <p:nvPr/>
        </p:nvPicPr>
        <p:blipFill>
          <a:blip r:embed="rId3"/>
          <a:srcRect/>
          <a:stretch>
            <a:fillRect/>
          </a:stretch>
        </p:blipFill>
        <p:spPr bwMode="auto">
          <a:xfrm>
            <a:off x="46642" y="4649786"/>
            <a:ext cx="9051638" cy="2159310"/>
          </a:xfrm>
          <a:prstGeom prst="rect">
            <a:avLst/>
          </a:prstGeom>
          <a:noFill/>
        </p:spPr>
      </p:pic>
    </p:spTree>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85720" y="883513"/>
            <a:ext cx="8564591" cy="5617321"/>
          </a:xfrm>
          <a:prstGeom prst="rect">
            <a:avLst/>
          </a:prstGeom>
          <a:noFill/>
          <a:ln w="9525">
            <a:noFill/>
            <a:round/>
            <a:headEnd/>
            <a:tailEnd/>
          </a:ln>
          <a:effectLst/>
        </p:spPr>
      </p:pic>
      <p:sp>
        <p:nvSpPr>
          <p:cNvPr id="5" name="Rectangle 1"/>
          <p:cNvSpPr txBox="1">
            <a:spLocks noChangeArrowheads="1"/>
          </p:cNvSpPr>
          <p:nvPr/>
        </p:nvSpPr>
        <p:spPr>
          <a:xfrm>
            <a:off x="214282" y="13064"/>
            <a:ext cx="8715436" cy="785794"/>
          </a:xfrm>
          <a:prstGeom prst="rect">
            <a:avLst/>
          </a:prstGeom>
          <a:solidFill>
            <a:schemeClr val="tx1">
              <a:lumMod val="50000"/>
              <a:alpha val="50000"/>
            </a:schemeClr>
          </a:solidFill>
          <a:ln/>
        </p:spPr>
        <p:txBody>
          <a:bodyPr vert="horz" lIns="91440" tIns="35203" rIns="91440" bIns="45720" rtlCol="0" anchor="ctr">
            <a:normAutofit fontScale="85000" lnSpcReduction="100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t>Typical cool-down trends of 80 K Thermal shields </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482" y="1876926"/>
            <a:ext cx="7122695" cy="2585323"/>
          </a:xfrm>
          <a:prstGeom prst="rect">
            <a:avLst/>
          </a:prstGeom>
          <a:noFill/>
        </p:spPr>
        <p:txBody>
          <a:bodyPr wrap="square" rtlCol="0">
            <a:spAutoFit/>
          </a:bodyPr>
          <a:lstStyle/>
          <a:p>
            <a:pPr algn="ctr"/>
            <a:r>
              <a:rPr lang="en-US" sz="5400" dirty="0" smtClean="0">
                <a:latin typeface="Arial" pitchFamily="34" charset="0"/>
                <a:cs typeface="Arial" pitchFamily="34" charset="0"/>
              </a:rPr>
              <a:t>DAQ for SC current</a:t>
            </a:r>
          </a:p>
          <a:p>
            <a:pPr algn="ctr"/>
            <a:endParaRPr lang="en-US" sz="5400" dirty="0" smtClean="0">
              <a:latin typeface="Arial" pitchFamily="34" charset="0"/>
              <a:cs typeface="Arial" pitchFamily="34" charset="0"/>
            </a:endParaRPr>
          </a:p>
          <a:p>
            <a:pPr algn="ctr"/>
            <a:r>
              <a:rPr lang="en-US" sz="5400" dirty="0" smtClean="0">
                <a:latin typeface="Arial" pitchFamily="34" charset="0"/>
                <a:cs typeface="Arial" pitchFamily="34" charset="0"/>
              </a:rPr>
              <a:t> Feeder system</a:t>
            </a:r>
            <a:r>
              <a:rPr lang="en-US" dirty="0" smtClean="0"/>
              <a:t> </a:t>
            </a:r>
            <a:endParaRPr lang="en-US" dirty="0"/>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4504" y="873456"/>
            <a:ext cx="6182008" cy="5698816"/>
          </a:xfrm>
          <a:noFill/>
        </p:spPr>
        <p:txBody>
          <a:bodyPr>
            <a:normAutofit/>
          </a:bodyPr>
          <a:lstStyle/>
          <a:p>
            <a:pPr algn="just"/>
            <a:r>
              <a:rPr lang="en-US" sz="3100" dirty="0">
                <a:latin typeface="Arial" charset="0"/>
              </a:rPr>
              <a:t> </a:t>
            </a:r>
            <a:endParaRPr lang="en-US" sz="3100" dirty="0" smtClean="0">
              <a:latin typeface="Arial" charset="0"/>
            </a:endParaRPr>
          </a:p>
          <a:p>
            <a:pPr algn="just">
              <a:buFont typeface="Wingdings" pitchFamily="2" charset="2"/>
              <a:buChar char="q"/>
            </a:pPr>
            <a:r>
              <a:rPr lang="en-US" sz="3100" dirty="0" smtClean="0">
                <a:latin typeface="Arial" charset="0"/>
              </a:rPr>
              <a:t> Current </a:t>
            </a:r>
            <a:r>
              <a:rPr lang="en-US" sz="3100" dirty="0">
                <a:latin typeface="Arial" charset="0"/>
              </a:rPr>
              <a:t>lead is an interface </a:t>
            </a:r>
            <a:r>
              <a:rPr lang="en-US" sz="3100" dirty="0" smtClean="0">
                <a:latin typeface="Arial" charset="0"/>
              </a:rPr>
              <a:t>device between superconducting </a:t>
            </a:r>
            <a:r>
              <a:rPr lang="en-US" sz="3100" dirty="0">
                <a:latin typeface="Arial" charset="0"/>
              </a:rPr>
              <a:t>magnet at very low temperature </a:t>
            </a:r>
            <a:r>
              <a:rPr lang="en-US" sz="3100" dirty="0" smtClean="0">
                <a:latin typeface="Arial" charset="0"/>
              </a:rPr>
              <a:t>4.5K </a:t>
            </a:r>
            <a:r>
              <a:rPr lang="en-US" sz="3100" dirty="0">
                <a:latin typeface="Arial" charset="0"/>
              </a:rPr>
              <a:t>and High current power supply kept at room temperature. </a:t>
            </a:r>
          </a:p>
          <a:p>
            <a:pPr algn="just">
              <a:buFont typeface="Wingdings" pitchFamily="2" charset="2"/>
              <a:buChar char="q"/>
            </a:pPr>
            <a:r>
              <a:rPr lang="en-US" sz="3100" dirty="0">
                <a:latin typeface="Arial" charset="0"/>
              </a:rPr>
              <a:t> Vapor cooled current leads basically  balances the Joule heating and Thermal conduction losses by enthalpy of evaporated Liquid Helium</a:t>
            </a:r>
            <a:r>
              <a:rPr lang="en-US" sz="3100" dirty="0" smtClean="0">
                <a:latin typeface="Arial" charset="0"/>
              </a:rPr>
              <a:t>.</a:t>
            </a:r>
            <a:endParaRPr lang="en-US" sz="3100" dirty="0">
              <a:latin typeface="Arial" charset="0"/>
            </a:endParaRPr>
          </a:p>
        </p:txBody>
      </p:sp>
      <p:sp>
        <p:nvSpPr>
          <p:cNvPr id="4" name="Rectangle 1"/>
          <p:cNvSpPr txBox="1">
            <a:spLocks noChangeArrowheads="1"/>
          </p:cNvSpPr>
          <p:nvPr/>
        </p:nvSpPr>
        <p:spPr>
          <a:xfrm>
            <a:off x="214282" y="13624"/>
            <a:ext cx="8715436" cy="785794"/>
          </a:xfrm>
          <a:prstGeom prst="rect">
            <a:avLst/>
          </a:prstGeom>
          <a:solidFill>
            <a:schemeClr val="tx1">
              <a:lumMod val="50000"/>
              <a:alpha val="50000"/>
            </a:schemeClr>
          </a:solidFill>
          <a:ln/>
        </p:spPr>
        <p:txBody>
          <a:bodyPr vert="horz" lIns="91440" tIns="35203"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Superconducting Current Feeder System</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CL.bmp"/>
          <p:cNvPicPr>
            <a:picLocks noChangeAspect="1"/>
          </p:cNvPicPr>
          <p:nvPr/>
        </p:nvPicPr>
        <p:blipFill>
          <a:blip r:embed="rId3">
            <a:clrChange>
              <a:clrFrom>
                <a:srgbClr val="EDEDD6"/>
              </a:clrFrom>
              <a:clrTo>
                <a:srgbClr val="EDEDD6">
                  <a:alpha val="0"/>
                </a:srgbClr>
              </a:clrTo>
            </a:clrChange>
          </a:blip>
          <a:srcRect r="69985" b="13541"/>
          <a:stretch>
            <a:fillRect/>
          </a:stretch>
        </p:blipFill>
        <p:spPr>
          <a:xfrm>
            <a:off x="6929455" y="887726"/>
            <a:ext cx="1500198" cy="5929330"/>
          </a:xfrm>
          <a:prstGeom prst="rect">
            <a:avLst/>
          </a:prstGeom>
        </p:spPr>
      </p:pic>
    </p:spTree>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52" y="28975"/>
            <a:ext cx="8529850" cy="994608"/>
          </a:xfrm>
          <a:solidFill>
            <a:schemeClr val="tx1">
              <a:lumMod val="50000"/>
              <a:alpha val="50000"/>
            </a:schemeClr>
          </a:solidFill>
        </p:spPr>
        <p:txBody>
          <a:bodyPr/>
          <a:lstStyle/>
          <a:p>
            <a:r>
              <a:rPr lang="en-US" dirty="0" smtClean="0"/>
              <a:t>List of Measurement</a:t>
            </a:r>
            <a:endParaRPr lang="en-US" dirty="0"/>
          </a:p>
        </p:txBody>
      </p:sp>
      <p:sp>
        <p:nvSpPr>
          <p:cNvPr id="3" name="Content Placeholder 2"/>
          <p:cNvSpPr>
            <a:spLocks noGrp="1"/>
          </p:cNvSpPr>
          <p:nvPr>
            <p:ph idx="1"/>
          </p:nvPr>
        </p:nvSpPr>
        <p:spPr>
          <a:xfrm>
            <a:off x="327546" y="1163470"/>
            <a:ext cx="8611737" cy="5414751"/>
          </a:xfrm>
        </p:spPr>
        <p:txBody>
          <a:bodyPr>
            <a:normAutofit fontScale="25000" lnSpcReduction="20000"/>
          </a:bodyPr>
          <a:lstStyle/>
          <a:p>
            <a:pPr>
              <a:buNone/>
            </a:pPr>
            <a:r>
              <a:rPr lang="en-US" dirty="0" smtClean="0"/>
              <a:t/>
            </a:r>
            <a:br>
              <a:rPr lang="en-US" dirty="0" smtClean="0"/>
            </a:br>
            <a:r>
              <a:rPr lang="en-US" sz="8000" dirty="0" smtClean="0">
                <a:latin typeface="Arial" pitchFamily="34" charset="0"/>
                <a:cs typeface="Arial" pitchFamily="34" charset="0"/>
              </a:rPr>
              <a:t># Following parameters are need to be measured and monitored for        	operation of CFS</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1. Surface temperature of leads, thermal shield &amp; flange temperature. </a:t>
            </a:r>
            <a:br>
              <a:rPr lang="en-US" sz="8000" dirty="0" smtClean="0">
                <a:latin typeface="Arial" pitchFamily="34" charset="0"/>
                <a:cs typeface="Arial" pitchFamily="34" charset="0"/>
              </a:rPr>
            </a:br>
            <a:r>
              <a:rPr lang="en-US" sz="8000" dirty="0" smtClean="0">
                <a:latin typeface="Arial" pitchFamily="34" charset="0"/>
                <a:cs typeface="Arial" pitchFamily="34" charset="0"/>
              </a:rPr>
              <a:t>   </a:t>
            </a:r>
            <a:br>
              <a:rPr lang="en-US" sz="8000" dirty="0" smtClean="0">
                <a:latin typeface="Arial" pitchFamily="34" charset="0"/>
                <a:cs typeface="Arial" pitchFamily="34" charset="0"/>
              </a:rPr>
            </a:br>
            <a:r>
              <a:rPr lang="en-US" sz="8000" dirty="0" smtClean="0">
                <a:latin typeface="Arial" pitchFamily="34" charset="0"/>
                <a:cs typeface="Arial" pitchFamily="34" charset="0"/>
              </a:rPr>
              <a:t>  2. Voltages across the various part of current lead.</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3. LHe Level measurement </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4. Pressure measurement</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5. Mass flow measurement</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6. Differential Pressure measurement.</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7. Electro pneumatic control valves</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8. Vacuum Gauge (BA)</a:t>
            </a:r>
            <a:br>
              <a:rPr lang="en-US" sz="8000" dirty="0" smtClean="0">
                <a:latin typeface="Arial" pitchFamily="34" charset="0"/>
                <a:cs typeface="Arial" pitchFamily="34" charset="0"/>
              </a:rPr>
            </a:br>
            <a:r>
              <a:rPr lang="en-US" sz="8000" dirty="0" smtClean="0">
                <a:latin typeface="Arial" pitchFamily="34" charset="0"/>
                <a:cs typeface="Arial" pitchFamily="34" charset="0"/>
              </a:rPr>
              <a:t/>
            </a:r>
            <a:br>
              <a:rPr lang="en-US" sz="8000" dirty="0" smtClean="0">
                <a:latin typeface="Arial" pitchFamily="34" charset="0"/>
                <a:cs typeface="Arial" pitchFamily="34" charset="0"/>
              </a:rPr>
            </a:br>
            <a:r>
              <a:rPr lang="en-US" sz="8000" dirty="0" smtClean="0">
                <a:latin typeface="Arial" pitchFamily="34" charset="0"/>
                <a:cs typeface="Arial" pitchFamily="34" charset="0"/>
              </a:rPr>
              <a:t>  9. Quench detection signal </a:t>
            </a:r>
            <a:endParaRPr lang="en-US" sz="80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lc1"/>
          <p:cNvPicPr>
            <a:picLocks noChangeAspect="1" noChangeArrowheads="1"/>
          </p:cNvPicPr>
          <p:nvPr/>
        </p:nvPicPr>
        <p:blipFill>
          <a:blip r:embed="rId3" cstate="print">
            <a:clrChange>
              <a:clrFrom>
                <a:srgbClr val="ECE7E1"/>
              </a:clrFrom>
              <a:clrTo>
                <a:srgbClr val="ECE7E1">
                  <a:alpha val="0"/>
                </a:srgbClr>
              </a:clrTo>
            </a:clrChange>
          </a:blip>
          <a:srcRect/>
          <a:stretch>
            <a:fillRect/>
          </a:stretch>
        </p:blipFill>
        <p:spPr bwMode="auto">
          <a:xfrm>
            <a:off x="5590640" y="937880"/>
            <a:ext cx="3553360" cy="1938444"/>
          </a:xfrm>
          <a:prstGeom prst="rect">
            <a:avLst/>
          </a:prstGeom>
          <a:noFill/>
        </p:spPr>
      </p:pic>
      <p:pic>
        <p:nvPicPr>
          <p:cNvPr id="9230" name="Picture 14" descr="pr41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88320" y="2099741"/>
            <a:ext cx="1107360" cy="868412"/>
          </a:xfrm>
          <a:prstGeom prst="rect">
            <a:avLst/>
          </a:prstGeom>
          <a:noFill/>
        </p:spPr>
      </p:pic>
      <p:sp>
        <p:nvSpPr>
          <p:cNvPr id="9231" name="Line 15"/>
          <p:cNvSpPr>
            <a:spLocks noChangeShapeType="1"/>
          </p:cNvSpPr>
          <p:nvPr/>
        </p:nvSpPr>
        <p:spPr bwMode="auto">
          <a:xfrm>
            <a:off x="541440" y="2279760"/>
            <a:ext cx="200448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32" name="Line 16"/>
          <p:cNvSpPr>
            <a:spLocks noChangeShapeType="1"/>
          </p:cNvSpPr>
          <p:nvPr/>
        </p:nvSpPr>
        <p:spPr bwMode="auto">
          <a:xfrm>
            <a:off x="535680" y="2445377"/>
            <a:ext cx="200592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33" name="Text Box 17"/>
          <p:cNvSpPr txBox="1">
            <a:spLocks noChangeArrowheads="1"/>
          </p:cNvSpPr>
          <p:nvPr/>
        </p:nvSpPr>
        <p:spPr bwMode="auto">
          <a:xfrm>
            <a:off x="613441" y="2462658"/>
            <a:ext cx="718560" cy="276999"/>
          </a:xfrm>
          <a:prstGeom prst="rect">
            <a:avLst/>
          </a:prstGeom>
          <a:noFill/>
          <a:ln w="9525">
            <a:noFill/>
            <a:miter lim="800000"/>
            <a:headEnd/>
            <a:tailEnd/>
          </a:ln>
          <a:effectLst/>
        </p:spPr>
        <p:txBody>
          <a:bodyPr lIns="0" tIns="0" rIns="0" bIns="0">
            <a:spAutoFit/>
          </a:bodyPr>
          <a:lstStyle/>
          <a:p>
            <a:pPr>
              <a:spcBef>
                <a:spcPct val="50000"/>
              </a:spcBef>
            </a:pPr>
            <a:r>
              <a:rPr lang="en-US" dirty="0"/>
              <a:t>V  TAP</a:t>
            </a:r>
          </a:p>
        </p:txBody>
      </p:sp>
      <p:pic>
        <p:nvPicPr>
          <p:cNvPr id="9220" name="Picture 4" descr="pr41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488321" y="812246"/>
            <a:ext cx="1064160" cy="890013"/>
          </a:xfrm>
          <a:prstGeom prst="rect">
            <a:avLst/>
          </a:prstGeom>
          <a:noFill/>
        </p:spPr>
      </p:pic>
      <p:sp>
        <p:nvSpPr>
          <p:cNvPr id="9234" name="Line 18"/>
          <p:cNvSpPr>
            <a:spLocks noChangeShapeType="1"/>
          </p:cNvSpPr>
          <p:nvPr/>
        </p:nvSpPr>
        <p:spPr bwMode="auto">
          <a:xfrm flipV="1">
            <a:off x="3481920" y="1195325"/>
            <a:ext cx="216720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pic>
        <p:nvPicPr>
          <p:cNvPr id="9242" name="Picture 26" descr="KELLE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83200" y="2698843"/>
            <a:ext cx="627840" cy="506933"/>
          </a:xfrm>
          <a:prstGeom prst="rect">
            <a:avLst/>
          </a:prstGeom>
          <a:noFill/>
        </p:spPr>
      </p:pic>
      <p:sp>
        <p:nvSpPr>
          <p:cNvPr id="9247" name="Line 31"/>
          <p:cNvSpPr>
            <a:spLocks noChangeShapeType="1"/>
          </p:cNvSpPr>
          <p:nvPr/>
        </p:nvSpPr>
        <p:spPr bwMode="auto">
          <a:xfrm flipH="1">
            <a:off x="3525120" y="2514504"/>
            <a:ext cx="486720" cy="0"/>
          </a:xfrm>
          <a:prstGeom prst="line">
            <a:avLst/>
          </a:prstGeom>
          <a:noFill/>
          <a:ln w="15875">
            <a:solidFill>
              <a:schemeClr val="tx1"/>
            </a:solidFill>
            <a:round/>
            <a:headEnd/>
            <a:tailEnd/>
          </a:ln>
          <a:effectLst/>
        </p:spPr>
        <p:txBody>
          <a:bodyPr lIns="82945" tIns="41473" rIns="82945" bIns="41473"/>
          <a:lstStyle/>
          <a:p>
            <a:endParaRPr lang="en-US"/>
          </a:p>
        </p:txBody>
      </p:sp>
      <p:pic>
        <p:nvPicPr>
          <p:cNvPr id="9252" name="Picture 36" descr="ROSEMOUNT_3051_D"/>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57440" y="3248982"/>
            <a:ext cx="829440" cy="745998"/>
          </a:xfrm>
          <a:prstGeom prst="rect">
            <a:avLst/>
          </a:prstGeom>
          <a:noFill/>
        </p:spPr>
      </p:pic>
      <p:pic>
        <p:nvPicPr>
          <p:cNvPr id="9257" name="Picture 41" descr="VE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3760" y="3309467"/>
            <a:ext cx="465120" cy="846809"/>
          </a:xfrm>
          <a:prstGeom prst="rect">
            <a:avLst/>
          </a:prstGeom>
          <a:noFill/>
        </p:spPr>
      </p:pic>
      <p:sp>
        <p:nvSpPr>
          <p:cNvPr id="9258" name="Line 42"/>
          <p:cNvSpPr>
            <a:spLocks noChangeShapeType="1"/>
          </p:cNvSpPr>
          <p:nvPr/>
        </p:nvSpPr>
        <p:spPr bwMode="auto">
          <a:xfrm flipV="1">
            <a:off x="1301760" y="3722792"/>
            <a:ext cx="1218240" cy="288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59" name="Line 43"/>
          <p:cNvSpPr>
            <a:spLocks noChangeShapeType="1"/>
          </p:cNvSpPr>
          <p:nvPr/>
        </p:nvSpPr>
        <p:spPr bwMode="auto">
          <a:xfrm>
            <a:off x="1321921" y="3490927"/>
            <a:ext cx="118512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60" name="Text Box 44"/>
          <p:cNvSpPr txBox="1">
            <a:spLocks noChangeArrowheads="1"/>
          </p:cNvSpPr>
          <p:nvPr/>
        </p:nvSpPr>
        <p:spPr bwMode="auto">
          <a:xfrm>
            <a:off x="1186560" y="3849525"/>
            <a:ext cx="728640" cy="276999"/>
          </a:xfrm>
          <a:prstGeom prst="rect">
            <a:avLst/>
          </a:prstGeom>
          <a:noFill/>
          <a:ln w="9525">
            <a:noFill/>
            <a:miter lim="800000"/>
            <a:headEnd/>
            <a:tailEnd/>
          </a:ln>
          <a:effectLst/>
        </p:spPr>
        <p:txBody>
          <a:bodyPr lIns="0" tIns="0" rIns="0" bIns="0">
            <a:spAutoFit/>
          </a:bodyPr>
          <a:lstStyle/>
          <a:p>
            <a:pPr>
              <a:spcBef>
                <a:spcPct val="50000"/>
              </a:spcBef>
            </a:pPr>
            <a:r>
              <a:rPr lang="en-US" dirty="0"/>
              <a:t>Venturi</a:t>
            </a:r>
          </a:p>
        </p:txBody>
      </p:sp>
      <p:pic>
        <p:nvPicPr>
          <p:cNvPr id="9261" name="Picture 45" descr="level1"/>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20961" y="3901370"/>
            <a:ext cx="436320" cy="1598568"/>
          </a:xfrm>
          <a:prstGeom prst="rect">
            <a:avLst/>
          </a:prstGeom>
          <a:noFill/>
        </p:spPr>
      </p:pic>
      <p:pic>
        <p:nvPicPr>
          <p:cNvPr id="9262" name="Picture 46" descr="model13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236321" y="4310373"/>
            <a:ext cx="1448640" cy="797844"/>
          </a:xfrm>
          <a:prstGeom prst="rect">
            <a:avLst/>
          </a:prstGeom>
          <a:noFill/>
        </p:spPr>
      </p:pic>
      <p:sp>
        <p:nvSpPr>
          <p:cNvPr id="9268" name="Line 52"/>
          <p:cNvSpPr>
            <a:spLocks noChangeShapeType="1"/>
          </p:cNvSpPr>
          <p:nvPr/>
        </p:nvSpPr>
        <p:spPr bwMode="auto">
          <a:xfrm>
            <a:off x="302400" y="4700654"/>
            <a:ext cx="198432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pic>
        <p:nvPicPr>
          <p:cNvPr id="9269" name="Picture 53" descr="Silicone-Rubber-Heater-Mat"/>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535680" y="5240711"/>
            <a:ext cx="1036800" cy="675430"/>
          </a:xfrm>
          <a:prstGeom prst="rect">
            <a:avLst/>
          </a:prstGeom>
          <a:noFill/>
        </p:spPr>
      </p:pic>
      <p:sp>
        <p:nvSpPr>
          <p:cNvPr id="9270" name="Rectangle 54"/>
          <p:cNvSpPr>
            <a:spLocks noChangeArrowheads="1"/>
          </p:cNvSpPr>
          <p:nvPr/>
        </p:nvSpPr>
        <p:spPr bwMode="auto">
          <a:xfrm>
            <a:off x="2181600" y="5448093"/>
            <a:ext cx="1784160" cy="283709"/>
          </a:xfrm>
          <a:prstGeom prst="rect">
            <a:avLst/>
          </a:prstGeom>
          <a:noFill/>
          <a:ln w="15875">
            <a:solidFill>
              <a:schemeClr val="tx1"/>
            </a:solidFill>
            <a:miter lim="800000"/>
            <a:headEnd/>
            <a:tailEnd/>
          </a:ln>
          <a:effectLst/>
        </p:spPr>
        <p:txBody>
          <a:bodyPr wrap="none" lIns="82945" tIns="41473" rIns="82945" bIns="41473" anchor="ctr"/>
          <a:lstStyle/>
          <a:p>
            <a:pPr algn="ctr"/>
            <a:r>
              <a:rPr lang="en-US" dirty="0"/>
              <a:t>Heater control</a:t>
            </a:r>
          </a:p>
        </p:txBody>
      </p:sp>
      <p:sp>
        <p:nvSpPr>
          <p:cNvPr id="9271" name="Line 55"/>
          <p:cNvSpPr>
            <a:spLocks noChangeShapeType="1"/>
          </p:cNvSpPr>
          <p:nvPr/>
        </p:nvSpPr>
        <p:spPr bwMode="auto">
          <a:xfrm flipH="1">
            <a:off x="1421281" y="5579146"/>
            <a:ext cx="72144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73" name="Line 57"/>
          <p:cNvSpPr>
            <a:spLocks noChangeShapeType="1"/>
          </p:cNvSpPr>
          <p:nvPr/>
        </p:nvSpPr>
        <p:spPr bwMode="auto">
          <a:xfrm flipH="1">
            <a:off x="3972960" y="5519779"/>
            <a:ext cx="2027800" cy="45719"/>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74" name="Line 58"/>
          <p:cNvSpPr>
            <a:spLocks noChangeShapeType="1"/>
          </p:cNvSpPr>
          <p:nvPr/>
        </p:nvSpPr>
        <p:spPr bwMode="auto">
          <a:xfrm flipH="1">
            <a:off x="6000758" y="2362875"/>
            <a:ext cx="60176" cy="3145920"/>
          </a:xfrm>
          <a:prstGeom prst="line">
            <a:avLst/>
          </a:prstGeom>
          <a:noFill/>
          <a:ln w="15875">
            <a:solidFill>
              <a:schemeClr val="tx1"/>
            </a:solidFill>
            <a:round/>
            <a:headEnd/>
            <a:tailEnd/>
          </a:ln>
          <a:effectLst/>
        </p:spPr>
        <p:txBody>
          <a:bodyPr lIns="82945" tIns="41473" rIns="82945" bIns="41473"/>
          <a:lstStyle/>
          <a:p>
            <a:endParaRPr lang="en-US"/>
          </a:p>
        </p:txBody>
      </p:sp>
      <p:sp>
        <p:nvSpPr>
          <p:cNvPr id="9275" name="Text Box 59"/>
          <p:cNvSpPr txBox="1">
            <a:spLocks noChangeArrowheads="1"/>
          </p:cNvSpPr>
          <p:nvPr/>
        </p:nvSpPr>
        <p:spPr bwMode="auto">
          <a:xfrm>
            <a:off x="3504961" y="918817"/>
            <a:ext cx="1052640" cy="360755"/>
          </a:xfrm>
          <a:prstGeom prst="rect">
            <a:avLst/>
          </a:prstGeom>
          <a:noFill/>
          <a:ln w="9525">
            <a:noFill/>
            <a:miter lim="800000"/>
            <a:headEnd/>
            <a:tailEnd/>
          </a:ln>
          <a:effectLst/>
        </p:spPr>
        <p:txBody>
          <a:bodyPr lIns="82945" tIns="41473" rIns="82945" bIns="41473">
            <a:spAutoFit/>
          </a:bodyPr>
          <a:lstStyle/>
          <a:p>
            <a:pPr>
              <a:spcBef>
                <a:spcPct val="50000"/>
              </a:spcBef>
            </a:pPr>
            <a:r>
              <a:rPr lang="en-US"/>
              <a:t>PR 4114</a:t>
            </a:r>
          </a:p>
        </p:txBody>
      </p:sp>
      <p:sp>
        <p:nvSpPr>
          <p:cNvPr id="9276" name="Text Box 60"/>
          <p:cNvSpPr txBox="1">
            <a:spLocks noChangeArrowheads="1"/>
          </p:cNvSpPr>
          <p:nvPr/>
        </p:nvSpPr>
        <p:spPr bwMode="auto">
          <a:xfrm>
            <a:off x="3121921" y="2827017"/>
            <a:ext cx="804960" cy="283811"/>
          </a:xfrm>
          <a:prstGeom prst="rect">
            <a:avLst/>
          </a:prstGeom>
          <a:noFill/>
          <a:ln w="9525">
            <a:noFill/>
            <a:miter lim="800000"/>
            <a:headEnd/>
            <a:tailEnd/>
          </a:ln>
          <a:effectLst/>
        </p:spPr>
        <p:txBody>
          <a:bodyPr lIns="82945" tIns="41473" rIns="82945" bIns="41473">
            <a:spAutoFit/>
          </a:bodyPr>
          <a:lstStyle/>
          <a:p>
            <a:pPr>
              <a:spcBef>
                <a:spcPct val="50000"/>
              </a:spcBef>
            </a:pPr>
            <a:r>
              <a:rPr lang="en-US" sz="1300" dirty="0"/>
              <a:t> PR5114</a:t>
            </a:r>
          </a:p>
        </p:txBody>
      </p:sp>
      <p:sp>
        <p:nvSpPr>
          <p:cNvPr id="9277" name="Oval 61"/>
          <p:cNvSpPr>
            <a:spLocks noChangeArrowheads="1"/>
          </p:cNvSpPr>
          <p:nvPr/>
        </p:nvSpPr>
        <p:spPr bwMode="auto">
          <a:xfrm>
            <a:off x="5107680" y="829528"/>
            <a:ext cx="396000" cy="1742216"/>
          </a:xfrm>
          <a:prstGeom prst="ellipse">
            <a:avLst/>
          </a:prstGeom>
          <a:noFill/>
          <a:ln w="15875">
            <a:solidFill>
              <a:schemeClr val="tx1"/>
            </a:solidFill>
            <a:round/>
            <a:headEnd/>
            <a:tailEnd/>
          </a:ln>
          <a:effectLst/>
        </p:spPr>
        <p:txBody>
          <a:bodyPr wrap="none" lIns="0" tIns="0" rIns="0" bIns="0"/>
          <a:lstStyle/>
          <a:p>
            <a:pPr algn="ctr"/>
            <a:endParaRPr lang="en-US"/>
          </a:p>
          <a:p>
            <a:pPr algn="ctr"/>
            <a:r>
              <a:rPr lang="en-US"/>
              <a:t>AI</a:t>
            </a:r>
          </a:p>
        </p:txBody>
      </p:sp>
      <p:sp>
        <p:nvSpPr>
          <p:cNvPr id="9278" name="Oval 62"/>
          <p:cNvSpPr>
            <a:spLocks noChangeArrowheads="1"/>
          </p:cNvSpPr>
          <p:nvPr/>
        </p:nvSpPr>
        <p:spPr bwMode="auto">
          <a:xfrm>
            <a:off x="5006881" y="3318109"/>
            <a:ext cx="1188000" cy="285150"/>
          </a:xfrm>
          <a:prstGeom prst="ellipse">
            <a:avLst/>
          </a:prstGeom>
          <a:noFill/>
          <a:ln w="15875">
            <a:solidFill>
              <a:schemeClr val="tx1"/>
            </a:solidFill>
            <a:round/>
            <a:headEnd/>
            <a:tailEnd/>
          </a:ln>
          <a:effectLst/>
        </p:spPr>
        <p:txBody>
          <a:bodyPr wrap="none" lIns="82945" tIns="41473" rIns="82945" bIns="41473" anchor="ctr"/>
          <a:lstStyle/>
          <a:p>
            <a:pPr algn="ctr"/>
            <a:r>
              <a:rPr lang="en-US"/>
              <a:t>DO</a:t>
            </a:r>
          </a:p>
        </p:txBody>
      </p:sp>
      <p:sp>
        <p:nvSpPr>
          <p:cNvPr id="9279" name="Text Box 63"/>
          <p:cNvSpPr txBox="1">
            <a:spLocks noChangeArrowheads="1"/>
          </p:cNvSpPr>
          <p:nvPr/>
        </p:nvSpPr>
        <p:spPr bwMode="auto">
          <a:xfrm>
            <a:off x="6522524" y="2922067"/>
            <a:ext cx="2055033" cy="360755"/>
          </a:xfrm>
          <a:prstGeom prst="rect">
            <a:avLst/>
          </a:prstGeom>
          <a:noFill/>
          <a:ln w="9525">
            <a:noFill/>
            <a:miter lim="800000"/>
            <a:headEnd/>
            <a:tailEnd/>
          </a:ln>
          <a:effectLst/>
        </p:spPr>
        <p:txBody>
          <a:bodyPr wrap="square" lIns="82945" tIns="41473" rIns="82945" bIns="41473">
            <a:spAutoFit/>
          </a:bodyPr>
          <a:lstStyle/>
          <a:p>
            <a:pPr>
              <a:spcBef>
                <a:spcPct val="50000"/>
              </a:spcBef>
            </a:pPr>
            <a:r>
              <a:rPr lang="en-US" dirty="0"/>
              <a:t>PLC TSX P57 5634M</a:t>
            </a:r>
          </a:p>
        </p:txBody>
      </p:sp>
      <p:grpSp>
        <p:nvGrpSpPr>
          <p:cNvPr id="2" name="Group 65"/>
          <p:cNvGrpSpPr>
            <a:grpSpLocks/>
          </p:cNvGrpSpPr>
          <p:nvPr/>
        </p:nvGrpSpPr>
        <p:grpSpPr bwMode="auto">
          <a:xfrm>
            <a:off x="6927840" y="4739537"/>
            <a:ext cx="2020320" cy="1955134"/>
            <a:chOff x="4512" y="3072"/>
            <a:chExt cx="1392" cy="1553"/>
          </a:xfrm>
        </p:grpSpPr>
        <p:grpSp>
          <p:nvGrpSpPr>
            <p:cNvPr id="3" name="Group 7"/>
            <p:cNvGrpSpPr>
              <a:grpSpLocks/>
            </p:cNvGrpSpPr>
            <p:nvPr/>
          </p:nvGrpSpPr>
          <p:grpSpPr bwMode="auto">
            <a:xfrm>
              <a:off x="4512" y="3072"/>
              <a:ext cx="1392" cy="1392"/>
              <a:chOff x="3504" y="2496"/>
              <a:chExt cx="1824" cy="1824"/>
            </a:xfrm>
          </p:grpSpPr>
          <p:pic>
            <p:nvPicPr>
              <p:cNvPr id="9221" name="Picture 5" descr="pc1"/>
              <p:cNvPicPr>
                <a:picLocks noChangeAspect="1" noChangeArrowheads="1"/>
              </p:cNvPicPr>
              <p:nvPr/>
            </p:nvPicPr>
            <p:blipFill>
              <a:blip r:embed="rId11"/>
              <a:srcRect/>
              <a:stretch>
                <a:fillRect/>
              </a:stretch>
            </p:blipFill>
            <p:spPr bwMode="auto">
              <a:xfrm>
                <a:off x="3504" y="2496"/>
                <a:ext cx="1824" cy="1824"/>
              </a:xfrm>
              <a:prstGeom prst="rect">
                <a:avLst/>
              </a:prstGeom>
              <a:noFill/>
            </p:spPr>
          </p:pic>
          <p:pic>
            <p:nvPicPr>
              <p:cNvPr id="9222" name="Picture 6" descr="1"/>
              <p:cNvPicPr>
                <a:picLocks noChangeAspect="1" noChangeArrowheads="1"/>
              </p:cNvPicPr>
              <p:nvPr/>
            </p:nvPicPr>
            <p:blipFill>
              <a:blip r:embed="rId12" cstate="print"/>
              <a:srcRect/>
              <a:stretch>
                <a:fillRect/>
              </a:stretch>
            </p:blipFill>
            <p:spPr bwMode="auto">
              <a:xfrm>
                <a:off x="3648" y="2736"/>
                <a:ext cx="1104" cy="768"/>
              </a:xfrm>
              <a:prstGeom prst="rect">
                <a:avLst/>
              </a:prstGeom>
              <a:noFill/>
            </p:spPr>
          </p:pic>
        </p:grpSp>
        <p:sp>
          <p:nvSpPr>
            <p:cNvPr id="9280" name="Text Box 64"/>
            <p:cNvSpPr txBox="1">
              <a:spLocks noChangeArrowheads="1"/>
            </p:cNvSpPr>
            <p:nvPr/>
          </p:nvSpPr>
          <p:spPr bwMode="auto">
            <a:xfrm>
              <a:off x="4672" y="4332"/>
              <a:ext cx="862" cy="293"/>
            </a:xfrm>
            <a:prstGeom prst="rect">
              <a:avLst/>
            </a:prstGeom>
            <a:noFill/>
            <a:ln w="9525">
              <a:noFill/>
              <a:miter lim="800000"/>
              <a:headEnd/>
              <a:tailEnd/>
            </a:ln>
            <a:effectLst/>
          </p:spPr>
          <p:txBody>
            <a:bodyPr>
              <a:spAutoFit/>
            </a:bodyPr>
            <a:lstStyle/>
            <a:p>
              <a:pPr>
                <a:spcBef>
                  <a:spcPct val="50000"/>
                </a:spcBef>
              </a:pPr>
              <a:r>
                <a:rPr lang="en-US"/>
                <a:t>SCADA PC</a:t>
              </a:r>
            </a:p>
          </p:txBody>
        </p:sp>
      </p:grpSp>
      <p:sp>
        <p:nvSpPr>
          <p:cNvPr id="9284" name="Line 68"/>
          <p:cNvSpPr>
            <a:spLocks noChangeShapeType="1"/>
          </p:cNvSpPr>
          <p:nvPr/>
        </p:nvSpPr>
        <p:spPr bwMode="auto">
          <a:xfrm flipH="1">
            <a:off x="8591282" y="2686555"/>
            <a:ext cx="45719" cy="2397727"/>
          </a:xfrm>
          <a:prstGeom prst="line">
            <a:avLst/>
          </a:prstGeom>
          <a:noFill/>
          <a:ln w="15875">
            <a:solidFill>
              <a:schemeClr val="tx1"/>
            </a:solidFill>
            <a:round/>
            <a:headEnd type="triangle" w="med" len="med"/>
            <a:tailEnd type="triangle" w="med" len="med"/>
          </a:ln>
          <a:effectLst/>
        </p:spPr>
        <p:txBody>
          <a:bodyPr lIns="82945" tIns="41473" rIns="82945" bIns="41473"/>
          <a:lstStyle/>
          <a:p>
            <a:endParaRPr lang="en-US"/>
          </a:p>
        </p:txBody>
      </p:sp>
      <p:sp>
        <p:nvSpPr>
          <p:cNvPr id="9285" name="Text Box 69"/>
          <p:cNvSpPr txBox="1">
            <a:spLocks noChangeArrowheads="1"/>
          </p:cNvSpPr>
          <p:nvPr/>
        </p:nvSpPr>
        <p:spPr bwMode="auto">
          <a:xfrm>
            <a:off x="302400" y="4811545"/>
            <a:ext cx="1118880" cy="360755"/>
          </a:xfrm>
          <a:prstGeom prst="rect">
            <a:avLst/>
          </a:prstGeom>
          <a:noFill/>
          <a:ln w="9525">
            <a:noFill/>
            <a:miter lim="800000"/>
            <a:headEnd/>
            <a:tailEnd/>
          </a:ln>
          <a:effectLst/>
        </p:spPr>
        <p:txBody>
          <a:bodyPr lIns="82945" tIns="41473" rIns="82945" bIns="41473">
            <a:spAutoFit/>
          </a:bodyPr>
          <a:lstStyle/>
          <a:p>
            <a:pPr>
              <a:spcBef>
                <a:spcPct val="50000"/>
              </a:spcBef>
            </a:pPr>
            <a:r>
              <a:rPr lang="en-US"/>
              <a:t>LHe Level</a:t>
            </a:r>
          </a:p>
        </p:txBody>
      </p:sp>
      <p:sp>
        <p:nvSpPr>
          <p:cNvPr id="9286" name="Text Box 70"/>
          <p:cNvSpPr txBox="1">
            <a:spLocks noChangeArrowheads="1"/>
          </p:cNvSpPr>
          <p:nvPr/>
        </p:nvSpPr>
        <p:spPr bwMode="auto">
          <a:xfrm>
            <a:off x="414720" y="6035675"/>
            <a:ext cx="1251360" cy="276999"/>
          </a:xfrm>
          <a:prstGeom prst="rect">
            <a:avLst/>
          </a:prstGeom>
          <a:noFill/>
          <a:ln w="9525">
            <a:noFill/>
            <a:miter lim="800000"/>
            <a:headEnd/>
            <a:tailEnd/>
          </a:ln>
          <a:effectLst/>
        </p:spPr>
        <p:txBody>
          <a:bodyPr lIns="0" tIns="0" rIns="0" bIns="0">
            <a:spAutoFit/>
          </a:bodyPr>
          <a:lstStyle/>
          <a:p>
            <a:pPr>
              <a:spcBef>
                <a:spcPct val="50000"/>
              </a:spcBef>
            </a:pPr>
            <a:r>
              <a:rPr lang="en-US"/>
              <a:t>Pad Heater</a:t>
            </a:r>
          </a:p>
        </p:txBody>
      </p:sp>
      <p:sp>
        <p:nvSpPr>
          <p:cNvPr id="9292" name="Text Box 76"/>
          <p:cNvSpPr txBox="1">
            <a:spLocks noChangeArrowheads="1"/>
          </p:cNvSpPr>
          <p:nvPr/>
        </p:nvSpPr>
        <p:spPr bwMode="auto">
          <a:xfrm>
            <a:off x="7602320" y="3882648"/>
            <a:ext cx="984337" cy="637754"/>
          </a:xfrm>
          <a:prstGeom prst="rect">
            <a:avLst/>
          </a:prstGeom>
          <a:noFill/>
          <a:ln w="9525">
            <a:noFill/>
            <a:miter lim="800000"/>
            <a:headEnd/>
            <a:tailEnd/>
          </a:ln>
          <a:effectLst/>
        </p:spPr>
        <p:txBody>
          <a:bodyPr wrap="none" lIns="82945" tIns="41473" rIns="82945" bIns="41473">
            <a:spAutoFit/>
          </a:bodyPr>
          <a:lstStyle/>
          <a:p>
            <a:r>
              <a:rPr lang="en-US" dirty="0"/>
              <a:t>Ethernet</a:t>
            </a:r>
          </a:p>
          <a:p>
            <a:r>
              <a:rPr lang="en-US" dirty="0"/>
              <a:t> Link</a:t>
            </a:r>
          </a:p>
        </p:txBody>
      </p:sp>
      <p:pic>
        <p:nvPicPr>
          <p:cNvPr id="9293" name="Picture 77" descr="valve"/>
          <p:cNvPicPr>
            <a:picLocks noChangeAspect="1" noChangeArrowheads="1"/>
          </p:cNvPicPr>
          <p:nvPr/>
        </p:nvPicPr>
        <p:blipFill>
          <a:blip r:embed="rId13">
            <a:clrChange>
              <a:clrFrom>
                <a:srgbClr val="00BBB3"/>
              </a:clrFrom>
              <a:clrTo>
                <a:srgbClr val="00BBB3">
                  <a:alpha val="0"/>
                </a:srgbClr>
              </a:clrTo>
            </a:clrChange>
          </a:blip>
          <a:srcRect/>
          <a:stretch>
            <a:fillRect/>
          </a:stretch>
        </p:blipFill>
        <p:spPr bwMode="auto">
          <a:xfrm>
            <a:off x="2874240" y="6100481"/>
            <a:ext cx="682560" cy="449327"/>
          </a:xfrm>
          <a:prstGeom prst="rect">
            <a:avLst/>
          </a:prstGeom>
          <a:noFill/>
        </p:spPr>
      </p:pic>
      <p:sp>
        <p:nvSpPr>
          <p:cNvPr id="9294" name="Line 78"/>
          <p:cNvSpPr>
            <a:spLocks noChangeShapeType="1"/>
          </p:cNvSpPr>
          <p:nvPr/>
        </p:nvSpPr>
        <p:spPr bwMode="auto">
          <a:xfrm flipH="1">
            <a:off x="3579840" y="6313623"/>
            <a:ext cx="2856960" cy="11521"/>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95" name="Line 79"/>
          <p:cNvSpPr>
            <a:spLocks noChangeShapeType="1"/>
          </p:cNvSpPr>
          <p:nvPr/>
        </p:nvSpPr>
        <p:spPr bwMode="auto">
          <a:xfrm flipH="1">
            <a:off x="6439679" y="2646096"/>
            <a:ext cx="45719" cy="3670957"/>
          </a:xfrm>
          <a:prstGeom prst="line">
            <a:avLst/>
          </a:prstGeom>
          <a:noFill/>
          <a:ln w="15875">
            <a:solidFill>
              <a:schemeClr val="tx1"/>
            </a:solidFill>
            <a:round/>
            <a:headEnd/>
            <a:tailEnd/>
          </a:ln>
          <a:effectLst/>
        </p:spPr>
        <p:txBody>
          <a:bodyPr lIns="82945" tIns="41473" rIns="82945" bIns="41473"/>
          <a:lstStyle/>
          <a:p>
            <a:endParaRPr lang="en-US"/>
          </a:p>
        </p:txBody>
      </p:sp>
      <p:sp>
        <p:nvSpPr>
          <p:cNvPr id="9296" name="Oval 80"/>
          <p:cNvSpPr>
            <a:spLocks noChangeArrowheads="1"/>
          </p:cNvSpPr>
          <p:nvPr/>
        </p:nvSpPr>
        <p:spPr bwMode="auto">
          <a:xfrm>
            <a:off x="6107269" y="3737193"/>
            <a:ext cx="1054080" cy="285150"/>
          </a:xfrm>
          <a:prstGeom prst="ellipse">
            <a:avLst/>
          </a:prstGeom>
          <a:noFill/>
          <a:ln w="15875">
            <a:solidFill>
              <a:schemeClr val="tx1"/>
            </a:solidFill>
            <a:round/>
            <a:headEnd/>
            <a:tailEnd/>
          </a:ln>
          <a:effectLst/>
        </p:spPr>
        <p:txBody>
          <a:bodyPr wrap="none" lIns="82945" tIns="41473" rIns="82945" bIns="41473" anchor="ctr"/>
          <a:lstStyle/>
          <a:p>
            <a:r>
              <a:rPr lang="en-US"/>
              <a:t>     AO</a:t>
            </a:r>
          </a:p>
        </p:txBody>
      </p:sp>
      <p:sp>
        <p:nvSpPr>
          <p:cNvPr id="9297" name="Text Box 81"/>
          <p:cNvSpPr txBox="1">
            <a:spLocks noChangeArrowheads="1"/>
          </p:cNvSpPr>
          <p:nvPr/>
        </p:nvSpPr>
        <p:spPr bwMode="auto">
          <a:xfrm>
            <a:off x="1915200" y="6492202"/>
            <a:ext cx="2384640" cy="360755"/>
          </a:xfrm>
          <a:prstGeom prst="rect">
            <a:avLst/>
          </a:prstGeom>
          <a:noFill/>
          <a:ln w="9525">
            <a:noFill/>
            <a:miter lim="800000"/>
            <a:headEnd/>
            <a:tailEnd/>
          </a:ln>
          <a:effectLst/>
        </p:spPr>
        <p:txBody>
          <a:bodyPr lIns="82945" tIns="41473" rIns="82945" bIns="41473">
            <a:spAutoFit/>
          </a:bodyPr>
          <a:lstStyle/>
          <a:p>
            <a:pPr>
              <a:spcBef>
                <a:spcPct val="50000"/>
              </a:spcBef>
            </a:pPr>
            <a:r>
              <a:rPr lang="en-US"/>
              <a:t>Electro pneumeticValve</a:t>
            </a:r>
          </a:p>
        </p:txBody>
      </p:sp>
      <p:sp>
        <p:nvSpPr>
          <p:cNvPr id="9298" name="Line 82"/>
          <p:cNvSpPr>
            <a:spLocks noChangeShapeType="1"/>
          </p:cNvSpPr>
          <p:nvPr/>
        </p:nvSpPr>
        <p:spPr bwMode="auto">
          <a:xfrm flipV="1">
            <a:off x="4008960" y="1659054"/>
            <a:ext cx="165456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299" name="Line 83"/>
          <p:cNvSpPr>
            <a:spLocks noChangeShapeType="1"/>
          </p:cNvSpPr>
          <p:nvPr/>
        </p:nvSpPr>
        <p:spPr bwMode="auto">
          <a:xfrm>
            <a:off x="4008960" y="1659055"/>
            <a:ext cx="0" cy="855450"/>
          </a:xfrm>
          <a:prstGeom prst="line">
            <a:avLst/>
          </a:prstGeom>
          <a:noFill/>
          <a:ln w="15875">
            <a:solidFill>
              <a:schemeClr val="tx1"/>
            </a:solidFill>
            <a:round/>
            <a:headEnd/>
            <a:tailEnd/>
          </a:ln>
          <a:effectLst/>
        </p:spPr>
        <p:txBody>
          <a:bodyPr lIns="82945" tIns="41473" rIns="82945" bIns="41473"/>
          <a:lstStyle/>
          <a:p>
            <a:endParaRPr lang="en-US"/>
          </a:p>
        </p:txBody>
      </p:sp>
      <p:sp>
        <p:nvSpPr>
          <p:cNvPr id="9302" name="Text Box 86"/>
          <p:cNvSpPr txBox="1">
            <a:spLocks noChangeArrowheads="1"/>
          </p:cNvSpPr>
          <p:nvPr/>
        </p:nvSpPr>
        <p:spPr bwMode="auto">
          <a:xfrm>
            <a:off x="436320" y="1288936"/>
            <a:ext cx="794880" cy="331235"/>
          </a:xfrm>
          <a:prstGeom prst="rect">
            <a:avLst/>
          </a:prstGeom>
          <a:noFill/>
          <a:ln w="9525">
            <a:noFill/>
            <a:round/>
            <a:headEnd/>
            <a:tailEnd/>
          </a:ln>
          <a:effectLst/>
        </p:spPr>
        <p:txBody>
          <a:bodyPr lIns="81639" tIns="60021" rIns="81639" bIns="40820"/>
          <a:lstStyle/>
          <a:p>
            <a:pPr>
              <a:tabLst>
                <a:tab pos="656650" algn="l"/>
              </a:tabLst>
            </a:pPr>
            <a:r>
              <a:rPr lang="en-IN" dirty="0"/>
              <a:t>Pt-100</a:t>
            </a:r>
          </a:p>
        </p:txBody>
      </p:sp>
      <p:pic>
        <p:nvPicPr>
          <p:cNvPr id="9303" name="Picture 87" descr="pt10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00161" y="856891"/>
            <a:ext cx="1090080" cy="514134"/>
          </a:xfrm>
          <a:prstGeom prst="rect">
            <a:avLst/>
          </a:prstGeom>
          <a:noFill/>
        </p:spPr>
      </p:pic>
      <p:sp>
        <p:nvSpPr>
          <p:cNvPr id="9304" name="Line 88"/>
          <p:cNvSpPr>
            <a:spLocks noChangeShapeType="1"/>
          </p:cNvSpPr>
          <p:nvPr/>
        </p:nvSpPr>
        <p:spPr bwMode="auto">
          <a:xfrm flipV="1">
            <a:off x="1036800" y="1189565"/>
            <a:ext cx="147744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pic>
        <p:nvPicPr>
          <p:cNvPr id="9305" name="Picture 89" descr="ipr_tx"/>
          <p:cNvPicPr>
            <a:picLocks noChangeAspect="1" noChangeArrowheads="1"/>
          </p:cNvPicPr>
          <p:nvPr/>
        </p:nvPicPr>
        <p:blipFill>
          <a:blip r:embed="rId15" cstate="print"/>
          <a:srcRect/>
          <a:stretch>
            <a:fillRect/>
          </a:stretch>
        </p:blipFill>
        <p:spPr bwMode="auto">
          <a:xfrm>
            <a:off x="1589760" y="1506398"/>
            <a:ext cx="794880" cy="652389"/>
          </a:xfrm>
          <a:prstGeom prst="rect">
            <a:avLst/>
          </a:prstGeom>
          <a:noFill/>
        </p:spPr>
      </p:pic>
      <p:sp>
        <p:nvSpPr>
          <p:cNvPr id="9306" name="Line 90"/>
          <p:cNvSpPr>
            <a:spLocks noChangeShapeType="1"/>
          </p:cNvSpPr>
          <p:nvPr/>
        </p:nvSpPr>
        <p:spPr bwMode="auto">
          <a:xfrm flipV="1">
            <a:off x="3689280" y="1347982"/>
            <a:ext cx="196560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307" name="Line 91"/>
          <p:cNvSpPr>
            <a:spLocks noChangeShapeType="1"/>
          </p:cNvSpPr>
          <p:nvPr/>
        </p:nvSpPr>
        <p:spPr bwMode="auto">
          <a:xfrm>
            <a:off x="2384640" y="1805950"/>
            <a:ext cx="1304640" cy="0"/>
          </a:xfrm>
          <a:prstGeom prst="line">
            <a:avLst/>
          </a:prstGeom>
          <a:noFill/>
          <a:ln w="15875">
            <a:solidFill>
              <a:schemeClr val="tx1"/>
            </a:solidFill>
            <a:round/>
            <a:headEnd/>
            <a:tailEnd/>
          </a:ln>
          <a:effectLst/>
        </p:spPr>
        <p:txBody>
          <a:bodyPr lIns="82945" tIns="41473" rIns="82945" bIns="41473"/>
          <a:lstStyle/>
          <a:p>
            <a:endParaRPr lang="en-US"/>
          </a:p>
        </p:txBody>
      </p:sp>
      <p:sp>
        <p:nvSpPr>
          <p:cNvPr id="9308" name="Line 92"/>
          <p:cNvSpPr>
            <a:spLocks noChangeShapeType="1"/>
          </p:cNvSpPr>
          <p:nvPr/>
        </p:nvSpPr>
        <p:spPr bwMode="auto">
          <a:xfrm flipH="1">
            <a:off x="3684960" y="1347982"/>
            <a:ext cx="4320" cy="457968"/>
          </a:xfrm>
          <a:prstGeom prst="line">
            <a:avLst/>
          </a:prstGeom>
          <a:noFill/>
          <a:ln w="15875">
            <a:solidFill>
              <a:schemeClr val="tx1"/>
            </a:solidFill>
            <a:round/>
            <a:headEnd/>
            <a:tailEnd/>
          </a:ln>
          <a:effectLst/>
        </p:spPr>
        <p:txBody>
          <a:bodyPr lIns="82945" tIns="41473" rIns="82945" bIns="41473"/>
          <a:lstStyle/>
          <a:p>
            <a:endParaRPr lang="en-US"/>
          </a:p>
        </p:txBody>
      </p:sp>
      <p:sp>
        <p:nvSpPr>
          <p:cNvPr id="9309" name="Text Box 93"/>
          <p:cNvSpPr txBox="1">
            <a:spLocks noChangeArrowheads="1"/>
          </p:cNvSpPr>
          <p:nvPr/>
        </p:nvSpPr>
        <p:spPr bwMode="auto">
          <a:xfrm>
            <a:off x="302400" y="1702259"/>
            <a:ext cx="734400" cy="276999"/>
          </a:xfrm>
          <a:prstGeom prst="rect">
            <a:avLst/>
          </a:prstGeom>
          <a:noFill/>
          <a:ln w="9525">
            <a:solidFill>
              <a:schemeClr val="tx1"/>
            </a:solidFill>
            <a:miter lim="800000"/>
            <a:headEnd/>
            <a:tailEnd/>
          </a:ln>
          <a:effectLst/>
        </p:spPr>
        <p:txBody>
          <a:bodyPr lIns="0" tIns="0" rIns="0" bIns="0">
            <a:spAutoFit/>
          </a:bodyPr>
          <a:lstStyle/>
          <a:p>
            <a:pPr>
              <a:spcBef>
                <a:spcPct val="50000"/>
              </a:spcBef>
            </a:pPr>
            <a:r>
              <a:rPr lang="en-US"/>
              <a:t>  CCS</a:t>
            </a:r>
          </a:p>
        </p:txBody>
      </p:sp>
      <p:sp>
        <p:nvSpPr>
          <p:cNvPr id="9311" name="Line 95"/>
          <p:cNvSpPr>
            <a:spLocks noChangeShapeType="1"/>
          </p:cNvSpPr>
          <p:nvPr/>
        </p:nvSpPr>
        <p:spPr bwMode="auto">
          <a:xfrm>
            <a:off x="1036800" y="1818911"/>
            <a:ext cx="535680" cy="0"/>
          </a:xfrm>
          <a:prstGeom prst="line">
            <a:avLst/>
          </a:prstGeom>
          <a:noFill/>
          <a:ln w="15875">
            <a:solidFill>
              <a:schemeClr val="tx1"/>
            </a:solidFill>
            <a:round/>
            <a:headEnd/>
            <a:tailEnd type="triangle" w="med" len="med"/>
          </a:ln>
          <a:effectLst/>
        </p:spPr>
        <p:txBody>
          <a:bodyPr lIns="82945" tIns="41473" rIns="82945" bIns="41473"/>
          <a:lstStyle/>
          <a:p>
            <a:endParaRPr lang="en-US"/>
          </a:p>
        </p:txBody>
      </p:sp>
      <p:sp>
        <p:nvSpPr>
          <p:cNvPr id="9312" name="Text Box 96"/>
          <p:cNvSpPr txBox="1">
            <a:spLocks noChangeArrowheads="1"/>
          </p:cNvSpPr>
          <p:nvPr/>
        </p:nvSpPr>
        <p:spPr bwMode="auto">
          <a:xfrm>
            <a:off x="2361600" y="1792989"/>
            <a:ext cx="760320" cy="283811"/>
          </a:xfrm>
          <a:prstGeom prst="rect">
            <a:avLst/>
          </a:prstGeom>
          <a:noFill/>
          <a:ln w="9525">
            <a:noFill/>
            <a:miter lim="800000"/>
            <a:headEnd/>
            <a:tailEnd/>
          </a:ln>
          <a:effectLst/>
        </p:spPr>
        <p:txBody>
          <a:bodyPr lIns="82945" tIns="41473" rIns="82945" bIns="41473">
            <a:spAutoFit/>
          </a:bodyPr>
          <a:lstStyle/>
          <a:p>
            <a:pPr>
              <a:spcBef>
                <a:spcPct val="50000"/>
              </a:spcBef>
            </a:pPr>
            <a:r>
              <a:rPr lang="en-US" sz="1300" dirty="0"/>
              <a:t>IPR </a:t>
            </a:r>
            <a:r>
              <a:rPr lang="en-US" sz="1300" dirty="0" err="1"/>
              <a:t>Tx</a:t>
            </a:r>
            <a:endParaRPr lang="en-US" sz="1300" dirty="0"/>
          </a:p>
        </p:txBody>
      </p:sp>
      <p:sp>
        <p:nvSpPr>
          <p:cNvPr id="65" name="Title 64"/>
          <p:cNvSpPr>
            <a:spLocks noGrp="1"/>
          </p:cNvSpPr>
          <p:nvPr>
            <p:ph type="title"/>
          </p:nvPr>
        </p:nvSpPr>
        <p:spPr>
          <a:xfrm>
            <a:off x="285720" y="17906"/>
            <a:ext cx="8572560" cy="796916"/>
          </a:xfrm>
          <a:solidFill>
            <a:schemeClr val="tx1">
              <a:lumMod val="50000"/>
              <a:alpha val="50000"/>
            </a:schemeClr>
          </a:solidFill>
          <a:ln>
            <a:noFill/>
          </a:ln>
          <a:effectLst/>
        </p:spPr>
        <p:txBody>
          <a:bodyPr>
            <a:normAutofit/>
          </a:bodyPr>
          <a:lstStyle/>
          <a:p>
            <a:r>
              <a:rPr lang="en-US" sz="4000" dirty="0" smtClean="0">
                <a:latin typeface="Arial" pitchFamily="34" charset="0"/>
                <a:cs typeface="Arial" pitchFamily="34" charset="0"/>
              </a:rPr>
              <a:t>Instrument &amp; Sensor set-up of CFS</a:t>
            </a:r>
            <a:endParaRPr lang="en-US" sz="4000" dirty="0">
              <a:latin typeface="Arial" pitchFamily="34" charset="0"/>
              <a:cs typeface="Arial" pitchFamily="34" charset="0"/>
            </a:endParaRPr>
          </a:p>
        </p:txBody>
      </p:sp>
      <p:cxnSp>
        <p:nvCxnSpPr>
          <p:cNvPr id="67" name="Elbow Connector 66"/>
          <p:cNvCxnSpPr/>
          <p:nvPr/>
        </p:nvCxnSpPr>
        <p:spPr>
          <a:xfrm flipV="1">
            <a:off x="1307939" y="1851949"/>
            <a:ext cx="4386805" cy="1226917"/>
          </a:xfrm>
          <a:prstGeom prst="bentConnector3">
            <a:avLst>
              <a:gd name="adj1" fmla="val 66887"/>
            </a:avLst>
          </a:prstGeom>
          <a:ln w="15875">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9252" idx="3"/>
          </p:cNvCxnSpPr>
          <p:nvPr/>
        </p:nvCxnSpPr>
        <p:spPr>
          <a:xfrm flipV="1">
            <a:off x="3386880" y="1989667"/>
            <a:ext cx="2294253" cy="1632314"/>
          </a:xfrm>
          <a:prstGeom prst="bentConnector3">
            <a:avLst>
              <a:gd name="adj1" fmla="val 50000"/>
            </a:avLst>
          </a:prstGeom>
          <a:ln w="15875">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93"/>
          <p:cNvCxnSpPr/>
          <p:nvPr/>
        </p:nvCxnSpPr>
        <p:spPr>
          <a:xfrm flipV="1">
            <a:off x="3242733" y="2108202"/>
            <a:ext cx="2438400" cy="2438398"/>
          </a:xfrm>
          <a:prstGeom prst="bentConnector3">
            <a:avLst>
              <a:gd name="adj1" fmla="val 61111"/>
            </a:avLst>
          </a:prstGeom>
          <a:ln w="15875">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101598" y="14515"/>
            <a:ext cx="8904771"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t>CFS SCADA MIMIC</a:t>
            </a:r>
            <a:endParaRPr lang="en-IN" sz="4000" dirty="0"/>
          </a:p>
        </p:txBody>
      </p:sp>
      <p:pic>
        <p:nvPicPr>
          <p:cNvPr id="6" name="Picture 5" descr="TF_6.2kA.bmp"/>
          <p:cNvPicPr>
            <a:picLocks noChangeAspect="1"/>
          </p:cNvPicPr>
          <p:nvPr/>
        </p:nvPicPr>
        <p:blipFill>
          <a:blip r:embed="rId2"/>
          <a:stretch>
            <a:fillRect/>
          </a:stretch>
        </p:blipFill>
        <p:spPr>
          <a:xfrm>
            <a:off x="177418" y="844186"/>
            <a:ext cx="8775510" cy="5904630"/>
          </a:xfrm>
          <a:prstGeom prst="rect">
            <a:avLst/>
          </a:prstGeom>
        </p:spPr>
      </p:pic>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4282" y="1"/>
            <a:ext cx="8715436"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t>Cryogenic Temperature Measurement</a:t>
            </a:r>
            <a:endParaRPr lang="en-IN" sz="4000" dirty="0"/>
          </a:p>
        </p:txBody>
      </p:sp>
      <p:sp>
        <p:nvSpPr>
          <p:cNvPr id="7" name="Rectangle 6"/>
          <p:cNvSpPr/>
          <p:nvPr/>
        </p:nvSpPr>
        <p:spPr>
          <a:xfrm>
            <a:off x="285720" y="1000108"/>
            <a:ext cx="8643998" cy="5047536"/>
          </a:xfrm>
          <a:prstGeom prst="rect">
            <a:avLst/>
          </a:prstGeom>
        </p:spPr>
        <p:txBody>
          <a:bodyPr wrap="square">
            <a:spAutoFit/>
          </a:bodyPr>
          <a:lstStyle/>
          <a:p>
            <a:pPr algn="just">
              <a:spcBef>
                <a:spcPct val="50000"/>
              </a:spcBef>
              <a:buSzPct val="150000"/>
              <a:buFont typeface="Wingdings" pitchFamily="2" charset="2"/>
              <a:buChar char="q"/>
            </a:pPr>
            <a:r>
              <a:rPr lang="en-IN" dirty="0" smtClean="0"/>
              <a:t>  </a:t>
            </a:r>
            <a:r>
              <a:rPr lang="en-IN" sz="2800" dirty="0" smtClean="0"/>
              <a:t>For monitoring 4.2 K cold surfaces, cernox and CCS sensors were installed  at the strategic location of the system. </a:t>
            </a:r>
          </a:p>
          <a:p>
            <a:pPr algn="just">
              <a:spcBef>
                <a:spcPct val="50000"/>
              </a:spcBef>
              <a:buFont typeface="Wingdings" pitchFamily="2" charset="2"/>
              <a:buChar char="q"/>
            </a:pPr>
            <a:r>
              <a:rPr lang="en-IN" sz="2800" dirty="0" smtClean="0"/>
              <a:t> Sensors were connected to in-house developed transmitter 	cards. This provides galvanic isolation of       2.5 kV at i/p &amp; 1.5 kV at o/p. Output of transmitter is linear 4-20 mA for temperature range of 4 K to 325K.</a:t>
            </a:r>
          </a:p>
          <a:p>
            <a:pPr algn="just">
              <a:spcBef>
                <a:spcPct val="50000"/>
              </a:spcBef>
              <a:buFont typeface="Wingdings" pitchFamily="2" charset="2"/>
              <a:buChar char="q"/>
            </a:pPr>
            <a:r>
              <a:rPr lang="en-IN" sz="2800" dirty="0" smtClean="0"/>
              <a:t> For monitoring 80K surfaces cryogenic grade pt-100 temperature sensors were installed.</a:t>
            </a:r>
          </a:p>
          <a:p>
            <a:pPr algn="just">
              <a:spcBef>
                <a:spcPct val="50000"/>
              </a:spcBef>
            </a:pPr>
            <a:endParaRPr lang="en-IN" sz="2800" dirty="0" smtClean="0"/>
          </a:p>
        </p:txBody>
      </p:sp>
    </p:spTree>
  </p:cSld>
  <p:clrMapOvr>
    <a:masterClrMapping/>
  </p:clrMapOvr>
  <p:transition>
    <p:zoom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4282" y="1"/>
            <a:ext cx="8715436"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t>Cryogenic Temperature Transmitter</a:t>
            </a:r>
            <a:endParaRPr lang="en-IN" sz="4000" dirty="0"/>
          </a:p>
        </p:txBody>
      </p:sp>
      <p:pic>
        <p:nvPicPr>
          <p:cNvPr id="4" name="Picture 3" descr="Transmitter_card.bmp"/>
          <p:cNvPicPr>
            <a:picLocks noChangeAspect="1"/>
          </p:cNvPicPr>
          <p:nvPr/>
        </p:nvPicPr>
        <p:blipFill>
          <a:blip r:embed="rId3">
            <a:clrChange>
              <a:clrFrom>
                <a:srgbClr val="FFFFFF"/>
              </a:clrFrom>
              <a:clrTo>
                <a:srgbClr val="FFFFFF">
                  <a:alpha val="0"/>
                </a:srgbClr>
              </a:clrTo>
            </a:clrChange>
          </a:blip>
          <a:stretch>
            <a:fillRect/>
          </a:stretch>
        </p:blipFill>
        <p:spPr>
          <a:xfrm>
            <a:off x="228820" y="4324350"/>
            <a:ext cx="8594337" cy="2533650"/>
          </a:xfrm>
          <a:prstGeom prst="rect">
            <a:avLst/>
          </a:prstGeom>
        </p:spPr>
      </p:pic>
      <p:sp>
        <p:nvSpPr>
          <p:cNvPr id="5" name="TextBox 4"/>
          <p:cNvSpPr txBox="1"/>
          <p:nvPr/>
        </p:nvSpPr>
        <p:spPr>
          <a:xfrm>
            <a:off x="67278" y="970846"/>
            <a:ext cx="9012554" cy="3077766"/>
          </a:xfrm>
          <a:prstGeom prst="rect">
            <a:avLst/>
          </a:prstGeom>
          <a:noFill/>
        </p:spPr>
        <p:txBody>
          <a:bodyPr wrap="square" rtlCol="0">
            <a:spAutoFit/>
          </a:bodyPr>
          <a:lstStyle/>
          <a:p>
            <a:pPr>
              <a:spcBef>
                <a:spcPct val="50000"/>
              </a:spcBef>
              <a:buFont typeface="Wingdings" pitchFamily="2" charset="2"/>
              <a:buChar char=""/>
            </a:pPr>
            <a:r>
              <a:rPr lang="en-IN" sz="2600" dirty="0" smtClean="0"/>
              <a:t>  </a:t>
            </a:r>
            <a:r>
              <a:rPr lang="en-IN" sz="2400" dirty="0" smtClean="0">
                <a:latin typeface="Arial" pitchFamily="34" charset="0"/>
                <a:cs typeface="Arial" pitchFamily="34" charset="0"/>
              </a:rPr>
              <a:t>Three port isolation, input 2.5kV, output 1.5kV , power 1.5kV </a:t>
            </a:r>
          </a:p>
          <a:p>
            <a:pPr algn="just">
              <a:spcBef>
                <a:spcPct val="50000"/>
              </a:spcBef>
              <a:buFont typeface="Wingdings" pitchFamily="2" charset="2"/>
              <a:buChar char=""/>
            </a:pPr>
            <a:r>
              <a:rPr lang="en-IN" sz="2400" dirty="0" smtClean="0">
                <a:latin typeface="Arial" pitchFamily="34" charset="0"/>
                <a:cs typeface="Arial" pitchFamily="34" charset="0"/>
              </a:rPr>
              <a:t>  Four wire measurement , with 10</a:t>
            </a:r>
            <a:r>
              <a:rPr lang="el-GR" sz="2400" dirty="0" smtClean="0">
                <a:latin typeface="Arial" pitchFamily="34" charset="0"/>
                <a:cs typeface="Arial" pitchFamily="34" charset="0"/>
              </a:rPr>
              <a:t>μ</a:t>
            </a:r>
            <a:r>
              <a:rPr lang="en-US" sz="2400" dirty="0" smtClean="0">
                <a:latin typeface="Arial" pitchFamily="34" charset="0"/>
                <a:cs typeface="Arial" pitchFamily="34" charset="0"/>
              </a:rPr>
              <a:t>A excitation current</a:t>
            </a:r>
            <a:endParaRPr lang="en-IN" sz="2400" dirty="0" smtClean="0">
              <a:latin typeface="Arial" pitchFamily="34" charset="0"/>
              <a:cs typeface="Arial" pitchFamily="34" charset="0"/>
            </a:endParaRPr>
          </a:p>
          <a:p>
            <a:pPr algn="just">
              <a:spcBef>
                <a:spcPct val="50000"/>
              </a:spcBef>
              <a:buFont typeface="Wingdings" pitchFamily="2" charset="2"/>
              <a:buChar char=""/>
            </a:pPr>
            <a:r>
              <a:rPr lang="en-US" sz="2400" dirty="0" smtClean="0">
                <a:latin typeface="Arial" pitchFamily="34" charset="0"/>
                <a:cs typeface="Arial" pitchFamily="34" charset="0"/>
              </a:rPr>
              <a:t>  Loop powered output 4 – 20 mA linear </a:t>
            </a:r>
          </a:p>
          <a:p>
            <a:pPr algn="just">
              <a:spcBef>
                <a:spcPct val="50000"/>
              </a:spcBef>
              <a:buFont typeface="Wingdings" pitchFamily="2" charset="2"/>
              <a:buChar char=""/>
            </a:pPr>
            <a:r>
              <a:rPr lang="en-US" sz="2400" dirty="0" smtClean="0">
                <a:latin typeface="Arial" pitchFamily="34" charset="0"/>
                <a:cs typeface="Arial" pitchFamily="34" charset="0"/>
              </a:rPr>
              <a:t>  Calibration curve of sensor is embedded with program code       of microcontroller </a:t>
            </a:r>
          </a:p>
          <a:p>
            <a:pPr algn="just">
              <a:spcBef>
                <a:spcPct val="50000"/>
              </a:spcBef>
              <a:buFont typeface="Wingdings" pitchFamily="2" charset="2"/>
              <a:buChar char=""/>
            </a:pPr>
            <a:r>
              <a:rPr lang="en-US" sz="2400" dirty="0" smtClean="0">
                <a:latin typeface="Arial" pitchFamily="34" charset="0"/>
                <a:cs typeface="Arial" pitchFamily="34" charset="0"/>
              </a:rPr>
              <a:t> Piecewise linear interpolation used for temperature calculation</a:t>
            </a:r>
            <a:endParaRPr lang="en-US" sz="24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txBox="1">
            <a:spLocks noChangeArrowheads="1"/>
          </p:cNvSpPr>
          <p:nvPr/>
        </p:nvSpPr>
        <p:spPr>
          <a:xfrm>
            <a:off x="227930" y="13624"/>
            <a:ext cx="8715436" cy="785794"/>
          </a:xfrm>
          <a:prstGeom prst="rect">
            <a:avLst/>
          </a:prstGeom>
          <a:solidFill>
            <a:schemeClr val="tx1">
              <a:lumMod val="50000"/>
              <a:alpha val="50000"/>
            </a:schemeClr>
          </a:solidFill>
          <a:ln/>
        </p:spPr>
        <p:txBody>
          <a:bodyPr vert="horz" lIns="91440" tIns="35203" rIns="91440" bIns="45720" rtlCol="0" anchor="ctr">
            <a:normAutofit fontScale="900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dirty="0" smtClean="0"/>
              <a:t>Floating potential temperature measurement</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88" name="Straight Connector 87"/>
          <p:cNvCxnSpPr/>
          <p:nvPr/>
        </p:nvCxnSpPr>
        <p:spPr>
          <a:xfrm rot="10800000" flipV="1">
            <a:off x="2552551" y="2924213"/>
            <a:ext cx="1714512" cy="71439"/>
          </a:xfrm>
          <a:prstGeom prst="line">
            <a:avLst/>
          </a:prstGeom>
          <a:ln>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2605763" y="2700763"/>
            <a:ext cx="571504" cy="1588"/>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0800000" flipV="1">
            <a:off x="3876806" y="1480168"/>
            <a:ext cx="318818" cy="6943"/>
          </a:xfrm>
          <a:prstGeom prst="line">
            <a:avLst/>
          </a:prstGeom>
          <a:ln>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6369068" y="2805100"/>
            <a:ext cx="1285884" cy="7166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Micro controller </a:t>
            </a:r>
            <a:endParaRPr lang="en-US" dirty="0">
              <a:solidFill>
                <a:schemeClr val="bg1"/>
              </a:solidFill>
            </a:endParaRPr>
          </a:p>
        </p:txBody>
      </p:sp>
      <p:sp>
        <p:nvSpPr>
          <p:cNvPr id="37" name="Rounded Rectangle 36"/>
          <p:cNvSpPr/>
          <p:nvPr/>
        </p:nvSpPr>
        <p:spPr>
          <a:xfrm>
            <a:off x="6568868" y="3933594"/>
            <a:ext cx="901398" cy="64294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 DAC</a:t>
            </a:r>
            <a:endParaRPr lang="en-US" sz="2000" dirty="0">
              <a:solidFill>
                <a:schemeClr val="bg1"/>
              </a:solidFill>
            </a:endParaRPr>
          </a:p>
        </p:txBody>
      </p:sp>
      <p:sp>
        <p:nvSpPr>
          <p:cNvPr id="53" name="Flowchart: Magnetic Disk 52"/>
          <p:cNvSpPr/>
          <p:nvPr/>
        </p:nvSpPr>
        <p:spPr>
          <a:xfrm>
            <a:off x="197462" y="3603396"/>
            <a:ext cx="258430" cy="968612"/>
          </a:xfrm>
          <a:prstGeom prst="flowChartMagneticDisk">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1393281" y="948139"/>
            <a:ext cx="901398" cy="10715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a:t>
            </a:r>
            <a:r>
              <a:rPr lang="en-US" sz="2000" dirty="0" smtClean="0">
                <a:solidFill>
                  <a:schemeClr val="bg1"/>
                </a:solidFill>
              </a:rPr>
              <a:t>EMI</a:t>
            </a:r>
          </a:p>
          <a:p>
            <a:pPr algn="ctr"/>
            <a:r>
              <a:rPr lang="en-US" sz="2000" dirty="0" smtClean="0">
                <a:solidFill>
                  <a:schemeClr val="bg1"/>
                </a:solidFill>
              </a:rPr>
              <a:t>Filter</a:t>
            </a:r>
            <a:endParaRPr lang="en-US" sz="2000" dirty="0">
              <a:solidFill>
                <a:schemeClr val="bg1"/>
              </a:solidFill>
            </a:endParaRPr>
          </a:p>
        </p:txBody>
      </p:sp>
      <p:sp>
        <p:nvSpPr>
          <p:cNvPr id="55" name="Rounded Rectangle 54"/>
          <p:cNvSpPr/>
          <p:nvPr/>
        </p:nvSpPr>
        <p:spPr>
          <a:xfrm>
            <a:off x="1396479" y="2677469"/>
            <a:ext cx="1143008" cy="107157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Current Source</a:t>
            </a:r>
          </a:p>
          <a:p>
            <a:pPr algn="ctr"/>
            <a:r>
              <a:rPr lang="en-US" dirty="0" smtClean="0">
                <a:solidFill>
                  <a:schemeClr val="bg1"/>
                </a:solidFill>
              </a:rPr>
              <a:t>10</a:t>
            </a:r>
            <a:r>
              <a:rPr lang="el-GR" dirty="0" smtClean="0">
                <a:solidFill>
                  <a:schemeClr val="bg1"/>
                </a:solidFill>
                <a:latin typeface="Calibri"/>
              </a:rPr>
              <a:t>μ</a:t>
            </a:r>
            <a:r>
              <a:rPr lang="en-US" dirty="0" smtClean="0">
                <a:solidFill>
                  <a:schemeClr val="bg1"/>
                </a:solidFill>
                <a:latin typeface="Calibri"/>
              </a:rPr>
              <a:t>A</a:t>
            </a:r>
            <a:endParaRPr lang="en-US" dirty="0">
              <a:solidFill>
                <a:schemeClr val="bg1"/>
              </a:solidFill>
            </a:endParaRPr>
          </a:p>
        </p:txBody>
      </p:sp>
      <p:cxnSp>
        <p:nvCxnSpPr>
          <p:cNvPr id="96" name="Shape 95"/>
          <p:cNvCxnSpPr/>
          <p:nvPr/>
        </p:nvCxnSpPr>
        <p:spPr>
          <a:xfrm rot="5400000">
            <a:off x="2700138" y="2056758"/>
            <a:ext cx="557627" cy="183596"/>
          </a:xfrm>
          <a:prstGeom prst="bentConnector3">
            <a:avLst>
              <a:gd name="adj1" fmla="val 74474"/>
            </a:avLst>
          </a:prstGeom>
          <a:ln>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V="1">
            <a:off x="896413" y="3043379"/>
            <a:ext cx="512318" cy="17406"/>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0800000" flipV="1">
            <a:off x="896413" y="3472007"/>
            <a:ext cx="512318" cy="17406"/>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73487" y="3489413"/>
            <a:ext cx="527498" cy="285752"/>
          </a:xfrm>
          <a:prstGeom prst="line">
            <a:avLst/>
          </a:prstGeom>
          <a:ln w="158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rot="5400000" flipH="1" flipV="1">
            <a:off x="203179" y="3083645"/>
            <a:ext cx="716094" cy="670374"/>
          </a:xfrm>
          <a:prstGeom prst="line">
            <a:avLst/>
          </a:prstGeom>
          <a:ln w="158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883713" y="1268485"/>
            <a:ext cx="512318" cy="17406"/>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flipV="1">
            <a:off x="896413" y="1703463"/>
            <a:ext cx="512318" cy="17406"/>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flipH="1" flipV="1">
            <a:off x="-694273" y="2203529"/>
            <a:ext cx="2500330" cy="642942"/>
          </a:xfrm>
          <a:prstGeom prst="line">
            <a:avLst/>
          </a:prstGeom>
          <a:ln w="158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flipH="1" flipV="1">
            <a:off x="-389471" y="2482931"/>
            <a:ext cx="2065352" cy="506416"/>
          </a:xfrm>
          <a:prstGeom prst="line">
            <a:avLst/>
          </a:prstGeom>
          <a:ln w="158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2" name="Isosceles Triangle 121"/>
          <p:cNvSpPr/>
          <p:nvPr/>
        </p:nvSpPr>
        <p:spPr>
          <a:xfrm rot="5400000">
            <a:off x="2795643" y="915809"/>
            <a:ext cx="1052384" cy="1160560"/>
          </a:xfrm>
          <a:prstGeom prst="triangle">
            <a:avLst>
              <a:gd name="adj" fmla="val 487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3" name="Straight Connector 122"/>
          <p:cNvCxnSpPr/>
          <p:nvPr/>
        </p:nvCxnSpPr>
        <p:spPr>
          <a:xfrm rot="10800000" flipV="1">
            <a:off x="2312921" y="1218800"/>
            <a:ext cx="440880" cy="17406"/>
          </a:xfrm>
          <a:prstGeom prst="line">
            <a:avLst/>
          </a:prstGeom>
          <a:ln>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flipV="1">
            <a:off x="2305989" y="1740312"/>
            <a:ext cx="447813" cy="17406"/>
          </a:xfrm>
          <a:prstGeom prst="line">
            <a:avLst/>
          </a:prstGeom>
          <a:ln>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131" name="TextBox 130"/>
          <p:cNvSpPr txBox="1"/>
          <p:nvPr/>
        </p:nvSpPr>
        <p:spPr>
          <a:xfrm>
            <a:off x="2741555" y="1059704"/>
            <a:ext cx="1071570" cy="707886"/>
          </a:xfrm>
          <a:prstGeom prst="rect">
            <a:avLst/>
          </a:prstGeom>
          <a:noFill/>
        </p:spPr>
        <p:txBody>
          <a:bodyPr wrap="square" rtlCol="0">
            <a:spAutoFit/>
          </a:bodyPr>
          <a:lstStyle/>
          <a:p>
            <a:r>
              <a:rPr lang="en-US" sz="2000" dirty="0" smtClean="0">
                <a:solidFill>
                  <a:schemeClr val="bg1"/>
                </a:solidFill>
              </a:rPr>
              <a:t>Pre</a:t>
            </a:r>
          </a:p>
          <a:p>
            <a:r>
              <a:rPr lang="en-US" sz="2000" dirty="0" smtClean="0">
                <a:solidFill>
                  <a:schemeClr val="bg1"/>
                </a:solidFill>
              </a:rPr>
              <a:t> Amp</a:t>
            </a:r>
            <a:endParaRPr lang="en-US" sz="2000" dirty="0">
              <a:solidFill>
                <a:schemeClr val="bg1"/>
              </a:solidFill>
            </a:endParaRPr>
          </a:p>
        </p:txBody>
      </p:sp>
      <p:cxnSp>
        <p:nvCxnSpPr>
          <p:cNvPr id="133" name="Straight Connector 132"/>
          <p:cNvCxnSpPr>
            <a:stCxn id="35" idx="1"/>
          </p:cNvCxnSpPr>
          <p:nvPr/>
        </p:nvCxnSpPr>
        <p:spPr>
          <a:xfrm rot="10800000" flipV="1">
            <a:off x="6267328" y="2028195"/>
            <a:ext cx="281219" cy="9559"/>
          </a:xfrm>
          <a:prstGeom prst="line">
            <a:avLst/>
          </a:prstGeom>
          <a:ln w="50800">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134" name="Rounded Rectangle 133"/>
          <p:cNvSpPr/>
          <p:nvPr/>
        </p:nvSpPr>
        <p:spPr>
          <a:xfrm>
            <a:off x="2943213" y="2285992"/>
            <a:ext cx="1428760" cy="642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400" dirty="0" smtClean="0">
                <a:solidFill>
                  <a:schemeClr val="bg1"/>
                </a:solidFill>
              </a:rPr>
              <a:t> </a:t>
            </a:r>
            <a:r>
              <a:rPr lang="en-US" sz="2000" dirty="0" smtClean="0">
                <a:solidFill>
                  <a:schemeClr val="tx1">
                    <a:lumMod val="95000"/>
                  </a:schemeClr>
                </a:solidFill>
              </a:rPr>
              <a:t>Isolated</a:t>
            </a:r>
            <a:r>
              <a:rPr lang="en-US" sz="2400" dirty="0" smtClean="0">
                <a:solidFill>
                  <a:schemeClr val="tx1">
                    <a:lumMod val="95000"/>
                  </a:schemeClr>
                </a:solidFill>
              </a:rPr>
              <a:t> </a:t>
            </a:r>
            <a:r>
              <a:rPr lang="en-US" sz="2000" dirty="0" smtClean="0">
                <a:solidFill>
                  <a:schemeClr val="tx1">
                    <a:lumMod val="95000"/>
                  </a:schemeClr>
                </a:solidFill>
              </a:rPr>
              <a:t>Power</a:t>
            </a:r>
            <a:endParaRPr lang="en-US" sz="2000" dirty="0">
              <a:solidFill>
                <a:schemeClr val="tx1">
                  <a:lumMod val="95000"/>
                </a:schemeClr>
              </a:solidFill>
            </a:endParaRPr>
          </a:p>
        </p:txBody>
      </p:sp>
      <p:sp>
        <p:nvSpPr>
          <p:cNvPr id="35" name="Rounded Rectangle 34"/>
          <p:cNvSpPr/>
          <p:nvPr/>
        </p:nvSpPr>
        <p:spPr>
          <a:xfrm>
            <a:off x="6548546" y="1679920"/>
            <a:ext cx="901398" cy="6965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 </a:t>
            </a:r>
            <a:r>
              <a:rPr lang="en-US" sz="2000" dirty="0" smtClean="0">
                <a:solidFill>
                  <a:schemeClr val="bg1"/>
                </a:solidFill>
              </a:rPr>
              <a:t>ADC</a:t>
            </a:r>
            <a:endParaRPr lang="en-US" sz="2000" dirty="0">
              <a:solidFill>
                <a:schemeClr val="bg1"/>
              </a:solidFill>
            </a:endParaRPr>
          </a:p>
        </p:txBody>
      </p:sp>
      <p:cxnSp>
        <p:nvCxnSpPr>
          <p:cNvPr id="51" name="Straight Connector 50"/>
          <p:cNvCxnSpPr>
            <a:stCxn id="37" idx="0"/>
          </p:cNvCxnSpPr>
          <p:nvPr/>
        </p:nvCxnSpPr>
        <p:spPr>
          <a:xfrm rot="16200000" flipV="1">
            <a:off x="6817121" y="3731147"/>
            <a:ext cx="397336" cy="7557"/>
          </a:xfrm>
          <a:prstGeom prst="line">
            <a:avLst/>
          </a:prstGeom>
          <a:ln w="50800">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a:stCxn id="35" idx="2"/>
            <a:endCxn id="36" idx="0"/>
          </p:cNvCxnSpPr>
          <p:nvPr/>
        </p:nvCxnSpPr>
        <p:spPr>
          <a:xfrm rot="16200000" flipH="1">
            <a:off x="6791313" y="2584403"/>
            <a:ext cx="428628" cy="12765"/>
          </a:xfrm>
          <a:prstGeom prst="line">
            <a:avLst/>
          </a:prstGeom>
          <a:ln w="50800">
            <a:solidFill>
              <a:schemeClr val="accent1">
                <a:lumMod val="20000"/>
                <a:lumOff val="80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89" name="Picture 4"/>
          <p:cNvPicPr>
            <a:picLocks noChangeAspect="1" noChangeArrowheads="1"/>
          </p:cNvPicPr>
          <p:nvPr/>
        </p:nvPicPr>
        <p:blipFill>
          <a:blip r:embed="rId2"/>
          <a:srcRect/>
          <a:stretch>
            <a:fillRect/>
          </a:stretch>
        </p:blipFill>
        <p:spPr bwMode="auto">
          <a:xfrm>
            <a:off x="2645350" y="5445209"/>
            <a:ext cx="1214446" cy="1214447"/>
          </a:xfrm>
          <a:prstGeom prst="rect">
            <a:avLst/>
          </a:prstGeom>
          <a:noFill/>
          <a:ln w="9525">
            <a:noFill/>
            <a:round/>
            <a:headEnd/>
            <a:tailEnd/>
          </a:ln>
          <a:effectLst/>
        </p:spPr>
      </p:pic>
      <p:cxnSp>
        <p:nvCxnSpPr>
          <p:cNvPr id="91" name="Curved Connector 90"/>
          <p:cNvCxnSpPr>
            <a:stCxn id="36" idx="1"/>
            <a:endCxn id="89" idx="3"/>
          </p:cNvCxnSpPr>
          <p:nvPr/>
        </p:nvCxnSpPr>
        <p:spPr>
          <a:xfrm rot="10800000" flipV="1">
            <a:off x="3859796" y="3163421"/>
            <a:ext cx="2509272" cy="2889011"/>
          </a:xfrm>
          <a:prstGeom prst="curvedConnector3">
            <a:avLst>
              <a:gd name="adj1" fmla="val 50000"/>
            </a:avLst>
          </a:prstGeom>
          <a:ln w="25400">
            <a:solidFill>
              <a:schemeClr val="tx1">
                <a:lumMod val="95000"/>
              </a:schemeClr>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2" name="Rounded Rectangle 91"/>
          <p:cNvSpPr/>
          <p:nvPr/>
        </p:nvSpPr>
        <p:spPr>
          <a:xfrm>
            <a:off x="697502" y="5906634"/>
            <a:ext cx="2000264" cy="8694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smtClean="0">
                <a:solidFill>
                  <a:schemeClr val="bg1"/>
                </a:solidFill>
              </a:rPr>
              <a:t> </a:t>
            </a:r>
            <a:r>
              <a:rPr lang="en-US" sz="2000" dirty="0" smtClean="0">
                <a:solidFill>
                  <a:schemeClr val="tx1"/>
                </a:solidFill>
              </a:rPr>
              <a:t>Calibration Curve download</a:t>
            </a:r>
            <a:endParaRPr lang="en-US" sz="2000" dirty="0">
              <a:solidFill>
                <a:schemeClr val="tx1"/>
              </a:solidFill>
            </a:endParaRPr>
          </a:p>
        </p:txBody>
      </p:sp>
      <p:sp>
        <p:nvSpPr>
          <p:cNvPr id="93" name="Rounded Rectangle 92"/>
          <p:cNvSpPr/>
          <p:nvPr/>
        </p:nvSpPr>
        <p:spPr>
          <a:xfrm>
            <a:off x="77528" y="876418"/>
            <a:ext cx="4565910" cy="4124218"/>
          </a:xfrm>
          <a:prstGeom prst="roundRect">
            <a:avLst/>
          </a:prstGeom>
          <a:noFill/>
          <a:ln w="12700">
            <a:solidFill>
              <a:schemeClr val="accent1">
                <a:lumMod val="20000"/>
                <a:lumOff val="8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207053" y="1034352"/>
            <a:ext cx="2071702" cy="2000264"/>
            <a:chOff x="4207053" y="1194006"/>
            <a:chExt cx="2071702" cy="2000264"/>
          </a:xfrm>
        </p:grpSpPr>
        <p:sp>
          <p:nvSpPr>
            <p:cNvPr id="42" name="Isosceles Triangle 41"/>
            <p:cNvSpPr/>
            <p:nvPr/>
          </p:nvSpPr>
          <p:spPr>
            <a:xfrm rot="5400000">
              <a:off x="4242772" y="1158287"/>
              <a:ext cx="2000264" cy="2071702"/>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solidFill>
                  <a:schemeClr val="bg1"/>
                </a:solidFill>
              </a:endParaRPr>
            </a:p>
          </p:txBody>
        </p:sp>
        <p:sp>
          <p:nvSpPr>
            <p:cNvPr id="43" name="Rectangle 42"/>
            <p:cNvSpPr/>
            <p:nvPr/>
          </p:nvSpPr>
          <p:spPr>
            <a:xfrm>
              <a:off x="5060224" y="1500174"/>
              <a:ext cx="154718" cy="1285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5400000">
              <a:off x="4605344" y="2221187"/>
              <a:ext cx="1071570" cy="5921"/>
            </a:xfrm>
            <a:prstGeom prst="line">
              <a:avLst/>
            </a:prstGeom>
            <a:ln w="25400">
              <a:solidFill>
                <a:schemeClr val="accent1">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rot="10800000" flipV="1">
            <a:off x="6953553" y="5544842"/>
            <a:ext cx="271243" cy="1"/>
          </a:xfrm>
          <a:prstGeom prst="line">
            <a:avLst/>
          </a:prstGeom>
          <a:ln w="50800">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7715272" y="4643446"/>
            <a:ext cx="1428760" cy="642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400" dirty="0" smtClean="0">
                <a:solidFill>
                  <a:schemeClr val="bg1"/>
                </a:solidFill>
              </a:rPr>
              <a:t> </a:t>
            </a:r>
            <a:r>
              <a:rPr lang="en-US" sz="2200" dirty="0" smtClean="0">
                <a:solidFill>
                  <a:schemeClr val="tx1">
                    <a:lumMod val="95000"/>
                  </a:schemeClr>
                </a:solidFill>
              </a:rPr>
              <a:t>4-20 mA</a:t>
            </a:r>
          </a:p>
          <a:p>
            <a:pPr algn="ctr">
              <a:lnSpc>
                <a:spcPts val="2000"/>
              </a:lnSpc>
            </a:pPr>
            <a:r>
              <a:rPr lang="en-US" sz="2200" dirty="0" smtClean="0">
                <a:solidFill>
                  <a:schemeClr val="tx1">
                    <a:lumMod val="95000"/>
                  </a:schemeClr>
                </a:solidFill>
              </a:rPr>
              <a:t>O/P </a:t>
            </a:r>
            <a:endParaRPr lang="en-US" sz="2200" dirty="0">
              <a:solidFill>
                <a:schemeClr val="tx1">
                  <a:lumMod val="95000"/>
                </a:schemeClr>
              </a:solidFill>
            </a:endParaRPr>
          </a:p>
        </p:txBody>
      </p:sp>
      <p:sp>
        <p:nvSpPr>
          <p:cNvPr id="87" name="Rounded Rectangle 86"/>
          <p:cNvSpPr/>
          <p:nvPr/>
        </p:nvSpPr>
        <p:spPr>
          <a:xfrm>
            <a:off x="7272996" y="6179731"/>
            <a:ext cx="1643074" cy="4302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2200" dirty="0" smtClean="0">
                <a:solidFill>
                  <a:schemeClr val="bg1"/>
                </a:solidFill>
              </a:rPr>
              <a:t> </a:t>
            </a:r>
            <a:r>
              <a:rPr lang="en-US" sz="2200" dirty="0" smtClean="0">
                <a:solidFill>
                  <a:schemeClr val="tx1"/>
                </a:solidFill>
              </a:rPr>
              <a:t>V/I converter</a:t>
            </a:r>
            <a:endParaRPr lang="en-US" sz="2200" dirty="0">
              <a:solidFill>
                <a:schemeClr val="tx1"/>
              </a:solidFill>
            </a:endParaRPr>
          </a:p>
        </p:txBody>
      </p:sp>
      <p:grpSp>
        <p:nvGrpSpPr>
          <p:cNvPr id="74" name="Group 73"/>
          <p:cNvGrpSpPr/>
          <p:nvPr/>
        </p:nvGrpSpPr>
        <p:grpSpPr>
          <a:xfrm>
            <a:off x="7280246" y="4895540"/>
            <a:ext cx="1785949" cy="1390980"/>
            <a:chOff x="6522984" y="4694686"/>
            <a:chExt cx="1380258" cy="1052384"/>
          </a:xfrm>
        </p:grpSpPr>
        <p:sp>
          <p:nvSpPr>
            <p:cNvPr id="38" name="Isosceles Triangle 37"/>
            <p:cNvSpPr/>
            <p:nvPr/>
          </p:nvSpPr>
          <p:spPr>
            <a:xfrm rot="5400000">
              <a:off x="6577072" y="4640598"/>
              <a:ext cx="1052384" cy="1160560"/>
            </a:xfrm>
            <a:prstGeom prst="triangle">
              <a:avLst>
                <a:gd name="adj" fmla="val 487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rot="10800000" flipV="1">
              <a:off x="7612108" y="5206586"/>
              <a:ext cx="291134" cy="8168"/>
            </a:xfrm>
            <a:prstGeom prst="line">
              <a:avLst/>
            </a:prstGeom>
            <a:ln>
              <a:solidFill>
                <a:schemeClr val="accent1">
                  <a:lumMod val="20000"/>
                  <a:lumOff val="80000"/>
                </a:schemeClr>
              </a:solidFill>
              <a:headEnd type="triangle"/>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6951612" y="4902877"/>
              <a:ext cx="129813" cy="64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16200000" flipH="1">
              <a:off x="6695048" y="5224348"/>
              <a:ext cx="642942" cy="1588"/>
            </a:xfrm>
            <a:prstGeom prst="line">
              <a:avLst/>
            </a:prstGeom>
            <a:ln w="25400">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3" name="Rounded Rectangle 62"/>
          <p:cNvSpPr/>
          <p:nvPr/>
        </p:nvSpPr>
        <p:spPr>
          <a:xfrm>
            <a:off x="7947496" y="2276006"/>
            <a:ext cx="1143008" cy="13673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dirty="0" smtClean="0">
                <a:solidFill>
                  <a:schemeClr val="bg1"/>
                </a:solidFill>
              </a:rPr>
              <a:t>1.5kV isolated DC Power Supply</a:t>
            </a:r>
            <a:endParaRPr lang="en-US" dirty="0">
              <a:solidFill>
                <a:schemeClr val="bg1"/>
              </a:solidFill>
            </a:endParaRPr>
          </a:p>
        </p:txBody>
      </p:sp>
      <p:cxnSp>
        <p:nvCxnSpPr>
          <p:cNvPr id="77" name="Straight Connector 76"/>
          <p:cNvCxnSpPr/>
          <p:nvPr/>
        </p:nvCxnSpPr>
        <p:spPr>
          <a:xfrm rot="5400000">
            <a:off x="6448246" y="5072258"/>
            <a:ext cx="981090" cy="18674"/>
          </a:xfrm>
          <a:prstGeom prst="line">
            <a:avLst/>
          </a:prstGeom>
          <a:ln w="508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35" idx="3"/>
          </p:cNvCxnSpPr>
          <p:nvPr/>
        </p:nvCxnSpPr>
        <p:spPr>
          <a:xfrm rot="16200000" flipV="1">
            <a:off x="7425248" y="2052892"/>
            <a:ext cx="558062" cy="508670"/>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endCxn id="36" idx="3"/>
          </p:cNvCxnSpPr>
          <p:nvPr/>
        </p:nvCxnSpPr>
        <p:spPr>
          <a:xfrm rot="10800000" flipV="1">
            <a:off x="7654952" y="2738658"/>
            <a:ext cx="456062" cy="424764"/>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7252857" y="3534225"/>
            <a:ext cx="853392" cy="500066"/>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4119274" y="1837320"/>
            <a:ext cx="928694"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rPr>
              <a:t> </a:t>
            </a:r>
            <a:r>
              <a:rPr lang="en-US" sz="2000" dirty="0" smtClean="0">
                <a:solidFill>
                  <a:schemeClr val="bg1"/>
                </a:solidFill>
              </a:rPr>
              <a:t>2.5 kV </a:t>
            </a:r>
            <a:r>
              <a:rPr lang="en-US" sz="2000" dirty="0" smtClean="0">
                <a:solidFill>
                  <a:schemeClr val="tx1">
                    <a:lumMod val="95000"/>
                  </a:schemeClr>
                </a:solidFill>
              </a:rPr>
              <a:t> </a:t>
            </a:r>
            <a:endParaRPr lang="en-US" sz="2000" dirty="0">
              <a:solidFill>
                <a:schemeClr val="tx1">
                  <a:lumMod val="95000"/>
                </a:schemeClr>
              </a:solidFill>
            </a:endParaRPr>
          </a:p>
        </p:txBody>
      </p:sp>
      <p:sp>
        <p:nvSpPr>
          <p:cNvPr id="110" name="Rounded Rectangle 109"/>
          <p:cNvSpPr/>
          <p:nvPr/>
        </p:nvSpPr>
        <p:spPr>
          <a:xfrm>
            <a:off x="7137372" y="5267830"/>
            <a:ext cx="928694" cy="3571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bg1"/>
                </a:solidFill>
              </a:rPr>
              <a:t> </a:t>
            </a:r>
            <a:r>
              <a:rPr lang="en-US" sz="1600" dirty="0" smtClean="0">
                <a:solidFill>
                  <a:schemeClr val="bg1"/>
                </a:solidFill>
              </a:rPr>
              <a:t>1.5 kV </a:t>
            </a:r>
            <a:r>
              <a:rPr lang="en-US" sz="2000" dirty="0" smtClean="0">
                <a:solidFill>
                  <a:schemeClr val="tx1">
                    <a:lumMod val="95000"/>
                  </a:schemeClr>
                </a:solidFill>
              </a:rPr>
              <a:t> </a:t>
            </a:r>
            <a:endParaRPr lang="en-US" sz="2000" dirty="0">
              <a:solidFill>
                <a:schemeClr val="tx1">
                  <a:lumMod val="95000"/>
                </a:schemeClr>
              </a:solidFill>
            </a:endParaRPr>
          </a:p>
        </p:txBody>
      </p:sp>
      <p:sp>
        <p:nvSpPr>
          <p:cNvPr id="119" name="Rounded Rectangle 118"/>
          <p:cNvSpPr/>
          <p:nvPr/>
        </p:nvSpPr>
        <p:spPr>
          <a:xfrm>
            <a:off x="5640372" y="1360496"/>
            <a:ext cx="2143140" cy="5000660"/>
          </a:xfrm>
          <a:prstGeom prst="roundRect">
            <a:avLst/>
          </a:prstGeom>
          <a:noFill/>
          <a:ln w="12700">
            <a:solidFill>
              <a:schemeClr val="accent1">
                <a:lumMod val="20000"/>
                <a:lumOff val="8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249004" y="4243301"/>
            <a:ext cx="1279343" cy="4332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lang="en-US" sz="2000" dirty="0" smtClean="0">
                <a:solidFill>
                  <a:schemeClr val="tx1"/>
                </a:solidFill>
              </a:rPr>
              <a:t>Sensor</a:t>
            </a:r>
            <a:endParaRPr lang="en-US" sz="2000" dirty="0">
              <a:solidFill>
                <a:schemeClr val="tx1"/>
              </a:solidFill>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3371" y="2021299"/>
            <a:ext cx="6593306" cy="2585323"/>
          </a:xfrm>
          <a:prstGeom prst="rect">
            <a:avLst/>
          </a:prstGeom>
          <a:noFill/>
        </p:spPr>
        <p:txBody>
          <a:bodyPr wrap="square" rtlCol="0">
            <a:spAutoFit/>
          </a:bodyPr>
          <a:lstStyle/>
          <a:p>
            <a:pPr algn="ctr"/>
            <a:r>
              <a:rPr lang="en-US" sz="5400" dirty="0" smtClean="0">
                <a:latin typeface="Arial" pitchFamily="34" charset="0"/>
                <a:cs typeface="Arial" pitchFamily="34" charset="0"/>
              </a:rPr>
              <a:t>Compressor Station</a:t>
            </a:r>
          </a:p>
          <a:p>
            <a:pPr algn="ctr"/>
            <a:endParaRPr lang="en-US" sz="5400" dirty="0" smtClean="0">
              <a:latin typeface="Arial" pitchFamily="34" charset="0"/>
              <a:cs typeface="Arial" pitchFamily="34" charset="0"/>
            </a:endParaRPr>
          </a:p>
          <a:p>
            <a:pPr algn="ctr"/>
            <a:r>
              <a:rPr lang="en-US" sz="5400" dirty="0" smtClean="0">
                <a:latin typeface="Arial" pitchFamily="34" charset="0"/>
                <a:cs typeface="Arial" pitchFamily="34" charset="0"/>
              </a:rPr>
              <a:t> monitoring system</a:t>
            </a:r>
            <a:endParaRPr lang="en-US" sz="5400" dirty="0"/>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16855"/>
            <a:ext cx="8572560" cy="707886"/>
          </a:xfrm>
          <a:prstGeom prst="rect">
            <a:avLst/>
          </a:prstGeom>
          <a:solidFill>
            <a:schemeClr val="bg1">
              <a:lumMod val="50000"/>
              <a:lumOff val="50000"/>
              <a:alpha val="50000"/>
            </a:schemeClr>
          </a:solidFill>
        </p:spPr>
        <p:txBody>
          <a:bodyPr wrap="square" rtlCol="0">
            <a:spAutoFit/>
          </a:bodyPr>
          <a:lstStyle/>
          <a:p>
            <a:pPr algn="ctr"/>
            <a:r>
              <a:rPr lang="en-US" sz="4000" dirty="0" smtClean="0">
                <a:latin typeface="Arial" pitchFamily="34" charset="0"/>
                <a:cs typeface="Arial" pitchFamily="34" charset="0"/>
              </a:rPr>
              <a:t>Outline of Presentation</a:t>
            </a:r>
            <a:endParaRPr lang="en-US" sz="4000" dirty="0">
              <a:latin typeface="Arial" pitchFamily="34" charset="0"/>
              <a:cs typeface="Arial" pitchFamily="34" charset="0"/>
            </a:endParaRPr>
          </a:p>
        </p:txBody>
      </p:sp>
      <p:sp>
        <p:nvSpPr>
          <p:cNvPr id="4" name="TextBox 3"/>
          <p:cNvSpPr txBox="1"/>
          <p:nvPr/>
        </p:nvSpPr>
        <p:spPr>
          <a:xfrm>
            <a:off x="399987" y="933980"/>
            <a:ext cx="8286808" cy="5262979"/>
          </a:xfrm>
          <a:prstGeom prst="rect">
            <a:avLst/>
          </a:prstGeom>
          <a:noFill/>
        </p:spPr>
        <p:txBody>
          <a:bodyPr wrap="square" rtlCol="0">
            <a:spAutoFit/>
          </a:bodyPr>
          <a:lstStyle/>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Role of Cryogenics in SST-1</a:t>
            </a:r>
          </a:p>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DAQ of 80K Thermal shields </a:t>
            </a:r>
          </a:p>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DAQ of SC Current Feeder System </a:t>
            </a:r>
          </a:p>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Compressors Station monitoring system</a:t>
            </a:r>
          </a:p>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Portable Temperature DAQ system </a:t>
            </a:r>
          </a:p>
          <a:p>
            <a:pPr>
              <a:buFont typeface="Wingdings" pitchFamily="2" charset="2"/>
              <a:buChar char="q"/>
            </a:pPr>
            <a:endParaRPr lang="en-US" sz="2800" dirty="0" smtClean="0">
              <a:latin typeface="Arial" pitchFamily="34" charset="0"/>
              <a:cs typeface="Arial" pitchFamily="34" charset="0"/>
            </a:endParaRPr>
          </a:p>
          <a:p>
            <a:pPr>
              <a:buFont typeface="Wingdings" pitchFamily="2" charset="2"/>
              <a:buChar char="q"/>
            </a:pPr>
            <a:r>
              <a:rPr lang="en-US" sz="2800" dirty="0" smtClean="0">
                <a:latin typeface="Arial" pitchFamily="34" charset="0"/>
                <a:cs typeface="Arial" pitchFamily="34" charset="0"/>
              </a:rPr>
              <a:t> Summary</a:t>
            </a:r>
            <a:endParaRPr lang="en-US" sz="2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923325"/>
            <a:ext cx="8786874" cy="5777921"/>
          </a:xfrm>
        </p:spPr>
        <p:txBody>
          <a:bodyPr>
            <a:noAutofit/>
          </a:bodyPr>
          <a:lstStyle/>
          <a:p>
            <a:pPr algn="just"/>
            <a:r>
              <a:rPr lang="en-US" sz="2500" dirty="0" smtClean="0">
                <a:latin typeface="Arial" pitchFamily="34" charset="0"/>
                <a:cs typeface="Arial" pitchFamily="34" charset="0"/>
              </a:rPr>
              <a:t>SST-1 uses Helium Refrigeration/Liquefaction Plant of 1.3kW     @-269 ˚C capacity to cool-down TF and PF coils. </a:t>
            </a:r>
          </a:p>
          <a:p>
            <a:pPr algn="just"/>
            <a:r>
              <a:rPr lang="en-US" sz="2500" dirty="0" smtClean="0">
                <a:latin typeface="Arial" pitchFamily="34" charset="0"/>
                <a:cs typeface="Arial" pitchFamily="34" charset="0"/>
              </a:rPr>
              <a:t>Main work horse in HRL is the three compressor which is direct driven by heavy duty 350kW electrical motors.</a:t>
            </a:r>
          </a:p>
          <a:p>
            <a:pPr algn="just"/>
            <a:r>
              <a:rPr lang="en-US" sz="2500" dirty="0" smtClean="0">
                <a:latin typeface="Arial" pitchFamily="34" charset="0"/>
                <a:cs typeface="Arial" pitchFamily="34" charset="0"/>
              </a:rPr>
              <a:t>Motors runs continually for 30 – 50 days during plasma campaign, because of such prolonged operation motors are prone to over heating and misalignment of shaft. This cause motor to vibrate beyond limit, eventually it can fail and cause heavy damage.</a:t>
            </a:r>
          </a:p>
          <a:p>
            <a:pPr algn="just"/>
            <a:r>
              <a:rPr lang="en-US" sz="2500" dirty="0" smtClean="0">
                <a:latin typeface="Arial" pitchFamily="34" charset="0"/>
                <a:cs typeface="Arial" pitchFamily="34" charset="0"/>
              </a:rPr>
              <a:t>In most cases of plant brake down we observed that electrical motor is main cause of trouble. </a:t>
            </a:r>
          </a:p>
          <a:p>
            <a:pPr algn="just"/>
            <a:r>
              <a:rPr lang="en-US" sz="2500" dirty="0" smtClean="0">
                <a:latin typeface="Arial" pitchFamily="34" charset="0"/>
                <a:cs typeface="Arial" pitchFamily="34" charset="0"/>
              </a:rPr>
              <a:t> By monitoring the health condition of these motors it’s possible to take precautionary measure and can avert catastrophe.</a:t>
            </a:r>
            <a:endParaRPr lang="en-US" sz="2500" dirty="0">
              <a:latin typeface="Arial" pitchFamily="34" charset="0"/>
              <a:cs typeface="Arial" pitchFamily="34" charset="0"/>
            </a:endParaRPr>
          </a:p>
        </p:txBody>
      </p:sp>
      <p:sp>
        <p:nvSpPr>
          <p:cNvPr id="5" name="Rectangle 1"/>
          <p:cNvSpPr txBox="1">
            <a:spLocks noChangeArrowheads="1"/>
          </p:cNvSpPr>
          <p:nvPr/>
        </p:nvSpPr>
        <p:spPr>
          <a:xfrm>
            <a:off x="223844" y="13063"/>
            <a:ext cx="8715436" cy="785794"/>
          </a:xfrm>
          <a:prstGeom prst="rect">
            <a:avLst/>
          </a:prstGeom>
          <a:solidFill>
            <a:schemeClr val="tx1">
              <a:lumMod val="50000"/>
              <a:alpha val="50000"/>
            </a:schemeClr>
          </a:solidFill>
          <a:ln/>
        </p:spPr>
        <p:txBody>
          <a:bodyPr vert="horz" lIns="91440" tIns="35203" rIns="91440" bIns="45720" rtlCol="0" anchor="ctr">
            <a:normAutofit fontScale="900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dirty="0" smtClean="0">
                <a:latin typeface="Arial" pitchFamily="34" charset="0"/>
                <a:cs typeface="Arial" pitchFamily="34" charset="0"/>
              </a:rPr>
              <a:t>Compressors Station monitoring system</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a:stretch>
            <a:fillRect/>
          </a:stretch>
        </p:blipFill>
        <p:spPr bwMode="auto">
          <a:xfrm>
            <a:off x="13648" y="4857735"/>
            <a:ext cx="2000264" cy="2000265"/>
          </a:xfrm>
          <a:prstGeom prst="rect">
            <a:avLst/>
          </a:prstGeom>
          <a:noFill/>
          <a:ln w="9525">
            <a:noFill/>
            <a:round/>
            <a:headEnd/>
            <a:tailEnd/>
          </a:ln>
          <a:effectLst/>
        </p:spPr>
      </p:pic>
      <p:pic>
        <p:nvPicPr>
          <p:cNvPr id="6" name="Picture 4"/>
          <p:cNvPicPr>
            <a:picLocks noChangeAspect="1" noChangeArrowheads="1"/>
          </p:cNvPicPr>
          <p:nvPr/>
        </p:nvPicPr>
        <p:blipFill>
          <a:blip r:embed="rId2"/>
          <a:srcRect/>
          <a:stretch>
            <a:fillRect/>
          </a:stretch>
        </p:blipFill>
        <p:spPr bwMode="auto">
          <a:xfrm>
            <a:off x="7531286" y="3115426"/>
            <a:ext cx="1214446" cy="1214447"/>
          </a:xfrm>
          <a:prstGeom prst="rect">
            <a:avLst/>
          </a:prstGeom>
          <a:noFill/>
          <a:ln w="9525">
            <a:noFill/>
            <a:round/>
            <a:headEnd/>
            <a:tailEnd/>
          </a:ln>
          <a:effectLst/>
        </p:spPr>
      </p:pic>
      <p:pic>
        <p:nvPicPr>
          <p:cNvPr id="8" name="Picture 7" descr="218s.bmp"/>
          <p:cNvPicPr>
            <a:picLocks noChangeAspect="1"/>
          </p:cNvPicPr>
          <p:nvPr/>
        </p:nvPicPr>
        <p:blipFill>
          <a:blip r:embed="rId3">
            <a:clrChange>
              <a:clrFrom>
                <a:srgbClr val="0080C0"/>
              </a:clrFrom>
              <a:clrTo>
                <a:srgbClr val="0080C0">
                  <a:alpha val="0"/>
                </a:srgbClr>
              </a:clrTo>
            </a:clrChange>
          </a:blip>
          <a:stretch>
            <a:fillRect/>
          </a:stretch>
        </p:blipFill>
        <p:spPr>
          <a:xfrm>
            <a:off x="65856" y="1331912"/>
            <a:ext cx="2723437" cy="1500198"/>
          </a:xfrm>
          <a:prstGeom prst="rect">
            <a:avLst/>
          </a:prstGeom>
        </p:spPr>
      </p:pic>
      <p:pic>
        <p:nvPicPr>
          <p:cNvPr id="10" name="Content Placeholder 9" descr="1.bmp"/>
          <p:cNvPicPr>
            <a:picLocks noGrp="1" noChangeAspect="1"/>
          </p:cNvPicPr>
          <p:nvPr>
            <p:ph idx="1"/>
          </p:nvPr>
        </p:nvPicPr>
        <p:blipFill>
          <a:blip r:embed="rId4">
            <a:clrChange>
              <a:clrFrom>
                <a:srgbClr val="0B4995"/>
              </a:clrFrom>
              <a:clrTo>
                <a:srgbClr val="0B4995">
                  <a:alpha val="0"/>
                </a:srgbClr>
              </a:clrTo>
            </a:clrChange>
          </a:blip>
          <a:stretch>
            <a:fillRect/>
          </a:stretch>
        </p:blipFill>
        <p:spPr>
          <a:xfrm>
            <a:off x="5000628" y="811693"/>
            <a:ext cx="2457565" cy="1724619"/>
          </a:xfrm>
        </p:spPr>
      </p:pic>
      <p:sp>
        <p:nvSpPr>
          <p:cNvPr id="11" name="Cloud 10"/>
          <p:cNvSpPr/>
          <p:nvPr/>
        </p:nvSpPr>
        <p:spPr>
          <a:xfrm>
            <a:off x="3071802" y="4929222"/>
            <a:ext cx="2643206" cy="1571612"/>
          </a:xfrm>
          <a:prstGeom prst="cloud">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smtClean="0"/>
              <a:t> LAN</a:t>
            </a:r>
            <a:endParaRPr lang="en-US" sz="2400" dirty="0"/>
          </a:p>
        </p:txBody>
      </p:sp>
      <p:cxnSp>
        <p:nvCxnSpPr>
          <p:cNvPr id="13" name="Straight Arrow Connector 12"/>
          <p:cNvCxnSpPr>
            <a:stCxn id="5" idx="3"/>
          </p:cNvCxnSpPr>
          <p:nvPr/>
        </p:nvCxnSpPr>
        <p:spPr>
          <a:xfrm>
            <a:off x="2013912" y="5857868"/>
            <a:ext cx="1071538" cy="24"/>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a:off x="5642766" y="5544322"/>
            <a:ext cx="1928826" cy="35719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graphicFrame>
        <p:nvGraphicFramePr>
          <p:cNvPr id="23" name="Diagram 22"/>
          <p:cNvGraphicFramePr/>
          <p:nvPr/>
        </p:nvGraphicFramePr>
        <p:xfrm>
          <a:off x="3000364" y="1571612"/>
          <a:ext cx="3643338" cy="15001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27" name="Curved Connector 26"/>
          <p:cNvCxnSpPr/>
          <p:nvPr/>
        </p:nvCxnSpPr>
        <p:spPr>
          <a:xfrm rot="16200000" flipH="1">
            <a:off x="-202616" y="3369930"/>
            <a:ext cx="2800368" cy="1000132"/>
          </a:xfrm>
          <a:prstGeom prst="curvedConnector3">
            <a:avLst>
              <a:gd name="adj1" fmla="val 50000"/>
            </a:avLst>
          </a:prstGeom>
          <a:ln>
            <a:headEnd type="arrow"/>
            <a:tailEnd type="arrow"/>
          </a:ln>
        </p:spPr>
        <p:style>
          <a:lnRef idx="2">
            <a:schemeClr val="accent6"/>
          </a:lnRef>
          <a:fillRef idx="0">
            <a:schemeClr val="accent6"/>
          </a:fillRef>
          <a:effectRef idx="1">
            <a:schemeClr val="accent6"/>
          </a:effectRef>
          <a:fontRef idx="minor">
            <a:schemeClr val="tx1"/>
          </a:fontRef>
        </p:style>
      </p:cxnSp>
      <p:pic>
        <p:nvPicPr>
          <p:cNvPr id="32" name="Picture 4"/>
          <p:cNvPicPr>
            <a:picLocks noChangeAspect="1" noChangeArrowheads="1"/>
          </p:cNvPicPr>
          <p:nvPr/>
        </p:nvPicPr>
        <p:blipFill>
          <a:blip r:embed="rId2"/>
          <a:srcRect/>
          <a:stretch>
            <a:fillRect/>
          </a:stretch>
        </p:blipFill>
        <p:spPr bwMode="auto">
          <a:xfrm>
            <a:off x="7517000" y="5215710"/>
            <a:ext cx="1214446" cy="1214447"/>
          </a:xfrm>
          <a:prstGeom prst="rect">
            <a:avLst/>
          </a:prstGeom>
          <a:noFill/>
          <a:ln w="9525">
            <a:noFill/>
            <a:round/>
            <a:headEnd/>
            <a:tailEnd/>
          </a:ln>
          <a:effectLst/>
        </p:spPr>
      </p:pic>
      <p:cxnSp>
        <p:nvCxnSpPr>
          <p:cNvPr id="34" name="Straight Arrow Connector 33"/>
          <p:cNvCxnSpPr/>
          <p:nvPr/>
        </p:nvCxnSpPr>
        <p:spPr>
          <a:xfrm flipV="1">
            <a:off x="5614737" y="3708362"/>
            <a:ext cx="1930837" cy="1537406"/>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39" name="Straight Connector 38"/>
          <p:cNvCxnSpPr/>
          <p:nvPr/>
        </p:nvCxnSpPr>
        <p:spPr>
          <a:xfrm rot="5400000">
            <a:off x="7609870" y="4779936"/>
            <a:ext cx="814392" cy="1588"/>
          </a:xfrm>
          <a:prstGeom prst="line">
            <a:avLst/>
          </a:prstGeom>
          <a:ln w="38100">
            <a:solidFill>
              <a:schemeClr val="tx1"/>
            </a:solidFill>
            <a:prstDash val="sysDash"/>
          </a:ln>
        </p:spPr>
        <p:style>
          <a:lnRef idx="2">
            <a:schemeClr val="dk1"/>
          </a:lnRef>
          <a:fillRef idx="0">
            <a:schemeClr val="dk1"/>
          </a:fillRef>
          <a:effectRef idx="1">
            <a:schemeClr val="dk1"/>
          </a:effectRef>
          <a:fontRef idx="minor">
            <a:schemeClr val="tx1"/>
          </a:fontRef>
        </p:style>
      </p:cxnSp>
      <p:pic>
        <p:nvPicPr>
          <p:cNvPr id="17" name="Content Placeholder 9" descr="1.bmp"/>
          <p:cNvPicPr>
            <a:picLocks noChangeAspect="1"/>
          </p:cNvPicPr>
          <p:nvPr/>
        </p:nvPicPr>
        <p:blipFill>
          <a:blip r:embed="rId4">
            <a:clrChange>
              <a:clrFrom>
                <a:srgbClr val="0B4995"/>
              </a:clrFrom>
              <a:clrTo>
                <a:srgbClr val="0B4995">
                  <a:alpha val="0"/>
                </a:srgbClr>
              </a:clrTo>
            </a:clrChange>
          </a:blip>
          <a:stretch>
            <a:fillRect/>
          </a:stretch>
        </p:blipFill>
        <p:spPr>
          <a:xfrm>
            <a:off x="5821780" y="964093"/>
            <a:ext cx="2457565" cy="1724619"/>
          </a:xfrm>
          <a:prstGeom prst="rect">
            <a:avLst/>
          </a:prstGeom>
        </p:spPr>
      </p:pic>
      <p:pic>
        <p:nvPicPr>
          <p:cNvPr id="18" name="Content Placeholder 9" descr="1.bmp"/>
          <p:cNvPicPr>
            <a:picLocks noChangeAspect="1"/>
          </p:cNvPicPr>
          <p:nvPr/>
        </p:nvPicPr>
        <p:blipFill>
          <a:blip r:embed="rId4">
            <a:clrChange>
              <a:clrFrom>
                <a:srgbClr val="0B4995"/>
              </a:clrFrom>
              <a:clrTo>
                <a:srgbClr val="0B4995">
                  <a:alpha val="0"/>
                </a:srgbClr>
              </a:clrTo>
            </a:clrChange>
          </a:blip>
          <a:stretch>
            <a:fillRect/>
          </a:stretch>
        </p:blipFill>
        <p:spPr>
          <a:xfrm>
            <a:off x="6604492" y="1132877"/>
            <a:ext cx="2457565" cy="1724619"/>
          </a:xfrm>
          <a:prstGeom prst="rect">
            <a:avLst/>
          </a:prstGeom>
        </p:spPr>
      </p:pic>
      <p:sp>
        <p:nvSpPr>
          <p:cNvPr id="19" name="Rectangle 1"/>
          <p:cNvSpPr txBox="1">
            <a:spLocks noChangeArrowheads="1"/>
          </p:cNvSpPr>
          <p:nvPr/>
        </p:nvSpPr>
        <p:spPr>
          <a:xfrm>
            <a:off x="214282" y="13624"/>
            <a:ext cx="8715436" cy="785794"/>
          </a:xfrm>
          <a:prstGeom prst="rect">
            <a:avLst/>
          </a:prstGeom>
          <a:solidFill>
            <a:schemeClr val="tx1">
              <a:lumMod val="50000"/>
              <a:alpha val="50000"/>
            </a:schemeClr>
          </a:solidFill>
          <a:ln/>
        </p:spPr>
        <p:txBody>
          <a:bodyPr vert="horz" lIns="91440" tIns="35203"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Compressor Station monitoring system  </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TextBox 20"/>
          <p:cNvSpPr txBox="1"/>
          <p:nvPr/>
        </p:nvSpPr>
        <p:spPr>
          <a:xfrm>
            <a:off x="1000100" y="3500438"/>
            <a:ext cx="1000132" cy="369332"/>
          </a:xfrm>
          <a:prstGeom prst="rect">
            <a:avLst/>
          </a:prstGeom>
          <a:noFill/>
        </p:spPr>
        <p:txBody>
          <a:bodyPr wrap="square" rtlCol="0">
            <a:spAutoFit/>
          </a:bodyPr>
          <a:lstStyle/>
          <a:p>
            <a:r>
              <a:rPr lang="en-US" dirty="0" smtClean="0"/>
              <a:t>RS 232</a:t>
            </a:r>
            <a:endParaRPr lang="en-US" dirty="0"/>
          </a:p>
        </p:txBody>
      </p:sp>
      <p:sp>
        <p:nvSpPr>
          <p:cNvPr id="20" name="TextBox 19"/>
          <p:cNvSpPr txBox="1"/>
          <p:nvPr/>
        </p:nvSpPr>
        <p:spPr>
          <a:xfrm>
            <a:off x="1826270" y="6456584"/>
            <a:ext cx="1831332" cy="369332"/>
          </a:xfrm>
          <a:prstGeom prst="rect">
            <a:avLst/>
          </a:prstGeom>
          <a:noFill/>
        </p:spPr>
        <p:txBody>
          <a:bodyPr wrap="square" rtlCol="0">
            <a:spAutoFit/>
          </a:bodyPr>
          <a:lstStyle/>
          <a:p>
            <a:r>
              <a:rPr lang="en-US" dirty="0" smtClean="0"/>
              <a:t>CSMS Server App</a:t>
            </a:r>
            <a:endParaRPr lang="en-US" dirty="0"/>
          </a:p>
        </p:txBody>
      </p:sp>
      <p:sp>
        <p:nvSpPr>
          <p:cNvPr id="22" name="TextBox 21"/>
          <p:cNvSpPr txBox="1"/>
          <p:nvPr/>
        </p:nvSpPr>
        <p:spPr>
          <a:xfrm>
            <a:off x="7272563" y="6408458"/>
            <a:ext cx="1831332" cy="369332"/>
          </a:xfrm>
          <a:prstGeom prst="rect">
            <a:avLst/>
          </a:prstGeom>
          <a:noFill/>
        </p:spPr>
        <p:txBody>
          <a:bodyPr wrap="square" rtlCol="0">
            <a:spAutoFit/>
          </a:bodyPr>
          <a:lstStyle/>
          <a:p>
            <a:r>
              <a:rPr lang="en-US" dirty="0" smtClean="0"/>
              <a:t>CSMS Client App</a:t>
            </a:r>
            <a:endParaRPr lang="en-US" dirty="0"/>
          </a:p>
        </p:txBody>
      </p:sp>
    </p:spTree>
  </p:cSld>
  <p:clrMapOvr>
    <a:masterClrMapping/>
  </p:clrMapOvr>
  <p:transition>
    <p:zoom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81286" y="992712"/>
            <a:ext cx="2455332" cy="49545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Client App GUI</a:t>
            </a:r>
            <a:endParaRPr lang="en-US" sz="2800" dirty="0"/>
          </a:p>
        </p:txBody>
      </p:sp>
      <p:sp>
        <p:nvSpPr>
          <p:cNvPr id="15" name="Rounded Rectangle 14"/>
          <p:cNvSpPr/>
          <p:nvPr/>
        </p:nvSpPr>
        <p:spPr>
          <a:xfrm>
            <a:off x="5357818" y="984942"/>
            <a:ext cx="2714644" cy="45599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Server App GUI</a:t>
            </a:r>
            <a:endParaRPr lang="en-US" sz="2800" dirty="0"/>
          </a:p>
        </p:txBody>
      </p:sp>
      <p:sp>
        <p:nvSpPr>
          <p:cNvPr id="9" name="Rectangle 1"/>
          <p:cNvSpPr>
            <a:spLocks noGrp="1" noChangeArrowheads="1"/>
          </p:cNvSpPr>
          <p:nvPr>
            <p:ph type="title"/>
          </p:nvPr>
        </p:nvSpPr>
        <p:spPr>
          <a:xfrm>
            <a:off x="202976" y="13063"/>
            <a:ext cx="8715436" cy="785794"/>
          </a:xfrm>
          <a:solidFill>
            <a:schemeClr val="tx1">
              <a:lumMod val="50000"/>
              <a:alpha val="50000"/>
            </a:schemeClr>
          </a:solidFill>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dirty="0" smtClean="0"/>
              <a:t>Compressor Station monitoring system GUI</a:t>
            </a:r>
            <a:r>
              <a:rPr lang="en-IN" sz="4000" dirty="0" smtClean="0"/>
              <a:t> </a:t>
            </a:r>
            <a:endParaRPr lang="en-IN" sz="4000" dirty="0"/>
          </a:p>
        </p:txBody>
      </p:sp>
      <p:pic>
        <p:nvPicPr>
          <p:cNvPr id="11" name="Picture 10" descr="CSMS_client.bmp"/>
          <p:cNvPicPr preferRelativeResize="0">
            <a:picLocks/>
          </p:cNvPicPr>
          <p:nvPr/>
        </p:nvPicPr>
        <p:blipFill>
          <a:blip r:embed="rId2"/>
          <a:srcRect l="501" t="1102" r="696" b="921"/>
          <a:stretch>
            <a:fillRect/>
          </a:stretch>
        </p:blipFill>
        <p:spPr>
          <a:xfrm>
            <a:off x="80682" y="1731034"/>
            <a:ext cx="4428058" cy="2639683"/>
          </a:xfrm>
          <a:prstGeom prst="rect">
            <a:avLst/>
          </a:prstGeom>
        </p:spPr>
      </p:pic>
      <p:pic>
        <p:nvPicPr>
          <p:cNvPr id="12" name="Picture 11" descr="CSMS_client_2.bmp"/>
          <p:cNvPicPr>
            <a:picLocks noChangeAspect="1"/>
          </p:cNvPicPr>
          <p:nvPr/>
        </p:nvPicPr>
        <p:blipFill>
          <a:blip r:embed="rId3"/>
          <a:srcRect l="418" t="1196" r="410"/>
          <a:stretch>
            <a:fillRect/>
          </a:stretch>
        </p:blipFill>
        <p:spPr>
          <a:xfrm>
            <a:off x="385313" y="4577751"/>
            <a:ext cx="3881887" cy="1926572"/>
          </a:xfrm>
          <a:prstGeom prst="rect">
            <a:avLst/>
          </a:prstGeom>
        </p:spPr>
      </p:pic>
      <p:pic>
        <p:nvPicPr>
          <p:cNvPr id="13" name="Picture 12" descr="CSMS_server.bmp"/>
          <p:cNvPicPr preferRelativeResize="0">
            <a:picLocks/>
          </p:cNvPicPr>
          <p:nvPr/>
        </p:nvPicPr>
        <p:blipFill>
          <a:blip r:embed="rId4"/>
          <a:stretch>
            <a:fillRect/>
          </a:stretch>
        </p:blipFill>
        <p:spPr>
          <a:xfrm>
            <a:off x="4732421" y="1747657"/>
            <a:ext cx="4344995" cy="2615795"/>
          </a:xfrm>
          <a:prstGeom prst="rect">
            <a:avLst/>
          </a:prstGeom>
        </p:spPr>
      </p:pic>
      <p:pic>
        <p:nvPicPr>
          <p:cNvPr id="16" name="Picture 15" descr="CSMS_server_2.bmp"/>
          <p:cNvPicPr>
            <a:picLocks noChangeAspect="1"/>
          </p:cNvPicPr>
          <p:nvPr/>
        </p:nvPicPr>
        <p:blipFill>
          <a:blip r:embed="rId5"/>
          <a:srcRect l="771" t="558" b="972"/>
          <a:stretch>
            <a:fillRect/>
          </a:stretch>
        </p:blipFill>
        <p:spPr>
          <a:xfrm>
            <a:off x="5097379" y="4612495"/>
            <a:ext cx="3612339" cy="1785257"/>
          </a:xfrm>
          <a:prstGeom prst="rect">
            <a:avLst/>
          </a:prstGeom>
        </p:spPr>
      </p:pic>
    </p:spTree>
  </p:cSld>
  <p:clrMapOvr>
    <a:masterClrMapping/>
  </p:clrMapOvr>
  <p:transition>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78763"/>
            <a:ext cx="8229600" cy="1415716"/>
          </a:xfrm>
        </p:spPr>
        <p:txBody>
          <a:bodyPr>
            <a:normAutofit/>
          </a:bodyPr>
          <a:lstStyle/>
          <a:p>
            <a:pPr algn="ctr">
              <a:buNone/>
            </a:pPr>
            <a:r>
              <a:rPr lang="en-US" sz="5400" dirty="0" smtClean="0"/>
              <a:t>Portable Temperature DAQ </a:t>
            </a:r>
            <a:endParaRPr lang="en-US" sz="5400" dirty="0"/>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1098218"/>
            <a:ext cx="8715436" cy="954107"/>
          </a:xfrm>
          <a:prstGeom prst="rect">
            <a:avLst/>
          </a:prstGeom>
          <a:noFill/>
        </p:spPr>
        <p:txBody>
          <a:bodyPr wrap="square" rtlCol="0">
            <a:spAutoFit/>
          </a:bodyPr>
          <a:lstStyle/>
          <a:p>
            <a:pPr algn="just">
              <a:buFont typeface="Wingdings" pitchFamily="2" charset="2"/>
              <a:buChar char="q"/>
            </a:pPr>
            <a:r>
              <a:rPr lang="en-US" sz="2800" dirty="0" smtClean="0"/>
              <a:t> Using GPIB communication we have developed portable DAQ system for validation test of individual thermal shield.</a:t>
            </a:r>
            <a:endParaRPr lang="en-US" sz="2800" dirty="0"/>
          </a:p>
        </p:txBody>
      </p:sp>
      <p:pic>
        <p:nvPicPr>
          <p:cNvPr id="9" name="Picture 8" descr="218s.bmp"/>
          <p:cNvPicPr>
            <a:picLocks noChangeAspect="1"/>
          </p:cNvPicPr>
          <p:nvPr/>
        </p:nvPicPr>
        <p:blipFill>
          <a:blip r:embed="rId2">
            <a:clrChange>
              <a:clrFrom>
                <a:srgbClr val="0080C0"/>
              </a:clrFrom>
              <a:clrTo>
                <a:srgbClr val="0080C0">
                  <a:alpha val="0"/>
                </a:srgbClr>
              </a:clrTo>
            </a:clrChange>
          </a:blip>
          <a:stretch>
            <a:fillRect/>
          </a:stretch>
        </p:blipFill>
        <p:spPr>
          <a:xfrm>
            <a:off x="5662756" y="3909088"/>
            <a:ext cx="2500330" cy="1377300"/>
          </a:xfrm>
          <a:prstGeom prst="rect">
            <a:avLst/>
          </a:prstGeom>
        </p:spPr>
      </p:pic>
      <p:pic>
        <p:nvPicPr>
          <p:cNvPr id="12" name="Picture 11" descr="218s.bmp"/>
          <p:cNvPicPr>
            <a:picLocks noChangeAspect="1"/>
          </p:cNvPicPr>
          <p:nvPr/>
        </p:nvPicPr>
        <p:blipFill>
          <a:blip r:embed="rId2">
            <a:clrChange>
              <a:clrFrom>
                <a:srgbClr val="0080C0"/>
              </a:clrFrom>
              <a:clrTo>
                <a:srgbClr val="0080C0">
                  <a:alpha val="0"/>
                </a:srgbClr>
              </a:clrTo>
            </a:clrChange>
          </a:blip>
          <a:stretch>
            <a:fillRect/>
          </a:stretch>
        </p:blipFill>
        <p:spPr>
          <a:xfrm>
            <a:off x="5857884" y="5357826"/>
            <a:ext cx="2500330" cy="1377300"/>
          </a:xfrm>
          <a:prstGeom prst="rect">
            <a:avLst/>
          </a:prstGeom>
        </p:spPr>
      </p:pic>
      <p:grpSp>
        <p:nvGrpSpPr>
          <p:cNvPr id="18" name="Group 17"/>
          <p:cNvGrpSpPr/>
          <p:nvPr/>
        </p:nvGrpSpPr>
        <p:grpSpPr>
          <a:xfrm>
            <a:off x="305816" y="4694788"/>
            <a:ext cx="2428892" cy="1785950"/>
            <a:chOff x="305816" y="4694788"/>
            <a:chExt cx="2428892" cy="1785950"/>
          </a:xfrm>
        </p:grpSpPr>
        <p:pic>
          <p:nvPicPr>
            <p:cNvPr id="8" name="Picture 7" descr="laptop2.jpeg"/>
            <p:cNvPicPr>
              <a:picLocks noChangeAspect="1"/>
            </p:cNvPicPr>
            <p:nvPr/>
          </p:nvPicPr>
          <p:blipFill>
            <a:blip r:embed="rId3">
              <a:clrChange>
                <a:clrFrom>
                  <a:srgbClr val="FFFFFF"/>
                </a:clrFrom>
                <a:clrTo>
                  <a:srgbClr val="FFFFFF">
                    <a:alpha val="0"/>
                  </a:srgbClr>
                </a:clrTo>
              </a:clrChange>
            </a:blip>
            <a:srcRect l="1482" r="48122" b="29245"/>
            <a:stretch>
              <a:fillRect/>
            </a:stretch>
          </p:blipFill>
          <p:spPr>
            <a:xfrm>
              <a:off x="305816" y="4694788"/>
              <a:ext cx="2428892" cy="1785950"/>
            </a:xfrm>
            <a:prstGeom prst="rect">
              <a:avLst/>
            </a:prstGeom>
          </p:spPr>
        </p:pic>
        <p:pic>
          <p:nvPicPr>
            <p:cNvPr id="14" name="Picture 2"/>
            <p:cNvPicPr>
              <a:picLocks noChangeAspect="1" noChangeArrowheads="1"/>
            </p:cNvPicPr>
            <p:nvPr/>
          </p:nvPicPr>
          <p:blipFill>
            <a:blip r:embed="rId4" cstate="print"/>
            <a:srcRect/>
            <a:stretch>
              <a:fillRect/>
            </a:stretch>
          </p:blipFill>
          <p:spPr bwMode="auto">
            <a:xfrm>
              <a:off x="661012" y="4894457"/>
              <a:ext cx="1696410" cy="967846"/>
            </a:xfrm>
            <a:prstGeom prst="rect">
              <a:avLst/>
            </a:prstGeom>
            <a:noFill/>
            <a:ln w="9525">
              <a:noFill/>
              <a:round/>
              <a:headEnd/>
              <a:tailEnd/>
            </a:ln>
            <a:effectLst/>
          </p:spPr>
        </p:pic>
      </p:grpSp>
      <p:pic>
        <p:nvPicPr>
          <p:cNvPr id="37890" name="Picture 2" descr="F:\NSC24_ORAL\poster\GPIB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5503418">
            <a:off x="5592183" y="5871326"/>
            <a:ext cx="388140" cy="304489"/>
          </a:xfrm>
          <a:prstGeom prst="rect">
            <a:avLst/>
          </a:prstGeom>
          <a:noFill/>
        </p:spPr>
      </p:pic>
      <p:sp>
        <p:nvSpPr>
          <p:cNvPr id="16" name="Freeform 15"/>
          <p:cNvSpPr/>
          <p:nvPr/>
        </p:nvSpPr>
        <p:spPr>
          <a:xfrm>
            <a:off x="2551640" y="6007863"/>
            <a:ext cx="3071834" cy="284329"/>
          </a:xfrm>
          <a:custGeom>
            <a:avLst/>
            <a:gdLst>
              <a:gd name="connsiteX0" fmla="*/ 0 w 3125337"/>
              <a:gd name="connsiteY0" fmla="*/ 68239 h 284329"/>
              <a:gd name="connsiteX1" fmla="*/ 1201003 w 3125337"/>
              <a:gd name="connsiteY1" fmla="*/ 272956 h 284329"/>
              <a:gd name="connsiteX2" fmla="*/ 3125337 w 3125337"/>
              <a:gd name="connsiteY2" fmla="*/ 0 h 284329"/>
            </a:gdLst>
            <a:ahLst/>
            <a:cxnLst>
              <a:cxn ang="0">
                <a:pos x="connsiteX0" y="connsiteY0"/>
              </a:cxn>
              <a:cxn ang="0">
                <a:pos x="connsiteX1" y="connsiteY1"/>
              </a:cxn>
              <a:cxn ang="0">
                <a:pos x="connsiteX2" y="connsiteY2"/>
              </a:cxn>
            </a:cxnLst>
            <a:rect l="l" t="t" r="r" b="b"/>
            <a:pathLst>
              <a:path w="3125337" h="284329">
                <a:moveTo>
                  <a:pt x="0" y="68239"/>
                </a:moveTo>
                <a:cubicBezTo>
                  <a:pt x="340057" y="176284"/>
                  <a:pt x="680114" y="284329"/>
                  <a:pt x="1201003" y="272956"/>
                </a:cubicBezTo>
                <a:cubicBezTo>
                  <a:pt x="1721892" y="261583"/>
                  <a:pt x="2772770" y="18197"/>
                  <a:pt x="3125337" y="0"/>
                </a:cubicBezTo>
              </a:path>
            </a:pathLst>
          </a:custGeom>
          <a:ln w="666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10" descr="218s.bmp"/>
          <p:cNvPicPr>
            <a:picLocks noChangeAspect="1"/>
          </p:cNvPicPr>
          <p:nvPr/>
        </p:nvPicPr>
        <p:blipFill>
          <a:blip r:embed="rId2">
            <a:clrChange>
              <a:clrFrom>
                <a:srgbClr val="0080C0"/>
              </a:clrFrom>
              <a:clrTo>
                <a:srgbClr val="0080C0">
                  <a:alpha val="0"/>
                </a:srgbClr>
              </a:clrTo>
            </a:clrChange>
          </a:blip>
          <a:stretch>
            <a:fillRect/>
          </a:stretch>
        </p:blipFill>
        <p:spPr>
          <a:xfrm>
            <a:off x="5617444" y="2435808"/>
            <a:ext cx="2500330" cy="1377300"/>
          </a:xfrm>
          <a:prstGeom prst="rect">
            <a:avLst/>
          </a:prstGeom>
        </p:spPr>
      </p:pic>
      <p:cxnSp>
        <p:nvCxnSpPr>
          <p:cNvPr id="30" name="Shape 29"/>
          <p:cNvCxnSpPr/>
          <p:nvPr/>
        </p:nvCxnSpPr>
        <p:spPr>
          <a:xfrm rot="10800000" flipH="1" flipV="1">
            <a:off x="5728071" y="4597738"/>
            <a:ext cx="357190" cy="1045840"/>
          </a:xfrm>
          <a:prstGeom prst="curvedConnector4">
            <a:avLst>
              <a:gd name="adj1" fmla="val -115200"/>
              <a:gd name="adj2" fmla="val 52947"/>
            </a:avLst>
          </a:prstGeom>
          <a:ln w="38100">
            <a:solidFill>
              <a:schemeClr val="accent1">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hape 56"/>
          <p:cNvCxnSpPr/>
          <p:nvPr/>
        </p:nvCxnSpPr>
        <p:spPr>
          <a:xfrm rot="10800000" flipH="1" flipV="1">
            <a:off x="5669695" y="3124458"/>
            <a:ext cx="260443" cy="1069936"/>
          </a:xfrm>
          <a:prstGeom prst="curvedConnector4">
            <a:avLst>
              <a:gd name="adj1" fmla="val -173040"/>
              <a:gd name="adj2" fmla="val 61428"/>
            </a:avLst>
          </a:prstGeom>
          <a:ln w="38100">
            <a:solidFill>
              <a:schemeClr val="accent1">
                <a:lumMod val="20000"/>
                <a:lumOff val="8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9" name="Rectangle 1"/>
          <p:cNvSpPr txBox="1">
            <a:spLocks noChangeArrowheads="1"/>
          </p:cNvSpPr>
          <p:nvPr/>
        </p:nvSpPr>
        <p:spPr>
          <a:xfrm>
            <a:off x="214282" y="13039"/>
            <a:ext cx="8715436" cy="785794"/>
          </a:xfrm>
          <a:prstGeom prst="rect">
            <a:avLst/>
          </a:prstGeom>
          <a:solidFill>
            <a:schemeClr val="tx1">
              <a:lumMod val="50000"/>
              <a:alpha val="50000"/>
            </a:schemeClr>
          </a:solidFill>
          <a:ln/>
        </p:spPr>
        <p:txBody>
          <a:bodyPr vert="horz" lIns="91440" tIns="35203" rIns="91440" bIns="45720" rtlCol="0" anchor="ctr">
            <a:normAutofit fontScale="975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dirty="0" smtClean="0"/>
              <a:t>Portable Temperature   DAQ Using GPIB </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1" name="TextBox 60"/>
          <p:cNvSpPr txBox="1"/>
          <p:nvPr/>
        </p:nvSpPr>
        <p:spPr>
          <a:xfrm>
            <a:off x="3183246" y="5890958"/>
            <a:ext cx="1143008" cy="369332"/>
          </a:xfrm>
          <a:prstGeom prst="rect">
            <a:avLst/>
          </a:prstGeom>
          <a:noFill/>
        </p:spPr>
        <p:txBody>
          <a:bodyPr wrap="square" rtlCol="0">
            <a:spAutoFit/>
          </a:bodyPr>
          <a:lstStyle/>
          <a:p>
            <a:r>
              <a:rPr lang="en-US" dirty="0" smtClean="0"/>
              <a:t>USB-GPIB</a:t>
            </a:r>
            <a:endParaRPr lang="en-US" dirty="0"/>
          </a:p>
        </p:txBody>
      </p:sp>
      <p:sp>
        <p:nvSpPr>
          <p:cNvPr id="15" name="TextBox 14"/>
          <p:cNvSpPr txBox="1"/>
          <p:nvPr/>
        </p:nvSpPr>
        <p:spPr>
          <a:xfrm>
            <a:off x="214280" y="2361063"/>
            <a:ext cx="4398663" cy="1815882"/>
          </a:xfrm>
          <a:prstGeom prst="rect">
            <a:avLst/>
          </a:prstGeom>
          <a:noFill/>
        </p:spPr>
        <p:txBody>
          <a:bodyPr wrap="square" rtlCol="0">
            <a:spAutoFit/>
          </a:bodyPr>
          <a:lstStyle/>
          <a:p>
            <a:pPr algn="just">
              <a:buFont typeface="Wingdings" pitchFamily="2" charset="2"/>
              <a:buChar char="q"/>
            </a:pPr>
            <a:r>
              <a:rPr lang="en-US" sz="2800" dirty="0" smtClean="0"/>
              <a:t> Application software provides GUI for DATA presentation, online trend, data logging of temperature.</a:t>
            </a:r>
            <a:endParaRPr lang="en-US" sz="2800"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dash\Desktop\IAEA_2015\Desktop\Acas_11\fig1.tif"/>
          <p:cNvPicPr>
            <a:picLocks noChangeAspect="1" noChangeArrowheads="1"/>
          </p:cNvPicPr>
          <p:nvPr/>
        </p:nvPicPr>
        <p:blipFill>
          <a:blip r:embed="rId2"/>
          <a:srcRect/>
          <a:stretch>
            <a:fillRect/>
          </a:stretch>
        </p:blipFill>
        <p:spPr bwMode="auto">
          <a:xfrm>
            <a:off x="571472" y="1187907"/>
            <a:ext cx="7858180" cy="5584368"/>
          </a:xfrm>
          <a:prstGeom prst="rect">
            <a:avLst/>
          </a:prstGeom>
          <a:noFill/>
        </p:spPr>
      </p:pic>
      <p:sp>
        <p:nvSpPr>
          <p:cNvPr id="3" name="Rectangle 1"/>
          <p:cNvSpPr>
            <a:spLocks noGrp="1" noChangeArrowheads="1"/>
          </p:cNvSpPr>
          <p:nvPr>
            <p:ph type="title"/>
          </p:nvPr>
        </p:nvSpPr>
        <p:spPr>
          <a:xfrm>
            <a:off x="214282" y="13064"/>
            <a:ext cx="8715436"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latin typeface="Arial" pitchFamily="34" charset="0"/>
                <a:cs typeface="Arial" pitchFamily="34" charset="0"/>
              </a:rPr>
              <a:t>Cryogenic experiment set-up</a:t>
            </a:r>
            <a:endParaRPr lang="en-IN" sz="40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214282" y="13064"/>
            <a:ext cx="8715436"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latin typeface="Arial" pitchFamily="34" charset="0"/>
                <a:cs typeface="Arial" pitchFamily="34" charset="0"/>
              </a:rPr>
              <a:t>GUI of Portable Temperature DAQ</a:t>
            </a:r>
            <a:endParaRPr lang="en-IN" sz="4000" dirty="0">
              <a:latin typeface="Arial" pitchFamily="34" charset="0"/>
              <a:cs typeface="Arial" pitchFamily="34" charset="0"/>
            </a:endParaRPr>
          </a:p>
        </p:txBody>
      </p:sp>
      <p:pic>
        <p:nvPicPr>
          <p:cNvPr id="5" name="Picture 4" descr="wai3.bmp"/>
          <p:cNvPicPr>
            <a:picLocks noChangeAspect="1"/>
          </p:cNvPicPr>
          <p:nvPr/>
        </p:nvPicPr>
        <p:blipFill>
          <a:blip r:embed="rId2"/>
          <a:srcRect r="4514" b="3797"/>
          <a:stretch>
            <a:fillRect/>
          </a:stretch>
        </p:blipFill>
        <p:spPr>
          <a:xfrm>
            <a:off x="326572" y="921730"/>
            <a:ext cx="8569235" cy="5857892"/>
          </a:xfrm>
          <a:prstGeom prst="rect">
            <a:avLst/>
          </a:prstGeom>
        </p:spPr>
      </p:pic>
    </p:spTree>
  </p:cSld>
  <p:clrMapOvr>
    <a:masterClrMapping/>
  </p:clrMapOvr>
  <p:transition>
    <p:zoom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191" y="1136470"/>
            <a:ext cx="8647615" cy="4989694"/>
          </a:xfrm>
        </p:spPr>
        <p:txBody>
          <a:bodyPr>
            <a:normAutofit fontScale="92500" lnSpcReduction="10000"/>
          </a:bodyPr>
          <a:lstStyle/>
          <a:p>
            <a:pPr algn="just"/>
            <a:r>
              <a:rPr lang="en-US" sz="2400" dirty="0" smtClean="0">
                <a:latin typeface="Arial" pitchFamily="34" charset="0"/>
                <a:cs typeface="Arial" pitchFamily="34" charset="0"/>
              </a:rPr>
              <a:t>Large pool of reliable data of cryo-systems cool-down have been obtained using this DAQ system.</a:t>
            </a:r>
          </a:p>
          <a:p>
            <a:pPr algn="just"/>
            <a:endParaRPr lang="en-US" sz="1400" dirty="0" smtClean="0">
              <a:latin typeface="Arial" pitchFamily="34" charset="0"/>
              <a:cs typeface="Arial" pitchFamily="34" charset="0"/>
            </a:endParaRPr>
          </a:p>
          <a:p>
            <a:pPr algn="just"/>
            <a:r>
              <a:rPr lang="en-US" sz="2400" dirty="0" smtClean="0">
                <a:latin typeface="Arial" pitchFamily="34" charset="0"/>
                <a:cs typeface="Arial" pitchFamily="34" charset="0"/>
              </a:rPr>
              <a:t>Temperature mapping provided by 80K DAQ system confirms the uniform temperature distribution, all shield reaches near 80K temperature.</a:t>
            </a:r>
          </a:p>
          <a:p>
            <a:pPr algn="just"/>
            <a:endParaRPr lang="en-US" sz="1400" dirty="0" smtClean="0">
              <a:latin typeface="Arial" pitchFamily="34" charset="0"/>
              <a:cs typeface="Arial" pitchFamily="34" charset="0"/>
            </a:endParaRPr>
          </a:p>
          <a:p>
            <a:pPr algn="just"/>
            <a:r>
              <a:rPr lang="en-US" sz="2400" dirty="0" smtClean="0">
                <a:latin typeface="Arial" pitchFamily="34" charset="0"/>
                <a:cs typeface="Arial" pitchFamily="34" charset="0"/>
              </a:rPr>
              <a:t>Superconducting CFS is being operated in a very reliable way without any major technical issue related to Instrumentation.  </a:t>
            </a:r>
          </a:p>
          <a:p>
            <a:pPr algn="just"/>
            <a:endParaRPr lang="en-US" sz="1400" dirty="0" smtClean="0">
              <a:latin typeface="Arial" pitchFamily="34" charset="0"/>
              <a:cs typeface="Arial" pitchFamily="34" charset="0"/>
            </a:endParaRPr>
          </a:p>
          <a:p>
            <a:pPr algn="just"/>
            <a:r>
              <a:rPr lang="en-US" sz="2400" dirty="0" smtClean="0">
                <a:latin typeface="Arial" pitchFamily="34" charset="0"/>
                <a:cs typeface="Arial" pitchFamily="34" charset="0"/>
              </a:rPr>
              <a:t>With the use of portable temperature DAQ we have carried out many cryogenic experiment of SST-1 machine data derived by system was very useful for analysis. </a:t>
            </a:r>
          </a:p>
          <a:p>
            <a:pPr algn="just"/>
            <a:endParaRPr lang="en-US" sz="1500" dirty="0" smtClean="0">
              <a:latin typeface="Arial" pitchFamily="34" charset="0"/>
              <a:cs typeface="Arial" pitchFamily="34" charset="0"/>
            </a:endParaRPr>
          </a:p>
          <a:p>
            <a:pPr algn="just"/>
            <a:r>
              <a:rPr lang="en-US" sz="2400" dirty="0" smtClean="0">
                <a:latin typeface="Arial" pitchFamily="34" charset="0"/>
                <a:cs typeface="Arial" pitchFamily="34" charset="0"/>
              </a:rPr>
              <a:t>CSMS is very useful for monitoring health of motor from any of network node of office campus. </a:t>
            </a:r>
          </a:p>
          <a:p>
            <a:pPr algn="just"/>
            <a:endParaRPr lang="en-US" dirty="0">
              <a:latin typeface="Arial" pitchFamily="34" charset="0"/>
              <a:cs typeface="Arial" pitchFamily="34" charset="0"/>
            </a:endParaRPr>
          </a:p>
        </p:txBody>
      </p:sp>
      <p:sp>
        <p:nvSpPr>
          <p:cNvPr id="4" name="Rectangle 1"/>
          <p:cNvSpPr>
            <a:spLocks noGrp="1" noChangeArrowheads="1"/>
          </p:cNvSpPr>
          <p:nvPr>
            <p:ph type="title"/>
          </p:nvPr>
        </p:nvSpPr>
        <p:spPr>
          <a:xfrm>
            <a:off x="214282" y="26127"/>
            <a:ext cx="8715436" cy="785794"/>
          </a:xfrm>
          <a:solidFill>
            <a:schemeClr val="tx1">
              <a:lumMod val="50000"/>
              <a:alpha val="50000"/>
            </a:schemeClr>
          </a:solidFill>
          <a:ln/>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t>Summary</a:t>
            </a:r>
            <a:endParaRPr lang="en-IN" sz="4000" dirty="0"/>
          </a:p>
        </p:txBody>
      </p:sp>
    </p:spTree>
  </p:cSld>
  <p:clrMapOvr>
    <a:masterClrMapping/>
  </p:clrMapOvr>
  <p:transition>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0284916"/>
          <p:cNvPicPr>
            <a:picLocks noChangeAspect="1" noChangeArrowheads="1"/>
          </p:cNvPicPr>
          <p:nvPr/>
        </p:nvPicPr>
        <p:blipFill>
          <a:blip r:embed="rId2"/>
          <a:srcRect/>
          <a:stretch>
            <a:fillRect/>
          </a:stretch>
        </p:blipFill>
        <p:spPr bwMode="auto">
          <a:xfrm>
            <a:off x="686452" y="857232"/>
            <a:ext cx="7775575" cy="5143500"/>
          </a:xfrm>
          <a:prstGeom prst="rect">
            <a:avLst/>
          </a:prstGeom>
          <a:noFill/>
        </p:spPr>
      </p:pic>
      <p:sp>
        <p:nvSpPr>
          <p:cNvPr id="5" name="Rectangle 2"/>
          <p:cNvSpPr>
            <a:spLocks noGrp="1" noChangeArrowheads="1"/>
          </p:cNvSpPr>
          <p:nvPr>
            <p:ph type="title"/>
          </p:nvPr>
        </p:nvSpPr>
        <p:spPr>
          <a:xfrm>
            <a:off x="3937912" y="1310154"/>
            <a:ext cx="4824413" cy="1752600"/>
          </a:xfrm>
        </p:spPr>
        <p:txBody>
          <a:bodyPr>
            <a:normAutofit/>
          </a:bodyPr>
          <a:lstStyle/>
          <a:p>
            <a:r>
              <a:rPr lang="en-US" dirty="0">
                <a:solidFill>
                  <a:schemeClr val="bg1"/>
                </a:solidFill>
              </a:rPr>
              <a:t>Thanks for your</a:t>
            </a:r>
            <a:br>
              <a:rPr lang="en-US" dirty="0">
                <a:solidFill>
                  <a:schemeClr val="bg1"/>
                </a:solidFill>
              </a:rPr>
            </a:br>
            <a:r>
              <a:rPr lang="en-US" dirty="0" smtClean="0">
                <a:solidFill>
                  <a:schemeClr val="bg1"/>
                </a:solidFill>
              </a:rPr>
              <a:t> </a:t>
            </a:r>
            <a:r>
              <a:rPr lang="en-US" dirty="0">
                <a:solidFill>
                  <a:schemeClr val="bg1"/>
                </a:solidFill>
              </a:rPr>
              <a:t>kind attention</a:t>
            </a:r>
          </a:p>
        </p:txBody>
      </p:sp>
    </p:spTree>
  </p:cSld>
  <p:clrMapOvr>
    <a:masterClrMapping/>
  </p:clrMapOvr>
  <p:transition>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3"/>
          <p:cNvSpPr/>
          <p:nvPr/>
        </p:nvSpPr>
        <p:spPr>
          <a:xfrm rot="3671165">
            <a:off x="3023269" y="-186087"/>
            <a:ext cx="4744874" cy="4672024"/>
          </a:xfrm>
          <a:prstGeom prst="swooshArrow">
            <a:avLst>
              <a:gd name="adj1" fmla="val 16747"/>
              <a:gd name="adj2" fmla="val 24889"/>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2" name="Diagram 1"/>
          <p:cNvGraphicFramePr/>
          <p:nvPr/>
        </p:nvGraphicFramePr>
        <p:xfrm>
          <a:off x="2700102" y="1186089"/>
          <a:ext cx="6801120" cy="4430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rot="20693597">
            <a:off x="6701498" y="5958305"/>
            <a:ext cx="1571636" cy="586273"/>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alibri"/>
              </a:rPr>
              <a:t>-</a:t>
            </a:r>
            <a:r>
              <a:rPr lang="en-US" sz="2800" dirty="0" smtClean="0"/>
              <a:t>269</a:t>
            </a:r>
            <a:r>
              <a:rPr lang="en-US" dirty="0" smtClean="0"/>
              <a:t> </a:t>
            </a:r>
            <a:r>
              <a:rPr lang="en-US" sz="2800" dirty="0" smtClean="0">
                <a:latin typeface="Calibri"/>
              </a:rPr>
              <a:t>˚</a:t>
            </a:r>
            <a:r>
              <a:rPr lang="en-US" sz="2800" dirty="0" smtClean="0"/>
              <a:t>C</a:t>
            </a:r>
            <a:endParaRPr lang="en-US" sz="2800" dirty="0"/>
          </a:p>
        </p:txBody>
      </p:sp>
      <p:sp>
        <p:nvSpPr>
          <p:cNvPr id="6" name="Rounded Rectangle 5"/>
          <p:cNvSpPr/>
          <p:nvPr/>
        </p:nvSpPr>
        <p:spPr>
          <a:xfrm rot="20253508">
            <a:off x="7359667" y="3456497"/>
            <a:ext cx="1571636" cy="551187"/>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-193 </a:t>
            </a:r>
            <a:r>
              <a:rPr lang="en-US" sz="2800" dirty="0" smtClean="0">
                <a:latin typeface="Calibri"/>
              </a:rPr>
              <a:t>˚</a:t>
            </a:r>
            <a:r>
              <a:rPr lang="en-US" sz="2800" dirty="0" smtClean="0"/>
              <a:t>C</a:t>
            </a:r>
            <a:endParaRPr lang="en-US" sz="2800" dirty="0"/>
          </a:p>
        </p:txBody>
      </p:sp>
      <p:sp>
        <p:nvSpPr>
          <p:cNvPr id="7" name="Rounded Rectangle 6"/>
          <p:cNvSpPr/>
          <p:nvPr/>
        </p:nvSpPr>
        <p:spPr>
          <a:xfrm>
            <a:off x="653392" y="833583"/>
            <a:ext cx="1571636" cy="785794"/>
          </a:xfrm>
          <a:prstGeom prst="roundRect">
            <a:avLst/>
          </a:prstGeom>
          <a:solidFill>
            <a:schemeClr val="bg2"/>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+30</a:t>
            </a:r>
            <a:r>
              <a:rPr lang="en-US" dirty="0" smtClean="0"/>
              <a:t> </a:t>
            </a:r>
            <a:r>
              <a:rPr lang="en-US" sz="2800" dirty="0" smtClean="0">
                <a:latin typeface="Calibri"/>
              </a:rPr>
              <a:t>˚</a:t>
            </a:r>
            <a:r>
              <a:rPr lang="en-US" sz="2800" dirty="0" smtClean="0"/>
              <a:t>C</a:t>
            </a:r>
            <a:endParaRPr lang="en-US" sz="2800" dirty="0"/>
          </a:p>
        </p:txBody>
      </p:sp>
      <p:sp>
        <p:nvSpPr>
          <p:cNvPr id="8" name="Title 64"/>
          <p:cNvSpPr txBox="1">
            <a:spLocks/>
          </p:cNvSpPr>
          <p:nvPr/>
        </p:nvSpPr>
        <p:spPr>
          <a:xfrm>
            <a:off x="142844" y="0"/>
            <a:ext cx="8572560" cy="796916"/>
          </a:xfrm>
          <a:prstGeom prst="rect">
            <a:avLst/>
          </a:prstGeom>
          <a:solidFill>
            <a:schemeClr val="bg2"/>
          </a:solidFill>
          <a:ln>
            <a:noFill/>
          </a:ln>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latin typeface="Arial" pitchFamily="34" charset="0"/>
                <a:ea typeface="+mj-ea"/>
                <a:cs typeface="Arial" pitchFamily="34" charset="0"/>
              </a:rPr>
              <a:t>Role of Cryogenics</a:t>
            </a:r>
            <a:endParaRPr kumimoji="0" lang="en-US" sz="4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Content Placeholder 2"/>
          <p:cNvSpPr txBox="1">
            <a:spLocks/>
          </p:cNvSpPr>
          <p:nvPr/>
        </p:nvSpPr>
        <p:spPr>
          <a:xfrm>
            <a:off x="62688" y="2500306"/>
            <a:ext cx="4304596" cy="4229138"/>
          </a:xfrm>
          <a:prstGeom prst="rect">
            <a:avLst/>
          </a:prstGeom>
        </p:spPr>
        <p:txBody>
          <a:bodyPr lIns="36000" tIns="0" rIns="36000" bIns="36000">
            <a:normAutofit fontScale="92500"/>
          </a:bodyPr>
          <a:lstStyle/>
          <a:p>
            <a:pPr marL="342900" lvl="0" indent="-342900" algn="just">
              <a:spcBef>
                <a:spcPct val="20000"/>
              </a:spcBef>
              <a:buFont typeface="Wingdings" pitchFamily="2" charset="2"/>
              <a:buChar char="ü"/>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N</a:t>
            </a:r>
            <a:r>
              <a:rPr kumimoji="0" lang="en-US" sz="2800" b="0" i="0" u="none" strike="noStrike" kern="1200" cap="none" spc="0" normalizeH="0" baseline="-25000" noProof="0" dirty="0" smtClean="0">
                <a:ln>
                  <a:noFill/>
                </a:ln>
                <a:solidFill>
                  <a:schemeClr val="tx1"/>
                </a:solidFill>
                <a:effectLst/>
                <a:uLnTx/>
                <a:uFillTx/>
                <a:latin typeface="Arial" pitchFamily="34" charset="0"/>
                <a:ea typeface="+mn-ea"/>
                <a:cs typeface="+mn-cs"/>
              </a:rPr>
              <a:t>b</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T</a:t>
            </a:r>
            <a:r>
              <a:rPr kumimoji="0" lang="en-US" sz="2800" b="0" i="0" u="none" strike="noStrike" kern="1200" cap="none" spc="0" normalizeH="0" baseline="-25000" noProof="0" dirty="0" smtClean="0">
                <a:ln>
                  <a:noFill/>
                </a:ln>
                <a:solidFill>
                  <a:schemeClr val="tx1"/>
                </a:solidFill>
                <a:effectLst/>
                <a:uLnTx/>
                <a:uFillTx/>
                <a:latin typeface="Arial" pitchFamily="34" charset="0"/>
                <a:ea typeface="+mn-ea"/>
                <a:cs typeface="+mn-cs"/>
              </a:rPr>
              <a:t>i</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 Superconducting </a:t>
            </a:r>
            <a:r>
              <a:rPr lang="en-US" sz="2800" dirty="0" smtClean="0">
                <a:latin typeface="Arial" pitchFamily="34" charset="0"/>
              </a:rPr>
              <a:t>magnet achieve zero resistance state  below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-264 </a:t>
            </a:r>
            <a:r>
              <a:rPr lang="en-US" sz="2800" dirty="0" smtClean="0"/>
              <a:t>˚</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C  (9K)</a:t>
            </a:r>
          </a:p>
          <a:p>
            <a:pPr marL="342900" lvl="0" indent="-342900" algn="just">
              <a:spcBef>
                <a:spcPct val="20000"/>
              </a:spcBef>
            </a:pPr>
            <a:endParaRPr kumimoji="0" lang="en-US" sz="11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342900" lvl="0" indent="-342900" algn="just">
              <a:spcBef>
                <a:spcPct val="20000"/>
              </a:spcBef>
              <a:buFont typeface="Wingdings" pitchFamily="2" charset="2"/>
              <a:buChar char="ü"/>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Thermal </a:t>
            </a:r>
            <a:r>
              <a:rPr lang="en-US" sz="2800" dirty="0" smtClean="0">
                <a:latin typeface="Arial" pitchFamily="34" charset="0"/>
              </a:rPr>
              <a:t>shield at              -193</a:t>
            </a:r>
            <a:r>
              <a:rPr lang="en-US" sz="2800" dirty="0" smtClean="0"/>
              <a:t>˚</a:t>
            </a:r>
            <a:r>
              <a:rPr lang="en-US" sz="2800" dirty="0" smtClean="0">
                <a:latin typeface="Arial" pitchFamily="34" charset="0"/>
              </a:rPr>
              <a:t>C (80K) intermediate </a:t>
            </a: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mn-cs"/>
              </a:rPr>
              <a:t>temperature, prevent SC magnet from hot surface radiation heat effect</a:t>
            </a:r>
            <a:endParaRPr kumimoji="0" lang="en-US" sz="2800" b="0" i="0" u="none" strike="noStrike" kern="1200" cap="none" spc="0" normalizeH="0" baseline="0" noProof="0" dirty="0">
              <a:ln>
                <a:noFill/>
              </a:ln>
              <a:solidFill>
                <a:schemeClr val="tx1"/>
              </a:solidFill>
              <a:effectLst/>
              <a:uLnTx/>
              <a:uFillTx/>
              <a:latin typeface="Arial" pitchFamily="34" charset="0"/>
              <a:ea typeface="+mn-ea"/>
              <a:cs typeface="+mn-cs"/>
            </a:endParaRPr>
          </a:p>
        </p:txBody>
      </p:sp>
    </p:spTree>
  </p:cSld>
  <p:clrMapOvr>
    <a:masterClrMapping/>
  </p:clrMapOvr>
  <p:transition>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482" y="1876926"/>
            <a:ext cx="7122695" cy="2585323"/>
          </a:xfrm>
          <a:prstGeom prst="rect">
            <a:avLst/>
          </a:prstGeom>
          <a:noFill/>
        </p:spPr>
        <p:txBody>
          <a:bodyPr wrap="square" rtlCol="0">
            <a:spAutoFit/>
          </a:bodyPr>
          <a:lstStyle/>
          <a:p>
            <a:pPr algn="ctr"/>
            <a:r>
              <a:rPr lang="en-US" sz="5400" dirty="0" smtClean="0">
                <a:latin typeface="Arial" pitchFamily="34" charset="0"/>
                <a:cs typeface="Arial" pitchFamily="34" charset="0"/>
              </a:rPr>
              <a:t>DAQ of 80K</a:t>
            </a:r>
          </a:p>
          <a:p>
            <a:pPr algn="ctr"/>
            <a:endParaRPr lang="en-US" sz="5400" dirty="0" smtClean="0">
              <a:latin typeface="Arial" pitchFamily="34" charset="0"/>
              <a:cs typeface="Arial" pitchFamily="34" charset="0"/>
            </a:endParaRPr>
          </a:p>
          <a:p>
            <a:pPr algn="ctr"/>
            <a:r>
              <a:rPr lang="en-US" sz="5400" dirty="0" smtClean="0">
                <a:latin typeface="Arial" pitchFamily="34" charset="0"/>
                <a:cs typeface="Arial" pitchFamily="34" charset="0"/>
              </a:rPr>
              <a:t> Thermal shields</a:t>
            </a:r>
            <a:r>
              <a:rPr lang="en-US" dirty="0" smtClean="0"/>
              <a:t> </a:t>
            </a:r>
            <a:endParaRPr lang="en-US" dirty="0"/>
          </a:p>
        </p:txBody>
      </p:sp>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14282" y="13064"/>
            <a:ext cx="8715436" cy="785794"/>
          </a:xfrm>
          <a:solidFill>
            <a:schemeClr val="tx1">
              <a:lumMod val="50000"/>
              <a:alpha val="50000"/>
            </a:schemeClr>
          </a:solidFill>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latin typeface="Arial" pitchFamily="34" charset="0"/>
                <a:cs typeface="Arial" pitchFamily="34" charset="0"/>
              </a:rPr>
              <a:t>Thermal </a:t>
            </a:r>
            <a:r>
              <a:rPr lang="en-IN" sz="4000" dirty="0">
                <a:latin typeface="Arial" pitchFamily="34" charset="0"/>
                <a:cs typeface="Arial" pitchFamily="34" charset="0"/>
              </a:rPr>
              <a:t>shield </a:t>
            </a:r>
            <a:r>
              <a:rPr lang="en-IN" sz="4000" dirty="0" smtClean="0">
                <a:latin typeface="Arial" pitchFamily="34" charset="0"/>
                <a:cs typeface="Arial" pitchFamily="34" charset="0"/>
              </a:rPr>
              <a:t>instrumentation &amp; DAQ</a:t>
            </a:r>
            <a:endParaRPr lang="en-IN" sz="4000" dirty="0">
              <a:latin typeface="Arial" pitchFamily="34" charset="0"/>
              <a:cs typeface="Arial" pitchFamily="34" charset="0"/>
            </a:endParaRPr>
          </a:p>
        </p:txBody>
      </p:sp>
      <p:sp>
        <p:nvSpPr>
          <p:cNvPr id="11266" name="Rectangle 2"/>
          <p:cNvSpPr>
            <a:spLocks noGrp="1" noChangeArrowheads="1"/>
          </p:cNvSpPr>
          <p:nvPr>
            <p:ph type="body" idx="1"/>
          </p:nvPr>
        </p:nvSpPr>
        <p:spPr>
          <a:xfrm>
            <a:off x="142844" y="928670"/>
            <a:ext cx="5786478" cy="3447387"/>
          </a:xfrm>
          <a:ln/>
        </p:spPr>
        <p:txBody>
          <a:bodyPr>
            <a:noAutofit/>
          </a:bodyPr>
          <a:lstStyle/>
          <a:p>
            <a:pPr marL="391686" indent="-293764" algn="just">
              <a:buSzPct val="45000"/>
              <a:buFont typeface="Wingdings" pitchFamily="2" charset="2"/>
              <a:buChar char="q"/>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800" dirty="0" smtClean="0">
                <a:latin typeface="Arial" pitchFamily="34" charset="0"/>
                <a:cs typeface="Arial" pitchFamily="34" charset="0"/>
              </a:rPr>
              <a:t>SST-1 has ~130 m</a:t>
            </a:r>
            <a:r>
              <a:rPr lang="en-IN" sz="2800" baseline="30000" dirty="0" smtClean="0">
                <a:latin typeface="Arial" pitchFamily="34" charset="0"/>
                <a:cs typeface="Arial" pitchFamily="34" charset="0"/>
              </a:rPr>
              <a:t>2 </a:t>
            </a:r>
            <a:r>
              <a:rPr lang="en-IN" sz="2800" dirty="0" smtClean="0">
                <a:latin typeface="Arial" pitchFamily="34" charset="0"/>
                <a:cs typeface="Arial" pitchFamily="34" charset="0"/>
              </a:rPr>
              <a:t>surface area of thermal shield </a:t>
            </a:r>
            <a:r>
              <a:rPr lang="en-IN" sz="2800" dirty="0">
                <a:latin typeface="Arial" pitchFamily="34" charset="0"/>
                <a:cs typeface="Arial" pitchFamily="34" charset="0"/>
              </a:rPr>
              <a:t>made from embossed stainless steel </a:t>
            </a:r>
            <a:r>
              <a:rPr lang="en-IN" sz="2800" dirty="0" smtClean="0">
                <a:latin typeface="Arial" pitchFamily="34" charset="0"/>
                <a:cs typeface="Arial" pitchFamily="34" charset="0"/>
              </a:rPr>
              <a:t>plate</a:t>
            </a:r>
          </a:p>
          <a:p>
            <a:pPr marL="391686" indent="-293764" algn="just">
              <a:buSzPct val="45000"/>
              <a:buFont typeface="Wingdings" pitchFamily="2" charset="2"/>
              <a:buChar char="q"/>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800" dirty="0" smtClean="0">
                <a:latin typeface="Arial" pitchFamily="34" charset="0"/>
                <a:cs typeface="Arial" pitchFamily="34" charset="0"/>
              </a:rPr>
              <a:t>Different </a:t>
            </a:r>
            <a:r>
              <a:rPr lang="en-IN" sz="2800" dirty="0">
                <a:latin typeface="Arial" pitchFamily="34" charset="0"/>
                <a:cs typeface="Arial" pitchFamily="34" charset="0"/>
              </a:rPr>
              <a:t>shape of 130 panels </a:t>
            </a:r>
            <a:r>
              <a:rPr lang="en-IN" sz="2800" dirty="0" smtClean="0">
                <a:latin typeface="Arial" pitchFamily="34" charset="0"/>
                <a:cs typeface="Arial" pitchFamily="34" charset="0"/>
              </a:rPr>
              <a:t>were </a:t>
            </a:r>
            <a:r>
              <a:rPr lang="en-IN" sz="2800" dirty="0">
                <a:latin typeface="Arial" pitchFamily="34" charset="0"/>
                <a:cs typeface="Arial" pitchFamily="34" charset="0"/>
              </a:rPr>
              <a:t>integrated and connected hydraulically with </a:t>
            </a:r>
            <a:r>
              <a:rPr lang="en-IN" sz="2800" dirty="0" smtClean="0">
                <a:latin typeface="Arial" pitchFamily="34" charset="0"/>
                <a:cs typeface="Arial" pitchFamily="34" charset="0"/>
              </a:rPr>
              <a:t>Liquid Nitrogen distribution  network</a:t>
            </a:r>
            <a:endParaRPr lang="en-IN" sz="2500" dirty="0">
              <a:latin typeface="Arial" pitchFamily="34" charset="0"/>
              <a:cs typeface="Arial" pitchFamily="34" charset="0"/>
            </a:endParaRPr>
          </a:p>
        </p:txBody>
      </p:sp>
      <p:pic>
        <p:nvPicPr>
          <p:cNvPr id="4" name="Picture 3" descr="pnl.JPG"/>
          <p:cNvPicPr>
            <a:picLocks noChangeAspect="1"/>
          </p:cNvPicPr>
          <p:nvPr/>
        </p:nvPicPr>
        <p:blipFill>
          <a:blip r:embed="rId3" cstate="print">
            <a:clrChange>
              <a:clrFrom>
                <a:srgbClr val="FFFFFF"/>
              </a:clrFrom>
              <a:clrTo>
                <a:srgbClr val="FFFFFF">
                  <a:alpha val="0"/>
                </a:srgbClr>
              </a:clrTo>
            </a:clrChange>
          </a:blip>
          <a:srcRect l="16406" t="7291" r="14843" b="4166"/>
          <a:stretch>
            <a:fillRect/>
          </a:stretch>
        </p:blipFill>
        <p:spPr>
          <a:xfrm>
            <a:off x="6017574" y="1179874"/>
            <a:ext cx="3071834" cy="2906682"/>
          </a:xfrm>
          <a:prstGeom prst="rect">
            <a:avLst/>
          </a:prstGeom>
        </p:spPr>
      </p:pic>
      <p:sp>
        <p:nvSpPr>
          <p:cNvPr id="5" name="Rectangle 4"/>
          <p:cNvSpPr/>
          <p:nvPr/>
        </p:nvSpPr>
        <p:spPr>
          <a:xfrm>
            <a:off x="180695" y="4497401"/>
            <a:ext cx="8434145" cy="1815882"/>
          </a:xfrm>
          <a:prstGeom prst="rect">
            <a:avLst/>
          </a:prstGeom>
        </p:spPr>
        <p:txBody>
          <a:bodyPr wrap="square">
            <a:spAutoFit/>
          </a:bodyPr>
          <a:lstStyle/>
          <a:p>
            <a:pPr marL="391686" indent="-293764" algn="just">
              <a:buSzPct val="45000"/>
              <a:buFont typeface="Wingdings" pitchFamily="2" charset="2"/>
              <a:buChar char="q"/>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800" dirty="0" smtClean="0">
                <a:latin typeface="Arial" pitchFamily="34" charset="0"/>
                <a:cs typeface="Arial" pitchFamily="34" charset="0"/>
              </a:rPr>
              <a:t>For temperature mapping 103 Cryogenic grade pt-100 sensors were installed on panels.  </a:t>
            </a:r>
          </a:p>
          <a:p>
            <a:pPr marL="391686" indent="-293764" algn="just">
              <a:buSzPct val="45000"/>
              <a:buFont typeface="Wingdings" pitchFamily="2" charset="2"/>
              <a:buChar char="q"/>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2800" dirty="0" smtClean="0">
                <a:latin typeface="Arial" pitchFamily="34" charset="0"/>
                <a:cs typeface="Arial" pitchFamily="34" charset="0"/>
              </a:rPr>
              <a:t>Approximately 5 kW of ambient heat load on TF &amp; PF magnet is prevented by the shield </a:t>
            </a:r>
            <a:endParaRPr lang="en-IN" sz="2800" dirty="0">
              <a:latin typeface="Arial" pitchFamily="34" charset="0"/>
              <a:cs typeface="Arial" pitchFamily="34" charset="0"/>
            </a:endParaRPr>
          </a:p>
        </p:txBody>
      </p:sp>
    </p:spTree>
  </p:cSld>
  <p:clrMapOvr>
    <a:masterClrMapping/>
  </p:clrMapOvr>
  <p:transition>
    <p:zoom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66196" y="887912"/>
            <a:ext cx="8877804" cy="5970088"/>
            <a:chOff x="23750" y="761025"/>
            <a:chExt cx="10039413" cy="6801825"/>
          </a:xfrm>
        </p:grpSpPr>
        <p:pic>
          <p:nvPicPr>
            <p:cNvPr id="34819" name="Picture 3" descr="C:\dash\80k_scr_shot\img1.jpg"/>
            <p:cNvPicPr>
              <a:picLocks noChangeAspect="1" noChangeArrowheads="1"/>
            </p:cNvPicPr>
            <p:nvPr/>
          </p:nvPicPr>
          <p:blipFill>
            <a:blip r:embed="rId2"/>
            <a:srcRect/>
            <a:stretch>
              <a:fillRect/>
            </a:stretch>
          </p:blipFill>
          <p:spPr bwMode="auto">
            <a:xfrm>
              <a:off x="23750" y="761025"/>
              <a:ext cx="4038600" cy="2916238"/>
            </a:xfrm>
            <a:prstGeom prst="rect">
              <a:avLst/>
            </a:prstGeom>
            <a:noFill/>
          </p:spPr>
        </p:pic>
        <p:pic>
          <p:nvPicPr>
            <p:cNvPr id="34820" name="Picture 4" descr="C:\dash\80k_scr_shot\img2.jpg"/>
            <p:cNvPicPr>
              <a:picLocks noChangeAspect="1" noChangeArrowheads="1"/>
            </p:cNvPicPr>
            <p:nvPr/>
          </p:nvPicPr>
          <p:blipFill>
            <a:blip r:embed="rId3"/>
            <a:srcRect/>
            <a:stretch>
              <a:fillRect/>
            </a:stretch>
          </p:blipFill>
          <p:spPr bwMode="auto">
            <a:xfrm>
              <a:off x="4100513" y="764200"/>
              <a:ext cx="5962650" cy="6798650"/>
            </a:xfrm>
            <a:prstGeom prst="rect">
              <a:avLst/>
            </a:prstGeom>
            <a:noFill/>
          </p:spPr>
        </p:pic>
        <p:pic>
          <p:nvPicPr>
            <p:cNvPr id="34821" name="Picture 5" descr="C:\dash\80k_scr_shot\img3.jpg"/>
            <p:cNvPicPr>
              <a:picLocks noChangeAspect="1" noChangeArrowheads="1"/>
            </p:cNvPicPr>
            <p:nvPr/>
          </p:nvPicPr>
          <p:blipFill>
            <a:blip r:embed="rId4"/>
            <a:srcRect/>
            <a:stretch>
              <a:fillRect/>
            </a:stretch>
          </p:blipFill>
          <p:spPr bwMode="auto">
            <a:xfrm>
              <a:off x="38038" y="3697200"/>
              <a:ext cx="4024312" cy="3865650"/>
            </a:xfrm>
            <a:prstGeom prst="rect">
              <a:avLst/>
            </a:prstGeom>
            <a:noFill/>
          </p:spPr>
        </p:pic>
      </p:grpSp>
      <p:sp>
        <p:nvSpPr>
          <p:cNvPr id="9" name="Rectangle 1"/>
          <p:cNvSpPr txBox="1">
            <a:spLocks noChangeArrowheads="1"/>
          </p:cNvSpPr>
          <p:nvPr/>
        </p:nvSpPr>
        <p:spPr>
          <a:xfrm>
            <a:off x="214282" y="26102"/>
            <a:ext cx="8715436" cy="785794"/>
          </a:xfrm>
          <a:prstGeom prst="rect">
            <a:avLst/>
          </a:prstGeom>
          <a:solidFill>
            <a:schemeClr val="tx1">
              <a:lumMod val="50000"/>
              <a:alpha val="50000"/>
            </a:schemeClr>
          </a:solidFill>
          <a:ln/>
        </p:spPr>
        <p:txBody>
          <a:bodyPr vert="horz" lIns="91440" tIns="35203" rIns="91440" bIns="45720" rtlCol="0" anchor="ctr">
            <a:normAutofit fontScale="97500"/>
          </a:bodyPr>
          <a:lstStyle/>
          <a:p>
            <a:pPr algn="ctr" defTabSz="414726" fontAlgn="base" hangingPunct="0">
              <a:lnSpc>
                <a:spcPct val="93000"/>
              </a:lnSpc>
              <a:spcBef>
                <a:spcPct val="0"/>
              </a:spcBef>
              <a:spcAft>
                <a:spcPct val="0"/>
              </a:spcAft>
              <a:buClr>
                <a:srgbClr val="000000"/>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3600" b="1" kern="0" dirty="0" smtClean="0"/>
              <a:t>Thermal shields assembly in SST-1 machine </a:t>
            </a:r>
            <a:endParaRPr lang="en-US" sz="3600" b="1" kern="0" dirty="0"/>
          </a:p>
        </p:txBody>
      </p:sp>
      <p:sp>
        <p:nvSpPr>
          <p:cNvPr id="8" name="Rounded Rectangle 7"/>
          <p:cNvSpPr/>
          <p:nvPr/>
        </p:nvSpPr>
        <p:spPr>
          <a:xfrm>
            <a:off x="311846" y="3571876"/>
            <a:ext cx="1714512" cy="78581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Thermal Shield</a:t>
            </a:r>
            <a:endParaRPr lang="en-US" sz="2400" dirty="0"/>
          </a:p>
        </p:txBody>
      </p:sp>
      <p:cxnSp>
        <p:nvCxnSpPr>
          <p:cNvPr id="11" name="Straight Arrow Connector 10"/>
          <p:cNvCxnSpPr/>
          <p:nvPr/>
        </p:nvCxnSpPr>
        <p:spPr>
          <a:xfrm flipV="1">
            <a:off x="2000232" y="3929066"/>
            <a:ext cx="3214710" cy="214314"/>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00232" y="3071810"/>
            <a:ext cx="1129945" cy="775409"/>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214282" y="841010"/>
            <a:ext cx="8713104" cy="5962397"/>
          </a:xfrm>
          <a:prstGeom prst="rect">
            <a:avLst/>
          </a:prstGeom>
          <a:noFill/>
          <a:ln w="9525">
            <a:noFill/>
            <a:round/>
            <a:headEnd/>
            <a:tailEnd/>
          </a:ln>
          <a:effectLst/>
        </p:spPr>
      </p:pic>
      <p:sp>
        <p:nvSpPr>
          <p:cNvPr id="5" name="Rectangle 1"/>
          <p:cNvSpPr txBox="1">
            <a:spLocks noChangeArrowheads="1"/>
          </p:cNvSpPr>
          <p:nvPr/>
        </p:nvSpPr>
        <p:spPr>
          <a:xfrm>
            <a:off x="214282" y="13624"/>
            <a:ext cx="8715436" cy="785794"/>
          </a:xfrm>
          <a:prstGeom prst="rect">
            <a:avLst/>
          </a:prstGeom>
          <a:solidFill>
            <a:schemeClr val="tx1">
              <a:lumMod val="50000"/>
              <a:alpha val="50000"/>
            </a:schemeClr>
          </a:solidFill>
          <a:ln/>
        </p:spPr>
        <p:txBody>
          <a:bodyPr vert="horz" lIns="91440" tIns="35203" rIns="91440" bIns="45720" rtlCol="0" anchor="ctr">
            <a:normAutofit fontScale="975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3600" dirty="0" smtClean="0"/>
              <a:t>Sensor mounting method</a:t>
            </a:r>
            <a:r>
              <a:rPr kumimoji="0" lang="en-IN" sz="4000" b="0" i="0" u="none" strike="noStrike" kern="1200" cap="none" spc="0" normalizeH="0" baseline="0" noProof="0" dirty="0" smtClean="0">
                <a:ln>
                  <a:noFill/>
                </a:ln>
                <a:solidFill>
                  <a:schemeClr val="tx1"/>
                </a:solidFill>
                <a:effectLst/>
                <a:uLnTx/>
                <a:uFillTx/>
                <a:latin typeface="+mj-lt"/>
                <a:ea typeface="+mj-ea"/>
                <a:cs typeface="+mj-cs"/>
              </a:rPr>
              <a:t> </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Oval 5"/>
          <p:cNvSpPr/>
          <p:nvPr/>
        </p:nvSpPr>
        <p:spPr>
          <a:xfrm>
            <a:off x="4071934" y="4143380"/>
            <a:ext cx="928694"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41250" y="5767268"/>
            <a:ext cx="164307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Thermal anchoring</a:t>
            </a:r>
            <a:endParaRPr lang="en-US" dirty="0"/>
          </a:p>
        </p:txBody>
      </p:sp>
      <p:cxnSp>
        <p:nvCxnSpPr>
          <p:cNvPr id="9" name="Straight Arrow Connector 8"/>
          <p:cNvCxnSpPr/>
          <p:nvPr/>
        </p:nvCxnSpPr>
        <p:spPr>
          <a:xfrm rot="5400000" flipH="1" flipV="1">
            <a:off x="980506" y="4877355"/>
            <a:ext cx="1039321" cy="71438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929322" y="5643578"/>
            <a:ext cx="164307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Sensor mounting</a:t>
            </a:r>
            <a:endParaRPr lang="en-US" dirty="0"/>
          </a:p>
        </p:txBody>
      </p:sp>
      <p:cxnSp>
        <p:nvCxnSpPr>
          <p:cNvPr id="10" name="Straight Arrow Connector 9"/>
          <p:cNvCxnSpPr/>
          <p:nvPr/>
        </p:nvCxnSpPr>
        <p:spPr>
          <a:xfrm rot="10800000">
            <a:off x="4714877" y="4643447"/>
            <a:ext cx="1571641" cy="967889"/>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68832" y="4906026"/>
            <a:ext cx="3286148" cy="1785926"/>
          </a:xfrm>
          <a:prstGeom prst="ellipse">
            <a:avLst/>
          </a:prstGeom>
          <a:solidFill>
            <a:schemeClr val="bg2">
              <a:lumMod val="5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p:txBody>
      </p:sp>
      <p:pic>
        <p:nvPicPr>
          <p:cNvPr id="13314"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1" y="1633132"/>
            <a:ext cx="1961280" cy="1892359"/>
          </a:xfrm>
          <a:prstGeom prst="rect">
            <a:avLst/>
          </a:prstGeom>
          <a:noFill/>
          <a:ln w="9525">
            <a:noFill/>
            <a:round/>
            <a:headEnd/>
            <a:tailEnd/>
          </a:ln>
          <a:effectLst/>
        </p:spPr>
      </p:pic>
      <p:pic>
        <p:nvPicPr>
          <p:cNvPr id="13315" name="Picture 3"/>
          <p:cNvPicPr>
            <a:picLocks noChangeAspect="1" noChangeArrowheads="1"/>
          </p:cNvPicPr>
          <p:nvPr/>
        </p:nvPicPr>
        <p:blipFill>
          <a:blip r:embed="rId4" cstate="print">
            <a:clrChange>
              <a:clrFrom>
                <a:srgbClr val="EEE9E3"/>
              </a:clrFrom>
              <a:clrTo>
                <a:srgbClr val="EEE9E3">
                  <a:alpha val="0"/>
                </a:srgbClr>
              </a:clrTo>
            </a:clrChange>
          </a:blip>
          <a:srcRect/>
          <a:stretch>
            <a:fillRect/>
          </a:stretch>
        </p:blipFill>
        <p:spPr bwMode="auto">
          <a:xfrm>
            <a:off x="3591360" y="1175164"/>
            <a:ext cx="3199680" cy="2612434"/>
          </a:xfrm>
          <a:prstGeom prst="rect">
            <a:avLst/>
          </a:prstGeom>
          <a:noFill/>
          <a:ln w="9525">
            <a:noFill/>
            <a:round/>
            <a:headEnd/>
            <a:tailEnd/>
          </a:ln>
          <a:effectLst/>
        </p:spPr>
      </p:pic>
      <p:pic>
        <p:nvPicPr>
          <p:cNvPr id="13316" name="Picture 4"/>
          <p:cNvPicPr>
            <a:picLocks noChangeAspect="1" noChangeArrowheads="1"/>
          </p:cNvPicPr>
          <p:nvPr/>
        </p:nvPicPr>
        <p:blipFill>
          <a:blip r:embed="rId5"/>
          <a:srcRect/>
          <a:stretch>
            <a:fillRect/>
          </a:stretch>
        </p:blipFill>
        <p:spPr bwMode="auto">
          <a:xfrm>
            <a:off x="5698080" y="3845204"/>
            <a:ext cx="2947680" cy="2947990"/>
          </a:xfrm>
          <a:prstGeom prst="rect">
            <a:avLst/>
          </a:prstGeom>
          <a:noFill/>
          <a:ln w="9525">
            <a:noFill/>
            <a:round/>
            <a:headEnd/>
            <a:tailEnd/>
          </a:ln>
          <a:effectLst/>
        </p:spPr>
      </p:pic>
      <p:sp>
        <p:nvSpPr>
          <p:cNvPr id="13317" name="AutoShape 5"/>
          <p:cNvSpPr>
            <a:spLocks noChangeArrowheads="1"/>
          </p:cNvSpPr>
          <p:nvPr/>
        </p:nvSpPr>
        <p:spPr bwMode="auto">
          <a:xfrm>
            <a:off x="2838240" y="2351767"/>
            <a:ext cx="754560" cy="391721"/>
          </a:xfrm>
          <a:prstGeom prst="rightArrow">
            <a:avLst>
              <a:gd name="adj1" fmla="val 50000"/>
              <a:gd name="adj2" fmla="val 48162"/>
            </a:avLst>
          </a:prstGeom>
          <a:solidFill>
            <a:srgbClr val="CFE7F5"/>
          </a:solidFill>
          <a:ln w="9525">
            <a:solidFill>
              <a:srgbClr val="808080"/>
            </a:solidFill>
            <a:round/>
            <a:headEnd/>
            <a:tailEnd/>
          </a:ln>
          <a:effectLst/>
        </p:spPr>
        <p:txBody>
          <a:bodyPr wrap="none" lIns="82945" tIns="41473" rIns="82945" bIns="41473" anchor="ctr"/>
          <a:lstStyle/>
          <a:p>
            <a:endParaRPr lang="en-US"/>
          </a:p>
        </p:txBody>
      </p:sp>
      <p:pic>
        <p:nvPicPr>
          <p:cNvPr id="13320" name="Picture 8"/>
          <p:cNvPicPr>
            <a:picLocks noChangeAspect="1" noChangeArrowheads="1"/>
          </p:cNvPicPr>
          <p:nvPr/>
        </p:nvPicPr>
        <p:blipFill>
          <a:blip r:embed="rId6" cstate="print"/>
          <a:srcRect/>
          <a:stretch>
            <a:fillRect/>
          </a:stretch>
        </p:blipFill>
        <p:spPr bwMode="auto">
          <a:xfrm>
            <a:off x="5952503" y="4245115"/>
            <a:ext cx="1798126" cy="1125170"/>
          </a:xfrm>
          <a:prstGeom prst="rect">
            <a:avLst/>
          </a:prstGeom>
          <a:noFill/>
          <a:ln w="9525">
            <a:noFill/>
            <a:round/>
            <a:headEnd/>
            <a:tailEnd/>
          </a:ln>
          <a:effectLst/>
        </p:spPr>
      </p:pic>
      <p:sp>
        <p:nvSpPr>
          <p:cNvPr id="13321" name="Line 9"/>
          <p:cNvSpPr>
            <a:spLocks noChangeShapeType="1"/>
          </p:cNvSpPr>
          <p:nvPr/>
        </p:nvSpPr>
        <p:spPr bwMode="auto">
          <a:xfrm flipH="1">
            <a:off x="2045159" y="3331071"/>
            <a:ext cx="45719" cy="1598127"/>
          </a:xfrm>
          <a:prstGeom prst="line">
            <a:avLst/>
          </a:prstGeom>
          <a:noFill/>
          <a:ln w="25400">
            <a:solidFill>
              <a:schemeClr val="tx1"/>
            </a:solidFill>
            <a:round/>
            <a:headEnd type="triangle"/>
            <a:tailEnd/>
          </a:ln>
          <a:effectLst/>
        </p:spPr>
        <p:txBody>
          <a:bodyPr lIns="82945" tIns="41473" rIns="82945" bIns="41473"/>
          <a:lstStyle/>
          <a:p>
            <a:endParaRPr lang="en-US"/>
          </a:p>
        </p:txBody>
      </p:sp>
      <p:sp>
        <p:nvSpPr>
          <p:cNvPr id="13324" name="Text Box 12"/>
          <p:cNvSpPr txBox="1">
            <a:spLocks noChangeArrowheads="1"/>
          </p:cNvSpPr>
          <p:nvPr/>
        </p:nvSpPr>
        <p:spPr bwMode="auto">
          <a:xfrm>
            <a:off x="2571736" y="5214950"/>
            <a:ext cx="864000" cy="390281"/>
          </a:xfrm>
          <a:prstGeom prst="rect">
            <a:avLst/>
          </a:prstGeom>
          <a:noFill/>
          <a:ln w="9525">
            <a:noFill/>
            <a:round/>
            <a:headEnd/>
            <a:tailEnd/>
          </a:ln>
          <a:effectLst/>
        </p:spPr>
        <p:txBody>
          <a:bodyPr lIns="81639" tIns="60021" rIns="81639" bIns="40820"/>
          <a:lstStyle/>
          <a:p>
            <a:pPr>
              <a:tabLst>
                <a:tab pos="656650" algn="l"/>
              </a:tabLst>
            </a:pPr>
            <a:r>
              <a:rPr lang="en-IN" sz="2000" dirty="0"/>
              <a:t>Pt-100</a:t>
            </a:r>
          </a:p>
        </p:txBody>
      </p:sp>
      <p:sp>
        <p:nvSpPr>
          <p:cNvPr id="13325" name="Text Box 13"/>
          <p:cNvSpPr txBox="1">
            <a:spLocks noChangeArrowheads="1"/>
          </p:cNvSpPr>
          <p:nvPr/>
        </p:nvSpPr>
        <p:spPr bwMode="auto">
          <a:xfrm>
            <a:off x="224760" y="1157270"/>
            <a:ext cx="2500330" cy="642942"/>
          </a:xfrm>
          <a:prstGeom prst="rect">
            <a:avLst/>
          </a:prstGeom>
          <a:noFill/>
          <a:ln w="9525">
            <a:noFill/>
            <a:round/>
            <a:headEnd/>
            <a:tailEnd/>
          </a:ln>
          <a:effectLst/>
        </p:spPr>
        <p:txBody>
          <a:bodyPr lIns="81639" tIns="60021" rIns="81639" bIns="40820"/>
          <a:lstStyle/>
          <a:p>
            <a:pPr>
              <a:tabLst>
                <a:tab pos="656650" algn="l"/>
              </a:tabLst>
            </a:pPr>
            <a:r>
              <a:rPr lang="en-IN" sz="2800" dirty="0" smtClean="0"/>
              <a:t>Temperature  </a:t>
            </a:r>
            <a:r>
              <a:rPr lang="en-IN" sz="2800" dirty="0" err="1"/>
              <a:t>Tx</a:t>
            </a:r>
            <a:endParaRPr lang="en-IN" sz="2800" dirty="0"/>
          </a:p>
        </p:txBody>
      </p:sp>
      <p:sp>
        <p:nvSpPr>
          <p:cNvPr id="13326" name="Text Box 14"/>
          <p:cNvSpPr txBox="1">
            <a:spLocks noChangeArrowheads="1"/>
          </p:cNvSpPr>
          <p:nvPr/>
        </p:nvSpPr>
        <p:spPr bwMode="auto">
          <a:xfrm>
            <a:off x="6013440" y="6508044"/>
            <a:ext cx="1382400" cy="349956"/>
          </a:xfrm>
          <a:prstGeom prst="rect">
            <a:avLst/>
          </a:prstGeom>
          <a:noFill/>
          <a:ln w="9525">
            <a:noFill/>
            <a:round/>
            <a:headEnd/>
            <a:tailEnd/>
          </a:ln>
          <a:effectLst/>
        </p:spPr>
        <p:txBody>
          <a:bodyPr lIns="0" tIns="0" rIns="0" bIns="0"/>
          <a:lstStyle/>
          <a:p>
            <a:pPr algn="ctr">
              <a:tabLst>
                <a:tab pos="656650" algn="l"/>
                <a:tab pos="1313299" algn="l"/>
              </a:tabLst>
            </a:pPr>
            <a:r>
              <a:rPr lang="en-IN" dirty="0"/>
              <a:t>SCADA PC</a:t>
            </a:r>
          </a:p>
        </p:txBody>
      </p:sp>
      <p:sp>
        <p:nvSpPr>
          <p:cNvPr id="13328" name="Text Box 16"/>
          <p:cNvSpPr txBox="1">
            <a:spLocks noChangeArrowheads="1"/>
          </p:cNvSpPr>
          <p:nvPr/>
        </p:nvSpPr>
        <p:spPr bwMode="auto">
          <a:xfrm>
            <a:off x="3574536" y="3558367"/>
            <a:ext cx="2488320" cy="360755"/>
          </a:xfrm>
          <a:prstGeom prst="rect">
            <a:avLst/>
          </a:prstGeom>
          <a:noFill/>
          <a:ln w="9525">
            <a:noFill/>
            <a:miter lim="800000"/>
            <a:headEnd/>
            <a:tailEnd/>
          </a:ln>
          <a:effectLst/>
        </p:spPr>
        <p:txBody>
          <a:bodyPr lIns="82945" tIns="41473" rIns="82945" bIns="41473">
            <a:spAutoFit/>
          </a:bodyPr>
          <a:lstStyle/>
          <a:p>
            <a:pPr>
              <a:spcBef>
                <a:spcPct val="50000"/>
              </a:spcBef>
            </a:pPr>
            <a:r>
              <a:rPr lang="en-US" dirty="0"/>
              <a:t>PLC TSX P57 5634M</a:t>
            </a:r>
          </a:p>
        </p:txBody>
      </p:sp>
      <p:sp>
        <p:nvSpPr>
          <p:cNvPr id="13329" name="Oval 17"/>
          <p:cNvSpPr>
            <a:spLocks noChangeArrowheads="1"/>
          </p:cNvSpPr>
          <p:nvPr/>
        </p:nvSpPr>
        <p:spPr bwMode="auto">
          <a:xfrm>
            <a:off x="2976480" y="1805950"/>
            <a:ext cx="345600" cy="1313418"/>
          </a:xfrm>
          <a:prstGeom prst="ellipse">
            <a:avLst/>
          </a:prstGeom>
          <a:noFill/>
          <a:ln w="9525">
            <a:solidFill>
              <a:schemeClr val="tx1"/>
            </a:solidFill>
            <a:round/>
            <a:headEnd/>
            <a:tailEnd/>
          </a:ln>
          <a:effectLst/>
        </p:spPr>
        <p:txBody>
          <a:bodyPr wrap="none" lIns="82945" tIns="41473" rIns="82945" bIns="41473"/>
          <a:lstStyle/>
          <a:p>
            <a:pPr algn="ctr"/>
            <a:r>
              <a:rPr lang="en-US"/>
              <a:t>AI</a:t>
            </a:r>
          </a:p>
        </p:txBody>
      </p:sp>
      <p:sp>
        <p:nvSpPr>
          <p:cNvPr id="13333" name="Line 21"/>
          <p:cNvSpPr>
            <a:spLocks noChangeShapeType="1"/>
          </p:cNvSpPr>
          <p:nvPr/>
        </p:nvSpPr>
        <p:spPr bwMode="auto">
          <a:xfrm flipH="1">
            <a:off x="6796800" y="2488581"/>
            <a:ext cx="1313280" cy="0"/>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3334" name="Line 22"/>
          <p:cNvSpPr>
            <a:spLocks noChangeShapeType="1"/>
          </p:cNvSpPr>
          <p:nvPr/>
        </p:nvSpPr>
        <p:spPr bwMode="auto">
          <a:xfrm>
            <a:off x="8110080" y="2488581"/>
            <a:ext cx="0" cy="1935563"/>
          </a:xfrm>
          <a:prstGeom prst="line">
            <a:avLst/>
          </a:prstGeom>
          <a:noFill/>
          <a:ln w="9525">
            <a:solidFill>
              <a:schemeClr val="tx1"/>
            </a:solidFill>
            <a:round/>
            <a:headEnd/>
            <a:tailEnd type="triangle" w="med" len="med"/>
          </a:ln>
          <a:effectLst/>
        </p:spPr>
        <p:txBody>
          <a:bodyPr lIns="82945" tIns="41473" rIns="82945" bIns="41473"/>
          <a:lstStyle/>
          <a:p>
            <a:endParaRPr lang="en-US"/>
          </a:p>
        </p:txBody>
      </p:sp>
      <p:sp>
        <p:nvSpPr>
          <p:cNvPr id="13335" name="Text Box 23"/>
          <p:cNvSpPr txBox="1">
            <a:spLocks noChangeArrowheads="1"/>
          </p:cNvSpPr>
          <p:nvPr/>
        </p:nvSpPr>
        <p:spPr bwMode="auto">
          <a:xfrm>
            <a:off x="7144938" y="3165340"/>
            <a:ext cx="984337" cy="637754"/>
          </a:xfrm>
          <a:prstGeom prst="rect">
            <a:avLst/>
          </a:prstGeom>
          <a:noFill/>
          <a:ln w="9525">
            <a:noFill/>
            <a:miter lim="800000"/>
            <a:headEnd/>
            <a:tailEnd/>
          </a:ln>
          <a:effectLst/>
        </p:spPr>
        <p:txBody>
          <a:bodyPr wrap="none" lIns="82945" tIns="41473" rIns="82945" bIns="41473">
            <a:spAutoFit/>
          </a:bodyPr>
          <a:lstStyle/>
          <a:p>
            <a:r>
              <a:rPr lang="en-US" dirty="0"/>
              <a:t>Ethernet</a:t>
            </a:r>
          </a:p>
          <a:p>
            <a:r>
              <a:rPr lang="en-US" dirty="0"/>
              <a:t> Link</a:t>
            </a:r>
          </a:p>
        </p:txBody>
      </p:sp>
      <p:pic>
        <p:nvPicPr>
          <p:cNvPr id="13337" name="Picture 25" descr="pt10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rot="899349">
            <a:off x="1514440" y="4966770"/>
            <a:ext cx="1214414" cy="604864"/>
          </a:xfrm>
          <a:prstGeom prst="rect">
            <a:avLst/>
          </a:prstGeom>
          <a:noFill/>
        </p:spPr>
      </p:pic>
      <p:sp>
        <p:nvSpPr>
          <p:cNvPr id="20" name="Text Box 12"/>
          <p:cNvSpPr txBox="1">
            <a:spLocks noChangeArrowheads="1"/>
          </p:cNvSpPr>
          <p:nvPr/>
        </p:nvSpPr>
        <p:spPr bwMode="auto">
          <a:xfrm>
            <a:off x="1214414" y="5929330"/>
            <a:ext cx="2214578" cy="390281"/>
          </a:xfrm>
          <a:prstGeom prst="rect">
            <a:avLst/>
          </a:prstGeom>
          <a:noFill/>
          <a:ln w="9525">
            <a:noFill/>
            <a:round/>
            <a:headEnd/>
            <a:tailEnd/>
          </a:ln>
          <a:effectLst/>
        </p:spPr>
        <p:txBody>
          <a:bodyPr lIns="81639" tIns="60021" rIns="81639" bIns="40820"/>
          <a:lstStyle/>
          <a:p>
            <a:pPr algn="ctr">
              <a:tabLst>
                <a:tab pos="656650" algn="l"/>
              </a:tabLst>
            </a:pPr>
            <a:r>
              <a:rPr lang="en-IN" sz="3200" dirty="0" smtClean="0"/>
              <a:t>Cryostat</a:t>
            </a:r>
            <a:endParaRPr lang="en-IN" sz="3200" dirty="0"/>
          </a:p>
        </p:txBody>
      </p:sp>
      <p:sp>
        <p:nvSpPr>
          <p:cNvPr id="21" name="Rectangle 1"/>
          <p:cNvSpPr txBox="1">
            <a:spLocks noChangeArrowheads="1"/>
          </p:cNvSpPr>
          <p:nvPr/>
        </p:nvSpPr>
        <p:spPr>
          <a:xfrm>
            <a:off x="214282" y="40360"/>
            <a:ext cx="8715436" cy="785794"/>
          </a:xfrm>
          <a:prstGeom prst="rect">
            <a:avLst/>
          </a:prstGeom>
          <a:solidFill>
            <a:schemeClr val="tx1">
              <a:lumMod val="50000"/>
              <a:alpha val="50000"/>
            </a:schemeClr>
          </a:solidFill>
          <a:ln/>
        </p:spPr>
        <p:txBody>
          <a:bodyPr vert="horz" lIns="91440" tIns="35203" rIns="91440" bIns="45720" rtlCol="0" anchor="ctr">
            <a:normAutofit fontScale="77500" lnSpcReduction="20000"/>
          </a:bodyPr>
          <a:lstStyle/>
          <a:p>
            <a:pPr lvl="0" algn="ctr">
              <a:spcBef>
                <a:spcPct val="0"/>
              </a:spcBef>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IN" sz="4000" dirty="0" smtClean="0">
                <a:latin typeface="Arial" pitchFamily="34" charset="0"/>
                <a:cs typeface="Arial" pitchFamily="34" charset="0"/>
              </a:rPr>
              <a:t>Instrumentation &amp; DAQ set-up for 80K Shield</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zoom dir="in"/>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124455" y="2"/>
            <a:ext cx="8877804" cy="820097"/>
          </a:xfrm>
          <a:prstGeom prst="rect">
            <a:avLst/>
          </a:prstGeom>
          <a:solidFill>
            <a:schemeClr val="tx1">
              <a:lumMod val="50000"/>
              <a:alpha val="50000"/>
            </a:schemeClr>
          </a:solidFill>
          <a:ln/>
        </p:spPr>
        <p:txBody>
          <a:bodyPr lIns="82945" tIns="82945" rIns="82945" bIns="82945"/>
          <a:lstStyle/>
          <a:p>
            <a:pPr algn="ctr" defTabSz="414726" fontAlgn="base" hangingPunct="0">
              <a:lnSpc>
                <a:spcPct val="93000"/>
              </a:lnSpc>
              <a:spcBef>
                <a:spcPct val="0"/>
              </a:spcBef>
              <a:spcAft>
                <a:spcPct val="0"/>
              </a:spcAft>
              <a:buClr>
                <a:srgbClr val="000000"/>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3600" b="1" kern="0" dirty="0" smtClean="0">
                <a:solidFill>
                  <a:srgbClr val="000000"/>
                </a:solidFill>
                <a:latin typeface="Arial" pitchFamily="34" charset="0"/>
                <a:ea typeface="+mj-ea"/>
                <a:cs typeface="Arial" pitchFamily="34" charset="0"/>
              </a:rPr>
              <a:t> </a:t>
            </a:r>
            <a:r>
              <a:rPr lang="en-US" sz="3600" b="1" kern="0" dirty="0" smtClean="0">
                <a:latin typeface="Arial" pitchFamily="34" charset="0"/>
                <a:ea typeface="+mj-ea"/>
                <a:cs typeface="Arial" pitchFamily="34" charset="0"/>
              </a:rPr>
              <a:t>80K shield DAQ SCADA Mimic</a:t>
            </a:r>
            <a:endParaRPr lang="en-US" sz="3600" b="1" kern="0" dirty="0">
              <a:latin typeface="Arial" pitchFamily="34" charset="0"/>
              <a:ea typeface="+mj-ea"/>
              <a:cs typeface="Arial" pitchFamily="34" charset="0"/>
            </a:endParaRPr>
          </a:p>
        </p:txBody>
      </p:sp>
      <p:grpSp>
        <p:nvGrpSpPr>
          <p:cNvPr id="2" name="Group 6"/>
          <p:cNvGrpSpPr/>
          <p:nvPr/>
        </p:nvGrpSpPr>
        <p:grpSpPr>
          <a:xfrm>
            <a:off x="152112" y="842998"/>
            <a:ext cx="8877804" cy="5804252"/>
            <a:chOff x="45720" y="777240"/>
            <a:chExt cx="10012680" cy="6722744"/>
          </a:xfrm>
        </p:grpSpPr>
        <p:pic>
          <p:nvPicPr>
            <p:cNvPr id="5" name="Picture 2"/>
            <p:cNvPicPr>
              <a:picLocks noChangeArrowheads="1"/>
            </p:cNvPicPr>
            <p:nvPr/>
          </p:nvPicPr>
          <p:blipFill>
            <a:blip r:embed="rId2"/>
            <a:srcRect/>
            <a:stretch>
              <a:fillRect/>
            </a:stretch>
          </p:blipFill>
          <p:spPr bwMode="auto">
            <a:xfrm>
              <a:off x="45720" y="777240"/>
              <a:ext cx="4983480" cy="3337560"/>
            </a:xfrm>
            <a:prstGeom prst="rect">
              <a:avLst/>
            </a:prstGeom>
            <a:noFill/>
            <a:ln w="9525">
              <a:noFill/>
              <a:round/>
              <a:headEnd/>
              <a:tailEnd/>
            </a:ln>
            <a:effectLst/>
          </p:spPr>
        </p:pic>
        <p:pic>
          <p:nvPicPr>
            <p:cNvPr id="6" name="Picture 2"/>
            <p:cNvPicPr>
              <a:picLocks noChangeArrowheads="1"/>
            </p:cNvPicPr>
            <p:nvPr/>
          </p:nvPicPr>
          <p:blipFill>
            <a:blip r:embed="rId3"/>
            <a:srcRect/>
            <a:stretch>
              <a:fillRect/>
            </a:stretch>
          </p:blipFill>
          <p:spPr bwMode="auto">
            <a:xfrm>
              <a:off x="45950" y="4155499"/>
              <a:ext cx="4983480" cy="3337560"/>
            </a:xfrm>
            <a:prstGeom prst="rect">
              <a:avLst/>
            </a:prstGeom>
            <a:noFill/>
            <a:ln w="9525">
              <a:noFill/>
              <a:round/>
              <a:headEnd/>
              <a:tailEnd/>
            </a:ln>
            <a:effectLst/>
          </p:spPr>
        </p:pic>
        <p:pic>
          <p:nvPicPr>
            <p:cNvPr id="3075" name="Picture 3" descr="E:\screenshot21_09_13\G2_VS VCR_22_09_13.bmp"/>
            <p:cNvPicPr>
              <a:picLocks noChangeArrowheads="1"/>
            </p:cNvPicPr>
            <p:nvPr/>
          </p:nvPicPr>
          <p:blipFill>
            <a:blip r:embed="rId4"/>
            <a:srcRect r="6875" b="2083"/>
            <a:stretch>
              <a:fillRect/>
            </a:stretch>
          </p:blipFill>
          <p:spPr bwMode="auto">
            <a:xfrm>
              <a:off x="5071974" y="777240"/>
              <a:ext cx="4983480" cy="3337560"/>
            </a:xfrm>
            <a:prstGeom prst="rect">
              <a:avLst/>
            </a:prstGeom>
            <a:noFill/>
          </p:spPr>
        </p:pic>
        <p:pic>
          <p:nvPicPr>
            <p:cNvPr id="3076" name="Picture 4" descr="E:\screenshot21_09_13\dist.bmp"/>
            <p:cNvPicPr>
              <a:picLocks noChangeArrowheads="1"/>
            </p:cNvPicPr>
            <p:nvPr/>
          </p:nvPicPr>
          <p:blipFill>
            <a:blip r:embed="rId5"/>
            <a:srcRect t="8333" r="14375" b="11458"/>
            <a:stretch>
              <a:fillRect/>
            </a:stretch>
          </p:blipFill>
          <p:spPr bwMode="auto">
            <a:xfrm>
              <a:off x="5074920" y="4162424"/>
              <a:ext cx="4983480" cy="3337560"/>
            </a:xfrm>
            <a:prstGeom prst="rect">
              <a:avLst/>
            </a:prstGeom>
            <a:noFill/>
          </p:spPr>
        </p:pic>
      </p:gr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3934</TotalTime>
  <Words>786</Words>
  <Application>Microsoft Office PowerPoint</Application>
  <PresentationFormat>On-screen Show (4:3)</PresentationFormat>
  <Paragraphs>150</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Overview of Instrumentation and data acquisition system of cryogenic                   sub-systems of SST-1  D. Sonara, R. Panchal, R. Patel, G. Mehsuria, P. Panchal H. Nimavat, V.L. Tanna,  S. Pradhan  Institute for Plasma Research (IPR), Bhat, Gandhinagar 382 428  10th IAEA Technical Meet April-2015</vt:lpstr>
      <vt:lpstr>Slide 2</vt:lpstr>
      <vt:lpstr>Slide 3</vt:lpstr>
      <vt:lpstr>Slide 4</vt:lpstr>
      <vt:lpstr>Thermal shield instrumentation &amp; DAQ</vt:lpstr>
      <vt:lpstr>Slide 6</vt:lpstr>
      <vt:lpstr>Slide 7</vt:lpstr>
      <vt:lpstr>Slide 8</vt:lpstr>
      <vt:lpstr>Slide 9</vt:lpstr>
      <vt:lpstr>Slide 10</vt:lpstr>
      <vt:lpstr>Slide 11</vt:lpstr>
      <vt:lpstr>Slide 12</vt:lpstr>
      <vt:lpstr>List of Measurement</vt:lpstr>
      <vt:lpstr>Instrument &amp; Sensor set-up of CFS</vt:lpstr>
      <vt:lpstr>CFS SCADA MIMIC</vt:lpstr>
      <vt:lpstr>Cryogenic Temperature Measurement</vt:lpstr>
      <vt:lpstr>Cryogenic Temperature Transmitter</vt:lpstr>
      <vt:lpstr>Slide 18</vt:lpstr>
      <vt:lpstr>Slide 19</vt:lpstr>
      <vt:lpstr>Slide 20</vt:lpstr>
      <vt:lpstr>Slide 21</vt:lpstr>
      <vt:lpstr>Compressor Station monitoring system GUI </vt:lpstr>
      <vt:lpstr>Slide 23</vt:lpstr>
      <vt:lpstr>Slide 24</vt:lpstr>
      <vt:lpstr>Cryogenic experiment set-up</vt:lpstr>
      <vt:lpstr>GUI of Portable Temperature DAQ</vt:lpstr>
      <vt:lpstr>Summary</vt:lpstr>
      <vt:lpstr>Thanks for your  kind attention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IAEA conference</dc:subject>
  <dc:creator>Dashrath </dc:creator>
  <cp:lastModifiedBy>HOME</cp:lastModifiedBy>
  <cp:revision>554</cp:revision>
  <dcterms:created xsi:type="dcterms:W3CDTF">2015-03-31T22:40:57Z</dcterms:created>
  <dcterms:modified xsi:type="dcterms:W3CDTF">2002-07-23T23:52:24Z</dcterms:modified>
</cp:coreProperties>
</file>