
<file path=[Content_Types].xml><?xml version="1.0" encoding="utf-8"?>
<Types xmlns="http://schemas.openxmlformats.org/package/2006/content-types">
  <!--cleaned_by_fortinet-->
  <Override PartName="/ppt/media/fortinet_alert_1.png" ContentType="image/pn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9" r:id="rId2"/>
    <p:sldId id="280" r:id="rId3"/>
    <p:sldId id="281" r:id="rId4"/>
    <p:sldId id="273" r:id="rId5"/>
    <p:sldId id="307" r:id="rId6"/>
    <p:sldId id="303" r:id="rId7"/>
    <p:sldId id="262" r:id="rId8"/>
    <p:sldId id="265" r:id="rId9"/>
    <p:sldId id="277" r:id="rId10"/>
    <p:sldId id="263" r:id="rId11"/>
    <p:sldId id="305" r:id="rId12"/>
    <p:sldId id="284" r:id="rId13"/>
    <p:sldId id="286" r:id="rId14"/>
    <p:sldId id="287" r:id="rId15"/>
    <p:sldId id="289" r:id="rId16"/>
    <p:sldId id="291" r:id="rId17"/>
    <p:sldId id="293" r:id="rId18"/>
    <p:sldId id="304" r:id="rId19"/>
    <p:sldId id="302" r:id="rId20"/>
    <p:sldId id="294" r:id="rId21"/>
    <p:sldId id="295" r:id="rId22"/>
    <p:sldId id="298" r:id="rId23"/>
    <p:sldId id="299" r:id="rId24"/>
    <p:sldId id="300" r:id="rId25"/>
    <p:sldId id="267" r:id="rId26"/>
    <p:sldId id="292" r:id="rId27"/>
  </p:sldIdLst>
  <p:sldSz cx="9144000" cy="5143500" type="screen16x9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942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40" autoAdjust="0"/>
    <p:restoredTop sz="94660"/>
  </p:normalViewPr>
  <p:slideViewPr>
    <p:cSldViewPr>
      <p:cViewPr varScale="1">
        <p:scale>
          <a:sx n="99" d="100"/>
          <a:sy n="99" d="100"/>
        </p:scale>
        <p:origin x="-81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6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5029E26-3CDE-4E2A-9243-F4CFA73F77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7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D204273-9E39-4C9A-A251-EF1633DCAA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9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2704" y="9430544"/>
            <a:ext cx="2944973" cy="49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 anchor="b"/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fld id="{8617635E-A626-445C-A17F-75912B5C07E1}" type="slidenum">
              <a:rPr lang="en-GB" sz="1200">
                <a:latin typeface="Arial" charset="0"/>
              </a:rPr>
              <a:pPr algn="r"/>
              <a:t>12</a:t>
            </a:fld>
            <a:endParaRPr lang="en-GB" sz="120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2704" y="9430544"/>
            <a:ext cx="2944973" cy="49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 anchor="b"/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fld id="{8617635E-A626-445C-A17F-75912B5C07E1}" type="slidenum">
              <a:rPr lang="en-GB" sz="1200">
                <a:latin typeface="Arial" charset="0"/>
              </a:rPr>
              <a:pPr algn="r"/>
              <a:t>13</a:t>
            </a:fld>
            <a:endParaRPr lang="en-GB" sz="120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2704" y="9430544"/>
            <a:ext cx="2944973" cy="49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 anchor="b"/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fld id="{8617635E-A626-445C-A17F-75912B5C07E1}" type="slidenum">
              <a:rPr lang="en-GB" sz="1200">
                <a:latin typeface="Arial" charset="0"/>
              </a:rPr>
              <a:pPr algn="r"/>
              <a:t>14</a:t>
            </a:fld>
            <a:endParaRPr lang="en-GB" sz="120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2704" y="9430544"/>
            <a:ext cx="2944973" cy="49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 anchor="b"/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/>
            <a:fld id="{8617635E-A626-445C-A17F-75912B5C07E1}" type="slidenum">
              <a:rPr lang="en-GB" sz="1200">
                <a:latin typeface="Arial" charset="0"/>
              </a:rPr>
              <a:pPr algn="r"/>
              <a:t>15</a:t>
            </a:fld>
            <a:endParaRPr lang="en-GB" sz="120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31286"/>
          </a:xfrm>
        </p:spPr>
        <p:txBody>
          <a:bodyPr/>
          <a:lstStyle>
            <a:lvl1pPr marL="0" indent="0" algn="ctr">
              <a:buFontTx/>
              <a:buNone/>
              <a:defRPr sz="2000" baseline="0"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0" y="357188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457200"/>
            <a:ext cx="200025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88" y="457200"/>
            <a:ext cx="584835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7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8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1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088" y="1314450"/>
            <a:ext cx="3924300" cy="325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14450"/>
            <a:ext cx="3924300" cy="325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8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5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0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81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573088" y="4572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314450"/>
            <a:ext cx="8001000" cy="314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0" y="357188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699792" y="4741833"/>
            <a:ext cx="46085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0" rIns="3600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800" dirty="0" smtClean="0">
                <a:solidFill>
                  <a:schemeClr val="tx1"/>
                </a:solidFill>
                <a:latin typeface="+mj-lt"/>
              </a:rPr>
              <a:t>IAEA TM on Control 2015, Ahmedabad </a:t>
            </a:r>
          </a:p>
          <a:p>
            <a:pPr algn="ctr">
              <a:spcBef>
                <a:spcPct val="50000"/>
              </a:spcBef>
            </a:pPr>
            <a:r>
              <a:rPr lang="en-GB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 2015, ITER Organization</a:t>
            </a:r>
            <a:r>
              <a:rPr lang="en-GB" sz="800" dirty="0" smtClean="0">
                <a:solidFill>
                  <a:schemeClr val="tx1"/>
                </a:solidFill>
                <a:latin typeface="+mj-lt"/>
              </a:rPr>
              <a:t>	</a:t>
            </a:r>
            <a:endParaRPr lang="en-GB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458200" y="4788000"/>
            <a:ext cx="585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>
                <a:latin typeface="+mj-lt"/>
              </a:rPr>
              <a:t>Page </a:t>
            </a:r>
            <a:fld id="{47BA91C2-74BF-4480-8BF1-C44F20807924}" type="slidenum">
              <a:rPr lang="en-GB" sz="800" smtClean="0">
                <a:latin typeface="+mj-lt"/>
              </a:rPr>
              <a:pPr>
                <a:spcBef>
                  <a:spcPct val="50000"/>
                </a:spcBef>
              </a:pPr>
              <a:t>‹#›</a:t>
            </a:fld>
            <a:endParaRPr lang="en-GB" sz="800" dirty="0">
              <a:latin typeface="+mj-lt"/>
            </a:endParaRPr>
          </a:p>
        </p:txBody>
      </p:sp>
      <p:cxnSp>
        <p:nvCxnSpPr>
          <p:cNvPr id="4" name="Straight Connector 3"/>
          <p:cNvCxnSpPr/>
          <p:nvPr userDrawn="1"/>
        </p:nvCxnSpPr>
        <p:spPr bwMode="auto">
          <a:xfrm>
            <a:off x="0" y="4731514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8388424" y="4731514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 userDrawn="1"/>
        </p:nvCxnSpPr>
        <p:spPr bwMode="auto">
          <a:xfrm>
            <a:off x="7308304" y="4731990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699792" y="4731990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752000"/>
            <a:ext cx="592767" cy="293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4953600"/>
            <a:ext cx="2016224" cy="97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7338" indent="-287338" algn="l" defTabSz="795338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79400" algn="l" defTabSz="795338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36650" indent="-188913" algn="l" defTabSz="795338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11300" indent="-184150" algn="l" defTabSz="795338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59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431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003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575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147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
<Relationship Target="../media/fortinet_alert_1.png" Type="http://schemas.openxmlformats.org/officeDocument/2006/relationships/image" Id="rId_fortinet_1"/>
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14500"/>
            <a:ext cx="8496944" cy="857250"/>
          </a:xfrm>
        </p:spPr>
        <p:txBody>
          <a:bodyPr/>
          <a:lstStyle/>
          <a:p>
            <a:r>
              <a:rPr lang="en-US" sz="3200" dirty="0"/>
              <a:t>Overview and implementation concepts of configuration, supervision and real-time control system of ITER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A. </a:t>
            </a:r>
            <a:r>
              <a:rPr lang="de-DE" dirty="0" smtClean="0"/>
              <a:t>Winter, </a:t>
            </a:r>
            <a:r>
              <a:rPr lang="de-DE" dirty="0"/>
              <a:t>B. </a:t>
            </a:r>
            <a:r>
              <a:rPr lang="de-DE" dirty="0" smtClean="0"/>
              <a:t>Bauvir, G</a:t>
            </a:r>
            <a:r>
              <a:rPr lang="de-DE" dirty="0"/>
              <a:t>. </a:t>
            </a:r>
            <a:r>
              <a:rPr lang="de-DE" dirty="0" smtClean="0"/>
              <a:t>Neu, </a:t>
            </a:r>
            <a:r>
              <a:rPr lang="de-DE" dirty="0"/>
              <a:t>A. </a:t>
            </a:r>
            <a:r>
              <a:rPr lang="de-DE" dirty="0" smtClean="0"/>
              <a:t>Neto,  </a:t>
            </a:r>
            <a:r>
              <a:rPr lang="de-DE" dirty="0"/>
              <a:t>A. V. </a:t>
            </a:r>
            <a:r>
              <a:rPr lang="de-DE" dirty="0" smtClean="0"/>
              <a:t>Stephen, </a:t>
            </a:r>
            <a:r>
              <a:rPr lang="de-DE" dirty="0"/>
              <a:t>W. </a:t>
            </a:r>
            <a:r>
              <a:rPr lang="de-DE" dirty="0" smtClean="0"/>
              <a:t>Treutterer</a:t>
            </a:r>
            <a:endParaRPr lang="en-GB" dirty="0"/>
          </a:p>
        </p:txBody>
      </p:sp>
      <p:pic>
        <p:nvPicPr>
          <p:cNvPr name="Picture 6" id="7" descr="cover_page_for_ppt.png"/>
          <p:cNvPicPr>
            <a:picLocks noChangeAspect="1"/>
          </p:cNvPicPr>
          <p:nvPr/>
        </p:nvPicPr>
        <p:blipFill>
          <a:blip cstate="print" r:embed="rId_fortinet_1"/>
          <a:stretch>
            <a:fillRect/>
          </a:stretch>
        </p:blipFill>
        <p:spPr>
          <a:xfrm>
            <a:off y="1294784" x="1713344"/>
            <a:ext cy="1524616" cx="57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6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3742"/>
            <a:ext cx="8640960" cy="397768"/>
          </a:xfrm>
        </p:spPr>
        <p:txBody>
          <a:bodyPr/>
          <a:lstStyle/>
          <a:p>
            <a:r>
              <a:rPr lang="en-US" sz="2800" dirty="0" smtClean="0"/>
              <a:t>How to build a pulse schedule? – LEGO™</a:t>
            </a:r>
            <a:endParaRPr lang="en-GB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3774"/>
            <a:ext cx="6924484" cy="24260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6512" y="2787774"/>
            <a:ext cx="92170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Level 0: configuration objects for necessary plant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Contains the configuration data which remains constant during a pulse or will change event based, e.g. two sets of configuration parameters which may depend on </a:t>
            </a:r>
            <a:r>
              <a:rPr lang="en-US" sz="1600" dirty="0" smtClean="0">
                <a:latin typeface="+mj-lt"/>
              </a:rPr>
              <a:t>an event to </a:t>
            </a:r>
            <a:r>
              <a:rPr lang="en-US" sz="1600" dirty="0">
                <a:latin typeface="+mj-lt"/>
              </a:rPr>
              <a:t>trigger change</a:t>
            </a:r>
            <a:endParaRPr lang="en-US" sz="1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Level 1: PCS configuration (algorithms and architecture, not parameters) </a:t>
            </a:r>
            <a:r>
              <a:rPr lang="en-US" sz="1600" dirty="0" smtClean="0">
                <a:latin typeface="+mj-lt"/>
                <a:sym typeface="Wingdings" panose="05000000000000000000" pitchFamily="2" charset="2"/>
              </a:rPr>
              <a:t> RTF </a:t>
            </a:r>
            <a:r>
              <a:rPr lang="en-US" sz="1600" dirty="0" err="1" smtClean="0">
                <a:latin typeface="+mj-lt"/>
                <a:sym typeface="Wingdings" panose="05000000000000000000" pitchFamily="2" charset="2"/>
              </a:rPr>
              <a:t>config</a:t>
            </a:r>
            <a:r>
              <a:rPr lang="en-US" sz="1600" dirty="0" smtClean="0">
                <a:latin typeface="+mj-lt"/>
                <a:sym typeface="Wingdings" panose="05000000000000000000" pitchFamily="2" charset="2"/>
              </a:rPr>
              <a:t> schema</a:t>
            </a:r>
            <a:endParaRPr lang="en-US" sz="1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Level 2: segment information with all necessary parameters/waveforms/etc.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Level 3: metadata such as operational limits, pulse number, physics goal, audit trail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Pulse schedule composed of </a:t>
            </a:r>
            <a:r>
              <a:rPr lang="en-US" sz="1600" b="1" dirty="0" smtClean="0">
                <a:latin typeface="+mj-lt"/>
              </a:rPr>
              <a:t>building blocks</a:t>
            </a:r>
            <a:endParaRPr lang="en-GB" sz="1600" dirty="0"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3478"/>
            <a:ext cx="7056784" cy="515466"/>
          </a:xfrm>
        </p:spPr>
        <p:txBody>
          <a:bodyPr/>
          <a:lstStyle/>
          <a:p>
            <a:r>
              <a:rPr lang="en-US" sz="2800" dirty="0" smtClean="0"/>
              <a:t>Architecture concept for scheduling software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738386"/>
            <a:ext cx="4248472" cy="537220"/>
          </a:xfrm>
        </p:spPr>
        <p:txBody>
          <a:bodyPr/>
          <a:lstStyle/>
          <a:p>
            <a:r>
              <a:rPr lang="en-US" sz="2000" dirty="0" smtClean="0"/>
              <a:t>Separate HMI from underlying infrastructure</a:t>
            </a:r>
          </a:p>
          <a:p>
            <a:r>
              <a:rPr lang="en-US" sz="2000" dirty="0" smtClean="0"/>
              <a:t>Abstraction from data sources</a:t>
            </a:r>
          </a:p>
          <a:p>
            <a:r>
              <a:rPr lang="en-US" sz="2000" dirty="0" smtClean="0"/>
              <a:t>Support for service-based architectures to allow full re-usability in different environments</a:t>
            </a:r>
          </a:p>
          <a:p>
            <a:r>
              <a:rPr lang="en-US" sz="2000" dirty="0" smtClean="0"/>
              <a:t>Similar to DIIRT in the EPICS world</a:t>
            </a:r>
          </a:p>
          <a:p>
            <a:r>
              <a:rPr lang="en-US" sz="2000" dirty="0" smtClean="0"/>
              <a:t>Architecture design foreseen for 2016</a:t>
            </a:r>
          </a:p>
          <a:p>
            <a:r>
              <a:rPr lang="en-US" sz="2000" dirty="0" smtClean="0"/>
              <a:t>Targeted support for FAT/SAT from CCS 2016a</a:t>
            </a: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  <p:pic>
        <p:nvPicPr>
          <p:cNvPr id="4098" name="Picture 2" descr="diirt architecture out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98326"/>
            <a:ext cx="4535488" cy="3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8" y="4299942"/>
            <a:ext cx="208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G. </a:t>
            </a:r>
            <a:r>
              <a:rPr lang="en-US" sz="1800" dirty="0" err="1" smtClean="0">
                <a:latin typeface="+mj-lt"/>
              </a:rPr>
              <a:t>Carcassi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83518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Example: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28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3088" y="-92546"/>
            <a:ext cx="8001000" cy="504056"/>
          </a:xfrm>
        </p:spPr>
        <p:txBody>
          <a:bodyPr/>
          <a:lstStyle/>
          <a:p>
            <a:pPr eaLnBrk="1" hangingPunct="1"/>
            <a:r>
              <a:rPr lang="en-US" sz="2800" dirty="0" smtClean="0"/>
              <a:t>Functional scope</a:t>
            </a:r>
            <a:endParaRPr lang="en-GB" sz="28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483518"/>
            <a:ext cx="8856984" cy="3147510"/>
          </a:xfrm>
        </p:spPr>
        <p:txBody>
          <a:bodyPr/>
          <a:lstStyle/>
          <a:p>
            <a:pPr marL="342900" indent="-342900"/>
            <a:r>
              <a:rPr lang="en-US" sz="1600" dirty="0" smtClean="0"/>
              <a:t>Orchestration</a:t>
            </a:r>
          </a:p>
          <a:p>
            <a:pPr marL="812800" lvl="1" indent="-342900"/>
            <a:r>
              <a:rPr lang="en-US" sz="1400" dirty="0"/>
              <a:t>A</a:t>
            </a:r>
            <a:r>
              <a:rPr lang="en-GB" sz="1400" dirty="0" err="1"/>
              <a:t>utomated</a:t>
            </a:r>
            <a:r>
              <a:rPr lang="en-GB" sz="1400" dirty="0"/>
              <a:t> orchestration of plasma pulse preparation</a:t>
            </a:r>
          </a:p>
          <a:p>
            <a:pPr marL="812800" lvl="1" indent="-342900"/>
            <a:r>
              <a:rPr lang="en-US" sz="1400" dirty="0" smtClean="0"/>
              <a:t>Execution of conditioning functions w/out plasma (GDC, baking, etc.)</a:t>
            </a:r>
            <a:endParaRPr lang="en-GB" sz="1400" dirty="0" smtClean="0"/>
          </a:p>
          <a:p>
            <a:pPr marL="812800" lvl="1" indent="-342900"/>
            <a:r>
              <a:rPr lang="en-GB" sz="1400" dirty="0" smtClean="0"/>
              <a:t>Execution of other operationally relevant procedures which can be automated (start-up, transitions to short-term maintenance, etc.)</a:t>
            </a:r>
          </a:p>
          <a:p>
            <a:pPr marL="812800" lvl="1" indent="-342900"/>
            <a:r>
              <a:rPr lang="en-US" sz="1400" dirty="0"/>
              <a:t>Manage interdependencies between functional groups and Plant Systems</a:t>
            </a:r>
          </a:p>
          <a:p>
            <a:pPr lvl="2"/>
            <a:r>
              <a:rPr lang="en-US" sz="1200" dirty="0" smtClean="0"/>
              <a:t>Verify </a:t>
            </a:r>
            <a:r>
              <a:rPr lang="en-US" sz="1200" dirty="0"/>
              <a:t>relevant pre-conditions prior to attempting any action</a:t>
            </a:r>
          </a:p>
          <a:p>
            <a:pPr lvl="2"/>
            <a:r>
              <a:rPr lang="en-US" sz="1200" dirty="0"/>
              <a:t>Control Plant Systems to reach required passive </a:t>
            </a:r>
            <a:r>
              <a:rPr lang="en-US" sz="1200" dirty="0" smtClean="0"/>
              <a:t>state</a:t>
            </a:r>
            <a:endParaRPr lang="en-US" sz="1200" dirty="0"/>
          </a:p>
          <a:p>
            <a:pPr marL="342900" indent="-342900"/>
            <a:r>
              <a:rPr lang="en-US" sz="1600" dirty="0" smtClean="0"/>
              <a:t>Timing</a:t>
            </a:r>
          </a:p>
          <a:p>
            <a:pPr marL="812800" lvl="1" indent="-342900"/>
            <a:r>
              <a:rPr lang="en-US" sz="1400" dirty="0" smtClean="0"/>
              <a:t>Management of countdown phase and definition of pulse time scale</a:t>
            </a:r>
          </a:p>
          <a:p>
            <a:pPr marL="342900" indent="-342900"/>
            <a:r>
              <a:rPr lang="en-US" sz="1600" dirty="0" smtClean="0"/>
              <a:t>Configuration</a:t>
            </a:r>
          </a:p>
          <a:p>
            <a:pPr marL="812800" lvl="1" indent="-342900"/>
            <a:r>
              <a:rPr lang="en-GB" sz="1400" dirty="0" smtClean="0"/>
              <a:t>Verification, validation </a:t>
            </a:r>
            <a:r>
              <a:rPr lang="en-GB" sz="1400" dirty="0"/>
              <a:t>and propagation of </a:t>
            </a:r>
            <a:r>
              <a:rPr lang="en-GB" sz="1400" dirty="0" smtClean="0"/>
              <a:t>machine </a:t>
            </a:r>
            <a:r>
              <a:rPr lang="en-GB" sz="1400" dirty="0"/>
              <a:t>configuration to PCS and all PS </a:t>
            </a:r>
            <a:r>
              <a:rPr lang="en-GB" sz="1400" dirty="0" smtClean="0"/>
              <a:t>I&amp;C</a:t>
            </a:r>
          </a:p>
          <a:p>
            <a:pPr marL="342900" indent="-342900"/>
            <a:r>
              <a:rPr lang="en-US" sz="1600" dirty="0" smtClean="0"/>
              <a:t>Monitoring</a:t>
            </a:r>
          </a:p>
          <a:p>
            <a:pPr marL="812800" lvl="1" indent="-342900"/>
            <a:r>
              <a:rPr lang="en-US" sz="1400" dirty="0" smtClean="0"/>
              <a:t>Monitor system and infrastructure health, pulse schedule execution, etc.</a:t>
            </a:r>
          </a:p>
          <a:p>
            <a:pPr marL="812800" lvl="1" indent="-342900"/>
            <a:r>
              <a:rPr lang="en-US" sz="1400" dirty="0" smtClean="0"/>
              <a:t>Verify machine state is adequate for the intended configuration, etc.</a:t>
            </a:r>
          </a:p>
          <a:p>
            <a:pPr marL="812800" lvl="1" indent="-342900"/>
            <a:r>
              <a:rPr lang="en-US" sz="1400" dirty="0" smtClean="0"/>
              <a:t>Provide Plant-level status information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0"/>
            <a:ext cx="24320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SUP &amp; automation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3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3088" y="-92546"/>
            <a:ext cx="8001000" cy="48777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Orchestration</a:t>
            </a:r>
            <a:endParaRPr lang="en-GB" sz="2800" dirty="0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70384"/>
            <a:ext cx="3405941" cy="32575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23928" y="915566"/>
            <a:ext cx="4650160" cy="3257550"/>
          </a:xfrm>
        </p:spPr>
        <p:txBody>
          <a:bodyPr/>
          <a:lstStyle/>
          <a:p>
            <a:pPr marL="342900" indent="-342900" eaLnBrk="1" hangingPunct="1"/>
            <a:r>
              <a:rPr lang="en-US" sz="1800" dirty="0"/>
              <a:t>SUP orchestrates </a:t>
            </a:r>
            <a:r>
              <a:rPr lang="en-US" sz="1800" dirty="0" smtClean="0"/>
              <a:t>activities </a:t>
            </a:r>
            <a:r>
              <a:rPr lang="en-US" sz="1800" dirty="0"/>
              <a:t>prior </a:t>
            </a:r>
            <a:r>
              <a:rPr lang="en-US" sz="1800" dirty="0" smtClean="0"/>
              <a:t>to, </a:t>
            </a:r>
            <a:r>
              <a:rPr lang="en-US" sz="1800" dirty="0"/>
              <a:t>and just after plasma pulse</a:t>
            </a:r>
          </a:p>
          <a:p>
            <a:pPr marL="812800" lvl="1" indent="-342900" eaLnBrk="1" hangingPunct="1"/>
            <a:r>
              <a:rPr lang="en-US" sz="1600" dirty="0" smtClean="0"/>
              <a:t>Human-in-the-loop automation</a:t>
            </a:r>
          </a:p>
          <a:p>
            <a:pPr marL="812800" lvl="1" indent="-342900" eaLnBrk="1" hangingPunct="1"/>
            <a:r>
              <a:rPr lang="en-US" sz="1600" dirty="0" smtClean="0"/>
              <a:t>SUP </a:t>
            </a:r>
            <a:r>
              <a:rPr lang="en-US" sz="1600" dirty="0"/>
              <a:t>involved during pulse only for monitoring </a:t>
            </a:r>
            <a:r>
              <a:rPr lang="en-US" sz="1600" dirty="0" smtClean="0"/>
              <a:t>purposes</a:t>
            </a:r>
          </a:p>
          <a:p>
            <a:pPr marL="342900" indent="-342900" eaLnBrk="1" hangingPunct="1"/>
            <a:r>
              <a:rPr lang="en-US" sz="1800" dirty="0"/>
              <a:t>Interdependencies between functional groups and Plant Systems may have to be managed in order to orchestrate the pulse preparation phase</a:t>
            </a:r>
          </a:p>
          <a:p>
            <a:pPr marL="812800" lvl="1" indent="-342900" eaLnBrk="1" hangingPunct="1"/>
            <a:r>
              <a:rPr lang="en-US" sz="1600" dirty="0"/>
              <a:t>Conditions in one part of the machine required prior to start of an activity in another </a:t>
            </a:r>
            <a:r>
              <a:rPr lang="en-US" sz="1600" dirty="0" smtClean="0"/>
              <a:t>part</a:t>
            </a:r>
            <a:endParaRPr lang="en-US" sz="16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0"/>
            <a:ext cx="24320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SUP &amp; automation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3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3088" y="-20538"/>
            <a:ext cx="8001000" cy="39383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Configuration</a:t>
            </a:r>
            <a:endParaRPr lang="en-GB" sz="2800" dirty="0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2392"/>
            <a:ext cx="3405941" cy="32575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563888" y="411510"/>
            <a:ext cx="5544616" cy="3257550"/>
          </a:xfrm>
        </p:spPr>
        <p:txBody>
          <a:bodyPr/>
          <a:lstStyle/>
          <a:p>
            <a:pPr marL="342900" indent="-342900" eaLnBrk="1" hangingPunct="1"/>
            <a:r>
              <a:rPr lang="en-US" sz="1600" dirty="0"/>
              <a:t>Retrieve PCS and Plant System I&amp;C configuration from the pulse schedule identified for execution</a:t>
            </a:r>
          </a:p>
          <a:p>
            <a:pPr marL="812800" lvl="1" indent="-342900" eaLnBrk="1" hangingPunct="1"/>
            <a:r>
              <a:rPr lang="en-US" sz="1400" dirty="0"/>
              <a:t>Machine configuration is fully defined in the schedule by the experimenter, </a:t>
            </a:r>
            <a:r>
              <a:rPr lang="en-US" sz="1400" dirty="0" err="1"/>
              <a:t>EiC</a:t>
            </a:r>
            <a:r>
              <a:rPr lang="en-US" sz="1400" dirty="0"/>
              <a:t> and machine </a:t>
            </a:r>
            <a:r>
              <a:rPr lang="en-US" sz="1400" dirty="0" smtClean="0"/>
              <a:t>experts</a:t>
            </a:r>
            <a:endParaRPr lang="en-GB" sz="1400" dirty="0" smtClean="0"/>
          </a:p>
          <a:p>
            <a:pPr marL="342900" indent="-342900" eaLnBrk="1" hangingPunct="1"/>
            <a:r>
              <a:rPr lang="en-US" sz="1600" dirty="0"/>
              <a:t>Perform final engineering verification of the pulse schedule data</a:t>
            </a:r>
          </a:p>
          <a:p>
            <a:pPr marL="812800" lvl="1" indent="-342900" eaLnBrk="1" hangingPunct="1"/>
            <a:r>
              <a:rPr lang="en-US" sz="1400" dirty="0" smtClean="0"/>
              <a:t>Verify against operational limits ‘of the day’</a:t>
            </a:r>
          </a:p>
          <a:p>
            <a:pPr marL="1192212" lvl="2" indent="-342900" eaLnBrk="1" hangingPunct="1"/>
            <a:r>
              <a:rPr lang="en-US" sz="1100" dirty="0" smtClean="0"/>
              <a:t>E.g. some Plant Systems may not be able to deliver full performance</a:t>
            </a:r>
          </a:p>
          <a:p>
            <a:pPr marL="812800" lvl="1" indent="-342900" eaLnBrk="1" hangingPunct="1"/>
            <a:r>
              <a:rPr lang="en-US" sz="1400" dirty="0" smtClean="0"/>
              <a:t>Verify or resolve dependency to machine state (and/or history)</a:t>
            </a:r>
          </a:p>
          <a:p>
            <a:pPr marL="1192212" lvl="2" indent="-342900" eaLnBrk="1" hangingPunct="1"/>
            <a:r>
              <a:rPr lang="en-US" sz="1100" dirty="0" smtClean="0"/>
              <a:t>E.g. neutron budget, accumulated mech. stress, etc. pre-conditions or constraints</a:t>
            </a:r>
          </a:p>
          <a:p>
            <a:pPr marL="812800" lvl="1" indent="-342900" eaLnBrk="1" hangingPunct="1"/>
            <a:r>
              <a:rPr lang="en-US" sz="1400" dirty="0" smtClean="0"/>
              <a:t>Availability of required Plant Systems</a:t>
            </a:r>
          </a:p>
          <a:p>
            <a:pPr marL="1192212" lvl="2" indent="-342900" eaLnBrk="1" hangingPunct="1"/>
            <a:r>
              <a:rPr lang="en-US" sz="1100" dirty="0" smtClean="0"/>
              <a:t>E.g. some required PS may not be available</a:t>
            </a:r>
          </a:p>
          <a:p>
            <a:pPr marL="342900" indent="-342900" eaLnBrk="1" hangingPunct="1"/>
            <a:r>
              <a:rPr lang="en-US" sz="1600" dirty="0"/>
              <a:t>Propagate configuration using appropriate interface</a:t>
            </a:r>
          </a:p>
          <a:p>
            <a:pPr marL="812800" lvl="1" indent="-342900" eaLnBrk="1" hangingPunct="1"/>
            <a:r>
              <a:rPr lang="en-US" sz="1400" dirty="0"/>
              <a:t>Configuration to all Plant System I&amp;C, PCS, etc.</a:t>
            </a:r>
            <a:endParaRPr lang="en-GB" sz="1400" dirty="0"/>
          </a:p>
          <a:p>
            <a:pPr marL="342900" indent="-342900"/>
            <a:endParaRPr lang="en-US" sz="19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0"/>
            <a:ext cx="24320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SUP &amp; automation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07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3088" y="-38362"/>
            <a:ext cx="8001000" cy="44987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Monitoring</a:t>
            </a:r>
            <a:endParaRPr lang="en-GB" sz="2800" dirty="0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059582"/>
            <a:ext cx="3405941" cy="32575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347864" y="843558"/>
            <a:ext cx="5796136" cy="3257550"/>
          </a:xfrm>
        </p:spPr>
        <p:txBody>
          <a:bodyPr/>
          <a:lstStyle/>
          <a:p>
            <a:pPr marL="342900" indent="-342900" eaLnBrk="1" hangingPunct="1"/>
            <a:r>
              <a:rPr lang="en-US" sz="1400" dirty="0" smtClean="0"/>
              <a:t>Detect faults of failure during </a:t>
            </a:r>
            <a:r>
              <a:rPr lang="en-US" sz="1400" dirty="0"/>
              <a:t>p</a:t>
            </a:r>
            <a:r>
              <a:rPr lang="en-US" sz="1400" dirty="0" smtClean="0"/>
              <a:t>reparation phase</a:t>
            </a:r>
          </a:p>
          <a:p>
            <a:pPr marL="812800" lvl="1" indent="-342900" eaLnBrk="1" hangingPunct="1"/>
            <a:r>
              <a:rPr lang="en-US" sz="1200" dirty="0" smtClean="0"/>
              <a:t>Human decision </a:t>
            </a:r>
            <a:r>
              <a:rPr lang="en-US" sz="1200" dirty="0"/>
              <a:t>to abort or </a:t>
            </a:r>
            <a:r>
              <a:rPr lang="en-US" sz="1200" dirty="0" smtClean="0"/>
              <a:t>pause/recover</a:t>
            </a:r>
          </a:p>
          <a:p>
            <a:pPr marL="342900" indent="-342900" eaLnBrk="1" hangingPunct="1"/>
            <a:r>
              <a:rPr lang="en-US" sz="1400" dirty="0" smtClean="0"/>
              <a:t>Verify that Plant Systems have reached required state prior to hand-over to PCS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GB" sz="1400" dirty="0">
                <a:ea typeface="+mn-ea"/>
                <a:cs typeface="+mn-cs"/>
              </a:rPr>
              <a:t>Monitoring and notification </a:t>
            </a:r>
            <a:r>
              <a:rPr lang="en-GB" sz="1400" dirty="0" smtClean="0">
                <a:ea typeface="+mn-ea"/>
                <a:cs typeface="+mn-cs"/>
              </a:rPr>
              <a:t>during </a:t>
            </a:r>
            <a:r>
              <a:rPr lang="en-GB" sz="1400" dirty="0">
                <a:ea typeface="+mn-ea"/>
                <a:cs typeface="+mn-cs"/>
              </a:rPr>
              <a:t>pulse</a:t>
            </a:r>
          </a:p>
          <a:p>
            <a:pPr lvl="1"/>
            <a:r>
              <a:rPr lang="en-GB" sz="1200" dirty="0" smtClean="0"/>
              <a:t>No </a:t>
            </a:r>
            <a:r>
              <a:rPr lang="en-GB" sz="1200" dirty="0"/>
              <a:t>automated action foreseen, yet informing operation about operationally relevant situation incl. in non plasma-related </a:t>
            </a:r>
            <a:r>
              <a:rPr lang="en-GB" sz="1200" dirty="0" smtClean="0"/>
              <a:t>systems</a:t>
            </a:r>
          </a:p>
          <a:p>
            <a:pPr marL="342900" indent="-342900" eaLnBrk="1" hangingPunct="1"/>
            <a:r>
              <a:rPr lang="en-US" sz="1400" dirty="0" smtClean="0"/>
              <a:t>Continuous monitoring of machine </a:t>
            </a:r>
            <a:r>
              <a:rPr lang="en-US" sz="1400" dirty="0"/>
              <a:t>state and infrastructure health</a:t>
            </a:r>
          </a:p>
          <a:p>
            <a:pPr marL="812800" lvl="1" indent="-342900" eaLnBrk="1" hangingPunct="1"/>
            <a:r>
              <a:rPr lang="en-US" sz="1200" dirty="0"/>
              <a:t>Extremely large scope, take a chance at detecting relevant conditions before they become issues</a:t>
            </a:r>
          </a:p>
          <a:p>
            <a:pPr marL="812800" lvl="1" indent="-342900" eaLnBrk="1" hangingPunct="1"/>
            <a:r>
              <a:rPr lang="en-US" sz="1200" dirty="0"/>
              <a:t>Incl. availability of all expected hardware, software, infrastructure resources</a:t>
            </a:r>
          </a:p>
          <a:p>
            <a:pPr marL="342900" indent="-342900" eaLnBrk="1" hangingPunct="1"/>
            <a:r>
              <a:rPr lang="en-US" sz="1400" dirty="0" smtClean="0"/>
              <a:t>Provide </a:t>
            </a:r>
            <a:r>
              <a:rPr lang="en-US" sz="1400" dirty="0"/>
              <a:t>middle-layer service</a:t>
            </a:r>
          </a:p>
          <a:p>
            <a:pPr marL="812800" lvl="1" indent="-342900" eaLnBrk="1" hangingPunct="1"/>
            <a:r>
              <a:rPr lang="en-US" sz="1200" dirty="0"/>
              <a:t>Elaborate Plant-level state information combining information spanning more than one Plant System I&amp;C</a:t>
            </a:r>
            <a:endParaRPr lang="en-GB" sz="1200" dirty="0"/>
          </a:p>
          <a:p>
            <a:pPr marL="812800" lvl="1" indent="-342900" eaLnBrk="1" hangingPunct="1"/>
            <a:r>
              <a:rPr lang="en-US" sz="1200" dirty="0"/>
              <a:t>Support notification of Plant-level or context-specific </a:t>
            </a:r>
            <a:r>
              <a:rPr lang="en-US" sz="1200" dirty="0" smtClean="0"/>
              <a:t>alarms</a:t>
            </a:r>
            <a:endParaRPr lang="en-US" sz="12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0"/>
            <a:ext cx="24320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SUP &amp; automation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9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2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Architecture &amp; schedule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20384"/>
            <a:ext cx="8856984" cy="3147510"/>
          </a:xfrm>
        </p:spPr>
        <p:txBody>
          <a:bodyPr/>
          <a:lstStyle/>
          <a:p>
            <a:r>
              <a:rPr lang="en-US" sz="2000" dirty="0" smtClean="0"/>
              <a:t>Functional overlap with scheduling for validation </a:t>
            </a:r>
            <a:r>
              <a:rPr lang="en-US" sz="2000" dirty="0" smtClean="0">
                <a:sym typeface="Wingdings" panose="05000000000000000000" pitchFamily="2" charset="2"/>
              </a:rPr>
              <a:t> common infrastructure foreseen to allow re-useable algorithms  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EPICS will allow for direct implementation of most slow monitoring functions using IOC’s and PV’s as a </a:t>
            </a:r>
            <a:r>
              <a:rPr lang="en-US" sz="2000" dirty="0" err="1" smtClean="0">
                <a:sym typeface="Wingdings" panose="05000000000000000000" pitchFamily="2" charset="2"/>
              </a:rPr>
              <a:t>middlelayer</a:t>
            </a:r>
            <a:r>
              <a:rPr lang="en-US" sz="2000" dirty="0" smtClean="0">
                <a:sym typeface="Wingdings" panose="05000000000000000000" pitchFamily="2" charset="2"/>
              </a:rPr>
              <a:t> service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endParaRPr lang="en-US" sz="2000" dirty="0" smtClean="0">
              <a:sym typeface="Wingdings" panose="05000000000000000000" pitchFamily="2" charset="2"/>
            </a:endParaRP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Prototyping/phase 1 design work will begin in 2016 with releases foreseen on a yearly basis starting 2017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Support for FAT/SAT available with CCS 2016a</a:t>
            </a: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0"/>
            <a:ext cx="24320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SUP &amp; automation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35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0"/>
            <a:ext cx="8001000" cy="350912"/>
          </a:xfrm>
        </p:spPr>
        <p:txBody>
          <a:bodyPr/>
          <a:lstStyle/>
          <a:p>
            <a:r>
              <a:rPr lang="en-US" dirty="0" smtClean="0"/>
              <a:t>Implementation of real-time 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47" y="339502"/>
            <a:ext cx="8767134" cy="4262572"/>
          </a:xfrm>
        </p:spPr>
        <p:txBody>
          <a:bodyPr/>
          <a:lstStyle/>
          <a:p>
            <a:r>
              <a:rPr lang="en-US" sz="1800" dirty="0" smtClean="0"/>
              <a:t>These tasks typically concern systems which contribute to real-time plasma control, e.g. diagnostics, PCS and actuator systems</a:t>
            </a:r>
          </a:p>
          <a:p>
            <a:pPr lvl="1"/>
            <a:r>
              <a:rPr lang="en-US" sz="1400" dirty="0" smtClean="0"/>
              <a:t>Control functions will take diagnostic measurements as input</a:t>
            </a:r>
          </a:p>
          <a:p>
            <a:pPr lvl="1"/>
            <a:r>
              <a:rPr lang="en-US" sz="1400" dirty="0" smtClean="0"/>
              <a:t>Procurement of I&amp;C for diagnostic and actuator systems is in scope of various DA’s</a:t>
            </a:r>
          </a:p>
          <a:p>
            <a:r>
              <a:rPr lang="en-US" sz="1800" dirty="0" smtClean="0"/>
              <a:t>division </a:t>
            </a:r>
            <a:r>
              <a:rPr lang="en-US" sz="1800" dirty="0"/>
              <a:t>of responsibilities for different parts of a control cycle (measurement, algorithm, actuation) is a (major) </a:t>
            </a:r>
            <a:r>
              <a:rPr lang="en-US" sz="1800" dirty="0" smtClean="0"/>
              <a:t>headache </a:t>
            </a:r>
            <a:r>
              <a:rPr lang="en-US" sz="1800" dirty="0" smtClean="0">
                <a:sym typeface="Wingdings" panose="05000000000000000000" pitchFamily="2" charset="2"/>
              </a:rPr>
              <a:t> maintainability, consistency and flexibility</a:t>
            </a:r>
            <a:r>
              <a:rPr lang="en-US" sz="1800" dirty="0" smtClean="0"/>
              <a:t>.</a:t>
            </a:r>
            <a:endParaRPr lang="en-GB" sz="1400" dirty="0"/>
          </a:p>
          <a:p>
            <a:r>
              <a:rPr lang="en-US" sz="1800" dirty="0" smtClean="0"/>
              <a:t>CODAC is responsible to implement control functions specified by POP, but not only those. In addition: </a:t>
            </a:r>
          </a:p>
          <a:p>
            <a:pPr lvl="1"/>
            <a:r>
              <a:rPr lang="en-US" sz="1400" dirty="0" smtClean="0"/>
              <a:t>Integrated commissioning support</a:t>
            </a:r>
          </a:p>
          <a:p>
            <a:pPr lvl="1"/>
            <a:r>
              <a:rPr lang="en-US" sz="1400" dirty="0" smtClean="0"/>
              <a:t>Real-time protection</a:t>
            </a:r>
          </a:p>
          <a:p>
            <a:r>
              <a:rPr lang="en-US" sz="1800" dirty="0" smtClean="0"/>
              <a:t>one integrated solution for implementation and development of real-time tasks for all stakeholders highly desirable</a:t>
            </a:r>
            <a:endParaRPr lang="en-US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202282"/>
            <a:ext cx="9036496" cy="685800"/>
          </a:xfrm>
        </p:spPr>
        <p:txBody>
          <a:bodyPr/>
          <a:lstStyle/>
          <a:p>
            <a:r>
              <a:rPr lang="en-US" sz="2800" dirty="0" smtClean="0"/>
              <a:t>Diagnostics and plasma control: IF flow</a:t>
            </a:r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3377"/>
            <a:ext cx="7265092" cy="431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6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496" y="-92546"/>
            <a:ext cx="8001000" cy="515466"/>
          </a:xfrm>
        </p:spPr>
        <p:txBody>
          <a:bodyPr/>
          <a:lstStyle/>
          <a:p>
            <a:r>
              <a:rPr lang="en-US" sz="2800" dirty="0" smtClean="0"/>
              <a:t>Challenge: diagnostic integration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2200" y="483518"/>
            <a:ext cx="2921968" cy="3147510"/>
          </a:xfrm>
        </p:spPr>
        <p:txBody>
          <a:bodyPr/>
          <a:lstStyle/>
          <a:p>
            <a:r>
              <a:rPr lang="en-US" sz="1800" dirty="0" smtClean="0"/>
              <a:t>Don’t try to read that, but the bottom line:</a:t>
            </a:r>
          </a:p>
          <a:p>
            <a:r>
              <a:rPr lang="en-US" sz="1800" dirty="0" smtClean="0"/>
              <a:t>Around 50 diagnostics provide around 60 measurements with a highly non-diagonal coupling matrix</a:t>
            </a:r>
            <a:endParaRPr lang="en-US" sz="1800" dirty="0"/>
          </a:p>
          <a:p>
            <a:r>
              <a:rPr lang="en-US" sz="1800" dirty="0" smtClean="0"/>
              <a:t>IO CODAC and diagnostic will implement these functions centrally to simplify interface management &amp; maintainability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7" y="843558"/>
            <a:ext cx="646059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39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and configuration</a:t>
            </a:r>
          </a:p>
          <a:p>
            <a:r>
              <a:rPr lang="en-US" dirty="0" smtClean="0"/>
              <a:t>Supervision</a:t>
            </a:r>
          </a:p>
          <a:p>
            <a:r>
              <a:rPr lang="en-US" dirty="0" smtClean="0"/>
              <a:t>Real-time applications</a:t>
            </a:r>
          </a:p>
          <a:p>
            <a:pPr lvl="1"/>
            <a:r>
              <a:rPr lang="en-US" dirty="0" smtClean="0"/>
              <a:t>How to deal with the diagnostic measurements</a:t>
            </a:r>
          </a:p>
          <a:p>
            <a:pPr lvl="1"/>
            <a:r>
              <a:rPr lang="en-US" dirty="0" smtClean="0"/>
              <a:t>Plasma control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11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8" y="-31948"/>
            <a:ext cx="8001000" cy="371450"/>
          </a:xfrm>
        </p:spPr>
        <p:txBody>
          <a:bodyPr/>
          <a:lstStyle/>
          <a:p>
            <a:r>
              <a:rPr lang="en-US" sz="2800" dirty="0" smtClean="0"/>
              <a:t>Simplification of implementation</a:t>
            </a:r>
            <a:endParaRPr lang="en-GB" sz="2800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35496" y="339502"/>
            <a:ext cx="9001000" cy="31475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Diagnostic signal conditioning </a:t>
            </a:r>
          </a:p>
          <a:p>
            <a:pPr lvl="1"/>
            <a:r>
              <a:rPr lang="en-US" sz="1400" kern="0" dirty="0" smtClean="0">
                <a:latin typeface="Arial" pitchFamily="34" charset="0"/>
                <a:cs typeface="Arial" pitchFamily="34" charset="0"/>
              </a:rPr>
              <a:t>Provide toolset to DA’s to facilitate implementation of real-time tasks within plant system I&amp;C and allow for seamless integration into distributed control </a:t>
            </a:r>
            <a:r>
              <a:rPr lang="en-US" sz="1400" kern="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large synergy can be achieved through reusability and simplified acceptance</a:t>
            </a:r>
            <a:endParaRPr lang="en-US" sz="1400" kern="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Derivation of diagnostic measurements</a:t>
            </a:r>
          </a:p>
          <a:p>
            <a:pPr lvl="1"/>
            <a:r>
              <a:rPr lang="en-US" sz="1400" kern="0" dirty="0" smtClean="0">
                <a:latin typeface="Arial" pitchFamily="34" charset="0"/>
                <a:cs typeface="Arial" pitchFamily="34" charset="0"/>
              </a:rPr>
              <a:t>Typically combines input from multiple diagnostics and responsibility is somewhat ambiguously defined in current IO procurement scheme  </a:t>
            </a:r>
          </a:p>
          <a:p>
            <a:pPr lvl="1"/>
            <a:r>
              <a:rPr lang="en-US" sz="1400" dirty="0" smtClean="0">
                <a:latin typeface="Arial" pitchFamily="34" charset="0"/>
                <a:cs typeface="Arial" pitchFamily="34" charset="0"/>
              </a:rPr>
              <a:t>Common infrastructure and centralization of implementation simplifies life for everyone as interfaces become internal to IO</a:t>
            </a:r>
          </a:p>
          <a:p>
            <a:pPr lvl="1"/>
            <a:r>
              <a:rPr lang="en-US" sz="1400" kern="0" dirty="0" smtClean="0">
                <a:latin typeface="Arial" pitchFamily="34" charset="0"/>
                <a:cs typeface="Arial" pitchFamily="34" charset="0"/>
              </a:rPr>
              <a:t>CODAC and diagnostics are pursuing agreement to centralize implementation (CODAC) while specification of algorithms remains within scope of the DA’s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PCS</a:t>
            </a:r>
          </a:p>
          <a:p>
            <a:pPr marL="685800" lvl="1"/>
            <a:r>
              <a:rPr lang="en-US" sz="1400" dirty="0" smtClean="0">
                <a:latin typeface="Arial" pitchFamily="34" charset="0"/>
                <a:cs typeface="Arial" pitchFamily="34" charset="0"/>
              </a:rPr>
              <a:t>Implementation in scope of CODAC, specification in scope of POP</a:t>
            </a:r>
          </a:p>
          <a:p>
            <a:pPr marL="685800" lvl="1"/>
            <a:r>
              <a:rPr lang="en-US" sz="1400" dirty="0" smtClean="0">
                <a:latin typeface="Arial" pitchFamily="34" charset="0"/>
                <a:cs typeface="Arial" pitchFamily="34" charset="0"/>
              </a:rPr>
              <a:t>Infrastructure requirements are superset of requirements for diagnostic measurements</a:t>
            </a:r>
          </a:p>
          <a:p>
            <a:pPr marL="685800" lvl="1"/>
            <a:endParaRPr lang="en-US" sz="14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963709"/>
            <a:ext cx="82109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IO will provide a framework to fulfil all requirements for 1-3 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time for DA to implement their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diagnostic scope</a:t>
            </a:r>
            <a:endParaRPr lang="en-US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0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8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Key features of a framework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9502"/>
            <a:ext cx="8928992" cy="4104456"/>
          </a:xfrm>
        </p:spPr>
        <p:txBody>
          <a:bodyPr/>
          <a:lstStyle/>
          <a:p>
            <a:r>
              <a:rPr lang="en-US" sz="1600" dirty="0" smtClean="0"/>
              <a:t>Multi-platform C++ middleware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“Simulink-type” way of describing the problem</a:t>
            </a:r>
          </a:p>
          <a:p>
            <a:r>
              <a:rPr lang="en-US" sz="1600" dirty="0" smtClean="0"/>
              <a:t>Modular</a:t>
            </a:r>
          </a:p>
          <a:p>
            <a:pPr lvl="1"/>
            <a:r>
              <a:rPr lang="en-US" sz="1400" dirty="0" smtClean="0"/>
              <a:t>Clear separation between </a:t>
            </a:r>
            <a:r>
              <a:rPr lang="en-US" sz="1400" dirty="0" smtClean="0">
                <a:solidFill>
                  <a:srgbClr val="FF0000"/>
                </a:solidFill>
              </a:rPr>
              <a:t>algorithms, hardware interaction </a:t>
            </a:r>
            <a:r>
              <a:rPr lang="en-US" sz="1400" dirty="0" smtClean="0"/>
              <a:t>and system configuration</a:t>
            </a:r>
          </a:p>
          <a:p>
            <a:pPr lvl="2"/>
            <a:r>
              <a:rPr lang="en-US" sz="1200" dirty="0"/>
              <a:t>Change input data sources (e.g. data from archive to test algorithm) without the code even knowing</a:t>
            </a:r>
          </a:p>
          <a:p>
            <a:pPr lvl="2"/>
            <a:r>
              <a:rPr lang="en-US" sz="1200" dirty="0"/>
              <a:t>Full access to all data inside the framework (e.g. cross-diagnostic input if needed)</a:t>
            </a:r>
          </a:p>
          <a:p>
            <a:pPr lvl="2"/>
            <a:r>
              <a:rPr lang="en-US" sz="1200" dirty="0"/>
              <a:t>Test the code in any environment (e.g. windows PC in the office, at another fusion machine)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Reusability </a:t>
            </a:r>
            <a:r>
              <a:rPr lang="en-US" sz="1400" dirty="0" smtClean="0"/>
              <a:t>and maintainability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Simulation capability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Configuration driven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Integration with rapid prototyping environment (e.g. Simulink) and automated code generation</a:t>
            </a:r>
          </a:p>
          <a:p>
            <a:r>
              <a:rPr lang="en-US" sz="1600" dirty="0" smtClean="0"/>
              <a:t>Minimize constraints due to operational environment </a:t>
            </a:r>
            <a:r>
              <a:rPr lang="en-US" sz="1600" dirty="0" smtClean="0">
                <a:solidFill>
                  <a:srgbClr val="FF0000"/>
                </a:solidFill>
              </a:rPr>
              <a:t>(portability)</a:t>
            </a:r>
          </a:p>
          <a:p>
            <a:pPr lvl="1"/>
            <a:r>
              <a:rPr lang="en-US" sz="1200" dirty="0"/>
              <a:t>Can run in the office </a:t>
            </a:r>
            <a:r>
              <a:rPr lang="en-US" sz="1200" dirty="0" smtClean="0"/>
              <a:t>or in a real-time </a:t>
            </a:r>
            <a:r>
              <a:rPr lang="en-US" sz="1200" dirty="0"/>
              <a:t>environment, so any code developed can be transferred from one environment to the other without re-compilation </a:t>
            </a:r>
            <a:r>
              <a:rPr lang="en-US" sz="1200" dirty="0" smtClean="0"/>
              <a:t>aka. </a:t>
            </a:r>
            <a:r>
              <a:rPr lang="en-US" sz="1200" dirty="0"/>
              <a:t>test at </a:t>
            </a:r>
            <a:r>
              <a:rPr lang="en-US" sz="1200" dirty="0" smtClean="0"/>
              <a:t>diagnostic algorithms at  existing machine– </a:t>
            </a:r>
            <a:r>
              <a:rPr lang="en-US" sz="1200" dirty="0"/>
              <a:t>implement at ITER with minimum hassle</a:t>
            </a:r>
          </a:p>
          <a:p>
            <a:r>
              <a:rPr lang="en-US" sz="1600" dirty="0" smtClean="0"/>
              <a:t>Let developer focus on what he knows best and provides extensive support services</a:t>
            </a:r>
          </a:p>
          <a:p>
            <a:pPr lvl="1"/>
            <a:r>
              <a:rPr lang="en-US" sz="1200" dirty="0" smtClean="0"/>
              <a:t>Statistics and connection to and abstraction from external components (logging, archiving, networks etc.)</a:t>
            </a:r>
          </a:p>
          <a:p>
            <a:pPr lvl="1"/>
            <a:endParaRPr lang="en-GB" sz="1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9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520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Scope of the development environment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83518"/>
            <a:ext cx="8928992" cy="4176464"/>
          </a:xfrm>
        </p:spPr>
        <p:txBody>
          <a:bodyPr/>
          <a:lstStyle/>
          <a:p>
            <a:r>
              <a:rPr lang="en-US" sz="1800" dirty="0" smtClean="0"/>
              <a:t>Make use of rapid prototyping software now commonly available offering very elegant and easy ways of creating algorithms without worrying about infrastructure, e.g. Simulink</a:t>
            </a:r>
          </a:p>
          <a:p>
            <a:r>
              <a:rPr lang="en-US" sz="1800" dirty="0" smtClean="0"/>
              <a:t>Focus on the graphical development of algorithms without low-level programming</a:t>
            </a:r>
          </a:p>
          <a:p>
            <a:pPr marL="287338" lvl="1" indent="-287338">
              <a:buFontTx/>
              <a:buChar char="•"/>
            </a:pPr>
            <a:r>
              <a:rPr lang="en-US" altLang="en-US" sz="1800" dirty="0" smtClean="0">
                <a:ea typeface="ＭＳ Ｐゴシック" pitchFamily="34" charset="-128"/>
              </a:rPr>
              <a:t>Support multi-machine modeling with device-independent and device-specific libraries</a:t>
            </a:r>
          </a:p>
          <a:p>
            <a:pPr marL="287338" lvl="1" indent="-287338">
              <a:buFontTx/>
              <a:buChar char="•"/>
            </a:pPr>
            <a:r>
              <a:rPr lang="en-US" altLang="en-US" sz="1800" dirty="0" smtClean="0">
                <a:ea typeface="ＭＳ Ｐゴシック" pitchFamily="34" charset="-128"/>
              </a:rPr>
              <a:t>Support model validation and provide appropriate analysis tools</a:t>
            </a:r>
          </a:p>
          <a:p>
            <a:pPr marL="287338" lvl="1" indent="-287338">
              <a:buFontTx/>
              <a:buChar char="•"/>
            </a:pPr>
            <a:r>
              <a:rPr lang="en-US" altLang="en-US" sz="1800" dirty="0" smtClean="0">
                <a:ea typeface="ＭＳ Ｐゴシック" pitchFamily="34" charset="-128"/>
              </a:rPr>
              <a:t>Support simultaneous archive of simulation setup and results</a:t>
            </a:r>
          </a:p>
          <a:p>
            <a:pPr marL="287338" lvl="1" indent="-287338">
              <a:buFontTx/>
              <a:buChar char="•"/>
            </a:pPr>
            <a:r>
              <a:rPr lang="en-US" altLang="en-US" sz="1800" dirty="0" smtClean="0">
                <a:ea typeface="ＭＳ Ｐゴシック" pitchFamily="34" charset="-128"/>
              </a:rPr>
              <a:t>Support </a:t>
            </a:r>
            <a:r>
              <a:rPr lang="en-US" altLang="en-US" sz="1800" dirty="0">
                <a:ea typeface="ＭＳ Ｐゴシック" pitchFamily="34" charset="-128"/>
              </a:rPr>
              <a:t>easy connection of module </a:t>
            </a:r>
            <a:r>
              <a:rPr lang="en-US" altLang="en-US" sz="1800" dirty="0" smtClean="0">
                <a:ea typeface="ＭＳ Ｐゴシック" pitchFamily="34" charset="-128"/>
              </a:rPr>
              <a:t>inputs/outputs </a:t>
            </a:r>
          </a:p>
          <a:p>
            <a:pPr marL="287338" lvl="1" indent="-287338">
              <a:buFontTx/>
              <a:buChar char="•"/>
            </a:pPr>
            <a:r>
              <a:rPr lang="en-US" altLang="en-US" sz="1800" dirty="0" smtClean="0">
                <a:ea typeface="ＭＳ Ｐゴシック" pitchFamily="34" charset="-128"/>
              </a:rPr>
              <a:t>And finally: coupling to real-time framework to make use of automated code generation from graphical algorithm model</a:t>
            </a:r>
            <a:endParaRPr lang="en-US" altLang="en-US" sz="1600" dirty="0">
              <a:ea typeface="ＭＳ Ｐゴシック" pitchFamily="34" charset="-128"/>
            </a:endParaRPr>
          </a:p>
          <a:p>
            <a:pPr marL="287338" lvl="1" indent="-287338">
              <a:buFontTx/>
              <a:buChar char="•"/>
            </a:pPr>
            <a:endParaRPr lang="en-US" altLang="en-US" sz="1800" dirty="0" smtClean="0">
              <a:ea typeface="ＭＳ Ｐゴシック" pitchFamily="34" charset="-128"/>
            </a:endParaRPr>
          </a:p>
          <a:p>
            <a:pPr marL="287338" lvl="1" indent="-287338">
              <a:buFontTx/>
              <a:buChar char="•"/>
            </a:pPr>
            <a:endParaRPr lang="en-US" altLang="en-US" sz="1800" dirty="0">
              <a:ea typeface="ＭＳ Ｐゴシック" pitchFamily="34" charset="-128"/>
            </a:endParaRPr>
          </a:p>
          <a:p>
            <a:endParaRPr lang="en-US" sz="1800" dirty="0" smtClean="0"/>
          </a:p>
          <a:p>
            <a:endParaRPr lang="en-GB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3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 idx="4294967295"/>
          </p:nvPr>
        </p:nvSpPr>
        <p:spPr>
          <a:xfrm>
            <a:off x="1323528" y="-20538"/>
            <a:ext cx="8001000" cy="432048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ea typeface="ＭＳ Ｐゴシック" pitchFamily="34" charset="-128"/>
              </a:rPr>
              <a:t>Objective: reduce development time/effort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8928991" cy="3771900"/>
          </a:xfrm>
        </p:spPr>
        <p:txBody>
          <a:bodyPr/>
          <a:lstStyle/>
          <a:p>
            <a:pPr marL="460375" indent="-460375" fontAlgn="base">
              <a:spcAft>
                <a:spcPct val="0"/>
              </a:spcAft>
              <a:buFont typeface="Century Gothic" pitchFamily="34" charset="0"/>
              <a:buAutoNum type="arabicPeriod"/>
            </a:pPr>
            <a:r>
              <a:rPr lang="en-US" altLang="en-US" sz="1800" dirty="0" smtClean="0">
                <a:ea typeface="ＭＳ Ｐゴシック" pitchFamily="34" charset="-128"/>
              </a:rPr>
              <a:t>Architecture and algorithm development in both diagnostics and control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Minimize time, cost, and effort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Maximize performance and reduce risk</a:t>
            </a:r>
          </a:p>
          <a:p>
            <a:pPr marL="460375" indent="-460375" fontAlgn="base">
              <a:spcAft>
                <a:spcPct val="0"/>
              </a:spcAft>
              <a:buFont typeface="Century Gothic" pitchFamily="34" charset="0"/>
              <a:buAutoNum type="arabicPeriod"/>
            </a:pPr>
            <a:r>
              <a:rPr lang="en-US" altLang="en-US" sz="1800" dirty="0" smtClean="0">
                <a:ea typeface="ＭＳ Ｐゴシック" pitchFamily="34" charset="-128"/>
              </a:rPr>
              <a:t>Flexible &amp; easy to use: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for developing and prototyping PCS/diagnostics/actuator algorithms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for constructing Plant simulations for testing 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for both open- and closed-loop simulation testing</a:t>
            </a:r>
          </a:p>
          <a:p>
            <a:pPr marL="460375" indent="-460375" fontAlgn="base">
              <a:spcAft>
                <a:spcPct val="0"/>
              </a:spcAft>
              <a:buFont typeface="Century Gothic" pitchFamily="34" charset="0"/>
              <a:buAutoNum type="arabicPeriod"/>
            </a:pPr>
            <a:r>
              <a:rPr lang="en-US" altLang="en-US" sz="1800" dirty="0" smtClean="0">
                <a:ea typeface="ＭＳ Ｐゴシック" pitchFamily="34" charset="-128"/>
              </a:rPr>
              <a:t>Fast execution of "accurate enough" simulations </a:t>
            </a:r>
          </a:p>
          <a:p>
            <a:pPr marL="460375" indent="-460375" fontAlgn="base">
              <a:spcAft>
                <a:spcPct val="0"/>
              </a:spcAft>
              <a:buFont typeface="Century Gothic" pitchFamily="34" charset="0"/>
              <a:buAutoNum type="arabicPeriod"/>
            </a:pPr>
            <a:r>
              <a:rPr lang="en-US" altLang="en-US" sz="1800" dirty="0" smtClean="0">
                <a:ea typeface="ＭＳ Ｐゴシック" pitchFamily="34" charset="-128"/>
              </a:rPr>
              <a:t>Archive/restore of simulation data: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Results data: support examining/documenting test results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Setup data: support test cases, automated test suites</a:t>
            </a:r>
          </a:p>
          <a:p>
            <a:pPr marL="914400" lvl="1" indent="-514350">
              <a:buFont typeface="Century Gothic" pitchFamily="34" charset="0"/>
              <a:buAutoNum type="alphaLcPeriod"/>
            </a:pPr>
            <a:r>
              <a:rPr lang="en-US" altLang="en-US" sz="1600" dirty="0" smtClean="0">
                <a:ea typeface="ＭＳ Ｐゴシック" pitchFamily="34" charset="-128"/>
              </a:rPr>
              <a:t>Simulation State: support reproduction of prior simulations, starting at user-selected times (special type of Results data)</a:t>
            </a:r>
          </a:p>
          <a:p>
            <a:pPr marL="444500" indent="-514350">
              <a:buFont typeface="Century Gothic" pitchFamily="34" charset="0"/>
              <a:buAutoNum type="arabicPeriod"/>
            </a:pPr>
            <a:r>
              <a:rPr lang="en-US" altLang="en-US" sz="1800" dirty="0" smtClean="0">
                <a:ea typeface="ＭＳ Ｐゴシック" pitchFamily="34" charset="-128"/>
              </a:rPr>
              <a:t>Automated conversion into framework modules without need for manual coding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0"/>
            <a:ext cx="6120680" cy="303498"/>
          </a:xfrm>
        </p:spPr>
        <p:txBody>
          <a:bodyPr/>
          <a:lstStyle/>
          <a:p>
            <a:r>
              <a:rPr lang="en-US" sz="2800" dirty="0" smtClean="0"/>
              <a:t>Simulation support: PCSSP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796136" y="3975906"/>
            <a:ext cx="1224136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86586" y="338250"/>
            <a:ext cx="3911798" cy="388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2573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1600" dirty="0" smtClean="0">
                <a:ea typeface="ＭＳ Ｐゴシック" pitchFamily="34" charset="-128"/>
              </a:rPr>
              <a:t>plant simulation may include modules for </a:t>
            </a:r>
            <a:endParaRPr lang="de-DE" altLang="en-US" sz="1600" dirty="0" smtClean="0">
              <a:ea typeface="ＭＳ Ｐゴシック" pitchFamily="34" charset="-128"/>
            </a:endParaRP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plasma</a:t>
            </a: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actuators</a:t>
            </a: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diagnostics</a:t>
            </a: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Interlock</a:t>
            </a: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interfaces with ext.modules</a:t>
            </a:r>
          </a:p>
          <a:p>
            <a:pPr eaLnBrk="1" hangingPunct="1"/>
            <a:r>
              <a:rPr lang="en-US" altLang="en-US" sz="1600" dirty="0" smtClean="0">
                <a:ea typeface="ＭＳ Ｐゴシック" pitchFamily="34" charset="-128"/>
              </a:rPr>
              <a:t>PCS simulation may include modules for </a:t>
            </a: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(continuous) controllers</a:t>
            </a:r>
          </a:p>
          <a:p>
            <a:pPr lvl="1"/>
            <a:r>
              <a:rPr lang="de-DE" altLang="en-US" sz="1400" dirty="0" smtClean="0">
                <a:ea typeface="ＭＳ Ｐゴシック" pitchFamily="34" charset="-128"/>
              </a:rPr>
              <a:t>Pulse Supervision Control</a:t>
            </a:r>
          </a:p>
          <a:p>
            <a:pPr eaLnBrk="1" hangingPunct="1"/>
            <a:r>
              <a:rPr lang="en-US" altLang="en-US" sz="1600" dirty="0" smtClean="0">
                <a:ea typeface="ＭＳ Ｐゴシック" pitchFamily="34" charset="-128"/>
              </a:rPr>
              <a:t>Event Generator(s) functionality</a:t>
            </a:r>
          </a:p>
          <a:p>
            <a:pPr lvl="1" eaLnBrk="1" hangingPunct="1"/>
            <a:r>
              <a:rPr lang="en-US" altLang="en-US" sz="1400" dirty="0" smtClean="0">
                <a:ea typeface="ＭＳ Ｐゴシック" pitchFamily="34" charset="-128"/>
              </a:rPr>
              <a:t>to provoke events not implicitly generated by plant / PCS modules</a:t>
            </a:r>
          </a:p>
          <a:p>
            <a:pPr lvl="1" eaLnBrk="1" hangingPunct="1">
              <a:buFont typeface="Arial" pitchFamily="34" charset="0"/>
              <a:buNone/>
            </a:pPr>
            <a:endParaRPr lang="en-US" altLang="en-US" sz="1800" dirty="0" smtClean="0">
              <a:ea typeface="ＭＳ Ｐゴシック" pitchFamily="34" charset="-128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5798" y="3219822"/>
            <a:ext cx="383728" cy="936104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hangingPunct="1"/>
            <a:endParaRPr lang="en-GB" sz="1800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3764" y="2211710"/>
            <a:ext cx="385762" cy="100811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hangingPunct="1"/>
            <a:endParaRPr lang="en-GB" sz="1800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23764" y="484882"/>
            <a:ext cx="385762" cy="1726828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hangingPunct="1"/>
            <a:endParaRPr lang="en-GB" sz="1800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573417"/>
              </p:ext>
            </p:extLst>
          </p:nvPr>
        </p:nvGraphicFramePr>
        <p:xfrm>
          <a:off x="3923928" y="483518"/>
          <a:ext cx="5208587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3" imgW="5101311" imgH="3842999" progId="Word.Document.12">
                  <p:embed/>
                </p:oleObj>
              </mc:Choice>
              <mc:Fallback>
                <p:oleObj name="Document" r:id="rId3" imgW="5101311" imgH="38429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83518"/>
                        <a:ext cx="5208587" cy="391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308353" y="3204493"/>
            <a:ext cx="8556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900" b="1">
                <a:latin typeface="Arial Bold" charset="0"/>
              </a:rPr>
              <a:t>Supervision</a:t>
            </a:r>
          </a:p>
          <a:p>
            <a:pPr algn="ctr"/>
            <a:r>
              <a:rPr lang="en-GB" altLang="en-US" sz="900" b="1">
                <a:latin typeface="Arial Bold" charset="0"/>
              </a:rPr>
              <a:t>Control</a:t>
            </a: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6354390" y="1270918"/>
            <a:ext cx="827088" cy="323850"/>
          </a:xfrm>
          <a:prstGeom prst="roundRect">
            <a:avLst>
              <a:gd name="adj" fmla="val 32352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5241553" y="3175918"/>
            <a:ext cx="611187" cy="323850"/>
          </a:xfrm>
          <a:prstGeom prst="roundRect">
            <a:avLst>
              <a:gd name="adj" fmla="val 32352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6371853" y="1258218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900" b="1" dirty="0">
                <a:solidFill>
                  <a:schemeClr val="bg1"/>
                </a:solidFill>
                <a:latin typeface="Arial Bold" charset="0"/>
              </a:rPr>
              <a:t>Event</a:t>
            </a:r>
          </a:p>
          <a:p>
            <a:pPr algn="ctr"/>
            <a:r>
              <a:rPr lang="en-GB" altLang="en-US" sz="900" b="1" dirty="0">
                <a:solidFill>
                  <a:schemeClr val="bg1"/>
                </a:solidFill>
                <a:latin typeface="Arial Bold" charset="0"/>
              </a:rPr>
              <a:t>Generator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168528" y="3147343"/>
            <a:ext cx="7445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900" b="1">
                <a:solidFill>
                  <a:schemeClr val="bg1"/>
                </a:solidFill>
                <a:latin typeface="Arial Bold" charset="0"/>
              </a:rPr>
              <a:t>Event</a:t>
            </a:r>
          </a:p>
          <a:p>
            <a:pPr algn="ctr"/>
            <a:r>
              <a:rPr lang="en-GB" altLang="en-US" sz="900" b="1">
                <a:solidFill>
                  <a:schemeClr val="bg1"/>
                </a:solidFill>
                <a:latin typeface="Arial Bold" charset="0"/>
              </a:rPr>
              <a:t>Generator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333753" y="3539456"/>
            <a:ext cx="835025" cy="5969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/>
          <a:lstStyle/>
          <a:p>
            <a:pPr algn="ctr"/>
            <a:r>
              <a:rPr lang="en-GB" altLang="en-US" sz="1200" b="1">
                <a:latin typeface="Arial Bold" charset="0"/>
              </a:rPr>
              <a:t>PCS</a:t>
            </a:r>
          </a:p>
          <a:p>
            <a:pPr algn="ctr"/>
            <a:r>
              <a:rPr lang="en-GB" altLang="en-US" sz="1200" b="1">
                <a:latin typeface="Arial Bold" charset="0"/>
              </a:rPr>
              <a:t>Simulator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408365" y="3233068"/>
            <a:ext cx="690563" cy="3238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6408365" y="3956968"/>
            <a:ext cx="690563" cy="3238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6346453" y="3944268"/>
            <a:ext cx="8350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900" b="1" dirty="0">
                <a:latin typeface="Arial Bold" charset="0"/>
              </a:rPr>
              <a:t>Continuous</a:t>
            </a:r>
          </a:p>
          <a:p>
            <a:pPr algn="ctr"/>
            <a:r>
              <a:rPr lang="en-GB" altLang="en-US" sz="900" b="1" dirty="0">
                <a:latin typeface="Arial Bold" charset="0"/>
              </a:rPr>
              <a:t>Control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127253" y="607343"/>
            <a:ext cx="1130300" cy="6397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200" b="1">
                <a:latin typeface="Arial Bold" charset="0"/>
              </a:rPr>
              <a:t>Tokamak Plant Simulator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8407" y="1544428"/>
            <a:ext cx="8784976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de-DE" altLang="en-US" sz="2000" dirty="0">
                <a:solidFill>
                  <a:srgbClr val="FF0000"/>
                </a:solidFill>
                <a:latin typeface="+mj-lt"/>
                <a:ea typeface="ＭＳ Ｐゴシック" pitchFamily="34" charset="-128"/>
              </a:rPr>
              <a:t>Project is ongoing with DINA and </a:t>
            </a:r>
            <a:r>
              <a:rPr lang="de-DE" altLang="en-US" sz="2000" dirty="0" smtClean="0">
                <a:solidFill>
                  <a:srgbClr val="FF0000"/>
                </a:solidFill>
                <a:latin typeface="+mj-lt"/>
                <a:ea typeface="ＭＳ Ｐゴシック" pitchFamily="34" charset="-128"/>
              </a:rPr>
              <a:t>RAPTOR codes being integrated into PCCSP</a:t>
            </a:r>
          </a:p>
          <a:p>
            <a:pPr marL="0" lvl="1" algn="ctr"/>
            <a:endParaRPr lang="de-DE" altLang="en-US" sz="2000" dirty="0">
              <a:solidFill>
                <a:srgbClr val="FF0000"/>
              </a:solidFill>
              <a:latin typeface="+mj-lt"/>
              <a:ea typeface="ＭＳ Ｐゴシック" pitchFamily="34" charset="-128"/>
            </a:endParaRPr>
          </a:p>
          <a:p>
            <a:pPr marL="0" lvl="1" algn="ctr"/>
            <a:r>
              <a:rPr lang="de-DE" altLang="en-US" sz="2000" dirty="0" smtClean="0">
                <a:solidFill>
                  <a:srgbClr val="FF0000"/>
                </a:solidFill>
                <a:latin typeface="+mj-lt"/>
                <a:ea typeface="ＭＳ Ｐゴシック" pitchFamily="34" charset="-128"/>
              </a:rPr>
              <a:t>Public release foreseen for second half of 2015</a:t>
            </a:r>
            <a:endParaRPr lang="de-DE" altLang="en-US" sz="2000" dirty="0">
              <a:solidFill>
                <a:srgbClr val="FF0000"/>
              </a:solidFill>
              <a:latin typeface="+mj-lt"/>
              <a:ea typeface="ＭＳ Ｐゴシック" pitchFamily="34" charset="-128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Real-time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7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8" y="-31948"/>
            <a:ext cx="8001000" cy="443458"/>
          </a:xfrm>
        </p:spPr>
        <p:txBody>
          <a:bodyPr/>
          <a:lstStyle/>
          <a:p>
            <a:r>
              <a:rPr lang="en-US" dirty="0" smtClean="0"/>
              <a:t>Timeline, Outlook &amp;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384" y="457715"/>
            <a:ext cx="8762103" cy="3147510"/>
          </a:xfrm>
        </p:spPr>
        <p:txBody>
          <a:bodyPr/>
          <a:lstStyle/>
          <a:p>
            <a:r>
              <a:rPr lang="en-US" sz="1600" dirty="0" smtClean="0"/>
              <a:t>Scope well identified for both SUP and scheduling and prototyping work in ongoing driven by FAT/SAT support for plant systems</a:t>
            </a:r>
          </a:p>
          <a:p>
            <a:r>
              <a:rPr lang="en-US" sz="1600" dirty="0" smtClean="0"/>
              <a:t>Concept of schema-based configuration objects as atomic units of a pulse schedule fulfils all use cases 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Architectural design </a:t>
            </a:r>
            <a:r>
              <a:rPr lang="en-US" sz="1600" dirty="0">
                <a:sym typeface="Wingdings" panose="05000000000000000000" pitchFamily="2" charset="2"/>
              </a:rPr>
              <a:t>work </a:t>
            </a:r>
            <a:r>
              <a:rPr lang="en-US" sz="1600" dirty="0" smtClean="0">
                <a:sym typeface="Wingdings" panose="05000000000000000000" pitchFamily="2" charset="2"/>
              </a:rPr>
              <a:t>for both SUP and scheduling will </a:t>
            </a:r>
            <a:r>
              <a:rPr lang="en-US" sz="1600" dirty="0">
                <a:sym typeface="Wingdings" panose="05000000000000000000" pitchFamily="2" charset="2"/>
              </a:rPr>
              <a:t>begin in 2016 with releases foreseen on a yearly basis starting </a:t>
            </a:r>
            <a:r>
              <a:rPr lang="en-US" sz="1600" dirty="0" smtClean="0">
                <a:sym typeface="Wingdings" panose="05000000000000000000" pitchFamily="2" charset="2"/>
              </a:rPr>
              <a:t>2017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Support </a:t>
            </a:r>
            <a:r>
              <a:rPr lang="en-US" sz="1600" dirty="0">
                <a:sym typeface="Wingdings" panose="05000000000000000000" pitchFamily="2" charset="2"/>
              </a:rPr>
              <a:t>for FAT/SAT available with CCS </a:t>
            </a:r>
            <a:r>
              <a:rPr lang="en-US" sz="1600" dirty="0" smtClean="0">
                <a:sym typeface="Wingdings" panose="05000000000000000000" pitchFamily="2" charset="2"/>
              </a:rPr>
              <a:t>2016a for both applications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Supply of real-time infrastructure requested by diagnostics to support DA’s, implement IO internal scope and simplify interface management </a:t>
            </a:r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600" dirty="0" smtClean="0">
                <a:sym typeface="Wingdings" panose="05000000000000000000" pitchFamily="2" charset="2"/>
              </a:rPr>
              <a:t>Requirements for infrastructure have been identified and architecture design has been started in 2014 and will be finalized with a target date of 2016.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PCSSP is progressing well with public release foreseen this year and integration of several larger codes foreseen.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Development has slowed down compared to IAEA 2013 target as need date is pushed back due to schedule delay but is still ongoing </a:t>
            </a:r>
            <a:endParaRPr lang="en-US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23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8001000" cy="685800"/>
          </a:xfrm>
        </p:spPr>
        <p:txBody>
          <a:bodyPr/>
          <a:lstStyle/>
          <a:p>
            <a:r>
              <a:rPr lang="en-US" dirty="0" smtClean="0"/>
              <a:t>Thank you for your attention.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2571750"/>
            <a:ext cx="8001000" cy="189021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8" y="-31948"/>
            <a:ext cx="8001000" cy="443458"/>
          </a:xfrm>
        </p:spPr>
        <p:txBody>
          <a:bodyPr/>
          <a:lstStyle/>
          <a:p>
            <a:r>
              <a:rPr lang="en-US" dirty="0" smtClean="0"/>
              <a:t>Data flow during operation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767" y="915566"/>
            <a:ext cx="5390553" cy="3378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3337"/>
            <a:ext cx="9781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global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0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Stakeholder analysis and requirements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83518"/>
            <a:ext cx="8928992" cy="3147510"/>
          </a:xfrm>
        </p:spPr>
        <p:txBody>
          <a:bodyPr/>
          <a:lstStyle/>
          <a:p>
            <a:r>
              <a:rPr lang="en-US" dirty="0" smtClean="0"/>
              <a:t>Physics expert:</a:t>
            </a:r>
          </a:p>
          <a:p>
            <a:pPr lvl="1"/>
            <a:r>
              <a:rPr lang="en-US" dirty="0" smtClean="0"/>
              <a:t>Must be able to validate a pulse (long-term) before execution, both for physics feasibility AND </a:t>
            </a:r>
            <a:r>
              <a:rPr lang="en-US" dirty="0" err="1" smtClean="0"/>
              <a:t>executability</a:t>
            </a:r>
            <a:r>
              <a:rPr lang="en-US" dirty="0" smtClean="0"/>
              <a:t> (i.e. can the machine take the demand, are all plant systems foreseen to be there etc.)</a:t>
            </a:r>
          </a:p>
          <a:p>
            <a:pPr lvl="1"/>
            <a:r>
              <a:rPr lang="en-US" dirty="0" smtClean="0"/>
              <a:t>Wants to specify pulse specific data (typically control functions, </a:t>
            </a:r>
            <a:r>
              <a:rPr lang="en-US" dirty="0" err="1" smtClean="0"/>
              <a:t>setpoints</a:t>
            </a:r>
            <a:r>
              <a:rPr lang="en-US" dirty="0" smtClean="0"/>
              <a:t>, waveforms etc.)</a:t>
            </a:r>
          </a:p>
          <a:p>
            <a:pPr lvl="1"/>
            <a:r>
              <a:rPr lang="en-US" dirty="0" smtClean="0"/>
              <a:t>Will typically specify physics quantities </a:t>
            </a:r>
            <a:r>
              <a:rPr lang="en-US" dirty="0" smtClean="0">
                <a:sym typeface="Wingdings" panose="05000000000000000000" pitchFamily="2" charset="2"/>
              </a:rPr>
              <a:t> must bridge gap to machine parameters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Machine operator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Needs to specify non-plasma pulse procedures which need the cooperation of a number of plant systems, e.g. baking, GDC, etc.</a:t>
            </a:r>
            <a:endParaRPr lang="en-US" dirty="0" smtClean="0"/>
          </a:p>
          <a:p>
            <a:pPr marL="477838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4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2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Stakeholder analysis and requirements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83518"/>
            <a:ext cx="8928992" cy="3147510"/>
          </a:xfrm>
        </p:spPr>
        <p:txBody>
          <a:bodyPr/>
          <a:lstStyle/>
          <a:p>
            <a:r>
              <a:rPr lang="en-US" dirty="0" smtClean="0"/>
              <a:t>Plant system expert:</a:t>
            </a:r>
          </a:p>
          <a:p>
            <a:pPr lvl="1"/>
            <a:r>
              <a:rPr lang="en-US" dirty="0" smtClean="0"/>
              <a:t>Wants to retain ownership of his particular plant system settings (version control, different lifecycles,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wants be able to re-configure plant system on demand (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commissioning) irrespective of a pulse </a:t>
            </a:r>
          </a:p>
          <a:p>
            <a:pPr lvl="1"/>
            <a:r>
              <a:rPr lang="en-US" dirty="0" smtClean="0"/>
              <a:t>Wants to have possibility to specify constraints and dependencies of configuration values (lesson learnt from JET)</a:t>
            </a:r>
          </a:p>
          <a:p>
            <a:pPr lvl="1"/>
            <a:r>
              <a:rPr lang="en-US" dirty="0" smtClean="0"/>
              <a:t>Needs decent support tools to enable above</a:t>
            </a:r>
          </a:p>
          <a:p>
            <a:pPr lvl="1"/>
            <a:r>
              <a:rPr lang="en-US" dirty="0" smtClean="0"/>
              <a:t>Wants to be constrained as little as possible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84168" y="915566"/>
            <a:ext cx="2960440" cy="3312368"/>
          </a:xfrm>
        </p:spPr>
        <p:txBody>
          <a:bodyPr/>
          <a:lstStyle/>
          <a:p>
            <a:r>
              <a:rPr lang="en-US" sz="1400" dirty="0" smtClean="0"/>
              <a:t>Configuration is an interplay of two CODAC systems</a:t>
            </a:r>
          </a:p>
          <a:p>
            <a:pPr lvl="1"/>
            <a:r>
              <a:rPr lang="en-US" sz="1000" dirty="0" smtClean="0"/>
              <a:t>PSPS</a:t>
            </a:r>
          </a:p>
          <a:p>
            <a:pPr lvl="1"/>
            <a:r>
              <a:rPr lang="en-US" sz="1000" dirty="0" smtClean="0"/>
              <a:t>SUP</a:t>
            </a:r>
          </a:p>
          <a:p>
            <a:pPr marL="0" indent="0">
              <a:buNone/>
            </a:pPr>
            <a:r>
              <a:rPr lang="en-US" sz="1400" dirty="0" smtClean="0"/>
              <a:t>and all plant systems</a:t>
            </a:r>
          </a:p>
          <a:p>
            <a:r>
              <a:rPr lang="en-US" sz="1400" dirty="0" smtClean="0"/>
              <a:t>PSPS provides tools to create, edit and manage configurations</a:t>
            </a:r>
          </a:p>
          <a:p>
            <a:r>
              <a:rPr lang="en-US" sz="1400" dirty="0" smtClean="0"/>
              <a:t>All configurations are passed to plant systems via SUP using EPICS channel access, either as part of pulse preparation and on demand if applicable</a:t>
            </a:r>
          </a:p>
          <a:p>
            <a:r>
              <a:rPr lang="en-US" sz="1400" dirty="0" smtClean="0"/>
              <a:t>Interface to plant systems are EPICS process variables </a:t>
            </a:r>
            <a:endParaRPr lang="en-GB" sz="1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11510"/>
            <a:ext cx="591621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611560" y="-31948"/>
            <a:ext cx="8001000" cy="44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kern="0" smtClean="0"/>
              <a:t>Scope and context</a:t>
            </a:r>
            <a:endParaRPr lang="en-GB" sz="2800" kern="0" dirty="0"/>
          </a:p>
        </p:txBody>
      </p:sp>
    </p:spTree>
    <p:extLst>
      <p:ext uri="{BB962C8B-B14F-4D97-AF65-F5344CB8AC3E}">
        <p14:creationId xmlns:p14="http://schemas.microsoft.com/office/powerpoint/2010/main" val="205365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Scope and context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4168" y="411510"/>
            <a:ext cx="2960440" cy="4248472"/>
          </a:xfrm>
        </p:spPr>
        <p:txBody>
          <a:bodyPr/>
          <a:lstStyle/>
          <a:p>
            <a:r>
              <a:rPr lang="en-US" sz="1400" dirty="0" smtClean="0"/>
              <a:t>Plant system configuration captured in independent, version controlled objects</a:t>
            </a:r>
          </a:p>
          <a:p>
            <a:r>
              <a:rPr lang="en-US" sz="1400" dirty="0" smtClean="0"/>
              <a:t>Stored centrally, but under control of plant system RO</a:t>
            </a:r>
          </a:p>
          <a:p>
            <a:r>
              <a:rPr lang="en-US" sz="1400" dirty="0" smtClean="0"/>
              <a:t>Separation of concern between SUP and PSS</a:t>
            </a:r>
          </a:p>
          <a:p>
            <a:r>
              <a:rPr lang="en-US" sz="1400" dirty="0" smtClean="0"/>
              <a:t>All configurations are passed to plant systems via SUP using EPICS channel access, either as part of pulse preparation and on demand if applicable</a:t>
            </a:r>
          </a:p>
          <a:p>
            <a:r>
              <a:rPr lang="en-US" sz="1400" dirty="0" smtClean="0"/>
              <a:t>Pulse Scheduling system provides tools also to plant system RO to easily compile and manage configuration objects</a:t>
            </a:r>
          </a:p>
          <a:p>
            <a:endParaRPr lang="en-GB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11510"/>
            <a:ext cx="591621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323528" y="555526"/>
            <a:ext cx="1728192" cy="1656184"/>
            <a:chOff x="323528" y="555526"/>
            <a:chExt cx="1728192" cy="1656184"/>
          </a:xfrm>
        </p:grpSpPr>
        <p:pic>
          <p:nvPicPr>
            <p:cNvPr id="4" name="Picture 2" descr="http://upload.wikimedia.org/wikipedia/commons/a/a9/Acto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55526"/>
              <a:ext cx="563437" cy="11060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Straight Arrow Connector 5"/>
            <p:cNvCxnSpPr>
              <a:stCxn id="4" idx="3"/>
            </p:cNvCxnSpPr>
            <p:nvPr/>
          </p:nvCxnSpPr>
          <p:spPr bwMode="auto">
            <a:xfrm flipV="1">
              <a:off x="886965" y="843558"/>
              <a:ext cx="1092747" cy="26501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7"/>
            <p:cNvSpPr txBox="1"/>
            <p:nvPr/>
          </p:nvSpPr>
          <p:spPr>
            <a:xfrm>
              <a:off x="886966" y="699542"/>
              <a:ext cx="6859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latin typeface="+mj-lt"/>
                </a:rPr>
                <a:t>v</a:t>
              </a:r>
              <a:r>
                <a:rPr lang="en-US" sz="1100" dirty="0" smtClean="0">
                  <a:latin typeface="+mj-lt"/>
                </a:rPr>
                <a:t>ia HMI</a:t>
              </a:r>
              <a:endParaRPr lang="en-GB" sz="1100" dirty="0">
                <a:latin typeface="+mj-lt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886966" y="1661618"/>
              <a:ext cx="1164754" cy="5500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401247" y="1851670"/>
              <a:ext cx="11464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latin typeface="+mj-lt"/>
                </a:rPr>
                <a:t>v</a:t>
              </a:r>
              <a:r>
                <a:rPr lang="en-US" sz="1100" dirty="0" smtClean="0">
                  <a:latin typeface="+mj-lt"/>
                </a:rPr>
                <a:t>ia snapshots</a:t>
              </a:r>
              <a:endParaRPr lang="en-GB" sz="1100" dirty="0">
                <a:latin typeface="+mj-lt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15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060"/>
            <a:ext cx="8001000" cy="299442"/>
          </a:xfrm>
        </p:spPr>
        <p:txBody>
          <a:bodyPr/>
          <a:lstStyle/>
          <a:p>
            <a:r>
              <a:rPr lang="en-US" sz="2800" dirty="0" smtClean="0"/>
              <a:t>Configuration Objects as atomic units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320480"/>
          </a:xfrm>
        </p:spPr>
        <p:txBody>
          <a:bodyPr/>
          <a:lstStyle/>
          <a:p>
            <a:r>
              <a:rPr lang="en-US" sz="1800" dirty="0" smtClean="0"/>
              <a:t>Make use of markup language based template (aka .xml schema) </a:t>
            </a:r>
          </a:p>
          <a:p>
            <a:pPr lvl="1"/>
            <a:r>
              <a:rPr lang="en-US" sz="1400" dirty="0" smtClean="0"/>
              <a:t>Human and machine readable</a:t>
            </a:r>
            <a:endParaRPr lang="en-GB" sz="1400" dirty="0" smtClean="0"/>
          </a:p>
          <a:p>
            <a:pPr lvl="1"/>
            <a:r>
              <a:rPr lang="en-US" sz="1400" dirty="0" smtClean="0"/>
              <a:t>can handle simple key-value pairs but are also flexible enough to handle complex data structures, relationships, state notations, etc.</a:t>
            </a:r>
          </a:p>
          <a:p>
            <a:pPr lvl="1"/>
            <a:r>
              <a:rPr lang="en-US" sz="1400" dirty="0" smtClean="0"/>
              <a:t>Can be used to describe static and dynamic configuration</a:t>
            </a:r>
          </a:p>
          <a:p>
            <a:pPr lvl="1"/>
            <a:r>
              <a:rPr lang="en-US" sz="1400" dirty="0" smtClean="0"/>
              <a:t>Template and instance conform to the same language</a:t>
            </a:r>
          </a:p>
          <a:p>
            <a:pPr lvl="1"/>
            <a:r>
              <a:rPr lang="en-US" sz="1400" dirty="0" smtClean="0"/>
              <a:t>Editor for template and instance can be identical </a:t>
            </a:r>
            <a:r>
              <a:rPr lang="en-US" sz="1400" dirty="0" smtClean="0">
                <a:sym typeface="Wingdings" panose="05000000000000000000" pitchFamily="2" charset="2"/>
              </a:rPr>
              <a:t> readily available for .xml</a:t>
            </a:r>
            <a:endParaRPr lang="en-US" sz="1400" dirty="0" smtClean="0"/>
          </a:p>
          <a:p>
            <a:pPr lvl="1"/>
            <a:r>
              <a:rPr lang="en-US" sz="1400" dirty="0" smtClean="0"/>
              <a:t>Editor can customize itself automatically from template</a:t>
            </a:r>
          </a:p>
          <a:p>
            <a:r>
              <a:rPr lang="en-US" sz="1800" dirty="0" smtClean="0"/>
              <a:t>Specialization using different templates to fulfil multiple purposes </a:t>
            </a:r>
            <a:r>
              <a:rPr lang="en-US" sz="1800" dirty="0" smtClean="0">
                <a:sym typeface="Wingdings" panose="05000000000000000000" pitchFamily="2" charset="2"/>
              </a:rPr>
              <a:t> see next slide</a:t>
            </a:r>
            <a:endParaRPr lang="en-US" sz="1800" dirty="0" smtClean="0"/>
          </a:p>
          <a:p>
            <a:r>
              <a:rPr lang="en-US" sz="1800" dirty="0" smtClean="0"/>
              <a:t>Allow to describe relationships and constraints between parameters internal and external to plant system</a:t>
            </a:r>
          </a:p>
          <a:p>
            <a:r>
              <a:rPr lang="en-US" sz="1800" dirty="0" smtClean="0"/>
              <a:t>Allow for strict version control and signoff procedures</a:t>
            </a:r>
          </a:p>
          <a:p>
            <a:r>
              <a:rPr lang="en-US" sz="1800" dirty="0" smtClean="0"/>
              <a:t>atomic blocks of which larger schedules can be composed</a:t>
            </a:r>
          </a:p>
          <a:p>
            <a:r>
              <a:rPr lang="en-US" sz="1800" dirty="0" smtClean="0"/>
              <a:t>Derives information about variables and metadata from SDD as far as possible </a:t>
            </a:r>
            <a:r>
              <a:rPr lang="en-US" sz="1800" dirty="0" smtClean="0">
                <a:sym typeface="Wingdings" panose="05000000000000000000" pitchFamily="2" charset="2"/>
              </a:rPr>
              <a:t> need SDD support for appropriate identification of data set via configuration objects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7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31948"/>
            <a:ext cx="8001000" cy="443458"/>
          </a:xfrm>
        </p:spPr>
        <p:txBody>
          <a:bodyPr/>
          <a:lstStyle/>
          <a:p>
            <a:r>
              <a:rPr lang="en-US" sz="2800" dirty="0" smtClean="0"/>
              <a:t>Template, schema, configuration object</a:t>
            </a:r>
            <a:endParaRPr lang="en-GB" sz="2800" dirty="0"/>
          </a:p>
        </p:txBody>
      </p:sp>
      <p:sp>
        <p:nvSpPr>
          <p:cNvPr id="4" name="Oval 3"/>
          <p:cNvSpPr/>
          <p:nvPr/>
        </p:nvSpPr>
        <p:spPr bwMode="auto">
          <a:xfrm>
            <a:off x="300729" y="1227662"/>
            <a:ext cx="2426568" cy="11304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j-lt"/>
              </a:rPr>
              <a:t>Configuration template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283968" y="1131590"/>
            <a:ext cx="2426568" cy="11304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j-lt"/>
              </a:rPr>
              <a:t>Dependency template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843808" y="3079903"/>
            <a:ext cx="1728192" cy="565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Configuration template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644008" y="3075806"/>
            <a:ext cx="1706488" cy="565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Dependency template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99792" y="2726618"/>
            <a:ext cx="3888432" cy="1501316"/>
          </a:xfrm>
          <a:prstGeom prst="ellipse">
            <a:avLst/>
          </a:prstGeom>
          <a:solidFill>
            <a:srgbClr val="FF0000">
              <a:alpha val="42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9672" y="4241268"/>
            <a:ext cx="6367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Configuration objects are instantiated (filled) templates</a:t>
            </a:r>
            <a:endParaRPr lang="en-GB" sz="2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91176" y="581331"/>
            <a:ext cx="3300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Plant system specific structure</a:t>
            </a:r>
          </a:p>
          <a:p>
            <a:pPr algn="ctr"/>
            <a:r>
              <a:rPr lang="en-US" sz="1800" dirty="0" smtClean="0">
                <a:latin typeface="+mj-lt"/>
              </a:rPr>
              <a:t>also version controlled</a:t>
            </a:r>
            <a:endParaRPr lang="en-GB" sz="18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10536" y="581331"/>
            <a:ext cx="2433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Internal and external constraints</a:t>
            </a:r>
          </a:p>
          <a:p>
            <a:endParaRPr lang="en-US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Logic and/or function calls to automatically derive values</a:t>
            </a:r>
          </a:p>
          <a:p>
            <a:endParaRPr lang="en-US" sz="1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latin typeface="+mj-lt"/>
            </a:endParaRPr>
          </a:p>
        </p:txBody>
      </p:sp>
      <p:cxnSp>
        <p:nvCxnSpPr>
          <p:cNvPr id="16" name="Straight Arrow Connector 15"/>
          <p:cNvCxnSpPr>
            <a:stCxn id="4" idx="5"/>
            <a:endCxn id="10" idx="1"/>
          </p:cNvCxnSpPr>
          <p:nvPr/>
        </p:nvCxnSpPr>
        <p:spPr bwMode="auto">
          <a:xfrm>
            <a:off x="2371934" y="2192539"/>
            <a:ext cx="897306" cy="753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5" idx="4"/>
            <a:endCxn id="10" idx="0"/>
          </p:cNvCxnSpPr>
          <p:nvPr/>
        </p:nvCxnSpPr>
        <p:spPr bwMode="auto">
          <a:xfrm flipH="1">
            <a:off x="4644008" y="2262014"/>
            <a:ext cx="853244" cy="4646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8575" y="33337"/>
            <a:ext cx="1568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000" dirty="0" smtClean="0">
                <a:solidFill>
                  <a:schemeClr val="bg2"/>
                </a:solidFill>
              </a:rPr>
              <a:t>Scheduling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85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ER_PPTemplate (2)">
  <a:themeElements>
    <a:clrScheme name="ITER_PP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ER_PP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ITER_PP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ITER_PPTemplate (2)</Template>
  <TotalTime>19193</TotalTime>
  <Words>2152</Words>
  <Application>Microsoft Office PowerPoint</Application>
  <PresentationFormat>On-screen Show (16:9)</PresentationFormat>
  <Paragraphs>264</Paragraphs>
  <Slides>26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ITER_PPTemplate (2)</vt:lpstr>
      <vt:lpstr>Document</vt:lpstr>
      <vt:lpstr>Overview and implementation concepts of configuration, supervision and real-time control system of ITER </vt:lpstr>
      <vt:lpstr>Overview</vt:lpstr>
      <vt:lpstr>Data flow during operation</vt:lpstr>
      <vt:lpstr>Stakeholder analysis and requirements</vt:lpstr>
      <vt:lpstr>Stakeholder analysis and requirements</vt:lpstr>
      <vt:lpstr>PowerPoint Presentation</vt:lpstr>
      <vt:lpstr>Scope and context</vt:lpstr>
      <vt:lpstr>Configuration Objects as atomic units</vt:lpstr>
      <vt:lpstr>Template, schema, configuration object</vt:lpstr>
      <vt:lpstr>How to build a pulse schedule? – LEGO™</vt:lpstr>
      <vt:lpstr>Architecture concept for scheduling software</vt:lpstr>
      <vt:lpstr>Functional scope</vt:lpstr>
      <vt:lpstr>Orchestration</vt:lpstr>
      <vt:lpstr>Configuration</vt:lpstr>
      <vt:lpstr>Monitoring</vt:lpstr>
      <vt:lpstr>Architecture &amp; schedule</vt:lpstr>
      <vt:lpstr>Implementation of real-time tasks</vt:lpstr>
      <vt:lpstr>Diagnostics and plasma control: IF flow</vt:lpstr>
      <vt:lpstr>Challenge: diagnostic integration</vt:lpstr>
      <vt:lpstr>Simplification of implementation</vt:lpstr>
      <vt:lpstr>Key features of a framework</vt:lpstr>
      <vt:lpstr>Scope of the development environment</vt:lpstr>
      <vt:lpstr>Objective: reduce development time/effort</vt:lpstr>
      <vt:lpstr>Simulation support: PCSSP</vt:lpstr>
      <vt:lpstr>Timeline, Outlook &amp; Conclusion</vt:lpstr>
      <vt:lpstr>Thank you for your attention.</vt:lpstr>
    </vt:vector>
  </TitlesOfParts>
  <Company>ITER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ITER</dc:creator>
  <cp:lastModifiedBy>Winter Axel</cp:lastModifiedBy>
  <cp:revision>116</cp:revision>
  <cp:lastPrinted>2014-07-21T06:22:02Z</cp:lastPrinted>
  <dcterms:created xsi:type="dcterms:W3CDTF">2008-09-02T15:06:07Z</dcterms:created>
  <dcterms:modified xsi:type="dcterms:W3CDTF">2015-04-20T03:28:17Z</dcterms:modified>
</cp:coreProperties>
</file>